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13" r:id="rId1"/>
    <p:sldMasterId id="2147483752" r:id="rId2"/>
    <p:sldMasterId id="2147483790" r:id="rId3"/>
    <p:sldMasterId id="2147483826" r:id="rId4"/>
    <p:sldMasterId id="2147483839" r:id="rId5"/>
  </p:sldMasterIdLst>
  <p:notesMasterIdLst>
    <p:notesMasterId r:id="rId33"/>
  </p:notesMasterIdLst>
  <p:handoutMasterIdLst>
    <p:handoutMasterId r:id="rId34"/>
  </p:handoutMasterIdLst>
  <p:sldIdLst>
    <p:sldId id="908" r:id="rId6"/>
    <p:sldId id="945" r:id="rId7"/>
    <p:sldId id="946" r:id="rId8"/>
    <p:sldId id="948" r:id="rId9"/>
    <p:sldId id="973" r:id="rId10"/>
    <p:sldId id="949" r:id="rId11"/>
    <p:sldId id="947" r:id="rId12"/>
    <p:sldId id="971" r:id="rId13"/>
    <p:sldId id="972" r:id="rId14"/>
    <p:sldId id="950" r:id="rId15"/>
    <p:sldId id="970" r:id="rId16"/>
    <p:sldId id="951" r:id="rId17"/>
    <p:sldId id="952" r:id="rId18"/>
    <p:sldId id="953" r:id="rId19"/>
    <p:sldId id="954" r:id="rId20"/>
    <p:sldId id="955" r:id="rId21"/>
    <p:sldId id="956" r:id="rId22"/>
    <p:sldId id="957" r:id="rId23"/>
    <p:sldId id="974" r:id="rId24"/>
    <p:sldId id="979" r:id="rId25"/>
    <p:sldId id="958" r:id="rId26"/>
    <p:sldId id="976" r:id="rId27"/>
    <p:sldId id="977" r:id="rId28"/>
    <p:sldId id="978" r:id="rId29"/>
    <p:sldId id="975" r:id="rId30"/>
    <p:sldId id="960" r:id="rId31"/>
    <p:sldId id="968" r:id="rId32"/>
  </p:sldIdLst>
  <p:sldSz cx="9144000" cy="5143500" type="screen16x9"/>
  <p:notesSz cx="6858000" cy="9144000"/>
  <p:defaultTextStyle>
    <a:defPPr>
      <a:defRPr lang="en-GB"/>
    </a:defPPr>
    <a:lvl1pPr algn="l" rtl="0" eaLnBrk="0" fontAlgn="base" hangingPunct="0">
      <a:spcBef>
        <a:spcPct val="0"/>
      </a:spcBef>
      <a:spcAft>
        <a:spcPct val="0"/>
      </a:spcAft>
      <a:defRPr sz="2400" kern="1200">
        <a:solidFill>
          <a:schemeClr val="bg1"/>
        </a:solidFill>
        <a:latin typeface="Verdana" pitchFamily="-65" charset="0"/>
        <a:ea typeface="+mn-ea"/>
        <a:cs typeface="+mn-cs"/>
      </a:defRPr>
    </a:lvl1pPr>
    <a:lvl2pPr marL="457200" algn="l" rtl="0" eaLnBrk="0" fontAlgn="base" hangingPunct="0">
      <a:spcBef>
        <a:spcPct val="0"/>
      </a:spcBef>
      <a:spcAft>
        <a:spcPct val="0"/>
      </a:spcAft>
      <a:defRPr sz="2400" kern="1200">
        <a:solidFill>
          <a:schemeClr val="bg1"/>
        </a:solidFill>
        <a:latin typeface="Verdana" pitchFamily="-65" charset="0"/>
        <a:ea typeface="+mn-ea"/>
        <a:cs typeface="+mn-cs"/>
      </a:defRPr>
    </a:lvl2pPr>
    <a:lvl3pPr marL="914400" algn="l" rtl="0" eaLnBrk="0" fontAlgn="base" hangingPunct="0">
      <a:spcBef>
        <a:spcPct val="0"/>
      </a:spcBef>
      <a:spcAft>
        <a:spcPct val="0"/>
      </a:spcAft>
      <a:defRPr sz="2400" kern="1200">
        <a:solidFill>
          <a:schemeClr val="bg1"/>
        </a:solidFill>
        <a:latin typeface="Verdana" pitchFamily="-65" charset="0"/>
        <a:ea typeface="+mn-ea"/>
        <a:cs typeface="+mn-cs"/>
      </a:defRPr>
    </a:lvl3pPr>
    <a:lvl4pPr marL="1371600" algn="l" rtl="0" eaLnBrk="0" fontAlgn="base" hangingPunct="0">
      <a:spcBef>
        <a:spcPct val="0"/>
      </a:spcBef>
      <a:spcAft>
        <a:spcPct val="0"/>
      </a:spcAft>
      <a:defRPr sz="2400" kern="1200">
        <a:solidFill>
          <a:schemeClr val="bg1"/>
        </a:solidFill>
        <a:latin typeface="Verdana" pitchFamily="-65" charset="0"/>
        <a:ea typeface="+mn-ea"/>
        <a:cs typeface="+mn-cs"/>
      </a:defRPr>
    </a:lvl4pPr>
    <a:lvl5pPr marL="1828800" algn="l" rtl="0" eaLnBrk="0" fontAlgn="base" hangingPunct="0">
      <a:spcBef>
        <a:spcPct val="0"/>
      </a:spcBef>
      <a:spcAft>
        <a:spcPct val="0"/>
      </a:spcAft>
      <a:defRPr sz="2400" kern="1200">
        <a:solidFill>
          <a:schemeClr val="bg1"/>
        </a:solidFill>
        <a:latin typeface="Verdana" pitchFamily="-65" charset="0"/>
        <a:ea typeface="+mn-ea"/>
        <a:cs typeface="+mn-cs"/>
      </a:defRPr>
    </a:lvl5pPr>
    <a:lvl6pPr marL="2286000" algn="l" defTabSz="457200" rtl="0" eaLnBrk="1" latinLnBrk="0" hangingPunct="1">
      <a:defRPr sz="2400" kern="1200">
        <a:solidFill>
          <a:schemeClr val="bg1"/>
        </a:solidFill>
        <a:latin typeface="Verdana" pitchFamily="-65" charset="0"/>
        <a:ea typeface="+mn-ea"/>
        <a:cs typeface="+mn-cs"/>
      </a:defRPr>
    </a:lvl6pPr>
    <a:lvl7pPr marL="2743200" algn="l" defTabSz="457200" rtl="0" eaLnBrk="1" latinLnBrk="0" hangingPunct="1">
      <a:defRPr sz="2400" kern="1200">
        <a:solidFill>
          <a:schemeClr val="bg1"/>
        </a:solidFill>
        <a:latin typeface="Verdana" pitchFamily="-65" charset="0"/>
        <a:ea typeface="+mn-ea"/>
        <a:cs typeface="+mn-cs"/>
      </a:defRPr>
    </a:lvl7pPr>
    <a:lvl8pPr marL="3200400" algn="l" defTabSz="457200" rtl="0" eaLnBrk="1" latinLnBrk="0" hangingPunct="1">
      <a:defRPr sz="2400" kern="1200">
        <a:solidFill>
          <a:schemeClr val="bg1"/>
        </a:solidFill>
        <a:latin typeface="Verdana" pitchFamily="-65" charset="0"/>
        <a:ea typeface="+mn-ea"/>
        <a:cs typeface="+mn-cs"/>
      </a:defRPr>
    </a:lvl8pPr>
    <a:lvl9pPr marL="3657600" algn="l" defTabSz="457200" rtl="0" eaLnBrk="1" latinLnBrk="0" hangingPunct="1">
      <a:defRPr sz="2400" kern="1200">
        <a:solidFill>
          <a:schemeClr val="bg1"/>
        </a:solidFill>
        <a:latin typeface="Verdana" pitchFamily="-65" charset="0"/>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7E7E7"/>
    <a:srgbClr val="FF9B94"/>
    <a:srgbClr val="FEC4C7"/>
    <a:srgbClr val="3F3CFF"/>
    <a:srgbClr val="FF63F4"/>
    <a:srgbClr val="003399"/>
    <a:srgbClr val="0033CC"/>
    <a:srgbClr val="66FF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8" autoAdjust="0"/>
    <p:restoredTop sz="92593" autoAdjust="0"/>
  </p:normalViewPr>
  <p:slideViewPr>
    <p:cSldViewPr>
      <p:cViewPr varScale="1">
        <p:scale>
          <a:sx n="121" d="100"/>
          <a:sy n="121" d="100"/>
        </p:scale>
        <p:origin x="192" y="448"/>
      </p:cViewPr>
      <p:guideLst>
        <p:guide orient="horz" pos="1620"/>
        <p:guide pos="2880"/>
      </p:guideLst>
    </p:cSldViewPr>
  </p:slideViewPr>
  <p:outlineViewPr>
    <p:cViewPr>
      <p:scale>
        <a:sx n="25" d="100"/>
        <a:sy n="25" d="100"/>
      </p:scale>
      <p:origin x="-780" y="-84"/>
    </p:cViewPr>
    <p:sldLst>
      <p:sld r:id="rId1" collapse="1"/>
    </p:sldLst>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slideMaster" Target="slideMasters/slideMaster3.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65" charset="0"/>
              </a:defRPr>
            </a:lvl1pPr>
          </a:lstStyle>
          <a:p>
            <a:endParaRPr lang="en-GB"/>
          </a:p>
        </p:txBody>
      </p:sp>
      <p:sp>
        <p:nvSpPr>
          <p:cNvPr id="8294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65" charset="0"/>
              </a:defRPr>
            </a:lvl1pPr>
          </a:lstStyle>
          <a:p>
            <a:endParaRPr lang="en-GB"/>
          </a:p>
        </p:txBody>
      </p:sp>
      <p:sp>
        <p:nvSpPr>
          <p:cNvPr id="8294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65" charset="0"/>
              </a:defRPr>
            </a:lvl1pPr>
          </a:lstStyle>
          <a:p>
            <a:endParaRPr lang="en-GB"/>
          </a:p>
        </p:txBody>
      </p:sp>
      <p:sp>
        <p:nvSpPr>
          <p:cNvPr id="8294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65" charset="0"/>
              </a:defRPr>
            </a:lvl1pPr>
          </a:lstStyle>
          <a:p>
            <a:fld id="{687941C2-1A4D-4D4F-9C5E-B56A071DE730}" type="slidenum">
              <a:rPr lang="en-GB"/>
              <a:pPr/>
              <a:t>‹#›</a:t>
            </a:fld>
            <a:endParaRPr lang="en-GB"/>
          </a:p>
        </p:txBody>
      </p:sp>
    </p:spTree>
    <p:extLst>
      <p:ext uri="{BB962C8B-B14F-4D97-AF65-F5344CB8AC3E}">
        <p14:creationId xmlns:p14="http://schemas.microsoft.com/office/powerpoint/2010/main" val="30143957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w="9360">
            <a:noFill/>
            <a:round/>
            <a:headEnd/>
            <a:tailEnd/>
          </a:ln>
        </p:spPr>
        <p:txBody>
          <a:bodyPr wrap="none" anchor="ctr">
            <a:prstTxWarp prst="textNoShape">
              <a:avLst/>
            </a:prstTxWarp>
          </a:bodyPr>
          <a:lstStyle/>
          <a:p>
            <a:endParaRPr lang="en-US"/>
          </a:p>
        </p:txBody>
      </p:sp>
      <p:sp>
        <p:nvSpPr>
          <p:cNvPr id="2050" name="AutoShape 2"/>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p:spPr>
        <p:txBody>
          <a:bodyPr wrap="none" anchor="ctr">
            <a:prstTxWarp prst="textNoShape">
              <a:avLst/>
            </a:prstTxWarp>
          </a:bodyPr>
          <a:lstStyle/>
          <a:p>
            <a:endParaRPr lang="en-US"/>
          </a:p>
        </p:txBody>
      </p:sp>
      <p:sp>
        <p:nvSpPr>
          <p:cNvPr id="2051" name="AutoShape 3"/>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p:spPr>
        <p:txBody>
          <a:bodyPr wrap="none" anchor="ctr">
            <a:prstTxWarp prst="textNoShape">
              <a:avLst/>
            </a:prstTxWarp>
          </a:bodyPr>
          <a:lstStyle/>
          <a:p>
            <a:endParaRPr lang="en-US"/>
          </a:p>
        </p:txBody>
      </p:sp>
      <p:sp>
        <p:nvSpPr>
          <p:cNvPr id="2052" name="AutoShape 4"/>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p:spPr>
        <p:txBody>
          <a:bodyPr wrap="none" anchor="ctr">
            <a:prstTxWarp prst="textNoShape">
              <a:avLst/>
            </a:prstTxWarp>
          </a:bodyPr>
          <a:lstStyle/>
          <a:p>
            <a:endParaRPr lang="en-US"/>
          </a:p>
        </p:txBody>
      </p:sp>
      <p:sp>
        <p:nvSpPr>
          <p:cNvPr id="2053" name="Rectangle 5"/>
          <p:cNvSpPr>
            <a:spLocks noGrp="1" noRot="1" noChangeAspect="1" noChangeArrowheads="1" noTextEdit="1"/>
          </p:cNvSpPr>
          <p:nvPr>
            <p:ph type="sldImg"/>
          </p:nvPr>
        </p:nvSpPr>
        <p:spPr bwMode="auto">
          <a:xfrm>
            <a:off x="-13650913" y="303213"/>
            <a:ext cx="27303413" cy="15359062"/>
          </a:xfrm>
          <a:prstGeom prst="rect">
            <a:avLst/>
          </a:prstGeom>
          <a:solidFill>
            <a:srgbClr val="FFFFFF"/>
          </a:solidFill>
          <a:ln w="9525">
            <a:solidFill>
              <a:srgbClr val="000000"/>
            </a:solidFill>
            <a:miter lim="800000"/>
            <a:headEnd/>
            <a:tailEnd/>
          </a:ln>
          <a:effectLst/>
        </p:spPr>
      </p:sp>
      <p:sp>
        <p:nvSpPr>
          <p:cNvPr id="2054" name="Text Box 6"/>
          <p:cNvSpPr txBox="1">
            <a:spLocks noGrp="1" noChangeArrowheads="1"/>
          </p:cNvSpPr>
          <p:nvPr>
            <p:ph type="body" idx="1"/>
          </p:nvPr>
        </p:nvSpPr>
        <p:spPr bwMode="auto">
          <a:xfrm>
            <a:off x="503238" y="4316413"/>
            <a:ext cx="5856287" cy="40592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a:p>
        </p:txBody>
      </p:sp>
    </p:spTree>
    <p:extLst>
      <p:ext uri="{BB962C8B-B14F-4D97-AF65-F5344CB8AC3E}">
        <p14:creationId xmlns:p14="http://schemas.microsoft.com/office/powerpoint/2010/main" val="1248448842"/>
      </p:ext>
    </p:extLst>
  </p:cSld>
  <p:clrMap bg1="lt1" tx1="dk1" bg2="lt2" tx2="dk2" accent1="accent1" accent2="accent2" accent3="accent3" accent4="accent4" accent5="accent5" accent6="accent6" hlink="hlink" folHlink="folHlink"/>
  <p:hf hdr="0" ftr="0" dt="0"/>
  <p:notesStyle>
    <a:lvl1pPr algn="l" defTabSz="449263" rtl="0" eaLnBrk="0" fontAlgn="base" hangingPunct="0">
      <a:spcBef>
        <a:spcPct val="30000"/>
      </a:spcBef>
      <a:spcAft>
        <a:spcPct val="0"/>
      </a:spcAft>
      <a:buClr>
        <a:srgbClr val="000000"/>
      </a:buClr>
      <a:buSzPct val="100000"/>
      <a:buFont typeface="Times New Roman" pitchFamily="-65" charset="0"/>
      <a:defRPr sz="1200" kern="1200">
        <a:solidFill>
          <a:srgbClr val="000000"/>
        </a:solidFill>
        <a:latin typeface="Times New Roman" pitchFamily="-65"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65" charset="0"/>
      <a:defRPr sz="1200" kern="1200">
        <a:solidFill>
          <a:srgbClr val="000000"/>
        </a:solidFill>
        <a:latin typeface="Times New Roman" pitchFamily="-65" charset="0"/>
        <a:ea typeface="ＭＳ Ｐゴシック" pitchFamily="-65"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65" charset="0"/>
      <a:defRPr sz="1200" kern="1200">
        <a:solidFill>
          <a:srgbClr val="000000"/>
        </a:solidFill>
        <a:latin typeface="Times New Roman" pitchFamily="-65" charset="0"/>
        <a:ea typeface="ＭＳ Ｐゴシック" pitchFamily="-65"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65" charset="0"/>
      <a:defRPr sz="1200" kern="1200">
        <a:solidFill>
          <a:srgbClr val="000000"/>
        </a:solidFill>
        <a:latin typeface="Times New Roman" pitchFamily="-65" charset="0"/>
        <a:ea typeface="ＭＳ Ｐゴシック" pitchFamily="-65"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65" charset="0"/>
      <a:defRPr sz="1200" kern="1200">
        <a:solidFill>
          <a:srgbClr val="000000"/>
        </a:solidFill>
        <a:latin typeface="Times New Roman" pitchFamily="-65" charset="0"/>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mpi-hd.mpg.de/hfm/HESS/pages/home/som/2017/08/#Fig3"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8" Type="http://schemas.openxmlformats.org/officeDocument/2006/relationships/hyperlink" Target="https://www.nature.com/articles/s41586-018-0565-5#ref-CR6" TargetMode="External"/><Relationship Id="rId13" Type="http://schemas.openxmlformats.org/officeDocument/2006/relationships/hyperlink" Target="https://www.nature.com/articles/s41586-018-0565-5#ref-CR11" TargetMode="External"/><Relationship Id="rId18" Type="http://schemas.openxmlformats.org/officeDocument/2006/relationships/hyperlink" Target="https://www.nature.com/articles/s41586-018-0565-5#ref-CR16" TargetMode="External"/><Relationship Id="rId3" Type="http://schemas.openxmlformats.org/officeDocument/2006/relationships/hyperlink" Target="https://www.nature.com/articles/s41586-018-0565-5#ref-CR1" TargetMode="External"/><Relationship Id="rId21" Type="http://schemas.openxmlformats.org/officeDocument/2006/relationships/hyperlink" Target="https://www.nature.com/articles/s41586-018-0565-5#ref-CR19" TargetMode="External"/><Relationship Id="rId7" Type="http://schemas.openxmlformats.org/officeDocument/2006/relationships/hyperlink" Target="https://www.nature.com/articles/s41586-018-0565-5#ref-CR5" TargetMode="External"/><Relationship Id="rId12" Type="http://schemas.openxmlformats.org/officeDocument/2006/relationships/hyperlink" Target="https://www.nature.com/articles/s41586-018-0565-5#ref-CR10" TargetMode="External"/><Relationship Id="rId17" Type="http://schemas.openxmlformats.org/officeDocument/2006/relationships/hyperlink" Target="https://www.nature.com/articles/s41586-018-0565-5#ref-CR15" TargetMode="External"/><Relationship Id="rId2" Type="http://schemas.openxmlformats.org/officeDocument/2006/relationships/slide" Target="../slides/slide25.xml"/><Relationship Id="rId16" Type="http://schemas.openxmlformats.org/officeDocument/2006/relationships/hyperlink" Target="https://www.nature.com/articles/s41586-018-0565-5#ref-CR14" TargetMode="External"/><Relationship Id="rId20" Type="http://schemas.openxmlformats.org/officeDocument/2006/relationships/hyperlink" Target="https://www.nature.com/articles/s41586-018-0565-5#ref-CR18" TargetMode="External"/><Relationship Id="rId1" Type="http://schemas.openxmlformats.org/officeDocument/2006/relationships/notesMaster" Target="../notesMasters/notesMaster1.xml"/><Relationship Id="rId6" Type="http://schemas.openxmlformats.org/officeDocument/2006/relationships/hyperlink" Target="https://www.nature.com/articles/s41586-018-0565-5#ref-CR4" TargetMode="External"/><Relationship Id="rId11" Type="http://schemas.openxmlformats.org/officeDocument/2006/relationships/hyperlink" Target="https://www.nature.com/articles/s41586-018-0565-5#ref-CR9" TargetMode="External"/><Relationship Id="rId5" Type="http://schemas.openxmlformats.org/officeDocument/2006/relationships/hyperlink" Target="https://www.nature.com/articles/s41586-018-0565-5#ref-CR3" TargetMode="External"/><Relationship Id="rId15" Type="http://schemas.openxmlformats.org/officeDocument/2006/relationships/hyperlink" Target="https://www.nature.com/articles/s41586-018-0565-5#ref-CR13" TargetMode="External"/><Relationship Id="rId10" Type="http://schemas.openxmlformats.org/officeDocument/2006/relationships/hyperlink" Target="https://www.nature.com/articles/s41586-018-0565-5#ref-CR8" TargetMode="External"/><Relationship Id="rId19" Type="http://schemas.openxmlformats.org/officeDocument/2006/relationships/hyperlink" Target="https://www.nature.com/articles/s41586-018-0565-5#ref-CR17" TargetMode="External"/><Relationship Id="rId4" Type="http://schemas.openxmlformats.org/officeDocument/2006/relationships/hyperlink" Target="https://www.nature.com/articles/s41586-018-0565-5#ref-CR2" TargetMode="External"/><Relationship Id="rId9" Type="http://schemas.openxmlformats.org/officeDocument/2006/relationships/hyperlink" Target="https://www.nature.com/articles/s41586-018-0565-5#ref-CR7" TargetMode="External"/><Relationship Id="rId14" Type="http://schemas.openxmlformats.org/officeDocument/2006/relationships/hyperlink" Target="https://www.nature.com/articles/s41586-018-0565-5#ref-CR12" TargetMode="External"/><Relationship Id="rId22" Type="http://schemas.openxmlformats.org/officeDocument/2006/relationships/hyperlink" Target="https://www.nature.com/articles/s41586-018-0565-5#ref-CR20"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adsabs.harvard.edu/abs/2015arXiv150201588P"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adsabs.harvard.edu/abs/2015arXiv150804449T"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adsabs.harvard.edu/abs/2015arXiv150201588P"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adsabs.harvard.edu/abs/2015arXiv150804449T"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adsabs.harvard.edu/abs/2015arXiv150201588P"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adsabs.harvard.edu/abs/2015arXiv150804449T"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025"/>
          <p:cNvSpPr>
            <a:spLocks noGrp="1" noRot="1" noChangeAspect="1" noChangeArrowheads="1" noTextEdit="1"/>
          </p:cNvSpPr>
          <p:nvPr>
            <p:ph type="sldImg"/>
          </p:nvPr>
        </p:nvSpPr>
        <p:spPr>
          <a:xfrm>
            <a:off x="177800" y="303213"/>
            <a:ext cx="6502400" cy="3657600"/>
          </a:xfrm>
          <a:ln/>
        </p:spPr>
      </p:sp>
      <p:sp>
        <p:nvSpPr>
          <p:cNvPr id="16387" name="Text Box 1026"/>
          <p:cNvSpPr txBox="1">
            <a:spLocks noGrp="1" noChangeArrowheads="1"/>
          </p:cNvSpPr>
          <p:nvPr>
            <p:ph type="body" idx="1"/>
          </p:nvPr>
        </p:nvSpPr>
        <p:spPr>
          <a:xfrm>
            <a:off x="503238" y="4316413"/>
            <a:ext cx="5856287" cy="4060825"/>
          </a:xfrm>
          <a:noFill/>
          <a:ln/>
        </p:spPr>
        <p:txBody>
          <a:bodyPr wrap="none" anchor="ctr"/>
          <a:lstStyle/>
          <a:p>
            <a:endParaRPr lang="en-US">
              <a:latin typeface="Times New Roman" charset="0"/>
            </a:endParaRPr>
          </a:p>
        </p:txBody>
      </p:sp>
    </p:spTree>
    <p:extLst>
      <p:ext uri="{BB962C8B-B14F-4D97-AF65-F5344CB8AC3E}">
        <p14:creationId xmlns:p14="http://schemas.microsoft.com/office/powerpoint/2010/main" val="1212405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r>
              <a:rPr lang="en-US" dirty="0">
                <a:ea typeface="ＭＳ Ｐゴシック" pitchFamily="-65" charset="-128"/>
                <a:cs typeface="ＭＳ Ｐゴシック" pitchFamily="-65" charset="-128"/>
              </a:rPr>
              <a:t>Note </a:t>
            </a:r>
            <a:r>
              <a:rPr lang="mr-IN" dirty="0">
                <a:ea typeface="ＭＳ Ｐゴシック" pitchFamily="-65" charset="-128"/>
                <a:cs typeface="ＭＳ Ｐゴシック" pitchFamily="-65" charset="-128"/>
              </a:rPr>
              <a:t>–</a:t>
            </a:r>
            <a:r>
              <a:rPr lang="en-US" dirty="0">
                <a:ea typeface="ＭＳ Ｐゴシック" pitchFamily="-65" charset="-128"/>
                <a:cs typeface="ＭＳ Ｐゴシック" pitchFamily="-65" charset="-128"/>
              </a:rPr>
              <a:t> only 8 shell-type SNR firmly identified</a:t>
            </a:r>
            <a:r>
              <a:rPr lang="en-US" baseline="0" dirty="0">
                <a:ea typeface="ＭＳ Ｐゴシック" pitchFamily="-65" charset="-128"/>
                <a:cs typeface="ＭＳ Ｐゴシック" pitchFamily="-65" charset="-128"/>
              </a:rPr>
              <a:t>. The rest (50) are upper limits.</a:t>
            </a:r>
            <a:endParaRPr lang="en-US" dirty="0">
              <a:ea typeface="ＭＳ Ｐゴシック" pitchFamily="-65" charset="-128"/>
              <a:cs typeface="ＭＳ Ｐゴシック" pitchFamily="-65" charset="-128"/>
            </a:endParaRPr>
          </a:p>
        </p:txBody>
      </p:sp>
    </p:spTree>
    <p:extLst>
      <p:ext uri="{BB962C8B-B14F-4D97-AF65-F5344CB8AC3E}">
        <p14:creationId xmlns:p14="http://schemas.microsoft.com/office/powerpoint/2010/main" val="712666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r>
              <a:rPr lang="en-US" dirty="0">
                <a:ea typeface="ＭＳ Ｐゴシック" pitchFamily="-65" charset="-128"/>
                <a:cs typeface="ＭＳ Ｐゴシック" pitchFamily="-65" charset="-128"/>
              </a:rPr>
              <a:t>Detected in 2002.</a:t>
            </a:r>
          </a:p>
          <a:p>
            <a:r>
              <a:rPr lang="en-US" dirty="0">
                <a:ea typeface="ＭＳ Ｐゴシック" pitchFamily="-65" charset="-128"/>
                <a:cs typeface="ＭＳ Ｐゴシック" pitchFamily="-65" charset="-128"/>
              </a:rPr>
              <a:t>How</a:t>
            </a:r>
            <a:r>
              <a:rPr lang="en-US" baseline="0" dirty="0">
                <a:ea typeface="ＭＳ Ｐゴシック" pitchFamily="-65" charset="-128"/>
                <a:cs typeface="ＭＳ Ｐゴシック" pitchFamily="-65" charset="-128"/>
              </a:rPr>
              <a:t> the emission produced and modulated?</a:t>
            </a:r>
          </a:p>
          <a:p>
            <a:r>
              <a:rPr lang="en-US" baseline="0" dirty="0">
                <a:ea typeface="ＭＳ Ｐゴシック" pitchFamily="-65" charset="-128"/>
                <a:cs typeface="ＭＳ Ｐゴシック" pitchFamily="-65" charset="-128"/>
              </a:rPr>
              <a:t>Complex temporal and spectral properties.</a:t>
            </a:r>
          </a:p>
          <a:p>
            <a:r>
              <a:rPr lang="en-US" baseline="0" dirty="0">
                <a:ea typeface="ＭＳ Ｐゴシック" pitchFamily="-65" charset="-128"/>
                <a:cs typeface="ＭＳ Ｐゴシック" pitchFamily="-65" charset="-128"/>
              </a:rPr>
              <a:t>Great laboratories: allow to study particle acceleration under changing environmental conditions.</a:t>
            </a:r>
          </a:p>
          <a:p>
            <a:r>
              <a:rPr lang="en-US" dirty="0">
                <a:ea typeface="ＭＳ Ｐゴシック" pitchFamily="-65" charset="-128"/>
                <a:cs typeface="ＭＳ Ｐゴシック" pitchFamily="-65" charset="-128"/>
              </a:rPr>
              <a:t>Distance is 1.5 </a:t>
            </a:r>
            <a:r>
              <a:rPr lang="en-US" dirty="0" err="1">
                <a:ea typeface="ＭＳ Ｐゴシック" pitchFamily="-65" charset="-128"/>
                <a:cs typeface="ＭＳ Ｐゴシック" pitchFamily="-65" charset="-128"/>
              </a:rPr>
              <a:t>kpc</a:t>
            </a:r>
            <a:endParaRPr lang="en-US" dirty="0">
              <a:ea typeface="ＭＳ Ｐゴシック" pitchFamily="-65" charset="-128"/>
              <a:cs typeface="ＭＳ Ｐゴシック" pitchFamily="-65" charset="-128"/>
            </a:endParaRPr>
          </a:p>
        </p:txBody>
      </p:sp>
    </p:spTree>
    <p:extLst>
      <p:ext uri="{BB962C8B-B14F-4D97-AF65-F5344CB8AC3E}">
        <p14:creationId xmlns:p14="http://schemas.microsoft.com/office/powerpoint/2010/main" val="271489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endParaRPr lang="en-US" dirty="0">
              <a:ea typeface="ＭＳ Ｐゴシック" pitchFamily="-65" charset="-128"/>
              <a:cs typeface="ＭＳ Ｐゴシック" pitchFamily="-65" charset="-128"/>
            </a:endParaRPr>
          </a:p>
          <a:p>
            <a:r>
              <a:rPr lang="en-US" sz="1200" kern="1200" dirty="0">
                <a:solidFill>
                  <a:srgbClr val="000000"/>
                </a:solidFill>
                <a:effectLst/>
                <a:latin typeface="Times New Roman" pitchFamily="-65" charset="0"/>
                <a:ea typeface="+mn-ea"/>
                <a:cs typeface="+mn-cs"/>
              </a:rPr>
              <a:t>HESS J1534-571: No X-ray emission is found from the source region, excluding non-thermal X-ray emission at the level detected from the other known </a:t>
            </a:r>
            <a:r>
              <a:rPr lang="en-US" sz="1200" kern="1200" dirty="0" err="1">
                <a:solidFill>
                  <a:srgbClr val="000000"/>
                </a:solidFill>
                <a:effectLst/>
                <a:latin typeface="Times New Roman" pitchFamily="-65" charset="0"/>
                <a:ea typeface="+mn-ea"/>
                <a:cs typeface="+mn-cs"/>
              </a:rPr>
              <a:t>TeV</a:t>
            </a:r>
            <a:r>
              <a:rPr lang="en-US" sz="1200" kern="1200" dirty="0">
                <a:solidFill>
                  <a:srgbClr val="000000"/>
                </a:solidFill>
                <a:effectLst/>
                <a:latin typeface="Times New Roman" pitchFamily="-65" charset="0"/>
                <a:ea typeface="+mn-ea"/>
                <a:cs typeface="+mn-cs"/>
              </a:rPr>
              <a:t> SNR. Excellent candidate for proton-dominated processes. </a:t>
            </a:r>
            <a:endParaRPr lang="en-US" dirty="0">
              <a:effectLst/>
            </a:endParaRPr>
          </a:p>
          <a:p>
            <a:r>
              <a:rPr lang="en-US" sz="1200" dirty="0">
                <a:effectLst/>
                <a:latin typeface="Wingdings" charset="2"/>
              </a:rPr>
              <a:t>§  </a:t>
            </a:r>
            <a:r>
              <a:rPr lang="en-US" sz="1200" kern="1200" dirty="0">
                <a:solidFill>
                  <a:srgbClr val="000000"/>
                </a:solidFill>
                <a:effectLst/>
                <a:latin typeface="Times New Roman" pitchFamily="-65" charset="0"/>
                <a:ea typeface="+mn-ea"/>
                <a:cs typeface="+mn-cs"/>
              </a:rPr>
              <a:t>HESS J1912+101: New data shows shell-like morphology, first </a:t>
            </a:r>
            <a:r>
              <a:rPr lang="en-US" sz="1200" kern="1200" dirty="0" err="1">
                <a:solidFill>
                  <a:srgbClr val="000000"/>
                </a:solidFill>
                <a:effectLst/>
                <a:latin typeface="Times New Roman" pitchFamily="-65" charset="0"/>
                <a:ea typeface="+mn-ea"/>
                <a:cs typeface="+mn-cs"/>
              </a:rPr>
              <a:t>TeV</a:t>
            </a:r>
            <a:r>
              <a:rPr lang="en-US" sz="1200" kern="1200" dirty="0">
                <a:solidFill>
                  <a:srgbClr val="000000"/>
                </a:solidFill>
                <a:effectLst/>
                <a:latin typeface="Times New Roman" pitchFamily="-65" charset="0"/>
                <a:ea typeface="+mn-ea"/>
                <a:cs typeface="+mn-cs"/>
              </a:rPr>
              <a:t>-only shell candidate. </a:t>
            </a:r>
            <a:endParaRPr lang="en-US" dirty="0">
              <a:effectLst/>
            </a:endParaRPr>
          </a:p>
          <a:p>
            <a:endParaRPr lang="en-US" dirty="0">
              <a:ea typeface="ＭＳ Ｐゴシック" pitchFamily="-65" charset="-128"/>
              <a:cs typeface="ＭＳ Ｐゴシック" pitchFamily="-65" charset="-128"/>
            </a:endParaRPr>
          </a:p>
        </p:txBody>
      </p:sp>
    </p:spTree>
    <p:extLst>
      <p:ext uri="{BB962C8B-B14F-4D97-AF65-F5344CB8AC3E}">
        <p14:creationId xmlns:p14="http://schemas.microsoft.com/office/powerpoint/2010/main" val="470465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r>
              <a:rPr lang="en-US" dirty="0"/>
              <a:t>We are happy to state that we have detected Eta Carinae in very-high energies with a significance of 13.6 sigma. Our data set covers the time when the companion star is approaching the primary star, and a few months around the periastron passage when the stars are as close to each other as depicted in </a:t>
            </a:r>
            <a:r>
              <a:rPr lang="en-US" dirty="0">
                <a:hlinkClick r:id="rId3"/>
              </a:rPr>
              <a:t>Figure 3</a:t>
            </a:r>
            <a:r>
              <a:rPr lang="en-US" dirty="0"/>
              <a:t>. Eta Carinae is detected significantly at each of the two phases. With this detection, the new source class of colliding wind binaries is entering the field of very-high-energy gamma-ray astronomy. </a:t>
            </a:r>
          </a:p>
          <a:p>
            <a:endParaRPr lang="en-US" dirty="0">
              <a:ea typeface="ＭＳ Ｐゴシック" pitchFamily="-65" charset="-128"/>
              <a:cs typeface="ＭＳ Ｐゴシック" pitchFamily="-65" charset="-128"/>
            </a:endParaRP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kern="1200" dirty="0">
                <a:solidFill>
                  <a:srgbClr val="000000"/>
                </a:solidFill>
                <a:effectLst/>
                <a:latin typeface="Times New Roman" pitchFamily="-65" charset="0"/>
                <a:ea typeface="+mn-ea"/>
                <a:cs typeface="+mn-cs"/>
              </a:rPr>
              <a:t>H.E.S.S. smoothed VHE </a:t>
            </a:r>
            <a:r>
              <a:rPr lang="el-GR" sz="1200" kern="1200" dirty="0">
                <a:solidFill>
                  <a:srgbClr val="000000"/>
                </a:solidFill>
                <a:effectLst/>
                <a:latin typeface="Times New Roman" pitchFamily="-65" charset="0"/>
                <a:ea typeface="+mn-ea"/>
                <a:cs typeface="+mn-cs"/>
              </a:rPr>
              <a:t>γ-</a:t>
            </a:r>
            <a:r>
              <a:rPr lang="en-US" sz="1200" kern="1200" dirty="0">
                <a:solidFill>
                  <a:srgbClr val="000000"/>
                </a:solidFill>
                <a:effectLst/>
                <a:latin typeface="Times New Roman" pitchFamily="-65" charset="0"/>
                <a:ea typeface="+mn-ea"/>
                <a:cs typeface="+mn-cs"/>
              </a:rPr>
              <a:t>ray excess contours in blue overlaid on the </a:t>
            </a:r>
            <a:r>
              <a:rPr lang="en-US" sz="1200" kern="1200" dirty="0" err="1">
                <a:solidFill>
                  <a:srgbClr val="000000"/>
                </a:solidFill>
                <a:effectLst/>
                <a:latin typeface="Times New Roman" pitchFamily="-65" charset="0"/>
                <a:ea typeface="+mn-ea"/>
                <a:cs typeface="+mn-cs"/>
              </a:rPr>
              <a:t>Molonglo</a:t>
            </a:r>
            <a:r>
              <a:rPr lang="en-US" sz="1200" kern="1200" dirty="0">
                <a:solidFill>
                  <a:srgbClr val="000000"/>
                </a:solidFill>
                <a:effectLst/>
                <a:latin typeface="Times New Roman" pitchFamily="-65" charset="0"/>
                <a:ea typeface="+mn-ea"/>
                <a:cs typeface="+mn-cs"/>
              </a:rPr>
              <a:t> 843 MHz map (grey scale, in </a:t>
            </a:r>
            <a:r>
              <a:rPr lang="en-US" sz="1200" kern="1200" dirty="0" err="1">
                <a:solidFill>
                  <a:srgbClr val="000000"/>
                </a:solidFill>
                <a:effectLst/>
                <a:latin typeface="Times New Roman" pitchFamily="-65" charset="0"/>
                <a:ea typeface="+mn-ea"/>
                <a:cs typeface="+mn-cs"/>
              </a:rPr>
              <a:t>Jy</a:t>
            </a:r>
            <a:r>
              <a:rPr lang="en-US" sz="1200" kern="1200" dirty="0">
                <a:solidFill>
                  <a:srgbClr val="000000"/>
                </a:solidFill>
                <a:effectLst/>
                <a:latin typeface="Times New Roman" pitchFamily="-65" charset="0"/>
                <a:ea typeface="+mn-ea"/>
                <a:cs typeface="+mn-cs"/>
              </a:rPr>
              <a:t>/beam; Green et al. 1999). Also shown are SNRs (purple, Green 2009), the pulsar PSR J1648–4611 (Manchester et al. 2005), the LMXB 4U 1642–45 (Forman et al. 1978), </a:t>
            </a:r>
            <a:r>
              <a:rPr lang="en-US" sz="1200" i="1" kern="1200" dirty="0">
                <a:solidFill>
                  <a:srgbClr val="000000"/>
                </a:solidFill>
                <a:effectLst/>
                <a:latin typeface="Times New Roman" pitchFamily="-65" charset="0"/>
                <a:ea typeface="+mn-ea"/>
                <a:cs typeface="+mn-cs"/>
              </a:rPr>
              <a:t>Fermi</a:t>
            </a:r>
            <a:r>
              <a:rPr lang="en-US" sz="1200" kern="1200" dirty="0">
                <a:solidFill>
                  <a:srgbClr val="000000"/>
                </a:solidFill>
                <a:effectLst/>
                <a:latin typeface="Times New Roman" pitchFamily="-65" charset="0"/>
                <a:ea typeface="+mn-ea"/>
                <a:cs typeface="+mn-cs"/>
              </a:rPr>
              <a:t>-LAT sources (Abdo et al. 2011), the magnetar CXOU J164710.2–455216 (</a:t>
            </a:r>
            <a:r>
              <a:rPr lang="en-US" sz="1200" kern="1200" dirty="0" err="1">
                <a:solidFill>
                  <a:srgbClr val="000000"/>
                </a:solidFill>
                <a:effectLst/>
                <a:latin typeface="Times New Roman" pitchFamily="-65" charset="0"/>
                <a:ea typeface="+mn-ea"/>
                <a:cs typeface="+mn-cs"/>
              </a:rPr>
              <a:t>Muno</a:t>
            </a:r>
            <a:r>
              <a:rPr lang="en-US" sz="1200" kern="1200" dirty="0">
                <a:solidFill>
                  <a:srgbClr val="000000"/>
                </a:solidFill>
                <a:effectLst/>
                <a:latin typeface="Times New Roman" pitchFamily="-65" charset="0"/>
                <a:ea typeface="+mn-ea"/>
                <a:cs typeface="+mn-cs"/>
              </a:rPr>
              <a:t> et al. 2006a) as a black upright triangle and the stellar cluster </a:t>
            </a:r>
            <a:r>
              <a:rPr lang="en-US" sz="1200" kern="1200" dirty="0" err="1">
                <a:solidFill>
                  <a:srgbClr val="000000"/>
                </a:solidFill>
                <a:effectLst/>
                <a:latin typeface="Times New Roman" pitchFamily="-65" charset="0"/>
                <a:ea typeface="+mn-ea"/>
                <a:cs typeface="+mn-cs"/>
              </a:rPr>
              <a:t>Wd</a:t>
            </a:r>
            <a:r>
              <a:rPr lang="en-US" sz="1200" kern="1200" dirty="0">
                <a:solidFill>
                  <a:srgbClr val="000000"/>
                </a:solidFill>
                <a:effectLst/>
                <a:latin typeface="Times New Roman" pitchFamily="-65" charset="0"/>
                <a:ea typeface="+mn-ea"/>
                <a:cs typeface="+mn-cs"/>
              </a:rPr>
              <a:t> 1. </a:t>
            </a:r>
            <a:endParaRPr lang="en-US" dirty="0"/>
          </a:p>
          <a:p>
            <a:endParaRPr lang="en-US" dirty="0">
              <a:ea typeface="ＭＳ Ｐゴシック" pitchFamily="-65" charset="-128"/>
              <a:cs typeface="ＭＳ Ｐゴシック" pitchFamily="-65" charset="-128"/>
            </a:endParaRPr>
          </a:p>
        </p:txBody>
      </p:sp>
    </p:spTree>
    <p:extLst>
      <p:ext uri="{BB962C8B-B14F-4D97-AF65-F5344CB8AC3E}">
        <p14:creationId xmlns:p14="http://schemas.microsoft.com/office/powerpoint/2010/main" val="643071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r>
              <a:rPr lang="en-US"/>
              <a:t>Galactic cosmic rays reach energies of at least a few Peta-</a:t>
            </a:r>
            <a:r>
              <a:rPr lang="en-US" err="1"/>
              <a:t>electronvolts</a:t>
            </a:r>
            <a:r>
              <a:rPr lang="en-US"/>
              <a:t> (1 </a:t>
            </a:r>
            <a:r>
              <a:rPr lang="en-US" err="1"/>
              <a:t>PeV</a:t>
            </a:r>
            <a:r>
              <a:rPr lang="en-US"/>
              <a:t> =</a:t>
            </a:r>
            <a:r>
              <a:rPr lang="en-US" sz="1200" kern="1200">
                <a:solidFill>
                  <a:srgbClr val="000000"/>
                </a:solidFill>
                <a:effectLst/>
                <a:latin typeface="Times New Roman" pitchFamily="-65" charset="0"/>
                <a:ea typeface="+mn-ea"/>
                <a:cs typeface="+mn-cs"/>
              </a:rPr>
              <a:t>10</a:t>
            </a:r>
            <a:r>
              <a:rPr lang="en-US" sz="1200" b="1" kern="1200">
                <a:solidFill>
                  <a:srgbClr val="000000"/>
                </a:solidFill>
                <a:effectLst/>
                <a:latin typeface="Times New Roman" pitchFamily="-65" charset="0"/>
                <a:ea typeface="+mn-ea"/>
                <a:cs typeface="+mn-cs"/>
              </a:rPr>
              <a:t>15</a:t>
            </a:r>
            <a:r>
              <a:rPr lang="en-US"/>
              <a:t> electron volts). This implies our Galaxy contains </a:t>
            </a:r>
            <a:r>
              <a:rPr lang="en-US" err="1"/>
              <a:t>PeV</a:t>
            </a:r>
            <a:r>
              <a:rPr lang="en-US"/>
              <a:t> accelerators (</a:t>
            </a:r>
            <a:r>
              <a:rPr lang="en-US" err="1"/>
              <a:t>PeVatrons</a:t>
            </a:r>
            <a:r>
              <a:rPr lang="en-US"/>
              <a:t>), but all proposed models of Galactic cosmic-ray accelerators encounter non-trivial difficulties at exactly these energies. Tens of Galactic accelerators capable of accelerating particle to tens of </a:t>
            </a:r>
            <a:r>
              <a:rPr lang="en-US" err="1"/>
              <a:t>TeV</a:t>
            </a:r>
            <a:r>
              <a:rPr lang="en-US"/>
              <a:t> (1 </a:t>
            </a:r>
            <a:r>
              <a:rPr lang="en-US" err="1"/>
              <a:t>TeV</a:t>
            </a:r>
            <a:r>
              <a:rPr lang="en-US"/>
              <a:t> =</a:t>
            </a:r>
            <a:r>
              <a:rPr lang="en-US" sz="1200" kern="1200">
                <a:solidFill>
                  <a:srgbClr val="000000"/>
                </a:solidFill>
                <a:effectLst/>
                <a:latin typeface="Times New Roman" pitchFamily="-65" charset="0"/>
                <a:ea typeface="+mn-ea"/>
                <a:cs typeface="+mn-cs"/>
              </a:rPr>
              <a:t>10</a:t>
            </a:r>
            <a:r>
              <a:rPr lang="en-US" sz="1200" b="1" kern="1200">
                <a:solidFill>
                  <a:srgbClr val="000000"/>
                </a:solidFill>
                <a:effectLst/>
                <a:latin typeface="Times New Roman" pitchFamily="-65" charset="0"/>
                <a:ea typeface="+mn-ea"/>
                <a:cs typeface="+mn-cs"/>
              </a:rPr>
              <a:t>12</a:t>
            </a:r>
            <a:r>
              <a:rPr lang="en-US"/>
              <a:t> electron volts) energies were inferred from recent gamma-ray observations. None of the currently known accelerators, however, not even the handful of shell-type supernova remnants commonly believed to supply most Galactic cosmic rays, have shown the characteristic tracers of </a:t>
            </a:r>
            <a:r>
              <a:rPr lang="en-US" err="1"/>
              <a:t>PeV</a:t>
            </a:r>
            <a:r>
              <a:rPr lang="en-US"/>
              <a:t> particles: power-law spectra of gamma rays extending without a cutoff or a spectral break to tens of </a:t>
            </a:r>
            <a:r>
              <a:rPr lang="en-US" err="1"/>
              <a:t>TeV</a:t>
            </a:r>
            <a:r>
              <a:rPr lang="en-US"/>
              <a:t>. Here we report deep gamma-ray observations with arcminute angular resolution of the Galactic Centre regions, which show the expected tracer of the presence of </a:t>
            </a:r>
            <a:r>
              <a:rPr lang="en-US" err="1"/>
              <a:t>PeV</a:t>
            </a:r>
            <a:r>
              <a:rPr lang="en-US"/>
              <a:t> particles within the central 10~parsec of the Galaxy. We argue that the supermassive black hole Sagittarius A* is linked to this </a:t>
            </a:r>
            <a:r>
              <a:rPr lang="en-US" err="1"/>
              <a:t>PeVatron</a:t>
            </a:r>
            <a:r>
              <a:rPr lang="en-US"/>
              <a:t>. Sagittarius A* went through active phases in the past, as demonstrated by X-ray outbursts and an outflow from the Galactic Centre. Although its current rate of particle acceleration is not sufficient to provide a substantial contribution to Galactic cosmic rays, Sagittarius A* could have plausibly been more active over the last </a:t>
            </a:r>
            <a:r>
              <a:rPr lang="en-US" sz="1200" kern="1200">
                <a:solidFill>
                  <a:srgbClr val="000000"/>
                </a:solidFill>
                <a:effectLst/>
                <a:latin typeface="Times New Roman" pitchFamily="-65" charset="0"/>
                <a:ea typeface="+mn-ea"/>
                <a:cs typeface="+mn-cs"/>
              </a:rPr>
              <a:t>≳106−7</a:t>
            </a:r>
            <a:r>
              <a:rPr lang="en-US"/>
              <a:t> years, and therefore should be considered as a viable alternative to supernova remnants as a source of </a:t>
            </a:r>
            <a:r>
              <a:rPr lang="en-US" err="1"/>
              <a:t>PeV</a:t>
            </a:r>
            <a:r>
              <a:rPr lang="en-US"/>
              <a:t> Galactic cosmic rays. </a:t>
            </a:r>
          </a:p>
          <a:p>
            <a:endParaRPr lang="en-US">
              <a:ea typeface="ＭＳ Ｐゴシック" pitchFamily="-65" charset="-128"/>
              <a:cs typeface="ＭＳ Ｐゴシック" pitchFamily="-65" charset="-128"/>
            </a:endParaRPr>
          </a:p>
          <a:p>
            <a:r>
              <a:rPr lang="en-US">
                <a:ea typeface="ＭＳ Ｐゴシック" pitchFamily="-65" charset="-128"/>
                <a:cs typeface="ＭＳ Ｐゴシック" pitchFamily="-65" charset="-128"/>
              </a:rPr>
              <a:t>Inner</a:t>
            </a:r>
            <a:r>
              <a:rPr lang="en-US" baseline="0">
                <a:ea typeface="ＭＳ Ｐゴシック" pitchFamily="-65" charset="-128"/>
                <a:cs typeface="ＭＳ Ｐゴシック" pitchFamily="-65" charset="-128"/>
              </a:rPr>
              <a:t> 300pc around the Galactic Center. </a:t>
            </a:r>
            <a:r>
              <a:rPr lang="en-US" baseline="0" err="1">
                <a:ea typeface="ＭＳ Ｐゴシック" pitchFamily="-65" charset="-128"/>
                <a:cs typeface="ＭＳ Ｐゴシック" pitchFamily="-65" charset="-128"/>
              </a:rPr>
              <a:t>Cuspy</a:t>
            </a:r>
            <a:r>
              <a:rPr lang="en-US" baseline="0">
                <a:ea typeface="ＭＳ Ｐゴシック" pitchFamily="-65" charset="-128"/>
                <a:cs typeface="ＭＳ Ｐゴシック" pitchFamily="-65" charset="-128"/>
              </a:rPr>
              <a:t> profiles most promising (e.g. </a:t>
            </a:r>
            <a:r>
              <a:rPr lang="en-US" baseline="0" err="1">
                <a:ea typeface="ＭＳ Ｐゴシック" pitchFamily="-65" charset="-128"/>
                <a:cs typeface="ＭＳ Ｐゴシック" pitchFamily="-65" charset="-128"/>
              </a:rPr>
              <a:t>Einasto</a:t>
            </a:r>
            <a:r>
              <a:rPr lang="en-US" baseline="0">
                <a:ea typeface="ＭＳ Ｐゴシック" pitchFamily="-65" charset="-128"/>
                <a:cs typeface="ＭＳ Ｐゴシック" pitchFamily="-65" charset="-128"/>
              </a:rPr>
              <a:t>). GC is at 8.5kpc – proximity alone makes it a good DM target.</a:t>
            </a:r>
            <a:endParaRPr lang="en-US">
              <a:ea typeface="ＭＳ Ｐゴシック" pitchFamily="-65" charset="-128"/>
              <a:cs typeface="ＭＳ Ｐゴシック" pitchFamily="-65" charset="-128"/>
            </a:endParaRPr>
          </a:p>
        </p:txBody>
      </p:sp>
    </p:spTree>
    <p:extLst>
      <p:ext uri="{BB962C8B-B14F-4D97-AF65-F5344CB8AC3E}">
        <p14:creationId xmlns:p14="http://schemas.microsoft.com/office/powerpoint/2010/main" val="1158906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r>
              <a:rPr lang="en-US" sz="1200" kern="1200" dirty="0">
                <a:solidFill>
                  <a:srgbClr val="000000"/>
                </a:solidFill>
                <a:effectLst/>
                <a:latin typeface="Times New Roman" pitchFamily="-65" charset="0"/>
                <a:ea typeface="+mn-ea"/>
                <a:cs typeface="+mn-cs"/>
              </a:rPr>
              <a:t>We present the first catalog of </a:t>
            </a:r>
            <a:r>
              <a:rPr lang="en-US" sz="1200" kern="1200" dirty="0" err="1">
                <a:solidFill>
                  <a:srgbClr val="000000"/>
                </a:solidFill>
                <a:effectLst/>
                <a:latin typeface="Times New Roman" pitchFamily="-65" charset="0"/>
                <a:ea typeface="+mn-ea"/>
                <a:cs typeface="+mn-cs"/>
              </a:rPr>
              <a:t>TeV</a:t>
            </a:r>
            <a:r>
              <a:rPr lang="en-US" sz="1200" kern="1200" dirty="0">
                <a:solidFill>
                  <a:srgbClr val="000000"/>
                </a:solidFill>
                <a:effectLst/>
                <a:latin typeface="Times New Roman" pitchFamily="-65" charset="0"/>
                <a:ea typeface="+mn-ea"/>
                <a:cs typeface="+mn-cs"/>
              </a:rPr>
              <a:t> gamma-ray sources realized with the recently completed High Altitude Water Cherenkov Observatory (HAWC). It is the most sensitive wide field-of-view </a:t>
            </a:r>
            <a:r>
              <a:rPr lang="en-US" sz="1200" kern="1200" dirty="0" err="1">
                <a:solidFill>
                  <a:srgbClr val="000000"/>
                </a:solidFill>
                <a:effectLst/>
                <a:latin typeface="Times New Roman" pitchFamily="-65" charset="0"/>
                <a:ea typeface="+mn-ea"/>
                <a:cs typeface="+mn-cs"/>
              </a:rPr>
              <a:t>TeV</a:t>
            </a:r>
            <a:r>
              <a:rPr lang="en-US" sz="1200" kern="1200" dirty="0">
                <a:solidFill>
                  <a:srgbClr val="000000"/>
                </a:solidFill>
                <a:effectLst/>
                <a:latin typeface="Times New Roman" pitchFamily="-65" charset="0"/>
                <a:ea typeface="+mn-ea"/>
                <a:cs typeface="+mn-cs"/>
              </a:rPr>
              <a:t> telescope currently in operation, with a 1-year survey sensitivity of ∼5–10% of the flux of the Crab Nebula. With an instantaneous field of view &gt;1.5 </a:t>
            </a:r>
            <a:r>
              <a:rPr lang="en-US" sz="1200" kern="1200" dirty="0" err="1">
                <a:solidFill>
                  <a:srgbClr val="000000"/>
                </a:solidFill>
                <a:effectLst/>
                <a:latin typeface="Times New Roman" pitchFamily="-65" charset="0"/>
                <a:ea typeface="+mn-ea"/>
                <a:cs typeface="+mn-cs"/>
              </a:rPr>
              <a:t>sr</a:t>
            </a:r>
            <a:r>
              <a:rPr lang="en-US" sz="1200" kern="1200" dirty="0">
                <a:solidFill>
                  <a:srgbClr val="000000"/>
                </a:solidFill>
                <a:effectLst/>
                <a:latin typeface="Times New Roman" pitchFamily="-65" charset="0"/>
                <a:ea typeface="+mn-ea"/>
                <a:cs typeface="+mn-cs"/>
              </a:rPr>
              <a:t> and &gt;90% duty cycle, it continuously surveys and monitors the sky for gamma ray energies between hundreds GeV and tens of </a:t>
            </a:r>
            <a:r>
              <a:rPr lang="en-US" sz="1200" kern="1200" dirty="0" err="1">
                <a:solidFill>
                  <a:srgbClr val="000000"/>
                </a:solidFill>
                <a:effectLst/>
                <a:latin typeface="Times New Roman" pitchFamily="-65" charset="0"/>
                <a:ea typeface="+mn-ea"/>
                <a:cs typeface="+mn-cs"/>
              </a:rPr>
              <a:t>TeV</a:t>
            </a:r>
            <a:r>
              <a:rPr lang="en-US" sz="1200" kern="1200" dirty="0">
                <a:solidFill>
                  <a:srgbClr val="000000"/>
                </a:solidFill>
                <a:effectLst/>
                <a:latin typeface="Times New Roman" pitchFamily="-65" charset="0"/>
                <a:ea typeface="+mn-ea"/>
                <a:cs typeface="+mn-cs"/>
              </a:rPr>
              <a:t>. </a:t>
            </a:r>
            <a:endParaRPr lang="en-US" dirty="0"/>
          </a:p>
          <a:p>
            <a:r>
              <a:rPr lang="en-US" sz="1200" kern="1200" dirty="0">
                <a:solidFill>
                  <a:srgbClr val="000000"/>
                </a:solidFill>
                <a:effectLst/>
                <a:latin typeface="Times New Roman" pitchFamily="-65" charset="0"/>
                <a:ea typeface="+mn-ea"/>
                <a:cs typeface="+mn-cs"/>
              </a:rPr>
              <a:t>HAWC is located in Mexico at a latitude of 19◦ North and was completed in March 2015. Here, we present the 2HWC catalog, which is the result of the first source search realized with the complete HAWC detector. Realized with 507 days of data and represents the most sensitive </a:t>
            </a:r>
            <a:r>
              <a:rPr lang="en-US" sz="1200" kern="1200" dirty="0" err="1">
                <a:solidFill>
                  <a:srgbClr val="000000"/>
                </a:solidFill>
                <a:effectLst/>
                <a:latin typeface="Times New Roman" pitchFamily="-65" charset="0"/>
                <a:ea typeface="+mn-ea"/>
                <a:cs typeface="+mn-cs"/>
              </a:rPr>
              <a:t>TeV</a:t>
            </a:r>
            <a:r>
              <a:rPr lang="en-US" sz="1200" kern="1200" dirty="0">
                <a:solidFill>
                  <a:srgbClr val="000000"/>
                </a:solidFill>
                <a:effectLst/>
                <a:latin typeface="Times New Roman" pitchFamily="-65" charset="0"/>
                <a:ea typeface="+mn-ea"/>
                <a:cs typeface="+mn-cs"/>
              </a:rPr>
              <a:t> survey to date for such a large fraction of the sky. A total of 39 sources were detected, with an expected contamination of 0.5 due to background fluctuation. Out of these sources, 16 are more than one degree away from any previously reported </a:t>
            </a:r>
            <a:r>
              <a:rPr lang="en-US" sz="1200" kern="1200" dirty="0" err="1">
                <a:solidFill>
                  <a:srgbClr val="000000"/>
                </a:solidFill>
                <a:effectLst/>
                <a:latin typeface="Times New Roman" pitchFamily="-65" charset="0"/>
                <a:ea typeface="+mn-ea"/>
                <a:cs typeface="+mn-cs"/>
              </a:rPr>
              <a:t>TeV</a:t>
            </a:r>
            <a:r>
              <a:rPr lang="en-US" sz="1200" kern="1200" dirty="0">
                <a:solidFill>
                  <a:srgbClr val="000000"/>
                </a:solidFill>
                <a:effectLst/>
                <a:latin typeface="Times New Roman" pitchFamily="-65" charset="0"/>
                <a:ea typeface="+mn-ea"/>
                <a:cs typeface="+mn-cs"/>
              </a:rPr>
              <a:t> source. The source list, including the position measurement, spectrum measurement, and uncertainties, is reported. Seven of the detected sources may be associated with pulsar wind nebulae, two with supernova remnants, two with blazars, and the remaining 23 have no firm identification yet. </a:t>
            </a:r>
            <a:endParaRPr lang="en-US" dirty="0"/>
          </a:p>
          <a:p>
            <a:endParaRPr lang="en-US" dirty="0">
              <a:ea typeface="ＭＳ Ｐゴシック" pitchFamily="-65" charset="-128"/>
              <a:cs typeface="ＭＳ Ｐゴシック" pitchFamily="-65" charset="-128"/>
            </a:endParaRPr>
          </a:p>
        </p:txBody>
      </p:sp>
    </p:spTree>
    <p:extLst>
      <p:ext uri="{BB962C8B-B14F-4D97-AF65-F5344CB8AC3E}">
        <p14:creationId xmlns:p14="http://schemas.microsoft.com/office/powerpoint/2010/main" val="31330402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kern="1200" dirty="0">
                <a:solidFill>
                  <a:srgbClr val="000000"/>
                </a:solidFill>
                <a:effectLst/>
                <a:latin typeface="Times New Roman" pitchFamily="-65" charset="0"/>
                <a:ea typeface="+mn-ea"/>
                <a:cs typeface="+mn-cs"/>
              </a:rPr>
              <a:t>Figure 3. VERITAS gamma-ray counts map of the SNRG54.1+0.3 region with point source search cuts. The </a:t>
            </a:r>
            <a:r>
              <a:rPr lang="el-GR" sz="1200" kern="1200" dirty="0">
                <a:solidFill>
                  <a:srgbClr val="000000"/>
                </a:solidFill>
                <a:effectLst/>
                <a:latin typeface="Times New Roman" pitchFamily="-65" charset="0"/>
                <a:ea typeface="+mn-ea"/>
                <a:cs typeface="+mn-cs"/>
              </a:rPr>
              <a:t>θ </a:t>
            </a:r>
            <a:r>
              <a:rPr lang="en-US" sz="1200" kern="1200" dirty="0">
                <a:solidFill>
                  <a:srgbClr val="000000"/>
                </a:solidFill>
                <a:effectLst/>
                <a:latin typeface="Times New Roman" pitchFamily="-65" charset="0"/>
                <a:ea typeface="+mn-ea"/>
                <a:cs typeface="+mn-cs"/>
              </a:rPr>
              <a:t>cut used for the study, </a:t>
            </a:r>
            <a:r>
              <a:rPr lang="el-GR" sz="1200" kern="1200" dirty="0">
                <a:solidFill>
                  <a:srgbClr val="000000"/>
                </a:solidFill>
                <a:effectLst/>
                <a:latin typeface="Times New Roman" pitchFamily="-65" charset="0"/>
                <a:ea typeface="+mn-ea"/>
                <a:cs typeface="+mn-cs"/>
              </a:rPr>
              <a:t>θ &lt;0.1◦, </a:t>
            </a:r>
            <a:r>
              <a:rPr lang="en-US" sz="1200" kern="1200" dirty="0">
                <a:solidFill>
                  <a:srgbClr val="000000"/>
                </a:solidFill>
                <a:effectLst/>
                <a:latin typeface="Times New Roman" pitchFamily="-65" charset="0"/>
                <a:ea typeface="+mn-ea"/>
                <a:cs typeface="+mn-cs"/>
              </a:rPr>
              <a:t>is shown as a white dashed circle. The extension of the radio emission from SNR G54.1+0.3 (Lang et al. 2010) is shown with a cyan ellipse. A zoomed 0.36◦ by 0.36◦ view around SNRG54.1+0.3 is shown on the right inset within the black box. The centroid of a known </a:t>
            </a:r>
            <a:r>
              <a:rPr lang="en-US" sz="1200" kern="1200" dirty="0" err="1">
                <a:solidFill>
                  <a:srgbClr val="000000"/>
                </a:solidFill>
                <a:effectLst/>
                <a:latin typeface="Times New Roman" pitchFamily="-65" charset="0"/>
                <a:ea typeface="+mn-ea"/>
                <a:cs typeface="+mn-cs"/>
              </a:rPr>
              <a:t>TeV</a:t>
            </a:r>
            <a:r>
              <a:rPr lang="en-US" sz="1200" kern="1200" dirty="0">
                <a:solidFill>
                  <a:srgbClr val="000000"/>
                </a:solidFill>
                <a:effectLst/>
                <a:latin typeface="Times New Roman" pitchFamily="-65" charset="0"/>
                <a:ea typeface="+mn-ea"/>
                <a:cs typeface="+mn-cs"/>
              </a:rPr>
              <a:t> source, VER J1930+188, measured by VERITAS, is shown with a yellow circle in the right inset. The centroid of the source measured by H.E.S.S. is shown with a pink circle in the inset. In the region around VERJ1930+188, Fermi-LAT data are best described with a model with two point sources whose locations are indicated with black diamond markers. The point source coinciding with the VERITAS source has a TS value of 23, while the other source has a TS value of 17. The four dark green crosses are the locations of 3FGL sources with dark green ellipses showing the 1</a:t>
            </a:r>
            <a:r>
              <a:rPr lang="el-GR" sz="1200" kern="1200" dirty="0">
                <a:solidFill>
                  <a:srgbClr val="000000"/>
                </a:solidFill>
                <a:effectLst/>
                <a:latin typeface="Times New Roman" pitchFamily="-65" charset="0"/>
                <a:ea typeface="+mn-ea"/>
                <a:cs typeface="+mn-cs"/>
              </a:rPr>
              <a:t>σ </a:t>
            </a:r>
            <a:r>
              <a:rPr lang="en-US" sz="1200" kern="1200" dirty="0">
                <a:solidFill>
                  <a:srgbClr val="000000"/>
                </a:solidFill>
                <a:effectLst/>
                <a:latin typeface="Times New Roman" pitchFamily="-65" charset="0"/>
                <a:ea typeface="+mn-ea"/>
                <a:cs typeface="+mn-cs"/>
              </a:rPr>
              <a:t>uncertainty of the location. The two blue x marks indicate the centroids of two HAWC sources in the region with 1</a:t>
            </a:r>
            <a:r>
              <a:rPr lang="el-GR" sz="1200" kern="1200" dirty="0">
                <a:solidFill>
                  <a:srgbClr val="000000"/>
                </a:solidFill>
                <a:effectLst/>
                <a:latin typeface="Times New Roman" pitchFamily="-65" charset="0"/>
                <a:ea typeface="+mn-ea"/>
                <a:cs typeface="+mn-cs"/>
              </a:rPr>
              <a:t>σ </a:t>
            </a:r>
            <a:r>
              <a:rPr lang="en-US" sz="1200" kern="1200" dirty="0">
                <a:solidFill>
                  <a:srgbClr val="000000"/>
                </a:solidFill>
                <a:effectLst/>
                <a:latin typeface="Times New Roman" pitchFamily="-65" charset="0"/>
                <a:ea typeface="+mn-ea"/>
                <a:cs typeface="+mn-cs"/>
              </a:rPr>
              <a:t>uncertainty of the position marked with blue circles. Four pulsars with a spin-down luminosity higher than 1035 erg s−1 are marked with red boxes. White contours are HAWC’s significance contours of 5, 6, 7, and 8</a:t>
            </a:r>
            <a:r>
              <a:rPr lang="el-GR" sz="1200" kern="1200" dirty="0">
                <a:solidFill>
                  <a:srgbClr val="000000"/>
                </a:solidFill>
                <a:effectLst/>
                <a:latin typeface="Times New Roman" pitchFamily="-65" charset="0"/>
                <a:ea typeface="+mn-ea"/>
                <a:cs typeface="+mn-cs"/>
              </a:rPr>
              <a:t>σ. </a:t>
            </a:r>
            <a:endParaRPr lang="en-US" sz="1200" kern="1200" dirty="0">
              <a:solidFill>
                <a:srgbClr val="000000"/>
              </a:solidFill>
              <a:effectLst/>
              <a:latin typeface="Times New Roman" pitchFamily="-65" charset="0"/>
              <a:ea typeface="+mn-ea"/>
              <a:cs typeface="+mn-cs"/>
            </a:endParaRP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endParaRPr lang="en-US" sz="1200" kern="1200" dirty="0">
              <a:solidFill>
                <a:srgbClr val="000000"/>
              </a:solidFill>
              <a:effectLst/>
              <a:latin typeface="Times New Roman" pitchFamily="-65" charset="0"/>
              <a:ea typeface="+mn-ea"/>
              <a:cs typeface="+mn-cs"/>
            </a:endParaRP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kern="1200" dirty="0">
                <a:solidFill>
                  <a:srgbClr val="000000"/>
                </a:solidFill>
                <a:effectLst/>
                <a:latin typeface="Times New Roman" pitchFamily="-65" charset="0"/>
                <a:ea typeface="+mn-ea"/>
                <a:cs typeface="+mn-cs"/>
              </a:rPr>
              <a:t>VERITAS gamma-ray counts map of the PWN DA 495 and the surrounding region with extended source search cuts, </a:t>
            </a:r>
            <a:r>
              <a:rPr lang="el-GR" sz="1200" kern="1200" dirty="0">
                <a:solidFill>
                  <a:srgbClr val="000000"/>
                </a:solidFill>
                <a:effectLst/>
                <a:latin typeface="Times New Roman" pitchFamily="-65" charset="0"/>
                <a:ea typeface="+mn-ea"/>
                <a:cs typeface="+mn-cs"/>
              </a:rPr>
              <a:t>θ &lt;0.3◦. </a:t>
            </a:r>
            <a:r>
              <a:rPr lang="en-US" sz="1200" kern="1200" dirty="0">
                <a:solidFill>
                  <a:srgbClr val="000000"/>
                </a:solidFill>
                <a:effectLst/>
                <a:latin typeface="Times New Roman" pitchFamily="-65" charset="0"/>
                <a:ea typeface="+mn-ea"/>
                <a:cs typeface="+mn-cs"/>
              </a:rPr>
              <a:t>The re- </a:t>
            </a:r>
            <a:r>
              <a:rPr lang="en-US" sz="1200" kern="1200" dirty="0" err="1">
                <a:solidFill>
                  <a:srgbClr val="000000"/>
                </a:solidFill>
                <a:effectLst/>
                <a:latin typeface="Times New Roman" pitchFamily="-65" charset="0"/>
                <a:ea typeface="+mn-ea"/>
                <a:cs typeface="+mn-cs"/>
              </a:rPr>
              <a:t>gion</a:t>
            </a:r>
            <a:r>
              <a:rPr lang="en-US" sz="1200" kern="1200" dirty="0">
                <a:solidFill>
                  <a:srgbClr val="000000"/>
                </a:solidFill>
                <a:effectLst/>
                <a:latin typeface="Times New Roman" pitchFamily="-65" charset="0"/>
                <a:ea typeface="+mn-ea"/>
                <a:cs typeface="+mn-cs"/>
              </a:rPr>
              <a:t> used for the spectral analysis with VERITAS data is shown with a white dashed circle. The </a:t>
            </a:r>
            <a:r>
              <a:rPr lang="en-US" sz="1200" kern="1200" dirty="0" err="1">
                <a:solidFill>
                  <a:srgbClr val="000000"/>
                </a:solidFill>
                <a:effectLst/>
                <a:latin typeface="Times New Roman" pitchFamily="-65" charset="0"/>
                <a:ea typeface="+mn-ea"/>
                <a:cs typeface="+mn-cs"/>
              </a:rPr>
              <a:t>yel</a:t>
            </a:r>
            <a:r>
              <a:rPr lang="en-US" sz="1200" kern="1200" dirty="0">
                <a:solidFill>
                  <a:srgbClr val="000000"/>
                </a:solidFill>
                <a:effectLst/>
                <a:latin typeface="Times New Roman" pitchFamily="-65" charset="0"/>
                <a:ea typeface="+mn-ea"/>
                <a:cs typeface="+mn-cs"/>
              </a:rPr>
              <a:t>- low circle is the centroid measured by VERITAS. Two dark green crosses and ellipses are the </a:t>
            </a:r>
            <a:r>
              <a:rPr lang="en-US" sz="1200" kern="1200" dirty="0" err="1">
                <a:solidFill>
                  <a:srgbClr val="000000"/>
                </a:solidFill>
                <a:effectLst/>
                <a:latin typeface="Times New Roman" pitchFamily="-65" charset="0"/>
                <a:ea typeface="+mn-ea"/>
                <a:cs typeface="+mn-cs"/>
              </a:rPr>
              <a:t>loca</a:t>
            </a:r>
            <a:r>
              <a:rPr lang="en-US" sz="1200" kern="1200" dirty="0">
                <a:solidFill>
                  <a:srgbClr val="000000"/>
                </a:solidFill>
                <a:effectLst/>
                <a:latin typeface="Times New Roman" pitchFamily="-65" charset="0"/>
                <a:ea typeface="+mn-ea"/>
                <a:cs typeface="+mn-cs"/>
              </a:rPr>
              <a:t>- </a:t>
            </a:r>
            <a:r>
              <a:rPr lang="en-US" sz="1200" kern="1200" dirty="0" err="1">
                <a:solidFill>
                  <a:srgbClr val="000000"/>
                </a:solidFill>
                <a:effectLst/>
                <a:latin typeface="Times New Roman" pitchFamily="-65" charset="0"/>
                <a:ea typeface="+mn-ea"/>
                <a:cs typeface="+mn-cs"/>
              </a:rPr>
              <a:t>tion</a:t>
            </a:r>
            <a:r>
              <a:rPr lang="en-US" sz="1200" kern="1200" dirty="0">
                <a:solidFill>
                  <a:srgbClr val="000000"/>
                </a:solidFill>
                <a:effectLst/>
                <a:latin typeface="Times New Roman" pitchFamily="-65" charset="0"/>
                <a:ea typeface="+mn-ea"/>
                <a:cs typeface="+mn-cs"/>
              </a:rPr>
              <a:t> and 1</a:t>
            </a:r>
            <a:r>
              <a:rPr lang="el-GR" sz="1200" kern="1200" dirty="0">
                <a:solidFill>
                  <a:srgbClr val="000000"/>
                </a:solidFill>
                <a:effectLst/>
                <a:latin typeface="Times New Roman" pitchFamily="-65" charset="0"/>
                <a:ea typeface="+mn-ea"/>
                <a:cs typeface="+mn-cs"/>
              </a:rPr>
              <a:t>σ </a:t>
            </a:r>
            <a:r>
              <a:rPr lang="en-US" sz="1200" kern="1200" dirty="0">
                <a:solidFill>
                  <a:srgbClr val="000000"/>
                </a:solidFill>
                <a:effectLst/>
                <a:latin typeface="Times New Roman" pitchFamily="-65" charset="0"/>
                <a:ea typeface="+mn-ea"/>
                <a:cs typeface="+mn-cs"/>
              </a:rPr>
              <a:t>uncertainty of the location of 3FGL sources. Blue x marks indicate the centroids of two HAWC sources in the region with blue </a:t>
            </a:r>
            <a:r>
              <a:rPr lang="en-US" sz="1200" kern="1200" dirty="0" err="1">
                <a:solidFill>
                  <a:srgbClr val="000000"/>
                </a:solidFill>
                <a:effectLst/>
                <a:latin typeface="Times New Roman" pitchFamily="-65" charset="0"/>
                <a:ea typeface="+mn-ea"/>
                <a:cs typeface="+mn-cs"/>
              </a:rPr>
              <a:t>cir</a:t>
            </a:r>
            <a:r>
              <a:rPr lang="en-US" sz="1200" kern="1200" dirty="0">
                <a:solidFill>
                  <a:srgbClr val="000000"/>
                </a:solidFill>
                <a:effectLst/>
                <a:latin typeface="Times New Roman" pitchFamily="-65" charset="0"/>
                <a:ea typeface="+mn-ea"/>
                <a:cs typeface="+mn-cs"/>
              </a:rPr>
              <a:t>- </a:t>
            </a:r>
            <a:r>
              <a:rPr lang="en-US" sz="1200" kern="1200" dirty="0" err="1">
                <a:solidFill>
                  <a:srgbClr val="000000"/>
                </a:solidFill>
                <a:effectLst/>
                <a:latin typeface="Times New Roman" pitchFamily="-65" charset="0"/>
                <a:ea typeface="+mn-ea"/>
                <a:cs typeface="+mn-cs"/>
              </a:rPr>
              <a:t>cles</a:t>
            </a:r>
            <a:r>
              <a:rPr lang="en-US" sz="1200" kern="1200" dirty="0">
                <a:solidFill>
                  <a:srgbClr val="000000"/>
                </a:solidFill>
                <a:effectLst/>
                <a:latin typeface="Times New Roman" pitchFamily="-65" charset="0"/>
                <a:ea typeface="+mn-ea"/>
                <a:cs typeface="+mn-cs"/>
              </a:rPr>
              <a:t> showing 1</a:t>
            </a:r>
            <a:r>
              <a:rPr lang="el-GR" sz="1200" kern="1200" dirty="0">
                <a:solidFill>
                  <a:srgbClr val="000000"/>
                </a:solidFill>
                <a:effectLst/>
                <a:latin typeface="Times New Roman" pitchFamily="-65" charset="0"/>
                <a:ea typeface="+mn-ea"/>
                <a:cs typeface="+mn-cs"/>
              </a:rPr>
              <a:t>σ </a:t>
            </a:r>
            <a:r>
              <a:rPr lang="en-US" sz="1200" kern="1200" dirty="0">
                <a:solidFill>
                  <a:srgbClr val="000000"/>
                </a:solidFill>
                <a:effectLst/>
                <a:latin typeface="Times New Roman" pitchFamily="-65" charset="0"/>
                <a:ea typeface="+mn-ea"/>
                <a:cs typeface="+mn-cs"/>
              </a:rPr>
              <a:t>uncertainty. White contours are HAWC’s significance contours of 5</a:t>
            </a:r>
            <a:r>
              <a:rPr lang="el-GR" sz="1200" kern="1200" dirty="0">
                <a:solidFill>
                  <a:srgbClr val="000000"/>
                </a:solidFill>
                <a:effectLst/>
                <a:latin typeface="Times New Roman" pitchFamily="-65" charset="0"/>
                <a:ea typeface="+mn-ea"/>
                <a:cs typeface="+mn-cs"/>
              </a:rPr>
              <a:t>σ. </a:t>
            </a:r>
            <a:r>
              <a:rPr lang="en-US" sz="1200" kern="1200" dirty="0">
                <a:solidFill>
                  <a:srgbClr val="000000"/>
                </a:solidFill>
                <a:effectLst/>
                <a:latin typeface="Times New Roman" pitchFamily="-65" charset="0"/>
                <a:ea typeface="+mn-ea"/>
                <a:cs typeface="+mn-cs"/>
              </a:rPr>
              <a:t>The cyan di- </a:t>
            </a:r>
            <a:r>
              <a:rPr lang="en-US" sz="1200" kern="1200" dirty="0" err="1">
                <a:solidFill>
                  <a:srgbClr val="000000"/>
                </a:solidFill>
                <a:effectLst/>
                <a:latin typeface="Times New Roman" pitchFamily="-65" charset="0"/>
                <a:ea typeface="+mn-ea"/>
                <a:cs typeface="+mn-cs"/>
              </a:rPr>
              <a:t>amond</a:t>
            </a:r>
            <a:r>
              <a:rPr lang="en-US" sz="1200" kern="1200" dirty="0">
                <a:solidFill>
                  <a:srgbClr val="000000"/>
                </a:solidFill>
                <a:effectLst/>
                <a:latin typeface="Times New Roman" pitchFamily="-65" charset="0"/>
                <a:ea typeface="+mn-ea"/>
                <a:cs typeface="+mn-cs"/>
              </a:rPr>
              <a:t> is the location of an X-ray compact source, 1WGA J1952.2+2925 (</a:t>
            </a:r>
            <a:r>
              <a:rPr lang="en-US" sz="1200" kern="1200" dirty="0" err="1">
                <a:solidFill>
                  <a:srgbClr val="000000"/>
                </a:solidFill>
                <a:effectLst/>
                <a:latin typeface="Times New Roman" pitchFamily="-65" charset="0"/>
                <a:ea typeface="+mn-ea"/>
                <a:cs typeface="+mn-cs"/>
              </a:rPr>
              <a:t>Arzoumanian</a:t>
            </a:r>
            <a:r>
              <a:rPr lang="en-US" sz="1200" kern="1200" dirty="0">
                <a:solidFill>
                  <a:srgbClr val="000000"/>
                </a:solidFill>
                <a:effectLst/>
                <a:latin typeface="Times New Roman" pitchFamily="-65" charset="0"/>
                <a:ea typeface="+mn-ea"/>
                <a:cs typeface="+mn-cs"/>
              </a:rPr>
              <a:t> et al. 2004). Light pink contours show the radio contours around PWNDA495 measured by the Canadian Galactic Plane Survey in the 1.42 GHz band (Taylor et al. 2003). The extension of radio emission from SNR G65.1+0.6 is marked with a dashed black line </a:t>
            </a:r>
            <a:endParaRPr lang="en-US" dirty="0"/>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endParaRPr lang="el-GR" dirty="0"/>
          </a:p>
          <a:p>
            <a:endParaRPr lang="en-US" dirty="0">
              <a:ea typeface="ＭＳ Ｐゴシック" pitchFamily="-65" charset="-128"/>
              <a:cs typeface="ＭＳ Ｐゴシック" pitchFamily="-65" charset="-128"/>
            </a:endParaRPr>
          </a:p>
        </p:txBody>
      </p:sp>
    </p:spTree>
    <p:extLst>
      <p:ext uri="{BB962C8B-B14F-4D97-AF65-F5344CB8AC3E}">
        <p14:creationId xmlns:p14="http://schemas.microsoft.com/office/powerpoint/2010/main" val="3218017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kern="1200" dirty="0" err="1">
                <a:solidFill>
                  <a:srgbClr val="000000"/>
                </a:solidFill>
                <a:effectLst/>
                <a:latin typeface="Times New Roman" pitchFamily="-65" charset="0"/>
                <a:ea typeface="+mn-ea"/>
                <a:cs typeface="+mn-cs"/>
              </a:rPr>
              <a:t>Geminga</a:t>
            </a:r>
            <a:r>
              <a:rPr lang="en-US" sz="1200" kern="1200" dirty="0">
                <a:solidFill>
                  <a:srgbClr val="000000"/>
                </a:solidFill>
                <a:effectLst/>
                <a:latin typeface="Times New Roman" pitchFamily="-65" charset="0"/>
                <a:ea typeface="+mn-ea"/>
                <a:cs typeface="+mn-cs"/>
              </a:rPr>
              <a:t> and </a:t>
            </a:r>
            <a:r>
              <a:rPr lang="en-US" sz="1200" kern="1200" dirty="0" err="1">
                <a:solidFill>
                  <a:srgbClr val="000000"/>
                </a:solidFill>
                <a:effectLst/>
                <a:latin typeface="Times New Roman" pitchFamily="-65" charset="0"/>
                <a:ea typeface="+mn-ea"/>
                <a:cs typeface="+mn-cs"/>
              </a:rPr>
              <a:t>Monogem</a:t>
            </a:r>
            <a:r>
              <a:rPr lang="en-US" sz="1200" kern="1200" dirty="0">
                <a:solidFill>
                  <a:srgbClr val="000000"/>
                </a:solidFill>
                <a:effectLst/>
                <a:latin typeface="Times New Roman" pitchFamily="-65" charset="0"/>
                <a:ea typeface="+mn-ea"/>
                <a:cs typeface="+mn-cs"/>
              </a:rPr>
              <a:t>. Also </a:t>
            </a:r>
            <a:r>
              <a:rPr lang="en-US" dirty="0"/>
              <a:t>HAWC J0635+070 may be the </a:t>
            </a:r>
            <a:r>
              <a:rPr lang="en-US" dirty="0" err="1"/>
              <a:t>TeV</a:t>
            </a:r>
            <a:r>
              <a:rPr lang="en-US" dirty="0"/>
              <a:t> halo of the pulsar PSR J0633+0632</a:t>
            </a:r>
            <a:endParaRPr lang="en-US" dirty="0">
              <a:ea typeface="ＭＳ Ｐゴシック" pitchFamily="-65" charset="-128"/>
              <a:cs typeface="ＭＳ Ｐゴシック" pitchFamily="-65" charset="-128"/>
            </a:endParaRPr>
          </a:p>
        </p:txBody>
      </p:sp>
    </p:spTree>
    <p:extLst>
      <p:ext uri="{BB962C8B-B14F-4D97-AF65-F5344CB8AC3E}">
        <p14:creationId xmlns:p14="http://schemas.microsoft.com/office/powerpoint/2010/main" val="3564813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r>
              <a:rPr lang="en-US" dirty="0"/>
              <a:t>SS 433 is a binary system containing a supergiant star that is overflowing its Roche lobe with matter accreting onto a compact object (either a black hole or neutron star)</a:t>
            </a:r>
            <a:r>
              <a:rPr lang="en-US" baseline="30000" dirty="0">
                <a:hlinkClick r:id="rId3" tooltip="Margon, B. Observations of SS 433. Annu. Rev. Astron. Astrophys. 22, 507–536 (1984)."/>
              </a:rPr>
              <a:t>1</a:t>
            </a:r>
            <a:r>
              <a:rPr lang="en-US" baseline="30000" dirty="0"/>
              <a:t>,</a:t>
            </a:r>
            <a:r>
              <a:rPr lang="en-US" baseline="30000" dirty="0">
                <a:hlinkClick r:id="rId4" tooltip="Fabrika, S. The jets and supercritical accretion disk in SS433. Astrophys. Space Phys. Rev. 12, 1–152 (2004)."/>
              </a:rPr>
              <a:t>2</a:t>
            </a:r>
            <a:r>
              <a:rPr lang="en-US" baseline="30000" dirty="0"/>
              <a:t>,</a:t>
            </a:r>
            <a:r>
              <a:rPr lang="en-US" baseline="30000" dirty="0">
                <a:hlinkClick r:id="rId5" tooltip="Cherepashchuk, A. M. et al. INTEGRAL observations of SS433: results of coordinated campaign. Astron. Astrophys. 437, 561–573 (2005)."/>
              </a:rPr>
              <a:t>3</a:t>
            </a:r>
            <a:r>
              <a:rPr lang="en-US" dirty="0"/>
              <a:t>. Two jets of ionized matter with a bulk velocity of approximately 0.26</a:t>
            </a:r>
            <a:r>
              <a:rPr lang="en-US" i="1" dirty="0"/>
              <a:t>c</a:t>
            </a:r>
            <a:r>
              <a:rPr lang="en-US" dirty="0"/>
              <a:t> (where </a:t>
            </a:r>
            <a:r>
              <a:rPr lang="en-US" i="1" dirty="0"/>
              <a:t>c</a:t>
            </a:r>
            <a:r>
              <a:rPr lang="en-US" dirty="0"/>
              <a:t> is the speed of light in vacuum) extend from the binary, perpendicular to the line of sight, and terminate inside W50, a supernova remnant that is being distorted by the jets</a:t>
            </a:r>
            <a:r>
              <a:rPr lang="en-US" baseline="30000" dirty="0">
                <a:hlinkClick r:id="rId4" tooltip="Fabrika, S. The jets and supercritical accretion disk in SS433. Astrophys. Space Phys. Rev. 12, 1–152 (2004)."/>
              </a:rPr>
              <a:t>2</a:t>
            </a:r>
            <a:r>
              <a:rPr lang="en-US" baseline="30000" dirty="0"/>
              <a:t>,</a:t>
            </a:r>
            <a:r>
              <a:rPr lang="en-US" baseline="30000" dirty="0">
                <a:hlinkClick r:id="rId6" tooltip="Zealey, W. J., Dopita, M. A. &amp; Malin, D. F. The interaction between the relativistic jets of SS433 and the interstellar medium. Mon. Not. R. Astron. Soc. 192, 731–743 (1980)."/>
              </a:rPr>
              <a:t>4</a:t>
            </a:r>
            <a:r>
              <a:rPr lang="en-US" baseline="30000" dirty="0"/>
              <a:t>,</a:t>
            </a:r>
            <a:r>
              <a:rPr lang="en-US" baseline="30000" dirty="0">
                <a:hlinkClick r:id="rId7" tooltip="Margon, B. &amp; Anderson, S. F. Ten years of SS 433 kinematics. Astrophys. J. 347, 448–454 (1989)."/>
              </a:rPr>
              <a:t>5</a:t>
            </a:r>
            <a:r>
              <a:rPr lang="en-US" baseline="30000" dirty="0"/>
              <a:t>,</a:t>
            </a:r>
            <a:r>
              <a:rPr lang="en-US" baseline="30000" dirty="0">
                <a:hlinkClick r:id="rId8" tooltip="Safi-Harb, S. &amp; Ögelman, H. ROSAT and ASCA observations of W50 associated with the peculiar source SS 433. Astrophys. J. 483, 868–881 (1997)."/>
              </a:rPr>
              <a:t>6</a:t>
            </a:r>
            <a:r>
              <a:rPr lang="en-US" baseline="30000" dirty="0"/>
              <a:t>,</a:t>
            </a:r>
            <a:r>
              <a:rPr lang="en-US" baseline="30000" dirty="0">
                <a:hlinkClick r:id="rId9" tooltip="Eikenberry, S. S. et al. Twenty years of timing SS 433. Astrophys. J. 561, 1027 (2001)."/>
              </a:rPr>
              <a:t>7</a:t>
            </a:r>
            <a:r>
              <a:rPr lang="en-US" baseline="30000" dirty="0"/>
              <a:t>,</a:t>
            </a:r>
            <a:r>
              <a:rPr lang="en-US" baseline="30000" dirty="0">
                <a:hlinkClick r:id="rId10" tooltip="Migliari, S., Fender, R. P. &amp; Mendez, M. Iron emission lines from extended X-ray jets in SS 433: reheating of atomic nuclei. Science 297, 1673 (2002)."/>
              </a:rPr>
              <a:t>8</a:t>
            </a:r>
            <a:r>
              <a:rPr lang="en-US" dirty="0"/>
              <a:t>. SS 433 differs from other </a:t>
            </a:r>
            <a:r>
              <a:rPr lang="en-US" dirty="0" err="1"/>
              <a:t>microquasars</a:t>
            </a:r>
            <a:r>
              <a:rPr lang="en-US" dirty="0"/>
              <a:t> (small-scale versions of quasars that are present within our own Galaxy) in that the accretion is believed to be super-Eddington</a:t>
            </a:r>
            <a:r>
              <a:rPr lang="en-US" baseline="30000" dirty="0">
                <a:hlinkClick r:id="rId11" tooltip="Mirabel, I. &amp; Rodríguez, L. F. Sources of relativistic jets in the galaxy. Annu. Rev. Astron. Astrophys. 37, 409–443 (1999)."/>
              </a:rPr>
              <a:t>9</a:t>
            </a:r>
            <a:r>
              <a:rPr lang="en-US" baseline="30000" dirty="0"/>
              <a:t>,</a:t>
            </a:r>
            <a:r>
              <a:rPr lang="en-US" baseline="30000" dirty="0">
                <a:hlinkClick r:id="rId12" tooltip="Begelman, M. C., King, A. R. &amp; Pringle, J. E. The nature of SS433 and the ultraluminous X-ray sources. Mon. Not. R. Astron. Soc. 370, 399–404 (2006)."/>
              </a:rPr>
              <a:t>10</a:t>
            </a:r>
            <a:r>
              <a:rPr lang="en-US" baseline="30000" dirty="0"/>
              <a:t>,</a:t>
            </a:r>
            <a:r>
              <a:rPr lang="en-US" baseline="30000" dirty="0">
                <a:hlinkClick r:id="rId13" tooltip="Fabrika, S., Ueda, Y., Vinokurov, A., Sholukhova, O. &amp; Shidatsu, M. Supercritical accretion discs in ultraluminous X-ray sources and SS 433. Nat. Phys. 11, 551 (2015)."/>
              </a:rPr>
              <a:t>11</a:t>
            </a:r>
            <a:r>
              <a:rPr lang="en-US" dirty="0"/>
              <a:t>, and the luminosity of the system is about 10</a:t>
            </a:r>
            <a:r>
              <a:rPr lang="en-US" baseline="30000" dirty="0"/>
              <a:t>40</a:t>
            </a:r>
            <a:r>
              <a:rPr lang="en-US" dirty="0"/>
              <a:t> ergs per second</a:t>
            </a:r>
            <a:r>
              <a:rPr lang="en-US" baseline="30000" dirty="0">
                <a:hlinkClick r:id="rId4" tooltip="Fabrika, S. The jets and supercritical accretion disk in SS433. Astrophys. Space Phys. Rev. 12, 1–152 (2004)."/>
              </a:rPr>
              <a:t>2</a:t>
            </a:r>
            <a:r>
              <a:rPr lang="en-US" baseline="30000" dirty="0"/>
              <a:t>,</a:t>
            </a:r>
            <a:r>
              <a:rPr lang="en-US" baseline="30000" dirty="0">
                <a:hlinkClick r:id="rId11" tooltip="Mirabel, I. &amp; Rodríguez, L. F. Sources of relativistic jets in the galaxy. Annu. Rev. Astron. Astrophys. 37, 409–443 (1999)."/>
              </a:rPr>
              <a:t>9</a:t>
            </a:r>
            <a:r>
              <a:rPr lang="en-US" baseline="30000" dirty="0"/>
              <a:t>,</a:t>
            </a:r>
            <a:r>
              <a:rPr lang="en-US" baseline="30000" dirty="0">
                <a:hlinkClick r:id="rId14" tooltip="Cherepashchuk, A. M., Aslanov, A. A. &amp; Kornilov, V. G. WBVR photometry of SS 433—spectra of the normal star and the accretion disk. Sov. Astron. 26, 697–702 (1982)."/>
              </a:rPr>
              <a:t>12</a:t>
            </a:r>
            <a:r>
              <a:rPr lang="en-US" baseline="30000" dirty="0"/>
              <a:t>,</a:t>
            </a:r>
            <a:r>
              <a:rPr lang="en-US" baseline="30000" dirty="0">
                <a:hlinkClick r:id="rId15" tooltip="Tetarenko, B. E., Sivakoff, G. R., Heinke, C. O. &amp; Gladstone, J. C. WATCHDOG: a comprehensive all-sky database of galactic black hole X-ray binaries. Astrophys. J. Suppl. 222, 15 (2016)."/>
              </a:rPr>
              <a:t>13</a:t>
            </a:r>
            <a:r>
              <a:rPr lang="en-US" dirty="0"/>
              <a:t>. The lobes of W50 in which the jets terminate, about 40 parsecs from the central source, are expected to accelerate charged particles, and indeed radio and X-ray emission consistent with electron synchrotron emission in a magnetic field have been observed</a:t>
            </a:r>
            <a:r>
              <a:rPr lang="en-US" baseline="30000" dirty="0">
                <a:hlinkClick r:id="rId16" tooltip="Geldzahler, B. J., Pauls, T. &amp; Salter, C. J. Continuum observations of the supernova remnants W50 and G 74.9+1.2 at 2695 MHz. Astron. Astrophys. 84, 237–244 (1980)."/>
              </a:rPr>
              <a:t>14</a:t>
            </a:r>
            <a:r>
              <a:rPr lang="en-US" baseline="30000" dirty="0"/>
              <a:t>,</a:t>
            </a:r>
            <a:r>
              <a:rPr lang="en-US" baseline="30000" dirty="0">
                <a:hlinkClick r:id="rId17" tooltip="Brinkmann, W., Pratt, G. W., Rohr, S., Kawai, N. &amp; Burwitz, V. XMM-Newton observations of the eastern jet of SS433. Astron. Astrophys. 463, 611–619 (2007)."/>
              </a:rPr>
              <a:t>15</a:t>
            </a:r>
            <a:r>
              <a:rPr lang="en-US" baseline="30000" dirty="0"/>
              <a:t>,</a:t>
            </a:r>
            <a:r>
              <a:rPr lang="en-US" baseline="30000" dirty="0">
                <a:hlinkClick r:id="rId18" tooltip="Safi-Harb, S. &amp; Petre, R. Rossi X-ray timing explorer observations of the eastern lobe of W50 associated with SS 433. Astrophys. J. 512, 784–792 (1999)."/>
              </a:rPr>
              <a:t>16</a:t>
            </a:r>
            <a:r>
              <a:rPr lang="en-US" dirty="0"/>
              <a:t>. At higher energies (greater than 100 </a:t>
            </a:r>
            <a:r>
              <a:rPr lang="en-US" dirty="0" err="1"/>
              <a:t>gigaelectronvolts</a:t>
            </a:r>
            <a:r>
              <a:rPr lang="en-US" dirty="0"/>
              <a:t>), the particle fluxes of </a:t>
            </a:r>
            <a:r>
              <a:rPr lang="el-GR" i="1" dirty="0"/>
              <a:t>γ</a:t>
            </a:r>
            <a:r>
              <a:rPr lang="el-GR" dirty="0"/>
              <a:t>-</a:t>
            </a:r>
            <a:r>
              <a:rPr lang="en-US" dirty="0"/>
              <a:t>rays from X-ray hotspots around SS 433 have been reported as flux upper limits</a:t>
            </a:r>
            <a:r>
              <a:rPr lang="en-US" baseline="30000" dirty="0">
                <a:hlinkClick r:id="rId8" tooltip="Safi-Harb, S. &amp; Ögelman, H. ROSAT and ASCA observations of W50 associated with the peculiar source SS 433. Astrophys. J. 483, 868–881 (1997)."/>
              </a:rPr>
              <a:t>6</a:t>
            </a:r>
            <a:r>
              <a:rPr lang="en-US" baseline="30000" dirty="0"/>
              <a:t>,</a:t>
            </a:r>
            <a:r>
              <a:rPr lang="en-US" baseline="30000" dirty="0">
                <a:hlinkClick r:id="rId19" tooltip="Aharonian, F. et al. TeV gamma-ray observations of SS-433 and a survey of the surrounding field with the HEGRA IACT-System. Astron. Astrophys. 439, 635–643 (2005)."/>
              </a:rPr>
              <a:t>17</a:t>
            </a:r>
            <a:r>
              <a:rPr lang="en-US" baseline="30000" dirty="0"/>
              <a:t>,</a:t>
            </a:r>
            <a:r>
              <a:rPr lang="en-US" baseline="30000" dirty="0">
                <a:hlinkClick r:id="rId20" tooltip="Hayashi, S. et al. Search for VHE gamma rays from SS433/W50 with the CANGAROO-II telescope. Astropart. Phys. 32, 112–119 (2009)."/>
              </a:rPr>
              <a:t>18</a:t>
            </a:r>
            <a:r>
              <a:rPr lang="en-US" baseline="30000" dirty="0"/>
              <a:t>,</a:t>
            </a:r>
            <a:r>
              <a:rPr lang="en-US" baseline="30000" dirty="0">
                <a:hlinkClick r:id="rId21" tooltip="Ahnen, M. L. et al. Constraints on particle acceleration in SS433/W50 from MAGIC and H.E.S.S. observations. Astron. Astrophys. 612, A14 (2018)."/>
              </a:rPr>
              <a:t>19</a:t>
            </a:r>
            <a:r>
              <a:rPr lang="en-US" baseline="30000" dirty="0"/>
              <a:t>,</a:t>
            </a:r>
            <a:r>
              <a:rPr lang="en-US" baseline="30000" dirty="0">
                <a:hlinkClick r:id="rId22" tooltip="Kar, P. VERITAS observations of high-mass X-ray binary SS 433. Proc. Sci. (35th Int. Cosmic Ray Conf.) ICRC2017, &#10;                    https://doi.org/10.22323/1.301.0713&#10;                    &#10;                   (2018)."/>
              </a:rPr>
              <a:t>20</a:t>
            </a:r>
            <a:r>
              <a:rPr lang="en-US" dirty="0"/>
              <a:t>. In this energy regime, it has been unclear whether the emission is dominated by electrons that are interacting with photons from the cosmic microwave background through inverse-Compton scattering or by protons that are interacting with the ambient gas. Here we report teraelectronvolt </a:t>
            </a:r>
            <a:r>
              <a:rPr lang="el-GR" dirty="0"/>
              <a:t>γ-</a:t>
            </a:r>
            <a:r>
              <a:rPr lang="en-US" dirty="0"/>
              <a:t>ray observations of the SS 433/W50 system that spatially resolve the lobes. The teraelectronvolt emission is localized to structures in the lobes, far from the </a:t>
            </a:r>
            <a:r>
              <a:rPr lang="en-US" dirty="0" err="1"/>
              <a:t>centre</a:t>
            </a:r>
            <a:r>
              <a:rPr lang="en-US" dirty="0"/>
              <a:t> of the system where the jets are formed. We have measured photon energies of at least 25 teraelectronvolts, and these are certainly not Doppler-boosted, because of the viewing geometry. We conclude that the emission—from radio to teraelectronvolt energies—is consistent with a single population of electrons with energies extending to at least hundreds of teraelectronvolts in a magnetic field of about 16 </a:t>
            </a:r>
            <a:r>
              <a:rPr lang="en-US" dirty="0" err="1"/>
              <a:t>microgauss</a:t>
            </a:r>
            <a:r>
              <a:rPr lang="en-US"/>
              <a:t>.</a:t>
            </a:r>
            <a:endParaRPr lang="en-US" dirty="0">
              <a:ea typeface="ＭＳ Ｐゴシック" pitchFamily="-65" charset="-128"/>
              <a:cs typeface="ＭＳ Ｐゴシック" pitchFamily="-65" charset="-128"/>
            </a:endParaRPr>
          </a:p>
        </p:txBody>
      </p:sp>
    </p:spTree>
    <p:extLst>
      <p:ext uri="{BB962C8B-B14F-4D97-AF65-F5344CB8AC3E}">
        <p14:creationId xmlns:p14="http://schemas.microsoft.com/office/powerpoint/2010/main" val="11066068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r>
              <a:rPr lang="en-US"/>
              <a:t>The Large </a:t>
            </a:r>
            <a:r>
              <a:rPr lang="en-US" err="1"/>
              <a:t>Magellanic</a:t>
            </a:r>
            <a:r>
              <a:rPr lang="en-US"/>
              <a:t> Cloud, a satellite galaxy of the Milky Way, has been observed with the High Energy Stereoscopic System (H.E.S.S.) above an energy of 100 billion electron volts for a deep exposure of 210 hours. Three sources of different types were detected: the pulsar wind nebula of the most energetic pulsar known N 157B, the radio-loud supernova remnant N 132D and the largest non-thermal X-ray shell - the </a:t>
            </a:r>
            <a:r>
              <a:rPr lang="en-US" err="1"/>
              <a:t>superbubble</a:t>
            </a:r>
            <a:r>
              <a:rPr lang="en-US"/>
              <a:t> 30 </a:t>
            </a:r>
            <a:r>
              <a:rPr lang="en-US" err="1"/>
              <a:t>Dor</a:t>
            </a:r>
            <a:r>
              <a:rPr lang="en-US"/>
              <a:t> C. The unique object SN 1987A is, surprisingly, not detected, which constrains the theoretical framework of particle acceleration in very young supernova remnants. These detections reveal the most energetic tip of a gamma-ray source population in an external galaxy, and provide via 30 </a:t>
            </a:r>
            <a:r>
              <a:rPr lang="en-US" err="1"/>
              <a:t>Dor</a:t>
            </a:r>
            <a:r>
              <a:rPr lang="en-US"/>
              <a:t> C the unambiguous detection of gamma-ray emission from a </a:t>
            </a:r>
            <a:r>
              <a:rPr lang="en-US" err="1"/>
              <a:t>superbubble</a:t>
            </a:r>
            <a:r>
              <a:rPr lang="en-US"/>
              <a:t>. </a:t>
            </a:r>
            <a:r>
              <a:rPr lang="en-US" sz="1200" kern="1200">
                <a:solidFill>
                  <a:srgbClr val="000000"/>
                </a:solidFill>
                <a:effectLst/>
                <a:latin typeface="Times New Roman" pitchFamily="-65" charset="0"/>
                <a:ea typeface="+mn-ea"/>
                <a:cs typeface="+mn-cs"/>
              </a:rPr>
              <a:t>The 30 </a:t>
            </a:r>
            <a:r>
              <a:rPr lang="en-US" sz="1200" kern="1200" err="1">
                <a:solidFill>
                  <a:srgbClr val="000000"/>
                </a:solidFill>
                <a:effectLst/>
                <a:latin typeface="Times New Roman" pitchFamily="-65" charset="0"/>
                <a:ea typeface="+mn-ea"/>
                <a:cs typeface="+mn-cs"/>
              </a:rPr>
              <a:t>Dor</a:t>
            </a:r>
            <a:r>
              <a:rPr lang="en-US" sz="1200" kern="1200">
                <a:solidFill>
                  <a:srgbClr val="000000"/>
                </a:solidFill>
                <a:effectLst/>
                <a:latin typeface="Times New Roman" pitchFamily="-65" charset="0"/>
                <a:ea typeface="+mn-ea"/>
                <a:cs typeface="+mn-cs"/>
              </a:rPr>
              <a:t> C shell also emits non-thermal X-rays</a:t>
            </a:r>
            <a:r>
              <a:rPr lang="en-US" sz="1200" kern="1200" baseline="0">
                <a:solidFill>
                  <a:srgbClr val="000000"/>
                </a:solidFill>
                <a:effectLst/>
                <a:latin typeface="Times New Roman" pitchFamily="-65" charset="0"/>
                <a:ea typeface="+mn-ea"/>
                <a:cs typeface="+mn-cs"/>
              </a:rPr>
              <a:t> and </a:t>
            </a:r>
            <a:r>
              <a:rPr lang="en-US" sz="1200" kern="1200">
                <a:solidFill>
                  <a:srgbClr val="000000"/>
                </a:solidFill>
                <a:effectLst/>
                <a:latin typeface="Times New Roman" pitchFamily="-65" charset="0"/>
                <a:ea typeface="+mn-ea"/>
                <a:cs typeface="+mn-cs"/>
              </a:rPr>
              <a:t>radio and optical radiation and appears to have been produced by the stellar winds and supernovae in the OB association LH 90</a:t>
            </a:r>
          </a:p>
          <a:p>
            <a:endParaRPr lang="en-US">
              <a:ea typeface="ＭＳ Ｐゴシック" pitchFamily="-65" charset="-128"/>
              <a:cs typeface="ＭＳ Ｐゴシック" pitchFamily="-65" charset="-128"/>
            </a:endParaRPr>
          </a:p>
          <a:p>
            <a:r>
              <a:rPr lang="en-US">
                <a:ea typeface="ＭＳ Ｐゴシック" pitchFamily="-65" charset="-128"/>
                <a:cs typeface="ＭＳ Ｐゴシック" pitchFamily="-65" charset="-128"/>
              </a:rPr>
              <a:t>LMC is at 50 </a:t>
            </a:r>
            <a:r>
              <a:rPr lang="en-US" err="1">
                <a:ea typeface="ＭＳ Ｐゴシック" pitchFamily="-65" charset="-128"/>
                <a:cs typeface="ＭＳ Ｐゴシック" pitchFamily="-65" charset="-128"/>
              </a:rPr>
              <a:t>kpc</a:t>
            </a:r>
            <a:endParaRPr lang="en-US">
              <a:ea typeface="ＭＳ Ｐゴシック" pitchFamily="-65" charset="-128"/>
              <a:cs typeface="ＭＳ Ｐゴシック" pitchFamily="-65" charset="-128"/>
            </a:endParaRPr>
          </a:p>
          <a:p>
            <a:r>
              <a:rPr lang="en-US">
                <a:ea typeface="ＭＳ Ｐゴシック" pitchFamily="-65" charset="-128"/>
                <a:cs typeface="ＭＳ Ｐゴシック" pitchFamily="-65" charset="-128"/>
              </a:rPr>
              <a:t>10s of </a:t>
            </a:r>
            <a:r>
              <a:rPr lang="en-US" err="1">
                <a:ea typeface="ＭＳ Ｐゴシック" pitchFamily="-65" charset="-128"/>
                <a:cs typeface="ＭＳ Ｐゴシック" pitchFamily="-65" charset="-128"/>
              </a:rPr>
              <a:t>Dsphs</a:t>
            </a:r>
            <a:r>
              <a:rPr lang="en-US">
                <a:ea typeface="ＭＳ Ｐゴシック" pitchFamily="-65" charset="-128"/>
                <a:cs typeface="ＭＳ Ｐゴシック" pitchFamily="-65" charset="-128"/>
              </a:rPr>
              <a:t> within 100 </a:t>
            </a:r>
            <a:r>
              <a:rPr lang="en-US" err="1">
                <a:ea typeface="ＭＳ Ｐゴシック" pitchFamily="-65" charset="-128"/>
                <a:cs typeface="ＭＳ Ｐゴシック" pitchFamily="-65" charset="-128"/>
              </a:rPr>
              <a:t>kpc</a:t>
            </a:r>
            <a:endParaRPr lang="en-US">
              <a:ea typeface="ＭＳ Ｐゴシック" pitchFamily="-65" charset="-128"/>
              <a:cs typeface="ＭＳ Ｐゴシック" pitchFamily="-65" charset="-128"/>
            </a:endParaRPr>
          </a:p>
          <a:p>
            <a:endParaRPr lang="en-US">
              <a:ea typeface="ＭＳ Ｐゴシック" pitchFamily="-65" charset="-128"/>
              <a:cs typeface="ＭＳ Ｐゴシック" pitchFamily="-65" charset="-128"/>
            </a:endParaRPr>
          </a:p>
        </p:txBody>
      </p:sp>
    </p:spTree>
    <p:extLst>
      <p:ext uri="{BB962C8B-B14F-4D97-AF65-F5344CB8AC3E}">
        <p14:creationId xmlns:p14="http://schemas.microsoft.com/office/powerpoint/2010/main" val="997355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0" y="303213"/>
            <a:ext cx="1588" cy="1587"/>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8131" name="Text Box 3"/>
          <p:cNvSpPr txBox="1">
            <a:spLocks noGrp="1" noChangeArrowheads="1"/>
          </p:cNvSpPr>
          <p:nvPr>
            <p:ph type="body" idx="1"/>
          </p:nvPr>
        </p:nvSpPr>
        <p:spPr bwMode="auto">
          <a:xfrm>
            <a:off x="503238" y="4316413"/>
            <a:ext cx="5856287" cy="4060825"/>
          </a:xfrm>
          <a:prstGeom prst="rect">
            <a:avLst/>
          </a:prstGeom>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r>
              <a:rPr lang="en-US" dirty="0"/>
              <a:t>Stress upgrades</a:t>
            </a:r>
          </a:p>
          <a:p>
            <a:r>
              <a:rPr lang="en-US" dirty="0"/>
              <a:t>HESS 2004 (2012)</a:t>
            </a:r>
          </a:p>
          <a:p>
            <a:r>
              <a:rPr lang="en-US" dirty="0"/>
              <a:t>MAGIC 2003 (2009)</a:t>
            </a:r>
          </a:p>
          <a:p>
            <a:r>
              <a:rPr lang="en-US" dirty="0"/>
              <a:t>VERITAS 2007</a:t>
            </a:r>
          </a:p>
        </p:txBody>
      </p:sp>
    </p:spTree>
    <p:extLst>
      <p:ext uri="{BB962C8B-B14F-4D97-AF65-F5344CB8AC3E}">
        <p14:creationId xmlns:p14="http://schemas.microsoft.com/office/powerpoint/2010/main" val="5152024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endParaRPr lang="en-US" dirty="0"/>
          </a:p>
        </p:txBody>
      </p:sp>
    </p:spTree>
    <p:extLst>
      <p:ext uri="{BB962C8B-B14F-4D97-AF65-F5344CB8AC3E}">
        <p14:creationId xmlns:p14="http://schemas.microsoft.com/office/powerpoint/2010/main" val="523990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xfrm>
            <a:off x="-13650913" y="303213"/>
            <a:ext cx="27303413" cy="15359062"/>
          </a:xfrm>
          <a:ln/>
        </p:spPr>
      </p:sp>
      <p:sp>
        <p:nvSpPr>
          <p:cNvPr id="38915" name="Notes Placeholder 2"/>
          <p:cNvSpPr txBox="1">
            <a:spLocks noGrp="1"/>
          </p:cNvSpPr>
          <p:nvPr>
            <p:ph type="body" idx="1"/>
          </p:nvPr>
        </p:nvSpPr>
        <p:spPr>
          <a:noFill/>
          <a:ln/>
        </p:spPr>
        <p:txBody>
          <a:bodyPr/>
          <a:lstStyle/>
          <a:p>
            <a:r>
              <a:rPr lang="en-US" dirty="0">
                <a:ea typeface="ＭＳ Ｐゴシック" pitchFamily="-65" charset="-128"/>
                <a:cs typeface="ＭＳ Ｐゴシック" pitchFamily="-65" charset="-128"/>
              </a:rPr>
              <a:t>3EG had 271 &gt;100MeV</a:t>
            </a:r>
            <a:r>
              <a:rPr lang="en-US" baseline="0" dirty="0">
                <a:ea typeface="ＭＳ Ｐゴシック" pitchFamily="-65" charset="-128"/>
                <a:cs typeface="ＭＳ Ｐゴシック" pitchFamily="-65" charset="-128"/>
              </a:rPr>
              <a:t> sources</a:t>
            </a:r>
            <a:endParaRPr lang="en-US" dirty="0">
              <a:ea typeface="ＭＳ Ｐゴシック" pitchFamily="-65" charset="-128"/>
              <a:cs typeface="ＭＳ Ｐゴシック" pitchFamily="-65" charset="-128"/>
            </a:endParaRPr>
          </a:p>
          <a:p>
            <a:r>
              <a:rPr lang="en-US" dirty="0">
                <a:ea typeface="ＭＳ Ｐゴシック" pitchFamily="-65" charset="-128"/>
                <a:cs typeface="ＭＳ Ｐゴシック" pitchFamily="-65" charset="-128"/>
              </a:rPr>
              <a:t>Revised EGRET catalog had 188</a:t>
            </a:r>
          </a:p>
          <a:p>
            <a:endParaRPr lang="en-US" dirty="0">
              <a:ea typeface="ＭＳ Ｐゴシック" pitchFamily="-65" charset="-128"/>
              <a:cs typeface="ＭＳ Ｐゴシック" pitchFamily="-65" charset="-128"/>
            </a:endParaRPr>
          </a:p>
          <a:p>
            <a:r>
              <a:rPr lang="en-US" dirty="0"/>
              <a:t>4th Uhuru Catalog had 339 X-ray sources (4UXXXX+XX) (1978)</a:t>
            </a:r>
          </a:p>
          <a:p>
            <a:endParaRPr lang="en-US" dirty="0">
              <a:ea typeface="ＭＳ Ｐゴシック" pitchFamily="-65" charset="-128"/>
              <a:cs typeface="ＭＳ Ｐゴシック" pitchFamily="-65" charset="-128"/>
            </a:endParaRPr>
          </a:p>
          <a:p>
            <a:endParaRPr lang="en-US" dirty="0">
              <a:ea typeface="ＭＳ Ｐゴシック" pitchFamily="-65" charset="-128"/>
              <a:cs typeface="ＭＳ Ｐゴシック" pitchFamily="-65" charset="-128"/>
            </a:endParaRPr>
          </a:p>
        </p:txBody>
      </p:sp>
    </p:spTree>
    <p:extLst>
      <p:ext uri="{BB962C8B-B14F-4D97-AF65-F5344CB8AC3E}">
        <p14:creationId xmlns:p14="http://schemas.microsoft.com/office/powerpoint/2010/main" val="9659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xfrm>
            <a:off x="-13650913" y="303213"/>
            <a:ext cx="27303413" cy="15359062"/>
          </a:xfrm>
          <a:ln/>
        </p:spPr>
      </p:sp>
      <p:sp>
        <p:nvSpPr>
          <p:cNvPr id="38915" name="Notes Placeholder 2"/>
          <p:cNvSpPr txBox="1">
            <a:spLocks noGrp="1"/>
          </p:cNvSpPr>
          <p:nvPr>
            <p:ph type="body" idx="1"/>
          </p:nvPr>
        </p:nvSpPr>
        <p:spPr>
          <a:noFill/>
          <a:ln/>
        </p:spPr>
        <p:txBody>
          <a:bodyPr/>
          <a:lstStyle/>
          <a:p>
            <a:r>
              <a:rPr lang="en-US" dirty="0">
                <a:ea typeface="ＭＳ Ｐゴシック" pitchFamily="-65" charset="-128"/>
                <a:cs typeface="ＭＳ Ｐゴシック" pitchFamily="-65" charset="-128"/>
              </a:rPr>
              <a:t>30-year anniversary</a:t>
            </a:r>
          </a:p>
          <a:p>
            <a:r>
              <a:rPr lang="en-US" dirty="0">
                <a:ea typeface="ＭＳ Ｐゴシック" pitchFamily="-65" charset="-128"/>
                <a:cs typeface="ＭＳ Ｐゴシック" pitchFamily="-65" charset="-128"/>
              </a:rPr>
              <a:t>9 sigma. 37-element camera. </a:t>
            </a:r>
          </a:p>
          <a:p>
            <a:r>
              <a:rPr lang="en-US" dirty="0">
                <a:ea typeface="ＭＳ Ｐゴシック" pitchFamily="-65" charset="-128"/>
                <a:cs typeface="ＭＳ Ｐゴシック" pitchFamily="-65" charset="-128"/>
              </a:rPr>
              <a:t>80 hours.</a:t>
            </a:r>
          </a:p>
        </p:txBody>
      </p:sp>
    </p:spTree>
    <p:extLst>
      <p:ext uri="{BB962C8B-B14F-4D97-AF65-F5344CB8AC3E}">
        <p14:creationId xmlns:p14="http://schemas.microsoft.com/office/powerpoint/2010/main" val="835719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xfrm>
            <a:off x="-13650913" y="303213"/>
            <a:ext cx="27303413" cy="15359062"/>
          </a:xfrm>
          <a:ln/>
        </p:spPr>
      </p:sp>
      <p:sp>
        <p:nvSpPr>
          <p:cNvPr id="38915" name="Notes Placeholder 2"/>
          <p:cNvSpPr txBox="1">
            <a:spLocks noGrp="1"/>
          </p:cNvSpPr>
          <p:nvPr>
            <p:ph type="body" idx="1"/>
          </p:nvPr>
        </p:nvSpPr>
        <p:spPr>
          <a:noFill/>
          <a:ln/>
        </p:spPr>
        <p:txBody>
          <a:bodyPr/>
          <a:lstStyle/>
          <a:p>
            <a:r>
              <a:rPr lang="en-US" dirty="0">
                <a:ea typeface="ＭＳ Ｐゴシック" pitchFamily="-65" charset="-128"/>
                <a:cs typeface="ＭＳ Ｐゴシック" pitchFamily="-65" charset="-128"/>
              </a:rPr>
              <a:t>These relativistic particles are thought to be ac</a:t>
            </a:r>
          </a:p>
          <a:p>
            <a:r>
              <a:rPr lang="en-US" dirty="0" err="1">
                <a:ea typeface="ＭＳ Ｐゴシック" pitchFamily="-65" charset="-128"/>
                <a:cs typeface="ＭＳ Ｐゴシック" pitchFamily="-65" charset="-128"/>
              </a:rPr>
              <a:t>celerated</a:t>
            </a:r>
            <a:r>
              <a:rPr lang="en-US" dirty="0">
                <a:ea typeface="ＭＳ Ｐゴシック" pitchFamily="-65" charset="-128"/>
                <a:cs typeface="ＭＳ Ｐゴシック" pitchFamily="-65" charset="-128"/>
              </a:rPr>
              <a:t> to a power-law distribution either via a Fermi-like a</a:t>
            </a:r>
          </a:p>
          <a:p>
            <a:r>
              <a:rPr lang="en-US" dirty="0" err="1">
                <a:ea typeface="ＭＳ Ｐゴシック" pitchFamily="-65" charset="-128"/>
                <a:cs typeface="ＭＳ Ｐゴシック" pitchFamily="-65" charset="-128"/>
              </a:rPr>
              <a:t>cceleration</a:t>
            </a:r>
            <a:r>
              <a:rPr lang="en-US" dirty="0">
                <a:ea typeface="ＭＳ Ｐゴシック" pitchFamily="-65" charset="-128"/>
                <a:cs typeface="ＭＳ Ｐゴシック" pitchFamily="-65" charset="-128"/>
              </a:rPr>
              <a:t> process taking place at the termination shock (T</a:t>
            </a:r>
          </a:p>
          <a:p>
            <a:r>
              <a:rPr lang="en-US" dirty="0">
                <a:ea typeface="ＭＳ Ｐゴシック" pitchFamily="-65" charset="-128"/>
                <a:cs typeface="ＭＳ Ｐゴシック" pitchFamily="-65" charset="-128"/>
              </a:rPr>
              <a:t>S)</a:t>
            </a:r>
            <a:r>
              <a:rPr lang="en-US" baseline="0" dirty="0">
                <a:ea typeface="ＭＳ Ｐゴシック" pitchFamily="-65" charset="-128"/>
                <a:cs typeface="ＭＳ Ｐゴシック" pitchFamily="-65" charset="-128"/>
              </a:rPr>
              <a:t> </a:t>
            </a:r>
            <a:r>
              <a:rPr lang="en-US" dirty="0">
                <a:ea typeface="ＭＳ Ｐゴシック" pitchFamily="-65" charset="-128"/>
                <a:cs typeface="ＭＳ Ｐゴシック" pitchFamily="-65" charset="-128"/>
              </a:rPr>
              <a:t>(</a:t>
            </a:r>
            <a:r>
              <a:rPr lang="en-US" dirty="0" err="1">
                <a:ea typeface="ＭＳ Ｐゴシック" pitchFamily="-65" charset="-128"/>
                <a:cs typeface="ＭＳ Ｐゴシック" pitchFamily="-65" charset="-128"/>
              </a:rPr>
              <a:t>Arons</a:t>
            </a:r>
            <a:r>
              <a:rPr lang="en-US" dirty="0">
                <a:ea typeface="ＭＳ Ｐゴシック" pitchFamily="-65" charset="-128"/>
                <a:cs typeface="ＭＳ Ｐゴシック" pitchFamily="-65" charset="-128"/>
              </a:rPr>
              <a:t> &amp; </a:t>
            </a:r>
            <a:r>
              <a:rPr lang="en-US" dirty="0" err="1">
                <a:ea typeface="ＭＳ Ｐゴシック" pitchFamily="-65" charset="-128"/>
                <a:cs typeface="ＭＳ Ｐゴシック" pitchFamily="-65" charset="-128"/>
              </a:rPr>
              <a:t>Tavani</a:t>
            </a:r>
            <a:r>
              <a:rPr lang="en-US" dirty="0">
                <a:ea typeface="ＭＳ Ｐゴシック" pitchFamily="-65" charset="-128"/>
                <a:cs typeface="ＭＳ Ｐゴシック" pitchFamily="-65" charset="-128"/>
              </a:rPr>
              <a:t> 1994, and references therein) or via shock-</a:t>
            </a:r>
          </a:p>
          <a:p>
            <a:r>
              <a:rPr lang="en-US" dirty="0">
                <a:ea typeface="ＭＳ Ｐゴシック" pitchFamily="-65" charset="-128"/>
                <a:cs typeface="ＭＳ Ｐゴシック" pitchFamily="-65" charset="-128"/>
              </a:rPr>
              <a:t>driven reconnection in a striped wind (P ́</a:t>
            </a:r>
            <a:r>
              <a:rPr lang="en-US" dirty="0" err="1">
                <a:ea typeface="ＭＳ Ｐゴシック" pitchFamily="-65" charset="-128"/>
                <a:cs typeface="ＭＳ Ｐゴシック" pitchFamily="-65" charset="-128"/>
              </a:rPr>
              <a:t>etri</a:t>
            </a:r>
            <a:r>
              <a:rPr lang="en-US" dirty="0">
                <a:ea typeface="ＭＳ Ｐゴシック" pitchFamily="-65" charset="-128"/>
                <a:cs typeface="ＭＳ Ｐゴシック" pitchFamily="-65" charset="-128"/>
              </a:rPr>
              <a:t> &amp; </a:t>
            </a:r>
            <a:r>
              <a:rPr lang="en-US" dirty="0" err="1">
                <a:ea typeface="ＭＳ Ｐゴシック" pitchFamily="-65" charset="-128"/>
                <a:cs typeface="ＭＳ Ｐゴシック" pitchFamily="-65" charset="-128"/>
              </a:rPr>
              <a:t>Lyubarsky</a:t>
            </a:r>
            <a:r>
              <a:rPr lang="en-US" dirty="0">
                <a:ea typeface="ＭＳ Ｐゴシック" pitchFamily="-65" charset="-128"/>
                <a:cs typeface="ＭＳ Ｐゴシック" pitchFamily="-65" charset="-128"/>
              </a:rPr>
              <a:t> 20</a:t>
            </a:r>
          </a:p>
          <a:p>
            <a:r>
              <a:rPr lang="en-US" dirty="0">
                <a:ea typeface="ＭＳ Ｐゴシック" pitchFamily="-65" charset="-128"/>
                <a:cs typeface="ＭＳ Ｐゴシック" pitchFamily="-65" charset="-128"/>
              </a:rPr>
              <a:t>07;</a:t>
            </a:r>
            <a:r>
              <a:rPr lang="en-US" baseline="0" dirty="0">
                <a:ea typeface="ＭＳ Ｐゴシック" pitchFamily="-65" charset="-128"/>
                <a:cs typeface="ＭＳ Ｐゴシック" pitchFamily="-65" charset="-128"/>
              </a:rPr>
              <a:t> </a:t>
            </a:r>
            <a:r>
              <a:rPr lang="en-US" dirty="0" err="1">
                <a:ea typeface="ＭＳ Ｐゴシック" pitchFamily="-65" charset="-128"/>
                <a:cs typeface="ＭＳ Ｐゴシック" pitchFamily="-65" charset="-128"/>
              </a:rPr>
              <a:t>Sironi</a:t>
            </a:r>
            <a:r>
              <a:rPr lang="en-US" dirty="0">
                <a:ea typeface="ＭＳ Ｐゴシック" pitchFamily="-65" charset="-128"/>
                <a:cs typeface="ＭＳ Ｐゴシック" pitchFamily="-65" charset="-128"/>
              </a:rPr>
              <a:t> &amp; </a:t>
            </a:r>
            <a:r>
              <a:rPr lang="en-US" dirty="0" err="1">
                <a:ea typeface="ＭＳ Ｐゴシック" pitchFamily="-65" charset="-128"/>
                <a:cs typeface="ＭＳ Ｐゴシック" pitchFamily="-65" charset="-128"/>
              </a:rPr>
              <a:t>Spitkovsky</a:t>
            </a:r>
            <a:r>
              <a:rPr lang="en-US" dirty="0">
                <a:ea typeface="ＭＳ Ｐゴシック" pitchFamily="-65" charset="-128"/>
                <a:cs typeface="ＭＳ Ｐゴシック" pitchFamily="-65" charset="-128"/>
              </a:rPr>
              <a:t> 2011). The downstream flow interacts with</a:t>
            </a:r>
          </a:p>
          <a:p>
            <a:r>
              <a:rPr lang="en-US" dirty="0">
                <a:ea typeface="ＭＳ Ｐゴシック" pitchFamily="-65" charset="-128"/>
                <a:cs typeface="ＭＳ Ｐゴシック" pitchFamily="-65" charset="-128"/>
              </a:rPr>
              <a:t>the surrounding magnetic and photon fields creating the PWN.</a:t>
            </a:r>
          </a:p>
          <a:p>
            <a:r>
              <a:rPr lang="en-US" dirty="0">
                <a:ea typeface="ＭＳ Ｐゴシック" pitchFamily="-65" charset="-128"/>
                <a:cs typeface="ＭＳ Ｐゴシック" pitchFamily="-65" charset="-128"/>
              </a:rPr>
              <a:t>The nebula emits synchrotron radiation which is observed from</a:t>
            </a:r>
          </a:p>
          <a:p>
            <a:r>
              <a:rPr lang="en-US" dirty="0">
                <a:ea typeface="ＭＳ Ｐゴシック" pitchFamily="-65" charset="-128"/>
                <a:cs typeface="ＭＳ Ｐゴシック" pitchFamily="-65" charset="-128"/>
              </a:rPr>
              <a:t>radio frequencies up to soft</a:t>
            </a:r>
            <a:r>
              <a:rPr lang="en-US" baseline="0" dirty="0">
                <a:ea typeface="ＭＳ Ｐゴシック" pitchFamily="-65" charset="-128"/>
                <a:cs typeface="ＭＳ Ｐゴシック" pitchFamily="-65" charset="-128"/>
              </a:rPr>
              <a:t> </a:t>
            </a:r>
            <a:r>
              <a:rPr lang="en-US" dirty="0" err="1">
                <a:ea typeface="ＭＳ Ｐゴシック" pitchFamily="-65" charset="-128"/>
                <a:cs typeface="ＭＳ Ｐゴシック" pitchFamily="-65" charset="-128"/>
              </a:rPr>
              <a:t>γ</a:t>
            </a:r>
            <a:r>
              <a:rPr lang="en-US" baseline="0" dirty="0">
                <a:ea typeface="ＭＳ Ｐゴシック" pitchFamily="-65" charset="-128"/>
                <a:cs typeface="ＭＳ Ｐゴシック" pitchFamily="-65" charset="-128"/>
              </a:rPr>
              <a:t> </a:t>
            </a:r>
            <a:r>
              <a:rPr lang="en-US" dirty="0">
                <a:ea typeface="ＭＳ Ｐゴシック" pitchFamily="-65" charset="-128"/>
                <a:cs typeface="ＭＳ Ｐゴシック" pitchFamily="-65" charset="-128"/>
              </a:rPr>
              <a:t>rays. This emission is well de-</a:t>
            </a:r>
          </a:p>
          <a:p>
            <a:r>
              <a:rPr lang="en-US" dirty="0">
                <a:ea typeface="ＭＳ Ｐゴシック" pitchFamily="-65" charset="-128"/>
                <a:cs typeface="ＭＳ Ｐゴシック" pitchFamily="-65" charset="-128"/>
              </a:rPr>
              <a:t>scribed by the </a:t>
            </a:r>
            <a:r>
              <a:rPr lang="en-US" dirty="0" err="1">
                <a:ea typeface="ＭＳ Ｐゴシック" pitchFamily="-65" charset="-128"/>
                <a:cs typeface="ＭＳ Ｐゴシック" pitchFamily="-65" charset="-128"/>
              </a:rPr>
              <a:t>magnetohydrodynamic</a:t>
            </a:r>
            <a:r>
              <a:rPr lang="en-US" dirty="0">
                <a:ea typeface="ＭＳ Ｐゴシック" pitchFamily="-65" charset="-128"/>
                <a:cs typeface="ＭＳ Ｐゴシック" pitchFamily="-65" charset="-128"/>
              </a:rPr>
              <a:t> (MHD) model of Kennel &amp; C</a:t>
            </a:r>
          </a:p>
          <a:p>
            <a:r>
              <a:rPr lang="en-US" dirty="0" err="1">
                <a:ea typeface="ＭＳ Ｐゴシック" pitchFamily="-65" charset="-128"/>
                <a:cs typeface="ＭＳ Ｐゴシック" pitchFamily="-65" charset="-128"/>
              </a:rPr>
              <a:t>Oroniti</a:t>
            </a:r>
            <a:r>
              <a:rPr lang="en-US" baseline="0" dirty="0">
                <a:ea typeface="ＭＳ Ｐゴシック" pitchFamily="-65" charset="-128"/>
                <a:cs typeface="ＭＳ Ｐゴシック" pitchFamily="-65" charset="-128"/>
              </a:rPr>
              <a:t> </a:t>
            </a:r>
            <a:r>
              <a:rPr lang="en-US" dirty="0">
                <a:ea typeface="ＭＳ Ｐゴシック" pitchFamily="-65" charset="-128"/>
                <a:cs typeface="ＭＳ Ｐゴシック" pitchFamily="-65" charset="-128"/>
              </a:rPr>
              <a:t>(1984). At higher energies (above 1 GeV), the overall emission</a:t>
            </a:r>
          </a:p>
          <a:p>
            <a:r>
              <a:rPr lang="en-US" dirty="0">
                <a:ea typeface="ＭＳ Ｐゴシック" pitchFamily="-65" charset="-128"/>
                <a:cs typeface="ＭＳ Ｐゴシック" pitchFamily="-65" charset="-128"/>
              </a:rPr>
              <a:t>is instead dominated by the Inverse Compton (IC) up-scattering</a:t>
            </a:r>
          </a:p>
          <a:p>
            <a:r>
              <a:rPr lang="en-US" dirty="0">
                <a:ea typeface="ＭＳ Ｐゴシック" pitchFamily="-65" charset="-128"/>
                <a:cs typeface="ＭＳ Ｐゴシック" pitchFamily="-65" charset="-128"/>
              </a:rPr>
              <a:t>of synchrotron photons by the relativistic electrons in the</a:t>
            </a:r>
            <a:r>
              <a:rPr lang="en-US" baseline="0" dirty="0">
                <a:ea typeface="ＭＳ Ｐゴシック" pitchFamily="-65" charset="-128"/>
                <a:cs typeface="ＭＳ Ｐゴシック" pitchFamily="-65" charset="-128"/>
              </a:rPr>
              <a:t> </a:t>
            </a:r>
            <a:r>
              <a:rPr lang="en-US" dirty="0">
                <a:ea typeface="ＭＳ Ｐゴシック" pitchFamily="-65" charset="-128"/>
                <a:cs typeface="ＭＳ Ｐゴシック" pitchFamily="-65" charset="-128"/>
              </a:rPr>
              <a:t>neb-</a:t>
            </a:r>
          </a:p>
          <a:p>
            <a:r>
              <a:rPr lang="en-US" dirty="0" err="1">
                <a:ea typeface="ＭＳ Ｐゴシック" pitchFamily="-65" charset="-128"/>
                <a:cs typeface="ＭＳ Ｐゴシック" pitchFamily="-65" charset="-128"/>
              </a:rPr>
              <a:t>ula</a:t>
            </a:r>
            <a:r>
              <a:rPr lang="en-US" dirty="0">
                <a:ea typeface="ＭＳ Ｐゴシック" pitchFamily="-65" charset="-128"/>
                <a:cs typeface="ＭＳ Ｐゴシック" pitchFamily="-65" charset="-128"/>
              </a:rPr>
              <a:t> (de </a:t>
            </a:r>
            <a:r>
              <a:rPr lang="en-US" dirty="0" err="1">
                <a:ea typeface="ＭＳ Ｐゴシック" pitchFamily="-65" charset="-128"/>
                <a:cs typeface="ＭＳ Ｐゴシック" pitchFamily="-65" charset="-128"/>
              </a:rPr>
              <a:t>Jager</a:t>
            </a:r>
            <a:r>
              <a:rPr lang="en-US" dirty="0">
                <a:ea typeface="ＭＳ Ｐゴシック" pitchFamily="-65" charset="-128"/>
                <a:cs typeface="ＭＳ Ｐゴシック" pitchFamily="-65" charset="-128"/>
              </a:rPr>
              <a:t> &amp; Harding 1992; </a:t>
            </a:r>
            <a:r>
              <a:rPr lang="en-US" dirty="0" err="1">
                <a:ea typeface="ＭＳ Ｐゴシック" pitchFamily="-65" charset="-128"/>
                <a:cs typeface="ＭＳ Ｐゴシック" pitchFamily="-65" charset="-128"/>
              </a:rPr>
              <a:t>Atoyan</a:t>
            </a:r>
            <a:r>
              <a:rPr lang="en-US" dirty="0">
                <a:ea typeface="ＭＳ Ｐゴシック" pitchFamily="-65" charset="-128"/>
                <a:cs typeface="ＭＳ Ｐゴシック" pitchFamily="-65" charset="-128"/>
              </a:rPr>
              <a:t> &amp; </a:t>
            </a:r>
            <a:r>
              <a:rPr lang="en-US" dirty="0" err="1">
                <a:ea typeface="ＭＳ Ｐゴシック" pitchFamily="-65" charset="-128"/>
                <a:cs typeface="ＭＳ Ｐゴシック" pitchFamily="-65" charset="-128"/>
              </a:rPr>
              <a:t>Aharonian</a:t>
            </a:r>
            <a:r>
              <a:rPr lang="en-US" dirty="0">
                <a:ea typeface="ＭＳ Ｐゴシック" pitchFamily="-65" charset="-128"/>
                <a:cs typeface="ＭＳ Ｐゴシック" pitchFamily="-65" charset="-128"/>
              </a:rPr>
              <a:t> 1996)</a:t>
            </a:r>
          </a:p>
          <a:p>
            <a:endParaRPr lang="en-US" dirty="0">
              <a:ea typeface="ＭＳ Ｐゴシック" pitchFamily="-65" charset="-128"/>
              <a:cs typeface="ＭＳ Ｐゴシック" pitchFamily="-65" charset="-128"/>
            </a:endParaRPr>
          </a:p>
          <a:p>
            <a:r>
              <a:rPr lang="en-US" dirty="0"/>
              <a:t>According to </a:t>
            </a:r>
            <a:r>
              <a:rPr lang="en-US" dirty="0" err="1"/>
              <a:t>magnetohydrodynamic</a:t>
            </a:r>
            <a:r>
              <a:rPr lang="en-US" dirty="0"/>
              <a:t> (MHD) models, the rotational energy of a rapidly spinning neutron star is carried away by a relativistic wind and deposited at a large distance, in the nebula, downstream of the wind termination shock. The energy transport in the outflow is mediated by </a:t>
            </a:r>
            <a:r>
              <a:rPr lang="en-US" dirty="0" err="1"/>
              <a:t>Poynting</a:t>
            </a:r>
            <a:r>
              <a:rPr lang="en-US" dirty="0"/>
              <a:t> flux, but it is not clear how the energy stored in the fields is transferred into the energized population of emitting particles. The most plausible dissipation mechanisms are thought to be related to the "striped" structure of the wind, in particular, to the existence of a current sheet, prone to reconnection events. In this model the current sheet is a natural place for internal dissipation and acceleration of particles responsible for pulsed, high-energy emission. Moreover, reconnection is a promising scenario for explaining annihilation of fields at the shock and conversion of their energy into the kinetic energy of particles. The shock structure, however, is likely to differ in the low-density plasmas, in which non-MHD effects intervene. In this regime, the striped wind can dissipate its energy via an electromagnetic precursor of the shock. </a:t>
            </a:r>
            <a:endParaRPr lang="en-US" dirty="0">
              <a:ea typeface="ＭＳ Ｐゴシック" pitchFamily="-65" charset="-128"/>
              <a:cs typeface="ＭＳ Ｐゴシック" pitchFamily="-65" charset="-128"/>
            </a:endParaRPr>
          </a:p>
          <a:p>
            <a:endParaRPr lang="en-US" dirty="0">
              <a:ea typeface="ＭＳ Ｐゴシック" pitchFamily="-65" charset="-128"/>
              <a:cs typeface="ＭＳ Ｐゴシック" pitchFamily="-65" charset="-128"/>
            </a:endParaRPr>
          </a:p>
          <a:p>
            <a:r>
              <a:rPr lang="en-US" dirty="0">
                <a:ea typeface="ＭＳ Ｐゴシック" pitchFamily="-65" charset="-128"/>
                <a:cs typeface="ＭＳ Ｐゴシック" pitchFamily="-65" charset="-128"/>
              </a:rPr>
              <a:t>Crab is at 2kpc</a:t>
            </a:r>
          </a:p>
          <a:p>
            <a:endParaRPr lang="en-US" dirty="0">
              <a:ea typeface="ＭＳ Ｐゴシック" pitchFamily="-65" charset="-128"/>
              <a:cs typeface="ＭＳ Ｐゴシック" pitchFamily="-65" charset="-128"/>
            </a:endParaRPr>
          </a:p>
          <a:p>
            <a:r>
              <a:rPr lang="en-US" sz="1200" kern="1200" dirty="0">
                <a:solidFill>
                  <a:srgbClr val="000000"/>
                </a:solidFill>
                <a:effectLst/>
                <a:latin typeface="Times New Roman" pitchFamily="-65" charset="0"/>
                <a:ea typeface="+mn-ea"/>
                <a:cs typeface="+mn-cs"/>
              </a:rPr>
              <a:t>we find that the nebula</a:t>
            </a:r>
            <a:r>
              <a:rPr lang="en-US" sz="1200" kern="1200" baseline="0" dirty="0">
                <a:solidFill>
                  <a:srgbClr val="000000"/>
                </a:solidFill>
                <a:effectLst/>
                <a:latin typeface="Times New Roman" pitchFamily="-65" charset="0"/>
                <a:ea typeface="+mn-ea"/>
                <a:cs typeface="+mn-cs"/>
              </a:rPr>
              <a:t> </a:t>
            </a:r>
            <a:r>
              <a:rPr lang="en-US" sz="1200" kern="1200" dirty="0">
                <a:solidFill>
                  <a:srgbClr val="000000"/>
                </a:solidFill>
                <a:effectLst/>
                <a:latin typeface="Times New Roman" pitchFamily="-65" charset="0"/>
                <a:ea typeface="+mn-ea"/>
                <a:cs typeface="+mn-cs"/>
              </a:rPr>
              <a:t>measured with H.E.S.S. is significantly larger than when measured with</a:t>
            </a:r>
          </a:p>
          <a:p>
            <a:r>
              <a:rPr lang="en-US" sz="1200" kern="1200" dirty="0">
                <a:solidFill>
                  <a:srgbClr val="000000"/>
                </a:solidFill>
                <a:effectLst/>
                <a:latin typeface="Times New Roman" pitchFamily="-65" charset="0"/>
                <a:ea typeface="+mn-ea"/>
                <a:cs typeface="+mn-cs"/>
              </a:rPr>
              <a:t>Chandra. This result is</a:t>
            </a:r>
            <a:r>
              <a:rPr lang="en-US" sz="1200" kern="1200" baseline="0" dirty="0">
                <a:solidFill>
                  <a:srgbClr val="000000"/>
                </a:solidFill>
                <a:effectLst/>
                <a:latin typeface="Times New Roman" pitchFamily="-65" charset="0"/>
                <a:ea typeface="+mn-ea"/>
                <a:cs typeface="+mn-cs"/>
              </a:rPr>
              <a:t> </a:t>
            </a:r>
            <a:r>
              <a:rPr lang="en-US" sz="1200" kern="1200" dirty="0">
                <a:solidFill>
                  <a:srgbClr val="000000"/>
                </a:solidFill>
                <a:effectLst/>
                <a:latin typeface="Times New Roman" pitchFamily="-65" charset="0"/>
                <a:ea typeface="+mn-ea"/>
                <a:cs typeface="+mn-cs"/>
              </a:rPr>
              <a:t>naturally explained by the radiation cooling of electrons. The Crab nebula size therefore </a:t>
            </a:r>
            <a:r>
              <a:rPr lang="en-US" sz="1200" b="1" kern="1200" dirty="0">
                <a:solidFill>
                  <a:srgbClr val="000000"/>
                </a:solidFill>
                <a:effectLst/>
                <a:latin typeface="Times New Roman" pitchFamily="-65" charset="0"/>
                <a:ea typeface="+mn-ea"/>
                <a:cs typeface="+mn-cs"/>
              </a:rPr>
              <a:t>decreases</a:t>
            </a:r>
          </a:p>
          <a:p>
            <a:r>
              <a:rPr lang="en-US" sz="1200" kern="1200" dirty="0">
                <a:solidFill>
                  <a:srgbClr val="000000"/>
                </a:solidFill>
                <a:effectLst/>
                <a:latin typeface="Times New Roman" pitchFamily="-65" charset="0"/>
                <a:ea typeface="+mn-ea"/>
                <a:cs typeface="+mn-cs"/>
              </a:rPr>
              <a:t>with </a:t>
            </a:r>
            <a:r>
              <a:rPr lang="en-US" sz="1200" b="1" kern="1200" dirty="0">
                <a:solidFill>
                  <a:srgbClr val="000000"/>
                </a:solidFill>
                <a:effectLst/>
                <a:latin typeface="Times New Roman" pitchFamily="-65" charset="0"/>
                <a:ea typeface="+mn-ea"/>
                <a:cs typeface="+mn-cs"/>
              </a:rPr>
              <a:t>increasing</a:t>
            </a:r>
            <a:r>
              <a:rPr lang="en-US" sz="1200" kern="1200" dirty="0">
                <a:solidFill>
                  <a:srgbClr val="000000"/>
                </a:solidFill>
                <a:effectLst/>
                <a:latin typeface="Times New Roman" pitchFamily="-65" charset="0"/>
                <a:ea typeface="+mn-ea"/>
                <a:cs typeface="+mn-cs"/>
              </a:rPr>
              <a:t> </a:t>
            </a:r>
            <a:r>
              <a:rPr lang="en-US" sz="1200" b="1" kern="1200" dirty="0">
                <a:solidFill>
                  <a:srgbClr val="000000"/>
                </a:solidFill>
                <a:effectLst/>
                <a:latin typeface="Times New Roman" pitchFamily="-65" charset="0"/>
                <a:ea typeface="+mn-ea"/>
                <a:cs typeface="+mn-cs"/>
              </a:rPr>
              <a:t>electron</a:t>
            </a:r>
            <a:r>
              <a:rPr lang="en-US" sz="1200" kern="1200" dirty="0">
                <a:solidFill>
                  <a:srgbClr val="000000"/>
                </a:solidFill>
                <a:effectLst/>
                <a:latin typeface="Times New Roman" pitchFamily="-65" charset="0"/>
                <a:ea typeface="+mn-ea"/>
                <a:cs typeface="+mn-cs"/>
              </a:rPr>
              <a:t> </a:t>
            </a:r>
            <a:r>
              <a:rPr lang="en-US" sz="1200" b="1" kern="1200" dirty="0">
                <a:solidFill>
                  <a:srgbClr val="000000"/>
                </a:solidFill>
                <a:effectLst/>
                <a:latin typeface="Times New Roman" pitchFamily="-65" charset="0"/>
                <a:ea typeface="+mn-ea"/>
                <a:cs typeface="+mn-cs"/>
              </a:rPr>
              <a:t>energy</a:t>
            </a:r>
            <a:r>
              <a:rPr lang="en-US" sz="1200" kern="1200" dirty="0">
                <a:solidFill>
                  <a:srgbClr val="000000"/>
                </a:solidFill>
                <a:effectLst/>
                <a:latin typeface="Times New Roman" pitchFamily="-65" charset="0"/>
                <a:ea typeface="+mn-ea"/>
                <a:cs typeface="+mn-cs"/>
              </a:rPr>
              <a:t>, and </a:t>
            </a:r>
            <a:r>
              <a:rPr lang="en-US" sz="1200" b="1" kern="1200" dirty="0">
                <a:solidFill>
                  <a:srgbClr val="FF0000"/>
                </a:solidFill>
                <a:effectLst/>
                <a:latin typeface="Times New Roman" pitchFamily="-65" charset="0"/>
                <a:ea typeface="+mn-ea"/>
                <a:cs typeface="+mn-cs"/>
              </a:rPr>
              <a:t>the energies of electrons producing the </a:t>
            </a:r>
            <a:r>
              <a:rPr lang="en-US" sz="1200" b="1" kern="1200" dirty="0" err="1">
                <a:solidFill>
                  <a:srgbClr val="FF0000"/>
                </a:solidFill>
                <a:effectLst/>
                <a:latin typeface="Times New Roman" pitchFamily="-65" charset="0"/>
                <a:ea typeface="+mn-ea"/>
                <a:cs typeface="+mn-cs"/>
              </a:rPr>
              <a:t>TeV</a:t>
            </a:r>
            <a:r>
              <a:rPr lang="en-US" sz="1200" b="1" kern="1200" dirty="0">
                <a:solidFill>
                  <a:srgbClr val="FF0000"/>
                </a:solidFill>
                <a:effectLst/>
                <a:latin typeface="Times New Roman" pitchFamily="-65" charset="0"/>
                <a:ea typeface="+mn-ea"/>
                <a:cs typeface="+mn-cs"/>
              </a:rPr>
              <a:t> gamma rays are</a:t>
            </a:r>
          </a:p>
          <a:p>
            <a:r>
              <a:rPr lang="en-US" sz="1200" b="1" kern="1200" dirty="0">
                <a:solidFill>
                  <a:srgbClr val="FF0000"/>
                </a:solidFill>
                <a:effectLst/>
                <a:latin typeface="Times New Roman" pitchFamily="-65" charset="0"/>
                <a:ea typeface="+mn-ea"/>
                <a:cs typeface="+mn-cs"/>
              </a:rPr>
              <a:t>well below those of electrons emitting the hard X-rays measured by</a:t>
            </a:r>
          </a:p>
          <a:p>
            <a:r>
              <a:rPr lang="en-US" sz="1200" b="1" kern="1200" dirty="0">
                <a:solidFill>
                  <a:srgbClr val="FF0000"/>
                </a:solidFill>
                <a:effectLst/>
                <a:latin typeface="Times New Roman" pitchFamily="-65" charset="0"/>
                <a:ea typeface="+mn-ea"/>
                <a:cs typeface="+mn-cs"/>
              </a:rPr>
              <a:t>Chandra</a:t>
            </a:r>
            <a:r>
              <a:rPr lang="en-US" sz="1200" kern="1200" dirty="0">
                <a:solidFill>
                  <a:srgbClr val="000000"/>
                </a:solidFill>
                <a:effectLst/>
                <a:latin typeface="Times New Roman" pitchFamily="-65" charset="0"/>
                <a:ea typeface="+mn-ea"/>
                <a:cs typeface="+mn-cs"/>
              </a:rPr>
              <a:t>. The measured size</a:t>
            </a:r>
            <a:r>
              <a:rPr lang="en-US" sz="1200" kern="1200" baseline="0" dirty="0">
                <a:solidFill>
                  <a:srgbClr val="000000"/>
                </a:solidFill>
                <a:effectLst/>
                <a:latin typeface="Times New Roman" pitchFamily="-65" charset="0"/>
                <a:ea typeface="+mn-ea"/>
                <a:cs typeface="+mn-cs"/>
              </a:rPr>
              <a:t> </a:t>
            </a:r>
            <a:r>
              <a:rPr lang="en-US" sz="1200" kern="1200" dirty="0">
                <a:solidFill>
                  <a:srgbClr val="000000"/>
                </a:solidFill>
                <a:effectLst/>
                <a:latin typeface="Times New Roman" pitchFamily="-65" charset="0"/>
                <a:ea typeface="+mn-ea"/>
                <a:cs typeface="+mn-cs"/>
              </a:rPr>
              <a:t>of the </a:t>
            </a:r>
            <a:r>
              <a:rPr lang="en-US" sz="1200" kern="1200" dirty="0" err="1">
                <a:solidFill>
                  <a:srgbClr val="000000"/>
                </a:solidFill>
                <a:effectLst/>
                <a:latin typeface="Times New Roman" pitchFamily="-65" charset="0"/>
                <a:ea typeface="+mn-ea"/>
                <a:cs typeface="+mn-cs"/>
              </a:rPr>
              <a:t>TeV</a:t>
            </a:r>
            <a:r>
              <a:rPr lang="en-US" sz="1200" kern="1200" dirty="0">
                <a:solidFill>
                  <a:srgbClr val="000000"/>
                </a:solidFill>
                <a:effectLst/>
                <a:latin typeface="Times New Roman" pitchFamily="-65" charset="0"/>
                <a:ea typeface="+mn-ea"/>
                <a:cs typeface="+mn-cs"/>
              </a:rPr>
              <a:t> gamma-ray nebula can be reproduced within the standard </a:t>
            </a:r>
            <a:r>
              <a:rPr lang="en-US" sz="1200" kern="1200" dirty="0" err="1">
                <a:solidFill>
                  <a:srgbClr val="000000"/>
                </a:solidFill>
                <a:effectLst/>
                <a:latin typeface="Times New Roman" pitchFamily="-65" charset="0"/>
                <a:ea typeface="+mn-ea"/>
                <a:cs typeface="+mn-cs"/>
              </a:rPr>
              <a:t>magnetohydrodynamic</a:t>
            </a:r>
            <a:r>
              <a:rPr lang="en-US" sz="1200" kern="1200" dirty="0">
                <a:solidFill>
                  <a:srgbClr val="000000"/>
                </a:solidFill>
                <a:effectLst/>
                <a:latin typeface="Times New Roman" pitchFamily="-65" charset="0"/>
                <a:ea typeface="+mn-ea"/>
                <a:cs typeface="+mn-cs"/>
              </a:rPr>
              <a:t> model</a:t>
            </a:r>
          </a:p>
          <a:p>
            <a:r>
              <a:rPr lang="en-US" sz="1200" kern="1200" dirty="0">
                <a:solidFill>
                  <a:srgbClr val="000000"/>
                </a:solidFill>
                <a:effectLst/>
                <a:latin typeface="Times New Roman" pitchFamily="-65" charset="0"/>
                <a:ea typeface="+mn-ea"/>
                <a:cs typeface="+mn-cs"/>
              </a:rPr>
              <a:t>of Kennel and </a:t>
            </a:r>
            <a:r>
              <a:rPr lang="en-US" sz="1200" kern="1200" dirty="0" err="1">
                <a:solidFill>
                  <a:srgbClr val="000000"/>
                </a:solidFill>
                <a:effectLst/>
                <a:latin typeface="Times New Roman" pitchFamily="-65" charset="0"/>
                <a:ea typeface="+mn-ea"/>
                <a:cs typeface="+mn-cs"/>
              </a:rPr>
              <a:t>Coroniti</a:t>
            </a:r>
            <a:r>
              <a:rPr lang="en-US" sz="1200" kern="1200" dirty="0">
                <a:solidFill>
                  <a:srgbClr val="000000"/>
                </a:solidFill>
                <a:effectLst/>
                <a:latin typeface="Times New Roman" pitchFamily="-65" charset="0"/>
                <a:ea typeface="+mn-ea"/>
                <a:cs typeface="+mn-cs"/>
              </a:rPr>
              <a:t> assuming a </a:t>
            </a:r>
            <a:r>
              <a:rPr lang="en-US" sz="1200" kern="1200" dirty="0" err="1">
                <a:solidFill>
                  <a:srgbClr val="000000"/>
                </a:solidFill>
                <a:effectLst/>
                <a:latin typeface="Times New Roman" pitchFamily="-65" charset="0"/>
                <a:ea typeface="+mn-ea"/>
                <a:cs typeface="+mn-cs"/>
              </a:rPr>
              <a:t>magnetisation</a:t>
            </a:r>
            <a:r>
              <a:rPr lang="en-US" sz="1200" kern="1200" dirty="0">
                <a:solidFill>
                  <a:srgbClr val="000000"/>
                </a:solidFill>
                <a:effectLst/>
                <a:latin typeface="Times New Roman" pitchFamily="-65" charset="0"/>
                <a:ea typeface="+mn-ea"/>
                <a:cs typeface="+mn-cs"/>
              </a:rPr>
              <a:t> parameter</a:t>
            </a:r>
            <a:r>
              <a:rPr lang="en-US" sz="1200" kern="1200" baseline="0" dirty="0">
                <a:solidFill>
                  <a:srgbClr val="000000"/>
                </a:solidFill>
                <a:effectLst/>
                <a:latin typeface="Times New Roman" pitchFamily="-65" charset="0"/>
                <a:ea typeface="+mn-ea"/>
                <a:cs typeface="+mn-cs"/>
              </a:rPr>
              <a:t> </a:t>
            </a:r>
            <a:r>
              <a:rPr lang="en-US" sz="1200" kern="1200" dirty="0">
                <a:solidFill>
                  <a:srgbClr val="000000"/>
                </a:solidFill>
                <a:effectLst/>
                <a:latin typeface="Times New Roman" pitchFamily="-65" charset="0"/>
                <a:ea typeface="+mn-ea"/>
                <a:cs typeface="+mn-cs"/>
              </a:rPr>
              <a:t>σ≈0.01.</a:t>
            </a:r>
          </a:p>
          <a:p>
            <a:endParaRPr lang="en-US" dirty="0">
              <a:ea typeface="ＭＳ Ｐゴシック" pitchFamily="-65" charset="-128"/>
              <a:cs typeface="ＭＳ Ｐゴシック" pitchFamily="-65" charset="-128"/>
            </a:endParaRP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kern="1200" dirty="0">
                <a:solidFill>
                  <a:srgbClr val="000000"/>
                </a:solidFill>
                <a:effectLst/>
                <a:latin typeface="Times New Roman" pitchFamily="-65" charset="0"/>
                <a:ea typeface="+mn-ea"/>
                <a:cs typeface="+mn-cs"/>
              </a:rPr>
              <a:t>Flat IC</a:t>
            </a:r>
            <a:r>
              <a:rPr lang="en-US" sz="1200" kern="1200" baseline="0" dirty="0">
                <a:solidFill>
                  <a:srgbClr val="000000"/>
                </a:solidFill>
                <a:effectLst/>
                <a:latin typeface="Times New Roman" pitchFamily="-65" charset="0"/>
                <a:ea typeface="+mn-ea"/>
                <a:cs typeface="+mn-cs"/>
              </a:rPr>
              <a:t> peak implies that t</a:t>
            </a:r>
            <a:r>
              <a:rPr lang="en-US" sz="1200" kern="1200" dirty="0">
                <a:solidFill>
                  <a:srgbClr val="000000"/>
                </a:solidFill>
                <a:effectLst/>
                <a:latin typeface="Times New Roman" pitchFamily="-65" charset="0"/>
                <a:ea typeface="+mn-ea"/>
                <a:cs typeface="+mn-cs"/>
              </a:rPr>
              <a:t>he assumption of the homogeneity of the B-field inside the nebula is incorrect </a:t>
            </a:r>
            <a:endParaRPr lang="en-US" dirty="0">
              <a:effectLst/>
            </a:endParaRPr>
          </a:p>
          <a:p>
            <a:endParaRPr lang="en-US" dirty="0">
              <a:ea typeface="ＭＳ Ｐゴシック" pitchFamily="-65" charset="-128"/>
              <a:cs typeface="ＭＳ Ｐゴシック" pitchFamily="-65" charset="-128"/>
            </a:endParaRPr>
          </a:p>
        </p:txBody>
      </p:sp>
    </p:spTree>
    <p:extLst>
      <p:ext uri="{BB962C8B-B14F-4D97-AF65-F5344CB8AC3E}">
        <p14:creationId xmlns:p14="http://schemas.microsoft.com/office/powerpoint/2010/main" val="2887525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xfrm>
            <a:off x="-13650913" y="303213"/>
            <a:ext cx="27303413" cy="15359062"/>
          </a:xfrm>
          <a:ln/>
        </p:spPr>
      </p:sp>
      <p:sp>
        <p:nvSpPr>
          <p:cNvPr id="40963" name="Notes Placeholder 2"/>
          <p:cNvSpPr txBox="1">
            <a:spLocks noGrp="1"/>
          </p:cNvSpPr>
          <p:nvPr>
            <p:ph type="body" idx="1"/>
          </p:nvPr>
        </p:nvSpPr>
        <p:spPr>
          <a:noFill/>
          <a:ln/>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dirty="0">
                <a:solidFill>
                  <a:srgbClr val="000000"/>
                </a:solidFill>
                <a:latin typeface="Gill Sans"/>
                <a:cs typeface="Gill Sans"/>
                <a:sym typeface="Comic Sans MS" pitchFamily="-65" charset="0"/>
              </a:rPr>
              <a:t>(Spin-down E= 4.6 x 10</a:t>
            </a:r>
            <a:r>
              <a:rPr lang="en-US" sz="1200" baseline="30000" dirty="0">
                <a:solidFill>
                  <a:srgbClr val="000000"/>
                </a:solidFill>
                <a:latin typeface="Gill Sans"/>
                <a:cs typeface="Gill Sans"/>
                <a:sym typeface="Comic Sans MS" pitchFamily="-65" charset="0"/>
              </a:rPr>
              <a:t>38 </a:t>
            </a:r>
            <a:r>
              <a:rPr lang="en-US" sz="1200" dirty="0">
                <a:solidFill>
                  <a:srgbClr val="000000"/>
                </a:solidFill>
                <a:latin typeface="Gill Sans"/>
                <a:cs typeface="Gill Sans"/>
                <a:sym typeface="Comic Sans MS" pitchFamily="-65" charset="0"/>
              </a:rPr>
              <a:t>erg s</a:t>
            </a:r>
            <a:r>
              <a:rPr lang="en-US" sz="1200" baseline="30000" dirty="0">
                <a:solidFill>
                  <a:srgbClr val="000000"/>
                </a:solidFill>
                <a:latin typeface="Gill Sans"/>
                <a:cs typeface="Gill Sans"/>
                <a:sym typeface="Comic Sans MS" pitchFamily="-65" charset="0"/>
              </a:rPr>
              <a:t>-1</a:t>
            </a:r>
            <a:r>
              <a:rPr lang="en-US" sz="1200" dirty="0">
                <a:solidFill>
                  <a:srgbClr val="000000"/>
                </a:solidFill>
                <a:latin typeface="Gill Sans"/>
                <a:cs typeface="Gill Sans"/>
                <a:sym typeface="Comic Sans MS" pitchFamily="-65" charset="0"/>
              </a:rPr>
              <a:t>.)</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dirty="0">
                <a:solidFill>
                  <a:srgbClr val="000000"/>
                </a:solidFill>
                <a:latin typeface="Gill Sans"/>
                <a:cs typeface="Gill Sans"/>
                <a:sym typeface="Comic Sans MS" pitchFamily="-65" charset="0"/>
              </a:rPr>
              <a:t>1706, </a:t>
            </a:r>
            <a:r>
              <a:rPr lang="en-US" sz="1200" dirty="0" err="1">
                <a:solidFill>
                  <a:srgbClr val="000000"/>
                </a:solidFill>
                <a:latin typeface="Gill Sans"/>
                <a:cs typeface="Gill Sans"/>
                <a:sym typeface="Comic Sans MS" pitchFamily="-65" charset="0"/>
              </a:rPr>
              <a:t>Geminga</a:t>
            </a:r>
            <a:r>
              <a:rPr lang="en-US" sz="1200" dirty="0">
                <a:solidFill>
                  <a:srgbClr val="000000"/>
                </a:solidFill>
                <a:latin typeface="Gill Sans"/>
                <a:cs typeface="Gill Sans"/>
                <a:sym typeface="Comic Sans MS" pitchFamily="-65" charset="0"/>
              </a:rPr>
              <a:t> and Vela also detected from the ground (as Fermi extension)</a:t>
            </a:r>
          </a:p>
          <a:p>
            <a:endParaRPr lang="en-US" dirty="0">
              <a:ea typeface="ＭＳ Ｐゴシック" pitchFamily="-65" charset="-128"/>
              <a:cs typeface="ＭＳ Ｐゴシック" pitchFamily="-65" charset="-128"/>
            </a:endParaRPr>
          </a:p>
        </p:txBody>
      </p:sp>
    </p:spTree>
    <p:extLst>
      <p:ext uri="{BB962C8B-B14F-4D97-AF65-F5344CB8AC3E}">
        <p14:creationId xmlns:p14="http://schemas.microsoft.com/office/powerpoint/2010/main" val="1978763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650913" y="303213"/>
            <a:ext cx="27303413" cy="15359062"/>
          </a:xfrm>
        </p:spPr>
      </p:sp>
      <p:sp>
        <p:nvSpPr>
          <p:cNvPr id="3" name="Notes Placeholder 2"/>
          <p:cNvSpPr>
            <a:spLocks noGrp="1"/>
          </p:cNvSpPr>
          <p:nvPr>
            <p:ph type="body" idx="1"/>
          </p:nvPr>
        </p:nvSpPr>
        <p:spPr/>
        <p:txBody>
          <a:bodyPr/>
          <a:lstStyle/>
          <a:p>
            <a:r>
              <a:rPr lang="en-US" dirty="0"/>
              <a:t>An overview image showing the H.E.S.S. Galactic Plane Survey (HGPS) region (top), the measured </a:t>
            </a:r>
            <a:r>
              <a:rPr lang="en-US" dirty="0" err="1"/>
              <a:t>TeV</a:t>
            </a:r>
            <a:r>
              <a:rPr lang="en-US" dirty="0"/>
              <a:t> gamma-ray flux (middle), and the observation time (bottom). For reference, the all-sky image shows the distribution of gas in the sky, as revealed by recent carbon monoxide (CO) measurements by the Planck satellite (</a:t>
            </a:r>
            <a:r>
              <a:rPr lang="en-US" dirty="0">
                <a:hlinkClick r:id="rId3"/>
              </a:rPr>
              <a:t>Adam et al. 2015</a:t>
            </a:r>
            <a:r>
              <a:rPr lang="en-US" dirty="0"/>
              <a:t>). </a:t>
            </a:r>
            <a:r>
              <a:rPr lang="en-US" dirty="0" err="1"/>
              <a:t>Overplotted</a:t>
            </a:r>
            <a:r>
              <a:rPr lang="en-US" dirty="0"/>
              <a:t> (triangles) are Galactic gamma-ray sources measured at lower but complementary energies, recently detected by the Fermi-LAT satellite (</a:t>
            </a:r>
            <a:r>
              <a:rPr lang="en-US" dirty="0">
                <a:hlinkClick r:id="rId4"/>
              </a:rPr>
              <a:t>Ackermann et al. 2015</a:t>
            </a:r>
            <a:r>
              <a:rPr lang="en-US" dirty="0"/>
              <a:t>). The 15 Galactic </a:t>
            </a:r>
            <a:r>
              <a:rPr lang="en-US" dirty="0" err="1"/>
              <a:t>TeV</a:t>
            </a:r>
            <a:r>
              <a:rPr lang="en-US" dirty="0"/>
              <a:t> sources known to be outside the HGPS region are also indicated (stars). The regions covered by earlier, more limited surveys are also illustrated. The middle panel show the HGPS gamma-ray flux above 1 </a:t>
            </a:r>
            <a:r>
              <a:rPr lang="en-US" dirty="0" err="1"/>
              <a:t>TeV</a:t>
            </a:r>
            <a:r>
              <a:rPr lang="en-US" dirty="0"/>
              <a:t> (correlation radius of 0.4°), and the bottom panel shows the respective observation </a:t>
            </a:r>
            <a:r>
              <a:rPr lang="en-US" dirty="0" err="1"/>
              <a:t>livetime</a:t>
            </a:r>
            <a:r>
              <a:rPr lang="en-US" dirty="0"/>
              <a:t>. The white contours mark the edge of the survey region. </a:t>
            </a:r>
          </a:p>
          <a:p>
            <a:endParaRPr lang="en-US" dirty="0"/>
          </a:p>
          <a:p>
            <a:r>
              <a:rPr lang="en-US" dirty="0"/>
              <a:t>77 sources in the plane survey.</a:t>
            </a:r>
            <a:r>
              <a:rPr lang="en-US" baseline="0" dirty="0"/>
              <a:t> 16 unidentified.</a:t>
            </a:r>
          </a:p>
          <a:p>
            <a:r>
              <a:rPr lang="en-US" baseline="0" dirty="0"/>
              <a:t>Reveals new population. Allows source population studies. Data are now public.</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b="1" kern="1200" dirty="0">
                <a:solidFill>
                  <a:srgbClr val="000000"/>
                </a:solidFill>
                <a:effectLst/>
                <a:latin typeface="Times New Roman" pitchFamily="-65" charset="0"/>
                <a:ea typeface="+mn-ea"/>
                <a:cs typeface="+mn-cs"/>
              </a:rPr>
              <a:t>The deepest and most comprehensive, high resolution (</a:t>
            </a:r>
            <a:r>
              <a:rPr lang="en-US" sz="1200" kern="1200" dirty="0">
                <a:solidFill>
                  <a:srgbClr val="000000"/>
                </a:solidFill>
                <a:effectLst/>
                <a:latin typeface="Times New Roman" pitchFamily="-65" charset="0"/>
                <a:ea typeface="+mn-ea"/>
                <a:cs typeface="+mn-cs"/>
              </a:rPr>
              <a:t>∼ </a:t>
            </a:r>
            <a:r>
              <a:rPr lang="en-US" sz="1200" b="1" kern="1200" dirty="0">
                <a:solidFill>
                  <a:srgbClr val="000000"/>
                </a:solidFill>
                <a:effectLst/>
                <a:latin typeface="Times New Roman" pitchFamily="-65" charset="0"/>
                <a:ea typeface="+mn-ea"/>
                <a:cs typeface="+mn-cs"/>
              </a:rPr>
              <a:t>0.1o) and sensitive (&lt;2% Crab Nebula) survey of the Milky Way in very-high-energy </a:t>
            </a:r>
            <a:r>
              <a:rPr lang="en-US" sz="1200" kern="1200" dirty="0">
                <a:solidFill>
                  <a:srgbClr val="000000"/>
                </a:solidFill>
                <a:effectLst/>
                <a:latin typeface="Times New Roman" pitchFamily="-65" charset="0"/>
                <a:ea typeface="+mn-ea"/>
                <a:cs typeface="+mn-cs"/>
              </a:rPr>
              <a:t>g</a:t>
            </a:r>
            <a:r>
              <a:rPr lang="en-US" sz="1200" b="1" kern="1200" dirty="0">
                <a:solidFill>
                  <a:srgbClr val="000000"/>
                </a:solidFill>
                <a:effectLst/>
                <a:latin typeface="Times New Roman" pitchFamily="-65" charset="0"/>
                <a:ea typeface="+mn-ea"/>
                <a:cs typeface="+mn-cs"/>
              </a:rPr>
              <a:t>-rays. </a:t>
            </a:r>
            <a:endParaRPr lang="en-US" dirty="0">
              <a:effectLst/>
            </a:endParaRPr>
          </a:p>
          <a:p>
            <a:endParaRPr lang="en-US" dirty="0"/>
          </a:p>
        </p:txBody>
      </p:sp>
    </p:spTree>
    <p:extLst>
      <p:ext uri="{BB962C8B-B14F-4D97-AF65-F5344CB8AC3E}">
        <p14:creationId xmlns:p14="http://schemas.microsoft.com/office/powerpoint/2010/main" val="778144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650913" y="303213"/>
            <a:ext cx="27303413" cy="15359062"/>
          </a:xfrm>
        </p:spPr>
      </p:sp>
      <p:sp>
        <p:nvSpPr>
          <p:cNvPr id="3" name="Notes Placeholder 2"/>
          <p:cNvSpPr>
            <a:spLocks noGrp="1"/>
          </p:cNvSpPr>
          <p:nvPr>
            <p:ph type="body" idx="1"/>
          </p:nvPr>
        </p:nvSpPr>
        <p:spPr/>
        <p:txBody>
          <a:bodyPr/>
          <a:lstStyle/>
          <a:p>
            <a:r>
              <a:rPr lang="en-US" dirty="0"/>
              <a:t>An overview image showing the H.E.S.S. Galactic Plane Survey (HGPS) region (top), the measured </a:t>
            </a:r>
            <a:r>
              <a:rPr lang="en-US" dirty="0" err="1"/>
              <a:t>TeV</a:t>
            </a:r>
            <a:r>
              <a:rPr lang="en-US" dirty="0"/>
              <a:t> gamma-ray flux (middle), and the observation time (bottom). For reference, the all-sky image shows the distribution of gas in the sky, as revealed by recent carbon monoxide (CO) measurements by the Planck satellite (</a:t>
            </a:r>
            <a:r>
              <a:rPr lang="en-US" dirty="0">
                <a:hlinkClick r:id="rId3"/>
              </a:rPr>
              <a:t>Adam et al. 2015</a:t>
            </a:r>
            <a:r>
              <a:rPr lang="en-US" dirty="0"/>
              <a:t>). </a:t>
            </a:r>
            <a:r>
              <a:rPr lang="en-US" dirty="0" err="1"/>
              <a:t>Overplotted</a:t>
            </a:r>
            <a:r>
              <a:rPr lang="en-US" dirty="0"/>
              <a:t> (triangles) are Galactic gamma-ray sources measured at lower but complementary energies, recently detected by the Fermi-LAT satellite (</a:t>
            </a:r>
            <a:r>
              <a:rPr lang="en-US" dirty="0">
                <a:hlinkClick r:id="rId4"/>
              </a:rPr>
              <a:t>Ackermann et al. 2015</a:t>
            </a:r>
            <a:r>
              <a:rPr lang="en-US" dirty="0"/>
              <a:t>). The 15 Galactic </a:t>
            </a:r>
            <a:r>
              <a:rPr lang="en-US" dirty="0" err="1"/>
              <a:t>TeV</a:t>
            </a:r>
            <a:r>
              <a:rPr lang="en-US" dirty="0"/>
              <a:t> sources known to be outside the HGPS region are also indicated (stars). The regions covered by earlier, more limited surveys are also illustrated. The middle panel show the HGPS gamma-ray flux above 1 </a:t>
            </a:r>
            <a:r>
              <a:rPr lang="en-US" dirty="0" err="1"/>
              <a:t>TeV</a:t>
            </a:r>
            <a:r>
              <a:rPr lang="en-US" dirty="0"/>
              <a:t> (correlation radius of 0.4°), and the bottom panel shows the respective observation </a:t>
            </a:r>
            <a:r>
              <a:rPr lang="en-US" dirty="0" err="1"/>
              <a:t>livetime</a:t>
            </a:r>
            <a:r>
              <a:rPr lang="en-US" dirty="0"/>
              <a:t>. The white contours mark the edge of the survey region. </a:t>
            </a:r>
          </a:p>
          <a:p>
            <a:endParaRPr lang="en-US" dirty="0"/>
          </a:p>
          <a:p>
            <a:r>
              <a:rPr lang="en-US" dirty="0"/>
              <a:t>77 sources in the plane survey.</a:t>
            </a:r>
            <a:r>
              <a:rPr lang="en-US" baseline="0" dirty="0"/>
              <a:t> 16 unidentified.</a:t>
            </a:r>
          </a:p>
          <a:p>
            <a:r>
              <a:rPr lang="en-US" baseline="0" dirty="0"/>
              <a:t>Reveals new population. Allows source population studies. Data are now public.</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b="1" kern="1200" dirty="0">
                <a:solidFill>
                  <a:srgbClr val="000000"/>
                </a:solidFill>
                <a:effectLst/>
                <a:latin typeface="Times New Roman" pitchFamily="-65" charset="0"/>
                <a:ea typeface="+mn-ea"/>
                <a:cs typeface="+mn-cs"/>
              </a:rPr>
              <a:t>The deepest and most comprehensive, high resolution (</a:t>
            </a:r>
            <a:r>
              <a:rPr lang="en-US" sz="1200" kern="1200" dirty="0">
                <a:solidFill>
                  <a:srgbClr val="000000"/>
                </a:solidFill>
                <a:effectLst/>
                <a:latin typeface="Times New Roman" pitchFamily="-65" charset="0"/>
                <a:ea typeface="+mn-ea"/>
                <a:cs typeface="+mn-cs"/>
              </a:rPr>
              <a:t>∼ </a:t>
            </a:r>
            <a:r>
              <a:rPr lang="en-US" sz="1200" b="1" kern="1200" dirty="0">
                <a:solidFill>
                  <a:srgbClr val="000000"/>
                </a:solidFill>
                <a:effectLst/>
                <a:latin typeface="Times New Roman" pitchFamily="-65" charset="0"/>
                <a:ea typeface="+mn-ea"/>
                <a:cs typeface="+mn-cs"/>
              </a:rPr>
              <a:t>0.1o) and sensitive (&lt;2% Crab Nebula) survey of the Milky Way in very-high-energy </a:t>
            </a:r>
            <a:r>
              <a:rPr lang="en-US" sz="1200" kern="1200" dirty="0">
                <a:solidFill>
                  <a:srgbClr val="000000"/>
                </a:solidFill>
                <a:effectLst/>
                <a:latin typeface="Times New Roman" pitchFamily="-65" charset="0"/>
                <a:ea typeface="+mn-ea"/>
                <a:cs typeface="+mn-cs"/>
              </a:rPr>
              <a:t>g</a:t>
            </a:r>
            <a:r>
              <a:rPr lang="en-US" sz="1200" b="1" kern="1200" dirty="0">
                <a:solidFill>
                  <a:srgbClr val="000000"/>
                </a:solidFill>
                <a:effectLst/>
                <a:latin typeface="Times New Roman" pitchFamily="-65" charset="0"/>
                <a:ea typeface="+mn-ea"/>
                <a:cs typeface="+mn-cs"/>
              </a:rPr>
              <a:t>-rays. </a:t>
            </a:r>
            <a:endParaRPr lang="en-US" dirty="0">
              <a:effectLst/>
            </a:endParaRPr>
          </a:p>
          <a:p>
            <a:endParaRPr lang="en-US" dirty="0"/>
          </a:p>
        </p:txBody>
      </p:sp>
    </p:spTree>
    <p:extLst>
      <p:ext uri="{BB962C8B-B14F-4D97-AF65-F5344CB8AC3E}">
        <p14:creationId xmlns:p14="http://schemas.microsoft.com/office/powerpoint/2010/main" val="1399058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650913" y="303213"/>
            <a:ext cx="27303413" cy="15359062"/>
          </a:xfrm>
        </p:spPr>
      </p:sp>
      <p:sp>
        <p:nvSpPr>
          <p:cNvPr id="3" name="Notes Placeholder 2"/>
          <p:cNvSpPr>
            <a:spLocks noGrp="1"/>
          </p:cNvSpPr>
          <p:nvPr>
            <p:ph type="body" idx="1"/>
          </p:nvPr>
        </p:nvSpPr>
        <p:spPr/>
        <p:txBody>
          <a:bodyPr/>
          <a:lstStyle/>
          <a:p>
            <a:r>
              <a:rPr lang="en-US" dirty="0"/>
              <a:t>An overview image showing the H.E.S.S. Galactic Plane Survey (HGPS) region (top), the measured </a:t>
            </a:r>
            <a:r>
              <a:rPr lang="en-US" dirty="0" err="1"/>
              <a:t>TeV</a:t>
            </a:r>
            <a:r>
              <a:rPr lang="en-US" dirty="0"/>
              <a:t> gamma-ray flux (middle), and the observation time (bottom). For reference, the all-sky image shows the distribution of gas in the sky, as revealed by recent carbon monoxide (CO) measurements by the Planck satellite (</a:t>
            </a:r>
            <a:r>
              <a:rPr lang="en-US" dirty="0">
                <a:hlinkClick r:id="rId3"/>
              </a:rPr>
              <a:t>Adam et al. 2015</a:t>
            </a:r>
            <a:r>
              <a:rPr lang="en-US" dirty="0"/>
              <a:t>). </a:t>
            </a:r>
            <a:r>
              <a:rPr lang="en-US" dirty="0" err="1"/>
              <a:t>Overplotted</a:t>
            </a:r>
            <a:r>
              <a:rPr lang="en-US" dirty="0"/>
              <a:t> (triangles) are Galactic gamma-ray sources measured at lower but complementary energies, recently detected by the Fermi-LAT satellite (</a:t>
            </a:r>
            <a:r>
              <a:rPr lang="en-US" dirty="0">
                <a:hlinkClick r:id="rId4"/>
              </a:rPr>
              <a:t>Ackermann et al. 2015</a:t>
            </a:r>
            <a:r>
              <a:rPr lang="en-US" dirty="0"/>
              <a:t>). The 15 Galactic </a:t>
            </a:r>
            <a:r>
              <a:rPr lang="en-US" dirty="0" err="1"/>
              <a:t>TeV</a:t>
            </a:r>
            <a:r>
              <a:rPr lang="en-US" dirty="0"/>
              <a:t> sources known to be outside the HGPS region are also indicated (stars). The regions covered by earlier, more limited surveys are also illustrated. The middle panel show the HGPS gamma-ray flux above 1 </a:t>
            </a:r>
            <a:r>
              <a:rPr lang="en-US" dirty="0" err="1"/>
              <a:t>TeV</a:t>
            </a:r>
            <a:r>
              <a:rPr lang="en-US" dirty="0"/>
              <a:t> (correlation radius of 0.4°), and the bottom panel shows the respective observation </a:t>
            </a:r>
            <a:r>
              <a:rPr lang="en-US" dirty="0" err="1"/>
              <a:t>livetime</a:t>
            </a:r>
            <a:r>
              <a:rPr lang="en-US" dirty="0"/>
              <a:t>. The white contours mark the edge of the survey region. </a:t>
            </a:r>
          </a:p>
          <a:p>
            <a:endParaRPr lang="en-US" dirty="0"/>
          </a:p>
          <a:p>
            <a:r>
              <a:rPr lang="en-US" dirty="0"/>
              <a:t>77 sources in the plane survey.</a:t>
            </a:r>
            <a:r>
              <a:rPr lang="en-US" baseline="0" dirty="0"/>
              <a:t> 16 unidentified.</a:t>
            </a:r>
          </a:p>
          <a:p>
            <a:r>
              <a:rPr lang="en-US" baseline="0" dirty="0"/>
              <a:t>Reveals new population. Allows source population studies. Data are now public.</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65" charset="0"/>
              <a:buNone/>
              <a:tabLst/>
              <a:defRPr/>
            </a:pPr>
            <a:r>
              <a:rPr lang="en-US" sz="1200" b="1" kern="1200" dirty="0">
                <a:solidFill>
                  <a:srgbClr val="000000"/>
                </a:solidFill>
                <a:effectLst/>
                <a:latin typeface="Times New Roman" pitchFamily="-65" charset="0"/>
                <a:ea typeface="+mn-ea"/>
                <a:cs typeface="+mn-cs"/>
              </a:rPr>
              <a:t>The deepest and most comprehensive, high resolution (</a:t>
            </a:r>
            <a:r>
              <a:rPr lang="en-US" sz="1200" kern="1200" dirty="0">
                <a:solidFill>
                  <a:srgbClr val="000000"/>
                </a:solidFill>
                <a:effectLst/>
                <a:latin typeface="Times New Roman" pitchFamily="-65" charset="0"/>
                <a:ea typeface="+mn-ea"/>
                <a:cs typeface="+mn-cs"/>
              </a:rPr>
              <a:t>∼ </a:t>
            </a:r>
            <a:r>
              <a:rPr lang="en-US" sz="1200" b="1" kern="1200" dirty="0">
                <a:solidFill>
                  <a:srgbClr val="000000"/>
                </a:solidFill>
                <a:effectLst/>
                <a:latin typeface="Times New Roman" pitchFamily="-65" charset="0"/>
                <a:ea typeface="+mn-ea"/>
                <a:cs typeface="+mn-cs"/>
              </a:rPr>
              <a:t>0.1o) and sensitive (&lt;2% Crab Nebula) survey of the Milky Way in very-high-energy </a:t>
            </a:r>
            <a:r>
              <a:rPr lang="en-US" sz="1200" kern="1200" dirty="0">
                <a:solidFill>
                  <a:srgbClr val="000000"/>
                </a:solidFill>
                <a:effectLst/>
                <a:latin typeface="Times New Roman" pitchFamily="-65" charset="0"/>
                <a:ea typeface="+mn-ea"/>
                <a:cs typeface="+mn-cs"/>
              </a:rPr>
              <a:t>g</a:t>
            </a:r>
            <a:r>
              <a:rPr lang="en-US" sz="1200" b="1" kern="1200" dirty="0">
                <a:solidFill>
                  <a:srgbClr val="000000"/>
                </a:solidFill>
                <a:effectLst/>
                <a:latin typeface="Times New Roman" pitchFamily="-65" charset="0"/>
                <a:ea typeface="+mn-ea"/>
                <a:cs typeface="+mn-cs"/>
              </a:rPr>
              <a:t>-rays. </a:t>
            </a:r>
            <a:endParaRPr lang="en-US" dirty="0">
              <a:effectLst/>
            </a:endParaRPr>
          </a:p>
          <a:p>
            <a:endParaRPr lang="en-US" dirty="0"/>
          </a:p>
        </p:txBody>
      </p:sp>
    </p:spTree>
    <p:extLst>
      <p:ext uri="{BB962C8B-B14F-4D97-AF65-F5344CB8AC3E}">
        <p14:creationId xmlns:p14="http://schemas.microsoft.com/office/powerpoint/2010/main" val="27955136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624388"/>
            <a:ext cx="9144000" cy="519113"/>
          </a:xfrm>
          <a:prstGeom prst="rect">
            <a:avLst/>
          </a:prstGeom>
          <a:gradFill rotWithShape="1">
            <a:gsLst>
              <a:gs pos="0">
                <a:srgbClr val="CDC7A7">
                  <a:gamma/>
                  <a:tint val="0"/>
                  <a:invGamma/>
                </a:srgbClr>
              </a:gs>
              <a:gs pos="100000">
                <a:srgbClr val="CDC7A7"/>
              </a:gs>
            </a:gsLst>
            <a:lin ang="5400000" scaled="1"/>
          </a:gradFill>
          <a:ln w="28575">
            <a:noFill/>
            <a:miter lim="800000"/>
            <a:headEnd/>
            <a:tailEnd/>
          </a:ln>
          <a:effectLst/>
        </p:spPr>
        <p:txBody>
          <a:bodyPr wrap="none" anchor="ctr"/>
          <a:lstStyle/>
          <a:p>
            <a:pPr eaLnBrk="1" hangingPunct="1">
              <a:lnSpc>
                <a:spcPct val="80000"/>
              </a:lnSpc>
              <a:defRPr/>
            </a:pPr>
            <a:endParaRPr kumimoji="1" lang="zh-TW" altLang="en-US" sz="1800">
              <a:solidFill>
                <a:srgbClr val="000000"/>
              </a:solidFill>
              <a:latin typeface="Arial" charset="0"/>
              <a:ea typeface="新細明體" pitchFamily="18" charset="-120"/>
            </a:endParaRPr>
          </a:p>
        </p:txBody>
      </p:sp>
      <p:sp>
        <p:nvSpPr>
          <p:cNvPr id="5" name="Rectangle 3"/>
          <p:cNvSpPr>
            <a:spLocks noChangeArrowheads="1"/>
          </p:cNvSpPr>
          <p:nvPr userDrawn="1"/>
        </p:nvSpPr>
        <p:spPr bwMode="auto">
          <a:xfrm flipV="1">
            <a:off x="0" y="-182166"/>
            <a:ext cx="9144000" cy="53579"/>
          </a:xfrm>
          <a:prstGeom prst="rect">
            <a:avLst/>
          </a:prstGeom>
          <a:gradFill rotWithShape="1">
            <a:gsLst>
              <a:gs pos="0">
                <a:srgbClr val="777777"/>
              </a:gs>
              <a:gs pos="100000">
                <a:srgbClr val="777777">
                  <a:gamma/>
                  <a:tint val="0"/>
                  <a:invGamma/>
                </a:srgbClr>
              </a:gs>
            </a:gsLst>
            <a:lin ang="5400000" scaled="1"/>
          </a:gradFill>
          <a:ln w="9525">
            <a:noFill/>
            <a:miter lim="800000"/>
            <a:headEnd/>
            <a:tailEnd/>
          </a:ln>
          <a:effectLst/>
        </p:spPr>
        <p:txBody>
          <a:bodyPr wrap="none" anchor="ctr"/>
          <a:lstStyle/>
          <a:p>
            <a:pPr algn="ctr" eaLnBrk="1" hangingPunct="1">
              <a:defRPr/>
            </a:pPr>
            <a:endParaRPr kumimoji="1" lang="zh-TW" altLang="zh-TW" sz="1800">
              <a:solidFill>
                <a:srgbClr val="000000"/>
              </a:solidFill>
              <a:latin typeface="Arial" charset="0"/>
              <a:ea typeface="新細明體" pitchFamily="18" charset="-120"/>
            </a:endParaRPr>
          </a:p>
        </p:txBody>
      </p:sp>
      <p:sp>
        <p:nvSpPr>
          <p:cNvPr id="6" name="Oval 5"/>
          <p:cNvSpPr>
            <a:spLocks noChangeArrowheads="1"/>
          </p:cNvSpPr>
          <p:nvPr/>
        </p:nvSpPr>
        <p:spPr bwMode="ltGray">
          <a:xfrm flipH="1">
            <a:off x="5756275" y="4947048"/>
            <a:ext cx="146050" cy="109538"/>
          </a:xfrm>
          <a:prstGeom prst="ellipse">
            <a:avLst/>
          </a:prstGeom>
          <a:gradFill rotWithShape="1">
            <a:gsLst>
              <a:gs pos="0">
                <a:srgbClr val="DEDAC4"/>
              </a:gs>
              <a:gs pos="100000">
                <a:srgbClr val="CDC7A7">
                  <a:alpha val="50000"/>
                </a:srgbClr>
              </a:gs>
            </a:gsLst>
            <a:lin ang="5400000" scaled="1"/>
          </a:gradFill>
          <a:ln w="9525">
            <a:noFill/>
            <a:round/>
            <a:headEnd/>
            <a:tailEnd/>
          </a:ln>
          <a:effectLst/>
        </p:spPr>
        <p:txBody>
          <a:bodyPr/>
          <a:lstStyle/>
          <a:p>
            <a:pPr eaLnBrk="1" hangingPunct="1">
              <a:lnSpc>
                <a:spcPct val="80000"/>
              </a:lnSpc>
              <a:defRPr/>
            </a:pPr>
            <a:endParaRPr kumimoji="1" lang="zh-TW" altLang="en-US" sz="1800">
              <a:solidFill>
                <a:srgbClr val="000000"/>
              </a:solidFill>
              <a:latin typeface="Arial" charset="0"/>
              <a:ea typeface="新細明體" pitchFamily="18" charset="-120"/>
            </a:endParaRPr>
          </a:p>
        </p:txBody>
      </p:sp>
      <p:pic>
        <p:nvPicPr>
          <p:cNvPr id="7" name="圖片 32" descr="minerva.gif"/>
          <p:cNvPicPr>
            <a:picLocks noChangeAspect="1"/>
          </p:cNvPicPr>
          <p:nvPr userDrawn="1"/>
        </p:nvPicPr>
        <p:blipFill>
          <a:blip r:embed="rId2" cstate="print"/>
          <a:srcRect/>
          <a:stretch>
            <a:fillRect/>
          </a:stretch>
        </p:blipFill>
        <p:spPr bwMode="auto">
          <a:xfrm>
            <a:off x="395290" y="250032"/>
            <a:ext cx="1728787" cy="719138"/>
          </a:xfrm>
          <a:prstGeom prst="rect">
            <a:avLst/>
          </a:prstGeom>
          <a:noFill/>
          <a:ln w="12700" cmpd="thickThin">
            <a:solidFill>
              <a:srgbClr val="33CCFF">
                <a:alpha val="94901"/>
              </a:srgbClr>
            </a:solidFill>
            <a:miter lim="800000"/>
            <a:headEnd/>
            <a:tailEnd/>
          </a:ln>
        </p:spPr>
      </p:pic>
      <p:pic>
        <p:nvPicPr>
          <p:cNvPr id="8" name="Picture 2" descr="D:\doc\pptphotos\MAGICLaPalmaLogo.jpg"/>
          <p:cNvPicPr>
            <a:picLocks noChangeAspect="1" noChangeArrowheads="1"/>
          </p:cNvPicPr>
          <p:nvPr userDrawn="1"/>
        </p:nvPicPr>
        <p:blipFill>
          <a:blip r:embed="rId3" cstate="print"/>
          <a:srcRect/>
          <a:stretch>
            <a:fillRect/>
          </a:stretch>
        </p:blipFill>
        <p:spPr bwMode="auto">
          <a:xfrm>
            <a:off x="7667628" y="141685"/>
            <a:ext cx="1020763" cy="971550"/>
          </a:xfrm>
          <a:prstGeom prst="rect">
            <a:avLst/>
          </a:prstGeom>
          <a:noFill/>
          <a:ln w="9525">
            <a:noFill/>
            <a:miter lim="800000"/>
            <a:headEnd/>
            <a:tailEnd/>
          </a:ln>
        </p:spPr>
      </p:pic>
      <p:sp>
        <p:nvSpPr>
          <p:cNvPr id="9" name="Text Box 8"/>
          <p:cNvSpPr txBox="1">
            <a:spLocks noChangeArrowheads="1"/>
          </p:cNvSpPr>
          <p:nvPr userDrawn="1"/>
        </p:nvSpPr>
        <p:spPr bwMode="auto">
          <a:xfrm>
            <a:off x="2735963" y="250033"/>
            <a:ext cx="4254691" cy="830997"/>
          </a:xfrm>
          <a:prstGeom prst="rect">
            <a:avLst/>
          </a:prstGeom>
          <a:noFill/>
          <a:ln w="9525">
            <a:noFill/>
            <a:miter lim="800000"/>
            <a:headEnd/>
            <a:tailEnd/>
          </a:ln>
          <a:effectLst/>
        </p:spPr>
        <p:txBody>
          <a:bodyPr wrap="none">
            <a:spAutoFit/>
          </a:bodyPr>
          <a:lstStyle/>
          <a:p>
            <a:pPr algn="ctr" eaLnBrk="1" hangingPunct="1">
              <a:defRPr/>
            </a:pPr>
            <a:r>
              <a:rPr kumimoji="1" lang="en-US" altLang="zh-TW" sz="2400" b="1">
                <a:solidFill>
                  <a:srgbClr val="FFFFFF"/>
                </a:solidFill>
                <a:latin typeface="Vladimir Script" pitchFamily="66" charset="0"/>
                <a:ea typeface="新細明體" pitchFamily="18" charset="-120"/>
              </a:rPr>
              <a:t>M</a:t>
            </a:r>
            <a:r>
              <a:rPr kumimoji="1" lang="en-US" altLang="zh-TW" sz="2400" b="1">
                <a:solidFill>
                  <a:srgbClr val="000000"/>
                </a:solidFill>
                <a:latin typeface="Vladimir Script" pitchFamily="66" charset="0"/>
                <a:ea typeface="新細明體" pitchFamily="18" charset="-120"/>
              </a:rPr>
              <a:t>ax </a:t>
            </a:r>
            <a:r>
              <a:rPr kumimoji="1" lang="en-US" altLang="zh-TW" sz="2400" b="1">
                <a:solidFill>
                  <a:srgbClr val="FFFFFF"/>
                </a:solidFill>
                <a:latin typeface="Vladimir Script" pitchFamily="66" charset="0"/>
                <a:ea typeface="新細明體" pitchFamily="18" charset="-120"/>
              </a:rPr>
              <a:t>P</a:t>
            </a:r>
            <a:r>
              <a:rPr kumimoji="1" lang="en-US" altLang="zh-TW" sz="2400" b="1">
                <a:solidFill>
                  <a:srgbClr val="000000"/>
                </a:solidFill>
                <a:latin typeface="Vladimir Script" pitchFamily="66" charset="0"/>
                <a:ea typeface="新細明體" pitchFamily="18" charset="-120"/>
              </a:rPr>
              <a:t>lanck </a:t>
            </a:r>
            <a:r>
              <a:rPr kumimoji="1" lang="en-US" altLang="zh-TW" sz="2400" b="1" err="1">
                <a:solidFill>
                  <a:srgbClr val="FFFFFF"/>
                </a:solidFill>
                <a:latin typeface="Vladimir Script" pitchFamily="66" charset="0"/>
                <a:ea typeface="新細明體" pitchFamily="18" charset="-120"/>
              </a:rPr>
              <a:t>I</a:t>
            </a:r>
            <a:r>
              <a:rPr kumimoji="1" lang="en-US" altLang="zh-TW" sz="2400" b="1" err="1">
                <a:solidFill>
                  <a:srgbClr val="000000"/>
                </a:solidFill>
                <a:latin typeface="Vladimir Script" pitchFamily="66" charset="0"/>
                <a:ea typeface="新細明體" pitchFamily="18" charset="-120"/>
              </a:rPr>
              <a:t>nstitut</a:t>
            </a:r>
            <a:r>
              <a:rPr kumimoji="1" lang="en-US" altLang="zh-TW" sz="2400" b="1">
                <a:solidFill>
                  <a:srgbClr val="000000"/>
                </a:solidFill>
                <a:latin typeface="Vladimir Script" pitchFamily="66" charset="0"/>
                <a:ea typeface="新細明體" pitchFamily="18" charset="-120"/>
              </a:rPr>
              <a:t>  f</a:t>
            </a:r>
            <a:r>
              <a:rPr kumimoji="1" lang="de-DE" altLang="zh-TW" sz="2400" b="1" err="1">
                <a:solidFill>
                  <a:srgbClr val="000000"/>
                </a:solidFill>
                <a:latin typeface="Vladimir Script" pitchFamily="66" charset="0"/>
                <a:ea typeface="新細明體" pitchFamily="18" charset="-120"/>
              </a:rPr>
              <a:t>ür</a:t>
            </a:r>
            <a:r>
              <a:rPr kumimoji="1" lang="de-DE" altLang="zh-TW" sz="2400" b="1" err="1">
                <a:solidFill>
                  <a:srgbClr val="FFFFFF"/>
                </a:solidFill>
                <a:latin typeface="Vladimir Script" pitchFamily="66" charset="0"/>
                <a:ea typeface="新細明體" pitchFamily="18" charset="-120"/>
              </a:rPr>
              <a:t>P</a:t>
            </a:r>
            <a:r>
              <a:rPr kumimoji="1" lang="de-DE" altLang="zh-TW" sz="2400" b="1" err="1">
                <a:solidFill>
                  <a:srgbClr val="000000"/>
                </a:solidFill>
                <a:latin typeface="Vladimir Script" pitchFamily="66" charset="0"/>
                <a:ea typeface="新細明體" pitchFamily="18" charset="-120"/>
              </a:rPr>
              <a:t>hzsik</a:t>
            </a:r>
            <a:endParaRPr kumimoji="1" lang="en-US" altLang="zh-TW" sz="2400" b="1">
              <a:solidFill>
                <a:srgbClr val="000000"/>
              </a:solidFill>
              <a:latin typeface="Vladimir Script" pitchFamily="66" charset="0"/>
              <a:ea typeface="新細明體" pitchFamily="18" charset="-120"/>
            </a:endParaRPr>
          </a:p>
          <a:p>
            <a:pPr algn="ctr" eaLnBrk="1" hangingPunct="1">
              <a:defRPr/>
            </a:pPr>
            <a:r>
              <a:rPr kumimoji="1" lang="en-US" altLang="zh-TW" sz="2400" b="1">
                <a:solidFill>
                  <a:srgbClr val="000000"/>
                </a:solidFill>
                <a:latin typeface="Vladimir Script" pitchFamily="66" charset="0"/>
                <a:ea typeface="新細明體" pitchFamily="18" charset="-120"/>
              </a:rPr>
              <a:t>The </a:t>
            </a:r>
            <a:r>
              <a:rPr kumimoji="1" lang="en-US" altLang="zh-TW" sz="2400" b="1">
                <a:solidFill>
                  <a:srgbClr val="FFFFFF"/>
                </a:solidFill>
                <a:latin typeface="Vladimir Script" pitchFamily="66" charset="0"/>
                <a:ea typeface="新細明體" pitchFamily="18" charset="-120"/>
              </a:rPr>
              <a:t>MAGIC</a:t>
            </a:r>
            <a:r>
              <a:rPr kumimoji="1" lang="en-US" altLang="zh-TW" sz="2400" b="1">
                <a:solidFill>
                  <a:srgbClr val="000000"/>
                </a:solidFill>
                <a:latin typeface="Vladimir Script" pitchFamily="66" charset="0"/>
                <a:ea typeface="新細明體" pitchFamily="18" charset="-120"/>
              </a:rPr>
              <a:t> Telescope </a:t>
            </a:r>
          </a:p>
        </p:txBody>
      </p:sp>
      <p:sp>
        <p:nvSpPr>
          <p:cNvPr id="221188" name="Rectangle 4"/>
          <p:cNvSpPr>
            <a:spLocks noGrp="1" noChangeArrowheads="1"/>
          </p:cNvSpPr>
          <p:nvPr>
            <p:ph type="subTitle" idx="1"/>
          </p:nvPr>
        </p:nvSpPr>
        <p:spPr>
          <a:xfrm>
            <a:off x="611563" y="3111810"/>
            <a:ext cx="7920037" cy="1188132"/>
          </a:xfrm>
        </p:spPr>
        <p:txBody>
          <a:bodyPr/>
          <a:lstStyle>
            <a:lvl1pPr marL="0" indent="0" algn="ctr">
              <a:buFont typeface="Wingdings" pitchFamily="2" charset="2"/>
              <a:buNone/>
              <a:defRPr sz="2400" b="1" i="1" baseline="0"/>
            </a:lvl1pPr>
          </a:lstStyle>
          <a:p>
            <a:r>
              <a:rPr lang="en-US" altLang="zh-TW"/>
              <a:t>Click to edit Master subtitle style</a:t>
            </a:r>
            <a:endParaRPr lang="en-US" altLang="zh-TW" dirty="0"/>
          </a:p>
        </p:txBody>
      </p:sp>
      <p:sp>
        <p:nvSpPr>
          <p:cNvPr id="221190" name="Rectangle 6"/>
          <p:cNvSpPr>
            <a:spLocks noGrp="1" noChangeArrowheads="1"/>
          </p:cNvSpPr>
          <p:nvPr>
            <p:ph type="ctrTitle"/>
          </p:nvPr>
        </p:nvSpPr>
        <p:spPr>
          <a:xfrm>
            <a:off x="660400" y="1545433"/>
            <a:ext cx="7772400" cy="1459706"/>
          </a:xfrm>
        </p:spPr>
        <p:txBody>
          <a:bodyPr/>
          <a:lstStyle>
            <a:lvl1pPr>
              <a:defRPr sz="4400">
                <a:solidFill>
                  <a:schemeClr val="tx1"/>
                </a:solidFill>
              </a:defRPr>
            </a:lvl1pPr>
          </a:lstStyle>
          <a:p>
            <a:r>
              <a:rPr lang="en-US" altLang="zh-TW"/>
              <a:t>Headline</a:t>
            </a:r>
          </a:p>
        </p:txBody>
      </p:sp>
      <p:sp>
        <p:nvSpPr>
          <p:cNvPr id="10" name="Rectangle 5"/>
          <p:cNvSpPr>
            <a:spLocks noGrp="1" noChangeArrowheads="1"/>
          </p:cNvSpPr>
          <p:nvPr userDrawn="1">
            <p:ph type="dt" sz="half" idx="10"/>
          </p:nvPr>
        </p:nvSpPr>
        <p:spPr bwMode="auto">
          <a:xfrm>
            <a:off x="34925" y="4839891"/>
            <a:ext cx="2133600" cy="2095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nSpc>
                <a:spcPct val="100000"/>
              </a:lnSpc>
              <a:defRPr sz="1400" b="1" i="1">
                <a:solidFill>
                  <a:schemeClr val="bg1"/>
                </a:solidFill>
                <a:latin typeface="Arial" charset="0"/>
                <a:ea typeface="新細明體" pitchFamily="18" charset="-120"/>
              </a:defRPr>
            </a:lvl1pPr>
          </a:lstStyle>
          <a:p>
            <a:pPr eaLnBrk="1" hangingPunct="1">
              <a:defRPr/>
            </a:pPr>
            <a:r>
              <a:rPr kumimoji="1" lang="en-US" altLang="zh-TW">
                <a:solidFill>
                  <a:srgbClr val="FFFFFF"/>
                </a:solidFill>
              </a:rPr>
              <a:t>27_01_2011</a:t>
            </a:r>
          </a:p>
        </p:txBody>
      </p:sp>
    </p:spTree>
    <p:extLst>
      <p:ext uri="{BB962C8B-B14F-4D97-AF65-F5344CB8AC3E}">
        <p14:creationId xmlns:p14="http://schemas.microsoft.com/office/powerpoint/2010/main" val="4112627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a:t>Click to edit Master title style</a:t>
            </a:r>
            <a:endParaRPr lang="zh-TW" altLang="en-US"/>
          </a:p>
        </p:txBody>
      </p:sp>
      <p:sp>
        <p:nvSpPr>
          <p:cNvPr id="3" name="Vertical Text Placeholder 2"/>
          <p:cNvSpPr>
            <a:spLocks noGrp="1"/>
          </p:cNvSpPr>
          <p:nvPr>
            <p:ph type="body" orient="vert" idx="1"/>
          </p:nvPr>
        </p:nvSpPr>
        <p:spPr/>
        <p:txBody>
          <a:bodyPr vert="eaVert"/>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4" name="Rectangle 6"/>
          <p:cNvSpPr>
            <a:spLocks noGrp="1" noChangeArrowheads="1"/>
          </p:cNvSpPr>
          <p:nvPr>
            <p:ph type="sldNum" sz="quarter" idx="10"/>
          </p:nvPr>
        </p:nvSpPr>
        <p:spPr>
          <a:ln/>
        </p:spPr>
        <p:txBody>
          <a:bodyPr/>
          <a:lstStyle>
            <a:lvl1pPr>
              <a:defRPr/>
            </a:lvl1pPr>
          </a:lstStyle>
          <a:p>
            <a:pPr>
              <a:defRPr/>
            </a:pPr>
            <a:fld id="{7C942507-1C61-4CD9-941A-2A07332053D5}" type="slidenum">
              <a:rPr lang="en-US" altLang="zh-TW">
                <a:solidFill>
                  <a:srgbClr val="000000"/>
                </a:solidFill>
              </a:rPr>
              <a:pPr>
                <a:defRPr/>
              </a:pPr>
              <a:t>‹#›</a:t>
            </a:fld>
            <a:endParaRPr lang="en-US" altLang="zh-TW">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r>
              <a:rPr lang="en-US" altLang="zh-TW">
                <a:solidFill>
                  <a:srgbClr val="000000"/>
                </a:solidFill>
              </a:rPr>
              <a:t>ShangYu SUN</a:t>
            </a:r>
          </a:p>
        </p:txBody>
      </p:sp>
    </p:spTree>
    <p:extLst>
      <p:ext uri="{BB962C8B-B14F-4D97-AF65-F5344CB8AC3E}">
        <p14:creationId xmlns:p14="http://schemas.microsoft.com/office/powerpoint/2010/main" val="2956943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2589" y="141686"/>
            <a:ext cx="2160587" cy="4320778"/>
          </a:xfrm>
        </p:spPr>
        <p:txBody>
          <a:bodyPr vert="eaVert"/>
          <a:lstStyle/>
          <a:p>
            <a:r>
              <a:rPr lang="en-US" altLang="zh-TW"/>
              <a:t>Click to edit Master title style</a:t>
            </a:r>
            <a:endParaRPr lang="zh-TW" altLang="en-US"/>
          </a:p>
        </p:txBody>
      </p:sp>
      <p:sp>
        <p:nvSpPr>
          <p:cNvPr id="3" name="Vertical Text Placeholder 2"/>
          <p:cNvSpPr>
            <a:spLocks noGrp="1"/>
          </p:cNvSpPr>
          <p:nvPr>
            <p:ph type="body" orient="vert" idx="1"/>
          </p:nvPr>
        </p:nvSpPr>
        <p:spPr>
          <a:xfrm>
            <a:off x="250828" y="141686"/>
            <a:ext cx="6329363" cy="4320778"/>
          </a:xfrm>
        </p:spPr>
        <p:txBody>
          <a:bodyPr vert="eaVert"/>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4" name="Rectangle 6"/>
          <p:cNvSpPr>
            <a:spLocks noGrp="1" noChangeArrowheads="1"/>
          </p:cNvSpPr>
          <p:nvPr>
            <p:ph type="sldNum" sz="quarter" idx="10"/>
          </p:nvPr>
        </p:nvSpPr>
        <p:spPr>
          <a:ln/>
        </p:spPr>
        <p:txBody>
          <a:bodyPr/>
          <a:lstStyle>
            <a:lvl1pPr>
              <a:defRPr/>
            </a:lvl1pPr>
          </a:lstStyle>
          <a:p>
            <a:pPr>
              <a:defRPr/>
            </a:pPr>
            <a:fld id="{BB9B8AD1-9A3A-43B2-A4EE-71AEB7558339}" type="slidenum">
              <a:rPr lang="en-US" altLang="zh-TW">
                <a:solidFill>
                  <a:srgbClr val="000000"/>
                </a:solidFill>
              </a:rPr>
              <a:pPr>
                <a:defRPr/>
              </a:pPr>
              <a:t>‹#›</a:t>
            </a:fld>
            <a:endParaRPr lang="en-US" altLang="zh-TW">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r>
              <a:rPr lang="en-US" altLang="zh-TW">
                <a:solidFill>
                  <a:srgbClr val="000000"/>
                </a:solidFill>
              </a:rPr>
              <a:t>ShangYu SUN</a:t>
            </a:r>
          </a:p>
        </p:txBody>
      </p:sp>
    </p:spTree>
    <p:extLst>
      <p:ext uri="{BB962C8B-B14F-4D97-AF65-F5344CB8AC3E}">
        <p14:creationId xmlns:p14="http://schemas.microsoft.com/office/powerpoint/2010/main" val="11370839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50825" y="141685"/>
            <a:ext cx="8642350" cy="583406"/>
          </a:xfrm>
        </p:spPr>
        <p:txBody>
          <a:bodyPr/>
          <a:lstStyle/>
          <a:p>
            <a:r>
              <a:rPr lang="en-US" altLang="zh-TW"/>
              <a:t>Click to edit Master title style</a:t>
            </a:r>
            <a:endParaRPr lang="zh-TW" altLang="en-US"/>
          </a:p>
        </p:txBody>
      </p:sp>
      <p:sp>
        <p:nvSpPr>
          <p:cNvPr id="3" name="Content Placeholder 2"/>
          <p:cNvSpPr>
            <a:spLocks noGrp="1"/>
          </p:cNvSpPr>
          <p:nvPr>
            <p:ph sz="half" idx="1"/>
          </p:nvPr>
        </p:nvSpPr>
        <p:spPr>
          <a:xfrm>
            <a:off x="250828" y="897733"/>
            <a:ext cx="4244975" cy="3564731"/>
          </a:xfrm>
        </p:spPr>
        <p:txBody>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4" name="Content Placeholder 3"/>
          <p:cNvSpPr>
            <a:spLocks noGrp="1"/>
          </p:cNvSpPr>
          <p:nvPr>
            <p:ph sz="quarter" idx="2"/>
          </p:nvPr>
        </p:nvSpPr>
        <p:spPr>
          <a:xfrm>
            <a:off x="4648203" y="897731"/>
            <a:ext cx="4244975" cy="1725216"/>
          </a:xfrm>
        </p:spPr>
        <p:txBody>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5" name="Content Placeholder 4"/>
          <p:cNvSpPr>
            <a:spLocks noGrp="1"/>
          </p:cNvSpPr>
          <p:nvPr>
            <p:ph sz="quarter" idx="3"/>
          </p:nvPr>
        </p:nvSpPr>
        <p:spPr>
          <a:xfrm>
            <a:off x="4648203" y="2737249"/>
            <a:ext cx="4244975" cy="1725215"/>
          </a:xfrm>
        </p:spPr>
        <p:txBody>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6" name="Rectangle 6"/>
          <p:cNvSpPr>
            <a:spLocks noGrp="1" noChangeArrowheads="1"/>
          </p:cNvSpPr>
          <p:nvPr>
            <p:ph type="sldNum" sz="quarter" idx="10"/>
          </p:nvPr>
        </p:nvSpPr>
        <p:spPr>
          <a:ln/>
        </p:spPr>
        <p:txBody>
          <a:bodyPr/>
          <a:lstStyle>
            <a:lvl1pPr>
              <a:defRPr/>
            </a:lvl1pPr>
          </a:lstStyle>
          <a:p>
            <a:pPr>
              <a:defRPr/>
            </a:pPr>
            <a:fld id="{996DB2B5-F261-4F7B-B16F-FC44DA346F94}" type="slidenum">
              <a:rPr lang="en-US" altLang="zh-TW">
                <a:solidFill>
                  <a:srgbClr val="000000"/>
                </a:solidFill>
              </a:rPr>
              <a:pPr>
                <a:defRPr/>
              </a:pPr>
              <a:t>‹#›</a:t>
            </a:fld>
            <a:endParaRPr lang="en-US" altLang="zh-TW">
              <a:solidFill>
                <a:srgbClr val="000000"/>
              </a:solidFill>
            </a:endParaRPr>
          </a:p>
        </p:txBody>
      </p:sp>
      <p:sp>
        <p:nvSpPr>
          <p:cNvPr id="7" name="Rectangle 7"/>
          <p:cNvSpPr>
            <a:spLocks noGrp="1" noChangeArrowheads="1"/>
          </p:cNvSpPr>
          <p:nvPr>
            <p:ph type="ftr" sz="quarter" idx="11"/>
          </p:nvPr>
        </p:nvSpPr>
        <p:spPr>
          <a:ln/>
        </p:spPr>
        <p:txBody>
          <a:bodyPr/>
          <a:lstStyle>
            <a:lvl1pPr>
              <a:defRPr/>
            </a:lvl1pPr>
          </a:lstStyle>
          <a:p>
            <a:pPr>
              <a:defRPr/>
            </a:pPr>
            <a:r>
              <a:rPr lang="en-US" altLang="zh-TW">
                <a:solidFill>
                  <a:srgbClr val="000000"/>
                </a:solidFill>
              </a:rPr>
              <a:t>ShangYu SUN</a:t>
            </a:r>
          </a:p>
        </p:txBody>
      </p:sp>
    </p:spTree>
    <p:extLst>
      <p:ext uri="{BB962C8B-B14F-4D97-AF65-F5344CB8AC3E}">
        <p14:creationId xmlns:p14="http://schemas.microsoft.com/office/powerpoint/2010/main" val="1373925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50825" y="141685"/>
            <a:ext cx="8642350" cy="583406"/>
          </a:xfrm>
        </p:spPr>
        <p:txBody>
          <a:bodyPr/>
          <a:lstStyle/>
          <a:p>
            <a:r>
              <a:rPr lang="en-US" altLang="zh-TW"/>
              <a:t>Click to edit Master title style</a:t>
            </a:r>
            <a:endParaRPr lang="zh-TW" altLang="en-US"/>
          </a:p>
        </p:txBody>
      </p:sp>
      <p:sp>
        <p:nvSpPr>
          <p:cNvPr id="3" name="Content Placeholder 2"/>
          <p:cNvSpPr>
            <a:spLocks noGrp="1"/>
          </p:cNvSpPr>
          <p:nvPr>
            <p:ph sz="quarter" idx="1"/>
          </p:nvPr>
        </p:nvSpPr>
        <p:spPr>
          <a:xfrm>
            <a:off x="250828" y="897731"/>
            <a:ext cx="4244975" cy="1725216"/>
          </a:xfrm>
        </p:spPr>
        <p:txBody>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4" name="Content Placeholder 3"/>
          <p:cNvSpPr>
            <a:spLocks noGrp="1"/>
          </p:cNvSpPr>
          <p:nvPr>
            <p:ph sz="quarter" idx="2"/>
          </p:nvPr>
        </p:nvSpPr>
        <p:spPr>
          <a:xfrm>
            <a:off x="4648203" y="897731"/>
            <a:ext cx="4244975" cy="1725216"/>
          </a:xfrm>
        </p:spPr>
        <p:txBody>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5" name="Content Placeholder 4"/>
          <p:cNvSpPr>
            <a:spLocks noGrp="1"/>
          </p:cNvSpPr>
          <p:nvPr>
            <p:ph sz="quarter" idx="3"/>
          </p:nvPr>
        </p:nvSpPr>
        <p:spPr>
          <a:xfrm>
            <a:off x="250828" y="2737249"/>
            <a:ext cx="4244975" cy="1725215"/>
          </a:xfrm>
        </p:spPr>
        <p:txBody>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6" name="Content Placeholder 5"/>
          <p:cNvSpPr>
            <a:spLocks noGrp="1"/>
          </p:cNvSpPr>
          <p:nvPr>
            <p:ph sz="quarter" idx="4"/>
          </p:nvPr>
        </p:nvSpPr>
        <p:spPr>
          <a:xfrm>
            <a:off x="4648203" y="2737249"/>
            <a:ext cx="4244975" cy="1725215"/>
          </a:xfrm>
        </p:spPr>
        <p:txBody>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7" name="Rectangle 6"/>
          <p:cNvSpPr>
            <a:spLocks noGrp="1" noChangeArrowheads="1"/>
          </p:cNvSpPr>
          <p:nvPr>
            <p:ph type="sldNum" sz="quarter" idx="10"/>
          </p:nvPr>
        </p:nvSpPr>
        <p:spPr>
          <a:ln/>
        </p:spPr>
        <p:txBody>
          <a:bodyPr/>
          <a:lstStyle>
            <a:lvl1pPr>
              <a:defRPr/>
            </a:lvl1pPr>
          </a:lstStyle>
          <a:p>
            <a:pPr>
              <a:defRPr/>
            </a:pPr>
            <a:fld id="{126977F1-0013-472B-B471-E355E08C73C9}" type="slidenum">
              <a:rPr lang="en-US" altLang="zh-TW">
                <a:solidFill>
                  <a:srgbClr val="000000"/>
                </a:solidFill>
              </a:rPr>
              <a:pPr>
                <a:defRPr/>
              </a:pPr>
              <a:t>‹#›</a:t>
            </a:fld>
            <a:endParaRPr lang="en-US" altLang="zh-TW">
              <a:solidFill>
                <a:srgbClr val="000000"/>
              </a:solidFill>
            </a:endParaRPr>
          </a:p>
        </p:txBody>
      </p:sp>
      <p:sp>
        <p:nvSpPr>
          <p:cNvPr id="8" name="Rectangle 7"/>
          <p:cNvSpPr>
            <a:spLocks noGrp="1" noChangeArrowheads="1"/>
          </p:cNvSpPr>
          <p:nvPr>
            <p:ph type="ftr" sz="quarter" idx="11"/>
          </p:nvPr>
        </p:nvSpPr>
        <p:spPr>
          <a:ln/>
        </p:spPr>
        <p:txBody>
          <a:bodyPr/>
          <a:lstStyle>
            <a:lvl1pPr>
              <a:defRPr/>
            </a:lvl1pPr>
          </a:lstStyle>
          <a:p>
            <a:pPr>
              <a:defRPr/>
            </a:pPr>
            <a:r>
              <a:rPr lang="en-US" altLang="zh-TW">
                <a:solidFill>
                  <a:srgbClr val="000000"/>
                </a:solidFill>
              </a:rPr>
              <a:t>ShangYu SUN</a:t>
            </a:r>
          </a:p>
        </p:txBody>
      </p:sp>
    </p:spTree>
    <p:extLst>
      <p:ext uri="{BB962C8B-B14F-4D97-AF65-F5344CB8AC3E}">
        <p14:creationId xmlns:p14="http://schemas.microsoft.com/office/powerpoint/2010/main" val="4284819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p>
        </p:txBody>
      </p:sp>
    </p:spTree>
    <p:extLst>
      <p:ext uri="{BB962C8B-B14F-4D97-AF65-F5344CB8AC3E}">
        <p14:creationId xmlns:p14="http://schemas.microsoft.com/office/powerpoint/2010/main" val="1453479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605280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Tree>
    <p:extLst>
      <p:ext uri="{BB962C8B-B14F-4D97-AF65-F5344CB8AC3E}">
        <p14:creationId xmlns:p14="http://schemas.microsoft.com/office/powerpoint/2010/main" val="1977625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485902"/>
            <a:ext cx="3805238" cy="30801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3438" y="1485902"/>
            <a:ext cx="3806825" cy="30801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91514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36225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52788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a:t>Click to edit Master title style</a:t>
            </a:r>
            <a:endParaRPr lang="zh-TW" altLang="en-US"/>
          </a:p>
        </p:txBody>
      </p:sp>
      <p:sp>
        <p:nvSpPr>
          <p:cNvPr id="3" name="Content Placeholder 2"/>
          <p:cNvSpPr>
            <a:spLocks noGrp="1"/>
          </p:cNvSpPr>
          <p:nvPr>
            <p:ph idx="1"/>
          </p:nvPr>
        </p:nvSpPr>
        <p:spPr/>
        <p:txBody>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4" name="Rectangle 6"/>
          <p:cNvSpPr>
            <a:spLocks noGrp="1" noChangeArrowheads="1"/>
          </p:cNvSpPr>
          <p:nvPr>
            <p:ph type="sldNum" sz="quarter" idx="10"/>
          </p:nvPr>
        </p:nvSpPr>
        <p:spPr>
          <a:ln/>
        </p:spPr>
        <p:txBody>
          <a:bodyPr/>
          <a:lstStyle>
            <a:lvl1pPr>
              <a:defRPr/>
            </a:lvl1pPr>
          </a:lstStyle>
          <a:p>
            <a:pPr>
              <a:defRPr/>
            </a:pPr>
            <a:fld id="{8944199A-A945-42EE-A558-81144262F20F}" type="slidenum">
              <a:rPr lang="en-US" altLang="zh-TW">
                <a:solidFill>
                  <a:srgbClr val="000000"/>
                </a:solidFill>
              </a:rPr>
              <a:pPr>
                <a:defRPr/>
              </a:pPr>
              <a:t>‹#›</a:t>
            </a:fld>
            <a:endParaRPr lang="en-US" altLang="zh-TW">
              <a:solidFill>
                <a:srgbClr val="000000"/>
              </a:solidFill>
            </a:endParaRPr>
          </a:p>
        </p:txBody>
      </p:sp>
      <p:sp>
        <p:nvSpPr>
          <p:cNvPr id="5" name="Rectangle 7"/>
          <p:cNvSpPr>
            <a:spLocks noGrp="1" noChangeArrowheads="1"/>
          </p:cNvSpPr>
          <p:nvPr>
            <p:ph type="ftr" sz="quarter" idx="11"/>
          </p:nvPr>
        </p:nvSpPr>
        <p:spPr>
          <a:ln/>
        </p:spPr>
        <p:txBody>
          <a:bodyPr/>
          <a:lstStyle>
            <a:lvl1pPr>
              <a:defRPr sz="1800" b="0">
                <a:latin typeface="Franklin Gothic Demi" pitchFamily="34" charset="0"/>
              </a:defRPr>
            </a:lvl1pPr>
          </a:lstStyle>
          <a:p>
            <a:pPr>
              <a:defRPr/>
            </a:pPr>
            <a:r>
              <a:rPr lang="en-US" altLang="zh-TW">
                <a:solidFill>
                  <a:srgbClr val="000000"/>
                </a:solidFill>
              </a:rPr>
              <a:t>ICRC 2013</a:t>
            </a:r>
          </a:p>
        </p:txBody>
      </p:sp>
    </p:spTree>
    <p:extLst>
      <p:ext uri="{BB962C8B-B14F-4D97-AF65-F5344CB8AC3E}">
        <p14:creationId xmlns:p14="http://schemas.microsoft.com/office/powerpoint/2010/main" val="3714541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72595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076327"/>
            <a:ext cx="3008313" cy="351829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extLst>
      <p:ext uri="{BB962C8B-B14F-4D97-AF65-F5344CB8AC3E}">
        <p14:creationId xmlns:p14="http://schemas.microsoft.com/office/powerpoint/2010/main" val="7321056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en-US"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extLst>
      <p:ext uri="{BB962C8B-B14F-4D97-AF65-F5344CB8AC3E}">
        <p14:creationId xmlns:p14="http://schemas.microsoft.com/office/powerpoint/2010/main" val="23324242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30566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0341" y="457202"/>
            <a:ext cx="1939925" cy="41088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457202"/>
            <a:ext cx="5672138" cy="41088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230735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3" y="457202"/>
            <a:ext cx="7764463" cy="851297"/>
          </a:xfrm>
        </p:spPr>
        <p:txBody>
          <a:bodyPr/>
          <a:lstStyle/>
          <a:p>
            <a:r>
              <a:rPr lang="en-US"/>
              <a:t>Click to edit Master title style</a:t>
            </a:r>
          </a:p>
        </p:txBody>
      </p:sp>
      <p:sp>
        <p:nvSpPr>
          <p:cNvPr id="3" name="Text Placeholder 2"/>
          <p:cNvSpPr>
            <a:spLocks noGrp="1"/>
          </p:cNvSpPr>
          <p:nvPr>
            <p:ph type="body" sz="half" idx="1"/>
          </p:nvPr>
        </p:nvSpPr>
        <p:spPr>
          <a:xfrm>
            <a:off x="685800" y="1485902"/>
            <a:ext cx="3805238" cy="308014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3438" y="1485902"/>
            <a:ext cx="3806825" cy="3080147"/>
          </a:xfrm>
        </p:spPr>
        <p:txBody>
          <a:bodyPr/>
          <a:lstStyle/>
          <a:p>
            <a:pPr lvl="0"/>
            <a:endParaRPr lang="en-US" noProof="0"/>
          </a:p>
        </p:txBody>
      </p:sp>
    </p:spTree>
    <p:extLst>
      <p:ext uri="{BB962C8B-B14F-4D97-AF65-F5344CB8AC3E}">
        <p14:creationId xmlns:p14="http://schemas.microsoft.com/office/powerpoint/2010/main" val="41172062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485902"/>
            <a:ext cx="3805238" cy="30801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3438" y="1485902"/>
            <a:ext cx="3806825" cy="30801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ltLang="zh-TW"/>
              <a:t>Click to edit Master title style</a:t>
            </a:r>
            <a:endParaRPr lang="zh-TW" alt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ltLang="zh-TW"/>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5A08B1FE-FD8F-4F66-9838-4DA4613D6D17}" type="slidenum">
              <a:rPr lang="en-US" altLang="zh-TW">
                <a:solidFill>
                  <a:srgbClr val="000000"/>
                </a:solidFill>
              </a:rPr>
              <a:pPr>
                <a:defRPr/>
              </a:pPr>
              <a:t>‹#›</a:t>
            </a:fld>
            <a:endParaRPr lang="en-US" altLang="zh-TW">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r>
              <a:rPr lang="en-US" altLang="zh-TW">
                <a:solidFill>
                  <a:srgbClr val="000000"/>
                </a:solidFill>
              </a:rPr>
              <a:t>ICRC 2013</a:t>
            </a:r>
          </a:p>
        </p:txBody>
      </p:sp>
    </p:spTree>
    <p:extLst>
      <p:ext uri="{BB962C8B-B14F-4D97-AF65-F5344CB8AC3E}">
        <p14:creationId xmlns:p14="http://schemas.microsoft.com/office/powerpoint/2010/main" val="9014830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076327"/>
            <a:ext cx="3008313" cy="351829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0341" y="457202"/>
            <a:ext cx="1939925" cy="41088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457202"/>
            <a:ext cx="5672138" cy="41088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p>
        </p:txBody>
      </p:sp>
    </p:spTree>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a:t>Click to edit Master title style</a:t>
            </a:r>
            <a:endParaRPr lang="zh-TW" altLang="en-US"/>
          </a:p>
        </p:txBody>
      </p:sp>
      <p:sp>
        <p:nvSpPr>
          <p:cNvPr id="3" name="Content Placeholder 2"/>
          <p:cNvSpPr>
            <a:spLocks noGrp="1"/>
          </p:cNvSpPr>
          <p:nvPr>
            <p:ph sz="half" idx="1"/>
          </p:nvPr>
        </p:nvSpPr>
        <p:spPr>
          <a:xfrm>
            <a:off x="250828" y="897733"/>
            <a:ext cx="4244975" cy="356473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4" name="Content Placeholder 3"/>
          <p:cNvSpPr>
            <a:spLocks noGrp="1"/>
          </p:cNvSpPr>
          <p:nvPr>
            <p:ph sz="half" idx="2"/>
          </p:nvPr>
        </p:nvSpPr>
        <p:spPr>
          <a:xfrm>
            <a:off x="4648203" y="897733"/>
            <a:ext cx="4244975" cy="356473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5" name="Rectangle 6"/>
          <p:cNvSpPr>
            <a:spLocks noGrp="1" noChangeArrowheads="1"/>
          </p:cNvSpPr>
          <p:nvPr>
            <p:ph type="sldNum" sz="quarter" idx="10"/>
          </p:nvPr>
        </p:nvSpPr>
        <p:spPr>
          <a:ln/>
        </p:spPr>
        <p:txBody>
          <a:bodyPr/>
          <a:lstStyle>
            <a:lvl1pPr>
              <a:defRPr/>
            </a:lvl1pPr>
          </a:lstStyle>
          <a:p>
            <a:pPr>
              <a:defRPr/>
            </a:pPr>
            <a:fld id="{198CDF09-D6EC-41E7-B4DF-87FAB6DBE9FF}" type="slidenum">
              <a:rPr lang="en-US" altLang="zh-TW">
                <a:solidFill>
                  <a:srgbClr val="000000"/>
                </a:solidFill>
              </a:rPr>
              <a:pPr>
                <a:defRPr/>
              </a:pPr>
              <a:t>‹#›</a:t>
            </a:fld>
            <a:endParaRPr lang="en-US" altLang="zh-TW">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r>
              <a:rPr lang="en-US" altLang="zh-TW" err="1">
                <a:solidFill>
                  <a:srgbClr val="000000"/>
                </a:solidFill>
              </a:rPr>
              <a:t>ShangYu</a:t>
            </a:r>
            <a:r>
              <a:rPr lang="en-US" altLang="zh-TW">
                <a:solidFill>
                  <a:srgbClr val="000000"/>
                </a:solidFill>
              </a:rPr>
              <a:t> SUN</a:t>
            </a:r>
          </a:p>
        </p:txBody>
      </p:sp>
    </p:spTree>
    <p:extLst>
      <p:ext uri="{BB962C8B-B14F-4D97-AF65-F5344CB8AC3E}">
        <p14:creationId xmlns:p14="http://schemas.microsoft.com/office/powerpoint/2010/main" val="6890495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485902"/>
            <a:ext cx="3805238" cy="30801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3438" y="1485902"/>
            <a:ext cx="3806825" cy="30801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076327"/>
            <a:ext cx="3008313" cy="351829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0341" y="457202"/>
            <a:ext cx="1939925" cy="41088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457202"/>
            <a:ext cx="5672138" cy="41088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3" y="457202"/>
            <a:ext cx="7764463" cy="851297"/>
          </a:xfrm>
        </p:spPr>
        <p:txBody>
          <a:bodyPr/>
          <a:lstStyle/>
          <a:p>
            <a:r>
              <a:rPr lang="en-US"/>
              <a:t>Click to edit Master title style</a:t>
            </a:r>
          </a:p>
        </p:txBody>
      </p:sp>
      <p:sp>
        <p:nvSpPr>
          <p:cNvPr id="3" name="Text Placeholder 2"/>
          <p:cNvSpPr>
            <a:spLocks noGrp="1"/>
          </p:cNvSpPr>
          <p:nvPr>
            <p:ph type="body" sz="half" idx="1"/>
          </p:nvPr>
        </p:nvSpPr>
        <p:spPr>
          <a:xfrm>
            <a:off x="685800" y="1485902"/>
            <a:ext cx="3805238" cy="308014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3438" y="1485902"/>
            <a:ext cx="3806825" cy="3080147"/>
          </a:xfrm>
        </p:spPr>
        <p:txBody>
          <a:bodyPr/>
          <a:lstStyle/>
          <a:p>
            <a:endParaRPr lang="en-US"/>
          </a:p>
        </p:txBody>
      </p:sp>
    </p:spTree>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ltLang="zh-TW"/>
              <a:t>Click to edit Master title style</a:t>
            </a:r>
            <a:endParaRPr lang="zh-TW" alt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TW"/>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TW"/>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7" name="Rectangle 6"/>
          <p:cNvSpPr>
            <a:spLocks noGrp="1" noChangeArrowheads="1"/>
          </p:cNvSpPr>
          <p:nvPr>
            <p:ph type="sldNum" sz="quarter" idx="10"/>
          </p:nvPr>
        </p:nvSpPr>
        <p:spPr>
          <a:ln/>
        </p:spPr>
        <p:txBody>
          <a:bodyPr/>
          <a:lstStyle>
            <a:lvl1pPr>
              <a:defRPr/>
            </a:lvl1pPr>
          </a:lstStyle>
          <a:p>
            <a:pPr>
              <a:defRPr/>
            </a:pPr>
            <a:fld id="{0894A9B5-21EE-4CC4-B783-F38970E47002}" type="slidenum">
              <a:rPr lang="en-US" altLang="zh-TW">
                <a:solidFill>
                  <a:srgbClr val="000000"/>
                </a:solidFill>
              </a:rPr>
              <a:pPr>
                <a:defRPr/>
              </a:pPr>
              <a:t>‹#›</a:t>
            </a:fld>
            <a:endParaRPr lang="en-US" altLang="zh-TW">
              <a:solidFill>
                <a:srgbClr val="000000"/>
              </a:solidFill>
            </a:endParaRPr>
          </a:p>
        </p:txBody>
      </p:sp>
      <p:sp>
        <p:nvSpPr>
          <p:cNvPr id="8" name="Rectangle 7"/>
          <p:cNvSpPr>
            <a:spLocks noGrp="1" noChangeArrowheads="1"/>
          </p:cNvSpPr>
          <p:nvPr>
            <p:ph type="ftr" sz="quarter" idx="11"/>
          </p:nvPr>
        </p:nvSpPr>
        <p:spPr>
          <a:ln/>
        </p:spPr>
        <p:txBody>
          <a:bodyPr/>
          <a:lstStyle>
            <a:lvl1pPr>
              <a:defRPr/>
            </a:lvl1pPr>
          </a:lstStyle>
          <a:p>
            <a:pPr>
              <a:defRPr/>
            </a:pPr>
            <a:r>
              <a:rPr lang="en-US" altLang="zh-TW">
                <a:solidFill>
                  <a:srgbClr val="000000"/>
                </a:solidFill>
              </a:rPr>
              <a:t>ShangYu SUN</a:t>
            </a:r>
          </a:p>
        </p:txBody>
      </p:sp>
    </p:spTree>
    <p:extLst>
      <p:ext uri="{BB962C8B-B14F-4D97-AF65-F5344CB8AC3E}">
        <p14:creationId xmlns:p14="http://schemas.microsoft.com/office/powerpoint/2010/main" val="338366634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485902"/>
            <a:ext cx="3805238" cy="30801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3438" y="1485902"/>
            <a:ext cx="3806825" cy="30801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076327"/>
            <a:ext cx="3008313" cy="351829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0341" y="457202"/>
            <a:ext cx="1939925" cy="41088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457202"/>
            <a:ext cx="5672138" cy="41088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a:t>Click to edit Master title style</a:t>
            </a:r>
            <a:endParaRPr lang="zh-TW" altLang="en-US"/>
          </a:p>
        </p:txBody>
      </p:sp>
      <p:sp>
        <p:nvSpPr>
          <p:cNvPr id="3" name="Rectangle 6"/>
          <p:cNvSpPr>
            <a:spLocks noGrp="1" noChangeArrowheads="1"/>
          </p:cNvSpPr>
          <p:nvPr>
            <p:ph type="sldNum" sz="quarter" idx="10"/>
          </p:nvPr>
        </p:nvSpPr>
        <p:spPr>
          <a:ln/>
        </p:spPr>
        <p:txBody>
          <a:bodyPr/>
          <a:lstStyle>
            <a:lvl1pPr>
              <a:defRPr/>
            </a:lvl1pPr>
          </a:lstStyle>
          <a:p>
            <a:pPr>
              <a:defRPr/>
            </a:pPr>
            <a:fld id="{4A993203-81DA-4CFD-8450-095EE4F72C60}" type="slidenum">
              <a:rPr lang="en-US" altLang="zh-TW">
                <a:solidFill>
                  <a:srgbClr val="000000"/>
                </a:solidFill>
              </a:rPr>
              <a:pPr>
                <a:defRPr/>
              </a:pPr>
              <a:t>‹#›</a:t>
            </a:fld>
            <a:endParaRPr lang="en-US" altLang="zh-TW">
              <a:solidFill>
                <a:srgbClr val="000000"/>
              </a:solidFill>
            </a:endParaRPr>
          </a:p>
        </p:txBody>
      </p:sp>
      <p:sp>
        <p:nvSpPr>
          <p:cNvPr id="4" name="Rectangle 7"/>
          <p:cNvSpPr>
            <a:spLocks noGrp="1" noChangeArrowheads="1"/>
          </p:cNvSpPr>
          <p:nvPr>
            <p:ph type="ftr" sz="quarter" idx="11"/>
          </p:nvPr>
        </p:nvSpPr>
        <p:spPr>
          <a:ln/>
        </p:spPr>
        <p:txBody>
          <a:bodyPr/>
          <a:lstStyle>
            <a:lvl1pPr>
              <a:defRPr/>
            </a:lvl1pPr>
          </a:lstStyle>
          <a:p>
            <a:pPr>
              <a:defRPr/>
            </a:pPr>
            <a:r>
              <a:rPr lang="en-US" altLang="zh-TW">
                <a:solidFill>
                  <a:srgbClr val="000000"/>
                </a:solidFill>
              </a:rPr>
              <a:t>ShangYu SUN</a:t>
            </a:r>
          </a:p>
        </p:txBody>
      </p:sp>
    </p:spTree>
    <p:extLst>
      <p:ext uri="{BB962C8B-B14F-4D97-AF65-F5344CB8AC3E}">
        <p14:creationId xmlns:p14="http://schemas.microsoft.com/office/powerpoint/2010/main" val="3291823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A24A628-9125-4375-9DF8-FAE4300CC21D}" type="slidenum">
              <a:rPr lang="en-US" altLang="zh-TW">
                <a:solidFill>
                  <a:srgbClr val="000000"/>
                </a:solidFill>
              </a:rPr>
              <a:pPr>
                <a:defRPr/>
              </a:pPr>
              <a:t>‹#›</a:t>
            </a:fld>
            <a:endParaRPr lang="en-US" altLang="zh-TW">
              <a:solidFill>
                <a:srgbClr val="000000"/>
              </a:solidFill>
            </a:endParaRPr>
          </a:p>
        </p:txBody>
      </p:sp>
      <p:sp>
        <p:nvSpPr>
          <p:cNvPr id="3" name="Rectangle 7"/>
          <p:cNvSpPr>
            <a:spLocks noGrp="1" noChangeArrowheads="1"/>
          </p:cNvSpPr>
          <p:nvPr>
            <p:ph type="ftr" sz="quarter" idx="11"/>
          </p:nvPr>
        </p:nvSpPr>
        <p:spPr>
          <a:ln/>
        </p:spPr>
        <p:txBody>
          <a:bodyPr/>
          <a:lstStyle>
            <a:lvl1pPr>
              <a:defRPr/>
            </a:lvl1pPr>
          </a:lstStyle>
          <a:p>
            <a:pPr>
              <a:defRPr/>
            </a:pPr>
            <a:r>
              <a:rPr lang="en-US" altLang="zh-TW">
                <a:solidFill>
                  <a:srgbClr val="000000"/>
                </a:solidFill>
              </a:rPr>
              <a:t>ShangYu SUN</a:t>
            </a:r>
          </a:p>
        </p:txBody>
      </p:sp>
    </p:spTree>
    <p:extLst>
      <p:ext uri="{BB962C8B-B14F-4D97-AF65-F5344CB8AC3E}">
        <p14:creationId xmlns:p14="http://schemas.microsoft.com/office/powerpoint/2010/main" val="714749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2000" b="1"/>
            </a:lvl1pPr>
          </a:lstStyle>
          <a:p>
            <a:r>
              <a:rPr lang="en-US" altLang="zh-TW"/>
              <a:t>Click to edit Master title style</a:t>
            </a:r>
            <a:endParaRPr lang="zh-TW" altLang="en-US"/>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4" name="Text Placeholder 3"/>
          <p:cNvSpPr>
            <a:spLocks noGrp="1"/>
          </p:cNvSpPr>
          <p:nvPr>
            <p:ph type="body" sz="half" idx="2"/>
          </p:nvPr>
        </p:nvSpPr>
        <p:spPr>
          <a:xfrm>
            <a:off x="457203" y="1076327"/>
            <a:ext cx="3008313" cy="351829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ltLang="zh-TW"/>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18B44F97-3523-492B-A2EB-5D687407D77D}" type="slidenum">
              <a:rPr lang="en-US" altLang="zh-TW">
                <a:solidFill>
                  <a:srgbClr val="000000"/>
                </a:solidFill>
              </a:rPr>
              <a:pPr>
                <a:defRPr/>
              </a:pPr>
              <a:t>‹#›</a:t>
            </a:fld>
            <a:endParaRPr lang="en-US" altLang="zh-TW">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r>
              <a:rPr lang="en-US" altLang="zh-TW">
                <a:solidFill>
                  <a:srgbClr val="000000"/>
                </a:solidFill>
              </a:rPr>
              <a:t>ShangYu SUN</a:t>
            </a:r>
          </a:p>
        </p:txBody>
      </p:sp>
    </p:spTree>
    <p:extLst>
      <p:ext uri="{BB962C8B-B14F-4D97-AF65-F5344CB8AC3E}">
        <p14:creationId xmlns:p14="http://schemas.microsoft.com/office/powerpoint/2010/main" val="1003929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ltLang="zh-TW"/>
              <a:t>Click to edit Master title style</a:t>
            </a:r>
            <a:endParaRPr lang="zh-TW" alt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zh-TW" altLang="en-US"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ltLang="zh-TW"/>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138CF10-04A9-4942-BE20-2E0076276A56}" type="slidenum">
              <a:rPr lang="en-US" altLang="zh-TW">
                <a:solidFill>
                  <a:srgbClr val="000000"/>
                </a:solidFill>
              </a:rPr>
              <a:pPr>
                <a:defRPr/>
              </a:pPr>
              <a:t>‹#›</a:t>
            </a:fld>
            <a:endParaRPr lang="en-US" altLang="zh-TW">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r>
              <a:rPr lang="en-US" altLang="zh-TW">
                <a:solidFill>
                  <a:srgbClr val="000000"/>
                </a:solidFill>
              </a:rPr>
              <a:t>ShangYu SUN</a:t>
            </a:r>
          </a:p>
        </p:txBody>
      </p:sp>
    </p:spTree>
    <p:extLst>
      <p:ext uri="{BB962C8B-B14F-4D97-AF65-F5344CB8AC3E}">
        <p14:creationId xmlns:p14="http://schemas.microsoft.com/office/powerpoint/2010/main" val="1293553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0162" name="Rectangle 2"/>
          <p:cNvSpPr>
            <a:spLocks noChangeArrowheads="1"/>
          </p:cNvSpPr>
          <p:nvPr/>
        </p:nvSpPr>
        <p:spPr bwMode="auto">
          <a:xfrm>
            <a:off x="0" y="4624388"/>
            <a:ext cx="9144000" cy="519113"/>
          </a:xfrm>
          <a:prstGeom prst="rect">
            <a:avLst/>
          </a:prstGeom>
          <a:gradFill rotWithShape="1">
            <a:gsLst>
              <a:gs pos="0">
                <a:srgbClr val="CDC7A7">
                  <a:gamma/>
                  <a:tint val="0"/>
                  <a:invGamma/>
                </a:srgbClr>
              </a:gs>
              <a:gs pos="100000">
                <a:srgbClr val="CDC7A7"/>
              </a:gs>
            </a:gsLst>
            <a:lin ang="5400000" scaled="1"/>
          </a:gradFill>
          <a:ln w="28575">
            <a:noFill/>
            <a:miter lim="800000"/>
            <a:headEnd/>
            <a:tailEnd/>
          </a:ln>
          <a:effectLst/>
        </p:spPr>
        <p:txBody>
          <a:bodyPr wrap="none" anchor="ctr"/>
          <a:lstStyle/>
          <a:p>
            <a:pPr eaLnBrk="1" hangingPunct="1">
              <a:lnSpc>
                <a:spcPct val="80000"/>
              </a:lnSpc>
              <a:defRPr/>
            </a:pPr>
            <a:endParaRPr kumimoji="1" lang="zh-TW" altLang="en-US" sz="1800">
              <a:solidFill>
                <a:srgbClr val="000000"/>
              </a:solidFill>
              <a:latin typeface="Arial" charset="0"/>
              <a:ea typeface="新細明體" pitchFamily="18" charset="-120"/>
            </a:endParaRPr>
          </a:p>
        </p:txBody>
      </p:sp>
      <p:sp>
        <p:nvSpPr>
          <p:cNvPr id="220163" name="Rectangle 3"/>
          <p:cNvSpPr>
            <a:spLocks noChangeArrowheads="1"/>
          </p:cNvSpPr>
          <p:nvPr/>
        </p:nvSpPr>
        <p:spPr bwMode="auto">
          <a:xfrm>
            <a:off x="0" y="1"/>
            <a:ext cx="9144000" cy="1059656"/>
          </a:xfrm>
          <a:prstGeom prst="rect">
            <a:avLst/>
          </a:prstGeom>
          <a:gradFill rotWithShape="1">
            <a:gsLst>
              <a:gs pos="0">
                <a:srgbClr val="777777"/>
              </a:gs>
              <a:gs pos="100000">
                <a:srgbClr val="777777">
                  <a:gamma/>
                  <a:tint val="0"/>
                  <a:invGamma/>
                </a:srgbClr>
              </a:gs>
            </a:gsLst>
            <a:lin ang="5400000" scaled="1"/>
          </a:gradFill>
          <a:ln w="9525">
            <a:noFill/>
            <a:miter lim="800000"/>
            <a:headEnd/>
            <a:tailEnd/>
          </a:ln>
          <a:effectLst/>
        </p:spPr>
        <p:txBody>
          <a:bodyPr wrap="none" anchor="ctr"/>
          <a:lstStyle/>
          <a:p>
            <a:pPr algn="ctr" eaLnBrk="1" hangingPunct="1">
              <a:defRPr/>
            </a:pPr>
            <a:endParaRPr kumimoji="1" lang="zh-TW" altLang="zh-TW" sz="1800">
              <a:solidFill>
                <a:srgbClr val="000000"/>
              </a:solidFill>
              <a:latin typeface="Arial" charset="0"/>
              <a:ea typeface="新細明體" pitchFamily="18" charset="-120"/>
            </a:endParaRPr>
          </a:p>
        </p:txBody>
      </p:sp>
      <p:sp>
        <p:nvSpPr>
          <p:cNvPr id="4100" name="Rectangle 4"/>
          <p:cNvSpPr>
            <a:spLocks noGrp="1" noChangeArrowheads="1"/>
          </p:cNvSpPr>
          <p:nvPr>
            <p:ph type="title"/>
          </p:nvPr>
        </p:nvSpPr>
        <p:spPr bwMode="auto">
          <a:xfrm>
            <a:off x="250825" y="141685"/>
            <a:ext cx="8642350" cy="58340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TW"/>
              <a:t>Headline in 28pt</a:t>
            </a:r>
          </a:p>
        </p:txBody>
      </p:sp>
      <p:sp>
        <p:nvSpPr>
          <p:cNvPr id="4101" name="Rectangle 5"/>
          <p:cNvSpPr>
            <a:spLocks noGrp="1" noChangeArrowheads="1"/>
          </p:cNvSpPr>
          <p:nvPr>
            <p:ph type="body" idx="1"/>
          </p:nvPr>
        </p:nvSpPr>
        <p:spPr bwMode="auto">
          <a:xfrm>
            <a:off x="250825" y="897733"/>
            <a:ext cx="8642350" cy="35647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TW"/>
              <a:t>Headline in 20pt</a:t>
            </a:r>
          </a:p>
          <a:p>
            <a:pPr lvl="1"/>
            <a:r>
              <a:rPr lang="en-US" altLang="zh-TW"/>
              <a:t>Headline in 18pt</a:t>
            </a:r>
          </a:p>
          <a:p>
            <a:pPr lvl="2"/>
            <a:r>
              <a:rPr lang="en-US" altLang="zh-TW"/>
              <a:t>Headline in 16pt</a:t>
            </a:r>
          </a:p>
        </p:txBody>
      </p:sp>
      <p:sp>
        <p:nvSpPr>
          <p:cNvPr id="220166" name="Rectangle 6"/>
          <p:cNvSpPr>
            <a:spLocks noGrp="1" noChangeArrowheads="1"/>
          </p:cNvSpPr>
          <p:nvPr>
            <p:ph type="sldNum" sz="quarter" idx="4"/>
          </p:nvPr>
        </p:nvSpPr>
        <p:spPr bwMode="auto">
          <a:xfrm>
            <a:off x="4094166" y="4861323"/>
            <a:ext cx="909637" cy="1952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defRPr sz="1400" b="1">
                <a:latin typeface="Arial" charset="0"/>
                <a:ea typeface="新細明體" pitchFamily="18" charset="-120"/>
              </a:defRPr>
            </a:lvl1pPr>
          </a:lstStyle>
          <a:p>
            <a:pPr eaLnBrk="1" hangingPunct="1">
              <a:defRPr/>
            </a:pPr>
            <a:fld id="{D26F2F53-D1DE-4E6F-A409-E921709FA229}" type="slidenum">
              <a:rPr kumimoji="1" lang="en-US" altLang="zh-TW">
                <a:solidFill>
                  <a:srgbClr val="000000"/>
                </a:solidFill>
              </a:rPr>
              <a:pPr eaLnBrk="1" hangingPunct="1">
                <a:defRPr/>
              </a:pPr>
              <a:t>‹#›</a:t>
            </a:fld>
            <a:endParaRPr kumimoji="1" lang="en-US" altLang="zh-TW">
              <a:solidFill>
                <a:srgbClr val="000000"/>
              </a:solidFill>
            </a:endParaRPr>
          </a:p>
        </p:txBody>
      </p:sp>
      <p:sp>
        <p:nvSpPr>
          <p:cNvPr id="220167" name="Rectangle 7"/>
          <p:cNvSpPr>
            <a:spLocks noGrp="1" noChangeArrowheads="1"/>
          </p:cNvSpPr>
          <p:nvPr>
            <p:ph type="ftr" sz="quarter" idx="3"/>
          </p:nvPr>
        </p:nvSpPr>
        <p:spPr bwMode="auto">
          <a:xfrm>
            <a:off x="252413" y="4806554"/>
            <a:ext cx="2159000" cy="30360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defRPr sz="2000" b="1">
                <a:latin typeface="Monotype Corsiva" pitchFamily="66" charset="0"/>
                <a:ea typeface="新細明體" pitchFamily="18" charset="-120"/>
              </a:defRPr>
            </a:lvl1pPr>
          </a:lstStyle>
          <a:p>
            <a:pPr eaLnBrk="1" hangingPunct="1">
              <a:defRPr/>
            </a:pPr>
            <a:r>
              <a:rPr kumimoji="1" lang="en-US" altLang="zh-TW">
                <a:solidFill>
                  <a:srgbClr val="000000"/>
                </a:solidFill>
              </a:rPr>
              <a:t>ShangYu SUN</a:t>
            </a:r>
          </a:p>
        </p:txBody>
      </p:sp>
    </p:spTree>
    <p:extLst>
      <p:ext uri="{BB962C8B-B14F-4D97-AF65-F5344CB8AC3E}">
        <p14:creationId xmlns:p14="http://schemas.microsoft.com/office/powerpoint/2010/main" val="711425636"/>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Lst>
  <p:hf hdr="0" dt="0"/>
  <p:txStyles>
    <p:titleStyle>
      <a:lvl1pPr algn="ctr" rtl="0" eaLnBrk="0" fontAlgn="base" hangingPunct="0">
        <a:spcBef>
          <a:spcPct val="0"/>
        </a:spcBef>
        <a:spcAft>
          <a:spcPct val="0"/>
        </a:spcAft>
        <a:defRPr kumimoji="1" sz="2800" b="1" i="1">
          <a:solidFill>
            <a:srgbClr val="4F1919"/>
          </a:solidFill>
          <a:latin typeface="+mj-lt"/>
          <a:ea typeface="+mj-ea"/>
          <a:cs typeface="+mj-cs"/>
        </a:defRPr>
      </a:lvl1pPr>
      <a:lvl2pPr algn="ctr" rtl="0" eaLnBrk="0" fontAlgn="base" hangingPunct="0">
        <a:spcBef>
          <a:spcPct val="0"/>
        </a:spcBef>
        <a:spcAft>
          <a:spcPct val="0"/>
        </a:spcAft>
        <a:defRPr kumimoji="1" sz="2800" b="1" i="1">
          <a:solidFill>
            <a:srgbClr val="4F1919"/>
          </a:solidFill>
          <a:latin typeface="Trebuchet MS" pitchFamily="34" charset="0"/>
          <a:ea typeface="新細明體" pitchFamily="18" charset="-120"/>
        </a:defRPr>
      </a:lvl2pPr>
      <a:lvl3pPr algn="ctr" rtl="0" eaLnBrk="0" fontAlgn="base" hangingPunct="0">
        <a:spcBef>
          <a:spcPct val="0"/>
        </a:spcBef>
        <a:spcAft>
          <a:spcPct val="0"/>
        </a:spcAft>
        <a:defRPr kumimoji="1" sz="2800" b="1" i="1">
          <a:solidFill>
            <a:srgbClr val="4F1919"/>
          </a:solidFill>
          <a:latin typeface="Trebuchet MS" pitchFamily="34" charset="0"/>
          <a:ea typeface="新細明體" pitchFamily="18" charset="-120"/>
        </a:defRPr>
      </a:lvl3pPr>
      <a:lvl4pPr algn="ctr" rtl="0" eaLnBrk="0" fontAlgn="base" hangingPunct="0">
        <a:spcBef>
          <a:spcPct val="0"/>
        </a:spcBef>
        <a:spcAft>
          <a:spcPct val="0"/>
        </a:spcAft>
        <a:defRPr kumimoji="1" sz="2800" b="1" i="1">
          <a:solidFill>
            <a:srgbClr val="4F1919"/>
          </a:solidFill>
          <a:latin typeface="Trebuchet MS" pitchFamily="34" charset="0"/>
          <a:ea typeface="新細明體" pitchFamily="18" charset="-120"/>
        </a:defRPr>
      </a:lvl4pPr>
      <a:lvl5pPr algn="ctr" rtl="0" eaLnBrk="0" fontAlgn="base" hangingPunct="0">
        <a:spcBef>
          <a:spcPct val="0"/>
        </a:spcBef>
        <a:spcAft>
          <a:spcPct val="0"/>
        </a:spcAft>
        <a:defRPr kumimoji="1" sz="2800" b="1" i="1">
          <a:solidFill>
            <a:srgbClr val="4F1919"/>
          </a:solidFill>
          <a:latin typeface="Trebuchet MS" pitchFamily="34" charset="0"/>
          <a:ea typeface="新細明體" pitchFamily="18" charset="-120"/>
        </a:defRPr>
      </a:lvl5pPr>
      <a:lvl6pPr marL="457189" algn="ctr" rtl="0" fontAlgn="base">
        <a:spcBef>
          <a:spcPct val="0"/>
        </a:spcBef>
        <a:spcAft>
          <a:spcPct val="0"/>
        </a:spcAft>
        <a:defRPr kumimoji="1" sz="2800" b="1" i="1">
          <a:solidFill>
            <a:srgbClr val="4F1919"/>
          </a:solidFill>
          <a:latin typeface="Trebuchet MS" pitchFamily="34" charset="0"/>
          <a:ea typeface="新細明體" pitchFamily="18" charset="-120"/>
        </a:defRPr>
      </a:lvl6pPr>
      <a:lvl7pPr marL="914377" algn="ctr" rtl="0" fontAlgn="base">
        <a:spcBef>
          <a:spcPct val="0"/>
        </a:spcBef>
        <a:spcAft>
          <a:spcPct val="0"/>
        </a:spcAft>
        <a:defRPr kumimoji="1" sz="2800" b="1" i="1">
          <a:solidFill>
            <a:srgbClr val="4F1919"/>
          </a:solidFill>
          <a:latin typeface="Trebuchet MS" pitchFamily="34" charset="0"/>
          <a:ea typeface="新細明體" pitchFamily="18" charset="-120"/>
        </a:defRPr>
      </a:lvl7pPr>
      <a:lvl8pPr marL="1371566" algn="ctr" rtl="0" fontAlgn="base">
        <a:spcBef>
          <a:spcPct val="0"/>
        </a:spcBef>
        <a:spcAft>
          <a:spcPct val="0"/>
        </a:spcAft>
        <a:defRPr kumimoji="1" sz="2800" b="1" i="1">
          <a:solidFill>
            <a:srgbClr val="4F1919"/>
          </a:solidFill>
          <a:latin typeface="Trebuchet MS" pitchFamily="34" charset="0"/>
          <a:ea typeface="新細明體" pitchFamily="18" charset="-120"/>
        </a:defRPr>
      </a:lvl8pPr>
      <a:lvl9pPr marL="1828754" algn="ctr" rtl="0" fontAlgn="base">
        <a:spcBef>
          <a:spcPct val="0"/>
        </a:spcBef>
        <a:spcAft>
          <a:spcPct val="0"/>
        </a:spcAft>
        <a:defRPr kumimoji="1" sz="2800" b="1" i="1">
          <a:solidFill>
            <a:srgbClr val="4F1919"/>
          </a:solidFill>
          <a:latin typeface="Trebuchet MS" pitchFamily="34" charset="0"/>
          <a:ea typeface="新細明體" pitchFamily="18" charset="-120"/>
        </a:defRPr>
      </a:lvl9pPr>
    </p:titleStyle>
    <p:bodyStyle>
      <a:lvl1pPr marL="609585" indent="-609585" algn="l" rtl="0" eaLnBrk="0" fontAlgn="base" hangingPunct="0">
        <a:spcBef>
          <a:spcPct val="20000"/>
        </a:spcBef>
        <a:spcAft>
          <a:spcPct val="0"/>
        </a:spcAft>
        <a:buFont typeface="Wingdings" pitchFamily="2" charset="2"/>
        <a:buChar char="q"/>
        <a:defRPr kumimoji="1" sz="2000">
          <a:solidFill>
            <a:schemeClr val="tx1"/>
          </a:solidFill>
          <a:latin typeface="+mn-lt"/>
          <a:ea typeface="+mn-ea"/>
          <a:cs typeface="+mn-cs"/>
        </a:defRPr>
      </a:lvl1pPr>
      <a:lvl2pPr marL="990575" indent="-533387" algn="l" rtl="0" eaLnBrk="0" fontAlgn="base" hangingPunct="0">
        <a:spcBef>
          <a:spcPct val="50000"/>
        </a:spcBef>
        <a:spcAft>
          <a:spcPct val="0"/>
        </a:spcAft>
        <a:buFont typeface="Wingdings" pitchFamily="2" charset="2"/>
        <a:buChar char="w"/>
        <a:defRPr kumimoji="1">
          <a:solidFill>
            <a:schemeClr val="tx1"/>
          </a:solidFill>
          <a:latin typeface="+mn-lt"/>
          <a:ea typeface="+mn-ea"/>
        </a:defRPr>
      </a:lvl2pPr>
      <a:lvl3pPr marL="1371566" indent="-457189" algn="l" rtl="0" eaLnBrk="0" fontAlgn="base" hangingPunct="0">
        <a:spcBef>
          <a:spcPct val="25000"/>
        </a:spcBef>
        <a:spcAft>
          <a:spcPct val="0"/>
        </a:spcAft>
        <a:buChar char="•"/>
        <a:defRPr kumimoji="1" sz="1600">
          <a:solidFill>
            <a:schemeClr val="tx1"/>
          </a:solidFill>
          <a:latin typeface="+mn-lt"/>
          <a:ea typeface="+mn-ea"/>
        </a:defRPr>
      </a:lvl3pPr>
      <a:lvl4pPr marL="1752556" indent="-380990" algn="l" rtl="0" eaLnBrk="0" fontAlgn="base" hangingPunct="0">
        <a:spcBef>
          <a:spcPct val="20000"/>
        </a:spcBef>
        <a:spcAft>
          <a:spcPct val="0"/>
        </a:spcAft>
        <a:defRPr kumimoji="1" sz="1900">
          <a:solidFill>
            <a:schemeClr val="tx1"/>
          </a:solidFill>
          <a:latin typeface="+mn-lt"/>
          <a:ea typeface="+mn-ea"/>
        </a:defRPr>
      </a:lvl4pPr>
      <a:lvl5pPr marL="2209745" indent="-380990" algn="l" rtl="0" eaLnBrk="0" fontAlgn="base" hangingPunct="0">
        <a:spcBef>
          <a:spcPct val="20000"/>
        </a:spcBef>
        <a:spcAft>
          <a:spcPct val="0"/>
        </a:spcAft>
        <a:buFont typeface="Wingdings" pitchFamily="2" charset="2"/>
        <a:buChar char="©"/>
        <a:defRPr kumimoji="1" sz="1900">
          <a:solidFill>
            <a:schemeClr val="tx1"/>
          </a:solidFill>
          <a:latin typeface="+mn-lt"/>
          <a:ea typeface="+mn-ea"/>
        </a:defRPr>
      </a:lvl5pPr>
      <a:lvl6pPr marL="2666933" indent="-380990" algn="l" rtl="0" fontAlgn="base">
        <a:spcBef>
          <a:spcPct val="20000"/>
        </a:spcBef>
        <a:spcAft>
          <a:spcPct val="0"/>
        </a:spcAft>
        <a:buFont typeface="Wingdings" pitchFamily="2" charset="2"/>
        <a:buChar char="©"/>
        <a:defRPr kumimoji="1" sz="1900">
          <a:solidFill>
            <a:schemeClr val="tx1"/>
          </a:solidFill>
          <a:latin typeface="+mn-lt"/>
          <a:ea typeface="+mn-ea"/>
        </a:defRPr>
      </a:lvl6pPr>
      <a:lvl7pPr marL="3124122" indent="-380990" algn="l" rtl="0" fontAlgn="base">
        <a:spcBef>
          <a:spcPct val="20000"/>
        </a:spcBef>
        <a:spcAft>
          <a:spcPct val="0"/>
        </a:spcAft>
        <a:buFont typeface="Wingdings" pitchFamily="2" charset="2"/>
        <a:buChar char="©"/>
        <a:defRPr kumimoji="1" sz="1900">
          <a:solidFill>
            <a:schemeClr val="tx1"/>
          </a:solidFill>
          <a:latin typeface="+mn-lt"/>
          <a:ea typeface="+mn-ea"/>
        </a:defRPr>
      </a:lvl7pPr>
      <a:lvl8pPr marL="3581310" indent="-380990" algn="l" rtl="0" fontAlgn="base">
        <a:spcBef>
          <a:spcPct val="20000"/>
        </a:spcBef>
        <a:spcAft>
          <a:spcPct val="0"/>
        </a:spcAft>
        <a:buFont typeface="Wingdings" pitchFamily="2" charset="2"/>
        <a:buChar char="©"/>
        <a:defRPr kumimoji="1" sz="1900">
          <a:solidFill>
            <a:schemeClr val="tx1"/>
          </a:solidFill>
          <a:latin typeface="+mn-lt"/>
          <a:ea typeface="+mn-ea"/>
        </a:defRPr>
      </a:lvl8pPr>
      <a:lvl9pPr marL="4038499" indent="-380990" algn="l" rtl="0" fontAlgn="base">
        <a:spcBef>
          <a:spcPct val="20000"/>
        </a:spcBef>
        <a:spcAft>
          <a:spcPct val="0"/>
        </a:spcAft>
        <a:buFont typeface="Wingdings" pitchFamily="2" charset="2"/>
        <a:buChar char="©"/>
        <a:defRPr kumimoji="1" sz="1900">
          <a:solidFill>
            <a:schemeClr val="tx1"/>
          </a:solidFill>
          <a:latin typeface="+mn-lt"/>
          <a:ea typeface="+mn-ea"/>
        </a:defRPr>
      </a:lvl9pPr>
    </p:bodyStyle>
    <p:otherStyle>
      <a:defPPr>
        <a:defRPr lang="zh-TW"/>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EFEFE"/>
            </a:gs>
            <a:gs pos="50000">
              <a:srgbClr val="99CCFF"/>
            </a:gs>
            <a:gs pos="100000">
              <a:srgbClr val="FEFEFE"/>
            </a:gs>
          </a:gsLst>
          <a:lin ang="5400000" scaled="1"/>
        </a:gra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685803" y="457202"/>
            <a:ext cx="7764463" cy="851297"/>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3075" name="Rectangle 2"/>
          <p:cNvSpPr>
            <a:spLocks noGrp="1" noChangeArrowheads="1"/>
          </p:cNvSpPr>
          <p:nvPr>
            <p:ph type="body" idx="1"/>
          </p:nvPr>
        </p:nvSpPr>
        <p:spPr bwMode="auto">
          <a:xfrm>
            <a:off x="685803" y="1485902"/>
            <a:ext cx="7764463" cy="3080147"/>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Slide Number Placeholder 1"/>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smtClean="0">
                <a:solidFill>
                  <a:srgbClr val="000000">
                    <a:tint val="75000"/>
                  </a:srgbClr>
                </a:solidFill>
                <a:latin typeface="Verdana" pitchFamily="-65" charset="0"/>
                <a:ea typeface="+mn-ea"/>
                <a:cs typeface="+mn-cs"/>
              </a:defRPr>
            </a:lvl1pPr>
          </a:lstStyle>
          <a:p>
            <a:pPr>
              <a:defRPr/>
            </a:pPr>
            <a:fld id="{848FE4FC-7AB3-C44A-9D21-1BF642C43D3B}" type="slidenum">
              <a:rPr lang="en-US"/>
              <a:pPr>
                <a:defRPr/>
              </a:pPr>
              <a:t>‹#›</a:t>
            </a:fld>
            <a:endParaRPr lang="en-US"/>
          </a:p>
        </p:txBody>
      </p:sp>
      <p:sp>
        <p:nvSpPr>
          <p:cNvPr id="3077" name="Footer Placeholder 4"/>
          <p:cNvSpPr>
            <a:spLocks noGrp="1"/>
          </p:cNvSpPr>
          <p:nvPr>
            <p:ph type="ftr" sz="quarter" idx="3"/>
          </p:nvPr>
        </p:nvSpPr>
        <p:spPr bwMode="auto">
          <a:xfrm>
            <a:off x="6278563" y="4869657"/>
            <a:ext cx="2895600" cy="273844"/>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a:solidFill>
                  <a:srgbClr val="898989"/>
                </a:solidFill>
                <a:latin typeface="Verdana" charset="0"/>
              </a:defRPr>
            </a:lvl1pPr>
          </a:lstStyle>
          <a:p>
            <a:endParaRPr lang="en-US" sz="1800">
              <a:ea typeface="ＭＳ Ｐゴシック" charset="0"/>
              <a:cs typeface="ＭＳ Ｐゴシック" charset="0"/>
            </a:endParaRPr>
          </a:p>
        </p:txBody>
      </p:sp>
    </p:spTree>
    <p:extLst>
      <p:ext uri="{BB962C8B-B14F-4D97-AF65-F5344CB8AC3E}">
        <p14:creationId xmlns:p14="http://schemas.microsoft.com/office/powerpoint/2010/main" val="3893107663"/>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hf hdr="0" ftr="0" dt="0"/>
  <p:txStyles>
    <p:titleStyle>
      <a:lvl1pPr algn="ctr" defTabSz="449251" rtl="0" eaLnBrk="0" fontAlgn="base" hangingPunct="0">
        <a:spcBef>
          <a:spcPct val="0"/>
        </a:spcBef>
        <a:spcAft>
          <a:spcPct val="0"/>
        </a:spcAft>
        <a:buClr>
          <a:srgbClr val="000000"/>
        </a:buClr>
        <a:buSzPct val="100000"/>
        <a:buFont typeface="Times New Roman" charset="0"/>
        <a:defRPr sz="4400">
          <a:solidFill>
            <a:srgbClr val="000000"/>
          </a:solidFill>
          <a:latin typeface="+mj-lt"/>
          <a:ea typeface="ＭＳ Ｐゴシック" charset="0"/>
          <a:cs typeface="ＭＳ Ｐゴシック" charset="0"/>
        </a:defRPr>
      </a:lvl1pPr>
      <a:lvl2pPr algn="ctr" defTabSz="449251"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2pPr>
      <a:lvl3pPr algn="ctr" defTabSz="449251"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3pPr>
      <a:lvl4pPr algn="ctr" defTabSz="449251"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4pPr>
      <a:lvl5pPr algn="ctr" defTabSz="449251"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5pPr>
      <a:lvl6pPr marL="457189"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6pPr>
      <a:lvl7pPr marL="914377"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7pPr>
      <a:lvl8pPr marL="1371566"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8pPr>
      <a:lvl9pPr marL="1828754"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9pPr>
    </p:titleStyle>
    <p:bodyStyle>
      <a:lvl1pPr marL="334954" indent="-334954" algn="l" defTabSz="449251" rtl="0" eaLnBrk="0" fontAlgn="base" hangingPunct="0">
        <a:spcBef>
          <a:spcPts val="800"/>
        </a:spcBef>
        <a:spcAft>
          <a:spcPct val="0"/>
        </a:spcAft>
        <a:buClr>
          <a:srgbClr val="000000"/>
        </a:buClr>
        <a:buSzPct val="100000"/>
        <a:buFont typeface="Times New Roman" charset="0"/>
        <a:buChar char="•"/>
        <a:defRPr sz="3200">
          <a:solidFill>
            <a:srgbClr val="000000"/>
          </a:solidFill>
          <a:latin typeface="+mn-lt"/>
          <a:ea typeface="ＭＳ Ｐゴシック" charset="0"/>
          <a:cs typeface="ＭＳ Ｐゴシック" charset="0"/>
        </a:defRPr>
      </a:lvl1pPr>
      <a:lvl2pPr marL="734995" indent="-277806" algn="l" defTabSz="449251" rtl="0" eaLnBrk="0" fontAlgn="base" hangingPunct="0">
        <a:spcBef>
          <a:spcPts val="700"/>
        </a:spcBef>
        <a:spcAft>
          <a:spcPct val="0"/>
        </a:spcAft>
        <a:buClr>
          <a:srgbClr val="000000"/>
        </a:buClr>
        <a:buSzPct val="100000"/>
        <a:buFont typeface="Times New Roman" charset="0"/>
        <a:buChar char="–"/>
        <a:defRPr sz="2800">
          <a:solidFill>
            <a:srgbClr val="000000"/>
          </a:solidFill>
          <a:latin typeface="+mn-lt"/>
          <a:ea typeface="ＭＳ Ｐゴシック" pitchFamily="-65" charset="-128"/>
        </a:defRPr>
      </a:lvl2pPr>
      <a:lvl3pPr marL="1142971" indent="-228594" algn="l" defTabSz="449251" rtl="0" eaLnBrk="0" fontAlgn="base" hangingPunct="0">
        <a:spcBef>
          <a:spcPts val="600"/>
        </a:spcBef>
        <a:spcAft>
          <a:spcPct val="0"/>
        </a:spcAft>
        <a:buClr>
          <a:srgbClr val="000000"/>
        </a:buClr>
        <a:buSzPct val="100000"/>
        <a:buFont typeface="Times New Roman" charset="0"/>
        <a:buChar char="•"/>
        <a:defRPr sz="2400">
          <a:solidFill>
            <a:srgbClr val="000000"/>
          </a:solidFill>
          <a:latin typeface="+mn-lt"/>
          <a:ea typeface="ＭＳ Ｐゴシック" pitchFamily="-65" charset="-128"/>
        </a:defRPr>
      </a:lvl3pPr>
      <a:lvl4pPr marL="1600160" indent="-228594" algn="l" defTabSz="449251" rtl="0" eaLnBrk="0" fontAlgn="base" hangingPunct="0">
        <a:spcBef>
          <a:spcPts val="500"/>
        </a:spcBef>
        <a:spcAft>
          <a:spcPct val="0"/>
        </a:spcAft>
        <a:buClr>
          <a:srgbClr val="000000"/>
        </a:buClr>
        <a:buSzPct val="100000"/>
        <a:buFont typeface="Times New Roman" charset="0"/>
        <a:buChar char="–"/>
        <a:defRPr sz="2000">
          <a:solidFill>
            <a:srgbClr val="000000"/>
          </a:solidFill>
          <a:latin typeface="+mn-lt"/>
          <a:ea typeface="ＭＳ Ｐゴシック" pitchFamily="-65" charset="-128"/>
        </a:defRPr>
      </a:lvl4pPr>
      <a:lvl5pPr marL="2057349" indent="-228594" algn="l" defTabSz="449251" rtl="0" eaLnBrk="0" fontAlgn="base" hangingPunct="0">
        <a:spcBef>
          <a:spcPts val="500"/>
        </a:spcBef>
        <a:spcAft>
          <a:spcPct val="0"/>
        </a:spcAft>
        <a:buClr>
          <a:srgbClr val="000000"/>
        </a:buClr>
        <a:buSzPct val="100000"/>
        <a:buFont typeface="Times New Roman" charset="0"/>
        <a:buChar char="»"/>
        <a:defRPr sz="2000">
          <a:solidFill>
            <a:srgbClr val="000000"/>
          </a:solidFill>
          <a:latin typeface="+mn-lt"/>
          <a:ea typeface="ＭＳ Ｐゴシック" pitchFamily="-65" charset="-128"/>
        </a:defRPr>
      </a:lvl5pPr>
      <a:lvl6pPr marL="2514537"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6pPr>
      <a:lvl7pPr marL="2971726"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7pPr>
      <a:lvl8pPr marL="3428914"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8pPr>
      <a:lvl9pPr marL="3886103"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EFEFE"/>
            </a:gs>
            <a:gs pos="50000">
              <a:srgbClr val="99CCFF"/>
            </a:gs>
            <a:gs pos="100000">
              <a:srgbClr val="FEFEFE"/>
            </a:gs>
          </a:gsLst>
          <a:lin ang="5400000" scaled="1"/>
        </a:gra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3" y="457202"/>
            <a:ext cx="7764463" cy="851297"/>
          </a:xfrm>
          <a:prstGeom prst="rect">
            <a:avLst/>
          </a:prstGeom>
          <a:noFill/>
          <a:ln w="9525">
            <a:noFill/>
            <a:miter lim="800000"/>
            <a:headEnd/>
            <a:tailEnd/>
          </a:ln>
          <a:effec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3" y="1485902"/>
            <a:ext cx="7764463" cy="3080147"/>
          </a:xfrm>
          <a:prstGeom prst="rect">
            <a:avLst/>
          </a:prstGeom>
          <a:noFill/>
          <a:ln w="9525">
            <a:noFill/>
            <a:miter lim="800000"/>
            <a:headEnd/>
            <a:tailEnd/>
          </a:ln>
          <a:effec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Slide Number Placeholder 1"/>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48147BF-760D-3A4B-9A9E-CDD9EFA51810}" type="slidenum">
              <a:rPr lang="en-US" smtClean="0">
                <a:solidFill>
                  <a:srgbClr val="000000">
                    <a:tint val="75000"/>
                  </a:srgbClr>
                </a:solidFill>
              </a:rPr>
              <a:pPr/>
              <a:t>‹#›</a:t>
            </a:fld>
            <a:endParaRPr lang="en-US">
              <a:solidFill>
                <a:srgbClr val="000000">
                  <a:tint val="75000"/>
                </a:srgbClr>
              </a:solidFill>
            </a:endParaRPr>
          </a:p>
        </p:txBody>
      </p:sp>
      <p:sp>
        <p:nvSpPr>
          <p:cNvPr id="6" name="Footer Placeholder 4"/>
          <p:cNvSpPr>
            <a:spLocks noGrp="1"/>
          </p:cNvSpPr>
          <p:nvPr>
            <p:ph type="ftr" sz="quarter" idx="3"/>
          </p:nvPr>
        </p:nvSpPr>
        <p:spPr>
          <a:xfrm>
            <a:off x="6278488" y="4869657"/>
            <a:ext cx="2895600" cy="273844"/>
          </a:xfrm>
          <a:prstGeom prst="rect">
            <a:avLst/>
          </a:prstGeom>
        </p:spPr>
        <p:txBody>
          <a:bodyPr/>
          <a:lstStyle/>
          <a:p>
            <a:pPr eaLnBrk="1" fontAlgn="auto" hangingPunct="1">
              <a:spcBef>
                <a:spcPts val="0"/>
              </a:spcBef>
              <a:spcAft>
                <a:spcPts val="0"/>
              </a:spcAft>
              <a:defRPr/>
            </a:pPr>
            <a:endParaRPr lang="en-US" sz="1800" kern="0">
              <a:solidFill>
                <a:prstClr val="black">
                  <a:tint val="75000"/>
                </a:prstClr>
              </a:solidFill>
            </a:endParaRPr>
          </a:p>
        </p:txBody>
      </p:sp>
    </p:spTree>
    <p:extLst>
      <p:ext uri="{BB962C8B-B14F-4D97-AF65-F5344CB8AC3E}">
        <p14:creationId xmlns:p14="http://schemas.microsoft.com/office/powerpoint/2010/main" val="1510553015"/>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hf hdr="0" ftr="0" dt="0"/>
  <p:txStyles>
    <p:titleStyle>
      <a:lvl1pPr algn="ctr" defTabSz="449251" rtl="0" fontAlgn="base">
        <a:spcBef>
          <a:spcPct val="0"/>
        </a:spcBef>
        <a:spcAft>
          <a:spcPct val="0"/>
        </a:spcAft>
        <a:buClr>
          <a:srgbClr val="000000"/>
        </a:buClr>
        <a:buSzPct val="100000"/>
        <a:buFont typeface="Times New Roman" pitchFamily="-65" charset="0"/>
        <a:defRPr sz="4400">
          <a:solidFill>
            <a:srgbClr val="000000"/>
          </a:solidFill>
          <a:latin typeface="+mj-lt"/>
          <a:ea typeface="+mj-ea"/>
          <a:cs typeface="+mj-cs"/>
        </a:defRPr>
      </a:lvl1pPr>
      <a:lvl2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2pPr>
      <a:lvl3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3pPr>
      <a:lvl4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4pPr>
      <a:lvl5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5pPr>
      <a:lvl6pPr marL="457189"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6pPr>
      <a:lvl7pPr marL="914377"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7pPr>
      <a:lvl8pPr marL="1371566"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8pPr>
      <a:lvl9pPr marL="1828754"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9pPr>
    </p:titleStyle>
    <p:bodyStyle>
      <a:lvl1pPr marL="334954" indent="-334954" algn="l" defTabSz="449251" rtl="0" fontAlgn="base">
        <a:spcBef>
          <a:spcPts val="800"/>
        </a:spcBef>
        <a:spcAft>
          <a:spcPct val="0"/>
        </a:spcAft>
        <a:buClr>
          <a:srgbClr val="000000"/>
        </a:buClr>
        <a:buSzPct val="100000"/>
        <a:buFont typeface="Times New Roman" pitchFamily="-65" charset="0"/>
        <a:buChar char="•"/>
        <a:defRPr sz="3200">
          <a:solidFill>
            <a:srgbClr val="000000"/>
          </a:solidFill>
          <a:latin typeface="+mn-lt"/>
          <a:ea typeface="+mn-ea"/>
          <a:cs typeface="+mn-cs"/>
        </a:defRPr>
      </a:lvl1pPr>
      <a:lvl2pPr marL="734995" indent="-277806" algn="l" defTabSz="449251" rtl="0" fontAlgn="base">
        <a:spcBef>
          <a:spcPts val="700"/>
        </a:spcBef>
        <a:spcAft>
          <a:spcPct val="0"/>
        </a:spcAft>
        <a:buClr>
          <a:srgbClr val="000000"/>
        </a:buClr>
        <a:buSzPct val="100000"/>
        <a:buFont typeface="Times New Roman" pitchFamily="-65" charset="0"/>
        <a:buChar char="–"/>
        <a:defRPr sz="2800">
          <a:solidFill>
            <a:srgbClr val="000000"/>
          </a:solidFill>
          <a:latin typeface="+mn-lt"/>
          <a:ea typeface="ＭＳ Ｐゴシック" pitchFamily="-65" charset="-128"/>
        </a:defRPr>
      </a:lvl2pPr>
      <a:lvl3pPr marL="1142971" indent="-228594" algn="l" defTabSz="449251" rtl="0" fontAlgn="base">
        <a:spcBef>
          <a:spcPts val="600"/>
        </a:spcBef>
        <a:spcAft>
          <a:spcPct val="0"/>
        </a:spcAft>
        <a:buClr>
          <a:srgbClr val="000000"/>
        </a:buClr>
        <a:buSzPct val="100000"/>
        <a:buFont typeface="Times New Roman" pitchFamily="-65" charset="0"/>
        <a:buChar char="•"/>
        <a:defRPr sz="2400">
          <a:solidFill>
            <a:srgbClr val="000000"/>
          </a:solidFill>
          <a:latin typeface="+mn-lt"/>
          <a:ea typeface="ＭＳ Ｐゴシック" pitchFamily="-65" charset="-128"/>
        </a:defRPr>
      </a:lvl3pPr>
      <a:lvl4pPr marL="1600160"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4pPr>
      <a:lvl5pPr marL="2057349"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5pPr>
      <a:lvl6pPr marL="2514537"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6pPr>
      <a:lvl7pPr marL="2971726"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7pPr>
      <a:lvl8pPr marL="3428914"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8pPr>
      <a:lvl9pPr marL="3886103"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EFEFE"/>
            </a:gs>
            <a:gs pos="50000">
              <a:srgbClr val="99CCFF"/>
            </a:gs>
            <a:gs pos="100000">
              <a:srgbClr val="FEFEFE"/>
            </a:gs>
          </a:gsLst>
          <a:lin ang="5400000" scaled="1"/>
        </a:gra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3" y="457202"/>
            <a:ext cx="7764463" cy="851297"/>
          </a:xfrm>
          <a:prstGeom prst="rect">
            <a:avLst/>
          </a:prstGeom>
          <a:noFill/>
          <a:ln w="9525">
            <a:noFill/>
            <a:miter lim="800000"/>
            <a:headEnd/>
            <a:tailEnd/>
          </a:ln>
          <a:effec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3" y="1485902"/>
            <a:ext cx="7764463" cy="3080147"/>
          </a:xfrm>
          <a:prstGeom prst="rect">
            <a:avLst/>
          </a:prstGeom>
          <a:noFill/>
          <a:ln w="9525">
            <a:noFill/>
            <a:miter lim="800000"/>
            <a:headEnd/>
            <a:tailEnd/>
          </a:ln>
          <a:effec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Tree>
    <p:extLst>
      <p:ext uri="{BB962C8B-B14F-4D97-AF65-F5344CB8AC3E}">
        <p14:creationId xmlns:p14="http://schemas.microsoft.com/office/powerpoint/2010/main" val="460571993"/>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Lst>
  <p:txStyles>
    <p:titleStyle>
      <a:lvl1pPr algn="ctr" defTabSz="449251" rtl="0" fontAlgn="base">
        <a:spcBef>
          <a:spcPct val="0"/>
        </a:spcBef>
        <a:spcAft>
          <a:spcPct val="0"/>
        </a:spcAft>
        <a:buClr>
          <a:srgbClr val="000000"/>
        </a:buClr>
        <a:buSzPct val="100000"/>
        <a:buFont typeface="Times New Roman" pitchFamily="-65" charset="0"/>
        <a:defRPr sz="4400">
          <a:solidFill>
            <a:srgbClr val="000000"/>
          </a:solidFill>
          <a:latin typeface="+mj-lt"/>
          <a:ea typeface="+mj-ea"/>
          <a:cs typeface="+mj-cs"/>
        </a:defRPr>
      </a:lvl1pPr>
      <a:lvl2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2pPr>
      <a:lvl3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3pPr>
      <a:lvl4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4pPr>
      <a:lvl5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5pPr>
      <a:lvl6pPr marL="457189"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6pPr>
      <a:lvl7pPr marL="914377"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7pPr>
      <a:lvl8pPr marL="1371566"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8pPr>
      <a:lvl9pPr marL="1828754"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9pPr>
    </p:titleStyle>
    <p:bodyStyle>
      <a:lvl1pPr marL="334954" indent="-334954" algn="l" defTabSz="449251" rtl="0" fontAlgn="base">
        <a:spcBef>
          <a:spcPts val="800"/>
        </a:spcBef>
        <a:spcAft>
          <a:spcPct val="0"/>
        </a:spcAft>
        <a:buClr>
          <a:srgbClr val="000000"/>
        </a:buClr>
        <a:buSzPct val="100000"/>
        <a:buFont typeface="Times New Roman" pitchFamily="-65" charset="0"/>
        <a:buChar char="•"/>
        <a:defRPr sz="3200">
          <a:solidFill>
            <a:srgbClr val="000000"/>
          </a:solidFill>
          <a:latin typeface="+mn-lt"/>
          <a:ea typeface="+mn-ea"/>
          <a:cs typeface="+mn-cs"/>
        </a:defRPr>
      </a:lvl1pPr>
      <a:lvl2pPr marL="734995" indent="-277806" algn="l" defTabSz="449251" rtl="0" fontAlgn="base">
        <a:spcBef>
          <a:spcPts val="700"/>
        </a:spcBef>
        <a:spcAft>
          <a:spcPct val="0"/>
        </a:spcAft>
        <a:buClr>
          <a:srgbClr val="000000"/>
        </a:buClr>
        <a:buSzPct val="100000"/>
        <a:buFont typeface="Times New Roman" pitchFamily="-65" charset="0"/>
        <a:buChar char="–"/>
        <a:defRPr sz="2800">
          <a:solidFill>
            <a:srgbClr val="000000"/>
          </a:solidFill>
          <a:latin typeface="+mn-lt"/>
          <a:ea typeface="ＭＳ Ｐゴシック" pitchFamily="-65" charset="-128"/>
        </a:defRPr>
      </a:lvl2pPr>
      <a:lvl3pPr marL="1142971" indent="-228594" algn="l" defTabSz="449251" rtl="0" fontAlgn="base">
        <a:spcBef>
          <a:spcPts val="600"/>
        </a:spcBef>
        <a:spcAft>
          <a:spcPct val="0"/>
        </a:spcAft>
        <a:buClr>
          <a:srgbClr val="000000"/>
        </a:buClr>
        <a:buSzPct val="100000"/>
        <a:buFont typeface="Times New Roman" pitchFamily="-65" charset="0"/>
        <a:buChar char="•"/>
        <a:defRPr sz="2400">
          <a:solidFill>
            <a:srgbClr val="000000"/>
          </a:solidFill>
          <a:latin typeface="+mn-lt"/>
          <a:ea typeface="ＭＳ Ｐゴシック" pitchFamily="-65" charset="-128"/>
        </a:defRPr>
      </a:lvl3pPr>
      <a:lvl4pPr marL="1600160"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4pPr>
      <a:lvl5pPr marL="2057349"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5pPr>
      <a:lvl6pPr marL="2514537"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6pPr>
      <a:lvl7pPr marL="2971726"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7pPr>
      <a:lvl8pPr marL="3428914"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8pPr>
      <a:lvl9pPr marL="3886103"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EFEFE"/>
            </a:gs>
            <a:gs pos="50000">
              <a:srgbClr val="99CCFF"/>
            </a:gs>
            <a:gs pos="100000">
              <a:srgbClr val="FEFEFE"/>
            </a:gs>
          </a:gsLst>
          <a:lin ang="5400000" scaled="1"/>
        </a:gra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3" y="457202"/>
            <a:ext cx="7764463" cy="851297"/>
          </a:xfrm>
          <a:prstGeom prst="rect">
            <a:avLst/>
          </a:prstGeom>
          <a:noFill/>
          <a:ln w="9525">
            <a:noFill/>
            <a:miter lim="800000"/>
            <a:headEnd/>
            <a:tailEnd/>
          </a:ln>
          <a:effec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3" y="1485902"/>
            <a:ext cx="7764463" cy="3080147"/>
          </a:xfrm>
          <a:prstGeom prst="rect">
            <a:avLst/>
          </a:prstGeom>
          <a:noFill/>
          <a:ln w="9525">
            <a:noFill/>
            <a:miter lim="800000"/>
            <a:headEnd/>
            <a:tailEnd/>
          </a:ln>
          <a:effec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 name="Slide Number Placeholder 1"/>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48147BF-760D-3A4B-9A9E-CDD9EFA51810}" type="slidenum">
              <a:rPr lang="en-US" smtClean="0">
                <a:solidFill>
                  <a:srgbClr val="000000">
                    <a:tint val="75000"/>
                  </a:srgbClr>
                </a:solidFill>
              </a:rPr>
              <a:pPr/>
              <a:t>‹#›</a:t>
            </a:fld>
            <a:endParaRPr lang="en-US">
              <a:solidFill>
                <a:srgbClr val="000000">
                  <a:tint val="75000"/>
                </a:srgbClr>
              </a:solidFill>
            </a:endParaRPr>
          </a:p>
        </p:txBody>
      </p:sp>
      <p:sp>
        <p:nvSpPr>
          <p:cNvPr id="6" name="Footer Placeholder 4"/>
          <p:cNvSpPr>
            <a:spLocks noGrp="1"/>
          </p:cNvSpPr>
          <p:nvPr>
            <p:ph type="ftr" sz="quarter" idx="3"/>
          </p:nvPr>
        </p:nvSpPr>
        <p:spPr>
          <a:xfrm>
            <a:off x="6278488" y="4869657"/>
            <a:ext cx="2895600" cy="273844"/>
          </a:xfrm>
          <a:prstGeom prst="rect">
            <a:avLst/>
          </a:prstGeom>
        </p:spPr>
        <p:txBody>
          <a:bodyPr/>
          <a:lstStyle/>
          <a:p>
            <a:pPr eaLnBrk="1" fontAlgn="auto" hangingPunct="1">
              <a:spcBef>
                <a:spcPts val="0"/>
              </a:spcBef>
              <a:spcAft>
                <a:spcPts val="0"/>
              </a:spcAft>
              <a:defRPr/>
            </a:pPr>
            <a:endParaRPr lang="en-US" sz="1800" kern="0">
              <a:solidFill>
                <a:prstClr val="black">
                  <a:tint val="75000"/>
                </a:prstClr>
              </a:solidFill>
            </a:endParaRPr>
          </a:p>
        </p:txBody>
      </p:sp>
    </p:spTree>
    <p:extLst>
      <p:ext uri="{BB962C8B-B14F-4D97-AF65-F5344CB8AC3E}">
        <p14:creationId xmlns:p14="http://schemas.microsoft.com/office/powerpoint/2010/main" val="1842462313"/>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hf hdr="0" ftr="0" dt="0"/>
  <p:txStyles>
    <p:titleStyle>
      <a:lvl1pPr algn="ctr" defTabSz="449251" rtl="0" fontAlgn="base">
        <a:spcBef>
          <a:spcPct val="0"/>
        </a:spcBef>
        <a:spcAft>
          <a:spcPct val="0"/>
        </a:spcAft>
        <a:buClr>
          <a:srgbClr val="000000"/>
        </a:buClr>
        <a:buSzPct val="100000"/>
        <a:buFont typeface="Times New Roman" pitchFamily="-65" charset="0"/>
        <a:defRPr sz="4400">
          <a:solidFill>
            <a:srgbClr val="000000"/>
          </a:solidFill>
          <a:latin typeface="+mj-lt"/>
          <a:ea typeface="+mj-ea"/>
          <a:cs typeface="+mj-cs"/>
        </a:defRPr>
      </a:lvl1pPr>
      <a:lvl2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2pPr>
      <a:lvl3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3pPr>
      <a:lvl4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4pPr>
      <a:lvl5pPr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5pPr>
      <a:lvl6pPr marL="457189"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6pPr>
      <a:lvl7pPr marL="914377"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7pPr>
      <a:lvl8pPr marL="1371566"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8pPr>
      <a:lvl9pPr marL="1828754" algn="l" defTabSz="449251"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9pPr>
    </p:titleStyle>
    <p:bodyStyle>
      <a:lvl1pPr marL="334954" indent="-334954" algn="l" defTabSz="449251" rtl="0" fontAlgn="base">
        <a:spcBef>
          <a:spcPts val="800"/>
        </a:spcBef>
        <a:spcAft>
          <a:spcPct val="0"/>
        </a:spcAft>
        <a:buClr>
          <a:srgbClr val="000000"/>
        </a:buClr>
        <a:buSzPct val="100000"/>
        <a:buFont typeface="Times New Roman" pitchFamily="-65" charset="0"/>
        <a:buChar char="•"/>
        <a:defRPr sz="3200">
          <a:solidFill>
            <a:srgbClr val="000000"/>
          </a:solidFill>
          <a:latin typeface="+mn-lt"/>
          <a:ea typeface="+mn-ea"/>
          <a:cs typeface="+mn-cs"/>
        </a:defRPr>
      </a:lvl1pPr>
      <a:lvl2pPr marL="734995" indent="-277806" algn="l" defTabSz="449251" rtl="0" fontAlgn="base">
        <a:spcBef>
          <a:spcPts val="700"/>
        </a:spcBef>
        <a:spcAft>
          <a:spcPct val="0"/>
        </a:spcAft>
        <a:buClr>
          <a:srgbClr val="000000"/>
        </a:buClr>
        <a:buSzPct val="100000"/>
        <a:buFont typeface="Times New Roman" pitchFamily="-65" charset="0"/>
        <a:buChar char="–"/>
        <a:defRPr sz="2800">
          <a:solidFill>
            <a:srgbClr val="000000"/>
          </a:solidFill>
          <a:latin typeface="+mn-lt"/>
          <a:ea typeface="ＭＳ Ｐゴシック" pitchFamily="-65" charset="-128"/>
        </a:defRPr>
      </a:lvl2pPr>
      <a:lvl3pPr marL="1142971" indent="-228594" algn="l" defTabSz="449251" rtl="0" fontAlgn="base">
        <a:spcBef>
          <a:spcPts val="600"/>
        </a:spcBef>
        <a:spcAft>
          <a:spcPct val="0"/>
        </a:spcAft>
        <a:buClr>
          <a:srgbClr val="000000"/>
        </a:buClr>
        <a:buSzPct val="100000"/>
        <a:buFont typeface="Times New Roman" pitchFamily="-65" charset="0"/>
        <a:buChar char="•"/>
        <a:defRPr sz="2400">
          <a:solidFill>
            <a:srgbClr val="000000"/>
          </a:solidFill>
          <a:latin typeface="+mn-lt"/>
          <a:ea typeface="ＭＳ Ｐゴシック" pitchFamily="-65" charset="-128"/>
        </a:defRPr>
      </a:lvl3pPr>
      <a:lvl4pPr marL="1600160"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4pPr>
      <a:lvl5pPr marL="2057349"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5pPr>
      <a:lvl6pPr marL="2514537"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6pPr>
      <a:lvl7pPr marL="2971726"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7pPr>
      <a:lvl8pPr marL="3428914"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8pPr>
      <a:lvl9pPr marL="3886103" indent="-228594" algn="l" defTabSz="449251" rtl="0" fontAlgn="base">
        <a:spcBef>
          <a:spcPts val="500"/>
        </a:spcBef>
        <a:spcAft>
          <a:spcPct val="0"/>
        </a:spcAft>
        <a:buClr>
          <a:srgbClr val="000000"/>
        </a:buClr>
        <a:buSzPct val="100000"/>
        <a:buFont typeface="Times New Roman" pitchFamily="-65" charset="0"/>
        <a:buChar char="»"/>
        <a:defRPr sz="2000">
          <a:solidFill>
            <a:srgbClr val="000000"/>
          </a:solidFill>
          <a:latin typeface="+mn-lt"/>
          <a:ea typeface="ＭＳ Ｐゴシック" pitchFamily="-65" charset="-128"/>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0.xml"/><Relationship Id="rId5" Type="http://schemas.openxmlformats.org/officeDocument/2006/relationships/image" Target="../media/image5.png"/><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15.xml"/><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48.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8.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0.xml"/><Relationship Id="rId5" Type="http://schemas.openxmlformats.org/officeDocument/2006/relationships/image" Target="../media/image15.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50.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50.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1"/>
          <p:cNvSpPr txBox="1">
            <a:spLocks noChangeArrowheads="1"/>
          </p:cNvSpPr>
          <p:nvPr/>
        </p:nvSpPr>
        <p:spPr bwMode="auto">
          <a:xfrm>
            <a:off x="455610" y="3380462"/>
            <a:ext cx="8305800" cy="817789"/>
          </a:xfrm>
          <a:prstGeom prst="rect">
            <a:avLst/>
          </a:prstGeom>
          <a:noFill/>
          <a:ln w="9525">
            <a:noFill/>
            <a:miter lim="800000"/>
            <a:headEnd/>
            <a:tailEnd/>
          </a:ln>
        </p:spPr>
        <p:txBody>
          <a:bodyPr lIns="90000" tIns="46800" rIns="90000" bIns="46800">
            <a:prstTxWarp prst="textNoShape">
              <a:avLst/>
            </a:prstTxWarp>
            <a:spAutoFit/>
          </a:bodyPr>
          <a:lstStyle/>
          <a:p>
            <a:pPr marL="457189" indent="-457189" algn="ctr" eaLnBrk="1" hangingPunct="1">
              <a:spcBef>
                <a:spcPts val="600"/>
              </a:spcBef>
              <a:buClr>
                <a:srgbClr val="000000"/>
              </a:buClr>
              <a:buSzPct val="100000"/>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b="1" dirty="0">
                <a:solidFill>
                  <a:schemeClr val="tx1"/>
                </a:solidFill>
                <a:latin typeface="Times New Roman" charset="0"/>
              </a:rPr>
              <a:t>Jamie Holder (U. Delaware/ </a:t>
            </a:r>
            <a:r>
              <a:rPr lang="en-GB" b="1" dirty="0" err="1">
                <a:solidFill>
                  <a:schemeClr val="tx1"/>
                </a:solidFill>
                <a:latin typeface="Times New Roman" charset="0"/>
              </a:rPr>
              <a:t>Bartol</a:t>
            </a:r>
            <a:r>
              <a:rPr lang="en-GB" b="1">
                <a:solidFill>
                  <a:schemeClr val="tx1"/>
                </a:solidFill>
                <a:latin typeface="Times New Roman" charset="0"/>
              </a:rPr>
              <a:t>) </a:t>
            </a:r>
          </a:p>
          <a:p>
            <a:pPr marL="457189" indent="-457189" algn="ctr" eaLnBrk="1" hangingPunct="1">
              <a:spcBef>
                <a:spcPts val="600"/>
              </a:spcBef>
              <a:buClr>
                <a:srgbClr val="000000"/>
              </a:buClr>
              <a:buSzPct val="100000"/>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endParaRPr lang="en-GB" sz="1800" b="1">
              <a:solidFill>
                <a:schemeClr val="tx1"/>
              </a:solidFill>
              <a:latin typeface="Times New Roman" charset="0"/>
            </a:endParaRPr>
          </a:p>
        </p:txBody>
      </p:sp>
      <p:sp>
        <p:nvSpPr>
          <p:cNvPr id="3074" name="Text Box 2"/>
          <p:cNvSpPr txBox="1">
            <a:spLocks noChangeArrowheads="1"/>
          </p:cNvSpPr>
          <p:nvPr/>
        </p:nvSpPr>
        <p:spPr bwMode="auto">
          <a:xfrm>
            <a:off x="36513" y="2457931"/>
            <a:ext cx="9143999" cy="586957"/>
          </a:xfrm>
          <a:prstGeom prst="rect">
            <a:avLst/>
          </a:prstGeom>
          <a:noFill/>
          <a:ln w="9525">
            <a:noFill/>
            <a:miter lim="800000"/>
            <a:headEnd/>
            <a:tailEnd/>
          </a:ln>
        </p:spPr>
        <p:txBody>
          <a:bodyPr wrap="square" lIns="90000" tIns="46800" rIns="90000" bIns="46800" anchor="ctr">
            <a:prstTxWarp prst="textNoShape">
              <a:avLst/>
            </a:prstTxWarp>
            <a:spAutoFit/>
          </a:bodyPr>
          <a:lstStyle/>
          <a:p>
            <a:pPr algn="ctr" eaLnBrk="1" hangingPunct="1">
              <a:buClr>
                <a:srgbClr val="FF5050"/>
              </a:buClr>
              <a:buSzPct val="100000"/>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3200" b="1" dirty="0">
                <a:solidFill>
                  <a:srgbClr val="FF0000"/>
                </a:solidFill>
                <a:effectLst>
                  <a:outerShdw blurRad="38100" dist="38100" dir="2700000" algn="tl">
                    <a:srgbClr val="DDDDDD"/>
                  </a:outerShdw>
                </a:effectLst>
              </a:rPr>
              <a:t>An Overview of Galactic </a:t>
            </a:r>
            <a:r>
              <a:rPr lang="en-GB" sz="3200" b="1" dirty="0" err="1">
                <a:solidFill>
                  <a:srgbClr val="FF0000"/>
                </a:solidFill>
                <a:effectLst>
                  <a:outerShdw blurRad="38100" dist="38100" dir="2700000" algn="tl">
                    <a:srgbClr val="DDDDDD"/>
                  </a:outerShdw>
                </a:effectLst>
              </a:rPr>
              <a:t>TeV</a:t>
            </a:r>
            <a:r>
              <a:rPr lang="en-GB" sz="3200" b="1" dirty="0">
                <a:solidFill>
                  <a:srgbClr val="FF0000"/>
                </a:solidFill>
                <a:effectLst>
                  <a:outerShdw blurRad="38100" dist="38100" dir="2700000" algn="tl">
                    <a:srgbClr val="DDDDDD"/>
                  </a:outerShdw>
                </a:effectLst>
              </a:rPr>
              <a:t> Sources</a:t>
            </a:r>
          </a:p>
        </p:txBody>
      </p:sp>
      <p:sp>
        <p:nvSpPr>
          <p:cNvPr id="9" name="Text Box 5"/>
          <p:cNvSpPr txBox="1">
            <a:spLocks noChangeArrowheads="1"/>
          </p:cNvSpPr>
          <p:nvPr/>
        </p:nvSpPr>
        <p:spPr bwMode="auto">
          <a:xfrm>
            <a:off x="216022" y="3900996"/>
            <a:ext cx="8784976" cy="461665"/>
          </a:xfrm>
          <a:prstGeom prst="rect">
            <a:avLst/>
          </a:prstGeom>
          <a:noFill/>
          <a:ln w="9525">
            <a:noFill/>
            <a:miter lim="800000"/>
            <a:headEnd/>
            <a:tailEnd/>
          </a:ln>
          <a:effectLst/>
        </p:spPr>
        <p:txBody>
          <a:bodyPr wrap="square">
            <a:prstTxWarp prst="textNoShape">
              <a:avLst/>
            </a:prstTxWarp>
            <a:spAutoFit/>
          </a:bodyPr>
          <a:lstStyle/>
          <a:p>
            <a:pPr algn="ctr"/>
            <a:r>
              <a:rPr lang="en-US" dirty="0" err="1">
                <a:solidFill>
                  <a:schemeClr val="tx1"/>
                </a:solidFill>
                <a:latin typeface="Times New Roman" pitchFamily="-65" charset="0"/>
              </a:rPr>
              <a:t>TeVPA</a:t>
            </a:r>
            <a:r>
              <a:rPr lang="en-US" dirty="0">
                <a:solidFill>
                  <a:schemeClr val="tx1"/>
                </a:solidFill>
                <a:latin typeface="Times New Roman" pitchFamily="-65" charset="0"/>
              </a:rPr>
              <a:t>, Sydney 2019</a:t>
            </a:r>
            <a:endParaRPr lang="en-GB" dirty="0">
              <a:solidFill>
                <a:schemeClr val="tx1"/>
              </a:solidFill>
              <a:latin typeface="Times New Roman" pitchFamily="-65" charset="0"/>
            </a:endParaRPr>
          </a:p>
        </p:txBody>
      </p:sp>
      <p:sp>
        <p:nvSpPr>
          <p:cNvPr id="2" name="TextBox 1"/>
          <p:cNvSpPr txBox="1"/>
          <p:nvPr/>
        </p:nvSpPr>
        <p:spPr>
          <a:xfrm>
            <a:off x="-626533" y="1635647"/>
            <a:ext cx="184731" cy="461665"/>
          </a:xfrm>
          <a:prstGeom prst="rect">
            <a:avLst/>
          </a:prstGeom>
          <a:noFill/>
        </p:spPr>
        <p:txBody>
          <a:bodyPr wrap="none" rtlCol="0">
            <a:spAutoFit/>
          </a:bodyPr>
          <a:lstStyle/>
          <a:p>
            <a:endParaRPr lang="en-US"/>
          </a:p>
        </p:txBody>
      </p:sp>
      <p:pic>
        <p:nvPicPr>
          <p:cNvPr id="6" name="Picture 24"/>
          <p:cNvPicPr preferRelativeResize="0">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97548" y="348181"/>
            <a:ext cx="1859831" cy="1743000"/>
          </a:xfrm>
          <a:prstGeom prst="rect">
            <a:avLst/>
          </a:prstGeom>
          <a:noFill/>
          <a:ln w="9525">
            <a:noFill/>
            <a:miter lim="800000"/>
            <a:headEnd/>
            <a:tailEnd/>
          </a:ln>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5780" y="536033"/>
            <a:ext cx="2207926" cy="1367296"/>
          </a:xfrm>
          <a:prstGeom prst="rect">
            <a:avLst/>
          </a:prstGeom>
        </p:spPr>
      </p:pic>
      <p:pic>
        <p:nvPicPr>
          <p:cNvPr id="3" name="Picture 2"/>
          <p:cNvPicPr>
            <a:picLocks noChangeAspect="1"/>
          </p:cNvPicPr>
          <p:nvPr/>
        </p:nvPicPr>
        <p:blipFill>
          <a:blip r:embed="rId5"/>
          <a:stretch>
            <a:fillRect/>
          </a:stretch>
        </p:blipFill>
        <p:spPr>
          <a:xfrm>
            <a:off x="467544" y="348181"/>
            <a:ext cx="3777465" cy="1749131"/>
          </a:xfrm>
          <a:prstGeom prst="rect">
            <a:avLst/>
          </a:prstGeom>
          <a:ln w="25400">
            <a:solidFill>
              <a:schemeClr val="tx1"/>
            </a:solidFill>
          </a:ln>
        </p:spPr>
      </p:pic>
    </p:spTree>
    <p:extLst>
      <p:ext uri="{BB962C8B-B14F-4D97-AF65-F5344CB8AC3E}">
        <p14:creationId xmlns:p14="http://schemas.microsoft.com/office/powerpoint/2010/main" val="25906835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2994" y="88125"/>
            <a:ext cx="9144000" cy="458788"/>
          </a:xfrm>
        </p:spPr>
        <p:txBody>
          <a:body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dirty="0">
                <a:solidFill>
                  <a:srgbClr val="FF0000"/>
                </a:solidFill>
                <a:latin typeface="Verdana" pitchFamily="-65" charset="0"/>
                <a:ea typeface="ＭＳ Ｐゴシック" pitchFamily="-65" charset="-128"/>
                <a:cs typeface="ＭＳ Ｐゴシック" pitchFamily="-65" charset="-128"/>
              </a:rPr>
              <a:t>Galactic Population Studies</a:t>
            </a:r>
          </a:p>
        </p:txBody>
      </p:sp>
      <p:sp>
        <p:nvSpPr>
          <p:cNvPr id="10" name="TextBox 2"/>
          <p:cNvSpPr txBox="1">
            <a:spLocks noChangeArrowheads="1"/>
          </p:cNvSpPr>
          <p:nvPr/>
        </p:nvSpPr>
        <p:spPr bwMode="auto">
          <a:xfrm>
            <a:off x="827584" y="680049"/>
            <a:ext cx="7560839" cy="566309"/>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kern="0" dirty="0">
                <a:solidFill>
                  <a:srgbClr val="000000"/>
                </a:solidFill>
                <a:latin typeface="Gill Sans"/>
                <a:ea typeface="Arial"/>
                <a:cs typeface="Gill Sans"/>
                <a:sym typeface="Comic Sans MS" pitchFamily="-65" charset="0"/>
              </a:rPr>
              <a:t>The growing catalogue of Galactic </a:t>
            </a:r>
            <a:r>
              <a:rPr lang="en-US" sz="1400" kern="0" dirty="0" err="1">
                <a:solidFill>
                  <a:srgbClr val="000000"/>
                </a:solidFill>
                <a:latin typeface="Gill Sans"/>
                <a:ea typeface="Arial"/>
                <a:cs typeface="Gill Sans"/>
                <a:sym typeface="Comic Sans MS" pitchFamily="-65" charset="0"/>
              </a:rPr>
              <a:t>TeV</a:t>
            </a:r>
            <a:r>
              <a:rPr lang="en-US" sz="1400" kern="0" dirty="0">
                <a:solidFill>
                  <a:srgbClr val="000000"/>
                </a:solidFill>
                <a:latin typeface="Gill Sans"/>
                <a:ea typeface="Arial"/>
                <a:cs typeface="Gill Sans"/>
                <a:sym typeface="Comic Sans MS" pitchFamily="-65" charset="0"/>
              </a:rPr>
              <a:t> sources allows the first </a:t>
            </a:r>
            <a:r>
              <a:rPr lang="en-US" sz="1400" i="1" kern="0" dirty="0">
                <a:solidFill>
                  <a:srgbClr val="000000"/>
                </a:solidFill>
                <a:latin typeface="Gill Sans"/>
                <a:ea typeface="Arial"/>
                <a:cs typeface="Gill Sans"/>
                <a:sym typeface="Comic Sans MS" pitchFamily="-65" charset="0"/>
              </a:rPr>
              <a:t>population studies </a:t>
            </a:r>
            <a:r>
              <a:rPr lang="en-US" sz="1400" kern="0" dirty="0">
                <a:solidFill>
                  <a:srgbClr val="000000"/>
                </a:solidFill>
                <a:latin typeface="Gill Sans"/>
                <a:ea typeface="Arial"/>
                <a:cs typeface="Gill Sans"/>
                <a:sym typeface="Comic Sans MS" pitchFamily="-65" charset="0"/>
              </a:rPr>
              <a:t>of the properties and evolution of very high energy emission from pulsar wind nebulae and supernova remnants.</a:t>
            </a:r>
          </a:p>
        </p:txBody>
      </p:sp>
      <p:sp>
        <p:nvSpPr>
          <p:cNvPr id="16" name="Rectangle 15"/>
          <p:cNvSpPr/>
          <p:nvPr/>
        </p:nvSpPr>
        <p:spPr>
          <a:xfrm>
            <a:off x="2699792" y="4882706"/>
            <a:ext cx="4608512" cy="276999"/>
          </a:xfrm>
          <a:prstGeom prst="rect">
            <a:avLst/>
          </a:prstGeom>
        </p:spPr>
        <p:txBody>
          <a:bodyPr wrap="square">
            <a:spAutoFit/>
          </a:bodyPr>
          <a:lstStyle/>
          <a:p>
            <a:r>
              <a:rPr lang="en-US" sz="1200" dirty="0">
                <a:solidFill>
                  <a:schemeClr val="tx1"/>
                </a:solidFill>
              </a:rPr>
              <a:t>H.E.S.S. collaboration, A&amp;A 612 (2018)</a:t>
            </a:r>
          </a:p>
        </p:txBody>
      </p:sp>
      <p:pic>
        <p:nvPicPr>
          <p:cNvPr id="2" name="Picture 1"/>
          <p:cNvPicPr>
            <a:picLocks noChangeAspect="1"/>
          </p:cNvPicPr>
          <p:nvPr/>
        </p:nvPicPr>
        <p:blipFill>
          <a:blip r:embed="rId3"/>
          <a:stretch>
            <a:fillRect/>
          </a:stretch>
        </p:blipFill>
        <p:spPr>
          <a:xfrm>
            <a:off x="1043609" y="1621240"/>
            <a:ext cx="3440243" cy="3108960"/>
          </a:xfrm>
          <a:prstGeom prst="rect">
            <a:avLst/>
          </a:prstGeom>
          <a:ln w="25400">
            <a:solidFill>
              <a:schemeClr val="accent4">
                <a:shade val="95000"/>
                <a:satMod val="105000"/>
              </a:schemeClr>
            </a:solidFill>
          </a:ln>
        </p:spPr>
      </p:pic>
      <p:pic>
        <p:nvPicPr>
          <p:cNvPr id="3" name="Picture 2"/>
          <p:cNvPicPr>
            <a:picLocks noChangeAspect="1"/>
          </p:cNvPicPr>
          <p:nvPr/>
        </p:nvPicPr>
        <p:blipFill>
          <a:blip r:embed="rId4"/>
          <a:stretch>
            <a:fillRect/>
          </a:stretch>
        </p:blipFill>
        <p:spPr>
          <a:xfrm>
            <a:off x="4820934" y="1635645"/>
            <a:ext cx="3243256" cy="3108960"/>
          </a:xfrm>
          <a:prstGeom prst="rect">
            <a:avLst/>
          </a:prstGeom>
          <a:ln w="25400">
            <a:solidFill>
              <a:schemeClr val="accent4">
                <a:shade val="95000"/>
                <a:satMod val="105000"/>
              </a:schemeClr>
            </a:solidFill>
          </a:ln>
        </p:spPr>
      </p:pic>
    </p:spTree>
    <p:extLst>
      <p:ext uri="{BB962C8B-B14F-4D97-AF65-F5344CB8AC3E}">
        <p14:creationId xmlns:p14="http://schemas.microsoft.com/office/powerpoint/2010/main" val="121695406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2994" y="88125"/>
            <a:ext cx="9144000" cy="458788"/>
          </a:xfrm>
        </p:spPr>
        <p:txBody>
          <a:body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a:solidFill>
                  <a:srgbClr val="FF0000"/>
                </a:solidFill>
                <a:latin typeface="Verdana" pitchFamily="-65" charset="0"/>
                <a:ea typeface="ＭＳ Ｐゴシック" pitchFamily="-65" charset="-128"/>
                <a:cs typeface="ＭＳ Ｐゴシック" pitchFamily="-65" charset="-128"/>
              </a:rPr>
              <a:t>Two-for-one: a gamma-ray binary PWN</a:t>
            </a:r>
          </a:p>
        </p:txBody>
      </p:sp>
      <p:sp>
        <p:nvSpPr>
          <p:cNvPr id="10" name="TextBox 2"/>
          <p:cNvSpPr txBox="1">
            <a:spLocks noChangeArrowheads="1"/>
          </p:cNvSpPr>
          <p:nvPr/>
        </p:nvSpPr>
        <p:spPr bwMode="auto">
          <a:xfrm>
            <a:off x="827584" y="680049"/>
            <a:ext cx="7128791" cy="1277273"/>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kern="0" dirty="0" err="1">
                <a:solidFill>
                  <a:srgbClr val="000000"/>
                </a:solidFill>
                <a:latin typeface="Gill Sans"/>
                <a:ea typeface="Arial"/>
                <a:cs typeface="Gill Sans"/>
                <a:sym typeface="Comic Sans MS" pitchFamily="-65" charset="0"/>
              </a:rPr>
              <a:t>TeV</a:t>
            </a:r>
            <a:r>
              <a:rPr lang="en-US" sz="1400" kern="0" dirty="0">
                <a:solidFill>
                  <a:srgbClr val="000000"/>
                </a:solidFill>
                <a:latin typeface="Gill Sans"/>
                <a:ea typeface="Arial"/>
                <a:cs typeface="Gill Sans"/>
                <a:sym typeface="Comic Sans MS" pitchFamily="-65" charset="0"/>
              </a:rPr>
              <a:t> J2032+4127 was the first </a:t>
            </a:r>
            <a:r>
              <a:rPr lang="en-US" sz="1400" kern="0" dirty="0" err="1">
                <a:solidFill>
                  <a:srgbClr val="000000"/>
                </a:solidFill>
                <a:latin typeface="Gill Sans"/>
                <a:ea typeface="Arial"/>
                <a:cs typeface="Gill Sans"/>
                <a:sym typeface="Comic Sans MS" pitchFamily="-65" charset="0"/>
              </a:rPr>
              <a:t>TeV</a:t>
            </a:r>
            <a:r>
              <a:rPr lang="en-US" sz="1400" kern="0" dirty="0">
                <a:solidFill>
                  <a:srgbClr val="000000"/>
                </a:solidFill>
                <a:latin typeface="Gill Sans"/>
                <a:ea typeface="Arial"/>
                <a:cs typeface="Gill Sans"/>
                <a:sym typeface="Comic Sans MS" pitchFamily="-65" charset="0"/>
              </a:rPr>
              <a:t> source discovered (HEGRA) with no clear counterpart.</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kern="0" dirty="0">
                <a:solidFill>
                  <a:srgbClr val="000000"/>
                </a:solidFill>
                <a:latin typeface="Gill Sans"/>
                <a:ea typeface="Arial"/>
                <a:cs typeface="Gill Sans"/>
                <a:sym typeface="Comic Sans MS" pitchFamily="-65" charset="0"/>
              </a:rPr>
              <a:t>VERITAS showed it to be an asymmetric, extended source, coincident with a radio/IR void.</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kern="0" dirty="0">
                <a:solidFill>
                  <a:srgbClr val="000000"/>
                </a:solidFill>
                <a:latin typeface="Gill Sans"/>
                <a:ea typeface="Arial"/>
                <a:cs typeface="Gill Sans"/>
                <a:sym typeface="Comic Sans MS" pitchFamily="-65" charset="0"/>
              </a:rPr>
              <a:t>In 2009, Fermi discovered the likely power source:  PSR J2032+4127 driving a PWN.</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kern="0" dirty="0">
                <a:solidFill>
                  <a:srgbClr val="000000"/>
                </a:solidFill>
                <a:latin typeface="Gill Sans"/>
                <a:ea typeface="Arial"/>
                <a:cs typeface="Gill Sans"/>
                <a:sym typeface="Comic Sans MS" pitchFamily="-65" charset="0"/>
              </a:rPr>
              <a:t>In 2015, </a:t>
            </a:r>
            <a:r>
              <a:rPr lang="en-US" sz="1400" kern="0" dirty="0" err="1">
                <a:solidFill>
                  <a:srgbClr val="000000"/>
                </a:solidFill>
                <a:latin typeface="Gill Sans"/>
                <a:ea typeface="Arial"/>
                <a:cs typeface="Gill Sans"/>
                <a:sym typeface="Comic Sans MS" pitchFamily="-65" charset="0"/>
              </a:rPr>
              <a:t>Lyne</a:t>
            </a:r>
            <a:r>
              <a:rPr lang="en-US" sz="1400" kern="0" dirty="0">
                <a:solidFill>
                  <a:srgbClr val="000000"/>
                </a:solidFill>
                <a:latin typeface="Gill Sans"/>
                <a:ea typeface="Arial"/>
                <a:cs typeface="Gill Sans"/>
                <a:sym typeface="Comic Sans MS" pitchFamily="-65" charset="0"/>
              </a:rPr>
              <a:t> et al. showed that the pulsar is in 50-year period Be-star binary system.</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kern="0" dirty="0">
                <a:solidFill>
                  <a:srgbClr val="000000"/>
                </a:solidFill>
                <a:latin typeface="Gill Sans"/>
                <a:ea typeface="Arial"/>
                <a:cs typeface="Gill Sans"/>
                <a:sym typeface="Comic Sans MS" pitchFamily="-65" charset="0"/>
              </a:rPr>
              <a:t>MAGIC and VERITAS monitored from 2016-2018, detecting bright flaring from the binary.</a:t>
            </a:r>
          </a:p>
        </p:txBody>
      </p:sp>
      <p:pic>
        <p:nvPicPr>
          <p:cNvPr id="14" name="veritas_Fall2017Skymap.pdf" descr="veritas_Fall2017Skymap.pdf"/>
          <p:cNvPicPr>
            <a:picLocks noChangeAspect="1"/>
          </p:cNvPicPr>
          <p:nvPr/>
        </p:nvPicPr>
        <p:blipFill>
          <a:blip r:embed="rId3">
            <a:extLst/>
          </a:blip>
          <a:stretch>
            <a:fillRect/>
          </a:stretch>
        </p:blipFill>
        <p:spPr>
          <a:xfrm>
            <a:off x="4607417" y="2057586"/>
            <a:ext cx="3060927" cy="2604008"/>
          </a:xfrm>
          <a:prstGeom prst="rect">
            <a:avLst/>
          </a:prstGeom>
          <a:ln>
            <a:solidFill>
              <a:schemeClr val="accent4">
                <a:shade val="95000"/>
                <a:satMod val="105000"/>
              </a:schemeClr>
            </a:solidFill>
          </a:ln>
        </p:spPr>
      </p:pic>
      <p:sp>
        <p:nvSpPr>
          <p:cNvPr id="16" name="Rectangle 15"/>
          <p:cNvSpPr/>
          <p:nvPr/>
        </p:nvSpPr>
        <p:spPr>
          <a:xfrm>
            <a:off x="3923928" y="4794730"/>
            <a:ext cx="4664097" cy="276999"/>
          </a:xfrm>
          <a:prstGeom prst="rect">
            <a:avLst/>
          </a:prstGeom>
        </p:spPr>
        <p:txBody>
          <a:bodyPr wrap="none">
            <a:spAutoFit/>
          </a:bodyPr>
          <a:lstStyle/>
          <a:p>
            <a:r>
              <a:rPr lang="hr-HR" sz="1200" dirty="0">
                <a:solidFill>
                  <a:schemeClr val="tx1"/>
                </a:solidFill>
              </a:rPr>
              <a:t>VERITAS </a:t>
            </a:r>
            <a:r>
              <a:rPr lang="hr-HR" sz="1200" dirty="0" err="1">
                <a:solidFill>
                  <a:schemeClr val="tx1"/>
                </a:solidFill>
              </a:rPr>
              <a:t>and</a:t>
            </a:r>
            <a:r>
              <a:rPr lang="hr-HR" sz="1200" dirty="0">
                <a:solidFill>
                  <a:schemeClr val="tx1"/>
                </a:solidFill>
              </a:rPr>
              <a:t> MAGIC </a:t>
            </a:r>
            <a:r>
              <a:rPr lang="hr-HR" sz="1200" dirty="0" err="1">
                <a:solidFill>
                  <a:schemeClr val="tx1"/>
                </a:solidFill>
              </a:rPr>
              <a:t>Collaborations</a:t>
            </a:r>
            <a:r>
              <a:rPr lang="hr-HR" sz="1200" dirty="0">
                <a:solidFill>
                  <a:schemeClr val="tx1"/>
                </a:solidFill>
              </a:rPr>
              <a:t>, </a:t>
            </a:r>
            <a:r>
              <a:rPr lang="hr-HR" sz="1200" dirty="0" err="1">
                <a:solidFill>
                  <a:schemeClr val="tx1"/>
                </a:solidFill>
              </a:rPr>
              <a:t>ApJL</a:t>
            </a:r>
            <a:r>
              <a:rPr lang="hr-HR" sz="1200" dirty="0">
                <a:solidFill>
                  <a:schemeClr val="tx1"/>
                </a:solidFill>
              </a:rPr>
              <a:t>, 867, 19, 2018.</a:t>
            </a:r>
            <a:endParaRPr lang="en-US" sz="1200" dirty="0">
              <a:solidFill>
                <a:schemeClr val="tx1"/>
              </a:solidFill>
            </a:endParaRPr>
          </a:p>
        </p:txBody>
      </p:sp>
      <p:pic>
        <p:nvPicPr>
          <p:cNvPr id="17" name="Picture 16"/>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179243" y="2067694"/>
            <a:ext cx="2600669" cy="2592811"/>
          </a:xfrm>
          <a:prstGeom prst="rect">
            <a:avLst/>
          </a:prstGeom>
          <a:ln w="25400">
            <a:solidFill>
              <a:schemeClr val="tx1"/>
            </a:solidFill>
          </a:ln>
        </p:spPr>
      </p:pic>
      <p:sp>
        <p:nvSpPr>
          <p:cNvPr id="18" name="5-Point Star 17"/>
          <p:cNvSpPr/>
          <p:nvPr/>
        </p:nvSpPr>
        <p:spPr bwMode="auto">
          <a:xfrm>
            <a:off x="1403648" y="2657470"/>
            <a:ext cx="274320" cy="27432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endParaRPr lang="en-US">
              <a:solidFill>
                <a:srgbClr val="FFFF00"/>
              </a:solidFill>
            </a:endParaRPr>
          </a:p>
        </p:txBody>
      </p:sp>
    </p:spTree>
    <p:extLst>
      <p:ext uri="{BB962C8B-B14F-4D97-AF65-F5344CB8AC3E}">
        <p14:creationId xmlns:p14="http://schemas.microsoft.com/office/powerpoint/2010/main" val="52222509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86000" y="274320"/>
            <a:ext cx="4572000" cy="4572000"/>
          </a:xfrm>
          <a:prstGeom prst="rect">
            <a:avLst/>
          </a:prstGeom>
        </p:spPr>
      </p:pic>
    </p:spTree>
    <p:extLst>
      <p:ext uri="{BB962C8B-B14F-4D97-AF65-F5344CB8AC3E}">
        <p14:creationId xmlns:p14="http://schemas.microsoft.com/office/powerpoint/2010/main" val="1101532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86000" y="274320"/>
            <a:ext cx="4572000" cy="4572000"/>
          </a:xfrm>
          <a:prstGeom prst="rect">
            <a:avLst/>
          </a:prstGeom>
        </p:spPr>
      </p:pic>
      <p:sp>
        <p:nvSpPr>
          <p:cNvPr id="3" name="Rectangle 2"/>
          <p:cNvSpPr/>
          <p:nvPr/>
        </p:nvSpPr>
        <p:spPr bwMode="auto">
          <a:xfrm>
            <a:off x="3131840" y="249974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
        <p:nvSpPr>
          <p:cNvPr id="4" name="Rectangle 3"/>
          <p:cNvSpPr/>
          <p:nvPr/>
        </p:nvSpPr>
        <p:spPr bwMode="auto">
          <a:xfrm>
            <a:off x="3131840" y="2200280"/>
            <a:ext cx="936104" cy="72008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072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86000" y="274320"/>
            <a:ext cx="4572000" cy="4572000"/>
          </a:xfrm>
          <a:prstGeom prst="rect">
            <a:avLst/>
          </a:prstGeom>
        </p:spPr>
      </p:pic>
      <p:sp>
        <p:nvSpPr>
          <p:cNvPr id="3" name="Rectangle 2"/>
          <p:cNvSpPr/>
          <p:nvPr/>
        </p:nvSpPr>
        <p:spPr bwMode="auto">
          <a:xfrm>
            <a:off x="3131840" y="249974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
        <p:nvSpPr>
          <p:cNvPr id="4" name="Rectangle 3"/>
          <p:cNvSpPr/>
          <p:nvPr/>
        </p:nvSpPr>
        <p:spPr bwMode="auto">
          <a:xfrm>
            <a:off x="3419872" y="2283718"/>
            <a:ext cx="576064" cy="63664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469239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86000" y="274320"/>
            <a:ext cx="4572000" cy="4572000"/>
          </a:xfrm>
          <a:prstGeom prst="rect">
            <a:avLst/>
          </a:prstGeom>
        </p:spPr>
      </p:pic>
      <p:sp>
        <p:nvSpPr>
          <p:cNvPr id="3" name="Rectangle 2"/>
          <p:cNvSpPr/>
          <p:nvPr/>
        </p:nvSpPr>
        <p:spPr bwMode="auto">
          <a:xfrm>
            <a:off x="3131840" y="249974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
        <p:nvSpPr>
          <p:cNvPr id="4" name="Rectangle 3"/>
          <p:cNvSpPr/>
          <p:nvPr/>
        </p:nvSpPr>
        <p:spPr bwMode="auto">
          <a:xfrm>
            <a:off x="3419872" y="2355726"/>
            <a:ext cx="576064" cy="576064"/>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951316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86000" y="274320"/>
            <a:ext cx="4572000" cy="4572000"/>
          </a:xfrm>
          <a:prstGeom prst="rect">
            <a:avLst/>
          </a:prstGeom>
        </p:spPr>
      </p:pic>
      <p:sp>
        <p:nvSpPr>
          <p:cNvPr id="3" name="Rectangle 2"/>
          <p:cNvSpPr/>
          <p:nvPr/>
        </p:nvSpPr>
        <p:spPr bwMode="auto">
          <a:xfrm>
            <a:off x="3131840" y="249974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
        <p:nvSpPr>
          <p:cNvPr id="4" name="Rectangle 3"/>
          <p:cNvSpPr/>
          <p:nvPr/>
        </p:nvSpPr>
        <p:spPr bwMode="auto">
          <a:xfrm>
            <a:off x="3419872" y="2355726"/>
            <a:ext cx="648072" cy="564634"/>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7583442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86000" y="274320"/>
            <a:ext cx="4572000" cy="4572000"/>
          </a:xfrm>
          <a:prstGeom prst="rect">
            <a:avLst/>
          </a:prstGeom>
        </p:spPr>
      </p:pic>
      <p:sp>
        <p:nvSpPr>
          <p:cNvPr id="3" name="Rectangle 2"/>
          <p:cNvSpPr/>
          <p:nvPr/>
        </p:nvSpPr>
        <p:spPr bwMode="auto">
          <a:xfrm>
            <a:off x="3131840" y="249974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
        <p:nvSpPr>
          <p:cNvPr id="4" name="Rectangle 3"/>
          <p:cNvSpPr/>
          <p:nvPr/>
        </p:nvSpPr>
        <p:spPr bwMode="auto">
          <a:xfrm>
            <a:off x="3431994" y="2200280"/>
            <a:ext cx="563942" cy="72008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758437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86000" y="274320"/>
            <a:ext cx="4572000" cy="4572000"/>
          </a:xfrm>
          <a:prstGeom prst="rect">
            <a:avLst/>
          </a:prstGeom>
        </p:spPr>
      </p:pic>
      <p:sp>
        <p:nvSpPr>
          <p:cNvPr id="3" name="Rectangle 2"/>
          <p:cNvSpPr/>
          <p:nvPr/>
        </p:nvSpPr>
        <p:spPr bwMode="auto">
          <a:xfrm>
            <a:off x="3131840" y="2499742"/>
            <a:ext cx="288032" cy="28803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
        <p:nvSpPr>
          <p:cNvPr id="4" name="Rectangle 3"/>
          <p:cNvSpPr/>
          <p:nvPr/>
        </p:nvSpPr>
        <p:spPr bwMode="auto">
          <a:xfrm>
            <a:off x="3401616" y="2355726"/>
            <a:ext cx="666328" cy="564634"/>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469046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18673" y="120735"/>
            <a:ext cx="9144000" cy="458788"/>
          </a:xfrm>
        </p:spPr>
        <p:txBody>
          <a:body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a:solidFill>
                  <a:srgbClr val="FF0000"/>
                </a:solidFill>
                <a:latin typeface="Verdana" pitchFamily="-65" charset="0"/>
                <a:ea typeface="ＭＳ Ｐゴシック" pitchFamily="-65" charset="-128"/>
                <a:cs typeface="ＭＳ Ｐゴシック" pitchFamily="-65" charset="-128"/>
              </a:rPr>
              <a:t>Shell-type Supernova Remnants</a:t>
            </a:r>
          </a:p>
        </p:txBody>
      </p:sp>
      <p:sp>
        <p:nvSpPr>
          <p:cNvPr id="10" name="TextBox 2"/>
          <p:cNvSpPr txBox="1">
            <a:spLocks noChangeArrowheads="1"/>
          </p:cNvSpPr>
          <p:nvPr/>
        </p:nvSpPr>
        <p:spPr bwMode="auto">
          <a:xfrm>
            <a:off x="880067" y="697073"/>
            <a:ext cx="7421211" cy="1175706"/>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Promising candidates to supply the majority of Galactic cosmic rays.</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A population which now includes a </a:t>
            </a:r>
            <a:r>
              <a:rPr lang="en-US" sz="1600" kern="0" dirty="0" err="1">
                <a:solidFill>
                  <a:srgbClr val="000000"/>
                </a:solidFill>
                <a:latin typeface="Gill Sans"/>
                <a:ea typeface="Arial"/>
                <a:cs typeface="Gill Sans"/>
                <a:sym typeface="Comic Sans MS" pitchFamily="-65" charset="0"/>
              </a:rPr>
              <a:t>TeV</a:t>
            </a:r>
            <a:r>
              <a:rPr lang="en-US" sz="1600" kern="0" dirty="0">
                <a:solidFill>
                  <a:srgbClr val="000000"/>
                </a:solidFill>
                <a:latin typeface="Gill Sans"/>
                <a:ea typeface="Arial"/>
                <a:cs typeface="Gill Sans"/>
                <a:sym typeface="Comic Sans MS" pitchFamily="-65" charset="0"/>
              </a:rPr>
              <a:t>-only detection (HESS J1912+101).</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Discrimination between </a:t>
            </a:r>
            <a:r>
              <a:rPr lang="en-US" sz="1600" kern="0" dirty="0" err="1">
                <a:solidFill>
                  <a:srgbClr val="000000"/>
                </a:solidFill>
                <a:latin typeface="Gill Sans"/>
                <a:ea typeface="Arial"/>
                <a:cs typeface="Gill Sans"/>
                <a:sym typeface="Comic Sans MS" pitchFamily="-65" charset="0"/>
              </a:rPr>
              <a:t>leptonic</a:t>
            </a:r>
            <a:r>
              <a:rPr lang="en-US" sz="1600" kern="0" dirty="0">
                <a:solidFill>
                  <a:srgbClr val="000000"/>
                </a:solidFill>
                <a:latin typeface="Gill Sans"/>
                <a:ea typeface="Arial"/>
                <a:cs typeface="Gill Sans"/>
                <a:sym typeface="Comic Sans MS" pitchFamily="-65" charset="0"/>
              </a:rPr>
              <a:t> and hadronic particle populations is often difficult.</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Even where hadrons are favored, the spectra do not extend to tens of </a:t>
            </a:r>
            <a:r>
              <a:rPr lang="en-US" sz="1600" kern="0" dirty="0" err="1">
                <a:solidFill>
                  <a:srgbClr val="000000"/>
                </a:solidFill>
                <a:latin typeface="Gill Sans"/>
                <a:ea typeface="Arial"/>
                <a:cs typeface="Gill Sans"/>
                <a:sym typeface="Comic Sans MS" pitchFamily="-65" charset="0"/>
              </a:rPr>
              <a:t>TeV</a:t>
            </a:r>
            <a:r>
              <a:rPr lang="en-US" sz="1600" kern="0" dirty="0">
                <a:solidFill>
                  <a:srgbClr val="000000"/>
                </a:solidFill>
                <a:latin typeface="Gill Sans"/>
                <a:ea typeface="Arial"/>
                <a:cs typeface="Gill Sans"/>
                <a:sym typeface="Comic Sans MS" pitchFamily="-65" charset="0"/>
              </a:rPr>
              <a:t>.</a:t>
            </a:r>
          </a:p>
        </p:txBody>
      </p:sp>
      <p:pic>
        <p:nvPicPr>
          <p:cNvPr id="4" name="Picture 3"/>
          <p:cNvPicPr>
            <a:picLocks noChangeAspect="1"/>
          </p:cNvPicPr>
          <p:nvPr/>
        </p:nvPicPr>
        <p:blipFill>
          <a:blip r:embed="rId3"/>
          <a:stretch>
            <a:fillRect/>
          </a:stretch>
        </p:blipFill>
        <p:spPr>
          <a:xfrm>
            <a:off x="93387" y="2348830"/>
            <a:ext cx="2911151" cy="2743200"/>
          </a:xfrm>
          <a:prstGeom prst="rect">
            <a:avLst/>
          </a:prstGeom>
        </p:spPr>
      </p:pic>
      <p:pic>
        <p:nvPicPr>
          <p:cNvPr id="12" name="Picture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004538" y="2348830"/>
            <a:ext cx="2266451" cy="2743200"/>
          </a:xfrm>
          <a:prstGeom prst="rect">
            <a:avLst/>
          </a:prstGeom>
        </p:spPr>
      </p:pic>
      <p:sp>
        <p:nvSpPr>
          <p:cNvPr id="13" name="TextBox 2"/>
          <p:cNvSpPr txBox="1">
            <a:spLocks noChangeArrowheads="1"/>
          </p:cNvSpPr>
          <p:nvPr/>
        </p:nvSpPr>
        <p:spPr bwMode="auto">
          <a:xfrm>
            <a:off x="160775" y="1969117"/>
            <a:ext cx="1775544" cy="634020"/>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spAutoFit/>
          </a:bodyPr>
          <a:lstStyle/>
          <a:p>
            <a:pPr defTabSz="449251">
              <a:lnSpc>
                <a:spcPct val="110000"/>
              </a:lnSpc>
              <a:buClr>
                <a:srgbClr val="000000"/>
              </a:buClr>
              <a:buSzPct val="100000"/>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a:solidFill>
                  <a:srgbClr val="0000FF"/>
                </a:solidFill>
                <a:latin typeface="Gill Sans"/>
                <a:ea typeface="Arial"/>
                <a:cs typeface="Gill Sans"/>
                <a:sym typeface="Comic Sans MS" pitchFamily="-65" charset="0"/>
              </a:rPr>
              <a:t>RX J 1713</a:t>
            </a:r>
            <a:r>
              <a:rPr lang="fi-FI" sz="1600">
                <a:solidFill>
                  <a:srgbClr val="0000FF"/>
                </a:solidFill>
                <a:latin typeface="Gill Sans"/>
                <a:ea typeface="Arial"/>
                <a:cs typeface="Gill Sans"/>
                <a:sym typeface="Comic Sans MS" pitchFamily="-65" charset="0"/>
              </a:rPr>
              <a:t>.7-3946</a:t>
            </a:r>
          </a:p>
          <a:p>
            <a:pPr defTabSz="449251">
              <a:lnSpc>
                <a:spcPct val="110000"/>
              </a:lnSpc>
              <a:buClr>
                <a:srgbClr val="000000"/>
              </a:buClr>
              <a:buSzPct val="100000"/>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a:solidFill>
                  <a:srgbClr val="0000FF"/>
                </a:solidFill>
                <a:latin typeface="Gill Sans"/>
                <a:ea typeface="Arial"/>
                <a:cs typeface="Gill Sans"/>
                <a:sym typeface="Comic Sans MS" pitchFamily="-65" charset="0"/>
              </a:rPr>
              <a:t>H.E.S.S.</a:t>
            </a:r>
          </a:p>
        </p:txBody>
      </p:sp>
      <p:sp>
        <p:nvSpPr>
          <p:cNvPr id="14" name="TextBox 2"/>
          <p:cNvSpPr txBox="1">
            <a:spLocks noChangeArrowheads="1"/>
          </p:cNvSpPr>
          <p:nvPr/>
        </p:nvSpPr>
        <p:spPr bwMode="auto">
          <a:xfrm>
            <a:off x="3106953" y="1969117"/>
            <a:ext cx="1030808" cy="634020"/>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spAutoFit/>
          </a:bodyPr>
          <a:lstStyle/>
          <a:p>
            <a:pPr defTabSz="449251">
              <a:lnSpc>
                <a:spcPct val="110000"/>
              </a:lnSpc>
              <a:buClr>
                <a:srgbClr val="000000"/>
              </a:buClr>
              <a:buSzPct val="100000"/>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a:solidFill>
                  <a:srgbClr val="0000FF"/>
                </a:solidFill>
                <a:latin typeface="Gill Sans"/>
                <a:ea typeface="Arial"/>
                <a:cs typeface="Gill Sans"/>
                <a:sym typeface="Comic Sans MS" pitchFamily="-65" charset="0"/>
              </a:rPr>
              <a:t>IC 443</a:t>
            </a:r>
          </a:p>
          <a:p>
            <a:pPr defTabSz="449251">
              <a:lnSpc>
                <a:spcPct val="110000"/>
              </a:lnSpc>
              <a:buClr>
                <a:srgbClr val="000000"/>
              </a:buClr>
              <a:buSzPct val="100000"/>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a:solidFill>
                  <a:srgbClr val="0000FF"/>
                </a:solidFill>
                <a:latin typeface="Gill Sans"/>
                <a:ea typeface="Arial"/>
                <a:cs typeface="Gill Sans"/>
                <a:sym typeface="Comic Sans MS" pitchFamily="-65" charset="0"/>
              </a:rPr>
              <a:t>VERITAS</a:t>
            </a:r>
          </a:p>
        </p:txBody>
      </p:sp>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29003" y="2400497"/>
            <a:ext cx="3751509" cy="2619525"/>
          </a:xfrm>
          <a:prstGeom prst="rect">
            <a:avLst/>
          </a:prstGeom>
          <a:ln w="12700">
            <a:solidFill>
              <a:schemeClr val="accent4">
                <a:shade val="95000"/>
                <a:satMod val="105000"/>
              </a:schemeClr>
            </a:solidFill>
          </a:ln>
        </p:spPr>
      </p:pic>
      <p:sp>
        <p:nvSpPr>
          <p:cNvPr id="15" name="TextBox 2"/>
          <p:cNvSpPr txBox="1">
            <a:spLocks noChangeArrowheads="1"/>
          </p:cNvSpPr>
          <p:nvPr/>
        </p:nvSpPr>
        <p:spPr bwMode="auto">
          <a:xfrm>
            <a:off x="6012160" y="2427734"/>
            <a:ext cx="2053569" cy="363176"/>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spAutoFit/>
          </a:bodyPr>
          <a:lstStyle/>
          <a:p>
            <a:pPr defTabSz="449251">
              <a:lnSpc>
                <a:spcPct val="110000"/>
              </a:lnSpc>
              <a:buClr>
                <a:srgbClr val="000000"/>
              </a:buClr>
              <a:buSzPct val="100000"/>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dirty="0">
                <a:solidFill>
                  <a:srgbClr val="0000FF"/>
                </a:solidFill>
                <a:latin typeface="Gill Sans"/>
                <a:ea typeface="Arial"/>
                <a:cs typeface="Gill Sans"/>
                <a:sym typeface="Comic Sans MS" pitchFamily="-65" charset="0"/>
              </a:rPr>
              <a:t>Fermi-LAT/ VERITAS</a:t>
            </a:r>
          </a:p>
        </p:txBody>
      </p:sp>
    </p:spTree>
    <p:extLst>
      <p:ext uri="{BB962C8B-B14F-4D97-AF65-F5344CB8AC3E}">
        <p14:creationId xmlns:p14="http://schemas.microsoft.com/office/powerpoint/2010/main" val="43274311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7112" name="Picture 8" descr="C:\Documents and Settings\phyjh\My Documents\My Pictures\delawarepics\worldmap.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40432" y="361952"/>
            <a:ext cx="7620000" cy="4283075"/>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1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3680" y="89861"/>
            <a:ext cx="4235164" cy="1146998"/>
          </a:xfrm>
          <a:prstGeom prst="rect">
            <a:avLst/>
          </a:prstGeom>
          <a:ln w="25400">
            <a:solidFill>
              <a:srgbClr val="FFFFFF"/>
            </a:solidFill>
          </a:ln>
        </p:spPr>
      </p:pic>
      <p:pic>
        <p:nvPicPr>
          <p:cNvPr id="17" name="Picture 16" descr="DSCF7214.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27584" y="3795885"/>
            <a:ext cx="4998626" cy="1224449"/>
          </a:xfrm>
          <a:prstGeom prst="rect">
            <a:avLst/>
          </a:prstGeom>
          <a:ln w="25400">
            <a:solidFill>
              <a:srgbClr val="FFFFFF"/>
            </a:solidFill>
          </a:ln>
        </p:spPr>
      </p:pic>
      <p:sp>
        <p:nvSpPr>
          <p:cNvPr id="47117" name="Line 13"/>
          <p:cNvSpPr>
            <a:spLocks noChangeShapeType="1"/>
          </p:cNvSpPr>
          <p:nvPr/>
        </p:nvSpPr>
        <p:spPr bwMode="auto">
          <a:xfrm flipV="1">
            <a:off x="4117032" y="3181349"/>
            <a:ext cx="685800" cy="614535"/>
          </a:xfrm>
          <a:prstGeom prst="line">
            <a:avLst/>
          </a:prstGeom>
          <a:noFill/>
          <a:ln w="38100">
            <a:solidFill>
              <a:srgbClr val="FF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solidFill>
                <a:srgbClr val="FFFFFF"/>
              </a:solidFill>
            </a:endParaRPr>
          </a:p>
        </p:txBody>
      </p:sp>
      <p:sp>
        <p:nvSpPr>
          <p:cNvPr id="47120" name="Line 16"/>
          <p:cNvSpPr>
            <a:spLocks noChangeShapeType="1"/>
          </p:cNvSpPr>
          <p:nvPr/>
        </p:nvSpPr>
        <p:spPr bwMode="auto">
          <a:xfrm>
            <a:off x="1734054" y="1059582"/>
            <a:ext cx="401778" cy="826368"/>
          </a:xfrm>
          <a:prstGeom prst="line">
            <a:avLst/>
          </a:prstGeom>
          <a:noFill/>
          <a:ln w="38100">
            <a:solidFill>
              <a:srgbClr val="FF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solidFill>
                <a:srgbClr val="FFFFFF"/>
              </a:solidFill>
            </a:endParaRPr>
          </a:p>
        </p:txBody>
      </p:sp>
      <p:sp>
        <p:nvSpPr>
          <p:cNvPr id="47125" name="Text Box 21"/>
          <p:cNvSpPr txBox="1">
            <a:spLocks noChangeArrowheads="1"/>
          </p:cNvSpPr>
          <p:nvPr/>
        </p:nvSpPr>
        <p:spPr bwMode="auto">
          <a:xfrm>
            <a:off x="28138" y="35885"/>
            <a:ext cx="1562735" cy="461665"/>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dirty="0">
                <a:solidFill>
                  <a:srgbClr val="FFFFFF"/>
                </a:solidFill>
                <a:latin typeface="American Typewriter" charset="0"/>
                <a:ea typeface="American Typewriter" charset="0"/>
                <a:cs typeface="American Typewriter" charset="0"/>
              </a:rPr>
              <a:t>VERITAS</a:t>
            </a:r>
          </a:p>
        </p:txBody>
      </p:sp>
      <p:pic>
        <p:nvPicPr>
          <p:cNvPr id="15" name="Picture 12" descr="magic_stereo2_2"/>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5416752" y="1059582"/>
            <a:ext cx="2611632" cy="1296144"/>
          </a:xfrm>
          <a:prstGeom prst="rect">
            <a:avLst/>
          </a:prstGeom>
          <a:solidFill>
            <a:srgbClr val="FFFFFF"/>
          </a:solidFill>
          <a:ln w="25400">
            <a:solidFill>
              <a:srgbClr val="FFFFFF"/>
            </a:solidFill>
          </a:ln>
          <a:extLst>
            <a:ext uri="{909E8E84-426E-40dd-AFC4-6F175D3DCCD1}">
              <a14:hiddenFill xmlns="" xmlns:a14="http://schemas.microsoft.com/office/drawing/2010/main">
                <a:solidFill>
                  <a:srgbClr val="FFFFFF"/>
                </a:solidFill>
              </a14:hiddenFill>
            </a:ext>
          </a:extLst>
        </p:spPr>
      </p:pic>
      <p:sp>
        <p:nvSpPr>
          <p:cNvPr id="16" name="Text Box 21"/>
          <p:cNvSpPr txBox="1">
            <a:spLocks noChangeArrowheads="1"/>
          </p:cNvSpPr>
          <p:nvPr/>
        </p:nvSpPr>
        <p:spPr bwMode="auto">
          <a:xfrm>
            <a:off x="5409381" y="1029965"/>
            <a:ext cx="1538883" cy="461665"/>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dirty="0">
                <a:solidFill>
                  <a:srgbClr val="FFFFFF"/>
                </a:solidFill>
                <a:latin typeface="American Typewriter" charset="0"/>
                <a:ea typeface="American Typewriter" charset="0"/>
                <a:cs typeface="American Typewriter" charset="0"/>
              </a:rPr>
              <a:t>MAGIC II</a:t>
            </a:r>
          </a:p>
        </p:txBody>
      </p:sp>
      <p:sp>
        <p:nvSpPr>
          <p:cNvPr id="47119" name="Line 15"/>
          <p:cNvSpPr>
            <a:spLocks noChangeShapeType="1"/>
          </p:cNvSpPr>
          <p:nvPr/>
        </p:nvSpPr>
        <p:spPr bwMode="auto">
          <a:xfrm flipH="1">
            <a:off x="4117032" y="1347614"/>
            <a:ext cx="1325488" cy="690736"/>
          </a:xfrm>
          <a:prstGeom prst="line">
            <a:avLst/>
          </a:prstGeom>
          <a:noFill/>
          <a:ln w="38100">
            <a:solidFill>
              <a:srgbClr val="FF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solidFill>
                <a:srgbClr val="FFFFFF"/>
              </a:solidFill>
            </a:endParaRPr>
          </a:p>
        </p:txBody>
      </p:sp>
      <p:sp>
        <p:nvSpPr>
          <p:cNvPr id="14" name="Text Box 19"/>
          <p:cNvSpPr txBox="1">
            <a:spLocks noChangeArrowheads="1"/>
          </p:cNvSpPr>
          <p:nvPr/>
        </p:nvSpPr>
        <p:spPr bwMode="auto">
          <a:xfrm>
            <a:off x="840432" y="3795885"/>
            <a:ext cx="1423788" cy="461665"/>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dirty="0">
                <a:solidFill>
                  <a:srgbClr val="FFFFFF"/>
                </a:solidFill>
                <a:latin typeface="American Typewriter" charset="0"/>
                <a:ea typeface="American Typewriter" charset="0"/>
                <a:cs typeface="American Typewriter" charset="0"/>
              </a:rPr>
              <a:t>H.E.S.S. </a:t>
            </a:r>
          </a:p>
        </p:txBody>
      </p:sp>
      <p:pic>
        <p:nvPicPr>
          <p:cNvPr id="1026" name="Picture 2" descr="HAWC 300">
            <a:extLst>
              <a:ext uri="{FF2B5EF4-FFF2-40B4-BE49-F238E27FC236}">
                <a16:creationId xmlns:a16="http://schemas.microsoft.com/office/drawing/2014/main" id="{9D3B1235-AE8A-3544-BC07-39AD8E6D3F50}"/>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189782" y="2407485"/>
            <a:ext cx="1938716" cy="1071006"/>
          </a:xfrm>
          <a:prstGeom prst="rect">
            <a:avLst/>
          </a:prstGeom>
          <a:noFill/>
          <a:ln w="25400">
            <a:solidFill>
              <a:schemeClr val="accent3"/>
            </a:solidFill>
          </a:ln>
          <a:extLst>
            <a:ext uri="{909E8E84-426E-40DD-AFC4-6F175D3DCCD1}">
              <a14:hiddenFill xmlns:a14="http://schemas.microsoft.com/office/drawing/2010/main">
                <a:solidFill>
                  <a:srgbClr val="FFFFFF"/>
                </a:solidFill>
              </a14:hiddenFill>
            </a:ext>
          </a:extLst>
        </p:spPr>
      </p:pic>
      <p:sp>
        <p:nvSpPr>
          <p:cNvPr id="13" name="Line 16">
            <a:extLst>
              <a:ext uri="{FF2B5EF4-FFF2-40B4-BE49-F238E27FC236}">
                <a16:creationId xmlns:a16="http://schemas.microsoft.com/office/drawing/2014/main" id="{42649B94-6EB4-A844-BC12-CCAA11BF28BE}"/>
              </a:ext>
            </a:extLst>
          </p:cNvPr>
          <p:cNvSpPr>
            <a:spLocks noChangeShapeType="1"/>
          </p:cNvSpPr>
          <p:nvPr/>
        </p:nvSpPr>
        <p:spPr bwMode="auto">
          <a:xfrm flipV="1">
            <a:off x="2128498" y="2283718"/>
            <a:ext cx="283262" cy="113918"/>
          </a:xfrm>
          <a:prstGeom prst="line">
            <a:avLst/>
          </a:prstGeom>
          <a:noFill/>
          <a:ln w="38100">
            <a:solidFill>
              <a:srgbClr val="FF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solidFill>
                <a:srgbClr val="FFFFFF"/>
              </a:solidFill>
            </a:endParaRPr>
          </a:p>
        </p:txBody>
      </p:sp>
      <p:sp>
        <p:nvSpPr>
          <p:cNvPr id="19" name="Text Box 21">
            <a:extLst>
              <a:ext uri="{FF2B5EF4-FFF2-40B4-BE49-F238E27FC236}">
                <a16:creationId xmlns:a16="http://schemas.microsoft.com/office/drawing/2014/main" id="{422A0F51-93F7-524C-A3AE-AA7E1836266A}"/>
              </a:ext>
            </a:extLst>
          </p:cNvPr>
          <p:cNvSpPr txBox="1">
            <a:spLocks noChangeArrowheads="1"/>
          </p:cNvSpPr>
          <p:nvPr/>
        </p:nvSpPr>
        <p:spPr bwMode="auto">
          <a:xfrm>
            <a:off x="133715" y="2336466"/>
            <a:ext cx="1135247" cy="461665"/>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dirty="0">
                <a:solidFill>
                  <a:srgbClr val="FFFFFF"/>
                </a:solidFill>
                <a:latin typeface="American Typewriter" charset="0"/>
                <a:ea typeface="American Typewriter" charset="0"/>
                <a:cs typeface="American Typewriter" charset="0"/>
              </a:rPr>
              <a:t>HAWC</a:t>
            </a:r>
          </a:p>
        </p:txBody>
      </p:sp>
      <p:sp>
        <p:nvSpPr>
          <p:cNvPr id="2" name="TextBox 1">
            <a:extLst>
              <a:ext uri="{FF2B5EF4-FFF2-40B4-BE49-F238E27FC236}">
                <a16:creationId xmlns:a16="http://schemas.microsoft.com/office/drawing/2014/main" id="{385003A0-5AFE-2645-B4F9-22B2A15F12DC}"/>
              </a:ext>
            </a:extLst>
          </p:cNvPr>
          <p:cNvSpPr txBox="1"/>
          <p:nvPr/>
        </p:nvSpPr>
        <p:spPr>
          <a:xfrm>
            <a:off x="6008664" y="3723878"/>
            <a:ext cx="2464616" cy="923330"/>
          </a:xfrm>
          <a:prstGeom prst="rect">
            <a:avLst/>
          </a:prstGeom>
          <a:noFill/>
        </p:spPr>
        <p:txBody>
          <a:bodyPr wrap="square" rtlCol="0">
            <a:spAutoFit/>
          </a:bodyPr>
          <a:lstStyle/>
          <a:p>
            <a:pPr algn="ctr"/>
            <a:r>
              <a:rPr lang="en-US" sz="1800" dirty="0"/>
              <a:t>Galactic discovery instruments of the last decade</a:t>
            </a:r>
          </a:p>
        </p:txBody>
      </p:sp>
    </p:spTree>
    <p:extLst>
      <p:ext uri="{BB962C8B-B14F-4D97-AF65-F5344CB8AC3E}">
        <p14:creationId xmlns:p14="http://schemas.microsoft.com/office/powerpoint/2010/main" val="130242256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5">
            <a:extLst>
              <a:ext uri="{FF2B5EF4-FFF2-40B4-BE49-F238E27FC236}">
                <a16:creationId xmlns:a16="http://schemas.microsoft.com/office/drawing/2014/main" id="{0097F1F6-C466-284A-8754-6E9C8227FD1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64088" y="1995686"/>
            <a:ext cx="3394708" cy="2715766"/>
          </a:xfrm>
          <a:prstGeom prst="rect">
            <a:avLst/>
          </a:prstGeom>
          <a:noFill/>
          <a:ln w="25400">
            <a:solidFill>
              <a:schemeClr val="accent4">
                <a:shade val="95000"/>
                <a:satMod val="105000"/>
              </a:schemeClr>
            </a:solidFill>
          </a:ln>
          <a:extLst>
            <a:ext uri="{909E8E84-426E-40DD-AFC4-6F175D3DCCD1}">
              <a14:hiddenFill xmlns:a14="http://schemas.microsoft.com/office/drawing/2010/main">
                <a:solidFill>
                  <a:srgbClr val="FFFFFF"/>
                </a:solidFill>
              </a14:hiddenFill>
            </a:ext>
          </a:extLst>
        </p:spPr>
      </p:pic>
      <p:sp>
        <p:nvSpPr>
          <p:cNvPr id="39938" name="Rectangle 3"/>
          <p:cNvSpPr>
            <a:spLocks noGrp="1" noChangeArrowheads="1"/>
          </p:cNvSpPr>
          <p:nvPr>
            <p:ph type="title"/>
          </p:nvPr>
        </p:nvSpPr>
        <p:spPr>
          <a:xfrm>
            <a:off x="18673" y="120735"/>
            <a:ext cx="9144000" cy="458788"/>
          </a:xfrm>
        </p:spPr>
        <p:txBody>
          <a:body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dirty="0">
                <a:solidFill>
                  <a:srgbClr val="FF0000"/>
                </a:solidFill>
                <a:latin typeface="Verdana" pitchFamily="-65" charset="0"/>
                <a:ea typeface="ＭＳ Ｐゴシック" pitchFamily="-65" charset="-128"/>
                <a:cs typeface="ＭＳ Ｐゴシック" pitchFamily="-65" charset="-128"/>
              </a:rPr>
              <a:t>Star forming regions and wind interactions</a:t>
            </a:r>
          </a:p>
        </p:txBody>
      </p:sp>
      <p:sp>
        <p:nvSpPr>
          <p:cNvPr id="10" name="TextBox 2"/>
          <p:cNvSpPr txBox="1">
            <a:spLocks noChangeArrowheads="1"/>
          </p:cNvSpPr>
          <p:nvPr/>
        </p:nvSpPr>
        <p:spPr bwMode="auto">
          <a:xfrm>
            <a:off x="880067" y="697073"/>
            <a:ext cx="7421211" cy="886589"/>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err="1">
                <a:solidFill>
                  <a:srgbClr val="000000"/>
                </a:solidFill>
                <a:latin typeface="Gill Sans"/>
                <a:ea typeface="Arial"/>
                <a:cs typeface="Gill Sans"/>
                <a:sym typeface="Comic Sans MS" pitchFamily="-65" charset="0"/>
              </a:rPr>
              <a:t>Westerlund</a:t>
            </a:r>
            <a:r>
              <a:rPr lang="en-US" sz="1600" kern="0" dirty="0">
                <a:solidFill>
                  <a:srgbClr val="000000"/>
                </a:solidFill>
                <a:latin typeface="Gill Sans"/>
                <a:ea typeface="Arial"/>
                <a:cs typeface="Gill Sans"/>
                <a:sym typeface="Comic Sans MS" pitchFamily="-65" charset="0"/>
              </a:rPr>
              <a:t> 1: most massive stellar cluster in the Galaxy</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Challenging observations and interpretation, due to source extent and confusion.</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Eta Carina provides first clear evidence of </a:t>
            </a:r>
            <a:r>
              <a:rPr lang="en-US" sz="1600" kern="0" dirty="0" err="1">
                <a:solidFill>
                  <a:srgbClr val="000000"/>
                </a:solidFill>
                <a:latin typeface="Gill Sans"/>
                <a:ea typeface="Arial"/>
                <a:cs typeface="Gill Sans"/>
                <a:sym typeface="Comic Sans MS" pitchFamily="-65" charset="0"/>
              </a:rPr>
              <a:t>TeV</a:t>
            </a:r>
            <a:r>
              <a:rPr lang="en-US" sz="1600" kern="0" dirty="0">
                <a:solidFill>
                  <a:srgbClr val="000000"/>
                </a:solidFill>
                <a:latin typeface="Gill Sans"/>
                <a:ea typeface="Arial"/>
                <a:cs typeface="Gill Sans"/>
                <a:sym typeface="Comic Sans MS" pitchFamily="-65" charset="0"/>
              </a:rPr>
              <a:t> emission from colliding winds.</a:t>
            </a:r>
          </a:p>
        </p:txBody>
      </p:sp>
      <p:sp>
        <p:nvSpPr>
          <p:cNvPr id="13" name="TextBox 2"/>
          <p:cNvSpPr txBox="1">
            <a:spLocks noChangeArrowheads="1"/>
          </p:cNvSpPr>
          <p:nvPr/>
        </p:nvSpPr>
        <p:spPr bwMode="auto">
          <a:xfrm>
            <a:off x="5747999" y="2059667"/>
            <a:ext cx="1080120" cy="634020"/>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spAutoFit/>
          </a:bodyPr>
          <a:lstStyle/>
          <a:p>
            <a:pPr defTabSz="449251">
              <a:lnSpc>
                <a:spcPct val="110000"/>
              </a:lnSpc>
              <a:buClr>
                <a:srgbClr val="000000"/>
              </a:buClr>
              <a:buSzPct val="100000"/>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dirty="0">
                <a:solidFill>
                  <a:srgbClr val="0000FF"/>
                </a:solidFill>
                <a:latin typeface="Gill Sans"/>
                <a:ea typeface="Arial"/>
                <a:cs typeface="Gill Sans"/>
                <a:sym typeface="Comic Sans MS" pitchFamily="-65" charset="0"/>
              </a:rPr>
              <a:t>Eta Carina</a:t>
            </a:r>
            <a:endParaRPr lang="fi-FI" sz="1600" dirty="0">
              <a:solidFill>
                <a:srgbClr val="0000FF"/>
              </a:solidFill>
              <a:latin typeface="Gill Sans"/>
              <a:ea typeface="Arial"/>
              <a:cs typeface="Gill Sans"/>
              <a:sym typeface="Comic Sans MS" pitchFamily="-65" charset="0"/>
            </a:endParaRPr>
          </a:p>
          <a:p>
            <a:pPr defTabSz="449251">
              <a:lnSpc>
                <a:spcPct val="110000"/>
              </a:lnSpc>
              <a:buClr>
                <a:srgbClr val="000000"/>
              </a:buClr>
              <a:buSzPct val="100000"/>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dirty="0">
                <a:solidFill>
                  <a:srgbClr val="0000FF"/>
                </a:solidFill>
                <a:latin typeface="Gill Sans"/>
                <a:ea typeface="Arial"/>
                <a:cs typeface="Gill Sans"/>
                <a:sym typeface="Comic Sans MS" pitchFamily="-65" charset="0"/>
              </a:rPr>
              <a:t>H.E.S.S. II</a:t>
            </a:r>
          </a:p>
        </p:txBody>
      </p:sp>
      <p:pic>
        <p:nvPicPr>
          <p:cNvPr id="2" name="Picture 1">
            <a:extLst>
              <a:ext uri="{FF2B5EF4-FFF2-40B4-BE49-F238E27FC236}">
                <a16:creationId xmlns:a16="http://schemas.microsoft.com/office/drawing/2014/main" id="{854C0BD2-9031-3342-8147-82048CD52BDE}"/>
              </a:ext>
            </a:extLst>
          </p:cNvPr>
          <p:cNvPicPr>
            <a:picLocks noChangeAspect="1"/>
          </p:cNvPicPr>
          <p:nvPr/>
        </p:nvPicPr>
        <p:blipFill>
          <a:blip r:embed="rId4"/>
          <a:stretch>
            <a:fillRect/>
          </a:stretch>
        </p:blipFill>
        <p:spPr>
          <a:xfrm>
            <a:off x="683568" y="2059667"/>
            <a:ext cx="3394525" cy="2738930"/>
          </a:xfrm>
          <a:prstGeom prst="rect">
            <a:avLst/>
          </a:prstGeom>
          <a:ln w="25400">
            <a:solidFill>
              <a:schemeClr val="accent4">
                <a:shade val="95000"/>
                <a:satMod val="105000"/>
              </a:schemeClr>
            </a:solidFill>
          </a:ln>
        </p:spPr>
      </p:pic>
      <p:sp>
        <p:nvSpPr>
          <p:cNvPr id="16" name="TextBox 2">
            <a:extLst>
              <a:ext uri="{FF2B5EF4-FFF2-40B4-BE49-F238E27FC236}">
                <a16:creationId xmlns:a16="http://schemas.microsoft.com/office/drawing/2014/main" id="{D8E046E8-A7E9-4645-9658-C23F1C3204D3}"/>
              </a:ext>
            </a:extLst>
          </p:cNvPr>
          <p:cNvSpPr txBox="1">
            <a:spLocks noChangeArrowheads="1"/>
          </p:cNvSpPr>
          <p:nvPr/>
        </p:nvSpPr>
        <p:spPr bwMode="auto">
          <a:xfrm>
            <a:off x="683568" y="2059667"/>
            <a:ext cx="1440160" cy="344903"/>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spAutoFit/>
          </a:bodyPr>
          <a:lstStyle/>
          <a:p>
            <a:pPr defTabSz="449251">
              <a:lnSpc>
                <a:spcPct val="110000"/>
              </a:lnSpc>
              <a:buClr>
                <a:srgbClr val="000000"/>
              </a:buClr>
              <a:buSzPct val="100000"/>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dirty="0">
                <a:solidFill>
                  <a:srgbClr val="0000FF"/>
                </a:solidFill>
                <a:latin typeface="Gill Sans"/>
                <a:ea typeface="Arial"/>
                <a:cs typeface="Gill Sans"/>
                <a:sym typeface="Comic Sans MS" pitchFamily="-65" charset="0"/>
              </a:rPr>
              <a:t>Westerlund1</a:t>
            </a:r>
          </a:p>
        </p:txBody>
      </p:sp>
    </p:spTree>
    <p:extLst>
      <p:ext uri="{BB962C8B-B14F-4D97-AF65-F5344CB8AC3E}">
        <p14:creationId xmlns:p14="http://schemas.microsoft.com/office/powerpoint/2010/main" val="319477925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0" y="120907"/>
            <a:ext cx="9144000" cy="458788"/>
          </a:xfrm>
        </p:spPr>
        <p:txBody>
          <a:body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dirty="0">
                <a:solidFill>
                  <a:srgbClr val="FF0000"/>
                </a:solidFill>
                <a:latin typeface="Verdana" pitchFamily="-65" charset="0"/>
                <a:ea typeface="ＭＳ Ｐゴシック" pitchFamily="-65" charset="-128"/>
                <a:cs typeface="ＭＳ Ｐゴシック" pitchFamily="-65" charset="-128"/>
              </a:rPr>
              <a:t>The Galactic </a:t>
            </a:r>
            <a:r>
              <a:rPr lang="en-GB" sz="2800" b="1" dirty="0" err="1">
                <a:solidFill>
                  <a:srgbClr val="FF0000"/>
                </a:solidFill>
                <a:latin typeface="Verdana" pitchFamily="-65" charset="0"/>
                <a:ea typeface="ＭＳ Ｐゴシック" pitchFamily="-65" charset="-128"/>
                <a:cs typeface="ＭＳ Ｐゴシック" pitchFamily="-65" charset="-128"/>
              </a:rPr>
              <a:t>Center</a:t>
            </a:r>
            <a:r>
              <a:rPr lang="en-GB" sz="2800" b="1" dirty="0">
                <a:solidFill>
                  <a:srgbClr val="FF0000"/>
                </a:solidFill>
                <a:latin typeface="Verdana" pitchFamily="-65" charset="0"/>
                <a:ea typeface="ＭＳ Ｐゴシック" pitchFamily="-65" charset="-128"/>
                <a:cs typeface="ＭＳ Ｐゴシック" pitchFamily="-65" charset="-128"/>
              </a:rPr>
              <a:t> Region.</a:t>
            </a:r>
          </a:p>
        </p:txBody>
      </p:sp>
      <p:sp>
        <p:nvSpPr>
          <p:cNvPr id="10" name="TextBox 2"/>
          <p:cNvSpPr txBox="1">
            <a:spLocks noChangeArrowheads="1"/>
          </p:cNvSpPr>
          <p:nvPr/>
        </p:nvSpPr>
        <p:spPr bwMode="auto">
          <a:xfrm>
            <a:off x="93387" y="638333"/>
            <a:ext cx="8957229" cy="1428276"/>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H.E.S.S. detected a bright, steady </a:t>
            </a:r>
            <a:r>
              <a:rPr lang="en-US" sz="1600" kern="0" dirty="0" err="1">
                <a:solidFill>
                  <a:srgbClr val="000000"/>
                </a:solidFill>
                <a:latin typeface="Gill Sans"/>
                <a:ea typeface="Arial"/>
                <a:cs typeface="Gill Sans"/>
                <a:sym typeface="Comic Sans MS" pitchFamily="-65" charset="0"/>
              </a:rPr>
              <a:t>TeV</a:t>
            </a:r>
            <a:r>
              <a:rPr lang="en-US" sz="1600" kern="0" dirty="0">
                <a:solidFill>
                  <a:srgbClr val="000000"/>
                </a:solidFill>
                <a:latin typeface="Gill Sans"/>
                <a:ea typeface="Arial"/>
                <a:cs typeface="Gill Sans"/>
                <a:sym typeface="Comic Sans MS" pitchFamily="-65" charset="0"/>
              </a:rPr>
              <a:t> source, spatially coincident with </a:t>
            </a:r>
            <a:r>
              <a:rPr lang="en-US" sz="1600" kern="0" dirty="0" err="1">
                <a:solidFill>
                  <a:srgbClr val="000000"/>
                </a:solidFill>
                <a:latin typeface="Gill Sans"/>
                <a:ea typeface="Arial"/>
                <a:cs typeface="Gill Sans"/>
                <a:sym typeface="Comic Sans MS" pitchFamily="-65" charset="0"/>
              </a:rPr>
              <a:t>SgrA</a:t>
            </a:r>
            <a:r>
              <a:rPr lang="en-US" sz="1600" kern="0" dirty="0">
                <a:solidFill>
                  <a:srgbClr val="000000"/>
                </a:solidFill>
                <a:latin typeface="Gill Sans"/>
                <a:ea typeface="Arial"/>
                <a:cs typeface="Gill Sans"/>
                <a:sym typeface="Comic Sans MS" pitchFamily="-65" charset="0"/>
              </a:rPr>
              <a:t>*</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Diffuse emission is observed along the plane, within a few degrees of the Galactic Center.</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The diffuse spectrum extends to 40 </a:t>
            </a:r>
            <a:r>
              <a:rPr lang="en-US" sz="1600" kern="0" dirty="0" err="1">
                <a:solidFill>
                  <a:srgbClr val="000000"/>
                </a:solidFill>
                <a:latin typeface="Gill Sans"/>
                <a:ea typeface="Arial"/>
                <a:cs typeface="Gill Sans"/>
                <a:sym typeface="Comic Sans MS" pitchFamily="-65" charset="0"/>
              </a:rPr>
              <a:t>TeV</a:t>
            </a:r>
            <a:r>
              <a:rPr lang="en-US" sz="1600" kern="0" dirty="0">
                <a:solidFill>
                  <a:srgbClr val="000000"/>
                </a:solidFill>
                <a:latin typeface="Gill Sans"/>
                <a:ea typeface="Arial"/>
                <a:cs typeface="Gill Sans"/>
                <a:sym typeface="Comic Sans MS" pitchFamily="-65" charset="0"/>
              </a:rPr>
              <a:t> with no cutoff.</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Indicates presence of </a:t>
            </a:r>
            <a:r>
              <a:rPr lang="en-US" sz="1600" kern="0" dirty="0" err="1">
                <a:solidFill>
                  <a:srgbClr val="000000"/>
                </a:solidFill>
                <a:latin typeface="Gill Sans"/>
                <a:ea typeface="Arial"/>
                <a:cs typeface="Gill Sans"/>
                <a:sym typeface="Comic Sans MS" pitchFamily="-65" charset="0"/>
              </a:rPr>
              <a:t>PeV</a:t>
            </a:r>
            <a:r>
              <a:rPr lang="en-US" sz="1600" kern="0" dirty="0">
                <a:solidFill>
                  <a:srgbClr val="000000"/>
                </a:solidFill>
                <a:latin typeface="Gill Sans"/>
                <a:ea typeface="Arial"/>
                <a:cs typeface="Gill Sans"/>
                <a:sym typeface="Comic Sans MS" pitchFamily="-65" charset="0"/>
              </a:rPr>
              <a:t> particles – but not sufficient to explain Galactic CR flux..</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Large zenith observations by northern instruments help to study highest energies.</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90011" y="2468367"/>
            <a:ext cx="2877933" cy="2377705"/>
          </a:xfrm>
          <a:prstGeom prst="rect">
            <a:avLst/>
          </a:prstGeom>
          <a:ln w="12700">
            <a:solidFill>
              <a:schemeClr val="accent4">
                <a:shade val="95000"/>
                <a:satMod val="105000"/>
              </a:schemeClr>
            </a:solidFill>
          </a:ln>
        </p:spPr>
      </p:pic>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96922" y="2427734"/>
            <a:ext cx="2286444" cy="2396692"/>
          </a:xfrm>
          <a:prstGeom prst="rect">
            <a:avLst/>
          </a:prstGeom>
          <a:ln w="12700">
            <a:solidFill>
              <a:schemeClr val="accent4">
                <a:shade val="95000"/>
                <a:satMod val="105000"/>
              </a:schemeClr>
            </a:solidFill>
          </a:ln>
        </p:spPr>
      </p:pic>
      <p:cxnSp>
        <p:nvCxnSpPr>
          <p:cNvPr id="5" name="Straight Arrow Connector 4"/>
          <p:cNvCxnSpPr/>
          <p:nvPr/>
        </p:nvCxnSpPr>
        <p:spPr bwMode="auto">
          <a:xfrm flipV="1">
            <a:off x="2627784" y="3435846"/>
            <a:ext cx="2939019" cy="153416"/>
          </a:xfrm>
          <a:prstGeom prst="straightConnector1">
            <a:avLst/>
          </a:prstGeom>
          <a:solidFill>
            <a:srgbClr val="00B8FF"/>
          </a:solidFill>
          <a:ln w="63500" cap="flat" cmpd="sng" algn="ctr">
            <a:solidFill>
              <a:srgbClr val="0070C0"/>
            </a:solidFill>
            <a:prstDash val="solid"/>
            <a:round/>
            <a:headEnd type="none" w="med" len="med"/>
            <a:tailEnd type="triangle"/>
          </a:ln>
          <a:effectLst/>
        </p:spPr>
      </p:cxnSp>
      <p:cxnSp>
        <p:nvCxnSpPr>
          <p:cNvPr id="11" name="Straight Arrow Connector 10"/>
          <p:cNvCxnSpPr/>
          <p:nvPr/>
        </p:nvCxnSpPr>
        <p:spPr bwMode="auto">
          <a:xfrm flipV="1">
            <a:off x="3209348" y="2832009"/>
            <a:ext cx="2366872" cy="423817"/>
          </a:xfrm>
          <a:prstGeom prst="straightConnector1">
            <a:avLst/>
          </a:prstGeom>
          <a:solidFill>
            <a:srgbClr val="00B8FF"/>
          </a:solidFill>
          <a:ln w="63500" cap="flat" cmpd="sng" algn="ctr">
            <a:solidFill>
              <a:srgbClr val="FF9B94"/>
            </a:solidFill>
            <a:prstDash val="solid"/>
            <a:round/>
            <a:headEnd type="none" w="med" len="med"/>
            <a:tailEnd type="triangle"/>
          </a:ln>
          <a:effectLst/>
        </p:spPr>
      </p:cxnSp>
      <p:sp>
        <p:nvSpPr>
          <p:cNvPr id="8" name="Rectangle 7"/>
          <p:cNvSpPr/>
          <p:nvPr/>
        </p:nvSpPr>
        <p:spPr>
          <a:xfrm>
            <a:off x="2483768" y="4866501"/>
            <a:ext cx="3818033" cy="276999"/>
          </a:xfrm>
          <a:prstGeom prst="rect">
            <a:avLst/>
          </a:prstGeom>
        </p:spPr>
        <p:txBody>
          <a:bodyPr wrap="none">
            <a:spAutoFit/>
          </a:bodyPr>
          <a:lstStyle/>
          <a:p>
            <a:r>
              <a:rPr lang="is-IS" sz="1200" dirty="0">
                <a:solidFill>
                  <a:schemeClr val="tx1"/>
                </a:solidFill>
              </a:rPr>
              <a:t>H.E.S.S. Collaboration, Nature 531 (2016) 476</a:t>
            </a:r>
            <a:endParaRPr lang="en-US" sz="1200" dirty="0">
              <a:solidFill>
                <a:schemeClr val="tx1"/>
              </a:solidFill>
            </a:endParaRPr>
          </a:p>
        </p:txBody>
      </p:sp>
    </p:spTree>
    <p:extLst>
      <p:ext uri="{BB962C8B-B14F-4D97-AF65-F5344CB8AC3E}">
        <p14:creationId xmlns:p14="http://schemas.microsoft.com/office/powerpoint/2010/main" val="433347769"/>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18673" y="120735"/>
            <a:ext cx="9144000" cy="458788"/>
          </a:xfrm>
        </p:spPr>
        <p:txBody>
          <a:body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dirty="0">
                <a:solidFill>
                  <a:srgbClr val="FF0000"/>
                </a:solidFill>
                <a:latin typeface="Verdana" pitchFamily="-65" charset="0"/>
                <a:ea typeface="ＭＳ Ｐゴシック" pitchFamily="-65" charset="-128"/>
                <a:cs typeface="ＭＳ Ｐゴシック" pitchFamily="-65" charset="-128"/>
              </a:rPr>
              <a:t>HAWC Survey</a:t>
            </a:r>
          </a:p>
        </p:txBody>
      </p:sp>
      <p:sp>
        <p:nvSpPr>
          <p:cNvPr id="11" name="Rectangle 10">
            <a:extLst>
              <a:ext uri="{FF2B5EF4-FFF2-40B4-BE49-F238E27FC236}">
                <a16:creationId xmlns:a16="http://schemas.microsoft.com/office/drawing/2014/main" id="{9F837F9D-06E2-664F-BE25-E00C7240851D}"/>
              </a:ext>
            </a:extLst>
          </p:cNvPr>
          <p:cNvSpPr/>
          <p:nvPr/>
        </p:nvSpPr>
        <p:spPr>
          <a:xfrm>
            <a:off x="2483768" y="4772679"/>
            <a:ext cx="3005951" cy="253916"/>
          </a:xfrm>
          <a:prstGeom prst="rect">
            <a:avLst/>
          </a:prstGeom>
        </p:spPr>
        <p:txBody>
          <a:bodyPr wrap="none">
            <a:spAutoFit/>
          </a:bodyPr>
          <a:lstStyle/>
          <a:p>
            <a:r>
              <a:rPr lang="en-US" sz="1050" i="1" dirty="0">
                <a:solidFill>
                  <a:schemeClr val="tx1"/>
                </a:solidFill>
              </a:rPr>
              <a:t>HAWC Collaboration, </a:t>
            </a:r>
            <a:r>
              <a:rPr lang="en-US" sz="1050" i="1" dirty="0" err="1">
                <a:solidFill>
                  <a:schemeClr val="tx1"/>
                </a:solidFill>
              </a:rPr>
              <a:t>ApJ</a:t>
            </a:r>
            <a:r>
              <a:rPr lang="en-US" sz="1050" i="1" dirty="0">
                <a:solidFill>
                  <a:schemeClr val="tx1"/>
                </a:solidFill>
              </a:rPr>
              <a:t> 843 (2017), 40.</a:t>
            </a:r>
          </a:p>
        </p:txBody>
      </p:sp>
      <p:pic>
        <p:nvPicPr>
          <p:cNvPr id="5" name="Picture 4">
            <a:extLst>
              <a:ext uri="{FF2B5EF4-FFF2-40B4-BE49-F238E27FC236}">
                <a16:creationId xmlns:a16="http://schemas.microsoft.com/office/drawing/2014/main" id="{1A0643E4-6515-E249-8AAD-A0132E8FCA10}"/>
              </a:ext>
            </a:extLst>
          </p:cNvPr>
          <p:cNvPicPr>
            <a:picLocks noChangeAspect="1"/>
          </p:cNvPicPr>
          <p:nvPr/>
        </p:nvPicPr>
        <p:blipFill>
          <a:blip r:embed="rId3"/>
          <a:stretch>
            <a:fillRect/>
          </a:stretch>
        </p:blipFill>
        <p:spPr>
          <a:xfrm>
            <a:off x="1079082" y="1155763"/>
            <a:ext cx="6605604" cy="3040675"/>
          </a:xfrm>
          <a:prstGeom prst="rect">
            <a:avLst/>
          </a:prstGeom>
          <a:ln w="25400">
            <a:solidFill>
              <a:schemeClr val="tx1"/>
            </a:solidFill>
          </a:ln>
        </p:spPr>
      </p:pic>
    </p:spTree>
    <p:extLst>
      <p:ext uri="{BB962C8B-B14F-4D97-AF65-F5344CB8AC3E}">
        <p14:creationId xmlns:p14="http://schemas.microsoft.com/office/powerpoint/2010/main" val="4125597309"/>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18673" y="120735"/>
            <a:ext cx="9144000" cy="458788"/>
          </a:xfrm>
        </p:spPr>
        <p:txBody>
          <a:body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dirty="0">
                <a:solidFill>
                  <a:srgbClr val="FF0000"/>
                </a:solidFill>
                <a:latin typeface="Verdana" pitchFamily="-65" charset="0"/>
                <a:ea typeface="ＭＳ Ｐゴシック" pitchFamily="-65" charset="-128"/>
                <a:cs typeface="ＭＳ Ｐゴシック" pitchFamily="-65" charset="-128"/>
              </a:rPr>
              <a:t>Complementarity</a:t>
            </a:r>
          </a:p>
        </p:txBody>
      </p:sp>
      <p:sp>
        <p:nvSpPr>
          <p:cNvPr id="11" name="Rectangle 10">
            <a:extLst>
              <a:ext uri="{FF2B5EF4-FFF2-40B4-BE49-F238E27FC236}">
                <a16:creationId xmlns:a16="http://schemas.microsoft.com/office/drawing/2014/main" id="{9F837F9D-06E2-664F-BE25-E00C7240851D}"/>
              </a:ext>
            </a:extLst>
          </p:cNvPr>
          <p:cNvSpPr/>
          <p:nvPr/>
        </p:nvSpPr>
        <p:spPr>
          <a:xfrm>
            <a:off x="2483768" y="4772679"/>
            <a:ext cx="3796232" cy="253916"/>
          </a:xfrm>
          <a:prstGeom prst="rect">
            <a:avLst/>
          </a:prstGeom>
        </p:spPr>
        <p:txBody>
          <a:bodyPr wrap="none">
            <a:spAutoFit/>
          </a:bodyPr>
          <a:lstStyle/>
          <a:p>
            <a:r>
              <a:rPr lang="is-IS" sz="1050" i="1" dirty="0">
                <a:solidFill>
                  <a:schemeClr val="tx1"/>
                </a:solidFill>
              </a:rPr>
              <a:t>VERITAS, Fermi-LAT and HAWC. ApJ 866 (2018), 24.</a:t>
            </a:r>
            <a:endParaRPr lang="en-US" sz="1050" i="1" dirty="0">
              <a:solidFill>
                <a:schemeClr val="tx1"/>
              </a:solidFill>
            </a:endParaRPr>
          </a:p>
        </p:txBody>
      </p:sp>
      <p:pic>
        <p:nvPicPr>
          <p:cNvPr id="3" name="Picture 2">
            <a:extLst>
              <a:ext uri="{FF2B5EF4-FFF2-40B4-BE49-F238E27FC236}">
                <a16:creationId xmlns:a16="http://schemas.microsoft.com/office/drawing/2014/main" id="{66BAF635-9833-0D4A-8648-CFA16642B478}"/>
              </a:ext>
            </a:extLst>
          </p:cNvPr>
          <p:cNvPicPr>
            <a:picLocks noChangeAspect="1"/>
          </p:cNvPicPr>
          <p:nvPr/>
        </p:nvPicPr>
        <p:blipFill>
          <a:blip r:embed="rId3"/>
          <a:stretch>
            <a:fillRect/>
          </a:stretch>
        </p:blipFill>
        <p:spPr>
          <a:xfrm>
            <a:off x="683568" y="1183727"/>
            <a:ext cx="4012204" cy="2940298"/>
          </a:xfrm>
          <a:prstGeom prst="rect">
            <a:avLst/>
          </a:prstGeom>
          <a:ln w="25400">
            <a:solidFill>
              <a:schemeClr val="tx1"/>
            </a:solidFill>
          </a:ln>
        </p:spPr>
      </p:pic>
      <p:pic>
        <p:nvPicPr>
          <p:cNvPr id="4" name="Picture 3">
            <a:extLst>
              <a:ext uri="{FF2B5EF4-FFF2-40B4-BE49-F238E27FC236}">
                <a16:creationId xmlns:a16="http://schemas.microsoft.com/office/drawing/2014/main" id="{69323313-2055-714A-A959-3AC7DD65EF90}"/>
              </a:ext>
            </a:extLst>
          </p:cNvPr>
          <p:cNvPicPr>
            <a:picLocks noChangeAspect="1"/>
          </p:cNvPicPr>
          <p:nvPr/>
        </p:nvPicPr>
        <p:blipFill>
          <a:blip r:embed="rId4"/>
          <a:stretch>
            <a:fillRect/>
          </a:stretch>
        </p:blipFill>
        <p:spPr>
          <a:xfrm>
            <a:off x="5220072" y="1175307"/>
            <a:ext cx="2880320" cy="2948718"/>
          </a:xfrm>
          <a:prstGeom prst="rect">
            <a:avLst/>
          </a:prstGeom>
          <a:ln w="25400">
            <a:solidFill>
              <a:schemeClr val="tx1"/>
            </a:solidFill>
          </a:ln>
        </p:spPr>
      </p:pic>
    </p:spTree>
    <p:extLst>
      <p:ext uri="{BB962C8B-B14F-4D97-AF65-F5344CB8AC3E}">
        <p14:creationId xmlns:p14="http://schemas.microsoft.com/office/powerpoint/2010/main" val="145770487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18673" y="120735"/>
            <a:ext cx="9144000" cy="458788"/>
          </a:xfrm>
        </p:spPr>
        <p:txBody>
          <a:body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dirty="0" err="1">
                <a:solidFill>
                  <a:srgbClr val="FF0000"/>
                </a:solidFill>
                <a:latin typeface="Verdana" pitchFamily="-65" charset="0"/>
                <a:ea typeface="ＭＳ Ｐゴシック" pitchFamily="-65" charset="-128"/>
                <a:cs typeface="ＭＳ Ｐゴシック" pitchFamily="-65" charset="-128"/>
              </a:rPr>
              <a:t>TeV</a:t>
            </a:r>
            <a:r>
              <a:rPr lang="en-GB" sz="2800" b="1" dirty="0">
                <a:solidFill>
                  <a:srgbClr val="FF0000"/>
                </a:solidFill>
                <a:latin typeface="Verdana" pitchFamily="-65" charset="0"/>
                <a:ea typeface="ＭＳ Ｐゴシック" pitchFamily="-65" charset="-128"/>
                <a:cs typeface="ＭＳ Ｐゴシック" pitchFamily="-65" charset="-128"/>
              </a:rPr>
              <a:t> Halos</a:t>
            </a:r>
          </a:p>
        </p:txBody>
      </p:sp>
      <p:sp>
        <p:nvSpPr>
          <p:cNvPr id="11" name="Rectangle 10">
            <a:extLst>
              <a:ext uri="{FF2B5EF4-FFF2-40B4-BE49-F238E27FC236}">
                <a16:creationId xmlns:a16="http://schemas.microsoft.com/office/drawing/2014/main" id="{9F837F9D-06E2-664F-BE25-E00C7240851D}"/>
              </a:ext>
            </a:extLst>
          </p:cNvPr>
          <p:cNvSpPr/>
          <p:nvPr/>
        </p:nvSpPr>
        <p:spPr>
          <a:xfrm>
            <a:off x="506804" y="4587974"/>
            <a:ext cx="3005951" cy="253916"/>
          </a:xfrm>
          <a:prstGeom prst="rect">
            <a:avLst/>
          </a:prstGeom>
        </p:spPr>
        <p:txBody>
          <a:bodyPr wrap="none">
            <a:spAutoFit/>
          </a:bodyPr>
          <a:lstStyle/>
          <a:p>
            <a:r>
              <a:rPr lang="en-US" sz="1050" i="1" dirty="0">
                <a:solidFill>
                  <a:schemeClr val="tx1"/>
                </a:solidFill>
              </a:rPr>
              <a:t>HAWC Collaboration, </a:t>
            </a:r>
            <a:r>
              <a:rPr lang="en-US" sz="1050" i="1" dirty="0" err="1">
                <a:solidFill>
                  <a:schemeClr val="tx1"/>
                </a:solidFill>
              </a:rPr>
              <a:t>ApJ</a:t>
            </a:r>
            <a:r>
              <a:rPr lang="en-US" sz="1050" i="1" dirty="0">
                <a:solidFill>
                  <a:schemeClr val="tx1"/>
                </a:solidFill>
              </a:rPr>
              <a:t> 843 (2017), 40.</a:t>
            </a:r>
          </a:p>
        </p:txBody>
      </p:sp>
      <p:pic>
        <p:nvPicPr>
          <p:cNvPr id="2" name="Picture 1">
            <a:extLst>
              <a:ext uri="{FF2B5EF4-FFF2-40B4-BE49-F238E27FC236}">
                <a16:creationId xmlns:a16="http://schemas.microsoft.com/office/drawing/2014/main" id="{3B564D4C-E3C6-5448-925F-739929969890}"/>
              </a:ext>
            </a:extLst>
          </p:cNvPr>
          <p:cNvPicPr>
            <a:picLocks noChangeAspect="1"/>
          </p:cNvPicPr>
          <p:nvPr/>
        </p:nvPicPr>
        <p:blipFill>
          <a:blip r:embed="rId3"/>
          <a:stretch>
            <a:fillRect/>
          </a:stretch>
        </p:blipFill>
        <p:spPr>
          <a:xfrm>
            <a:off x="179512" y="699542"/>
            <a:ext cx="3354264" cy="3651870"/>
          </a:xfrm>
          <a:prstGeom prst="rect">
            <a:avLst/>
          </a:prstGeom>
          <a:ln w="25400">
            <a:solidFill>
              <a:schemeClr val="tx1"/>
            </a:solidFill>
          </a:ln>
        </p:spPr>
      </p:pic>
      <p:pic>
        <p:nvPicPr>
          <p:cNvPr id="6" name="Picture 5">
            <a:extLst>
              <a:ext uri="{FF2B5EF4-FFF2-40B4-BE49-F238E27FC236}">
                <a16:creationId xmlns:a16="http://schemas.microsoft.com/office/drawing/2014/main" id="{D085190B-00F3-6D42-A13F-0A9EE2091949}"/>
              </a:ext>
            </a:extLst>
          </p:cNvPr>
          <p:cNvPicPr>
            <a:picLocks noChangeAspect="1"/>
          </p:cNvPicPr>
          <p:nvPr/>
        </p:nvPicPr>
        <p:blipFill>
          <a:blip r:embed="rId4"/>
          <a:stretch>
            <a:fillRect/>
          </a:stretch>
        </p:blipFill>
        <p:spPr>
          <a:xfrm>
            <a:off x="3635895" y="699542"/>
            <a:ext cx="5312413" cy="3651870"/>
          </a:xfrm>
          <a:prstGeom prst="rect">
            <a:avLst/>
          </a:prstGeom>
          <a:ln w="25400">
            <a:solidFill>
              <a:schemeClr val="accent4">
                <a:shade val="95000"/>
                <a:satMod val="105000"/>
              </a:schemeClr>
            </a:solidFill>
          </a:ln>
        </p:spPr>
      </p:pic>
      <p:sp>
        <p:nvSpPr>
          <p:cNvPr id="7" name="Rectangle 6">
            <a:extLst>
              <a:ext uri="{FF2B5EF4-FFF2-40B4-BE49-F238E27FC236}">
                <a16:creationId xmlns:a16="http://schemas.microsoft.com/office/drawing/2014/main" id="{A03F8A38-F9EC-AA47-A2AD-FD15F5CD18EA}"/>
              </a:ext>
            </a:extLst>
          </p:cNvPr>
          <p:cNvSpPr/>
          <p:nvPr/>
        </p:nvSpPr>
        <p:spPr>
          <a:xfrm>
            <a:off x="5292080" y="4587974"/>
            <a:ext cx="2355132" cy="253916"/>
          </a:xfrm>
          <a:prstGeom prst="rect">
            <a:avLst/>
          </a:prstGeom>
        </p:spPr>
        <p:txBody>
          <a:bodyPr wrap="none">
            <a:spAutoFit/>
          </a:bodyPr>
          <a:lstStyle/>
          <a:p>
            <a:r>
              <a:rPr lang="is-IS" sz="1050" i="1" dirty="0">
                <a:solidFill>
                  <a:schemeClr val="tx1"/>
                </a:solidFill>
              </a:rPr>
              <a:t>Giacinti et al. arXiv:1907.12121</a:t>
            </a:r>
            <a:endParaRPr lang="en-US" sz="1050" i="1" dirty="0">
              <a:solidFill>
                <a:schemeClr val="tx1"/>
              </a:solidFill>
            </a:endParaRPr>
          </a:p>
        </p:txBody>
      </p:sp>
    </p:spTree>
    <p:extLst>
      <p:ext uri="{BB962C8B-B14F-4D97-AF65-F5344CB8AC3E}">
        <p14:creationId xmlns:p14="http://schemas.microsoft.com/office/powerpoint/2010/main" val="397583689"/>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18673" y="120735"/>
            <a:ext cx="9144000" cy="458788"/>
          </a:xfrm>
        </p:spPr>
        <p:txBody>
          <a:body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dirty="0">
                <a:solidFill>
                  <a:srgbClr val="FF0000"/>
                </a:solidFill>
                <a:latin typeface="Verdana" pitchFamily="-65" charset="0"/>
                <a:ea typeface="ＭＳ Ｐゴシック" pitchFamily="-65" charset="-128"/>
                <a:cs typeface="ＭＳ Ｐゴシック" pitchFamily="-65" charset="-128"/>
              </a:rPr>
              <a:t>SS 433</a:t>
            </a:r>
          </a:p>
        </p:txBody>
      </p:sp>
      <p:sp>
        <p:nvSpPr>
          <p:cNvPr id="11" name="Rectangle 10">
            <a:extLst>
              <a:ext uri="{FF2B5EF4-FFF2-40B4-BE49-F238E27FC236}">
                <a16:creationId xmlns:a16="http://schemas.microsoft.com/office/drawing/2014/main" id="{9F837F9D-06E2-664F-BE25-E00C7240851D}"/>
              </a:ext>
            </a:extLst>
          </p:cNvPr>
          <p:cNvSpPr/>
          <p:nvPr/>
        </p:nvSpPr>
        <p:spPr>
          <a:xfrm>
            <a:off x="2915816" y="4790986"/>
            <a:ext cx="3044423" cy="246221"/>
          </a:xfrm>
          <a:prstGeom prst="rect">
            <a:avLst/>
          </a:prstGeom>
        </p:spPr>
        <p:txBody>
          <a:bodyPr wrap="none">
            <a:spAutoFit/>
          </a:bodyPr>
          <a:lstStyle/>
          <a:p>
            <a:r>
              <a:rPr lang="is-IS" sz="1000" i="1" dirty="0">
                <a:solidFill>
                  <a:schemeClr val="tx1"/>
                </a:solidFill>
              </a:rPr>
              <a:t>HAWC Collaboration, Nature 562, 82 (2018)</a:t>
            </a:r>
            <a:endParaRPr lang="en-US" sz="1000" i="1" dirty="0">
              <a:solidFill>
                <a:schemeClr val="tx1"/>
              </a:solidFill>
            </a:endParaRPr>
          </a:p>
        </p:txBody>
      </p:sp>
      <p:pic>
        <p:nvPicPr>
          <p:cNvPr id="2" name="Picture 1">
            <a:extLst>
              <a:ext uri="{FF2B5EF4-FFF2-40B4-BE49-F238E27FC236}">
                <a16:creationId xmlns:a16="http://schemas.microsoft.com/office/drawing/2014/main" id="{A4338776-25C3-D64A-AE91-AC1EF70D538F}"/>
              </a:ext>
            </a:extLst>
          </p:cNvPr>
          <p:cNvPicPr>
            <a:picLocks noChangeAspect="1"/>
          </p:cNvPicPr>
          <p:nvPr/>
        </p:nvPicPr>
        <p:blipFill>
          <a:blip r:embed="rId3"/>
          <a:stretch>
            <a:fillRect/>
          </a:stretch>
        </p:blipFill>
        <p:spPr>
          <a:xfrm>
            <a:off x="899592" y="717433"/>
            <a:ext cx="3349932" cy="3723878"/>
          </a:xfrm>
          <a:prstGeom prst="rect">
            <a:avLst/>
          </a:prstGeom>
          <a:ln w="25400">
            <a:solidFill>
              <a:schemeClr val="tx1"/>
            </a:solidFill>
          </a:ln>
        </p:spPr>
      </p:pic>
      <p:pic>
        <p:nvPicPr>
          <p:cNvPr id="3" name="Picture 2">
            <a:extLst>
              <a:ext uri="{FF2B5EF4-FFF2-40B4-BE49-F238E27FC236}">
                <a16:creationId xmlns:a16="http://schemas.microsoft.com/office/drawing/2014/main" id="{EF5F6D12-7E13-D24F-A976-E0F6688FA0F6}"/>
              </a:ext>
            </a:extLst>
          </p:cNvPr>
          <p:cNvPicPr>
            <a:picLocks noChangeAspect="1"/>
          </p:cNvPicPr>
          <p:nvPr/>
        </p:nvPicPr>
        <p:blipFill>
          <a:blip r:embed="rId4"/>
          <a:stretch>
            <a:fillRect/>
          </a:stretch>
        </p:blipFill>
        <p:spPr>
          <a:xfrm>
            <a:off x="4722561" y="717432"/>
            <a:ext cx="3350745" cy="3723879"/>
          </a:xfrm>
          <a:prstGeom prst="rect">
            <a:avLst/>
          </a:prstGeom>
          <a:ln w="25400">
            <a:solidFill>
              <a:schemeClr val="tx1"/>
            </a:solidFill>
          </a:ln>
        </p:spPr>
      </p:pic>
      <p:cxnSp>
        <p:nvCxnSpPr>
          <p:cNvPr id="5" name="Straight Connector 4">
            <a:extLst>
              <a:ext uri="{FF2B5EF4-FFF2-40B4-BE49-F238E27FC236}">
                <a16:creationId xmlns:a16="http://schemas.microsoft.com/office/drawing/2014/main" id="{84C824EC-DD35-B14B-B884-5D48E23341F0}"/>
              </a:ext>
            </a:extLst>
          </p:cNvPr>
          <p:cNvCxnSpPr/>
          <p:nvPr/>
        </p:nvCxnSpPr>
        <p:spPr bwMode="auto">
          <a:xfrm flipV="1">
            <a:off x="3347864" y="915566"/>
            <a:ext cx="1872208" cy="1656184"/>
          </a:xfrm>
          <a:prstGeom prst="line">
            <a:avLst/>
          </a:prstGeom>
          <a:solidFill>
            <a:srgbClr val="00B8FF"/>
          </a:solidFill>
          <a:ln w="25400" cap="flat" cmpd="sng" algn="ctr">
            <a:solidFill>
              <a:schemeClr val="tx1"/>
            </a:solidFill>
            <a:prstDash val="solid"/>
            <a:round/>
            <a:headEnd type="none" w="med" len="med"/>
            <a:tailEnd type="none" w="med" len="med"/>
          </a:ln>
          <a:effectLst/>
        </p:spPr>
      </p:cxnSp>
      <p:cxnSp>
        <p:nvCxnSpPr>
          <p:cNvPr id="8" name="Straight Connector 7">
            <a:extLst>
              <a:ext uri="{FF2B5EF4-FFF2-40B4-BE49-F238E27FC236}">
                <a16:creationId xmlns:a16="http://schemas.microsoft.com/office/drawing/2014/main" id="{DD8542D1-D32C-6F40-B203-EB6FDB03327E}"/>
              </a:ext>
            </a:extLst>
          </p:cNvPr>
          <p:cNvCxnSpPr>
            <a:cxnSpLocks/>
          </p:cNvCxnSpPr>
          <p:nvPr/>
        </p:nvCxnSpPr>
        <p:spPr bwMode="auto">
          <a:xfrm>
            <a:off x="2987824" y="3435846"/>
            <a:ext cx="2232248" cy="72008"/>
          </a:xfrm>
          <a:prstGeom prst="line">
            <a:avLst/>
          </a:prstGeom>
          <a:solidFill>
            <a:srgbClr val="00B8FF"/>
          </a:solidFill>
          <a:ln w="254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432707202"/>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0" y="51470"/>
            <a:ext cx="9144000" cy="458788"/>
          </a:xfrm>
        </p:spPr>
        <p:txBody>
          <a:body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dirty="0">
                <a:solidFill>
                  <a:srgbClr val="FF0000"/>
                </a:solidFill>
                <a:latin typeface="Verdana" pitchFamily="-65" charset="0"/>
                <a:ea typeface="ＭＳ Ｐゴシック" pitchFamily="-65" charset="-128"/>
                <a:cs typeface="ＭＳ Ｐゴシック" pitchFamily="-65" charset="-128"/>
              </a:rPr>
              <a:t>“Galactic” sources in the Local Group</a:t>
            </a:r>
          </a:p>
        </p:txBody>
      </p:sp>
      <p:sp>
        <p:nvSpPr>
          <p:cNvPr id="11" name="TextBox 2"/>
          <p:cNvSpPr txBox="1">
            <a:spLocks noChangeArrowheads="1"/>
          </p:cNvSpPr>
          <p:nvPr/>
        </p:nvSpPr>
        <p:spPr bwMode="auto">
          <a:xfrm>
            <a:off x="179512" y="987574"/>
            <a:ext cx="4717600" cy="1514261"/>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kern="0" dirty="0">
                <a:solidFill>
                  <a:srgbClr val="000000"/>
                </a:solidFill>
                <a:latin typeface="Gill Sans"/>
                <a:ea typeface="Arial"/>
                <a:cs typeface="Gill Sans"/>
                <a:sym typeface="Comic Sans MS" pitchFamily="-65" charset="0"/>
              </a:rPr>
              <a:t>The </a:t>
            </a:r>
            <a:r>
              <a:rPr lang="en-US" sz="1400" b="1" kern="0" dirty="0">
                <a:solidFill>
                  <a:srgbClr val="000000"/>
                </a:solidFill>
                <a:latin typeface="Gill Sans"/>
                <a:ea typeface="Arial"/>
                <a:cs typeface="Gill Sans"/>
                <a:sym typeface="Comic Sans MS" pitchFamily="-65" charset="0"/>
              </a:rPr>
              <a:t>LMC</a:t>
            </a:r>
            <a:r>
              <a:rPr lang="en-US" sz="1400" kern="0" dirty="0">
                <a:solidFill>
                  <a:srgbClr val="000000"/>
                </a:solidFill>
                <a:latin typeface="Gill Sans"/>
                <a:ea typeface="Arial"/>
                <a:cs typeface="Gill Sans"/>
                <a:sym typeface="Comic Sans MS" pitchFamily="-65" charset="0"/>
              </a:rPr>
              <a:t> hosts some exceptionally powerful </a:t>
            </a:r>
            <a:r>
              <a:rPr lang="en-US" sz="1400" kern="0" dirty="0" err="1">
                <a:solidFill>
                  <a:srgbClr val="000000"/>
                </a:solidFill>
                <a:latin typeface="Gill Sans"/>
                <a:ea typeface="Arial"/>
                <a:cs typeface="Gill Sans"/>
                <a:sym typeface="Comic Sans MS" pitchFamily="-65" charset="0"/>
              </a:rPr>
              <a:t>TeV</a:t>
            </a:r>
            <a:r>
              <a:rPr lang="en-US" sz="1400" kern="0" dirty="0">
                <a:solidFill>
                  <a:srgbClr val="000000"/>
                </a:solidFill>
                <a:latin typeface="Gill Sans"/>
                <a:ea typeface="Arial"/>
                <a:cs typeface="Gill Sans"/>
                <a:sym typeface="Comic Sans MS" pitchFamily="-65" charset="0"/>
              </a:rPr>
              <a:t> emitters:</a:t>
            </a:r>
          </a:p>
          <a:p>
            <a:pPr lvl="1"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b="1" kern="0" dirty="0">
                <a:solidFill>
                  <a:srgbClr val="000000"/>
                </a:solidFill>
                <a:latin typeface="Gill Sans"/>
                <a:ea typeface="Arial"/>
                <a:cs typeface="Gill Sans"/>
                <a:sym typeface="Comic Sans MS" pitchFamily="-65" charset="0"/>
              </a:rPr>
              <a:t>N157B</a:t>
            </a:r>
            <a:r>
              <a:rPr lang="en-US" sz="1400" kern="0" dirty="0">
                <a:solidFill>
                  <a:srgbClr val="000000"/>
                </a:solidFill>
                <a:latin typeface="Gill Sans"/>
                <a:ea typeface="Arial"/>
                <a:cs typeface="Gill Sans"/>
                <a:sym typeface="Comic Sans MS" pitchFamily="-65" charset="0"/>
              </a:rPr>
              <a:t>: PWN of the most energetic pulsar known.</a:t>
            </a:r>
          </a:p>
          <a:p>
            <a:pPr lvl="1"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b="1" kern="0" dirty="0">
                <a:solidFill>
                  <a:srgbClr val="000000"/>
                </a:solidFill>
                <a:latin typeface="Gill Sans"/>
                <a:ea typeface="Arial"/>
                <a:cs typeface="Gill Sans"/>
                <a:sym typeface="Comic Sans MS" pitchFamily="-65" charset="0"/>
              </a:rPr>
              <a:t>N132 D</a:t>
            </a:r>
            <a:r>
              <a:rPr lang="en-US" sz="1400" kern="0" dirty="0">
                <a:solidFill>
                  <a:srgbClr val="000000"/>
                </a:solidFill>
                <a:latin typeface="Gill Sans"/>
                <a:ea typeface="Arial"/>
                <a:cs typeface="Gill Sans"/>
                <a:sym typeface="Comic Sans MS" pitchFamily="-65" charset="0"/>
              </a:rPr>
              <a:t>: a radio-loud SNR.</a:t>
            </a:r>
          </a:p>
          <a:p>
            <a:pPr lvl="1"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b="1" kern="0" dirty="0">
                <a:solidFill>
                  <a:srgbClr val="000000"/>
                </a:solidFill>
                <a:latin typeface="Gill Sans"/>
                <a:ea typeface="Arial"/>
                <a:cs typeface="Gill Sans"/>
                <a:sym typeface="Comic Sans MS" pitchFamily="-65" charset="0"/>
              </a:rPr>
              <a:t>30 </a:t>
            </a:r>
            <a:r>
              <a:rPr lang="en-US" sz="1400" b="1" kern="0" dirty="0" err="1">
                <a:solidFill>
                  <a:srgbClr val="000000"/>
                </a:solidFill>
                <a:latin typeface="Gill Sans"/>
                <a:ea typeface="Arial"/>
                <a:cs typeface="Gill Sans"/>
                <a:sym typeface="Comic Sans MS" pitchFamily="-65" charset="0"/>
              </a:rPr>
              <a:t>Dor</a:t>
            </a:r>
            <a:r>
              <a:rPr lang="en-US" sz="1400" b="1" kern="0" dirty="0">
                <a:solidFill>
                  <a:srgbClr val="000000"/>
                </a:solidFill>
                <a:latin typeface="Gill Sans"/>
                <a:ea typeface="Arial"/>
                <a:cs typeface="Gill Sans"/>
                <a:sym typeface="Comic Sans MS" pitchFamily="-65" charset="0"/>
              </a:rPr>
              <a:t> C</a:t>
            </a:r>
            <a:r>
              <a:rPr lang="en-US" sz="1400" kern="0" dirty="0">
                <a:solidFill>
                  <a:srgbClr val="000000"/>
                </a:solidFill>
                <a:latin typeface="Gill Sans"/>
                <a:ea typeface="Arial"/>
                <a:cs typeface="Gill Sans"/>
                <a:sym typeface="Comic Sans MS" pitchFamily="-65" charset="0"/>
              </a:rPr>
              <a:t>: a wind-blown “</a:t>
            </a:r>
            <a:r>
              <a:rPr lang="en-US" sz="1400" kern="0" dirty="0" err="1">
                <a:solidFill>
                  <a:srgbClr val="000000"/>
                </a:solidFill>
                <a:latin typeface="Gill Sans"/>
                <a:ea typeface="Arial"/>
                <a:cs typeface="Gill Sans"/>
                <a:sym typeface="Comic Sans MS" pitchFamily="-65" charset="0"/>
              </a:rPr>
              <a:t>superbubble</a:t>
            </a:r>
            <a:r>
              <a:rPr lang="en-US" sz="1400" kern="0" dirty="0">
                <a:solidFill>
                  <a:srgbClr val="000000"/>
                </a:solidFill>
                <a:latin typeface="Gill Sans"/>
                <a:ea typeface="Arial"/>
                <a:cs typeface="Gill Sans"/>
                <a:sym typeface="Comic Sans MS" pitchFamily="-65" charset="0"/>
              </a:rPr>
              <a:t>”.</a:t>
            </a:r>
          </a:p>
          <a:p>
            <a:pPr lvl="1"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b="1" kern="0" dirty="0">
                <a:solidFill>
                  <a:srgbClr val="000000"/>
                </a:solidFill>
                <a:latin typeface="Gill Sans"/>
                <a:ea typeface="Arial"/>
                <a:cs typeface="Gill Sans"/>
                <a:sym typeface="Comic Sans MS" pitchFamily="-65" charset="0"/>
              </a:rPr>
              <a:t>LMC P3</a:t>
            </a:r>
            <a:r>
              <a:rPr lang="en-US" sz="1400" kern="0" dirty="0">
                <a:solidFill>
                  <a:srgbClr val="000000"/>
                </a:solidFill>
                <a:latin typeface="Gill Sans"/>
                <a:ea typeface="Arial"/>
                <a:cs typeface="Gill Sans"/>
                <a:sym typeface="Comic Sans MS" pitchFamily="-65" charset="0"/>
              </a:rPr>
              <a:t>: a 10-day gamma-ray binary.</a:t>
            </a:r>
          </a:p>
          <a:p>
            <a:pPr lvl="1"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kern="0" dirty="0">
                <a:solidFill>
                  <a:srgbClr val="000000"/>
                </a:solidFill>
                <a:latin typeface="Gill Sans"/>
                <a:ea typeface="Arial"/>
                <a:cs typeface="Gill Sans"/>
                <a:sym typeface="Comic Sans MS" pitchFamily="-65" charset="0"/>
              </a:rPr>
              <a:t>But </a:t>
            </a:r>
            <a:r>
              <a:rPr lang="en-US" sz="1400" b="1" kern="0" dirty="0">
                <a:solidFill>
                  <a:srgbClr val="000000"/>
                </a:solidFill>
                <a:latin typeface="Gill Sans"/>
                <a:ea typeface="Arial"/>
                <a:cs typeface="Gill Sans"/>
                <a:sym typeface="Comic Sans MS" pitchFamily="-65" charset="0"/>
              </a:rPr>
              <a:t>SN1987a</a:t>
            </a:r>
            <a:r>
              <a:rPr lang="en-US" sz="1400" kern="0" dirty="0">
                <a:solidFill>
                  <a:srgbClr val="000000"/>
                </a:solidFill>
                <a:latin typeface="Gill Sans"/>
                <a:ea typeface="Arial"/>
                <a:cs typeface="Gill Sans"/>
                <a:sym typeface="Comic Sans MS" pitchFamily="-65" charset="0"/>
              </a:rPr>
              <a:t> is still not detected.</a:t>
            </a:r>
          </a:p>
        </p:txBody>
      </p:sp>
      <p:pic>
        <p:nvPicPr>
          <p:cNvPr id="2" name="Picture 1"/>
          <p:cNvPicPr>
            <a:picLocks noChangeAspect="1"/>
          </p:cNvPicPr>
          <p:nvPr/>
        </p:nvPicPr>
        <p:blipFill rotWithShape="1">
          <a:blip r:embed="rId3"/>
          <a:srcRect r="53505"/>
          <a:stretch/>
        </p:blipFill>
        <p:spPr>
          <a:xfrm>
            <a:off x="5004047" y="627534"/>
            <a:ext cx="3832655" cy="3168352"/>
          </a:xfrm>
          <a:prstGeom prst="rect">
            <a:avLst/>
          </a:prstGeom>
          <a:ln w="12700">
            <a:solidFill>
              <a:schemeClr val="accent4">
                <a:shade val="95000"/>
                <a:satMod val="105000"/>
              </a:schemeClr>
            </a:solidFill>
          </a:ln>
        </p:spPr>
      </p:pic>
      <p:sp>
        <p:nvSpPr>
          <p:cNvPr id="5" name="Rectangle 4"/>
          <p:cNvSpPr/>
          <p:nvPr/>
        </p:nvSpPr>
        <p:spPr>
          <a:xfrm>
            <a:off x="5220072" y="4515966"/>
            <a:ext cx="4572000" cy="261610"/>
          </a:xfrm>
          <a:prstGeom prst="rect">
            <a:avLst/>
          </a:prstGeom>
        </p:spPr>
        <p:txBody>
          <a:bodyPr>
            <a:spAutoFit/>
          </a:bodyPr>
          <a:lstStyle/>
          <a:p>
            <a:r>
              <a:rPr lang="it-IT" sz="1050" i="1" dirty="0">
                <a:solidFill>
                  <a:schemeClr val="tx1"/>
                </a:solidFill>
              </a:rPr>
              <a:t>H.E.S.S. Collaboration. Science 347 (2015) 406-412</a:t>
            </a:r>
            <a:endParaRPr lang="en-US" sz="1050" i="1" dirty="0">
              <a:solidFill>
                <a:schemeClr val="tx1"/>
              </a:solidFill>
            </a:endParaRPr>
          </a:p>
        </p:txBody>
      </p:sp>
    </p:spTree>
    <p:extLst>
      <p:ext uri="{BB962C8B-B14F-4D97-AF65-F5344CB8AC3E}">
        <p14:creationId xmlns:p14="http://schemas.microsoft.com/office/powerpoint/2010/main" val="121032679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
          <p:cNvSpPr txBox="1">
            <a:spLocks noChangeArrowheads="1"/>
          </p:cNvSpPr>
          <p:nvPr/>
        </p:nvSpPr>
        <p:spPr bwMode="auto">
          <a:xfrm>
            <a:off x="323526" y="968747"/>
            <a:ext cx="8496945" cy="1157433"/>
          </a:xfrm>
          <a:prstGeom prst="rect">
            <a:avLst/>
          </a:prstGeom>
          <a:solidFill>
            <a:srgbClr val="808080">
              <a:lumMod val="20000"/>
              <a:lumOff val="80000"/>
            </a:srgbClr>
          </a:solidFill>
          <a:ln w="9525" cap="flat" cmpd="sng" algn="ctr">
            <a:solidFill>
              <a:srgbClr val="000000">
                <a:shade val="95000"/>
                <a:satMod val="105000"/>
              </a:srgbClr>
            </a:solidFill>
            <a:prstDash val="solid"/>
            <a:headEnd/>
            <a:tailEnd/>
          </a:ln>
          <a:effectLst/>
        </p:spPr>
        <p:txBody>
          <a:bodyPr wrap="square">
            <a:prstTxWarp prst="textNoShape">
              <a:avLst/>
            </a:prstTxWarp>
            <a:spAutoFit/>
          </a:bodyPr>
          <a:lstStyle/>
          <a:p>
            <a:pPr marL="285744" indent="-285744" defTabSz="449251" eaLnBrk="1" fontAlgn="auto" hangingPunct="1">
              <a:lnSpc>
                <a:spcPct val="110000"/>
              </a:lnSpc>
              <a:spcBef>
                <a:spcPts val="0"/>
              </a:spcBef>
              <a:spcAft>
                <a:spcPts val="0"/>
              </a:spcAft>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Galactic </a:t>
            </a:r>
            <a:r>
              <a:rPr lang="en-US" sz="1600" kern="0" dirty="0" err="1">
                <a:solidFill>
                  <a:srgbClr val="000000"/>
                </a:solidFill>
                <a:latin typeface="Gill Sans"/>
                <a:ea typeface="Arial"/>
                <a:cs typeface="Gill Sans"/>
                <a:sym typeface="Comic Sans MS" pitchFamily="-65" charset="0"/>
              </a:rPr>
              <a:t>TeV</a:t>
            </a:r>
            <a:r>
              <a:rPr lang="en-US" sz="1600" kern="0" dirty="0">
                <a:solidFill>
                  <a:srgbClr val="000000"/>
                </a:solidFill>
                <a:latin typeface="Gill Sans"/>
                <a:ea typeface="Arial"/>
                <a:cs typeface="Gill Sans"/>
                <a:sym typeface="Comic Sans MS" pitchFamily="-65" charset="0"/>
              </a:rPr>
              <a:t> gamma-ray astronomy is still a young, and rapidly evolving field.</a:t>
            </a:r>
          </a:p>
          <a:p>
            <a:pPr marL="285744" indent="-285744" defTabSz="449251" eaLnBrk="1" fontAlgn="auto" hangingPunct="1">
              <a:lnSpc>
                <a:spcPct val="110000"/>
              </a:lnSpc>
              <a:spcBef>
                <a:spcPts val="0"/>
              </a:spcBef>
              <a:spcAft>
                <a:spcPts val="0"/>
              </a:spcAft>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As always, progress and new discoveries have opened more questions and opportunities.</a:t>
            </a:r>
          </a:p>
          <a:p>
            <a:pPr marL="285744" indent="-285744" defTabSz="449251" eaLnBrk="1" fontAlgn="auto" hangingPunct="1">
              <a:lnSpc>
                <a:spcPct val="110000"/>
              </a:lnSpc>
              <a:spcBef>
                <a:spcPts val="0"/>
              </a:spcBef>
              <a:spcAft>
                <a:spcPts val="0"/>
              </a:spcAft>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To address these requires better sensitivity and better spectral, spatial and temporal resolution.</a:t>
            </a:r>
          </a:p>
          <a:p>
            <a:pPr marL="285744" indent="-285744" defTabSz="449251" eaLnBrk="1" fontAlgn="auto" hangingPunct="1">
              <a:lnSpc>
                <a:spcPct val="110000"/>
              </a:lnSpc>
              <a:spcBef>
                <a:spcPts val="0"/>
              </a:spcBef>
              <a:spcAft>
                <a:spcPts val="0"/>
              </a:spcAft>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kern="0" dirty="0">
                <a:solidFill>
                  <a:srgbClr val="000000"/>
                </a:solidFill>
                <a:latin typeface="Gill Sans"/>
                <a:ea typeface="Arial"/>
                <a:cs typeface="Gill Sans"/>
                <a:sym typeface="Comic Sans MS" pitchFamily="-65" charset="0"/>
              </a:rPr>
              <a:t>CTA is the tool to provide this.</a:t>
            </a:r>
          </a:p>
        </p:txBody>
      </p:sp>
      <p:sp>
        <p:nvSpPr>
          <p:cNvPr id="3" name="TextBox 2"/>
          <p:cNvSpPr txBox="1">
            <a:spLocks noChangeArrowheads="1"/>
          </p:cNvSpPr>
          <p:nvPr/>
        </p:nvSpPr>
        <p:spPr bwMode="auto">
          <a:xfrm>
            <a:off x="2339751" y="304417"/>
            <a:ext cx="4464496" cy="397032"/>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algn="ctr" defTabSz="449251">
              <a:lnSpc>
                <a:spcPct val="110000"/>
              </a:lnSpc>
              <a:buClr>
                <a:srgbClr val="000000"/>
              </a:buClr>
              <a:buSzPct val="100000"/>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800" dirty="0">
                <a:solidFill>
                  <a:srgbClr val="0000FF"/>
                </a:solidFill>
                <a:latin typeface="Gill Sans"/>
                <a:ea typeface="Arial"/>
                <a:cs typeface="Gill Sans"/>
                <a:sym typeface="Comic Sans MS" pitchFamily="-65" charset="0"/>
              </a:rPr>
              <a:t>Conclusions</a:t>
            </a:r>
          </a:p>
        </p:txBody>
      </p:sp>
      <p:pic>
        <p:nvPicPr>
          <p:cNvPr id="1026" name="Picture 2" descr="https://www.cta-observatory.org/wp-content/uploads/2016/05/Optimized-composition_cta_paranal_web_1800x590.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5535" y="2324956"/>
            <a:ext cx="8352929" cy="2737905"/>
          </a:xfrm>
          <a:prstGeom prst="rect">
            <a:avLst/>
          </a:prstGeom>
          <a:noFill/>
          <a:ln>
            <a:solidFill>
              <a:schemeClr val="accent4">
                <a:shade val="95000"/>
                <a:satMod val="10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069024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bwMode="auto">
          <a:xfrm>
            <a:off x="5984089" y="1635385"/>
            <a:ext cx="2215349" cy="237744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endParaRPr lang="en-US"/>
          </a:p>
        </p:txBody>
      </p:sp>
      <p:sp>
        <p:nvSpPr>
          <p:cNvPr id="8" name="TextBox 2"/>
          <p:cNvSpPr txBox="1">
            <a:spLocks noChangeArrowheads="1"/>
          </p:cNvSpPr>
          <p:nvPr/>
        </p:nvSpPr>
        <p:spPr bwMode="auto">
          <a:xfrm>
            <a:off x="152032" y="743563"/>
            <a:ext cx="8686800" cy="681149"/>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58" defTabSz="449251">
              <a:lnSpc>
                <a:spcPct val="110000"/>
              </a:lnSpc>
              <a:buClr>
                <a:schemeClr val="tx1"/>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800" dirty="0">
                <a:solidFill>
                  <a:srgbClr val="000000"/>
                </a:solidFill>
                <a:latin typeface="Gill Sans"/>
                <a:cs typeface="Gill Sans"/>
                <a:sym typeface="Comic Sans MS" pitchFamily="-65" charset="0"/>
              </a:rPr>
              <a:t>225 sources from many different source classes and sub-categories.</a:t>
            </a:r>
          </a:p>
          <a:p>
            <a:pPr indent="-182558" defTabSz="449251">
              <a:lnSpc>
                <a:spcPct val="110000"/>
              </a:lnSpc>
              <a:buClr>
                <a:schemeClr val="tx1"/>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800" dirty="0">
                <a:solidFill>
                  <a:srgbClr val="000000"/>
                </a:solidFill>
                <a:latin typeface="Gill Sans"/>
                <a:cs typeface="Gill Sans"/>
                <a:sym typeface="Comic Sans MS" pitchFamily="-65" charset="0"/>
              </a:rPr>
              <a:t>One third are Galactic.</a:t>
            </a:r>
          </a:p>
        </p:txBody>
      </p:sp>
      <p:sp>
        <p:nvSpPr>
          <p:cNvPr id="7" name="Rectangle 3"/>
          <p:cNvSpPr txBox="1">
            <a:spLocks noChangeArrowheads="1"/>
          </p:cNvSpPr>
          <p:nvPr/>
        </p:nvSpPr>
        <p:spPr bwMode="auto">
          <a:xfrm>
            <a:off x="116717" y="155447"/>
            <a:ext cx="8686800" cy="458788"/>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lvl1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mj-lt"/>
                <a:ea typeface="ＭＳ Ｐゴシック" charset="0"/>
                <a:cs typeface="ＭＳ Ｐゴシック" charset="0"/>
              </a:defRPr>
            </a:lvl1pPr>
            <a:lvl2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2pPr>
            <a:lvl3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3pPr>
            <a:lvl4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4pPr>
            <a:lvl5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5pPr>
            <a:lvl6pPr marL="4572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6pPr>
            <a:lvl7pPr marL="9144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7pPr>
            <a:lvl8pPr marL="13716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8pPr>
            <a:lvl9pPr marL="18288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9p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400" b="1" dirty="0">
                <a:solidFill>
                  <a:srgbClr val="FF0000"/>
                </a:solidFill>
                <a:latin typeface="Gill Sans"/>
                <a:ea typeface="ＭＳ Ｐゴシック" pitchFamily="-65" charset="-128"/>
                <a:cs typeface="Gill Sans"/>
              </a:rPr>
              <a:t>The </a:t>
            </a:r>
            <a:r>
              <a:rPr lang="en-GB" sz="2400" b="1" dirty="0" err="1">
                <a:solidFill>
                  <a:srgbClr val="FF0000"/>
                </a:solidFill>
                <a:latin typeface="Gill Sans"/>
                <a:ea typeface="ＭＳ Ｐゴシック" pitchFamily="-65" charset="-128"/>
                <a:cs typeface="Gill Sans"/>
              </a:rPr>
              <a:t>TeV</a:t>
            </a:r>
            <a:r>
              <a:rPr lang="en-GB" sz="2400" b="1" dirty="0">
                <a:solidFill>
                  <a:srgbClr val="FF0000"/>
                </a:solidFill>
                <a:latin typeface="Gill Sans"/>
                <a:ea typeface="ＭＳ Ｐゴシック" pitchFamily="-65" charset="-128"/>
                <a:cs typeface="Gill Sans"/>
              </a:rPr>
              <a:t> Gamma-ray Source </a:t>
            </a:r>
            <a:r>
              <a:rPr lang="en-GB" sz="2400" b="1" dirty="0" err="1">
                <a:solidFill>
                  <a:srgbClr val="FF0000"/>
                </a:solidFill>
                <a:latin typeface="Gill Sans"/>
                <a:ea typeface="ＭＳ Ｐゴシック" pitchFamily="-65" charset="-128"/>
                <a:cs typeface="Gill Sans"/>
              </a:rPr>
              <a:t>Catalog</a:t>
            </a:r>
            <a:endParaRPr lang="en-GB" sz="2400" b="1" dirty="0">
              <a:solidFill>
                <a:srgbClr val="FF0000"/>
              </a:solidFill>
              <a:latin typeface="Gill Sans"/>
              <a:ea typeface="ＭＳ Ｐゴシック" pitchFamily="-65" charset="-128"/>
              <a:cs typeface="Gill Sans"/>
            </a:endParaRPr>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9552" y="1597914"/>
            <a:ext cx="5256582" cy="2789932"/>
          </a:xfrm>
          <a:prstGeom prst="ellipse">
            <a:avLst/>
          </a:prstGeom>
        </p:spPr>
      </p:pic>
      <p:pic>
        <p:nvPicPr>
          <p:cNvPr id="3" name="Picture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01315" y="1680218"/>
            <a:ext cx="2016127" cy="2180656"/>
          </a:xfrm>
          <a:prstGeom prst="rect">
            <a:avLst/>
          </a:prstGeom>
        </p:spPr>
      </p:pic>
      <p:sp>
        <p:nvSpPr>
          <p:cNvPr id="6" name="Rectangle 5"/>
          <p:cNvSpPr/>
          <p:nvPr/>
        </p:nvSpPr>
        <p:spPr bwMode="auto">
          <a:xfrm>
            <a:off x="6406114" y="1680217"/>
            <a:ext cx="1711327" cy="2160240"/>
          </a:xfrm>
          <a:prstGeom prst="rect">
            <a:avLst/>
          </a:prstGeom>
          <a:solidFill>
            <a:srgbClr val="FFFFFF"/>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377"/>
            <a:endParaRPr lang="en-US"/>
          </a:p>
        </p:txBody>
      </p:sp>
      <p:sp>
        <p:nvSpPr>
          <p:cNvPr id="4" name="TextBox 3"/>
          <p:cNvSpPr txBox="1"/>
          <p:nvPr/>
        </p:nvSpPr>
        <p:spPr>
          <a:xfrm>
            <a:off x="6372200" y="1636563"/>
            <a:ext cx="1539204" cy="430887"/>
          </a:xfrm>
          <a:prstGeom prst="rect">
            <a:avLst/>
          </a:prstGeom>
          <a:noFill/>
        </p:spPr>
        <p:txBody>
          <a:bodyPr wrap="none" rtlCol="0">
            <a:spAutoFit/>
          </a:bodyPr>
          <a:lstStyle/>
          <a:p>
            <a:pPr algn="ctr"/>
            <a:r>
              <a:rPr lang="en-US" sz="1100" dirty="0">
                <a:solidFill>
                  <a:schemeClr val="tx1"/>
                </a:solidFill>
              </a:rPr>
              <a:t>Pulsar and/or </a:t>
            </a:r>
          </a:p>
          <a:p>
            <a:r>
              <a:rPr lang="en-US" sz="1100" dirty="0">
                <a:solidFill>
                  <a:schemeClr val="tx1"/>
                </a:solidFill>
              </a:rPr>
              <a:t>Pulsar wind Nebula</a:t>
            </a:r>
          </a:p>
        </p:txBody>
      </p:sp>
      <p:sp>
        <p:nvSpPr>
          <p:cNvPr id="9" name="TextBox 8"/>
          <p:cNvSpPr txBox="1"/>
          <p:nvPr/>
        </p:nvSpPr>
        <p:spPr>
          <a:xfrm>
            <a:off x="6370091" y="2015311"/>
            <a:ext cx="1829347" cy="261610"/>
          </a:xfrm>
          <a:prstGeom prst="rect">
            <a:avLst/>
          </a:prstGeom>
          <a:noFill/>
        </p:spPr>
        <p:txBody>
          <a:bodyPr wrap="none" rtlCol="0">
            <a:spAutoFit/>
          </a:bodyPr>
          <a:lstStyle/>
          <a:p>
            <a:r>
              <a:rPr lang="en-US" sz="1100">
                <a:solidFill>
                  <a:schemeClr val="tx1"/>
                </a:solidFill>
              </a:rPr>
              <a:t>Active Galactic Nucleus</a:t>
            </a:r>
          </a:p>
        </p:txBody>
      </p:sp>
      <p:sp>
        <p:nvSpPr>
          <p:cNvPr id="10" name="TextBox 9"/>
          <p:cNvSpPr txBox="1"/>
          <p:nvPr/>
        </p:nvSpPr>
        <p:spPr>
          <a:xfrm>
            <a:off x="6370089" y="2329641"/>
            <a:ext cx="1635384" cy="261610"/>
          </a:xfrm>
          <a:prstGeom prst="rect">
            <a:avLst/>
          </a:prstGeom>
          <a:noFill/>
        </p:spPr>
        <p:txBody>
          <a:bodyPr wrap="none" rtlCol="0">
            <a:spAutoFit/>
          </a:bodyPr>
          <a:lstStyle/>
          <a:p>
            <a:r>
              <a:rPr lang="en-US" sz="1100">
                <a:solidFill>
                  <a:schemeClr val="tx1"/>
                </a:solidFill>
              </a:rPr>
              <a:t>Supernova Remnant</a:t>
            </a:r>
          </a:p>
        </p:txBody>
      </p:sp>
      <p:sp>
        <p:nvSpPr>
          <p:cNvPr id="11" name="TextBox 10"/>
          <p:cNvSpPr txBox="1"/>
          <p:nvPr/>
        </p:nvSpPr>
        <p:spPr>
          <a:xfrm>
            <a:off x="6370089" y="2612013"/>
            <a:ext cx="1385316" cy="261610"/>
          </a:xfrm>
          <a:prstGeom prst="rect">
            <a:avLst/>
          </a:prstGeom>
          <a:noFill/>
        </p:spPr>
        <p:txBody>
          <a:bodyPr wrap="none" rtlCol="0">
            <a:spAutoFit/>
          </a:bodyPr>
          <a:lstStyle/>
          <a:p>
            <a:r>
              <a:rPr lang="en-US" sz="1100">
                <a:solidFill>
                  <a:schemeClr val="tx1"/>
                </a:solidFill>
              </a:rPr>
              <a:t>Starburst Galaxy</a:t>
            </a:r>
          </a:p>
        </p:txBody>
      </p:sp>
      <p:sp>
        <p:nvSpPr>
          <p:cNvPr id="12" name="TextBox 11"/>
          <p:cNvSpPr txBox="1"/>
          <p:nvPr/>
        </p:nvSpPr>
        <p:spPr>
          <a:xfrm>
            <a:off x="6353590" y="3246496"/>
            <a:ext cx="1196161" cy="261610"/>
          </a:xfrm>
          <a:prstGeom prst="rect">
            <a:avLst/>
          </a:prstGeom>
          <a:noFill/>
        </p:spPr>
        <p:txBody>
          <a:bodyPr wrap="none" rtlCol="0">
            <a:spAutoFit/>
          </a:bodyPr>
          <a:lstStyle/>
          <a:p>
            <a:r>
              <a:rPr lang="en-US" sz="1100" dirty="0">
                <a:solidFill>
                  <a:schemeClr val="tx1"/>
                </a:solidFill>
              </a:rPr>
              <a:t>Binary system</a:t>
            </a:r>
          </a:p>
        </p:txBody>
      </p:sp>
      <p:sp>
        <p:nvSpPr>
          <p:cNvPr id="13" name="TextBox 12"/>
          <p:cNvSpPr txBox="1"/>
          <p:nvPr/>
        </p:nvSpPr>
        <p:spPr>
          <a:xfrm>
            <a:off x="6374683" y="2923015"/>
            <a:ext cx="1031051" cy="261610"/>
          </a:xfrm>
          <a:prstGeom prst="rect">
            <a:avLst/>
          </a:prstGeom>
          <a:noFill/>
        </p:spPr>
        <p:txBody>
          <a:bodyPr wrap="none" rtlCol="0">
            <a:spAutoFit/>
          </a:bodyPr>
          <a:lstStyle/>
          <a:p>
            <a:r>
              <a:rPr lang="en-US" sz="1100">
                <a:solidFill>
                  <a:schemeClr val="tx1"/>
                </a:solidFill>
              </a:rPr>
              <a:t>Unidentified</a:t>
            </a:r>
          </a:p>
        </p:txBody>
      </p:sp>
      <p:sp>
        <p:nvSpPr>
          <p:cNvPr id="14" name="TextBox 13"/>
          <p:cNvSpPr txBox="1"/>
          <p:nvPr/>
        </p:nvSpPr>
        <p:spPr>
          <a:xfrm>
            <a:off x="6356795" y="3508107"/>
            <a:ext cx="1192955" cy="261610"/>
          </a:xfrm>
          <a:prstGeom prst="rect">
            <a:avLst/>
          </a:prstGeom>
          <a:noFill/>
        </p:spPr>
        <p:txBody>
          <a:bodyPr wrap="none" rtlCol="0">
            <a:spAutoFit/>
          </a:bodyPr>
          <a:lstStyle/>
          <a:p>
            <a:r>
              <a:rPr lang="en-US" sz="1100">
                <a:solidFill>
                  <a:schemeClr val="tx1"/>
                </a:solidFill>
              </a:rPr>
              <a:t>Stellar Cluster</a:t>
            </a:r>
          </a:p>
        </p:txBody>
      </p:sp>
      <p:sp>
        <p:nvSpPr>
          <p:cNvPr id="16" name="Rectangle 15"/>
          <p:cNvSpPr/>
          <p:nvPr/>
        </p:nvSpPr>
        <p:spPr>
          <a:xfrm>
            <a:off x="-25355" y="4904558"/>
            <a:ext cx="5526360" cy="261610"/>
          </a:xfrm>
          <a:prstGeom prst="rect">
            <a:avLst/>
          </a:prstGeom>
        </p:spPr>
        <p:txBody>
          <a:bodyPr wrap="square">
            <a:spAutoFit/>
          </a:bodyPr>
          <a:lstStyle/>
          <a:p>
            <a:r>
              <a:rPr lang="en-US" sz="1100">
                <a:solidFill>
                  <a:schemeClr val="tx1"/>
                </a:solidFill>
              </a:rPr>
              <a:t>http://tevcat2.uchicago.edu/</a:t>
            </a:r>
          </a:p>
        </p:txBody>
      </p:sp>
    </p:spTree>
    <p:extLst>
      <p:ext uri="{BB962C8B-B14F-4D97-AF65-F5344CB8AC3E}">
        <p14:creationId xmlns:p14="http://schemas.microsoft.com/office/powerpoint/2010/main" val="117921914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a:spLocks noChangeArrowheads="1"/>
          </p:cNvSpPr>
          <p:nvPr/>
        </p:nvSpPr>
        <p:spPr bwMode="auto">
          <a:xfrm>
            <a:off x="673782" y="722185"/>
            <a:ext cx="7688932" cy="615746"/>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dirty="0">
                <a:solidFill>
                  <a:srgbClr val="000000"/>
                </a:solidFill>
                <a:latin typeface="Gill Sans"/>
                <a:cs typeface="Gill Sans"/>
                <a:sym typeface="Comic Sans MS" pitchFamily="-65" charset="0"/>
              </a:rPr>
              <a:t>First astrophysical </a:t>
            </a:r>
            <a:r>
              <a:rPr lang="en-US" sz="1600" dirty="0" err="1">
                <a:solidFill>
                  <a:srgbClr val="000000"/>
                </a:solidFill>
                <a:latin typeface="Gill Sans"/>
                <a:cs typeface="Gill Sans"/>
                <a:sym typeface="Comic Sans MS" pitchFamily="-65" charset="0"/>
              </a:rPr>
              <a:t>TeV</a:t>
            </a:r>
            <a:r>
              <a:rPr lang="en-US" sz="1600" dirty="0">
                <a:solidFill>
                  <a:srgbClr val="000000"/>
                </a:solidFill>
                <a:latin typeface="Gill Sans"/>
                <a:cs typeface="Gill Sans"/>
                <a:sym typeface="Comic Sans MS" pitchFamily="-65" charset="0"/>
              </a:rPr>
              <a:t> gamma-ray source detected (Whipple Collaboration, in 1989).</a:t>
            </a:r>
          </a:p>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dirty="0">
                <a:solidFill>
                  <a:srgbClr val="000000"/>
                </a:solidFill>
                <a:latin typeface="Gill Sans"/>
                <a:cs typeface="Gill Sans"/>
                <a:sym typeface="Comic Sans MS" pitchFamily="-65" charset="0"/>
              </a:rPr>
              <a:t>Emission is SSC of leptons accelerated near the termination shock of the pulsar wind.</a:t>
            </a:r>
          </a:p>
        </p:txBody>
      </p:sp>
      <p:sp>
        <p:nvSpPr>
          <p:cNvPr id="7" name="Rectangle 3"/>
          <p:cNvSpPr txBox="1">
            <a:spLocks noChangeArrowheads="1"/>
          </p:cNvSpPr>
          <p:nvPr/>
        </p:nvSpPr>
        <p:spPr bwMode="auto">
          <a:xfrm>
            <a:off x="0" y="116085"/>
            <a:ext cx="9036496" cy="458788"/>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lvl1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mj-lt"/>
                <a:ea typeface="ＭＳ Ｐゴシック" charset="0"/>
                <a:cs typeface="ＭＳ Ｐゴシック" charset="0"/>
              </a:defRPr>
            </a:lvl1pPr>
            <a:lvl2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2pPr>
            <a:lvl3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3pPr>
            <a:lvl4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4pPr>
            <a:lvl5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5pPr>
            <a:lvl6pPr marL="4572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6pPr>
            <a:lvl7pPr marL="9144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7pPr>
            <a:lvl8pPr marL="13716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8pPr>
            <a:lvl9pPr marL="18288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9p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dirty="0">
                <a:solidFill>
                  <a:srgbClr val="FF0000"/>
                </a:solidFill>
                <a:latin typeface="Gill Sans"/>
                <a:ea typeface="ＭＳ Ｐゴシック" pitchFamily="-65" charset="-128"/>
                <a:cs typeface="Gill Sans"/>
              </a:rPr>
              <a:t>The Crab Nebula</a:t>
            </a:r>
          </a:p>
        </p:txBody>
      </p:sp>
      <p:pic>
        <p:nvPicPr>
          <p:cNvPr id="2" name="Picture 1">
            <a:extLst>
              <a:ext uri="{FF2B5EF4-FFF2-40B4-BE49-F238E27FC236}">
                <a16:creationId xmlns:a16="http://schemas.microsoft.com/office/drawing/2014/main" id="{48C12952-BECC-C141-9AB1-B7ED03EF7894}"/>
              </a:ext>
            </a:extLst>
          </p:cNvPr>
          <p:cNvPicPr>
            <a:picLocks noChangeAspect="1"/>
          </p:cNvPicPr>
          <p:nvPr/>
        </p:nvPicPr>
        <p:blipFill>
          <a:blip r:embed="rId3"/>
          <a:stretch>
            <a:fillRect/>
          </a:stretch>
        </p:blipFill>
        <p:spPr>
          <a:xfrm>
            <a:off x="2484394" y="2211710"/>
            <a:ext cx="2921289" cy="2423122"/>
          </a:xfrm>
          <a:prstGeom prst="rect">
            <a:avLst/>
          </a:prstGeom>
          <a:ln w="25400">
            <a:solidFill>
              <a:schemeClr val="tx1"/>
            </a:solidFill>
          </a:ln>
        </p:spPr>
      </p:pic>
      <p:pic>
        <p:nvPicPr>
          <p:cNvPr id="1026" name="Picture 2" descr="Image result for Trevor Weekes Whipple">
            <a:extLst>
              <a:ext uri="{FF2B5EF4-FFF2-40B4-BE49-F238E27FC236}">
                <a16:creationId xmlns:a16="http://schemas.microsoft.com/office/drawing/2014/main" id="{E2F5907D-B8AF-A547-82F8-BF6F68D50D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23" y="2211710"/>
            <a:ext cx="2038901" cy="2419496"/>
          </a:xfrm>
          <a:prstGeom prst="rect">
            <a:avLst/>
          </a:prstGeom>
          <a:noFill/>
          <a:ln w="25400">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Image result for Whipple 10m telescope">
            <a:extLst>
              <a:ext uri="{FF2B5EF4-FFF2-40B4-BE49-F238E27FC236}">
                <a16:creationId xmlns:a16="http://schemas.microsoft.com/office/drawing/2014/main" id="{AA22DFDE-16E4-DC4B-873B-7A65611C77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94107" y="2211710"/>
            <a:ext cx="3398373" cy="2440356"/>
          </a:xfrm>
          <a:prstGeom prst="rect">
            <a:avLst/>
          </a:prstGeom>
          <a:noFill/>
          <a:ln w="254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738849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a:spLocks noChangeArrowheads="1"/>
          </p:cNvSpPr>
          <p:nvPr/>
        </p:nvSpPr>
        <p:spPr bwMode="auto">
          <a:xfrm>
            <a:off x="673782" y="722185"/>
            <a:ext cx="7688932" cy="1157625"/>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dirty="0">
                <a:solidFill>
                  <a:srgbClr val="000000"/>
                </a:solidFill>
                <a:latin typeface="Gill Sans"/>
                <a:cs typeface="Gill Sans"/>
                <a:sym typeface="Comic Sans MS" pitchFamily="-65" charset="0"/>
              </a:rPr>
              <a:t>Current generation of IACTs have provided measurements of </a:t>
            </a:r>
            <a:r>
              <a:rPr lang="en-US" sz="1600" i="1" dirty="0">
                <a:solidFill>
                  <a:srgbClr val="000000"/>
                </a:solidFill>
                <a:latin typeface="Gill Sans"/>
                <a:cs typeface="Gill Sans"/>
                <a:sym typeface="Comic Sans MS" pitchFamily="-65" charset="0"/>
              </a:rPr>
              <a:t>exceptional</a:t>
            </a:r>
            <a:r>
              <a:rPr lang="en-US" sz="1600" dirty="0">
                <a:solidFill>
                  <a:srgbClr val="000000"/>
                </a:solidFill>
                <a:latin typeface="Gill Sans"/>
                <a:cs typeface="Gill Sans"/>
                <a:sym typeface="Comic Sans MS" pitchFamily="-65" charset="0"/>
              </a:rPr>
              <a:t> precision:</a:t>
            </a:r>
          </a:p>
          <a:p>
            <a:pPr lvl="1"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dirty="0">
                <a:solidFill>
                  <a:srgbClr val="000000"/>
                </a:solidFill>
                <a:latin typeface="Gill Sans"/>
                <a:cs typeface="Gill Sans"/>
                <a:sym typeface="Comic Sans MS" pitchFamily="-65" charset="0"/>
              </a:rPr>
              <a:t>The Crab emission is </a:t>
            </a:r>
            <a:r>
              <a:rPr lang="en-US" sz="1600" i="1" dirty="0">
                <a:solidFill>
                  <a:srgbClr val="000000"/>
                </a:solidFill>
                <a:latin typeface="Gill Sans"/>
                <a:cs typeface="Gill Sans"/>
                <a:sym typeface="Comic Sans MS" pitchFamily="-65" charset="0"/>
              </a:rPr>
              <a:t>spatially</a:t>
            </a:r>
            <a:r>
              <a:rPr lang="en-US" sz="1600" dirty="0">
                <a:solidFill>
                  <a:srgbClr val="000000"/>
                </a:solidFill>
                <a:latin typeface="Gill Sans"/>
                <a:cs typeface="Gill Sans"/>
                <a:sym typeface="Comic Sans MS" pitchFamily="-65" charset="0"/>
              </a:rPr>
              <a:t> </a:t>
            </a:r>
            <a:r>
              <a:rPr lang="en-US" sz="1600" i="1" dirty="0">
                <a:solidFill>
                  <a:srgbClr val="000000"/>
                </a:solidFill>
                <a:latin typeface="Gill Sans"/>
                <a:cs typeface="Gill Sans"/>
                <a:sym typeface="Comic Sans MS" pitchFamily="-65" charset="0"/>
              </a:rPr>
              <a:t>resolved</a:t>
            </a:r>
            <a:r>
              <a:rPr lang="en-US" sz="1600" dirty="0">
                <a:solidFill>
                  <a:srgbClr val="000000"/>
                </a:solidFill>
                <a:latin typeface="Gill Sans"/>
                <a:cs typeface="Gill Sans"/>
                <a:sym typeface="Comic Sans MS" pitchFamily="-65" charset="0"/>
              </a:rPr>
              <a:t> at </a:t>
            </a:r>
            <a:r>
              <a:rPr lang="en-US" sz="1600" dirty="0" err="1">
                <a:solidFill>
                  <a:srgbClr val="000000"/>
                </a:solidFill>
                <a:latin typeface="Gill Sans"/>
                <a:cs typeface="Gill Sans"/>
                <a:sym typeface="Comic Sans MS" pitchFamily="-65" charset="0"/>
              </a:rPr>
              <a:t>TeV</a:t>
            </a:r>
            <a:r>
              <a:rPr lang="en-US" sz="1600" dirty="0">
                <a:solidFill>
                  <a:srgbClr val="000000"/>
                </a:solidFill>
                <a:latin typeface="Gill Sans"/>
                <a:cs typeface="Gill Sans"/>
                <a:sym typeface="Comic Sans MS" pitchFamily="-65" charset="0"/>
              </a:rPr>
              <a:t> energies.</a:t>
            </a:r>
          </a:p>
          <a:p>
            <a:pPr lvl="1"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dirty="0">
                <a:solidFill>
                  <a:srgbClr val="000000"/>
                </a:solidFill>
                <a:latin typeface="Gill Sans"/>
                <a:cs typeface="Gill Sans"/>
                <a:sym typeface="Comic Sans MS" pitchFamily="-65" charset="0"/>
              </a:rPr>
              <a:t>The inverse Compton spectral peak is </a:t>
            </a:r>
            <a:r>
              <a:rPr lang="en-US" sz="1600" i="1" dirty="0">
                <a:solidFill>
                  <a:srgbClr val="000000"/>
                </a:solidFill>
                <a:latin typeface="Gill Sans"/>
                <a:cs typeface="Gill Sans"/>
                <a:sym typeface="Comic Sans MS" pitchFamily="-65" charset="0"/>
              </a:rPr>
              <a:t>flattened</a:t>
            </a:r>
            <a:r>
              <a:rPr lang="en-US" sz="1600" dirty="0">
                <a:solidFill>
                  <a:srgbClr val="000000"/>
                </a:solidFill>
                <a:latin typeface="Gill Sans"/>
                <a:cs typeface="Gill Sans"/>
                <a:sym typeface="Comic Sans MS" pitchFamily="-65" charset="0"/>
              </a:rPr>
              <a:t>.</a:t>
            </a:r>
          </a:p>
          <a:p>
            <a:pPr lvl="1" indent="-182558" defTabSz="449251">
              <a:lnSpc>
                <a:spcPct val="110000"/>
              </a:lnSpc>
              <a:buClr>
                <a:srgbClr val="000000"/>
              </a:buClr>
              <a:buSzPct val="100000"/>
              <a:buFont typeface="Arial"/>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dirty="0">
                <a:solidFill>
                  <a:srgbClr val="000000"/>
                </a:solidFill>
                <a:latin typeface="Gill Sans"/>
                <a:cs typeface="Gill Sans"/>
                <a:sym typeface="Comic Sans MS" pitchFamily="-65" charset="0"/>
              </a:rPr>
              <a:t>Emission is </a:t>
            </a:r>
            <a:r>
              <a:rPr lang="en-US" sz="1600" i="1" dirty="0">
                <a:solidFill>
                  <a:srgbClr val="000000"/>
                </a:solidFill>
                <a:latin typeface="Gill Sans"/>
                <a:cs typeface="Gill Sans"/>
                <a:sym typeface="Comic Sans MS" pitchFamily="-65" charset="0"/>
              </a:rPr>
              <a:t>steady</a:t>
            </a:r>
            <a:r>
              <a:rPr lang="en-US" sz="1600" dirty="0">
                <a:solidFill>
                  <a:srgbClr val="000000"/>
                </a:solidFill>
                <a:latin typeface="Gill Sans"/>
                <a:cs typeface="Gill Sans"/>
                <a:sym typeface="Comic Sans MS" pitchFamily="-65" charset="0"/>
              </a:rPr>
              <a:t> to &lt;12%. GeV Crab flares have </a:t>
            </a:r>
            <a:r>
              <a:rPr lang="en-US" sz="1600" i="1" dirty="0">
                <a:solidFill>
                  <a:srgbClr val="000000"/>
                </a:solidFill>
                <a:latin typeface="Gill Sans"/>
                <a:cs typeface="Gill Sans"/>
                <a:sym typeface="Comic Sans MS" pitchFamily="-65" charset="0"/>
              </a:rPr>
              <a:t>no counterpart </a:t>
            </a:r>
            <a:r>
              <a:rPr lang="en-US" sz="1600" dirty="0">
                <a:solidFill>
                  <a:srgbClr val="000000"/>
                </a:solidFill>
                <a:latin typeface="Gill Sans"/>
                <a:cs typeface="Gill Sans"/>
                <a:sym typeface="Comic Sans MS" pitchFamily="-65" charset="0"/>
              </a:rPr>
              <a:t>at </a:t>
            </a:r>
            <a:r>
              <a:rPr lang="en-US" sz="1600" dirty="0" err="1">
                <a:solidFill>
                  <a:srgbClr val="000000"/>
                </a:solidFill>
                <a:latin typeface="Gill Sans"/>
                <a:cs typeface="Gill Sans"/>
                <a:sym typeface="Comic Sans MS" pitchFamily="-65" charset="0"/>
              </a:rPr>
              <a:t>TeV</a:t>
            </a:r>
            <a:r>
              <a:rPr lang="en-US" sz="1600" dirty="0">
                <a:solidFill>
                  <a:srgbClr val="000000"/>
                </a:solidFill>
                <a:latin typeface="Gill Sans"/>
                <a:cs typeface="Gill Sans"/>
                <a:sym typeface="Comic Sans MS" pitchFamily="-65" charset="0"/>
              </a:rPr>
              <a:t> energies.</a:t>
            </a:r>
          </a:p>
        </p:txBody>
      </p:sp>
      <p:sp>
        <p:nvSpPr>
          <p:cNvPr id="7" name="Rectangle 3"/>
          <p:cNvSpPr txBox="1">
            <a:spLocks noChangeArrowheads="1"/>
          </p:cNvSpPr>
          <p:nvPr/>
        </p:nvSpPr>
        <p:spPr bwMode="auto">
          <a:xfrm>
            <a:off x="0" y="116085"/>
            <a:ext cx="9036496" cy="458788"/>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lvl1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mj-lt"/>
                <a:ea typeface="ＭＳ Ｐゴシック" charset="0"/>
                <a:cs typeface="ＭＳ Ｐゴシック" charset="0"/>
              </a:defRPr>
            </a:lvl1pPr>
            <a:lvl2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2pPr>
            <a:lvl3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3pPr>
            <a:lvl4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4pPr>
            <a:lvl5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Times New Roman" pitchFamily="-65" charset="0"/>
                <a:ea typeface="ＭＳ Ｐゴシック" pitchFamily="-65" charset="-128"/>
                <a:cs typeface="ＭＳ Ｐゴシック" charset="0"/>
              </a:defRPr>
            </a:lvl5pPr>
            <a:lvl6pPr marL="4572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6pPr>
            <a:lvl7pPr marL="9144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7pPr>
            <a:lvl8pPr marL="13716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8pPr>
            <a:lvl9pPr marL="1828800" algn="l" defTabSz="449263" rtl="0" fontAlgn="base">
              <a:spcBef>
                <a:spcPct val="0"/>
              </a:spcBef>
              <a:spcAft>
                <a:spcPct val="0"/>
              </a:spcAft>
              <a:buClr>
                <a:srgbClr val="000000"/>
              </a:buClr>
              <a:buSzPct val="100000"/>
              <a:buFont typeface="Times New Roman" pitchFamily="-65" charset="0"/>
              <a:defRPr sz="4400">
                <a:solidFill>
                  <a:srgbClr val="000000"/>
                </a:solidFill>
                <a:latin typeface="Times New Roman" pitchFamily="-65" charset="0"/>
                <a:ea typeface="ＭＳ Ｐゴシック" pitchFamily="-65" charset="-128"/>
              </a:defRPr>
            </a:lvl9pPr>
          </a:lstStyle>
          <a:p>
            <a:pPr eaLnBrk="1" hangingPunct="1">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dirty="0">
                <a:solidFill>
                  <a:srgbClr val="FF0000"/>
                </a:solidFill>
                <a:latin typeface="Gill Sans"/>
                <a:ea typeface="ＭＳ Ｐゴシック" pitchFamily="-65" charset="-128"/>
                <a:cs typeface="Gill Sans"/>
              </a:rPr>
              <a:t>The Crab Nebula</a:t>
            </a:r>
          </a:p>
        </p:txBody>
      </p:sp>
      <p:pic>
        <p:nvPicPr>
          <p:cNvPr id="9" name="Picture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36033" y="2770109"/>
            <a:ext cx="3572471" cy="1984353"/>
          </a:xfrm>
          <a:prstGeom prst="rect">
            <a:avLst/>
          </a:prstGeom>
          <a:ln>
            <a:solidFill>
              <a:schemeClr val="tx1"/>
            </a:solidFill>
          </a:ln>
        </p:spPr>
      </p:pic>
      <p:pic>
        <p:nvPicPr>
          <p:cNvPr id="4"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460640" y="2770110"/>
            <a:ext cx="3119472" cy="1984353"/>
          </a:xfrm>
          <a:prstGeom prst="rect">
            <a:avLst/>
          </a:prstGeom>
          <a:ln w="12700">
            <a:solidFill>
              <a:schemeClr val="tx1"/>
            </a:solidFill>
          </a:ln>
        </p:spPr>
      </p:pic>
      <p:pic>
        <p:nvPicPr>
          <p:cNvPr id="6" name="Picture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79512" y="2643949"/>
            <a:ext cx="2222153" cy="2236677"/>
          </a:xfrm>
          <a:prstGeom prst="rect">
            <a:avLst/>
          </a:prstGeom>
          <a:ln w="25400">
            <a:solidFill>
              <a:schemeClr val="tx1"/>
            </a:solidFill>
          </a:ln>
        </p:spPr>
      </p:pic>
      <p:pic>
        <p:nvPicPr>
          <p:cNvPr id="12" name="Picture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83828" y="3416710"/>
            <a:ext cx="964435" cy="183940"/>
          </a:xfrm>
          <a:prstGeom prst="rect">
            <a:avLst/>
          </a:prstGeom>
        </p:spPr>
      </p:pic>
    </p:spTree>
    <p:extLst>
      <p:ext uri="{BB962C8B-B14F-4D97-AF65-F5344CB8AC3E}">
        <p14:creationId xmlns:p14="http://schemas.microsoft.com/office/powerpoint/2010/main" val="337273516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1124" y="2621661"/>
            <a:ext cx="4319513" cy="2254345"/>
          </a:xfrm>
          <a:prstGeom prst="rect">
            <a:avLst/>
          </a:prstGeom>
          <a:ln w="25400">
            <a:solidFill>
              <a:schemeClr val="accent4">
                <a:shade val="95000"/>
                <a:satMod val="105000"/>
              </a:schemeClr>
            </a:solidFill>
          </a:ln>
        </p:spPr>
      </p:pic>
      <p:sp>
        <p:nvSpPr>
          <p:cNvPr id="39938" name="Rectangle 3"/>
          <p:cNvSpPr>
            <a:spLocks noGrp="1" noChangeArrowheads="1"/>
          </p:cNvSpPr>
          <p:nvPr>
            <p:ph type="title"/>
          </p:nvPr>
        </p:nvSpPr>
        <p:spPr>
          <a:xfrm>
            <a:off x="0" y="103080"/>
            <a:ext cx="9144000" cy="458788"/>
          </a:xfrm>
        </p:spPr>
        <p:txBody>
          <a:bodyPr/>
          <a:lstStyle/>
          <a:p>
            <a:pPr>
              <a:buClr>
                <a:srgbClr val="FF5050"/>
              </a:buClr>
              <a:tabLst>
                <a:tab pos="0" algn="l"/>
                <a:tab pos="447663" algn="l"/>
                <a:tab pos="896916" algn="l"/>
                <a:tab pos="1346166" algn="l"/>
                <a:tab pos="1795418" algn="l"/>
                <a:tab pos="2244669" algn="l"/>
                <a:tab pos="2693921" algn="l"/>
                <a:tab pos="3143172" algn="l"/>
                <a:tab pos="3592424" algn="l"/>
                <a:tab pos="4041674" algn="l"/>
                <a:tab pos="4490926" algn="l"/>
                <a:tab pos="4940176" algn="l"/>
                <a:tab pos="5389428" algn="l"/>
                <a:tab pos="5838679" algn="l"/>
                <a:tab pos="6287931" algn="l"/>
                <a:tab pos="6737182" algn="l"/>
                <a:tab pos="7186434" algn="l"/>
                <a:tab pos="7635684" algn="l"/>
                <a:tab pos="8084937" algn="l"/>
                <a:tab pos="8534187" algn="l"/>
                <a:tab pos="8983438" algn="l"/>
              </a:tabLst>
            </a:pPr>
            <a:r>
              <a:rPr lang="en-GB" sz="2800" b="1">
                <a:solidFill>
                  <a:srgbClr val="FF0000"/>
                </a:solidFill>
                <a:latin typeface="Verdana" pitchFamily="-65" charset="0"/>
                <a:ea typeface="ＭＳ Ｐゴシック" pitchFamily="-65" charset="-128"/>
                <a:cs typeface="ＭＳ Ｐゴシック" pitchFamily="-65" charset="-128"/>
              </a:rPr>
              <a:t> The Crab Pulsar</a:t>
            </a:r>
          </a:p>
        </p:txBody>
      </p:sp>
      <p:sp>
        <p:nvSpPr>
          <p:cNvPr id="8" name="TextBox 2"/>
          <p:cNvSpPr txBox="1">
            <a:spLocks noChangeArrowheads="1"/>
          </p:cNvSpPr>
          <p:nvPr/>
        </p:nvSpPr>
        <p:spPr bwMode="auto">
          <a:xfrm>
            <a:off x="947756" y="561135"/>
            <a:ext cx="7248488" cy="1735219"/>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prstTxWarp prst="textNoShape">
              <a:avLst/>
            </a:prstTxWarp>
            <a:spAutoFit/>
          </a:bodyPr>
          <a:lstStyle/>
          <a:p>
            <a:pPr indent="-182558" defTabSz="449251">
              <a:lnSpc>
                <a:spcPct val="110000"/>
              </a:lnSpc>
              <a:buClr>
                <a:srgbClr val="000000"/>
              </a:buClr>
              <a:buSzPct val="100000"/>
              <a:buFont typeface="Arial" pitchFamily="-65" charset="0"/>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dirty="0">
                <a:solidFill>
                  <a:srgbClr val="000000"/>
                </a:solidFill>
                <a:latin typeface="Gill Sans"/>
                <a:cs typeface="Gill Sans"/>
                <a:sym typeface="Comic Sans MS" pitchFamily="-65" charset="0"/>
              </a:rPr>
              <a:t>Fermi-LAT measures a spectral break at </a:t>
            </a:r>
            <a:r>
              <a:rPr lang="en-US" sz="1400" dirty="0">
                <a:solidFill>
                  <a:srgbClr val="FF0000"/>
                </a:solidFill>
                <a:latin typeface="Gill Sans"/>
                <a:cs typeface="Gill Sans"/>
                <a:sym typeface="Comic Sans MS" pitchFamily="-65" charset="0"/>
              </a:rPr>
              <a:t>6 GeV</a:t>
            </a:r>
          </a:p>
          <a:p>
            <a:pPr indent="-182558" defTabSz="449251">
              <a:lnSpc>
                <a:spcPct val="110000"/>
              </a:lnSpc>
              <a:buClr>
                <a:srgbClr val="000000"/>
              </a:buClr>
              <a:buSzPct val="100000"/>
              <a:buFont typeface="Arial" pitchFamily="-65" charset="0"/>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dirty="0">
                <a:solidFill>
                  <a:srgbClr val="000000"/>
                </a:solidFill>
                <a:latin typeface="Gill Sans"/>
                <a:cs typeface="Gill Sans"/>
                <a:sym typeface="Comic Sans MS" pitchFamily="-65" charset="0"/>
              </a:rPr>
              <a:t>VERITAS measured power-law emission </a:t>
            </a:r>
            <a:r>
              <a:rPr lang="en-US" sz="1400" dirty="0">
                <a:solidFill>
                  <a:srgbClr val="FF0000"/>
                </a:solidFill>
                <a:latin typeface="Gill Sans"/>
                <a:cs typeface="Gill Sans"/>
                <a:sym typeface="Comic Sans MS" pitchFamily="-65" charset="0"/>
              </a:rPr>
              <a:t>above 100 GeV</a:t>
            </a:r>
          </a:p>
          <a:p>
            <a:pPr indent="-182558" defTabSz="449251">
              <a:lnSpc>
                <a:spcPct val="110000"/>
              </a:lnSpc>
              <a:buClr>
                <a:srgbClr val="000000"/>
              </a:buClr>
              <a:buSzPct val="100000"/>
              <a:buFont typeface="Arial" pitchFamily="-65" charset="0"/>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dirty="0">
                <a:solidFill>
                  <a:srgbClr val="000000"/>
                </a:solidFill>
                <a:latin typeface="Gill Sans"/>
                <a:cs typeface="Gill Sans"/>
                <a:sym typeface="Comic Sans MS" pitchFamily="-65" charset="0"/>
              </a:rPr>
              <a:t>Implies emission region &gt; 10 stellar radii, curvature radiation unlikely.</a:t>
            </a:r>
          </a:p>
          <a:p>
            <a:pPr indent="-182558" defTabSz="449251">
              <a:lnSpc>
                <a:spcPct val="110000"/>
              </a:lnSpc>
              <a:buClr>
                <a:srgbClr val="000000"/>
              </a:buClr>
              <a:buSzPct val="100000"/>
              <a:buFont typeface="Arial" pitchFamily="-65" charset="0"/>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dirty="0">
                <a:solidFill>
                  <a:srgbClr val="000000"/>
                </a:solidFill>
                <a:latin typeface="Gill Sans"/>
                <a:cs typeface="Gill Sans"/>
                <a:sym typeface="Comic Sans MS" pitchFamily="-65" charset="0"/>
              </a:rPr>
              <a:t>Latest MAGIC results extend to 1 </a:t>
            </a:r>
            <a:r>
              <a:rPr lang="en-US" sz="1400" dirty="0" err="1">
                <a:solidFill>
                  <a:srgbClr val="000000"/>
                </a:solidFill>
                <a:latin typeface="Gill Sans"/>
                <a:cs typeface="Gill Sans"/>
                <a:sym typeface="Comic Sans MS" pitchFamily="-65" charset="0"/>
              </a:rPr>
              <a:t>TeV</a:t>
            </a:r>
            <a:r>
              <a:rPr lang="en-US" sz="1400" dirty="0">
                <a:solidFill>
                  <a:srgbClr val="000000"/>
                </a:solidFill>
                <a:latin typeface="Gill Sans"/>
                <a:cs typeface="Gill Sans"/>
                <a:sym typeface="Comic Sans MS" pitchFamily="-65" charset="0"/>
              </a:rPr>
              <a:t>, and H.E.S.S. has now detected Vela pulsar up to 7 </a:t>
            </a:r>
            <a:r>
              <a:rPr lang="en-US" sz="1400" dirty="0" err="1">
                <a:solidFill>
                  <a:srgbClr val="000000"/>
                </a:solidFill>
                <a:latin typeface="Gill Sans"/>
                <a:cs typeface="Gill Sans"/>
                <a:sym typeface="Comic Sans MS" pitchFamily="-65" charset="0"/>
              </a:rPr>
              <a:t>TeV</a:t>
            </a:r>
            <a:r>
              <a:rPr lang="en-US" sz="1400" dirty="0">
                <a:solidFill>
                  <a:srgbClr val="000000"/>
                </a:solidFill>
                <a:latin typeface="Gill Sans"/>
                <a:cs typeface="Gill Sans"/>
                <a:sym typeface="Comic Sans MS" pitchFamily="-65" charset="0"/>
              </a:rPr>
              <a:t>.  </a:t>
            </a:r>
          </a:p>
          <a:p>
            <a:pPr lvl="1" indent="-182558" defTabSz="449251">
              <a:lnSpc>
                <a:spcPct val="110000"/>
              </a:lnSpc>
              <a:buClr>
                <a:srgbClr val="000000"/>
              </a:buClr>
              <a:buSzPct val="100000"/>
              <a:buFont typeface="Arial" pitchFamily="-65" charset="0"/>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b="1" dirty="0">
                <a:solidFill>
                  <a:srgbClr val="FF0000"/>
                </a:solidFill>
                <a:latin typeface="Gill Sans"/>
                <a:cs typeface="Gill Sans"/>
                <a:sym typeface="Comic Sans MS" pitchFamily="-65" charset="0"/>
              </a:rPr>
              <a:t>New component.</a:t>
            </a:r>
          </a:p>
          <a:p>
            <a:pPr lvl="1" indent="-182558" defTabSz="449251">
              <a:lnSpc>
                <a:spcPct val="110000"/>
              </a:lnSpc>
              <a:buClr>
                <a:srgbClr val="000000"/>
              </a:buClr>
              <a:buSzPct val="100000"/>
              <a:buFont typeface="Arial" pitchFamily="-65" charset="0"/>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b="1" dirty="0">
                <a:solidFill>
                  <a:srgbClr val="FF0000"/>
                </a:solidFill>
                <a:latin typeface="Gill Sans"/>
                <a:cs typeface="Gill Sans"/>
                <a:sym typeface="Comic Sans MS" pitchFamily="-65" charset="0"/>
              </a:rPr>
              <a:t>The Crab is not the only </a:t>
            </a:r>
            <a:r>
              <a:rPr lang="en-US" sz="1400" b="1" dirty="0" err="1">
                <a:solidFill>
                  <a:srgbClr val="FF0000"/>
                </a:solidFill>
                <a:latin typeface="Gill Sans"/>
                <a:cs typeface="Gill Sans"/>
                <a:sym typeface="Comic Sans MS" pitchFamily="-65" charset="0"/>
              </a:rPr>
              <a:t>TeV</a:t>
            </a:r>
            <a:r>
              <a:rPr lang="en-US" sz="1400" b="1" dirty="0">
                <a:solidFill>
                  <a:srgbClr val="FF0000"/>
                </a:solidFill>
                <a:latin typeface="Gill Sans"/>
                <a:cs typeface="Gill Sans"/>
                <a:sym typeface="Comic Sans MS" pitchFamily="-65" charset="0"/>
              </a:rPr>
              <a:t> pulsar</a:t>
            </a:r>
            <a:r>
              <a:rPr lang="en-US" sz="1400" b="1" dirty="0">
                <a:solidFill>
                  <a:srgbClr val="000000"/>
                </a:solidFill>
                <a:latin typeface="Gill Sans"/>
                <a:cs typeface="Gill Sans"/>
                <a:sym typeface="Comic Sans MS" pitchFamily="-65" charset="0"/>
              </a:rPr>
              <a:t>.</a:t>
            </a:r>
          </a:p>
          <a:p>
            <a:pPr indent="-182558" defTabSz="449251">
              <a:lnSpc>
                <a:spcPct val="110000"/>
              </a:lnSpc>
              <a:buClr>
                <a:srgbClr val="000000"/>
              </a:buClr>
              <a:buSzPct val="100000"/>
              <a:buFont typeface="Arial" pitchFamily="-65" charset="0"/>
              <a:buChar char="•"/>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400" dirty="0">
                <a:solidFill>
                  <a:srgbClr val="000000"/>
                </a:solidFill>
                <a:latin typeface="Gill Sans"/>
                <a:cs typeface="Gill Sans"/>
                <a:sym typeface="Comic Sans MS" pitchFamily="-65" charset="0"/>
              </a:rPr>
              <a:t>What is the pulsar emission mechanism at the highest energies? What is the population?</a:t>
            </a:r>
          </a:p>
        </p:txBody>
      </p:sp>
      <p:sp>
        <p:nvSpPr>
          <p:cNvPr id="6" name="TextBox 2"/>
          <p:cNvSpPr txBox="1">
            <a:spLocks noChangeArrowheads="1"/>
          </p:cNvSpPr>
          <p:nvPr/>
        </p:nvSpPr>
        <p:spPr bwMode="auto">
          <a:xfrm>
            <a:off x="473132" y="2433685"/>
            <a:ext cx="3345188" cy="363176"/>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spAutoFit/>
          </a:bodyPr>
          <a:lstStyle/>
          <a:p>
            <a:pPr defTabSz="449251">
              <a:lnSpc>
                <a:spcPct val="110000"/>
              </a:lnSpc>
              <a:buClr>
                <a:srgbClr val="000000"/>
              </a:buClr>
              <a:buSzPct val="100000"/>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dirty="0">
                <a:solidFill>
                  <a:srgbClr val="0000FF"/>
                </a:solidFill>
                <a:latin typeface="Gill Sans"/>
                <a:ea typeface="Arial"/>
                <a:cs typeface="Gill Sans"/>
                <a:sym typeface="Comic Sans MS" pitchFamily="-65" charset="0"/>
              </a:rPr>
              <a:t>The Crab pulsar </a:t>
            </a:r>
            <a:r>
              <a:rPr lang="en-US" sz="1600" dirty="0" err="1">
                <a:solidFill>
                  <a:srgbClr val="0000FF"/>
                </a:solidFill>
                <a:latin typeface="Gill Sans"/>
                <a:ea typeface="Arial"/>
                <a:cs typeface="Gill Sans"/>
                <a:sym typeface="Comic Sans MS" pitchFamily="-65" charset="0"/>
              </a:rPr>
              <a:t>lightcurve</a:t>
            </a:r>
            <a:r>
              <a:rPr lang="en-US" sz="1600" dirty="0">
                <a:solidFill>
                  <a:srgbClr val="0000FF"/>
                </a:solidFill>
                <a:latin typeface="Gill Sans"/>
                <a:ea typeface="Arial"/>
                <a:cs typeface="Gill Sans"/>
                <a:sym typeface="Comic Sans MS" pitchFamily="-65" charset="0"/>
              </a:rPr>
              <a:t> &gt;120 GeV </a:t>
            </a:r>
          </a:p>
        </p:txBody>
      </p:sp>
      <p:sp>
        <p:nvSpPr>
          <p:cNvPr id="3" name="Rectangle 2"/>
          <p:cNvSpPr/>
          <p:nvPr/>
        </p:nvSpPr>
        <p:spPr>
          <a:xfrm>
            <a:off x="323528" y="4887039"/>
            <a:ext cx="3893053" cy="276999"/>
          </a:xfrm>
          <a:prstGeom prst="rect">
            <a:avLst/>
          </a:prstGeom>
        </p:spPr>
        <p:txBody>
          <a:bodyPr wrap="none">
            <a:spAutoFit/>
          </a:bodyPr>
          <a:lstStyle/>
          <a:p>
            <a:r>
              <a:rPr lang="hr-HR" sz="1200" dirty="0">
                <a:solidFill>
                  <a:srgbClr val="000000"/>
                </a:solidFill>
              </a:rPr>
              <a:t>VERITAS </a:t>
            </a:r>
            <a:r>
              <a:rPr lang="hr-HR" sz="1200" dirty="0" err="1">
                <a:solidFill>
                  <a:srgbClr val="000000"/>
                </a:solidFill>
              </a:rPr>
              <a:t>Collaboration</a:t>
            </a:r>
            <a:r>
              <a:rPr lang="hr-HR" sz="1200" dirty="0">
                <a:solidFill>
                  <a:srgbClr val="000000"/>
                </a:solidFill>
              </a:rPr>
              <a:t>, Science, 334, 69, 2011.</a:t>
            </a:r>
            <a:endParaRPr lang="en-US" sz="1200" dirty="0">
              <a:solidFill>
                <a:srgbClr val="000000"/>
              </a:solidFill>
            </a:endParaRPr>
          </a:p>
        </p:txBody>
      </p:sp>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40717" y="2571750"/>
            <a:ext cx="3208533" cy="2329928"/>
          </a:xfrm>
          <a:prstGeom prst="rect">
            <a:avLst/>
          </a:prstGeom>
          <a:ln w="12700">
            <a:solidFill>
              <a:schemeClr val="tx1"/>
            </a:solidFill>
          </a:ln>
        </p:spPr>
      </p:pic>
      <p:sp>
        <p:nvSpPr>
          <p:cNvPr id="11" name="TextBox 10"/>
          <p:cNvSpPr txBox="1">
            <a:spLocks noChangeArrowheads="1"/>
          </p:cNvSpPr>
          <p:nvPr/>
        </p:nvSpPr>
        <p:spPr bwMode="auto">
          <a:xfrm>
            <a:off x="5944773" y="2343503"/>
            <a:ext cx="2455335" cy="363176"/>
          </a:xfrm>
          <a:prstGeom prst="rect">
            <a:avLst/>
          </a:prstGeom>
          <a:solidFill>
            <a:schemeClr val="bg2">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wrap="square">
            <a:spAutoFit/>
          </a:bodyPr>
          <a:lstStyle/>
          <a:p>
            <a:pPr defTabSz="449251">
              <a:lnSpc>
                <a:spcPct val="110000"/>
              </a:lnSpc>
              <a:buClr>
                <a:srgbClr val="000000"/>
              </a:buClr>
              <a:buSzPct val="100000"/>
              <a:tabLst>
                <a:tab pos="446077" algn="l"/>
                <a:tab pos="895328" algn="l"/>
                <a:tab pos="1344580" algn="l"/>
                <a:tab pos="1793830" algn="l"/>
                <a:tab pos="2243083" algn="l"/>
                <a:tab pos="2692333" algn="l"/>
                <a:tab pos="3141584" algn="l"/>
                <a:tab pos="3590836" algn="l"/>
                <a:tab pos="4040087" algn="l"/>
                <a:tab pos="4489338" algn="l"/>
                <a:tab pos="4938590" algn="l"/>
                <a:tab pos="5387840" algn="l"/>
                <a:tab pos="5837093" algn="l"/>
                <a:tab pos="6286343" algn="l"/>
                <a:tab pos="6735594" algn="l"/>
                <a:tab pos="7184846" algn="l"/>
                <a:tab pos="7634097" algn="l"/>
                <a:tab pos="8083349" algn="l"/>
                <a:tab pos="8532600" algn="l"/>
                <a:tab pos="8981850" algn="l"/>
              </a:tabLst>
              <a:defRPr/>
            </a:pPr>
            <a:r>
              <a:rPr lang="en-US" sz="1600">
                <a:solidFill>
                  <a:srgbClr val="0000FF"/>
                </a:solidFill>
                <a:latin typeface="Gill Sans"/>
                <a:ea typeface="Arial"/>
                <a:cs typeface="Gill Sans"/>
                <a:sym typeface="Comic Sans MS" pitchFamily="-65" charset="0"/>
              </a:rPr>
              <a:t>The Crab pulsar spectrum</a:t>
            </a:r>
          </a:p>
        </p:txBody>
      </p:sp>
      <p:sp>
        <p:nvSpPr>
          <p:cNvPr id="12" name="Rectangle 11"/>
          <p:cNvSpPr/>
          <p:nvPr/>
        </p:nvSpPr>
        <p:spPr>
          <a:xfrm>
            <a:off x="5221274" y="4876006"/>
            <a:ext cx="3580404" cy="276999"/>
          </a:xfrm>
          <a:prstGeom prst="rect">
            <a:avLst/>
          </a:prstGeom>
        </p:spPr>
        <p:txBody>
          <a:bodyPr wrap="none">
            <a:spAutoFit/>
          </a:bodyPr>
          <a:lstStyle/>
          <a:p>
            <a:r>
              <a:rPr lang="hr-HR" sz="1200">
                <a:solidFill>
                  <a:schemeClr val="tx1"/>
                </a:solidFill>
              </a:rPr>
              <a:t>MAGIC </a:t>
            </a:r>
            <a:r>
              <a:rPr lang="hr-HR" sz="1200" err="1">
                <a:solidFill>
                  <a:schemeClr val="tx1"/>
                </a:solidFill>
              </a:rPr>
              <a:t>Collaboration</a:t>
            </a:r>
            <a:r>
              <a:rPr lang="hr-HR" sz="1200">
                <a:solidFill>
                  <a:schemeClr val="tx1"/>
                </a:solidFill>
              </a:rPr>
              <a:t>, A&amp;A, 585, 133, 2016.</a:t>
            </a:r>
            <a:endParaRPr lang="en-US" sz="1200">
              <a:solidFill>
                <a:schemeClr val="tx1"/>
              </a:solidFill>
            </a:endParaRPr>
          </a:p>
        </p:txBody>
      </p:sp>
    </p:spTree>
    <p:extLst>
      <p:ext uri="{BB962C8B-B14F-4D97-AF65-F5344CB8AC3E}">
        <p14:creationId xmlns:p14="http://schemas.microsoft.com/office/powerpoint/2010/main" val="138850098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7704" y="4876006"/>
            <a:ext cx="5526360" cy="261610"/>
          </a:xfrm>
          <a:prstGeom prst="rect">
            <a:avLst/>
          </a:prstGeom>
        </p:spPr>
        <p:txBody>
          <a:bodyPr wrap="square">
            <a:spAutoFit/>
          </a:bodyPr>
          <a:lstStyle/>
          <a:p>
            <a:r>
              <a:rPr lang="en-US" sz="1100">
                <a:solidFill>
                  <a:schemeClr val="tx1"/>
                </a:solidFill>
              </a:rPr>
              <a:t>https://</a:t>
            </a:r>
            <a:r>
              <a:rPr lang="en-US" sz="1100" dirty="0" err="1">
                <a:solidFill>
                  <a:schemeClr val="tx1"/>
                </a:solidFill>
              </a:rPr>
              <a:t>www.mpi-hd.mpg.de</a:t>
            </a:r>
            <a:r>
              <a:rPr lang="en-US" sz="1100" dirty="0">
                <a:solidFill>
                  <a:schemeClr val="tx1"/>
                </a:solidFill>
              </a:rPr>
              <a:t>/</a:t>
            </a:r>
            <a:r>
              <a:rPr lang="en-US" sz="1100" dirty="0" err="1">
                <a:solidFill>
                  <a:schemeClr val="tx1"/>
                </a:solidFill>
              </a:rPr>
              <a:t>hfm</a:t>
            </a:r>
            <a:r>
              <a:rPr lang="en-US" sz="1100" dirty="0">
                <a:solidFill>
                  <a:schemeClr val="tx1"/>
                </a:solidFill>
              </a:rPr>
              <a:t>/HESS/pages/home/</a:t>
            </a:r>
            <a:r>
              <a:rPr lang="en-US" sz="1100" dirty="0" err="1">
                <a:solidFill>
                  <a:schemeClr val="tx1"/>
                </a:solidFill>
              </a:rPr>
              <a:t>som</a:t>
            </a:r>
            <a:r>
              <a:rPr lang="en-US" sz="1100" dirty="0">
                <a:solidFill>
                  <a:schemeClr val="tx1"/>
                </a:solidFill>
              </a:rPr>
              <a:t>/2016/01/</a:t>
            </a:r>
          </a:p>
        </p:txBody>
      </p:sp>
      <p:pic>
        <p:nvPicPr>
          <p:cNvPr id="2" name="Picture 1">
            <a:extLst>
              <a:ext uri="{FF2B5EF4-FFF2-40B4-BE49-F238E27FC236}">
                <a16:creationId xmlns:a16="http://schemas.microsoft.com/office/drawing/2014/main" id="{777F7DEF-E913-D84C-A227-FAD534029200}"/>
              </a:ext>
            </a:extLst>
          </p:cNvPr>
          <p:cNvPicPr>
            <a:picLocks noChangeAspect="1"/>
          </p:cNvPicPr>
          <p:nvPr/>
        </p:nvPicPr>
        <p:blipFill>
          <a:blip r:embed="rId3"/>
          <a:stretch>
            <a:fillRect/>
          </a:stretch>
        </p:blipFill>
        <p:spPr>
          <a:xfrm>
            <a:off x="539552" y="0"/>
            <a:ext cx="8072058" cy="4878078"/>
          </a:xfrm>
          <a:prstGeom prst="rect">
            <a:avLst/>
          </a:prstGeom>
        </p:spPr>
      </p:pic>
    </p:spTree>
    <p:extLst>
      <p:ext uri="{BB962C8B-B14F-4D97-AF65-F5344CB8AC3E}">
        <p14:creationId xmlns:p14="http://schemas.microsoft.com/office/powerpoint/2010/main" val="811917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7704" y="4876006"/>
            <a:ext cx="5526360" cy="261610"/>
          </a:xfrm>
          <a:prstGeom prst="rect">
            <a:avLst/>
          </a:prstGeom>
        </p:spPr>
        <p:txBody>
          <a:bodyPr wrap="square">
            <a:spAutoFit/>
          </a:bodyPr>
          <a:lstStyle/>
          <a:p>
            <a:r>
              <a:rPr lang="en-US" sz="1100">
                <a:solidFill>
                  <a:schemeClr val="tx1"/>
                </a:solidFill>
              </a:rPr>
              <a:t>https://</a:t>
            </a:r>
            <a:r>
              <a:rPr lang="en-US" sz="1100" dirty="0" err="1">
                <a:solidFill>
                  <a:schemeClr val="tx1"/>
                </a:solidFill>
              </a:rPr>
              <a:t>www.mpi-hd.mpg.de</a:t>
            </a:r>
            <a:r>
              <a:rPr lang="en-US" sz="1100" dirty="0">
                <a:solidFill>
                  <a:schemeClr val="tx1"/>
                </a:solidFill>
              </a:rPr>
              <a:t>/</a:t>
            </a:r>
            <a:r>
              <a:rPr lang="en-US" sz="1100" dirty="0" err="1">
                <a:solidFill>
                  <a:schemeClr val="tx1"/>
                </a:solidFill>
              </a:rPr>
              <a:t>hfm</a:t>
            </a:r>
            <a:r>
              <a:rPr lang="en-US" sz="1100" dirty="0">
                <a:solidFill>
                  <a:schemeClr val="tx1"/>
                </a:solidFill>
              </a:rPr>
              <a:t>/HESS/pages/home/</a:t>
            </a:r>
            <a:r>
              <a:rPr lang="en-US" sz="1100" dirty="0" err="1">
                <a:solidFill>
                  <a:schemeClr val="tx1"/>
                </a:solidFill>
              </a:rPr>
              <a:t>som</a:t>
            </a:r>
            <a:r>
              <a:rPr lang="en-US" sz="1100" dirty="0">
                <a:solidFill>
                  <a:schemeClr val="tx1"/>
                </a:solidFill>
              </a:rPr>
              <a:t>/2016/01/</a:t>
            </a:r>
          </a:p>
        </p:txBody>
      </p:sp>
      <p:pic>
        <p:nvPicPr>
          <p:cNvPr id="2" name="Picture 1">
            <a:extLst>
              <a:ext uri="{FF2B5EF4-FFF2-40B4-BE49-F238E27FC236}">
                <a16:creationId xmlns:a16="http://schemas.microsoft.com/office/drawing/2014/main" id="{C26082C6-E8A1-CD41-A02A-DC8232291CFB}"/>
              </a:ext>
            </a:extLst>
          </p:cNvPr>
          <p:cNvPicPr>
            <a:picLocks noChangeAspect="1"/>
          </p:cNvPicPr>
          <p:nvPr/>
        </p:nvPicPr>
        <p:blipFill>
          <a:blip r:embed="rId3"/>
          <a:stretch>
            <a:fillRect/>
          </a:stretch>
        </p:blipFill>
        <p:spPr>
          <a:xfrm>
            <a:off x="976387" y="0"/>
            <a:ext cx="7191226" cy="5143500"/>
          </a:xfrm>
          <a:prstGeom prst="rect">
            <a:avLst/>
          </a:prstGeom>
        </p:spPr>
      </p:pic>
    </p:spTree>
    <p:extLst>
      <p:ext uri="{BB962C8B-B14F-4D97-AF65-F5344CB8AC3E}">
        <p14:creationId xmlns:p14="http://schemas.microsoft.com/office/powerpoint/2010/main" val="1345410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7704" y="4876006"/>
            <a:ext cx="5526360" cy="261610"/>
          </a:xfrm>
          <a:prstGeom prst="rect">
            <a:avLst/>
          </a:prstGeom>
        </p:spPr>
        <p:txBody>
          <a:bodyPr wrap="square">
            <a:spAutoFit/>
          </a:bodyPr>
          <a:lstStyle/>
          <a:p>
            <a:r>
              <a:rPr lang="en-US" sz="1100">
                <a:solidFill>
                  <a:schemeClr val="tx1"/>
                </a:solidFill>
              </a:rPr>
              <a:t>https://</a:t>
            </a:r>
            <a:r>
              <a:rPr lang="en-US" sz="1100" dirty="0" err="1">
                <a:solidFill>
                  <a:schemeClr val="tx1"/>
                </a:solidFill>
              </a:rPr>
              <a:t>www.mpi-hd.mpg.de</a:t>
            </a:r>
            <a:r>
              <a:rPr lang="en-US" sz="1100" dirty="0">
                <a:solidFill>
                  <a:schemeClr val="tx1"/>
                </a:solidFill>
              </a:rPr>
              <a:t>/</a:t>
            </a:r>
            <a:r>
              <a:rPr lang="en-US" sz="1100" dirty="0" err="1">
                <a:solidFill>
                  <a:schemeClr val="tx1"/>
                </a:solidFill>
              </a:rPr>
              <a:t>hfm</a:t>
            </a:r>
            <a:r>
              <a:rPr lang="en-US" sz="1100" dirty="0">
                <a:solidFill>
                  <a:schemeClr val="tx1"/>
                </a:solidFill>
              </a:rPr>
              <a:t>/HESS/pages/home/</a:t>
            </a:r>
            <a:r>
              <a:rPr lang="en-US" sz="1100" dirty="0" err="1">
                <a:solidFill>
                  <a:schemeClr val="tx1"/>
                </a:solidFill>
              </a:rPr>
              <a:t>som</a:t>
            </a:r>
            <a:r>
              <a:rPr lang="en-US" sz="1100" dirty="0">
                <a:solidFill>
                  <a:schemeClr val="tx1"/>
                </a:solidFill>
              </a:rPr>
              <a:t>/2016/01/</a:t>
            </a:r>
          </a:p>
        </p:txBody>
      </p:sp>
      <p:pic>
        <p:nvPicPr>
          <p:cNvPr id="2" name="Picture 1">
            <a:extLst>
              <a:ext uri="{FF2B5EF4-FFF2-40B4-BE49-F238E27FC236}">
                <a16:creationId xmlns:a16="http://schemas.microsoft.com/office/drawing/2014/main" id="{C26082C6-E8A1-CD41-A02A-DC8232291CFB}"/>
              </a:ext>
            </a:extLst>
          </p:cNvPr>
          <p:cNvPicPr>
            <a:picLocks noChangeAspect="1"/>
          </p:cNvPicPr>
          <p:nvPr/>
        </p:nvPicPr>
        <p:blipFill>
          <a:blip r:embed="rId3"/>
          <a:stretch>
            <a:fillRect/>
          </a:stretch>
        </p:blipFill>
        <p:spPr>
          <a:xfrm>
            <a:off x="976387" y="0"/>
            <a:ext cx="7191226" cy="5143500"/>
          </a:xfrm>
          <a:prstGeom prst="rect">
            <a:avLst/>
          </a:prstGeom>
        </p:spPr>
      </p:pic>
      <p:pic>
        <p:nvPicPr>
          <p:cNvPr id="3" name="Picture 2">
            <a:extLst>
              <a:ext uri="{FF2B5EF4-FFF2-40B4-BE49-F238E27FC236}">
                <a16:creationId xmlns:a16="http://schemas.microsoft.com/office/drawing/2014/main" id="{A8CDDEA3-A998-F748-8AAD-04D224ACCF43}"/>
              </a:ext>
            </a:extLst>
          </p:cNvPr>
          <p:cNvPicPr>
            <a:picLocks noChangeAspect="1"/>
          </p:cNvPicPr>
          <p:nvPr/>
        </p:nvPicPr>
        <p:blipFill rotWithShape="1">
          <a:blip r:embed="rId4"/>
          <a:srcRect l="6370" t="3639" r="4440" b="4328"/>
          <a:stretch/>
        </p:blipFill>
        <p:spPr>
          <a:xfrm>
            <a:off x="6444208" y="195486"/>
            <a:ext cx="2520280" cy="2520280"/>
          </a:xfrm>
          <a:prstGeom prst="ellipse">
            <a:avLst/>
          </a:prstGeom>
          <a:ln w="25400">
            <a:solidFill>
              <a:schemeClr val="bg1"/>
            </a:solidFill>
          </a:ln>
        </p:spPr>
      </p:pic>
    </p:spTree>
    <p:extLst>
      <p:ext uri="{BB962C8B-B14F-4D97-AF65-F5344CB8AC3E}">
        <p14:creationId xmlns:p14="http://schemas.microsoft.com/office/powerpoint/2010/main" val="3330143045"/>
      </p:ext>
    </p:extLst>
  </p:cSld>
  <p:clrMapOvr>
    <a:masterClrMapping/>
  </p:clrMapOvr>
</p:sld>
</file>

<file path=ppt/theme/theme1.xml><?xml version="1.0" encoding="utf-8"?>
<a:theme xmlns:a="http://schemas.openxmlformats.org/drawingml/2006/main" name="1_實驗室母片">
  <a:themeElements>
    <a:clrScheme name="1_實驗室母片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實驗室母片">
      <a:majorFont>
        <a:latin typeface="Trebuchet MS"/>
        <a:ea typeface="新細明體"/>
        <a:cs typeface=""/>
      </a:majorFont>
      <a:minorFont>
        <a:latin typeface="Arial"/>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09600" marR="0" indent="-609600" algn="l" defTabSz="914400" rtl="0" eaLnBrk="1" fontAlgn="base" latinLnBrk="0" hangingPunct="1">
          <a:lnSpc>
            <a:spcPct val="80000"/>
          </a:lnSpc>
          <a:spcBef>
            <a:spcPct val="0"/>
          </a:spcBef>
          <a:spcAft>
            <a:spcPct val="0"/>
          </a:spcAft>
          <a:buClrTx/>
          <a:buSzTx/>
          <a:buFontTx/>
          <a:buNone/>
          <a:tabLst/>
          <a:defRPr kumimoji="1" lang="zh-TW" altLang="en-US" sz="1800" b="0" i="0" u="none" strike="noStrike" cap="none" normalizeH="0" baseline="0" smtClean="0">
            <a:ln>
              <a:noFill/>
            </a:ln>
            <a:solidFill>
              <a:schemeClr val="tx1"/>
            </a:solidFill>
            <a:effectLst/>
            <a:latin typeface="Arial" charset="0"/>
            <a:ea typeface="新細明體" pitchFamily="18" charset="-12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09600" marR="0" indent="-609600" algn="l" defTabSz="914400" rtl="0" eaLnBrk="1" fontAlgn="base" latinLnBrk="0" hangingPunct="1">
          <a:lnSpc>
            <a:spcPct val="80000"/>
          </a:lnSpc>
          <a:spcBef>
            <a:spcPct val="0"/>
          </a:spcBef>
          <a:spcAft>
            <a:spcPct val="0"/>
          </a:spcAft>
          <a:buClrTx/>
          <a:buSzTx/>
          <a:buFontTx/>
          <a:buNone/>
          <a:tabLst/>
          <a:defRPr kumimoji="1" lang="zh-TW" altLang="en-US" sz="1800" b="0" i="0" u="none" strike="noStrike" cap="none" normalizeH="0" baseline="0" smtClean="0">
            <a:ln>
              <a:noFill/>
            </a:ln>
            <a:solidFill>
              <a:schemeClr val="tx1"/>
            </a:solidFill>
            <a:effectLst/>
            <a:latin typeface="Arial" charset="0"/>
            <a:ea typeface="新細明體" pitchFamily="18" charset="-120"/>
          </a:defRPr>
        </a:defPPr>
      </a:lstStyle>
    </a:lnDef>
  </a:objectDefaults>
  <a:extraClrSchemeLst>
    <a:extraClrScheme>
      <a:clrScheme name="1_實驗室母片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實驗室母片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實驗室母片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實驗室母片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實驗室母片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實驗室母片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實驗室母片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實驗室母片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實驗室母片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實驗室母片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實驗室母片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實驗室母片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bg1"/>
            </a:solidFill>
            <a:effectLst/>
            <a:latin typeface="Verdana" pitchFamily="-65"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215066</TotalTime>
  <Words>3952</Words>
  <Application>Microsoft Macintosh PowerPoint</Application>
  <PresentationFormat>On-screen Show (16:9)</PresentationFormat>
  <Paragraphs>180</Paragraphs>
  <Slides>27</Slides>
  <Notes>20</Notes>
  <HiddenSlides>0</HiddenSlides>
  <MMClips>0</MMClips>
  <ScaleCrop>false</ScaleCrop>
  <HeadingPairs>
    <vt:vector size="6" baseType="variant">
      <vt:variant>
        <vt:lpstr>Fonts Used</vt:lpstr>
      </vt:variant>
      <vt:variant>
        <vt:i4>13</vt:i4>
      </vt:variant>
      <vt:variant>
        <vt:lpstr>Theme</vt:lpstr>
      </vt:variant>
      <vt:variant>
        <vt:i4>5</vt:i4>
      </vt:variant>
      <vt:variant>
        <vt:lpstr>Slide Titles</vt:lpstr>
      </vt:variant>
      <vt:variant>
        <vt:i4>27</vt:i4>
      </vt:variant>
    </vt:vector>
  </HeadingPairs>
  <TitlesOfParts>
    <vt:vector size="45" baseType="lpstr">
      <vt:lpstr>ＭＳ Ｐゴシック</vt:lpstr>
      <vt:lpstr>新細明體</vt:lpstr>
      <vt:lpstr>American Typewriter</vt:lpstr>
      <vt:lpstr>Arial</vt:lpstr>
      <vt:lpstr>Comic Sans MS</vt:lpstr>
      <vt:lpstr>Franklin Gothic Demi</vt:lpstr>
      <vt:lpstr>Gill Sans</vt:lpstr>
      <vt:lpstr>Monotype Corsiva</vt:lpstr>
      <vt:lpstr>Times New Roman</vt:lpstr>
      <vt:lpstr>Trebuchet MS</vt:lpstr>
      <vt:lpstr>Verdana</vt:lpstr>
      <vt:lpstr>Vladimir Script</vt:lpstr>
      <vt:lpstr>Wingdings</vt:lpstr>
      <vt:lpstr>1_實驗室母片</vt:lpstr>
      <vt:lpstr>2_Default Design</vt:lpstr>
      <vt:lpstr>1_Default Design</vt:lpstr>
      <vt:lpstr>4_Default Design</vt:lpstr>
      <vt:lpstr>6_Default Design</vt:lpstr>
      <vt:lpstr>PowerPoint Presentation</vt:lpstr>
      <vt:lpstr>PowerPoint Presentation</vt:lpstr>
      <vt:lpstr>PowerPoint Presentation</vt:lpstr>
      <vt:lpstr>PowerPoint Presentation</vt:lpstr>
      <vt:lpstr>PowerPoint Presentation</vt:lpstr>
      <vt:lpstr> The Crab Pulsar</vt:lpstr>
      <vt:lpstr>PowerPoint Presentation</vt:lpstr>
      <vt:lpstr>PowerPoint Presentation</vt:lpstr>
      <vt:lpstr>PowerPoint Presentation</vt:lpstr>
      <vt:lpstr>Galactic Population Studies</vt:lpstr>
      <vt:lpstr>Two-for-one: a gamma-ray binary PWN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Shell-type Supernova Remnants</vt:lpstr>
      <vt:lpstr>Star forming regions and wind interactions</vt:lpstr>
      <vt:lpstr>The Galactic Center Region.</vt:lpstr>
      <vt:lpstr>HAWC Survey</vt:lpstr>
      <vt:lpstr>Complementarity</vt:lpstr>
      <vt:lpstr>TeV Halos</vt:lpstr>
      <vt:lpstr>SS 433</vt:lpstr>
      <vt:lpstr>“Galactic” sources in the Local Group</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1222</cp:revision>
  <cp:lastPrinted>2011-08-01T18:25:06Z</cp:lastPrinted>
  <dcterms:created xsi:type="dcterms:W3CDTF">2011-07-19T00:51:00Z</dcterms:created>
  <dcterms:modified xsi:type="dcterms:W3CDTF">2019-12-01T06:37:01Z</dcterms:modified>
</cp:coreProperties>
</file>