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0"/>
  </p:notesMasterIdLst>
  <p:handoutMasterIdLst>
    <p:handoutMasterId r:id="rId31"/>
  </p:handoutMasterIdLst>
  <p:sldIdLst>
    <p:sldId id="2313" r:id="rId2"/>
    <p:sldId id="2336" r:id="rId3"/>
    <p:sldId id="2338" r:id="rId4"/>
    <p:sldId id="2296" r:id="rId5"/>
    <p:sldId id="2316" r:id="rId6"/>
    <p:sldId id="2343" r:id="rId7"/>
    <p:sldId id="2325" r:id="rId8"/>
    <p:sldId id="2302" r:id="rId9"/>
    <p:sldId id="2308" r:id="rId10"/>
    <p:sldId id="2310" r:id="rId11"/>
    <p:sldId id="2311" r:id="rId12"/>
    <p:sldId id="2333" r:id="rId13"/>
    <p:sldId id="2334" r:id="rId14"/>
    <p:sldId id="2262" r:id="rId15"/>
    <p:sldId id="2317" r:id="rId16"/>
    <p:sldId id="2318" r:id="rId17"/>
    <p:sldId id="2319" r:id="rId18"/>
    <p:sldId id="2328" r:id="rId19"/>
    <p:sldId id="2329" r:id="rId20"/>
    <p:sldId id="2340" r:id="rId21"/>
    <p:sldId id="2326" r:id="rId22"/>
    <p:sldId id="2344" r:id="rId23"/>
    <p:sldId id="2327" r:id="rId24"/>
    <p:sldId id="2345" r:id="rId25"/>
    <p:sldId id="2330" r:id="rId26"/>
    <p:sldId id="2331" r:id="rId27"/>
    <p:sldId id="2332" r:id="rId28"/>
    <p:sldId id="2339" r:id="rId29"/>
  </p:sldIdLst>
  <p:sldSz cx="9144000" cy="6858000" type="letter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37" userDrawn="1">
          <p15:clr>
            <a:srgbClr val="A4A3A4"/>
          </p15:clr>
        </p15:guide>
        <p15:guide id="2" pos="2080" userDrawn="1">
          <p15:clr>
            <a:srgbClr val="A4A3A4"/>
          </p15:clr>
        </p15:guide>
        <p15:guide id="3" orient="horz" pos="3224" userDrawn="1">
          <p15:clr>
            <a:srgbClr val="A4A3A4"/>
          </p15:clr>
        </p15:guide>
        <p15:guide id="4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FF00FF"/>
    <a:srgbClr val="00FFFF"/>
    <a:srgbClr val="0000CC"/>
    <a:srgbClr val="008000"/>
    <a:srgbClr val="00FF00"/>
    <a:srgbClr val="B50B58"/>
    <a:srgbClr val="0066FF"/>
    <a:srgbClr val="FF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濃色スタイル 2 - アクセント 3/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7" autoAdjust="0"/>
    <p:restoredTop sz="72450" autoAdjust="0"/>
  </p:normalViewPr>
  <p:slideViewPr>
    <p:cSldViewPr>
      <p:cViewPr varScale="1">
        <p:scale>
          <a:sx n="59" d="100"/>
          <a:sy n="59" d="100"/>
        </p:scale>
        <p:origin x="1205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458" y="62"/>
      </p:cViewPr>
      <p:guideLst>
        <p:guide orient="horz" pos="3337"/>
        <p:guide pos="2080"/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0" y="17"/>
            <a:ext cx="3073231" cy="5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902" tIns="50950" rIns="101902" bIns="50950" numCol="1" anchor="t" anchorCtr="0" compatLnSpc="1">
            <a:prstTxWarp prst="textNoShape">
              <a:avLst/>
            </a:prstTxWarp>
          </a:bodyPr>
          <a:lstStyle>
            <a:lvl1pPr defTabSz="1017673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6082" y="17"/>
            <a:ext cx="3073231" cy="5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902" tIns="50950" rIns="101902" bIns="50950" numCol="1" anchor="t" anchorCtr="0" compatLnSpc="1">
            <a:prstTxWarp prst="textNoShape">
              <a:avLst/>
            </a:prstTxWarp>
          </a:bodyPr>
          <a:lstStyle>
            <a:lvl1pPr algn="r" defTabSz="1017673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0" y="9720923"/>
            <a:ext cx="3073231" cy="5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902" tIns="50950" rIns="101902" bIns="50950" numCol="1" anchor="b" anchorCtr="0" compatLnSpc="1">
            <a:prstTxWarp prst="textNoShape">
              <a:avLst/>
            </a:prstTxWarp>
          </a:bodyPr>
          <a:lstStyle>
            <a:lvl1pPr defTabSz="1017673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6082" y="9720923"/>
            <a:ext cx="3073231" cy="5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902" tIns="50950" rIns="101902" bIns="50950" numCol="1" anchor="b" anchorCtr="0" compatLnSpc="1">
            <a:prstTxWarp prst="textNoShape">
              <a:avLst/>
            </a:prstTxWarp>
          </a:bodyPr>
          <a:lstStyle>
            <a:lvl1pPr algn="r" defTabSz="1017673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8134F9B9-ECF3-417A-B703-9179468343D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8698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0" y="8"/>
            <a:ext cx="3073231" cy="50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8" tIns="50255" rIns="100518" bIns="50255" numCol="1" anchor="t" anchorCtr="0" compatLnSpc="1">
            <a:prstTxWarp prst="textNoShape">
              <a:avLst/>
            </a:prstTxWarp>
          </a:bodyPr>
          <a:lstStyle>
            <a:lvl1pPr defTabSz="1005264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882" y="8"/>
            <a:ext cx="3078264" cy="50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8" tIns="50255" rIns="100518" bIns="50255" numCol="1" anchor="t" anchorCtr="0" compatLnSpc="1">
            <a:prstTxWarp prst="textNoShape">
              <a:avLst/>
            </a:prstTxWarp>
          </a:bodyPr>
          <a:lstStyle>
            <a:lvl1pPr algn="r" defTabSz="1005264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6950" y="758825"/>
            <a:ext cx="5102225" cy="3827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642" y="4839061"/>
            <a:ext cx="5227178" cy="467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8" tIns="50255" rIns="100518" bIns="502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0" y="9763730"/>
            <a:ext cx="3073231" cy="50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8" tIns="50255" rIns="100518" bIns="50255" numCol="1" anchor="b" anchorCtr="0" compatLnSpc="1">
            <a:prstTxWarp prst="textNoShape">
              <a:avLst/>
            </a:prstTxWarp>
          </a:bodyPr>
          <a:lstStyle>
            <a:lvl1pPr defTabSz="1005264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882" y="9763730"/>
            <a:ext cx="3078264" cy="50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8" tIns="50255" rIns="100518" bIns="50255" numCol="1" anchor="b" anchorCtr="0" compatLnSpc="1">
            <a:prstTxWarp prst="textNoShape">
              <a:avLst/>
            </a:prstTxWarp>
          </a:bodyPr>
          <a:lstStyle>
            <a:lvl1pPr algn="r" defTabSz="1005264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31C67445-7C20-4D63-81DB-811A0B25409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8356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baseline="0" dirty="0" smtClean="0">
                <a:latin typeface="Times New Roman" pitchFamily="18" charset="0"/>
              </a:rPr>
              <a:t>Local CR spectrum is the objective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Accurate estimate of the ISM gas is important for studying CRs</a:t>
            </a:r>
          </a:p>
        </p:txBody>
      </p:sp>
      <p:sp>
        <p:nvSpPr>
          <p:cNvPr id="553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04119"/>
            <a:fld id="{3C8DBA6E-8072-44F0-BCD3-3DB779EDE5E0}" type="slidenum">
              <a:rPr lang="ja-JP" altLang="en-US" smtClean="0"/>
              <a:pPr defTabSz="1004119"/>
              <a:t>1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414578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Finally</a:t>
            </a:r>
            <a:r>
              <a:rPr lang="en-US" altLang="ja-JP" baseline="0" dirty="0" smtClean="0">
                <a:latin typeface="Times New Roman" pitchFamily="18" charset="0"/>
              </a:rPr>
              <a:t> let’s discuss the CR properties based on gamma-ray emissivity spectrum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Left: HI emissivity of north and south with model curves (uniform CR intensity, possible break)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Right: average of N&amp;S compared with other regions (</a:t>
            </a:r>
            <a:r>
              <a:rPr lang="en-US" altLang="ja-JP" baseline="0" dirty="0" err="1" smtClean="0">
                <a:latin typeface="Times New Roman" pitchFamily="18" charset="0"/>
              </a:rPr>
              <a:t>pk-pk</a:t>
            </a:r>
            <a:r>
              <a:rPr lang="en-US" altLang="ja-JP" baseline="0" dirty="0" smtClean="0">
                <a:latin typeface="Times New Roman" pitchFamily="18" charset="0"/>
              </a:rPr>
              <a:t> variation, this study does not assume </a:t>
            </a:r>
            <a:r>
              <a:rPr lang="en-US" altLang="ja-JP" baseline="0" dirty="0" err="1" smtClean="0">
                <a:latin typeface="Times New Roman" pitchFamily="18" charset="0"/>
              </a:rPr>
              <a:t>Ts</a:t>
            </a:r>
            <a:r>
              <a:rPr lang="en-US" altLang="ja-JP" baseline="0" dirty="0" smtClean="0">
                <a:latin typeface="Times New Roman" pitchFamily="18" charset="0"/>
              </a:rPr>
              <a:t> and would be a solid basis for studying local CRs)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10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043361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OK, here is </a:t>
            </a:r>
            <a:r>
              <a:rPr lang="en-US" altLang="ja-JP" smtClean="0"/>
              <a:t>the summary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C67445-7C20-4D63-81DB-811A0B254092}" type="slidenum">
              <a:rPr lang="ja-JP" alt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71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C67445-7C20-4D63-81DB-811A0B254092}" type="slidenum">
              <a:rPr lang="ja-JP" alt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7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Times New Roman" pitchFamily="18" charset="0"/>
            </a:endParaRPr>
          </a:p>
        </p:txBody>
      </p:sp>
      <p:sp>
        <p:nvSpPr>
          <p:cNvPr id="788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04119"/>
            <a:fld id="{10C1747D-17E8-48B5-A875-03674879E712}" type="slidenum">
              <a:rPr lang="ja-JP" altLang="en-US" smtClean="0"/>
              <a:pPr defTabSz="1004119"/>
              <a:t>13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511556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Times New Roman" pitchFamily="18" charset="0"/>
              </a:rPr>
              <a:t>ガスの分布はどのくらい分かっているのか？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主成分；原子ガス</a:t>
            </a:r>
            <a:r>
              <a:rPr lang="en-US" altLang="ja-JP" dirty="0" smtClean="0">
                <a:latin typeface="Times New Roman" pitchFamily="18" charset="0"/>
              </a:rPr>
              <a:t>(21cm</a:t>
            </a:r>
            <a:r>
              <a:rPr lang="ja-JP" altLang="en-US" dirty="0" smtClean="0">
                <a:latin typeface="Times New Roman" pitchFamily="18" charset="0"/>
              </a:rPr>
              <a:t>マップ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  <a:r>
              <a:rPr lang="ja-JP" altLang="en-US" dirty="0" smtClean="0">
                <a:latin typeface="Times New Roman" pitchFamily="18" charset="0"/>
              </a:rPr>
              <a:t>。</a:t>
            </a:r>
            <a:r>
              <a:rPr lang="en-US" altLang="ja-JP" dirty="0" smtClean="0">
                <a:latin typeface="Times New Roman" pitchFamily="18" charset="0"/>
              </a:rPr>
              <a:t>Scale height</a:t>
            </a:r>
          </a:p>
          <a:p>
            <a:r>
              <a:rPr lang="ja-JP" altLang="en-US" dirty="0" smtClean="0">
                <a:latin typeface="Times New Roman" pitchFamily="18" charset="0"/>
              </a:rPr>
              <a:t>ライン強度</a:t>
            </a:r>
            <a:r>
              <a:rPr lang="en-US" altLang="ja-JP" dirty="0" smtClean="0">
                <a:latin typeface="Times New Roman" pitchFamily="18" charset="0"/>
              </a:rPr>
              <a:t>-&gt;</a:t>
            </a:r>
            <a:r>
              <a:rPr lang="ja-JP" altLang="en-US" dirty="0" smtClean="0">
                <a:latin typeface="Times New Roman" pitchFamily="18" charset="0"/>
              </a:rPr>
              <a:t>ガス密度の変換の不定性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ガスが濃い </a:t>
            </a:r>
            <a:r>
              <a:rPr lang="en-US" altLang="ja-JP" dirty="0" smtClean="0">
                <a:latin typeface="Times New Roman" pitchFamily="18" charset="0"/>
              </a:rPr>
              <a:t>or </a:t>
            </a:r>
            <a:r>
              <a:rPr lang="ja-JP" altLang="en-US" dirty="0" smtClean="0">
                <a:latin typeface="Times New Roman" pitchFamily="18" charset="0"/>
              </a:rPr>
              <a:t>温度が低いと不定性が無視できない</a:t>
            </a:r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299346"/>
            <a:fld id="{5B102ACB-BDA7-4E62-8C93-4F1B61384481}" type="slidenum">
              <a:rPr lang="ja-JP" altLang="en-US" smtClean="0"/>
              <a:pPr defTabSz="1299346"/>
              <a:t>14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708347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296767"/>
            <a:fld id="{5B102ACB-BDA7-4E62-8C93-4F1B61384481}" type="slidenum">
              <a:rPr lang="ja-JP" altLang="en-US" smtClean="0"/>
              <a:pPr defTabSz="1296767"/>
              <a:t>15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8089660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296767"/>
            <a:fld id="{5B102ACB-BDA7-4E62-8C93-4F1B61384481}" type="slidenum">
              <a:rPr lang="ja-JP" altLang="en-US" smtClean="0"/>
              <a:pPr defTabSz="1296767"/>
              <a:t>16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260018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296767"/>
            <a:fld id="{5B102ACB-BDA7-4E62-8C93-4F1B61384481}" type="slidenum">
              <a:rPr lang="ja-JP" altLang="en-US" smtClean="0"/>
              <a:pPr defTabSz="1296767"/>
              <a:t>17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498543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18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128552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19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526548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Let</a:t>
            </a:r>
            <a:r>
              <a:rPr lang="en-US" altLang="ja-JP" baseline="0" dirty="0" smtClean="0">
                <a:latin typeface="Times New Roman" pitchFamily="18" charset="0"/>
              </a:rPr>
              <a:t> me remind you the motivation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1: origin and propagation of CRs (injection, source distribution, and propagation)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2: gamma-ray observation is unique (illustrated by the figure) (gap in 1 – a few 10s </a:t>
            </a:r>
            <a:r>
              <a:rPr lang="en-US" altLang="ja-JP" baseline="0" dirty="0" err="1" smtClean="0">
                <a:latin typeface="Times New Roman" pitchFamily="18" charset="0"/>
              </a:rPr>
              <a:t>GeV</a:t>
            </a:r>
            <a:r>
              <a:rPr lang="en-US" altLang="ja-JP" baseline="0" dirty="0" smtClean="0">
                <a:latin typeface="Times New Roman" pitchFamily="18" charset="0"/>
              </a:rPr>
              <a:t>)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2324"/>
            <a:fld id="{5B102ACB-BDA7-4E62-8C93-4F1B61384481}" type="slidenum">
              <a:rPr lang="ja-JP" altLang="en-US" smtClean="0"/>
              <a:pPr defTabSz="872324"/>
              <a:t>2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735246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Times New Roman" pitchFamily="18" charset="0"/>
              </a:rPr>
              <a:t>以下、北側の領域の結果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ガスのトレーサーとしては</a:t>
            </a:r>
            <a:r>
              <a:rPr lang="en-US" altLang="ja-JP" dirty="0" smtClean="0">
                <a:latin typeface="Times New Roman" pitchFamily="18" charset="0"/>
              </a:rPr>
              <a:t>21cm</a:t>
            </a:r>
            <a:r>
              <a:rPr lang="ja-JP" altLang="en-US" dirty="0" smtClean="0">
                <a:latin typeface="Times New Roman" pitchFamily="18" charset="0"/>
              </a:rPr>
              <a:t>線 </a:t>
            </a:r>
            <a:r>
              <a:rPr lang="en-US" altLang="ja-JP" dirty="0" smtClean="0">
                <a:latin typeface="Times New Roman" pitchFamily="18" charset="0"/>
              </a:rPr>
              <a:t>or </a:t>
            </a:r>
            <a:r>
              <a:rPr lang="ja-JP" altLang="en-US" dirty="0" smtClean="0">
                <a:latin typeface="Times New Roman" pitchFamily="18" charset="0"/>
              </a:rPr>
              <a:t>ダスト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周波数積分輝度</a:t>
            </a:r>
            <a:r>
              <a:rPr lang="en-US" altLang="ja-JP" baseline="0" dirty="0" smtClean="0">
                <a:latin typeface="Times New Roman" pitchFamily="18" charset="0"/>
              </a:rPr>
              <a:t> or </a:t>
            </a:r>
            <a:r>
              <a:rPr lang="ja-JP" altLang="en-US" dirty="0" smtClean="0">
                <a:latin typeface="Times New Roman" pitchFamily="18" charset="0"/>
              </a:rPr>
              <a:t>光学厚み</a:t>
            </a:r>
            <a:r>
              <a:rPr lang="en-US" altLang="ja-JP" dirty="0" smtClean="0">
                <a:latin typeface="Times New Roman" pitchFamily="18" charset="0"/>
              </a:rPr>
              <a:t>)-&gt;</a:t>
            </a:r>
            <a:r>
              <a:rPr lang="ja-JP" altLang="en-US" dirty="0" smtClean="0">
                <a:latin typeface="Times New Roman" pitchFamily="18" charset="0"/>
              </a:rPr>
              <a:t>ガンマ線で優劣判定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まずはガスの性質：</a:t>
            </a:r>
            <a:r>
              <a:rPr lang="en-US" altLang="ja-JP" dirty="0" smtClean="0">
                <a:latin typeface="Times New Roman" pitchFamily="18" charset="0"/>
              </a:rPr>
              <a:t>WHI vs. dust emission (Radiance,</a:t>
            </a:r>
            <a:r>
              <a:rPr lang="en-US" altLang="ja-JP" baseline="0" dirty="0" smtClean="0">
                <a:latin typeface="Times New Roman" pitchFamily="18" charset="0"/>
              </a:rPr>
              <a:t> </a:t>
            </a:r>
            <a:r>
              <a:rPr lang="en-US" altLang="ja-JP" dirty="0" smtClean="0">
                <a:latin typeface="Times New Roman" pitchFamily="18" charset="0"/>
              </a:rPr>
              <a:t>tau353)</a:t>
            </a:r>
          </a:p>
          <a:p>
            <a:r>
              <a:rPr lang="ja-JP" altLang="en-US" dirty="0" smtClean="0">
                <a:latin typeface="Times New Roman" pitchFamily="18" charset="0"/>
              </a:rPr>
              <a:t>温度依存性が</a:t>
            </a:r>
            <a:r>
              <a:rPr lang="en-US" altLang="ja-JP" dirty="0" smtClean="0">
                <a:latin typeface="Times New Roman" pitchFamily="18" charset="0"/>
              </a:rPr>
              <a:t>tau353</a:t>
            </a:r>
            <a:r>
              <a:rPr lang="ja-JP" altLang="en-US" dirty="0" smtClean="0">
                <a:latin typeface="Times New Roman" pitchFamily="18" charset="0"/>
              </a:rPr>
              <a:t>で顕著。（異なるガス分布を予言）ガンマ線で検証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dust emission =&gt;NH</a:t>
            </a:r>
            <a:r>
              <a:rPr lang="ja-JP" altLang="en-US" dirty="0" smtClean="0">
                <a:latin typeface="Times New Roman" pitchFamily="18" charset="0"/>
              </a:rPr>
              <a:t>はまず比例を仮定。係数は水色</a:t>
            </a:r>
            <a:r>
              <a:rPr lang="en-US" altLang="ja-JP" dirty="0" smtClean="0">
                <a:latin typeface="Times New Roman" pitchFamily="18" charset="0"/>
              </a:rPr>
              <a:t>(high Td area</a:t>
            </a:r>
            <a:r>
              <a:rPr lang="ja-JP" altLang="en-US" dirty="0" smtClean="0">
                <a:latin typeface="Times New Roman" pitchFamily="18" charset="0"/>
              </a:rPr>
              <a:t>で</a:t>
            </a:r>
            <a:r>
              <a:rPr lang="en-US" altLang="ja-JP" dirty="0" smtClean="0">
                <a:latin typeface="Times New Roman" pitchFamily="18" charset="0"/>
              </a:rPr>
              <a:t>opt-thin)</a:t>
            </a:r>
            <a:r>
              <a:rPr lang="ja-JP" altLang="en-US" dirty="0" smtClean="0">
                <a:latin typeface="Times New Roman" pitchFamily="18" charset="0"/>
              </a:rPr>
              <a:t>。</a:t>
            </a:r>
            <a:r>
              <a:rPr lang="en-US" altLang="ja-JP" dirty="0" err="1" smtClean="0">
                <a:latin typeface="Times New Roman" pitchFamily="18" charset="0"/>
              </a:rPr>
              <a:t>Ts</a:t>
            </a:r>
            <a:r>
              <a:rPr lang="ja-JP" altLang="en-US" dirty="0" smtClean="0">
                <a:latin typeface="Times New Roman" pitchFamily="18" charset="0"/>
              </a:rPr>
              <a:t>の値を仮定しない，</a:t>
            </a:r>
            <a:r>
              <a:rPr lang="en-US" altLang="ja-JP" dirty="0" err="1" smtClean="0">
                <a:latin typeface="Times New Roman" pitchFamily="18" charset="0"/>
              </a:rPr>
              <a:t>Ts</a:t>
            </a:r>
            <a:r>
              <a:rPr lang="ja-JP" altLang="en-US" dirty="0" smtClean="0">
                <a:latin typeface="Times New Roman" pitchFamily="18" charset="0"/>
              </a:rPr>
              <a:t>が一様という仮定をしない</a:t>
            </a:r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125947"/>
            <a:fld id="{5B102ACB-BDA7-4E62-8C93-4F1B61384481}" type="slidenum">
              <a:rPr lang="ja-JP" altLang="en-US" smtClean="0"/>
              <a:pPr defTabSz="1125947"/>
              <a:t>20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835338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2585">
              <a:defRPr/>
            </a:pPr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21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234258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Times New Roman" pitchFamily="18" charset="0"/>
              </a:rPr>
              <a:t>上段：モデルマップ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コントラスト異なる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場所で示す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  <a:r>
              <a:rPr lang="ja-JP" altLang="en-US" dirty="0" smtClean="0">
                <a:latin typeface="Times New Roman" pitchFamily="18" charset="0"/>
              </a:rPr>
              <a:t>，</a:t>
            </a:r>
            <a:r>
              <a:rPr lang="en-US" altLang="ja-JP" dirty="0" smtClean="0">
                <a:latin typeface="Times New Roman" pitchFamily="18" charset="0"/>
              </a:rPr>
              <a:t>10-30%</a:t>
            </a:r>
            <a:r>
              <a:rPr lang="ja-JP" altLang="en-US" dirty="0" smtClean="0">
                <a:latin typeface="Times New Roman" pitchFamily="18" charset="0"/>
              </a:rPr>
              <a:t>くらいガス密度異なる。ガンマ線で検定。</a:t>
            </a:r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下段：残差マップ </a:t>
            </a:r>
            <a:r>
              <a:rPr lang="en-US" altLang="ja-JP" dirty="0" smtClean="0">
                <a:latin typeface="Times New Roman" pitchFamily="18" charset="0"/>
              </a:rPr>
              <a:t>&amp; </a:t>
            </a:r>
            <a:r>
              <a:rPr lang="en-US" altLang="ja-JP" dirty="0" err="1" smtClean="0">
                <a:latin typeface="Times New Roman" pitchFamily="18" charset="0"/>
              </a:rPr>
              <a:t>logL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t353</a:t>
            </a:r>
            <a:r>
              <a:rPr lang="ja-JP" altLang="en-US" dirty="0" smtClean="0">
                <a:latin typeface="Times New Roman" pitchFamily="18" charset="0"/>
              </a:rPr>
              <a:t>の残差：過少評価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濃いところが過大評価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err="1" smtClean="0">
                <a:latin typeface="Times New Roman" pitchFamily="18" charset="0"/>
              </a:rPr>
              <a:t>logL</a:t>
            </a:r>
            <a:r>
              <a:rPr lang="ja-JP" altLang="en-US" dirty="0" smtClean="0">
                <a:latin typeface="Times New Roman" pitchFamily="18" charset="0"/>
              </a:rPr>
              <a:t>は</a:t>
            </a:r>
            <a:r>
              <a:rPr lang="en-US" altLang="ja-JP" dirty="0" smtClean="0">
                <a:latin typeface="Times New Roman" pitchFamily="18" charset="0"/>
              </a:rPr>
              <a:t>R</a:t>
            </a:r>
            <a:r>
              <a:rPr lang="ja-JP" altLang="en-US" dirty="0" smtClean="0">
                <a:latin typeface="Times New Roman" pitchFamily="18" charset="0"/>
              </a:rPr>
              <a:t>が一番よい，</a:t>
            </a:r>
            <a:r>
              <a:rPr lang="en-US" altLang="ja-JP" dirty="0" smtClean="0">
                <a:latin typeface="Times New Roman" pitchFamily="18" charset="0"/>
              </a:rPr>
              <a:t>t353</a:t>
            </a:r>
            <a:r>
              <a:rPr lang="ja-JP" altLang="en-US" dirty="0" smtClean="0">
                <a:latin typeface="Times New Roman" pitchFamily="18" charset="0"/>
              </a:rPr>
              <a:t>は一番悪い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南側の領域も同じ結論</a:t>
            </a:r>
            <a:r>
              <a:rPr lang="en-US" altLang="ja-JP" dirty="0" smtClean="0">
                <a:latin typeface="Times New Roman" pitchFamily="18" charset="0"/>
              </a:rPr>
              <a:t>(R gives best fit)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125947"/>
            <a:fld id="{5B102ACB-BDA7-4E62-8C93-4F1B61384481}" type="slidenum">
              <a:rPr lang="ja-JP" altLang="en-US" smtClean="0"/>
              <a:pPr defTabSz="1125947"/>
              <a:t>22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708153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Times New Roman" pitchFamily="18" charset="0"/>
              </a:rPr>
              <a:t>上段：モデルマップ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コントラスト異なる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場所で示す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  <a:r>
              <a:rPr lang="ja-JP" altLang="en-US" dirty="0" smtClean="0">
                <a:latin typeface="Times New Roman" pitchFamily="18" charset="0"/>
              </a:rPr>
              <a:t>，</a:t>
            </a:r>
            <a:r>
              <a:rPr lang="en-US" altLang="ja-JP" dirty="0" smtClean="0">
                <a:latin typeface="Times New Roman" pitchFamily="18" charset="0"/>
              </a:rPr>
              <a:t>10-30%</a:t>
            </a:r>
            <a:r>
              <a:rPr lang="ja-JP" altLang="en-US" dirty="0" smtClean="0">
                <a:latin typeface="Times New Roman" pitchFamily="18" charset="0"/>
              </a:rPr>
              <a:t>くらいガス密度</a:t>
            </a:r>
            <a:r>
              <a:rPr lang="en-US" altLang="ja-JP" dirty="0" smtClean="0">
                <a:latin typeface="Times New Roman" pitchFamily="18" charset="0"/>
              </a:rPr>
              <a:t>(-&gt;CR</a:t>
            </a:r>
            <a:r>
              <a:rPr lang="ja-JP" altLang="en-US" dirty="0" smtClean="0">
                <a:latin typeface="Times New Roman" pitchFamily="18" charset="0"/>
              </a:rPr>
              <a:t>密度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  <a:r>
              <a:rPr lang="ja-JP" altLang="en-US" dirty="0" smtClean="0">
                <a:latin typeface="Times New Roman" pitchFamily="18" charset="0"/>
              </a:rPr>
              <a:t>異なる</a:t>
            </a:r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  <a:p>
            <a:r>
              <a:rPr lang="ja-JP" altLang="en-US" dirty="0" smtClean="0">
                <a:latin typeface="Times New Roman" pitchFamily="18" charset="0"/>
              </a:rPr>
              <a:t>下段：残差マップ </a:t>
            </a:r>
            <a:r>
              <a:rPr lang="en-US" altLang="ja-JP" dirty="0" smtClean="0">
                <a:latin typeface="Times New Roman" pitchFamily="18" charset="0"/>
              </a:rPr>
              <a:t>&amp; </a:t>
            </a:r>
            <a:r>
              <a:rPr lang="en-US" altLang="ja-JP" dirty="0" err="1" smtClean="0">
                <a:latin typeface="Times New Roman" pitchFamily="18" charset="0"/>
              </a:rPr>
              <a:t>logL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R</a:t>
            </a:r>
            <a:r>
              <a:rPr lang="ja-JP" altLang="en-US" dirty="0" smtClean="0">
                <a:latin typeface="Times New Roman" pitchFamily="18" charset="0"/>
              </a:rPr>
              <a:t>が一番よい，</a:t>
            </a:r>
            <a:r>
              <a:rPr lang="en-US" altLang="ja-JP" dirty="0" smtClean="0">
                <a:latin typeface="Times New Roman" pitchFamily="18" charset="0"/>
              </a:rPr>
              <a:t>t353</a:t>
            </a:r>
            <a:r>
              <a:rPr lang="ja-JP" altLang="en-US" dirty="0" smtClean="0">
                <a:latin typeface="Times New Roman" pitchFamily="18" charset="0"/>
              </a:rPr>
              <a:t>は一番悪い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t353</a:t>
            </a:r>
            <a:r>
              <a:rPr lang="ja-JP" altLang="en-US" dirty="0" smtClean="0">
                <a:latin typeface="Times New Roman" pitchFamily="18" charset="0"/>
              </a:rPr>
              <a:t>の残差：過少評価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濃いところが過大評価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</a:p>
          <a:p>
            <a:r>
              <a:rPr lang="en-US" altLang="ja-JP" dirty="0" smtClean="0">
                <a:latin typeface="Times New Roman" pitchFamily="18" charset="0"/>
              </a:rPr>
              <a:t>WHI</a:t>
            </a:r>
            <a:r>
              <a:rPr lang="ja-JP" altLang="en-US" dirty="0" smtClean="0">
                <a:latin typeface="Times New Roman" pitchFamily="18" charset="0"/>
              </a:rPr>
              <a:t>に特有な残差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ja-JP" altLang="en-US" dirty="0" smtClean="0">
                <a:latin typeface="Times New Roman" pitchFamily="18" charset="0"/>
              </a:rPr>
              <a:t>ガスが足りていない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125947"/>
            <a:fld id="{5B102ACB-BDA7-4E62-8C93-4F1B61384481}" type="slidenum">
              <a:rPr lang="ja-JP" altLang="en-US" smtClean="0"/>
              <a:pPr defTabSz="1125947"/>
              <a:t>23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3844889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err="1" smtClean="0">
                <a:latin typeface="Times New Roman" pitchFamily="18" charset="0"/>
              </a:rPr>
              <a:t>Whi</a:t>
            </a:r>
            <a:r>
              <a:rPr lang="en-US" altLang="ja-JP" dirty="0" smtClean="0">
                <a:latin typeface="Times New Roman" pitchFamily="18" charset="0"/>
              </a:rPr>
              <a:t>-Dem</a:t>
            </a:r>
            <a:r>
              <a:rPr lang="ja-JP" altLang="en-US" dirty="0" smtClean="0">
                <a:latin typeface="Times New Roman" pitchFamily="18" charset="0"/>
              </a:rPr>
              <a:t>関係のダスト温度依存性を詳しく見る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Dem</a:t>
            </a:r>
            <a:r>
              <a:rPr lang="ja-JP" altLang="en-US" dirty="0" smtClean="0">
                <a:latin typeface="Times New Roman" pitchFamily="18" charset="0"/>
              </a:rPr>
              <a:t>がガス密度を正しく表してれば，係数はダストの性質によらず一定のはず</a:t>
            </a:r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Td</a:t>
            </a:r>
            <a:r>
              <a:rPr lang="ja-JP" altLang="en-US" dirty="0" smtClean="0">
                <a:latin typeface="Times New Roman" pitchFamily="18" charset="0"/>
              </a:rPr>
              <a:t>依存性のまとめ：ダスト温度でソートしたテンプレートの係数</a:t>
            </a:r>
            <a:r>
              <a:rPr lang="en-US" altLang="ja-JP" dirty="0" smtClean="0">
                <a:latin typeface="Times New Roman" pitchFamily="18" charset="0"/>
              </a:rPr>
              <a:t>(</a:t>
            </a:r>
            <a:r>
              <a:rPr lang="en-US" altLang="ja-JP" dirty="0" err="1" smtClean="0">
                <a:latin typeface="Times New Roman" pitchFamily="18" charset="0"/>
              </a:rPr>
              <a:t>Nh</a:t>
            </a:r>
            <a:r>
              <a:rPr lang="en-US" altLang="ja-JP" dirty="0" smtClean="0">
                <a:latin typeface="Times New Roman" pitchFamily="18" charset="0"/>
              </a:rPr>
              <a:t>/Dem</a:t>
            </a:r>
            <a:r>
              <a:rPr lang="ja-JP" altLang="en-US" dirty="0" smtClean="0">
                <a:latin typeface="Times New Roman" pitchFamily="18" charset="0"/>
              </a:rPr>
              <a:t>に比例</a:t>
            </a:r>
            <a:r>
              <a:rPr lang="en-US" altLang="ja-JP" dirty="0" smtClean="0">
                <a:latin typeface="Times New Roman" pitchFamily="18" charset="0"/>
              </a:rPr>
              <a:t>)=&gt;</a:t>
            </a:r>
          </a:p>
          <a:p>
            <a:r>
              <a:rPr lang="ja-JP" altLang="en-US" dirty="0" smtClean="0">
                <a:latin typeface="Times New Roman" pitchFamily="18" charset="0"/>
              </a:rPr>
              <a:t>　</a:t>
            </a:r>
            <a:r>
              <a:rPr lang="en-US" altLang="ja-JP" dirty="0" smtClean="0">
                <a:latin typeface="Times New Roman" pitchFamily="18" charset="0"/>
              </a:rPr>
              <a:t>t353</a:t>
            </a:r>
            <a:r>
              <a:rPr lang="ja-JP" altLang="en-US" dirty="0" smtClean="0">
                <a:latin typeface="Times New Roman" pitchFamily="18" charset="0"/>
              </a:rPr>
              <a:t>で顕著な</a:t>
            </a:r>
            <a:r>
              <a:rPr lang="en-US" altLang="ja-JP" dirty="0" smtClean="0">
                <a:latin typeface="Times New Roman" pitchFamily="18" charset="0"/>
              </a:rPr>
              <a:t>Td</a:t>
            </a:r>
            <a:r>
              <a:rPr lang="ja-JP" altLang="en-US" dirty="0" smtClean="0">
                <a:latin typeface="Times New Roman" pitchFamily="18" charset="0"/>
              </a:rPr>
              <a:t>依存性</a:t>
            </a:r>
            <a:r>
              <a:rPr lang="en-US" altLang="ja-JP" dirty="0" smtClean="0">
                <a:latin typeface="Times New Roman" pitchFamily="18" charset="0"/>
              </a:rPr>
              <a:t>(Td:</a:t>
            </a:r>
            <a:r>
              <a:rPr lang="ja-JP" altLang="en-US" dirty="0" smtClean="0">
                <a:latin typeface="Times New Roman" pitchFamily="18" charset="0"/>
              </a:rPr>
              <a:t>低で</a:t>
            </a:r>
            <a:r>
              <a:rPr lang="en-US" altLang="ja-JP" dirty="0" err="1" smtClean="0">
                <a:latin typeface="Times New Roman" pitchFamily="18" charset="0"/>
              </a:rPr>
              <a:t>Nh</a:t>
            </a:r>
            <a:r>
              <a:rPr lang="en-US" altLang="ja-JP" dirty="0" smtClean="0">
                <a:latin typeface="Times New Roman" pitchFamily="18" charset="0"/>
              </a:rPr>
              <a:t>/tau353</a:t>
            </a:r>
            <a:r>
              <a:rPr lang="ja-JP" altLang="en-US" dirty="0" smtClean="0">
                <a:latin typeface="Times New Roman" pitchFamily="18" charset="0"/>
              </a:rPr>
              <a:t>を過大評価していることが確実に</a:t>
            </a:r>
            <a:r>
              <a:rPr lang="en-US" altLang="ja-JP" dirty="0" smtClean="0">
                <a:latin typeface="Times New Roman" pitchFamily="18" charset="0"/>
              </a:rPr>
              <a:t>)</a:t>
            </a:r>
          </a:p>
          <a:p>
            <a:r>
              <a:rPr lang="en-US" altLang="ja-JP" dirty="0" smtClean="0">
                <a:latin typeface="Times New Roman" pitchFamily="18" charset="0"/>
              </a:rPr>
              <a:t>R</a:t>
            </a:r>
            <a:r>
              <a:rPr lang="ja-JP" altLang="en-US" dirty="0" smtClean="0">
                <a:latin typeface="Times New Roman" pitchFamily="18" charset="0"/>
              </a:rPr>
              <a:t>では依存性は</a:t>
            </a:r>
            <a:r>
              <a:rPr lang="en-US" altLang="ja-JP" dirty="0" smtClean="0">
                <a:latin typeface="Times New Roman" pitchFamily="18" charset="0"/>
              </a:rPr>
              <a:t>significant</a:t>
            </a:r>
            <a:r>
              <a:rPr lang="ja-JP" altLang="en-US" dirty="0" smtClean="0">
                <a:latin typeface="Times New Roman" pitchFamily="18" charset="0"/>
              </a:rPr>
              <a:t>でない</a:t>
            </a:r>
            <a:r>
              <a:rPr lang="en-US" altLang="ja-JP" dirty="0" smtClean="0">
                <a:latin typeface="Times New Roman" pitchFamily="18" charset="0"/>
              </a:rPr>
              <a:t>=&gt;</a:t>
            </a:r>
            <a:r>
              <a:rPr lang="en-US" altLang="ja-JP" dirty="0" err="1" smtClean="0">
                <a:latin typeface="Times New Roman" pitchFamily="18" charset="0"/>
              </a:rPr>
              <a:t>Nh</a:t>
            </a:r>
            <a:r>
              <a:rPr lang="ja-JP" altLang="en-US" dirty="0" smtClean="0">
                <a:latin typeface="Times New Roman" pitchFamily="18" charset="0"/>
              </a:rPr>
              <a:t>∝</a:t>
            </a:r>
            <a:r>
              <a:rPr lang="en-US" altLang="ja-JP" dirty="0" smtClean="0">
                <a:latin typeface="Times New Roman" pitchFamily="18" charset="0"/>
              </a:rPr>
              <a:t>R</a:t>
            </a:r>
            <a:r>
              <a:rPr lang="ja-JP" altLang="en-US" dirty="0" smtClean="0">
                <a:latin typeface="Times New Roman" pitchFamily="18" charset="0"/>
              </a:rPr>
              <a:t>なテンプレートがガス分布の</a:t>
            </a:r>
            <a:r>
              <a:rPr lang="en-US" altLang="ja-JP" dirty="0" smtClean="0">
                <a:latin typeface="Times New Roman" pitchFamily="18" charset="0"/>
              </a:rPr>
              <a:t>best estimate</a:t>
            </a:r>
          </a:p>
          <a:p>
            <a:r>
              <a:rPr lang="ja-JP" altLang="en-US" dirty="0" smtClean="0">
                <a:latin typeface="Times New Roman" pitchFamily="18" charset="0"/>
              </a:rPr>
              <a:t>南側も同様の結論</a:t>
            </a:r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24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7168314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25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3332573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26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4337755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27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380822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28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856381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スライド番号プレースホルダ 59"/>
          <p:cNvSpPr txBox="1">
            <a:spLocks noGrp="1"/>
          </p:cNvSpPr>
          <p:nvPr/>
        </p:nvSpPr>
        <p:spPr bwMode="auto">
          <a:xfrm>
            <a:off x="3996446" y="9762500"/>
            <a:ext cx="3076672" cy="50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9427" tIns="64469" rIns="129427" bIns="64469" anchor="b"/>
          <a:lstStyle/>
          <a:p>
            <a:pPr algn="r" defTabSz="1198656"/>
            <a:fld id="{E904B41A-4825-412D-9E1B-A552FD2AB089}" type="slidenum">
              <a:rPr lang="en-GB" sz="1000">
                <a:latin typeface="Times New Roman" pitchFamily="-111" charset="0"/>
              </a:rPr>
              <a:pPr algn="r" defTabSz="1198656"/>
              <a:t>3</a:t>
            </a:fld>
            <a:endParaRPr lang="en-GB" sz="1000">
              <a:latin typeface="Times New Roman" pitchFamily="-111" charset="0"/>
            </a:endParaRPr>
          </a:p>
        </p:txBody>
      </p:sp>
      <p:sp>
        <p:nvSpPr>
          <p:cNvPr id="2" name="スライド イメージ プレースホルダ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64516" name="ノート プレースホルダ 2"/>
          <p:cNvSpPr>
            <a:spLocks noGrp="1"/>
          </p:cNvSpPr>
          <p:nvPr>
            <p:ph type="body" sz="quarter" idx="1"/>
          </p:nvPr>
        </p:nvSpPr>
        <p:spPr>
          <a:xfrm>
            <a:off x="922865" y="4838089"/>
            <a:ext cx="5144218" cy="1171026"/>
          </a:xfrm>
          <a:noFill/>
          <a:ln/>
        </p:spPr>
        <p:txBody>
          <a:bodyPr/>
          <a:lstStyle/>
          <a:p>
            <a:pPr>
              <a:buClr>
                <a:srgbClr val="000000"/>
              </a:buClr>
              <a:buFont typeface="Times New Roman" pitchFamily="-111" charset="0"/>
              <a:buNone/>
            </a:pPr>
            <a:r>
              <a:rPr lang="en-US" altLang="ja-JP" dirty="0" smtClean="0">
                <a:latin typeface="Times New Roman" pitchFamily="-111" charset="0"/>
              </a:rPr>
              <a:t>However,</a:t>
            </a:r>
            <a:r>
              <a:rPr lang="en-US" altLang="ja-JP" baseline="0" dirty="0" smtClean="0">
                <a:latin typeface="Times New Roman" pitchFamily="-111" charset="0"/>
              </a:rPr>
              <a:t> there is one caveat in g-ray observation; ISM density and CR intensity are uncertain to some extend.</a:t>
            </a:r>
          </a:p>
          <a:p>
            <a:pPr>
              <a:buClr>
                <a:srgbClr val="000000"/>
              </a:buClr>
              <a:buFont typeface="Times New Roman" pitchFamily="-111" charset="0"/>
              <a:buNone/>
            </a:pPr>
            <a:endParaRPr lang="en-US" altLang="ja-JP" baseline="0" dirty="0" smtClean="0">
              <a:latin typeface="Times New Roman" pitchFamily="-111" charset="0"/>
            </a:endParaRPr>
          </a:p>
          <a:p>
            <a:pPr>
              <a:buClr>
                <a:srgbClr val="000000"/>
              </a:buClr>
              <a:buFont typeface="Times New Roman" pitchFamily="-111" charset="0"/>
              <a:buNone/>
            </a:pPr>
            <a:r>
              <a:rPr lang="en-US" altLang="ja-JP" baseline="0" dirty="0" smtClean="0">
                <a:latin typeface="Times New Roman" pitchFamily="-111" charset="0"/>
              </a:rPr>
              <a:t>1: In principle, we can measure CR intensity through gamma-ray obs.</a:t>
            </a:r>
          </a:p>
          <a:p>
            <a:pPr>
              <a:buClr>
                <a:srgbClr val="000000"/>
              </a:buClr>
              <a:buFont typeface="Times New Roman" pitchFamily="-111" charset="0"/>
              <a:buNone/>
            </a:pPr>
            <a:r>
              <a:rPr lang="en-US" altLang="ja-JP" baseline="0" dirty="0" smtClean="0">
                <a:latin typeface="Times New Roman" pitchFamily="-111" charset="0"/>
              </a:rPr>
              <a:t>2: Uncertainty by a factor of ~1.5 due to uncertainty of NH (illustrated by the figures; agreement is good but not perfect)</a:t>
            </a:r>
          </a:p>
          <a:p>
            <a:pPr>
              <a:buClr>
                <a:srgbClr val="000000"/>
              </a:buClr>
              <a:buFont typeface="Times New Roman" pitchFamily="-111" charset="0"/>
              <a:buNone/>
            </a:pPr>
            <a:endParaRPr lang="ja-JP" altLang="en-US" dirty="0" smtClean="0">
              <a:latin typeface="Times New Roman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8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Here</a:t>
            </a:r>
            <a:r>
              <a:rPr lang="en-US" altLang="ja-JP" baseline="0" dirty="0" smtClean="0">
                <a:latin typeface="Times New Roman" pitchFamily="18" charset="0"/>
              </a:rPr>
              <a:t> I show the objectives of this study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ROIs: suitable to study the property of local</a:t>
            </a:r>
            <a:r>
              <a:rPr lang="en-US" altLang="ja-JP" baseline="0" dirty="0" smtClean="0">
                <a:latin typeface="Times New Roman" pitchFamily="18" charset="0"/>
              </a:rPr>
              <a:t> HI clouds and CRs (no strong CO, high-</a:t>
            </a:r>
            <a:r>
              <a:rPr lang="en-US" altLang="ja-JP" baseline="0" dirty="0" err="1" smtClean="0">
                <a:latin typeface="Times New Roman" pitchFamily="18" charset="0"/>
              </a:rPr>
              <a:t>lat</a:t>
            </a:r>
            <a:r>
              <a:rPr lang="en-US" altLang="ja-JP" baseline="0" dirty="0" smtClean="0">
                <a:latin typeface="Times New Roman" pitchFamily="18" charset="0"/>
              </a:rPr>
              <a:t>)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2324"/>
            <a:fld id="{5B102ACB-BDA7-4E62-8C93-4F1B61384481}" type="slidenum">
              <a:rPr lang="ja-JP" altLang="en-US" smtClean="0"/>
              <a:pPr defTabSz="872324"/>
              <a:t>4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043087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6950" y="755650"/>
            <a:ext cx="5105400" cy="3830638"/>
          </a:xfrm>
          <a:ln/>
        </p:spPr>
      </p:sp>
      <p:sp>
        <p:nvSpPr>
          <p:cNvPr id="6041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Here I</a:t>
            </a:r>
            <a:r>
              <a:rPr lang="en-US" altLang="ja-JP" baseline="0" dirty="0" smtClean="0">
                <a:latin typeface="Times New Roman" pitchFamily="18" charset="0"/>
              </a:rPr>
              <a:t> show the procedure of the analysis: 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We assume uniform CR intensity within each ROI (simple and plausible, and testable); model gamma-ray as a linear combination of templates</a:t>
            </a:r>
          </a:p>
          <a:p>
            <a:r>
              <a:rPr lang="en-US" baseline="0" dirty="0" err="1" smtClean="0">
                <a:latin typeface="Times New Roman" pitchFamily="18" charset="0"/>
              </a:rPr>
              <a:t>Q_gamma</a:t>
            </a:r>
            <a:r>
              <a:rPr lang="en-US" baseline="0" dirty="0" smtClean="0">
                <a:latin typeface="Times New Roman" pitchFamily="18" charset="0"/>
              </a:rPr>
              <a:t> tells us CR spectrum. If we prepare several NH templates, fit quality tells us which tracer is better</a:t>
            </a:r>
          </a:p>
          <a:p>
            <a:r>
              <a:rPr lang="en-US" baseline="0" dirty="0" smtClean="0">
                <a:latin typeface="Times New Roman" pitchFamily="18" charset="0"/>
              </a:rPr>
              <a:t>If we decompose NH template into subcomponents, coefficients tell us gas properties</a:t>
            </a:r>
          </a:p>
          <a:p>
            <a:endParaRPr lang="en-US" baseline="0" dirty="0" smtClean="0">
              <a:latin typeface="Times New Roman" pitchFamily="18" charset="0"/>
            </a:endParaRPr>
          </a:p>
        </p:txBody>
      </p:sp>
      <p:sp>
        <p:nvSpPr>
          <p:cNvPr id="6042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287759"/>
            <a:fld id="{92809275-17B0-4897-ACB0-142BABF7FB48}" type="slidenum">
              <a:rPr lang="ja-JP" altLang="en-US" smtClean="0"/>
              <a:pPr defTabSz="1287759"/>
              <a:t>5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52730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In</a:t>
            </a:r>
            <a:r>
              <a:rPr lang="en-US" altLang="ja-JP" baseline="0" dirty="0" smtClean="0">
                <a:latin typeface="Times New Roman" pitchFamily="18" charset="0"/>
              </a:rPr>
              <a:t> the following, let me focus on the analysis of the north region (similar conclusion for the south)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Here we show the correlation between the WHI and dust emission.</a:t>
            </a:r>
          </a:p>
          <a:p>
            <a:pPr marL="0" indent="0">
              <a:buNone/>
            </a:pPr>
            <a:r>
              <a:rPr lang="en-US" altLang="ja-JP" baseline="0" dirty="0" smtClean="0">
                <a:latin typeface="Times New Roman" pitchFamily="18" charset="0"/>
              </a:rPr>
              <a:t>1) Td dependence in WHI-tau (predict different NH distribution)</a:t>
            </a:r>
          </a:p>
          <a:p>
            <a:pPr marL="0" indent="0">
              <a:buNone/>
            </a:pPr>
            <a:r>
              <a:rPr lang="en-US" altLang="ja-JP" baseline="0" dirty="0" smtClean="0">
                <a:latin typeface="Times New Roman" pitchFamily="18" charset="0"/>
              </a:rPr>
              <a:t>2) Linear curves to construct “initial” NH template (tau=6e-6=&gt;WHI=500=&gt;NH=10^21)</a:t>
            </a:r>
          </a:p>
          <a:p>
            <a:pPr marL="0" indent="0">
              <a:buNone/>
            </a:pPr>
            <a:r>
              <a:rPr lang="en-US" altLang="ja-JP" baseline="0" dirty="0" smtClean="0">
                <a:latin typeface="Times New Roman" pitchFamily="18" charset="0"/>
              </a:rPr>
              <a:t>3) We use gamma-rays to constrain the true NH</a:t>
            </a:r>
          </a:p>
          <a:p>
            <a:endParaRPr lang="en-US" altLang="ja-JP" dirty="0" smtClean="0">
              <a:latin typeface="Times New Roman" pitchFamily="18" charset="0"/>
            </a:endParaRP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125947"/>
            <a:fld id="{5B102ACB-BDA7-4E62-8C93-4F1B61384481}" type="slidenum">
              <a:rPr lang="ja-JP" altLang="en-US" smtClean="0"/>
              <a:pPr defTabSz="1125947"/>
              <a:t>6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325718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Here I</a:t>
            </a:r>
            <a:r>
              <a:rPr lang="en-US" altLang="ja-JP" baseline="0" dirty="0" smtClean="0">
                <a:latin typeface="Times New Roman" pitchFamily="18" charset="0"/>
              </a:rPr>
              <a:t> show </a:t>
            </a:r>
            <a:r>
              <a:rPr lang="en-US" altLang="ja-JP" dirty="0" smtClean="0">
                <a:latin typeface="Times New Roman" pitchFamily="18" charset="0"/>
              </a:rPr>
              <a:t>the summary of model maps and residual</a:t>
            </a:r>
            <a:r>
              <a:rPr lang="en-US" altLang="ja-JP" baseline="0" dirty="0" smtClean="0">
                <a:latin typeface="Times New Roman" pitchFamily="18" charset="0"/>
              </a:rPr>
              <a:t>s in gamma-rays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Upper: model maps (they show different contrast, can be distinguished by gamma-ray analysis)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Lower: residuals and </a:t>
            </a:r>
            <a:r>
              <a:rPr lang="en-US" altLang="ja-JP" baseline="0" dirty="0" err="1" smtClean="0">
                <a:latin typeface="Times New Roman" pitchFamily="18" charset="0"/>
              </a:rPr>
              <a:t>lnL</a:t>
            </a:r>
            <a:r>
              <a:rPr lang="en-US" altLang="ja-JP" baseline="0" dirty="0" smtClean="0">
                <a:latin typeface="Times New Roman" pitchFamily="18" charset="0"/>
              </a:rPr>
              <a:t> (t353 </a:t>
            </a:r>
            <a:r>
              <a:rPr lang="en-US" altLang="ja-JP" baseline="0" dirty="0" err="1" smtClean="0">
                <a:latin typeface="Times New Roman" pitchFamily="18" charset="0"/>
              </a:rPr>
              <a:t>underpredicts</a:t>
            </a:r>
            <a:r>
              <a:rPr lang="en-US" altLang="ja-JP" baseline="0" dirty="0" smtClean="0">
                <a:latin typeface="Times New Roman" pitchFamily="18" charset="0"/>
              </a:rPr>
              <a:t> NH in low density areas, </a:t>
            </a:r>
            <a:r>
              <a:rPr lang="en-US" altLang="ja-JP" baseline="0" dirty="0" err="1" smtClean="0">
                <a:latin typeface="Times New Roman" pitchFamily="18" charset="0"/>
              </a:rPr>
              <a:t>overpredicts</a:t>
            </a:r>
            <a:r>
              <a:rPr lang="en-US" altLang="ja-JP" baseline="0" dirty="0" smtClean="0">
                <a:latin typeface="Times New Roman" pitchFamily="18" charset="0"/>
              </a:rPr>
              <a:t> NH in high density areas)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125947"/>
            <a:fld id="{5B102ACB-BDA7-4E62-8C93-4F1B61384481}" type="slidenum">
              <a:rPr lang="ja-JP" altLang="en-US" smtClean="0"/>
              <a:pPr defTabSz="1125947"/>
              <a:t>7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989301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We then examine the WHI-Dem relation in more detail (in particular we study Td dependence)</a:t>
            </a:r>
          </a:p>
          <a:p>
            <a:endParaRPr lang="en-US" altLang="ja-JP" dirty="0" smtClean="0">
              <a:latin typeface="Times New Roman" pitchFamily="18" charset="0"/>
            </a:endParaRPr>
          </a:p>
          <a:p>
            <a:r>
              <a:rPr lang="en-US" altLang="ja-JP" dirty="0" smtClean="0">
                <a:latin typeface="Times New Roman" pitchFamily="18" charset="0"/>
              </a:rPr>
              <a:t>1) See if NH is proportional to Dem throughout the ROI</a:t>
            </a:r>
          </a:p>
          <a:p>
            <a:r>
              <a:rPr lang="en-US" altLang="ja-JP" dirty="0" smtClean="0">
                <a:latin typeface="Times New Roman" pitchFamily="18" charset="0"/>
              </a:rPr>
              <a:t>2) Td dependence for t353</a:t>
            </a:r>
            <a:r>
              <a:rPr lang="en-US" altLang="ja-JP" baseline="0" dirty="0" smtClean="0">
                <a:latin typeface="Times New Roman" pitchFamily="18" charset="0"/>
              </a:rPr>
              <a:t> (lower scale factor, or overestimate of NH, in low Td areas)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3) Scale factor rather constant and fit improvement moderate for R =&gt; NH is proportional to R (single, R-based template)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8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3420505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latin typeface="Times New Roman" pitchFamily="18" charset="0"/>
              </a:rPr>
              <a:t>Based on the conclusion</a:t>
            </a:r>
            <a:r>
              <a:rPr lang="en-US" altLang="ja-JP" baseline="0" dirty="0" smtClean="0">
                <a:latin typeface="Times New Roman" pitchFamily="18" charset="0"/>
              </a:rPr>
              <a:t> that NH is proportional to R, we will examine the ISM and CR properties</a:t>
            </a:r>
          </a:p>
          <a:p>
            <a:endParaRPr lang="en-US" altLang="ja-JP" baseline="0" dirty="0" smtClean="0">
              <a:latin typeface="Times New Roman" pitchFamily="18" charset="0"/>
            </a:endParaRPr>
          </a:p>
          <a:p>
            <a:r>
              <a:rPr lang="en-US" altLang="ja-JP" baseline="0" dirty="0" smtClean="0">
                <a:latin typeface="Times New Roman" pitchFamily="18" charset="0"/>
              </a:rPr>
              <a:t>Firstly, lets go through the ISM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North: large NH/WHI &lt;-&gt; coherent residuals; opt-thick HI</a:t>
            </a:r>
          </a:p>
          <a:p>
            <a:r>
              <a:rPr lang="en-US" altLang="ja-JP" baseline="0" dirty="0" smtClean="0">
                <a:latin typeface="Times New Roman" pitchFamily="18" charset="0"/>
              </a:rPr>
              <a:t>South: flat profile &lt;-&gt; spot in residual; CO-dark H2</a:t>
            </a:r>
          </a:p>
          <a:p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8162"/>
            <a:fld id="{5B102ACB-BDA7-4E62-8C93-4F1B61384481}" type="slidenum">
              <a:rPr lang="ja-JP" altLang="en-US" smtClean="0"/>
              <a:pPr defTabSz="978162"/>
              <a:t>9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18218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9876" y="104775"/>
            <a:ext cx="1997075" cy="618013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27063" y="104775"/>
            <a:ext cx="5840412" cy="618013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27063" y="1257301"/>
            <a:ext cx="3917951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97414" y="1257301"/>
            <a:ext cx="3919537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04900" y="104775"/>
            <a:ext cx="7429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257300"/>
            <a:ext cx="7989887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Click to edit Master text styles</a:t>
            </a:r>
          </a:p>
          <a:p>
            <a:pPr lvl="1"/>
            <a:r>
              <a:rPr lang="en-US" altLang="ja-JP" dirty="0" smtClean="0"/>
              <a:t>Second level</a:t>
            </a:r>
          </a:p>
          <a:p>
            <a:pPr lvl="2"/>
            <a:r>
              <a:rPr lang="en-US" altLang="ja-JP" dirty="0" smtClean="0"/>
              <a:t>Third level</a:t>
            </a:r>
          </a:p>
          <a:p>
            <a:pPr lvl="3"/>
            <a:r>
              <a:rPr lang="en-US" altLang="ja-JP" dirty="0" smtClean="0"/>
              <a:t>Fourth level</a:t>
            </a:r>
          </a:p>
          <a:p>
            <a:pPr lvl="4"/>
            <a:r>
              <a:rPr lang="en-US" altLang="ja-JP" dirty="0" smtClean="0"/>
              <a:t>Fifth level</a:t>
            </a:r>
          </a:p>
        </p:txBody>
      </p:sp>
      <p:sp>
        <p:nvSpPr>
          <p:cNvPr id="2754565" name="Line 5"/>
          <p:cNvSpPr>
            <a:spLocks noChangeShapeType="1"/>
          </p:cNvSpPr>
          <p:nvPr/>
        </p:nvSpPr>
        <p:spPr bwMode="auto">
          <a:xfrm flipV="1">
            <a:off x="641350" y="914400"/>
            <a:ext cx="8001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mic Sans MS" pitchFamily="1" charset="0"/>
            </a:endParaRPr>
          </a:p>
        </p:txBody>
      </p:sp>
      <p:sp>
        <p:nvSpPr>
          <p:cNvPr id="2754566" name="Text Box 6"/>
          <p:cNvSpPr txBox="1">
            <a:spLocks noChangeArrowheads="1"/>
          </p:cNvSpPr>
          <p:nvPr/>
        </p:nvSpPr>
        <p:spPr bwMode="auto">
          <a:xfrm>
            <a:off x="6600416" y="6271027"/>
            <a:ext cx="20162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200" b="1" dirty="0">
                <a:solidFill>
                  <a:schemeClr val="accent2"/>
                </a:solidFill>
                <a:latin typeface="Arial" charset="0"/>
                <a:ea typeface="ＭＳ Ｐゴシック" pitchFamily="50" charset="-128"/>
              </a:rPr>
              <a:t>    		                                                                                                              </a:t>
            </a:r>
            <a:fld id="{7BF51042-EE68-4D2D-ACB4-B53FF545C608}" type="slidenum">
              <a:rPr lang="en-US" altLang="ja-JP" sz="1600" b="1" smtClean="0">
                <a:solidFill>
                  <a:schemeClr val="accent2"/>
                </a:solidFill>
                <a:latin typeface="Arial" charset="0"/>
                <a:ea typeface="ＭＳ Ｐゴシック" pitchFamily="50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altLang="ja-JP" sz="1200" b="1" dirty="0">
              <a:solidFill>
                <a:schemeClr val="accent2"/>
              </a:solidFill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2054" name="Picture 7" descr="268410main_fermi_logo_226x199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75" y="58738"/>
            <a:ext cx="9017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 userDrawn="1"/>
        </p:nvSpPr>
        <p:spPr>
          <a:xfrm>
            <a:off x="8460432" y="6453336"/>
            <a:ext cx="458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  <a:latin typeface="+mn-lt"/>
              </a:rPr>
              <a:t>/11</a:t>
            </a:r>
            <a:endParaRPr lang="en-US" sz="1600" b="1" dirty="0">
              <a:solidFill>
                <a:schemeClr val="accent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33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41.gif"/><Relationship Id="rId7" Type="http://schemas.openxmlformats.org/officeDocument/2006/relationships/image" Target="../media/image36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21.png"/><Relationship Id="rId3" Type="http://schemas.openxmlformats.org/officeDocument/2006/relationships/image" Target="../media/image11.gif"/><Relationship Id="rId7" Type="http://schemas.openxmlformats.org/officeDocument/2006/relationships/image" Target="../media/image16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39952" y="908695"/>
            <a:ext cx="4896544" cy="223227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/>
              </a:rPr>
              <a:t>Study of the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Cosmic Rays and Interstellar Medium in </a:t>
            </a:r>
            <a:r>
              <a:rPr lang="en-US" dirty="0">
                <a:solidFill>
                  <a:srgbClr val="FF0000"/>
                </a:solidFill>
                <a:effectLst/>
              </a:rPr>
              <a:t>Local HI Clouds using Fermi-LAT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Gamma-Ray </a:t>
            </a:r>
            <a:r>
              <a:rPr lang="en-US" dirty="0">
                <a:solidFill>
                  <a:srgbClr val="FF0000"/>
                </a:solidFill>
                <a:effectLst/>
              </a:rPr>
              <a:t>Observations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3075" name="サブタイトル 2"/>
          <p:cNvSpPr>
            <a:spLocks noGrp="1"/>
          </p:cNvSpPr>
          <p:nvPr>
            <p:ph type="subTitle" idx="1"/>
          </p:nvPr>
        </p:nvSpPr>
        <p:spPr>
          <a:xfrm>
            <a:off x="4464148" y="3212976"/>
            <a:ext cx="4284316" cy="3384376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Dec. 5, 2019 @ </a:t>
            </a:r>
            <a:r>
              <a:rPr lang="en-US" altLang="ja-JP" dirty="0" err="1" smtClean="0">
                <a:ea typeface="ＭＳ Ｐゴシック" pitchFamily="50" charset="-128"/>
              </a:rPr>
              <a:t>TeVPA</a:t>
            </a:r>
            <a:r>
              <a:rPr lang="en-US" altLang="ja-JP" dirty="0" smtClean="0">
                <a:ea typeface="ＭＳ Ｐゴシック" pitchFamily="50" charset="-128"/>
              </a:rPr>
              <a:t> 2019 in Sydney, Australia</a:t>
            </a:r>
            <a:endParaRPr lang="en-US" altLang="ja-JP" dirty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Tsunefumi Mizuno (Hiroshima Univ.)</a:t>
            </a:r>
          </a:p>
          <a:p>
            <a:r>
              <a:rPr lang="en-US" altLang="ja-JP" sz="1600" dirty="0">
                <a:ea typeface="ＭＳ Ｐゴシック" pitchFamily="50" charset="-128"/>
              </a:rPr>
              <a:t>S. </a:t>
            </a:r>
            <a:r>
              <a:rPr lang="en-US" altLang="ja-JP" sz="1600" dirty="0" err="1">
                <a:ea typeface="ＭＳ Ｐゴシック" pitchFamily="50" charset="-128"/>
              </a:rPr>
              <a:t>Abdollahi</a:t>
            </a:r>
            <a:r>
              <a:rPr lang="en-US" altLang="ja-JP" sz="1600" dirty="0">
                <a:ea typeface="ＭＳ Ｐゴシック" pitchFamily="50" charset="-128"/>
              </a:rPr>
              <a:t>, Y. Fukui, K. Hayashi, T. Koyama, A. Okumura, H. Tajima, and H. </a:t>
            </a:r>
            <a:r>
              <a:rPr lang="en-US" altLang="ja-JP" sz="1600" dirty="0" smtClean="0">
                <a:ea typeface="ＭＳ Ｐゴシック" pitchFamily="50" charset="-128"/>
              </a:rPr>
              <a:t>Yamamoto</a:t>
            </a:r>
          </a:p>
          <a:p>
            <a:r>
              <a:rPr lang="en-US" altLang="ja-JP" dirty="0" smtClean="0">
                <a:ea typeface="ＭＳ Ｐゴシック" pitchFamily="50" charset="-128"/>
              </a:rPr>
              <a:t>On behalf of the Fermi-LAT collaboration</a:t>
            </a:r>
          </a:p>
          <a:p>
            <a:endParaRPr lang="en-US" altLang="ja-JP" sz="1800" i="1" dirty="0">
              <a:ea typeface="ＭＳ Ｐゴシック" pitchFamily="50" charset="-128"/>
            </a:endParaRPr>
          </a:p>
        </p:txBody>
      </p:sp>
      <p:pic>
        <p:nvPicPr>
          <p:cNvPr id="4" name="Picture 3" descr="Fermibooth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2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6"/>
          <p:cNvSpPr txBox="1"/>
          <p:nvPr/>
        </p:nvSpPr>
        <p:spPr>
          <a:xfrm>
            <a:off x="6531708" y="44624"/>
            <a:ext cx="250478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accent2"/>
                </a:solidFill>
                <a:latin typeface="+mn-lt"/>
                <a:ea typeface="Adobe Song Std L" pitchFamily="18" charset="-128"/>
              </a:rPr>
              <a:t>2019-12_TeVPA_localHI.ppt</a:t>
            </a:r>
            <a:endParaRPr lang="en-US" sz="1400" b="1" dirty="0">
              <a:solidFill>
                <a:schemeClr val="accent2"/>
              </a:solidFill>
              <a:latin typeface="+mn-lt"/>
              <a:ea typeface="Adobe Song Std L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273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303">
        <p:fade/>
      </p:transition>
    </mc:Choice>
    <mc:Fallback xmlns="">
      <p:transition spd="med" advTm="183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Properties of CRs</a:t>
            </a:r>
            <a:endParaRPr lang="en-US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768372"/>
            <a:ext cx="4449563" cy="3017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28" y="3768372"/>
            <a:ext cx="4449563" cy="3017520"/>
          </a:xfrm>
          <a:prstGeom prst="rect">
            <a:avLst/>
          </a:prstGeom>
        </p:spPr>
      </p:pic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229600" cy="3395836"/>
          </a:xfrm>
        </p:spPr>
        <p:txBody>
          <a:bodyPr/>
          <a:lstStyle/>
          <a:p>
            <a:r>
              <a:rPr lang="en-US" dirty="0" smtClean="0"/>
              <a:t>(left) HI emissivity spectra of two regions and model curves (right) average compared with results of other areas</a:t>
            </a:r>
          </a:p>
          <a:p>
            <a:r>
              <a:rPr lang="en-US" dirty="0" smtClean="0"/>
              <a:t>(left) Two regions agree within uncertainty, supporting </a:t>
            </a:r>
            <a:r>
              <a:rPr lang="en-US" u="sng" dirty="0" smtClean="0"/>
              <a:t>uniform CR intensity</a:t>
            </a:r>
            <a:r>
              <a:rPr lang="en-US" dirty="0" smtClean="0"/>
              <a:t>. Small deviation from a model implies </a:t>
            </a:r>
            <a:r>
              <a:rPr lang="en-US" u="sng" dirty="0" smtClean="0"/>
              <a:t>a possible spectral break</a:t>
            </a:r>
            <a:r>
              <a:rPr lang="en-US" dirty="0" smtClean="0"/>
              <a:t> and should be investigated</a:t>
            </a:r>
          </a:p>
          <a:p>
            <a:r>
              <a:rPr lang="en-US" dirty="0" smtClean="0"/>
              <a:t>(right) Comparison with other studies shows </a:t>
            </a:r>
            <a:r>
              <a:rPr lang="en-US" dirty="0" err="1" smtClean="0"/>
              <a:t>pk-pk</a:t>
            </a:r>
            <a:r>
              <a:rPr lang="en-US" dirty="0" smtClean="0"/>
              <a:t> variation by a factor of </a:t>
            </a:r>
            <a:r>
              <a:rPr lang="en-US" dirty="0"/>
              <a:t>~</a:t>
            </a:r>
            <a:r>
              <a:rPr lang="en-US" dirty="0" smtClean="0"/>
              <a:t>2 due to the uncertainty of N</a:t>
            </a:r>
            <a:r>
              <a:rPr lang="en-US" baseline="-25000" dirty="0" smtClean="0"/>
              <a:t>H</a:t>
            </a:r>
            <a:r>
              <a:rPr lang="en-US" dirty="0" smtClean="0"/>
              <a:t> models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(this study does not assume the value/uniformity of T</a:t>
            </a:r>
            <a:r>
              <a:rPr lang="en-US" sz="180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862662" y="4167934"/>
            <a:ext cx="12961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04248" y="4224496"/>
            <a:ext cx="792088" cy="125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81516" y="4562274"/>
            <a:ext cx="1296144" cy="137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9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0"/>
            <a:ext cx="8046720" cy="5027613"/>
          </a:xfrm>
        </p:spPr>
        <p:txBody>
          <a:bodyPr/>
          <a:lstStyle/>
          <a:p>
            <a:r>
              <a:rPr lang="en-US" sz="2400" dirty="0" smtClean="0"/>
              <a:t>We studied local HI clouds in detail to constrain LIS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as a robust tracer of the ISM gas with an aid by HI4PI survey data and Planck dust emission model</a:t>
            </a:r>
          </a:p>
          <a:p>
            <a:r>
              <a:rPr lang="en-US" sz="2400" dirty="0" smtClean="0"/>
              <a:t>Outcomes/Findings</a:t>
            </a:r>
          </a:p>
          <a:p>
            <a:pPr lvl="1"/>
            <a:r>
              <a:rPr lang="en-US" dirty="0" smtClean="0"/>
              <a:t>We developed/showed the analysis procedure without the assumption of uniform T</a:t>
            </a:r>
            <a:r>
              <a:rPr lang="en-US" baseline="-25000" dirty="0" smtClean="0"/>
              <a:t>S</a:t>
            </a:r>
          </a:p>
          <a:p>
            <a:pPr lvl="1"/>
            <a:r>
              <a:rPr lang="en-US" dirty="0" smtClean="0"/>
              <a:t>While most of the gas can be interpreted as being HI of T</a:t>
            </a:r>
            <a:r>
              <a:rPr lang="en-US" baseline="-25000" dirty="0" smtClean="0"/>
              <a:t>S</a:t>
            </a:r>
            <a:r>
              <a:rPr lang="en-US" dirty="0" smtClean="0"/>
              <a:t>=125 K or higher, possible optically-thick HI and CO-dark H</a:t>
            </a:r>
            <a:r>
              <a:rPr lang="en-US" baseline="-25000" dirty="0" smtClean="0"/>
              <a:t>2</a:t>
            </a:r>
            <a:r>
              <a:rPr lang="en-US" dirty="0" smtClean="0"/>
              <a:t> identified</a:t>
            </a:r>
          </a:p>
          <a:p>
            <a:pPr lvl="1"/>
            <a:r>
              <a:rPr lang="en-US" u="sng" dirty="0" smtClean="0"/>
              <a:t>Uniform CR intensity</a:t>
            </a:r>
            <a:r>
              <a:rPr lang="en-US" dirty="0" smtClean="0"/>
              <a:t> confirmed. The emissivity roughly consistent with </a:t>
            </a:r>
            <a:r>
              <a:rPr lang="en-US" dirty="0"/>
              <a:t>a</a:t>
            </a:r>
            <a:r>
              <a:rPr lang="en-US" dirty="0" smtClean="0"/>
              <a:t> model for the LIS based on direct measurements. </a:t>
            </a:r>
            <a:r>
              <a:rPr lang="en-US" u="sng" dirty="0" smtClean="0"/>
              <a:t>Possible </a:t>
            </a:r>
            <a:r>
              <a:rPr lang="en-US" u="sng" dirty="0"/>
              <a:t>spectral break</a:t>
            </a:r>
            <a:r>
              <a:rPr lang="en-US" dirty="0"/>
              <a:t> </a:t>
            </a:r>
            <a:r>
              <a:rPr lang="en-US" dirty="0" smtClean="0"/>
              <a:t>should </a:t>
            </a:r>
            <a:r>
              <a:rPr lang="en-US" dirty="0"/>
              <a:t>be investigated</a:t>
            </a:r>
          </a:p>
          <a:p>
            <a:pPr lvl="1"/>
            <a:endParaRPr lang="en-US" dirty="0" smtClean="0"/>
          </a:p>
        </p:txBody>
      </p:sp>
      <p:sp>
        <p:nvSpPr>
          <p:cNvPr id="4" name="テキスト ボックス 4"/>
          <p:cNvSpPr txBox="1"/>
          <p:nvPr/>
        </p:nvSpPr>
        <p:spPr>
          <a:xfrm>
            <a:off x="1651826" y="6093296"/>
            <a:ext cx="578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+mn-lt"/>
              </a:rPr>
              <a:t>Thank you for your Attention</a:t>
            </a: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914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1"/>
            <a:ext cx="8046720" cy="3323828"/>
          </a:xfrm>
        </p:spPr>
        <p:txBody>
          <a:bodyPr/>
          <a:lstStyle/>
          <a:p>
            <a:r>
              <a:rPr lang="en-US" dirty="0" err="1" smtClean="0"/>
              <a:t>Abdo</a:t>
            </a:r>
            <a:r>
              <a:rPr lang="en-US" dirty="0" smtClean="0"/>
              <a:t> +09, </a:t>
            </a:r>
            <a:r>
              <a:rPr lang="en-US" dirty="0" err="1" smtClean="0"/>
              <a:t>ApJ</a:t>
            </a:r>
            <a:r>
              <a:rPr lang="en-US" dirty="0" smtClean="0"/>
              <a:t> 703, 1249</a:t>
            </a:r>
          </a:p>
          <a:p>
            <a:r>
              <a:rPr lang="en-US" dirty="0" smtClean="0"/>
              <a:t>Brown </a:t>
            </a:r>
            <a:r>
              <a:rPr lang="en-US" dirty="0"/>
              <a:t>+95, A&amp;A 300, </a:t>
            </a:r>
            <a:r>
              <a:rPr lang="en-US" dirty="0" smtClean="0"/>
              <a:t>903</a:t>
            </a:r>
          </a:p>
          <a:p>
            <a:r>
              <a:rPr lang="en-US" dirty="0" err="1" smtClean="0"/>
              <a:t>Grenier</a:t>
            </a:r>
            <a:r>
              <a:rPr lang="en-US" dirty="0" smtClean="0"/>
              <a:t> +05</a:t>
            </a:r>
            <a:r>
              <a:rPr lang="en-US" dirty="0"/>
              <a:t>, Science 307, </a:t>
            </a:r>
            <a:r>
              <a:rPr lang="en-US" dirty="0" smtClean="0"/>
              <a:t>1292</a:t>
            </a:r>
          </a:p>
          <a:p>
            <a:r>
              <a:rPr lang="en-US" dirty="0" err="1" smtClean="0"/>
              <a:t>Grenier</a:t>
            </a:r>
            <a:r>
              <a:rPr lang="en-US" dirty="0" smtClean="0"/>
              <a:t> +15, ARAA 53, 199</a:t>
            </a:r>
          </a:p>
          <a:p>
            <a:r>
              <a:rPr lang="en-US" dirty="0" smtClean="0"/>
              <a:t>Hayashi, TM +19, </a:t>
            </a:r>
            <a:r>
              <a:rPr lang="en-US" dirty="0" err="1" smtClean="0"/>
              <a:t>ApJ</a:t>
            </a:r>
            <a:r>
              <a:rPr lang="en-US" dirty="0" smtClean="0"/>
              <a:t> 884, 130</a:t>
            </a:r>
          </a:p>
          <a:p>
            <a:r>
              <a:rPr lang="it-IT" dirty="0"/>
              <a:t>HI4PI Collaboration 2016, A&amp;A 594, </a:t>
            </a:r>
            <a:r>
              <a:rPr lang="it-IT" dirty="0" smtClean="0"/>
              <a:t>116</a:t>
            </a:r>
            <a:endParaRPr lang="en-US" dirty="0"/>
          </a:p>
          <a:p>
            <a:r>
              <a:rPr lang="en-US" dirty="0" err="1" smtClean="0"/>
              <a:t>Karberla</a:t>
            </a:r>
            <a:r>
              <a:rPr lang="en-US" dirty="0" smtClean="0"/>
              <a:t> +05, A&amp;A 440, 775</a:t>
            </a:r>
          </a:p>
          <a:p>
            <a:r>
              <a:rPr lang="de-DE" dirty="0" smtClean="0"/>
              <a:t>Ochsendorf </a:t>
            </a:r>
            <a:r>
              <a:rPr lang="de-DE" dirty="0"/>
              <a:t>+15, ApJ 808, </a:t>
            </a:r>
            <a:r>
              <a:rPr lang="de-DE" dirty="0" smtClean="0"/>
              <a:t>111</a:t>
            </a:r>
          </a:p>
          <a:p>
            <a:r>
              <a:rPr lang="en-US" dirty="0"/>
              <a:t>Planck Collaboration 2014, A&amp;A 571, 13 (Planck 2013 Results XIII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Ptsukin</a:t>
            </a:r>
            <a:r>
              <a:rPr lang="en-US" dirty="0" smtClean="0"/>
              <a:t> +06, </a:t>
            </a:r>
            <a:r>
              <a:rPr lang="en-US" dirty="0" err="1" smtClean="0"/>
              <a:t>ApJ</a:t>
            </a:r>
            <a:r>
              <a:rPr lang="en-US" dirty="0" smtClean="0"/>
              <a:t> 642, 902</a:t>
            </a:r>
          </a:p>
          <a:p>
            <a:r>
              <a:rPr lang="en-US" dirty="0" smtClean="0"/>
              <a:t>Mizuno +16</a:t>
            </a:r>
            <a:r>
              <a:rPr lang="en-US" dirty="0"/>
              <a:t>, </a:t>
            </a:r>
            <a:r>
              <a:rPr lang="en-US" dirty="0" err="1"/>
              <a:t>ApJ</a:t>
            </a:r>
            <a:r>
              <a:rPr lang="en-US" dirty="0"/>
              <a:t> 833, </a:t>
            </a:r>
            <a:r>
              <a:rPr lang="en-US" dirty="0" smtClean="0"/>
              <a:t>278</a:t>
            </a:r>
          </a:p>
          <a:p>
            <a:r>
              <a:rPr lang="en-US" dirty="0" smtClean="0"/>
              <a:t>Mori 09, </a:t>
            </a:r>
            <a:r>
              <a:rPr lang="en-US" dirty="0" err="1" smtClean="0"/>
              <a:t>Astropart</a:t>
            </a:r>
            <a:r>
              <a:rPr lang="en-US" dirty="0" smtClean="0"/>
              <a:t>. Phys. 31, 341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98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468313" y="2420938"/>
            <a:ext cx="8207375" cy="2303462"/>
          </a:xfrm>
        </p:spPr>
        <p:txBody>
          <a:bodyPr/>
          <a:lstStyle/>
          <a:p>
            <a:pPr algn="ctr">
              <a:defRPr/>
            </a:pPr>
            <a:r>
              <a:rPr lang="en-US" altLang="ja-JP" sz="4800" cap="none" dirty="0" smtClean="0">
                <a:solidFill>
                  <a:schemeClr val="tx1"/>
                </a:solidFill>
                <a:ea typeface="ＭＳ Ｐゴシック" pitchFamily="50" charset="-128"/>
              </a:rPr>
              <a:t>Backup Slides</a:t>
            </a:r>
            <a:endParaRPr lang="ja-JP" altLang="en-US" sz="4800" cap="none" dirty="0" smtClean="0">
              <a:solidFill>
                <a:schemeClr val="tx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423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375"/>
    </mc:Choice>
    <mc:Fallback xmlns="">
      <p:transition advTm="337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9" b="5367"/>
          <a:stretch/>
        </p:blipFill>
        <p:spPr>
          <a:xfrm>
            <a:off x="833680" y="2276872"/>
            <a:ext cx="7680960" cy="42062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Atomic Gas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0"/>
            <a:ext cx="8412480" cy="1592897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altLang="ja-JP" dirty="0" smtClean="0"/>
              <a:t>Main component of ISM, scale height ~ 200 pc</a:t>
            </a:r>
          </a:p>
          <a:p>
            <a:r>
              <a:rPr lang="en-US" dirty="0"/>
              <a:t>T</a:t>
            </a:r>
            <a:r>
              <a:rPr lang="en-US" dirty="0" smtClean="0"/>
              <a:t>raced by 21 cm line (W</a:t>
            </a:r>
            <a:r>
              <a:rPr lang="en-US" baseline="-25000" dirty="0" smtClean="0"/>
              <a:t>HI</a:t>
            </a:r>
            <a:r>
              <a:rPr lang="en-US" dirty="0" smtClean="0"/>
              <a:t>)</a:t>
            </a:r>
            <a:endParaRPr lang="en-US" altLang="ja-JP" dirty="0" smtClean="0"/>
          </a:p>
          <a:p>
            <a:pPr lvl="1"/>
            <a:r>
              <a:rPr lang="en-US" altLang="ja-JP" sz="1800" dirty="0" smtClean="0"/>
              <a:t>True N</a:t>
            </a:r>
            <a:r>
              <a:rPr lang="en-US" altLang="ja-JP" sz="1800" baseline="-25000" dirty="0" smtClean="0"/>
              <a:t>HI</a:t>
            </a:r>
            <a:r>
              <a:rPr lang="en-US" altLang="ja-JP" sz="1800" dirty="0" smtClean="0"/>
              <a:t> is uncertain due to the uncertainty of the spin </a:t>
            </a:r>
            <a:r>
              <a:rPr lang="en-US" altLang="ja-JP" sz="1800" dirty="0" smtClean="0"/>
              <a:t>temperature T</a:t>
            </a:r>
            <a:r>
              <a:rPr lang="en-US" altLang="ja-JP" sz="1800" baseline="-25000" dirty="0" smtClean="0"/>
              <a:t>S</a:t>
            </a:r>
            <a:endParaRPr lang="en-US" sz="1800" dirty="0" smtClean="0"/>
          </a:p>
        </p:txBody>
      </p:sp>
      <p:sp>
        <p:nvSpPr>
          <p:cNvPr id="6150" name="テキスト ボックス 8"/>
          <p:cNvSpPr txBox="1">
            <a:spLocks noChangeArrowheads="1"/>
          </p:cNvSpPr>
          <p:nvPr/>
        </p:nvSpPr>
        <p:spPr bwMode="auto">
          <a:xfrm>
            <a:off x="6657185" y="5994499"/>
            <a:ext cx="24513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+mn-lt"/>
              </a:rPr>
              <a:t>HI 21 cm, (LAB survey; </a:t>
            </a:r>
            <a:endParaRPr lang="en-US" sz="1600" b="1" dirty="0" smtClean="0">
              <a:latin typeface="+mn-lt"/>
            </a:endParaRPr>
          </a:p>
          <a:p>
            <a:r>
              <a:rPr lang="en-US" sz="1600" b="1" dirty="0" err="1" smtClean="0">
                <a:latin typeface="+mn-lt"/>
              </a:rPr>
              <a:t>Kalberla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smtClean="0">
                <a:latin typeface="+mn-lt"/>
              </a:rPr>
              <a:t>+05)</a:t>
            </a:r>
            <a:endParaRPr lang="en-US" sz="1600" b="1" dirty="0">
              <a:latin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71222" y="2771501"/>
            <a:ext cx="4057162" cy="3711611"/>
            <a:chOff x="3995936" y="2771501"/>
            <a:chExt cx="4057162" cy="3711611"/>
          </a:xfrm>
        </p:grpSpPr>
        <p:pic>
          <p:nvPicPr>
            <p:cNvPr id="6" name="図 3" descr="tau.t+dtb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5936" y="2850197"/>
              <a:ext cx="4057162" cy="3632915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V="1">
              <a:off x="4716016" y="3084406"/>
              <a:ext cx="2285402" cy="2385691"/>
            </a:xfrm>
            <a:prstGeom prst="line">
              <a:avLst/>
            </a:prstGeom>
            <a:ln w="25400">
              <a:solidFill>
                <a:srgbClr val="00FF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300192" y="2771501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FFFF"/>
                  </a:solidFill>
                  <a:latin typeface="+mn-lt"/>
                </a:rPr>
                <a:t>opt. thin</a:t>
              </a:r>
              <a:endParaRPr lang="en-US" b="1" dirty="0">
                <a:solidFill>
                  <a:srgbClr val="00FFFF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69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36" y="2084832"/>
            <a:ext cx="6668422" cy="451713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Region Mask: Velocity-Sorted HI Map </a:t>
            </a:r>
            <a:endParaRPr lang="en-US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8006" y="5445224"/>
            <a:ext cx="4008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n-lt"/>
              </a:rPr>
              <a:t>b</a:t>
            </a: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ox to eliminate an area contaminated by an intermediate velocity cloud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0"/>
            <a:ext cx="8046720" cy="1091580"/>
          </a:xfrm>
          <a:noFill/>
        </p:spPr>
        <p:txBody>
          <a:bodyPr/>
          <a:lstStyle/>
          <a:p>
            <a:r>
              <a:rPr lang="en-US" altLang="ja-JP" dirty="0" smtClean="0"/>
              <a:t>A white polygon is defined to exclude Orion-</a:t>
            </a:r>
            <a:r>
              <a:rPr lang="en-US" altLang="ja-JP" dirty="0" err="1" smtClean="0"/>
              <a:t>Eridanus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superbubble</a:t>
            </a:r>
            <a:r>
              <a:rPr lang="en-US" altLang="ja-JP" dirty="0" smtClean="0"/>
              <a:t> traced by outer H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 filaments and the expanding HI shell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8213" y="6217920"/>
            <a:ext cx="10036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55416" y="6217920"/>
            <a:ext cx="10036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347864" y="6165304"/>
            <a:ext cx="10036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39952" y="6217920"/>
            <a:ext cx="1828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26908" y="6217920"/>
            <a:ext cx="1828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908908" y="6217920"/>
            <a:ext cx="1828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96628" y="6217920"/>
            <a:ext cx="1828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496" y="231781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W</a:t>
            </a:r>
            <a:r>
              <a:rPr lang="en-US" b="1" baseline="-25000" dirty="0" smtClean="0">
                <a:latin typeface="+mn-lt"/>
              </a:rPr>
              <a:t>HI</a:t>
            </a:r>
            <a:r>
              <a:rPr lang="en-US" b="1" dirty="0" smtClean="0">
                <a:latin typeface="+mn-lt"/>
              </a:rPr>
              <a:t> (K km/s) in</a:t>
            </a:r>
          </a:p>
          <a:p>
            <a:r>
              <a:rPr lang="en-US" b="1" dirty="0" smtClean="0">
                <a:latin typeface="+mn-lt"/>
              </a:rPr>
              <a:t>-1 to 8 km/s</a:t>
            </a:r>
            <a:endParaRPr lang="en-US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539" y="2996952"/>
            <a:ext cx="1366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(Brown +95)</a:t>
            </a:r>
            <a:endParaRPr lang="en-US" sz="1600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778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H</a:t>
            </a:r>
            <a:r>
              <a:rPr lang="en-US" dirty="0" smtClean="0">
                <a:latin typeface="Symbol" panose="05050102010706020507" pitchFamily="18" charset="2"/>
              </a:rPr>
              <a:t>a</a:t>
            </a:r>
            <a:r>
              <a:rPr lang="en-US" dirty="0" smtClean="0">
                <a:latin typeface="+mn-lt"/>
              </a:rPr>
              <a:t> Filaments (in Ref.)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0"/>
            <a:ext cx="5097065" cy="3827884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altLang="ja-JP" dirty="0" smtClean="0"/>
              <a:t>(upper right) Several H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 filaments in the Orion-</a:t>
            </a:r>
            <a:r>
              <a:rPr lang="en-US" altLang="ja-JP" dirty="0" err="1" smtClean="0"/>
              <a:t>Eridanus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superbubble</a:t>
            </a:r>
            <a:endParaRPr lang="en-US" altLang="ja-JP" dirty="0" smtClean="0"/>
          </a:p>
          <a:p>
            <a:r>
              <a:rPr lang="en-US" altLang="ja-JP" dirty="0" smtClean="0"/>
              <a:t>(lower right) Outer parts of H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 filaments on the south and west are traced by a solid blue line to guide the eye. Toward the southwest, they are surrounded by a shell of neutral gas (traced by a red line).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214" y="1027295"/>
            <a:ext cx="2809274" cy="5786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8489" y="5580484"/>
            <a:ext cx="1741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Ochsendorf +15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678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Neutral Gas (in Ref.)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3" y="1257300"/>
            <a:ext cx="8301180" cy="756374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altLang="ja-JP" dirty="0" smtClean="0"/>
              <a:t>Velocity-sorted HI maps reveal an expanding HI shell   -&gt; Use HI maps (</a:t>
            </a:r>
            <a:r>
              <a:rPr lang="en-US" altLang="ja-JP" dirty="0"/>
              <a:t>and </a:t>
            </a:r>
            <a:r>
              <a:rPr lang="en-US" altLang="ja-JP" dirty="0" smtClean="0"/>
              <a:t>also H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) to define the bubble area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132856"/>
            <a:ext cx="5677876" cy="4274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370" y="4542235"/>
            <a:ext cx="2665126" cy="1911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2276872"/>
            <a:ext cx="263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+mn-lt"/>
              </a:rPr>
              <a:t>V</a:t>
            </a:r>
            <a:r>
              <a:rPr lang="en-US" sz="2000" b="1" baseline="-25000" dirty="0" err="1" smtClean="0">
                <a:latin typeface="+mn-lt"/>
              </a:rPr>
              <a:t>lsr</a:t>
            </a:r>
            <a:r>
              <a:rPr lang="en-US" sz="2000" b="1" dirty="0" smtClean="0">
                <a:latin typeface="+mn-lt"/>
              </a:rPr>
              <a:t> = -40 to -30 km/s</a:t>
            </a:r>
            <a:endParaRPr lang="en-US" sz="2000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3574" y="2267580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-28 to -3 km/s</a:t>
            </a:r>
            <a:endParaRPr lang="en-US" sz="20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110" y="4587194"/>
            <a:ext cx="1592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-1 to 8 km/s</a:t>
            </a:r>
            <a:endParaRPr lang="en-US" sz="20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4581128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9 to 14 km/s</a:t>
            </a:r>
            <a:endParaRPr lang="en-US" sz="2000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59403" y="4605266"/>
            <a:ext cx="1792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15 to 40 km/s</a:t>
            </a:r>
            <a:endParaRPr lang="en-US" sz="20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97108" y="3082190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Brown +95</a:t>
            </a:r>
            <a:endParaRPr lang="en-US" sz="1600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9109" y="4611069"/>
            <a:ext cx="1454245" cy="33939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2194560"/>
            <a:ext cx="3374707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4480560"/>
            <a:ext cx="3374708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4480560"/>
            <a:ext cx="3374707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2194560"/>
            <a:ext cx="3374708" cy="2286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Initial N</a:t>
            </a:r>
            <a:r>
              <a:rPr lang="en-US" baseline="-25000" dirty="0" smtClean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 Template Maps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1"/>
            <a:ext cx="8046720" cy="1091580"/>
          </a:xfrm>
        </p:spPr>
        <p:txBody>
          <a:bodyPr/>
          <a:lstStyle/>
          <a:p>
            <a:r>
              <a:rPr lang="en-US" dirty="0" smtClean="0"/>
              <a:t>We prepared N</a:t>
            </a:r>
            <a:r>
              <a:rPr lang="en-US" baseline="-25000" dirty="0" smtClean="0"/>
              <a:t>H</a:t>
            </a:r>
            <a:r>
              <a:rPr lang="en-US" dirty="0" smtClean="0"/>
              <a:t> template maps (</a:t>
            </a:r>
            <a:r>
              <a:rPr lang="ja-JP" altLang="en-US" dirty="0" smtClean="0"/>
              <a:t>∝</a:t>
            </a:r>
            <a:r>
              <a:rPr lang="en-US" dirty="0" smtClean="0"/>
              <a:t> W</a:t>
            </a:r>
            <a:r>
              <a:rPr lang="en-US" baseline="-25000" dirty="0" smtClean="0"/>
              <a:t>HI</a:t>
            </a:r>
            <a:r>
              <a:rPr lang="en-US" dirty="0" smtClean="0"/>
              <a:t>, R, 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) and used them in a fit of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</a:t>
            </a:r>
            <a:r>
              <a:rPr lang="en-US" sz="1600" dirty="0" smtClean="0"/>
              <a:t>(</a:t>
            </a:r>
            <a:r>
              <a:rPr lang="en-US" sz="1600" dirty="0"/>
              <a:t>different contrast in 3 </a:t>
            </a:r>
            <a:r>
              <a:rPr lang="en-US" sz="1600" dirty="0" smtClean="0"/>
              <a:t>models)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377440" y="384048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HI4PI W</a:t>
            </a:r>
            <a:r>
              <a:rPr lang="en-US" b="1" baseline="-25000" dirty="0" smtClean="0">
                <a:latin typeface="+mn-lt"/>
              </a:rPr>
              <a:t>HI</a:t>
            </a:r>
            <a:endParaRPr lang="en-US" b="1" baseline="-250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16167" y="2038588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  <a:latin typeface="+mn-lt"/>
              </a:rPr>
              <a:t>N</a:t>
            </a:r>
            <a:r>
              <a:rPr lang="en-US" b="1" baseline="-25000" dirty="0" smtClean="0">
                <a:solidFill>
                  <a:schemeClr val="bg2"/>
                </a:solidFill>
                <a:latin typeface="+mn-lt"/>
              </a:rPr>
              <a:t>H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in 10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20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cm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-2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US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77440" y="612648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r</a:t>
            </a:r>
            <a:r>
              <a:rPr lang="en-US" b="1" dirty="0" smtClean="0">
                <a:latin typeface="+mn-lt"/>
              </a:rPr>
              <a:t>adiance (R)</a:t>
            </a:r>
            <a:endParaRPr lang="en-US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5040" y="612648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t</a:t>
            </a:r>
            <a:r>
              <a:rPr lang="en-US" b="1" baseline="-25000" dirty="0" smtClean="0">
                <a:latin typeface="+mn-lt"/>
              </a:rPr>
              <a:t>353</a:t>
            </a:r>
            <a:endParaRPr lang="en-US" b="1" baseline="-250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35040" y="3840480"/>
            <a:ext cx="420308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T</a:t>
            </a:r>
            <a:r>
              <a:rPr lang="en-US" b="1" baseline="-25000" dirty="0" smtClean="0">
                <a:latin typeface="+mn-lt"/>
              </a:rPr>
              <a:t>d</a:t>
            </a:r>
            <a:endParaRPr lang="en-US" b="1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877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2194560"/>
            <a:ext cx="3374707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4480560"/>
            <a:ext cx="3374707" cy="22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4480560"/>
            <a:ext cx="3374708" cy="2286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Initial N</a:t>
            </a:r>
            <a:r>
              <a:rPr lang="en-US" baseline="-25000" dirty="0" smtClean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 Template Maps (</a:t>
            </a:r>
            <a:r>
              <a:rPr lang="en-US" u="sng" dirty="0" smtClean="0">
                <a:latin typeface="+mn-lt"/>
              </a:rPr>
              <a:t>South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1"/>
            <a:ext cx="8046720" cy="1091580"/>
          </a:xfrm>
        </p:spPr>
        <p:txBody>
          <a:bodyPr/>
          <a:lstStyle/>
          <a:p>
            <a:r>
              <a:rPr lang="en-US" smtClean="0"/>
              <a:t>We prepared N</a:t>
            </a:r>
            <a:r>
              <a:rPr lang="en-US" baseline="-25000" smtClean="0"/>
              <a:t>H</a:t>
            </a:r>
            <a:r>
              <a:rPr lang="en-US" smtClean="0"/>
              <a:t> template maps (</a:t>
            </a:r>
            <a:r>
              <a:rPr lang="ja-JP" altLang="en-US" smtClean="0"/>
              <a:t>∝</a:t>
            </a:r>
            <a:r>
              <a:rPr lang="en-US" smtClean="0"/>
              <a:t> W</a:t>
            </a:r>
            <a:r>
              <a:rPr lang="en-US" baseline="-25000" smtClean="0"/>
              <a:t>HI</a:t>
            </a:r>
            <a:r>
              <a:rPr lang="en-US" smtClean="0"/>
              <a:t>, R, or </a:t>
            </a:r>
            <a:r>
              <a:rPr lang="en-US" smtClean="0">
                <a:latin typeface="Symbol" panose="05050102010706020507" pitchFamily="18" charset="2"/>
              </a:rPr>
              <a:t>t</a:t>
            </a:r>
            <a:r>
              <a:rPr lang="en-US" baseline="-25000" smtClean="0"/>
              <a:t>353</a:t>
            </a:r>
            <a:r>
              <a:rPr lang="en-US" smtClean="0"/>
              <a:t>) and used them in a fit of </a:t>
            </a:r>
            <a:r>
              <a:rPr lang="en-US" smtClean="0">
                <a:latin typeface="Symbol" panose="05050102010706020507" pitchFamily="18" charset="2"/>
              </a:rPr>
              <a:t>g</a:t>
            </a:r>
            <a:r>
              <a:rPr lang="en-US" smtClean="0"/>
              <a:t>-ray data </a:t>
            </a:r>
            <a:r>
              <a:rPr lang="en-US" sz="1600" smtClean="0"/>
              <a:t>(different contrast in 3 models)</a:t>
            </a:r>
            <a:endParaRPr lang="en-US" smtClean="0"/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77440" y="384048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HI4PI W</a:t>
            </a:r>
            <a:r>
              <a:rPr lang="en-US" b="1" baseline="-25000" dirty="0" smtClean="0">
                <a:latin typeface="+mn-lt"/>
              </a:rPr>
              <a:t>HI</a:t>
            </a:r>
            <a:endParaRPr lang="en-US" b="1" baseline="-25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77440" y="612648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r</a:t>
            </a:r>
            <a:r>
              <a:rPr lang="en-US" b="1" dirty="0" smtClean="0">
                <a:latin typeface="+mn-lt"/>
              </a:rPr>
              <a:t>adiance (R)</a:t>
            </a:r>
            <a:endParaRPr lang="en-US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5040" y="612648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t</a:t>
            </a:r>
            <a:r>
              <a:rPr lang="en-US" b="1" baseline="-25000" dirty="0" smtClean="0">
                <a:latin typeface="+mn-lt"/>
              </a:rPr>
              <a:t>353</a:t>
            </a:r>
            <a:endParaRPr lang="en-US" b="1" baseline="-250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2194560"/>
            <a:ext cx="3374707" cy="2286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16167" y="2038588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  <a:latin typeface="+mn-lt"/>
              </a:rPr>
              <a:t>N</a:t>
            </a:r>
            <a:r>
              <a:rPr lang="en-US" b="1" baseline="-25000" dirty="0" smtClean="0">
                <a:solidFill>
                  <a:schemeClr val="bg2"/>
                </a:solidFill>
                <a:latin typeface="+mn-lt"/>
              </a:rPr>
              <a:t>H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in 10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20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cm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-2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US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5040" y="3840480"/>
            <a:ext cx="420308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T</a:t>
            </a:r>
            <a:r>
              <a:rPr lang="en-US" b="1" baseline="-25000" dirty="0" smtClean="0">
                <a:latin typeface="+mn-lt"/>
              </a:rPr>
              <a:t>d</a:t>
            </a:r>
            <a:endParaRPr lang="en-US" b="1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225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Motivation: Local Interstellar Spectra (LIS)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5027613"/>
          </a:xfrm>
        </p:spPr>
        <p:txBody>
          <a:bodyPr/>
          <a:lstStyle/>
          <a:p>
            <a:r>
              <a:rPr lang="en-US" dirty="0" smtClean="0"/>
              <a:t>LIS </a:t>
            </a:r>
            <a:r>
              <a:rPr lang="en-US" dirty="0"/>
              <a:t>of galactic cosmic-rays (CRs) provide vital information about their origin and </a:t>
            </a:r>
            <a:r>
              <a:rPr lang="en-US" dirty="0" smtClean="0"/>
              <a:t>propagation</a:t>
            </a:r>
          </a:p>
          <a:p>
            <a:pPr lvl="1"/>
            <a:r>
              <a:rPr lang="en-US" sz="1800" dirty="0" smtClean="0"/>
              <a:t>Special variation? Spectral break? (e.g., </a:t>
            </a:r>
            <a:r>
              <a:rPr lang="en-US" sz="1800" dirty="0" err="1" smtClean="0"/>
              <a:t>Ptsukin</a:t>
            </a:r>
            <a:r>
              <a:rPr lang="en-US" sz="1800" dirty="0" smtClean="0"/>
              <a:t> +06)</a:t>
            </a:r>
          </a:p>
          <a:p>
            <a:r>
              <a:rPr lang="en-US" dirty="0" smtClean="0"/>
              <a:t>In addition to direct measurements, </a:t>
            </a:r>
            <a:r>
              <a:rPr lang="en-US" u="sng" dirty="0" smtClean="0">
                <a:latin typeface="Symbol" panose="05050102010706020507" pitchFamily="18" charset="2"/>
              </a:rPr>
              <a:t>g</a:t>
            </a:r>
            <a:r>
              <a:rPr lang="en-US" u="sng" dirty="0" smtClean="0"/>
              <a:t>-ray observation</a:t>
            </a:r>
            <a:r>
              <a:rPr lang="en-US" dirty="0" smtClean="0"/>
              <a:t> is unique and crucial to constrain the LIS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288" y="4932407"/>
            <a:ext cx="2743200" cy="1543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77941"/>
            <a:ext cx="2340864" cy="1933956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61979" t="1325" r="-723" b="49263"/>
          <a:stretch/>
        </p:blipFill>
        <p:spPr bwMode="auto">
          <a:xfrm>
            <a:off x="6084168" y="3267455"/>
            <a:ext cx="2880331" cy="168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3444" y="3230090"/>
            <a:ext cx="3837240" cy="3575880"/>
          </a:xfrm>
          <a:prstGeom prst="rect">
            <a:avLst/>
          </a:prstGeom>
        </p:spPr>
      </p:pic>
      <p:sp>
        <p:nvSpPr>
          <p:cNvPr id="22" name="テキスト ボックス 7"/>
          <p:cNvSpPr txBox="1"/>
          <p:nvPr/>
        </p:nvSpPr>
        <p:spPr>
          <a:xfrm>
            <a:off x="344093" y="6007841"/>
            <a:ext cx="1720536" cy="40011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Voyager 1&amp;2</a:t>
            </a:r>
            <a:endParaRPr lang="en-US" sz="1400" b="1" dirty="0" smtClean="0">
              <a:latin typeface="+mn-lt"/>
            </a:endParaRPr>
          </a:p>
        </p:txBody>
      </p:sp>
      <p:sp>
        <p:nvSpPr>
          <p:cNvPr id="23" name="テキスト ボックス 7"/>
          <p:cNvSpPr txBox="1"/>
          <p:nvPr/>
        </p:nvSpPr>
        <p:spPr>
          <a:xfrm>
            <a:off x="7812360" y="4973106"/>
            <a:ext cx="1125629" cy="40011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AMS-02</a:t>
            </a:r>
          </a:p>
        </p:txBody>
      </p:sp>
      <p:sp>
        <p:nvSpPr>
          <p:cNvPr id="24" name="テキスト ボックス 7"/>
          <p:cNvSpPr txBox="1"/>
          <p:nvPr/>
        </p:nvSpPr>
        <p:spPr>
          <a:xfrm>
            <a:off x="6675206" y="3465563"/>
            <a:ext cx="1448025" cy="4001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Fermi-LAT</a:t>
            </a:r>
          </a:p>
        </p:txBody>
      </p:sp>
      <p:sp>
        <p:nvSpPr>
          <p:cNvPr id="25" name="テキスト ボックス 7"/>
          <p:cNvSpPr txBox="1"/>
          <p:nvPr/>
        </p:nvSpPr>
        <p:spPr>
          <a:xfrm>
            <a:off x="6034422" y="3960863"/>
            <a:ext cx="74892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+mn-lt"/>
              </a:rPr>
              <a:t> </a:t>
            </a:r>
            <a:r>
              <a:rPr lang="en-US" sz="2000" b="1" dirty="0" smtClean="0">
                <a:latin typeface="+mn-lt"/>
              </a:rPr>
              <a:t>      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907704" y="4279649"/>
            <a:ext cx="1296144" cy="216024"/>
          </a:xfrm>
          <a:prstGeom prst="straightConnector1">
            <a:avLst/>
          </a:prstGeom>
          <a:ln w="38100">
            <a:solidFill>
              <a:srgbClr val="00FFF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7984" y="4346884"/>
            <a:ext cx="2088232" cy="785212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797144" y="3553571"/>
            <a:ext cx="2827679" cy="17216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7"/>
          <p:cNvSpPr txBox="1"/>
          <p:nvPr/>
        </p:nvSpPr>
        <p:spPr>
          <a:xfrm>
            <a:off x="1043608" y="3358733"/>
            <a:ext cx="1771511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Grenier</a:t>
            </a:r>
            <a:r>
              <a:rPr lang="en-US" sz="1600" b="1" dirty="0" smtClean="0">
                <a:latin typeface="+mn-lt"/>
              </a:rPr>
              <a:t>, Black &amp;</a:t>
            </a:r>
          </a:p>
          <a:p>
            <a:r>
              <a:rPr lang="en-US" sz="1600" b="1" dirty="0" smtClean="0">
                <a:latin typeface="+mn-lt"/>
              </a:rPr>
              <a:t>Strong 2015</a:t>
            </a:r>
          </a:p>
        </p:txBody>
      </p:sp>
    </p:spTree>
    <p:extLst>
      <p:ext uri="{BB962C8B-B14F-4D97-AF65-F5344CB8AC3E}">
        <p14:creationId xmlns:p14="http://schemas.microsoft.com/office/powerpoint/2010/main" val="141249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W</a:t>
            </a:r>
            <a:r>
              <a:rPr lang="en-US" baseline="-25000" dirty="0" smtClean="0">
                <a:latin typeface="+mn-lt"/>
              </a:rPr>
              <a:t>HI</a:t>
            </a:r>
            <a:r>
              <a:rPr lang="en-US" dirty="0" smtClean="0">
                <a:latin typeface="+mn-lt"/>
              </a:rPr>
              <a:t>-Dust Relation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2328251"/>
          </a:xfrm>
        </p:spPr>
        <p:txBody>
          <a:bodyPr/>
          <a:lstStyle/>
          <a:p>
            <a:r>
              <a:rPr lang="en-US" dirty="0" smtClean="0"/>
              <a:t>Correlation btw. W</a:t>
            </a:r>
            <a:r>
              <a:rPr lang="en-US" baseline="-25000" dirty="0" smtClean="0"/>
              <a:t>HI</a:t>
            </a:r>
            <a:r>
              <a:rPr lang="en-US" dirty="0" smtClean="0"/>
              <a:t> and dust emission D</a:t>
            </a:r>
            <a:r>
              <a:rPr lang="en-US" baseline="-25000" dirty="0" smtClean="0"/>
              <a:t>em</a:t>
            </a:r>
            <a:r>
              <a:rPr lang="en-US" dirty="0" smtClean="0"/>
              <a:t> (R 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)</a:t>
            </a:r>
          </a:p>
          <a:p>
            <a:pPr lvl="1"/>
            <a:r>
              <a:rPr lang="en-US" sz="1800" dirty="0" smtClean="0"/>
              <a:t>Dust temperature (T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) dependence seen in the W</a:t>
            </a:r>
            <a:r>
              <a:rPr lang="en-US" sz="1800" baseline="-25000" dirty="0" smtClean="0"/>
              <a:t>HI</a:t>
            </a:r>
            <a:r>
              <a:rPr lang="en-US" sz="1800" dirty="0" smtClean="0"/>
              <a:t>-</a:t>
            </a:r>
            <a:r>
              <a:rPr lang="en-US" sz="1800" dirty="0" smtClean="0">
                <a:latin typeface="Symbol" panose="05050102010706020507" pitchFamily="18" charset="2"/>
              </a:rPr>
              <a:t>t</a:t>
            </a:r>
            <a:r>
              <a:rPr lang="en-US" sz="1800" baseline="-25000" dirty="0" smtClean="0"/>
              <a:t>353</a:t>
            </a:r>
            <a:r>
              <a:rPr lang="en-US" sz="1800" dirty="0" smtClean="0"/>
              <a:t> correlation</a:t>
            </a:r>
            <a:endParaRPr lang="en-US" sz="1800" dirty="0"/>
          </a:p>
          <a:p>
            <a:r>
              <a:rPr lang="en-US" dirty="0"/>
              <a:t>L</a:t>
            </a:r>
            <a:r>
              <a:rPr lang="en-US" dirty="0" smtClean="0"/>
              <a:t>inear curves that follow </a:t>
            </a:r>
            <a:r>
              <a:rPr lang="en-US" dirty="0"/>
              <a:t>trends in </a:t>
            </a:r>
            <a:r>
              <a:rPr lang="en-US" dirty="0" smtClean="0"/>
              <a:t>high T</a:t>
            </a:r>
            <a:r>
              <a:rPr lang="en-US" baseline="-25000" dirty="0" smtClean="0"/>
              <a:t>d</a:t>
            </a:r>
            <a:r>
              <a:rPr lang="en-US" dirty="0" smtClean="0"/>
              <a:t> areas are used to </a:t>
            </a:r>
            <a:r>
              <a:rPr lang="en-US" dirty="0"/>
              <a:t>construct </a:t>
            </a:r>
            <a:r>
              <a:rPr lang="en-US" u="sng" dirty="0" smtClean="0"/>
              <a:t>initial N</a:t>
            </a:r>
            <a:r>
              <a:rPr lang="en-US" u="sng" baseline="-25000" dirty="0" smtClean="0"/>
              <a:t>H</a:t>
            </a:r>
            <a:r>
              <a:rPr lang="en-US" u="sng" dirty="0" smtClean="0"/>
              <a:t> templates</a:t>
            </a:r>
            <a:r>
              <a:rPr lang="en-US" dirty="0" smtClean="0"/>
              <a:t> assuming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D</a:t>
            </a:r>
            <a:r>
              <a:rPr lang="en-US" altLang="ja-JP" baseline="-25000" dirty="0" smtClean="0"/>
              <a:t>em</a:t>
            </a:r>
          </a:p>
          <a:p>
            <a:r>
              <a:rPr lang="en-US" dirty="0" smtClean="0"/>
              <a:t>We will use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-rays (robust tracer of ISM gas) to constrain N</a:t>
            </a:r>
            <a:r>
              <a:rPr lang="en-US" baseline="-25000" dirty="0" smtClean="0"/>
              <a:t>H</a:t>
            </a:r>
          </a:p>
          <a:p>
            <a:pPr lvl="1"/>
            <a:r>
              <a:rPr lang="en-US" sz="1800" dirty="0" smtClean="0"/>
              <a:t>R vs. </a:t>
            </a:r>
            <a:r>
              <a:rPr lang="en-US" sz="1800" dirty="0" smtClean="0">
                <a:latin typeface="Symbol" panose="05050102010706020507" pitchFamily="18" charset="2"/>
              </a:rPr>
              <a:t>t</a:t>
            </a:r>
            <a:r>
              <a:rPr lang="en-US" sz="1800" baseline="-25000" dirty="0" smtClean="0"/>
              <a:t>353</a:t>
            </a:r>
            <a:r>
              <a:rPr lang="en-US" sz="1800" dirty="0" smtClean="0"/>
              <a:t>, possible 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-dependence/non-linearity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20050"/>
            <a:ext cx="4449563" cy="30175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691135" y="3771216"/>
            <a:ext cx="1340956" cy="2376264"/>
          </a:xfrm>
          <a:prstGeom prst="line">
            <a:avLst/>
          </a:prstGeom>
          <a:ln w="19050"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842" y="3420050"/>
            <a:ext cx="4449563" cy="30175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4894656" y="3771216"/>
            <a:ext cx="1311042" cy="2376264"/>
          </a:xfrm>
          <a:prstGeom prst="line">
            <a:avLst/>
          </a:prstGeom>
          <a:ln w="19050"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47664" y="3356992"/>
                <a:ext cx="6568593" cy="40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𝐜𝐦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𝟖𝟐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sup>
                          </m:s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𝟖𝟕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𝟑𝟓𝟑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356992"/>
                <a:ext cx="6568593" cy="4049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324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W</a:t>
            </a:r>
            <a:r>
              <a:rPr lang="en-US" baseline="-25000" dirty="0" smtClean="0">
                <a:latin typeface="+mn-lt"/>
              </a:rPr>
              <a:t>HI</a:t>
            </a:r>
            <a:r>
              <a:rPr lang="en-US" dirty="0" smtClean="0">
                <a:latin typeface="+mn-lt"/>
              </a:rPr>
              <a:t>-Dust Relation (</a:t>
            </a:r>
            <a:r>
              <a:rPr lang="en-US" u="sng" dirty="0" smtClean="0">
                <a:latin typeface="+mn-lt"/>
              </a:rPr>
              <a:t>South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2409210"/>
          </a:xfrm>
        </p:spPr>
        <p:txBody>
          <a:bodyPr/>
          <a:lstStyle/>
          <a:p>
            <a:r>
              <a:rPr lang="en-US" dirty="0" smtClean="0"/>
              <a:t>Correlation between W</a:t>
            </a:r>
            <a:r>
              <a:rPr lang="en-US" baseline="-25000" dirty="0" smtClean="0"/>
              <a:t>HI</a:t>
            </a:r>
            <a:r>
              <a:rPr lang="en-US" dirty="0" smtClean="0"/>
              <a:t> and D</a:t>
            </a:r>
            <a:r>
              <a:rPr lang="en-US" baseline="-25000" dirty="0" smtClean="0"/>
              <a:t>em </a:t>
            </a:r>
            <a:endParaRPr lang="en-US" baseline="-25000" dirty="0"/>
          </a:p>
          <a:p>
            <a:pPr lvl="1"/>
            <a:r>
              <a:rPr lang="en-US" sz="1800" dirty="0" smtClean="0"/>
              <a:t>Weak 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 dependence, non-linear W</a:t>
            </a:r>
            <a:r>
              <a:rPr lang="en-US" sz="1800" baseline="-25000" dirty="0" smtClean="0"/>
              <a:t>HI</a:t>
            </a:r>
            <a:r>
              <a:rPr lang="en-US" sz="1800" dirty="0" smtClean="0"/>
              <a:t>-D</a:t>
            </a:r>
            <a:r>
              <a:rPr lang="en-US" sz="1800" baseline="-25000" dirty="0" smtClean="0"/>
              <a:t>em</a:t>
            </a:r>
            <a:r>
              <a:rPr lang="en-US" sz="1800" dirty="0" smtClean="0"/>
              <a:t> relations</a:t>
            </a:r>
          </a:p>
          <a:p>
            <a:r>
              <a:rPr lang="en-US" dirty="0"/>
              <a:t>L</a:t>
            </a:r>
            <a:r>
              <a:rPr lang="en-US" dirty="0" smtClean="0"/>
              <a:t>inear curves that </a:t>
            </a:r>
            <a:r>
              <a:rPr lang="en-US" dirty="0"/>
              <a:t>follow trends in </a:t>
            </a:r>
            <a:r>
              <a:rPr lang="en-US" dirty="0" smtClean="0"/>
              <a:t>high T</a:t>
            </a:r>
            <a:r>
              <a:rPr lang="en-US" baseline="-25000" dirty="0" smtClean="0"/>
              <a:t>d</a:t>
            </a:r>
            <a:r>
              <a:rPr lang="en-US" dirty="0" smtClean="0"/>
              <a:t> areas are used to </a:t>
            </a:r>
            <a:r>
              <a:rPr lang="en-US" dirty="0"/>
              <a:t>construct </a:t>
            </a:r>
            <a:r>
              <a:rPr lang="en-US" u="sng" dirty="0" smtClean="0"/>
              <a:t>initial N</a:t>
            </a:r>
            <a:r>
              <a:rPr lang="en-US" u="sng" baseline="-25000" dirty="0" smtClean="0"/>
              <a:t>H</a:t>
            </a:r>
            <a:r>
              <a:rPr lang="en-US" u="sng" dirty="0" smtClean="0"/>
              <a:t> templates</a:t>
            </a:r>
            <a:r>
              <a:rPr lang="en-US" dirty="0" smtClean="0"/>
              <a:t> assuming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ja-JP" altLang="en-US" dirty="0" smtClean="0"/>
              <a:t>∝</a:t>
            </a:r>
            <a:r>
              <a:rPr lang="en-US" dirty="0" smtClean="0"/>
              <a:t> D</a:t>
            </a:r>
            <a:r>
              <a:rPr lang="en-US" baseline="-25000" dirty="0" smtClean="0"/>
              <a:t>em</a:t>
            </a:r>
          </a:p>
          <a:p>
            <a:r>
              <a:rPr lang="en-US" dirty="0" smtClean="0"/>
              <a:t>We </a:t>
            </a:r>
            <a:r>
              <a:rPr lang="en-US" dirty="0"/>
              <a:t>will use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-rays (robust tracer of ISM gas) to constrain N</a:t>
            </a:r>
            <a:r>
              <a:rPr lang="en-US" baseline="-25000" dirty="0"/>
              <a:t>H</a:t>
            </a:r>
          </a:p>
          <a:p>
            <a:pPr lvl="1"/>
            <a:r>
              <a:rPr lang="en-US" sz="1800" dirty="0"/>
              <a:t>R vs. </a:t>
            </a:r>
            <a:r>
              <a:rPr lang="en-US" sz="1800" dirty="0">
                <a:latin typeface="Symbol" panose="05050102010706020507" pitchFamily="18" charset="2"/>
              </a:rPr>
              <a:t>t</a:t>
            </a:r>
            <a:r>
              <a:rPr lang="en-US" sz="1800" baseline="-25000" dirty="0"/>
              <a:t>353</a:t>
            </a:r>
            <a:r>
              <a:rPr lang="en-US" sz="1800" dirty="0"/>
              <a:t>, possible </a:t>
            </a:r>
            <a:r>
              <a:rPr lang="en-US" sz="1800" dirty="0" smtClean="0"/>
              <a:t>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-dependence/non-linearity</a:t>
            </a:r>
            <a:endParaRPr lang="en-US" sz="1800" dirty="0"/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>
          <a:xfrm>
            <a:off x="256032" y="3419856"/>
            <a:ext cx="4453128" cy="3017520"/>
            <a:chOff x="457200" y="3840480"/>
            <a:chExt cx="3914661" cy="2651760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827584" y="4149080"/>
              <a:ext cx="1944216" cy="2088232"/>
            </a:xfrm>
            <a:prstGeom prst="line">
              <a:avLst/>
            </a:prstGeom>
            <a:ln w="19050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840480"/>
              <a:ext cx="3914661" cy="2651760"/>
            </a:xfrm>
            <a:prstGeom prst="rect">
              <a:avLst/>
            </a:prstGeom>
          </p:spPr>
        </p:pic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453128" y="3419856"/>
            <a:ext cx="4454614" cy="3017520"/>
            <a:chOff x="4663440" y="3840480"/>
            <a:chExt cx="3914661" cy="26517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440" y="3840480"/>
              <a:ext cx="3914661" cy="2651760"/>
            </a:xfrm>
            <a:prstGeom prst="rect">
              <a:avLst/>
            </a:prstGeom>
          </p:spPr>
        </p:pic>
        <p:cxnSp>
          <p:nvCxnSpPr>
            <p:cNvPr id="12" name="Straight Connector 11"/>
            <p:cNvCxnSpPr>
              <a:cxnSpLocks noChangeAspect="1"/>
            </p:cNvCxnSpPr>
            <p:nvPr/>
          </p:nvCxnSpPr>
          <p:spPr>
            <a:xfrm flipV="1">
              <a:off x="5056632" y="4293096"/>
              <a:ext cx="1424920" cy="1944216"/>
            </a:xfrm>
            <a:prstGeom prst="line">
              <a:avLst/>
            </a:prstGeom>
            <a:ln w="19050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45336" y="3355848"/>
                <a:ext cx="6568593" cy="40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𝐜𝐦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𝟖𝟐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𝟏𝟕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sup>
                          </m:s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𝟔𝟔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𝟑𝟓𝟑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336" y="3355848"/>
                <a:ext cx="6568593" cy="4049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980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480560"/>
            <a:ext cx="2812256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480560"/>
            <a:ext cx="2812256" cy="190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4480560"/>
            <a:ext cx="2812256" cy="1905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N</a:t>
            </a:r>
            <a:r>
              <a:rPr lang="en-US" baseline="-25000" dirty="0" smtClean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 Model Maps and Residuals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1"/>
            <a:ext cx="8046720" cy="1091580"/>
          </a:xfrm>
        </p:spPr>
        <p:txBody>
          <a:bodyPr/>
          <a:lstStyle/>
          <a:p>
            <a:r>
              <a:rPr lang="en-US" dirty="0" smtClean="0"/>
              <a:t>We prepared N</a:t>
            </a:r>
            <a:r>
              <a:rPr lang="en-US" baseline="-25000" dirty="0" smtClean="0"/>
              <a:t>H</a:t>
            </a:r>
            <a:r>
              <a:rPr lang="en-US" dirty="0" smtClean="0"/>
              <a:t> model maps (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W</a:t>
            </a:r>
            <a:r>
              <a:rPr lang="en-US" altLang="ja-JP" baseline="-25000" dirty="0" smtClean="0"/>
              <a:t>HI</a:t>
            </a:r>
            <a:r>
              <a:rPr lang="en-US" altLang="ja-JP" dirty="0" smtClean="0"/>
              <a:t> or D</a:t>
            </a:r>
            <a:r>
              <a:rPr lang="en-US" altLang="ja-JP" baseline="-25000" dirty="0" smtClean="0"/>
              <a:t>em</a:t>
            </a:r>
            <a:r>
              <a:rPr lang="en-US" altLang="ja-JP" dirty="0" smtClean="0"/>
              <a:t>)</a:t>
            </a:r>
            <a:r>
              <a:rPr lang="en-US" altLang="ja-JP" dirty="0"/>
              <a:t> </a:t>
            </a:r>
            <a:r>
              <a:rPr lang="en-US" dirty="0" smtClean="0"/>
              <a:t>and used them in the fit of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-&gt; R gives the best fit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(same conclusion for the south region)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468080"/>
            <a:ext cx="2834755" cy="192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468080"/>
            <a:ext cx="2827684" cy="19202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68080"/>
            <a:ext cx="2827684" cy="19202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9592" y="232864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HI4PI survey</a:t>
            </a:r>
            <a:endParaRPr lang="en-US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99819" y="232864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t</a:t>
            </a:r>
            <a:r>
              <a:rPr lang="en-US" b="1" baseline="-25000" dirty="0" smtClean="0">
                <a:latin typeface="+mn-lt"/>
              </a:rPr>
              <a:t>353</a:t>
            </a:r>
            <a:endParaRPr lang="en-US" b="1" baseline="-25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232864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radiance (R)</a:t>
            </a:r>
            <a:endParaRPr lang="en-US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" y="2328648"/>
            <a:ext cx="800219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4277" y="2699628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  <a:latin typeface="+mn-lt"/>
              </a:rPr>
              <a:t>N</a:t>
            </a:r>
            <a:r>
              <a:rPr lang="en-US" b="1" baseline="-25000" dirty="0" smtClean="0">
                <a:solidFill>
                  <a:schemeClr val="bg2"/>
                </a:solidFill>
                <a:latin typeface="+mn-lt"/>
              </a:rPr>
              <a:t>H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in 10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20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cm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-2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US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2080" y="5189804"/>
            <a:ext cx="795411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r>
              <a:rPr lang="en-US" altLang="ja-JP" sz="1400" b="1" dirty="0" smtClean="0">
                <a:latin typeface="+mn-lt"/>
              </a:rPr>
              <a:t>=</a:t>
            </a:r>
          </a:p>
          <a:p>
            <a:r>
              <a:rPr lang="en-US" altLang="ja-JP" sz="1400" b="1" dirty="0" smtClean="0">
                <a:latin typeface="+mn-lt"/>
              </a:rPr>
              <a:t>62.2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0" y="5189804"/>
            <a:ext cx="785793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=0 (ref)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38160" y="5189804"/>
            <a:ext cx="795411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=-455.5</a:t>
            </a:r>
          </a:p>
        </p:txBody>
      </p:sp>
    </p:spTree>
    <p:extLst>
      <p:ext uri="{BB962C8B-B14F-4D97-AF65-F5344CB8AC3E}">
        <p14:creationId xmlns:p14="http://schemas.microsoft.com/office/powerpoint/2010/main" val="316586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480560"/>
            <a:ext cx="2812256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480560"/>
            <a:ext cx="2812256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4480560"/>
            <a:ext cx="2812256" cy="1905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468880"/>
            <a:ext cx="2812256" cy="1905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68880"/>
            <a:ext cx="2812256" cy="1905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468880"/>
            <a:ext cx="2812256" cy="1905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N</a:t>
            </a:r>
            <a:r>
              <a:rPr lang="en-US" baseline="-25000" dirty="0" smtClean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 Model Maps and Residuals (</a:t>
            </a:r>
            <a:r>
              <a:rPr lang="en-US" u="sng" dirty="0" smtClean="0">
                <a:latin typeface="+mn-lt"/>
              </a:rPr>
              <a:t>South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1"/>
            <a:ext cx="8046720" cy="1091580"/>
          </a:xfrm>
        </p:spPr>
        <p:txBody>
          <a:bodyPr/>
          <a:lstStyle/>
          <a:p>
            <a:r>
              <a:rPr lang="en-US" dirty="0" smtClean="0"/>
              <a:t>We prepared N</a:t>
            </a:r>
            <a:r>
              <a:rPr lang="en-US" baseline="-25000" dirty="0" smtClean="0"/>
              <a:t>H</a:t>
            </a:r>
            <a:r>
              <a:rPr lang="en-US" dirty="0" smtClean="0"/>
              <a:t> model maps (</a:t>
            </a:r>
            <a:r>
              <a:rPr lang="ja-JP" altLang="en-US" dirty="0" smtClean="0"/>
              <a:t>∝</a:t>
            </a:r>
            <a:r>
              <a:rPr lang="en-US" altLang="ja-JP" dirty="0"/>
              <a:t> </a:t>
            </a:r>
            <a:r>
              <a:rPr lang="en-US" altLang="ja-JP" dirty="0" smtClean="0"/>
              <a:t>W</a:t>
            </a:r>
            <a:r>
              <a:rPr lang="en-US" altLang="ja-JP" baseline="-25000" dirty="0" smtClean="0"/>
              <a:t>HI</a:t>
            </a:r>
            <a:r>
              <a:rPr lang="en-US" altLang="ja-JP" dirty="0" smtClean="0"/>
              <a:t> or D</a:t>
            </a:r>
            <a:r>
              <a:rPr lang="en-US" altLang="ja-JP" baseline="-25000" dirty="0" smtClean="0"/>
              <a:t>em</a:t>
            </a:r>
            <a:r>
              <a:rPr lang="en-US" dirty="0" smtClean="0"/>
              <a:t>) and used them in the fit of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-&gt; R gives the best fit.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232864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HI4PI survey</a:t>
            </a:r>
            <a:endParaRPr lang="en-US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99819" y="232864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t</a:t>
            </a:r>
            <a:r>
              <a:rPr lang="en-US" b="1" baseline="-25000" dirty="0" smtClean="0">
                <a:latin typeface="+mn-lt"/>
              </a:rPr>
              <a:t>353</a:t>
            </a:r>
            <a:endParaRPr lang="en-US" b="1" baseline="-25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232864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r</a:t>
            </a:r>
            <a:r>
              <a:rPr lang="en-US" b="1" dirty="0" smtClean="0">
                <a:latin typeface="+mn-lt"/>
              </a:rPr>
              <a:t>adiance (R)</a:t>
            </a:r>
            <a:endParaRPr lang="en-US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" y="2328648"/>
            <a:ext cx="83869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South</a:t>
            </a:r>
            <a:endParaRPr lang="en-US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2080" y="5189804"/>
            <a:ext cx="795411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r>
              <a:rPr lang="en-US" altLang="ja-JP" sz="1400" b="1" dirty="0" smtClean="0">
                <a:latin typeface="+mn-lt"/>
              </a:rPr>
              <a:t>=</a:t>
            </a:r>
          </a:p>
          <a:p>
            <a:r>
              <a:rPr lang="en-US" altLang="ja-JP" sz="1400" b="1" dirty="0" smtClean="0">
                <a:latin typeface="+mn-lt"/>
              </a:rPr>
              <a:t>19.4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0" y="5189804"/>
            <a:ext cx="785793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=0 (ref)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38160" y="5189804"/>
            <a:ext cx="696024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=-74.6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04277" y="2987660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  <a:latin typeface="+mn-lt"/>
              </a:rPr>
              <a:t>N</a:t>
            </a:r>
            <a:r>
              <a:rPr lang="en-US" b="1" baseline="-25000" dirty="0" smtClean="0">
                <a:solidFill>
                  <a:schemeClr val="bg2"/>
                </a:solidFill>
                <a:latin typeface="+mn-lt"/>
              </a:rPr>
              <a:t>H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in 10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20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cm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-2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US" b="1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532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T</a:t>
            </a:r>
            <a:r>
              <a:rPr lang="en-US" baseline="-25000" dirty="0" smtClean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 Dependence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299"/>
            <a:ext cx="8046720" cy="3676967"/>
          </a:xfrm>
        </p:spPr>
        <p:txBody>
          <a:bodyPr/>
          <a:lstStyle/>
          <a:p>
            <a:r>
              <a:rPr lang="en-US" dirty="0" smtClean="0"/>
              <a:t>If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D</a:t>
            </a:r>
            <a:r>
              <a:rPr lang="en-US" altLang="ja-JP" baseline="-25000" dirty="0" smtClean="0"/>
              <a:t>em</a:t>
            </a:r>
            <a:r>
              <a:rPr lang="en-US" dirty="0" smtClean="0"/>
              <a:t>, fit coefficient is constant for a uniform CR intensity</a:t>
            </a:r>
          </a:p>
          <a:p>
            <a:r>
              <a:rPr lang="en-US" dirty="0"/>
              <a:t>F</a:t>
            </a:r>
            <a:r>
              <a:rPr lang="en-US" dirty="0" smtClean="0"/>
              <a:t>it </a:t>
            </a:r>
            <a:r>
              <a:rPr lang="en-US" dirty="0"/>
              <a:t>with </a:t>
            </a:r>
            <a:r>
              <a:rPr lang="en-US" dirty="0" smtClean="0"/>
              <a:t>T</a:t>
            </a:r>
            <a:r>
              <a:rPr lang="en-US" baseline="-25000" dirty="0" smtClean="0"/>
              <a:t>d</a:t>
            </a:r>
            <a:r>
              <a:rPr lang="en-US" dirty="0" smtClean="0"/>
              <a:t>-sorted N</a:t>
            </a:r>
            <a:r>
              <a:rPr lang="en-US" baseline="-25000" dirty="0" smtClean="0"/>
              <a:t>H</a:t>
            </a:r>
            <a:r>
              <a:rPr lang="en-US" dirty="0" smtClean="0"/>
              <a:t> templates shows a significant T</a:t>
            </a:r>
            <a:r>
              <a:rPr lang="en-US" baseline="-25000" dirty="0" smtClean="0"/>
              <a:t>d</a:t>
            </a:r>
            <a:r>
              <a:rPr lang="en-US" dirty="0" smtClean="0"/>
              <a:t> dependence for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, implying an overestimate of N</a:t>
            </a:r>
            <a:r>
              <a:rPr lang="en-US" baseline="-25000" dirty="0" smtClean="0"/>
              <a:t>H</a:t>
            </a:r>
            <a:r>
              <a:rPr lang="en-US" dirty="0" smtClean="0"/>
              <a:t>/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 in low T</a:t>
            </a:r>
            <a:r>
              <a:rPr lang="en-US" baseline="-25000" dirty="0" smtClean="0"/>
              <a:t>d</a:t>
            </a:r>
            <a:r>
              <a:rPr lang="en-US" dirty="0" smtClean="0"/>
              <a:t> areas</a:t>
            </a:r>
            <a:endParaRPr lang="en-US" dirty="0"/>
          </a:p>
          <a:p>
            <a:r>
              <a:rPr lang="en-US" dirty="0" smtClean="0"/>
              <a:t>Fit improvement not significant for R; we adopt a single R-based template as our best estimate of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(same conclusion for the south region)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17032"/>
            <a:ext cx="4449563" cy="3017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20072" y="4797152"/>
            <a:ext cx="3041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Emissivity scale factor</a:t>
            </a:r>
          </a:p>
          <a:p>
            <a:r>
              <a:rPr lang="en-US" b="1" dirty="0" smtClean="0">
                <a:latin typeface="+mn-lt"/>
              </a:rPr>
              <a:t>(</a:t>
            </a:r>
            <a:r>
              <a:rPr lang="ja-JP" altLang="en-US" b="1" dirty="0" smtClean="0">
                <a:latin typeface="+mn-lt"/>
              </a:rPr>
              <a:t>∝</a:t>
            </a:r>
            <a:r>
              <a:rPr lang="en-US" b="1" dirty="0" smtClean="0">
                <a:latin typeface="+mn-lt"/>
              </a:rPr>
              <a:t>(N</a:t>
            </a:r>
            <a:r>
              <a:rPr lang="en-US" b="1" baseline="-25000" dirty="0" smtClean="0">
                <a:latin typeface="+mn-lt"/>
              </a:rPr>
              <a:t>H</a:t>
            </a:r>
            <a:r>
              <a:rPr lang="en-US" b="1" dirty="0" smtClean="0">
                <a:latin typeface="+mn-lt"/>
              </a:rPr>
              <a:t>/D</a:t>
            </a:r>
            <a:r>
              <a:rPr lang="en-US" b="1" baseline="-25000" dirty="0" smtClean="0">
                <a:latin typeface="+mn-lt"/>
              </a:rPr>
              <a:t>em</a:t>
            </a:r>
            <a:r>
              <a:rPr lang="en-US" b="1" dirty="0" smtClean="0">
                <a:latin typeface="+mn-lt"/>
              </a:rPr>
              <a:t>)</a:t>
            </a:r>
            <a:r>
              <a:rPr lang="en-US" b="1" baseline="30000" dirty="0" smtClean="0">
                <a:latin typeface="+mn-lt"/>
              </a:rPr>
              <a:t>-1</a:t>
            </a:r>
            <a:r>
              <a:rPr lang="en-US" b="1" dirty="0" smtClean="0">
                <a:latin typeface="+mn-lt"/>
              </a:rPr>
              <a:t>), averaged over 0.2-12.8 </a:t>
            </a:r>
            <a:r>
              <a:rPr lang="en-US" b="1" dirty="0" err="1" smtClean="0">
                <a:latin typeface="+mn-lt"/>
              </a:rPr>
              <a:t>GeV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622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3657600"/>
            <a:ext cx="3977640" cy="2697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657600"/>
            <a:ext cx="3977640" cy="26974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D</a:t>
            </a:r>
            <a:r>
              <a:rPr lang="en-US" baseline="-25000" dirty="0" smtClean="0">
                <a:latin typeface="+mn-lt"/>
              </a:rPr>
              <a:t>em</a:t>
            </a:r>
            <a:r>
              <a:rPr lang="en-US" dirty="0" smtClean="0">
                <a:latin typeface="+mn-lt"/>
              </a:rPr>
              <a:t> Dependence (</a:t>
            </a:r>
            <a:r>
              <a:rPr lang="en-US" u="sng" dirty="0" smtClean="0">
                <a:latin typeface="+mn-lt"/>
              </a:rPr>
              <a:t>South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2838028"/>
          </a:xfrm>
        </p:spPr>
        <p:txBody>
          <a:bodyPr/>
          <a:lstStyle/>
          <a:p>
            <a:r>
              <a:rPr lang="en-US" dirty="0" smtClean="0"/>
              <a:t>Examine a possible non-linear N</a:t>
            </a:r>
            <a:r>
              <a:rPr lang="en-US" baseline="-25000" dirty="0" smtClean="0"/>
              <a:t>H</a:t>
            </a:r>
            <a:r>
              <a:rPr lang="en-US" dirty="0" smtClean="0"/>
              <a:t>-D</a:t>
            </a:r>
            <a:r>
              <a:rPr lang="en-US" baseline="-25000" dirty="0" smtClean="0"/>
              <a:t>em</a:t>
            </a:r>
            <a:r>
              <a:rPr lang="en-US" dirty="0" smtClean="0"/>
              <a:t> relation through a fit with R(or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)-sorted N</a:t>
            </a:r>
            <a:r>
              <a:rPr lang="en-US" baseline="-25000" dirty="0" smtClean="0"/>
              <a:t>H</a:t>
            </a:r>
            <a:r>
              <a:rPr lang="en-US" dirty="0" smtClean="0"/>
              <a:t> templates (cf. Hayashi +19)</a:t>
            </a:r>
          </a:p>
          <a:p>
            <a:r>
              <a:rPr lang="en-US" dirty="0" smtClean="0"/>
              <a:t>Large (~25%) negative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 dependence</a:t>
            </a:r>
            <a:r>
              <a:rPr lang="en-US" dirty="0"/>
              <a:t>,</a:t>
            </a:r>
            <a:r>
              <a:rPr lang="en-US" dirty="0" smtClean="0"/>
              <a:t> implying an overestimate of N</a:t>
            </a:r>
            <a:r>
              <a:rPr lang="en-US" baseline="-25000" dirty="0" smtClean="0"/>
              <a:t>H</a:t>
            </a:r>
            <a:r>
              <a:rPr lang="en-US" dirty="0" smtClean="0"/>
              <a:t>/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 in high density area</a:t>
            </a:r>
            <a:r>
              <a:rPr lang="en-US" dirty="0"/>
              <a:t>s</a:t>
            </a:r>
            <a:endParaRPr lang="en-US" dirty="0" smtClean="0"/>
          </a:p>
          <a:p>
            <a:r>
              <a:rPr lang="en-US" dirty="0" smtClean="0"/>
              <a:t>R dependence not significant (1.2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) and small (~10%); we adopt a </a:t>
            </a:r>
            <a:r>
              <a:rPr lang="en-US" dirty="0"/>
              <a:t>single R-based N</a:t>
            </a:r>
            <a:r>
              <a:rPr lang="en-US" baseline="-25000" dirty="0"/>
              <a:t>H</a:t>
            </a:r>
            <a:r>
              <a:rPr lang="en-US" dirty="0"/>
              <a:t> template as our best </a:t>
            </a:r>
            <a:r>
              <a:rPr lang="en-US" dirty="0" smtClean="0"/>
              <a:t>estimate of N</a:t>
            </a:r>
            <a:r>
              <a:rPr lang="en-US" baseline="-25000" dirty="0" smtClean="0"/>
              <a:t>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637" y="6341258"/>
            <a:ext cx="808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Emissivity scale factor (</a:t>
            </a:r>
            <a:r>
              <a:rPr lang="en-US" b="1" dirty="0">
                <a:latin typeface="+mn-lt"/>
              </a:rPr>
              <a:t>∝(N</a:t>
            </a:r>
            <a:r>
              <a:rPr lang="en-US" b="1" baseline="-25000" dirty="0">
                <a:latin typeface="+mn-lt"/>
              </a:rPr>
              <a:t>H</a:t>
            </a:r>
            <a:r>
              <a:rPr lang="en-US" b="1" dirty="0">
                <a:latin typeface="+mn-lt"/>
              </a:rPr>
              <a:t>/D</a:t>
            </a:r>
            <a:r>
              <a:rPr lang="en-US" b="1" baseline="-25000" dirty="0">
                <a:latin typeface="+mn-lt"/>
              </a:rPr>
              <a:t>em</a:t>
            </a:r>
            <a:r>
              <a:rPr lang="en-US" b="1" dirty="0">
                <a:latin typeface="+mn-lt"/>
              </a:rPr>
              <a:t>)</a:t>
            </a:r>
            <a:r>
              <a:rPr lang="en-US" b="1" baseline="30000" dirty="0">
                <a:latin typeface="+mn-lt"/>
              </a:rPr>
              <a:t>-1</a:t>
            </a:r>
            <a:r>
              <a:rPr lang="en-US" b="1" dirty="0">
                <a:latin typeface="+mn-lt"/>
              </a:rPr>
              <a:t>), averaged over 0.2-12.8 </a:t>
            </a:r>
            <a:r>
              <a:rPr lang="en-US" b="1" dirty="0" err="1" smtClean="0">
                <a:latin typeface="+mn-lt"/>
              </a:rPr>
              <a:t>GeV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811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4900" y="104775"/>
            <a:ext cx="7715572" cy="657225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Spectrum of Each Component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1739652"/>
          </a:xfrm>
        </p:spPr>
        <p:txBody>
          <a:bodyPr/>
          <a:lstStyle/>
          <a:p>
            <a:r>
              <a:rPr lang="en-US" dirty="0" smtClean="0"/>
              <a:t>In both North and South regions we conclude that </a:t>
            </a:r>
            <a:r>
              <a:rPr lang="en-US" u="sng" dirty="0" smtClean="0"/>
              <a:t>single N</a:t>
            </a:r>
            <a:r>
              <a:rPr lang="en-US" u="sng" baseline="-25000" dirty="0" smtClean="0"/>
              <a:t>H</a:t>
            </a:r>
            <a:r>
              <a:rPr lang="en-US" u="sng" dirty="0" smtClean="0"/>
              <a:t> template based on R reproduces the data </a:t>
            </a:r>
            <a:r>
              <a:rPr lang="en-US" dirty="0" smtClean="0"/>
              <a:t>well and fit the data with finer energy bins</a:t>
            </a:r>
          </a:p>
          <a:p>
            <a:r>
              <a:rPr lang="en-US" dirty="0" smtClean="0"/>
              <a:t>Spectrum of each component summarized below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37360" y="429309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94960" y="429768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South</a:t>
            </a:r>
            <a:endParaRPr lang="en-US" b="1" baseline="-250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767328"/>
            <a:ext cx="4449563" cy="3017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28" y="3767328"/>
            <a:ext cx="4449563" cy="3017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87605" y="371703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7605" y="371703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South</a:t>
            </a:r>
            <a:endParaRPr lang="en-US" b="1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593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28" y="3767328"/>
            <a:ext cx="4454614" cy="3017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767328"/>
            <a:ext cx="4454614" cy="301752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Properties of ISM gas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2315716"/>
          </a:xfrm>
        </p:spPr>
        <p:txBody>
          <a:bodyPr/>
          <a:lstStyle/>
          <a:p>
            <a:r>
              <a:rPr lang="en-US" dirty="0" smtClean="0"/>
              <a:t>Excess gas densities (N</a:t>
            </a:r>
            <a:r>
              <a:rPr lang="en-US" baseline="-25000" dirty="0" smtClean="0"/>
              <a:t>H</a:t>
            </a:r>
            <a:r>
              <a:rPr lang="en-US" dirty="0" smtClean="0"/>
              <a:t>-</a:t>
            </a:r>
            <a:r>
              <a:rPr lang="en-US" dirty="0" err="1" smtClean="0"/>
              <a:t>N</a:t>
            </a:r>
            <a:r>
              <a:rPr lang="en-US" baseline="-25000" dirty="0" err="1" smtClean="0"/>
              <a:t>HI</a:t>
            </a:r>
            <a:r>
              <a:rPr lang="en-US" baseline="30000" dirty="0" err="1" smtClean="0"/>
              <a:t>thin</a:t>
            </a:r>
            <a:r>
              <a:rPr lang="en-US" dirty="0" smtClean="0"/>
              <a:t>) in 10</a:t>
            </a:r>
            <a:r>
              <a:rPr lang="en-US" baseline="30000" dirty="0" smtClean="0"/>
              <a:t>20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</a:p>
          <a:p>
            <a:r>
              <a:rPr lang="en-US" dirty="0"/>
              <a:t>(North) Large N</a:t>
            </a:r>
            <a:r>
              <a:rPr lang="en-US" baseline="-25000" dirty="0"/>
              <a:t>H</a:t>
            </a:r>
            <a:r>
              <a:rPr lang="en-US" dirty="0"/>
              <a:t>/W</a:t>
            </a:r>
            <a:r>
              <a:rPr lang="en-US" baseline="-25000" dirty="0"/>
              <a:t>HI</a:t>
            </a:r>
            <a:r>
              <a:rPr lang="en-US" dirty="0"/>
              <a:t> ratio in T</a:t>
            </a:r>
            <a:r>
              <a:rPr lang="en-US" baseline="-25000" dirty="0"/>
              <a:t>d</a:t>
            </a:r>
            <a:r>
              <a:rPr lang="en-US" dirty="0"/>
              <a:t>=18-19 K corresponds to residuals at around (l, b)~(236</a:t>
            </a:r>
            <a:r>
              <a:rPr lang="en-US" baseline="30000" dirty="0"/>
              <a:t>o</a:t>
            </a:r>
            <a:r>
              <a:rPr lang="en-US" dirty="0"/>
              <a:t>, 37.5</a:t>
            </a:r>
            <a:r>
              <a:rPr lang="en-US" baseline="30000" dirty="0"/>
              <a:t>o</a:t>
            </a:r>
            <a:r>
              <a:rPr lang="en-US" dirty="0"/>
              <a:t>) for the W</a:t>
            </a:r>
            <a:r>
              <a:rPr lang="en-US" baseline="-25000" dirty="0"/>
              <a:t>HI</a:t>
            </a:r>
            <a:r>
              <a:rPr lang="en-US" dirty="0"/>
              <a:t>-based model; likely </a:t>
            </a:r>
            <a:r>
              <a:rPr lang="en-US" u="sng" dirty="0"/>
              <a:t>optically-thick HI</a:t>
            </a:r>
          </a:p>
          <a:p>
            <a:r>
              <a:rPr lang="en-US" dirty="0"/>
              <a:t>(South) Flat profile with W</a:t>
            </a:r>
            <a:r>
              <a:rPr lang="en-US" baseline="-25000" dirty="0"/>
              <a:t>HI</a:t>
            </a:r>
            <a:r>
              <a:rPr lang="ja-JP" altLang="en-US" dirty="0"/>
              <a:t>～</a:t>
            </a:r>
            <a:r>
              <a:rPr lang="en-US" altLang="ja-JP" dirty="0"/>
              <a:t>100 K km/s</a:t>
            </a:r>
            <a:r>
              <a:rPr lang="en-US" dirty="0"/>
              <a:t> corresponds to residuals at (l, b)~(230</a:t>
            </a:r>
            <a:r>
              <a:rPr lang="en-US" baseline="30000" dirty="0"/>
              <a:t>o</a:t>
            </a:r>
            <a:r>
              <a:rPr lang="en-US" dirty="0"/>
              <a:t>, -28.5</a:t>
            </a:r>
            <a:r>
              <a:rPr lang="en-US" baseline="30000" dirty="0"/>
              <a:t>o</a:t>
            </a:r>
            <a:r>
              <a:rPr lang="en-US" dirty="0"/>
              <a:t>); likely CO-dark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187605" y="371703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7605" y="371703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South</a:t>
            </a:r>
            <a:endParaRPr lang="en-US" b="1" baseline="-25000" dirty="0">
              <a:latin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486368" y="3290210"/>
            <a:ext cx="1389888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3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Assumed LIS Model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1433168"/>
          </a:xfrm>
        </p:spPr>
        <p:txBody>
          <a:bodyPr/>
          <a:lstStyle/>
          <a:p>
            <a:r>
              <a:rPr lang="en-US" dirty="0" smtClean="0"/>
              <a:t>Assumed proton LIS model (solid blue) has marginal break in momentum (cf. LIS model by </a:t>
            </a:r>
            <a:r>
              <a:rPr lang="en-US" dirty="0" err="1" smtClean="0"/>
              <a:t>Shikaze</a:t>
            </a:r>
            <a:r>
              <a:rPr lang="en-US" dirty="0" smtClean="0"/>
              <a:t> +07; dotted blue)</a:t>
            </a:r>
          </a:p>
          <a:p>
            <a:r>
              <a:rPr lang="en-US" dirty="0" smtClean="0"/>
              <a:t>Both models can reproduce CR spectrum directly measured (with different </a:t>
            </a:r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dirty="0" smtClean="0"/>
              <a:t>);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is crucial to constrain the LIS</a:t>
            </a: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312" y="2690468"/>
            <a:ext cx="6048000" cy="4050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65114" y="4311950"/>
            <a:ext cx="864096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テキスト ボックス 7"/>
          <p:cNvSpPr txBox="1"/>
          <p:nvPr/>
        </p:nvSpPr>
        <p:spPr>
          <a:xfrm>
            <a:off x="7308304" y="3347700"/>
            <a:ext cx="1112805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Abdo</a:t>
            </a:r>
            <a:r>
              <a:rPr lang="en-US" sz="1600" b="1" dirty="0" smtClean="0">
                <a:latin typeface="+mn-lt"/>
              </a:rPr>
              <a:t> +09</a:t>
            </a:r>
          </a:p>
        </p:txBody>
      </p:sp>
    </p:spTree>
    <p:extLst>
      <p:ext uri="{BB962C8B-B14F-4D97-AF65-F5344CB8AC3E}">
        <p14:creationId xmlns:p14="http://schemas.microsoft.com/office/powerpoint/2010/main" val="405674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7505" y="3226464"/>
            <a:ext cx="8883001" cy="3031753"/>
          </a:xfrm>
          <a:prstGeom prst="rect">
            <a:avLst/>
          </a:prstGeom>
        </p:spPr>
      </p:pic>
      <p:sp>
        <p:nvSpPr>
          <p:cNvPr id="3" name="タイトル 2"/>
          <p:cNvSpPr txBox="1">
            <a:spLocks noGrp="1"/>
          </p:cNvSpPr>
          <p:nvPr>
            <p:ph type="title" idx="4294967295"/>
          </p:nvPr>
        </p:nvSpPr>
        <p:spPr>
          <a:xfrm>
            <a:off x="1105200" y="172189"/>
            <a:ext cx="7715250" cy="523220"/>
          </a:xfrm>
        </p:spPr>
        <p:txBody>
          <a:bodyPr>
            <a:spAutoFit/>
          </a:bodyPr>
          <a:lstStyle/>
          <a:p>
            <a:pPr algn="l"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en-US" altLang="ja-JP" dirty="0" smtClean="0">
                <a:ea typeface="ＭＳ Ｐゴシック" pitchFamily="50" charset="-128"/>
              </a:rPr>
              <a:t>Caveat: Uncertainty of ISM &amp; CR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 2"/>
              <p:cNvSpPr txBox="1">
                <a:spLocks/>
              </p:cNvSpPr>
              <p:nvPr/>
            </p:nvSpPr>
            <p:spPr>
              <a:xfrm>
                <a:off x="627063" y="1257301"/>
                <a:ext cx="8138160" cy="186964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1">
                    <a:solidFill>
                      <a:srgbClr val="0033CC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 b="1">
                    <a:solidFill>
                      <a:srgbClr val="0033CC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b="1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 smtClean="0"/>
                  <a:t>In principle, we can measure CR intensities by </a:t>
                </a:r>
                <a:r>
                  <a:rPr lang="en-US" kern="0" dirty="0" smtClean="0">
                    <a:latin typeface="Symbol" panose="05050102010706020507" pitchFamily="18" charset="2"/>
                  </a:rPr>
                  <a:t>g</a:t>
                </a:r>
                <a:r>
                  <a:rPr lang="en-US" kern="0" dirty="0" smtClean="0"/>
                  <a:t>-ray obs. if we know interstellar medium (ISM) gas densities,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𝐂𝐑</m:t>
                        </m:r>
                      </m:sub>
                    </m:sSub>
                  </m:oMath>
                </a14:m>
                <a:endParaRPr lang="en-US" sz="2400" kern="0" dirty="0" smtClean="0"/>
              </a:p>
              <a:p>
                <a:r>
                  <a:rPr lang="en-US" kern="0" dirty="0" smtClean="0"/>
                  <a:t>Uncertainty of local CR intensities </a:t>
                </a:r>
                <a:r>
                  <a:rPr lang="en-US" u="sng" kern="0" dirty="0" smtClean="0"/>
                  <a:t>still large</a:t>
                </a:r>
                <a:r>
                  <a:rPr lang="en-US" kern="0" dirty="0" smtClean="0"/>
                  <a:t> (a factor of ~1.5) because of the uncertainty of N</a:t>
                </a:r>
                <a:r>
                  <a:rPr lang="en-US" kern="0" baseline="-25000" dirty="0" smtClean="0"/>
                  <a:t>H</a:t>
                </a:r>
                <a:r>
                  <a:rPr lang="en-US" kern="0" dirty="0" smtClean="0"/>
                  <a:t> (mostly due to the uncertainty of spin temperature T</a:t>
                </a:r>
                <a:r>
                  <a:rPr lang="en-US" kern="0" baseline="-25000" dirty="0" smtClean="0"/>
                  <a:t>S</a:t>
                </a:r>
                <a:r>
                  <a:rPr lang="en-US" kern="0" dirty="0" smtClean="0"/>
                  <a:t>)</a:t>
                </a:r>
              </a:p>
            </p:txBody>
          </p:sp>
        </mc:Choice>
        <mc:Fallback xmlns="">
          <p:sp>
            <p:nvSpPr>
              <p:cNvPr id="4" name="コンテンツ プレースホル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3" y="1257301"/>
                <a:ext cx="8138160" cy="1869646"/>
              </a:xfrm>
              <a:prstGeom prst="rect">
                <a:avLst/>
              </a:prstGeom>
              <a:blipFill rotWithShape="0">
                <a:blip r:embed="rId4"/>
                <a:stretch>
                  <a:fillRect l="-674" t="-1629" r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5"/>
          <p:cNvSpPr txBox="1">
            <a:spLocks noChangeArrowheads="1"/>
          </p:cNvSpPr>
          <p:nvPr/>
        </p:nvSpPr>
        <p:spPr bwMode="auto">
          <a:xfrm>
            <a:off x="2138320" y="4882650"/>
            <a:ext cx="1294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+mn-lt"/>
              </a:rPr>
              <a:t>A</a:t>
            </a:r>
            <a:r>
              <a:rPr lang="en-US" sz="1600" b="1" dirty="0" smtClean="0">
                <a:latin typeface="+mn-lt"/>
              </a:rPr>
              <a:t>verage of </a:t>
            </a:r>
          </a:p>
          <a:p>
            <a:r>
              <a:rPr lang="en-US" sz="1600" b="1" dirty="0" smtClean="0">
                <a:latin typeface="+mn-lt"/>
              </a:rPr>
              <a:t>high lat.</a:t>
            </a:r>
            <a:endParaRPr lang="en-US" sz="1600" b="1" dirty="0">
              <a:latin typeface="+mn-lt"/>
            </a:endParaRPr>
          </a:p>
        </p:txBody>
      </p:sp>
      <p:sp>
        <p:nvSpPr>
          <p:cNvPr id="18" name="テキスト ボックス 5"/>
          <p:cNvSpPr txBox="1">
            <a:spLocks noChangeArrowheads="1"/>
          </p:cNvSpPr>
          <p:nvPr/>
        </p:nvSpPr>
        <p:spPr bwMode="auto">
          <a:xfrm>
            <a:off x="1979712" y="5658001"/>
            <a:ext cx="2069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I</a:t>
            </a:r>
            <a:r>
              <a:rPr lang="en-US" b="1" dirty="0" smtClean="0">
                <a:latin typeface="+mn-lt"/>
              </a:rPr>
              <a:t>ndividual clouds</a:t>
            </a:r>
            <a:endParaRPr lang="en-US" b="1" dirty="0">
              <a:latin typeface="+mn-lt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 flipV="1">
            <a:off x="1835696" y="4842000"/>
            <a:ext cx="359493" cy="112658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05200" y="4921235"/>
            <a:ext cx="874512" cy="118555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9592" y="6298868"/>
            <a:ext cx="3126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0.1               1                 10 GeV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05600" y="5314698"/>
            <a:ext cx="1378568" cy="82551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テキスト ボックス 5"/>
          <p:cNvSpPr txBox="1">
            <a:spLocks noChangeArrowheads="1"/>
          </p:cNvSpPr>
          <p:nvPr/>
        </p:nvSpPr>
        <p:spPr bwMode="auto">
          <a:xfrm>
            <a:off x="6156176" y="5530722"/>
            <a:ext cx="15776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+mn-lt"/>
              </a:rPr>
              <a:t>A</a:t>
            </a:r>
            <a:r>
              <a:rPr lang="en-US" sz="1600" b="1" dirty="0" smtClean="0">
                <a:latin typeface="+mn-lt"/>
              </a:rPr>
              <a:t>rms in </a:t>
            </a:r>
          </a:p>
          <a:p>
            <a:r>
              <a:rPr lang="en-US" sz="1600" b="1" dirty="0" smtClean="0">
                <a:latin typeface="+mn-lt"/>
              </a:rPr>
              <a:t>Galactic plane</a:t>
            </a:r>
            <a:endParaRPr lang="en-US" sz="1600" b="1" dirty="0">
              <a:latin typeface="+mn-lt"/>
            </a:endParaRPr>
          </a:p>
        </p:txBody>
      </p:sp>
      <p:sp>
        <p:nvSpPr>
          <p:cNvPr id="15" name="テキスト ボックス 7"/>
          <p:cNvSpPr txBox="1"/>
          <p:nvPr/>
        </p:nvSpPr>
        <p:spPr>
          <a:xfrm>
            <a:off x="179512" y="3068960"/>
            <a:ext cx="1771511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+mn-lt"/>
              </a:rPr>
              <a:t>Grenier</a:t>
            </a:r>
            <a:r>
              <a:rPr lang="en-US" sz="1600" b="1" dirty="0" smtClean="0">
                <a:latin typeface="+mn-lt"/>
              </a:rPr>
              <a:t>, Black &amp;</a:t>
            </a:r>
          </a:p>
          <a:p>
            <a:r>
              <a:rPr lang="en-US" sz="1600" b="1" dirty="0" smtClean="0">
                <a:latin typeface="+mn-lt"/>
              </a:rPr>
              <a:t>Strong 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1979712" y="3273598"/>
            <a:ext cx="4896544" cy="299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99592" y="3601297"/>
            <a:ext cx="74888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7"/>
              <p:cNvSpPr txBox="1"/>
              <p:nvPr/>
            </p:nvSpPr>
            <p:spPr>
              <a:xfrm>
                <a:off x="2386887" y="3347700"/>
                <a:ext cx="4331570" cy="36933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Symbol" panose="05050102010706020507" pitchFamily="18" charset="2"/>
                  </a:rPr>
                  <a:t>g</a:t>
                </a:r>
                <a:r>
                  <a:rPr lang="en-US" b="1" dirty="0" smtClean="0">
                    <a:latin typeface="+mn-lt"/>
                  </a:rPr>
                  <a:t>-ray emissivity of local clouds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𝐂𝐑</m:t>
                        </m:r>
                      </m:sub>
                    </m:sSub>
                  </m:oMath>
                </a14:m>
                <a:r>
                  <a:rPr lang="en-US" b="1" dirty="0" smtClean="0">
                    <a:latin typeface="+mn-lt"/>
                  </a:rPr>
                  <a:t>)</a:t>
                </a:r>
              </a:p>
            </p:txBody>
          </p:sp>
        </mc:Choice>
        <mc:Fallback xmlns="">
          <p:sp>
            <p:nvSpPr>
              <p:cNvPr id="14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887" y="3347700"/>
                <a:ext cx="433157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268" t="-8197" r="-423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523313" y="6302525"/>
            <a:ext cx="3126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0.1               1                 10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7"/>
              <p:cNvSpPr txBox="1"/>
              <p:nvPr/>
            </p:nvSpPr>
            <p:spPr>
              <a:xfrm>
                <a:off x="6588224" y="3277743"/>
                <a:ext cx="1306640" cy="49244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𝐩</m:t>
                        </m:r>
                      </m:sub>
                    </m:sSub>
                  </m:oMath>
                </a14:m>
                <a:r>
                  <a:rPr lang="en-US" b="1" dirty="0" smtClean="0">
                    <a:latin typeface="+mn-lt"/>
                  </a:rPr>
                  <a:t>)</a:t>
                </a:r>
              </a:p>
            </p:txBody>
          </p:sp>
        </mc:Choice>
        <mc:Fallback xmlns="">
          <p:sp>
            <p:nvSpPr>
              <p:cNvPr id="19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3277743"/>
                <a:ext cx="1306640" cy="492443"/>
              </a:xfrm>
              <a:prstGeom prst="rect">
                <a:avLst/>
              </a:prstGeom>
              <a:blipFill rotWithShape="0">
                <a:blip r:embed="rId6"/>
                <a:stretch>
                  <a:fillRect l="-4206" r="-3271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89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80928"/>
            <a:ext cx="2699766" cy="1828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609728"/>
            <a:ext cx="2699766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16161" y="6431414"/>
            <a:ext cx="21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Fermi Data</a:t>
            </a:r>
            <a:r>
              <a:rPr lang="en-US" sz="1400" b="1" dirty="0">
                <a:latin typeface="+mn-lt"/>
              </a:rPr>
              <a:t> </a:t>
            </a:r>
            <a:r>
              <a:rPr lang="en-US" sz="1400" b="1" dirty="0" smtClean="0">
                <a:latin typeface="+mn-lt"/>
              </a:rPr>
              <a:t>(&gt;100 MeV)</a:t>
            </a:r>
            <a:endParaRPr lang="en-US" sz="1400" b="1" dirty="0">
              <a:latin typeface="+mn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0371"/>
            <a:ext cx="5624513" cy="3810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Objectives of the Study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5027613"/>
          </a:xfrm>
        </p:spPr>
        <p:txBody>
          <a:bodyPr/>
          <a:lstStyle/>
          <a:p>
            <a:r>
              <a:rPr lang="en-US" dirty="0" smtClean="0"/>
              <a:t>Accurate </a:t>
            </a:r>
            <a:r>
              <a:rPr lang="en-US" dirty="0"/>
              <a:t>estimate of </a:t>
            </a:r>
            <a:r>
              <a:rPr lang="en-US" dirty="0" smtClean="0"/>
              <a:t>ISM </a:t>
            </a:r>
            <a:r>
              <a:rPr lang="en-US" dirty="0"/>
              <a:t>gas densities is crucial to </a:t>
            </a:r>
            <a:r>
              <a:rPr lang="en-US" dirty="0" smtClean="0"/>
              <a:t>constrain Galactic CR intensities</a:t>
            </a:r>
            <a:endParaRPr lang="en-US" dirty="0"/>
          </a:p>
          <a:p>
            <a:r>
              <a:rPr lang="en-US" dirty="0" smtClean="0"/>
              <a:t>Procedure to trace “dark gas” (gas not properly traced by HI and CO line surveys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(Grenier+05)</a:t>
            </a:r>
            <a:r>
              <a:rPr lang="en-US" dirty="0" smtClean="0"/>
              <a:t>) not established yet =&gt; </a:t>
            </a:r>
            <a:r>
              <a:rPr lang="en-US" u="sng" dirty="0" smtClean="0"/>
              <a:t>detailed study of nearby clouds</a:t>
            </a:r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216144" y="4163198"/>
            <a:ext cx="886968" cy="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073732" y="5423708"/>
            <a:ext cx="1097280" cy="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410544" y="3429000"/>
                <a:ext cx="2903359" cy="668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𝐇𝐈</m:t>
                        </m:r>
                      </m:sub>
                      <m:sup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𝐭𝐡𝐢𝐧</m:t>
                        </m:r>
                      </m:sup>
                    </m:sSubSup>
                  </m:oMath>
                </a14:m>
                <a:r>
                  <a:rPr lang="en-US" b="1" dirty="0" smtClean="0">
                    <a:latin typeface="+mn-lt"/>
                  </a:rPr>
                  <a:t> in 10</a:t>
                </a:r>
                <a:r>
                  <a:rPr lang="en-US" b="1" baseline="30000" dirty="0" smtClean="0">
                    <a:latin typeface="+mn-lt"/>
                  </a:rPr>
                  <a:t>20</a:t>
                </a:r>
                <a:r>
                  <a:rPr lang="en-US" b="1" dirty="0" smtClean="0">
                    <a:latin typeface="+mn-lt"/>
                  </a:rPr>
                  <a:t> cm</a:t>
                </a:r>
                <a:r>
                  <a:rPr lang="en-US" b="1" baseline="30000" dirty="0" smtClean="0">
                    <a:latin typeface="+mn-lt"/>
                  </a:rPr>
                  <a:t>-2</a:t>
                </a:r>
                <a:r>
                  <a:rPr lang="en-US" b="1" dirty="0" smtClean="0">
                    <a:latin typeface="+mn-lt"/>
                  </a:rPr>
                  <a:t> and  </a:t>
                </a:r>
              </a:p>
              <a:p>
                <a:r>
                  <a:rPr lang="en-US" b="1" dirty="0" smtClean="0">
                    <a:latin typeface="+mn-lt"/>
                  </a:rPr>
                  <a:t>Regions of interest (ROI)</a:t>
                </a:r>
                <a:endParaRPr lang="en-US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544" y="3429000"/>
                <a:ext cx="2903359" cy="668388"/>
              </a:xfrm>
              <a:prstGeom prst="rect">
                <a:avLst/>
              </a:prstGeom>
              <a:blipFill rotWithShape="0">
                <a:blip r:embed="rId6"/>
                <a:stretch>
                  <a:fillRect l="-1677" t="-1835" r="-1258" b="-13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4378150" y="5274313"/>
            <a:ext cx="720080" cy="640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461774" y="3887942"/>
            <a:ext cx="720080" cy="640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5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511" y="2596896"/>
            <a:ext cx="2699766" cy="183337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Procedure of the Analysis</a:t>
            </a:r>
            <a:endParaRPr lang="en-US" dirty="0">
              <a:latin typeface="+mn-lt"/>
            </a:endParaRPr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>
          <a:xfrm>
            <a:off x="627064" y="1257299"/>
            <a:ext cx="8046720" cy="1163589"/>
          </a:xfrm>
        </p:spPr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niform CR intensity (assumption testable by energy dependence) -&gt; we can model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intensity as </a:t>
            </a:r>
            <a:r>
              <a:rPr lang="en-US" u="sng" dirty="0" smtClean="0"/>
              <a:t>a linear combination of templates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194294" y="3140968"/>
                <a:ext cx="140711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𝐈𝐂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294" y="3140968"/>
                <a:ext cx="1407115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2597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94294" y="3523515"/>
                <a:ext cx="103784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𝐢𝐬𝐨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294" y="3523515"/>
                <a:ext cx="1037848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4118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94294" y="3883555"/>
                <a:ext cx="203389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𝚺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𝐬𝐨𝐮𝐫𝐜𝐞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294" y="3883555"/>
                <a:ext cx="2033890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1198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7544" y="5296991"/>
                <a:ext cx="497277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𝐇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𝐞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.,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𝐈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𝐂𝐎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𝐂𝐎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𝐃𝐆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𝐃𝐆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296991"/>
                <a:ext cx="4972772" cy="615553"/>
              </a:xfrm>
              <a:prstGeom prst="rect">
                <a:avLst/>
              </a:prstGeom>
              <a:blipFill rotWithShape="0">
                <a:blip r:embed="rId7"/>
                <a:stretch>
                  <a:fillRect l="-1840" r="-859" b="-18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>
            <a:stCxn id="4" idx="3"/>
          </p:cNvCxnSpPr>
          <p:nvPr/>
        </p:nvCxnSpPr>
        <p:spPr>
          <a:xfrm>
            <a:off x="6203498" y="2875248"/>
            <a:ext cx="416961" cy="166327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368802" y="4686295"/>
            <a:ext cx="2713877" cy="1828800"/>
            <a:chOff x="6370860" y="4398264"/>
            <a:chExt cx="2306796" cy="1554480"/>
          </a:xfrm>
        </p:grpSpPr>
        <p:pic>
          <p:nvPicPr>
            <p:cNvPr id="5" name="Picture 4"/>
            <p:cNvPicPr preferRelativeResize="0"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2512" y="4398264"/>
              <a:ext cx="2295144" cy="155448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370860" y="5797225"/>
              <a:ext cx="2131997" cy="134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08596" y="5821264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08058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16896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434346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739870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051300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352412" y="5812120"/>
              <a:ext cx="72008" cy="4571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23528" y="2420888"/>
            <a:ext cx="3257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Fermi Data (8 </a:t>
            </a:r>
            <a:r>
              <a:rPr lang="en-US" sz="1600" b="1" dirty="0" err="1" smtClean="0">
                <a:latin typeface="+mn-lt"/>
              </a:rPr>
              <a:t>yrs</a:t>
            </a:r>
            <a:r>
              <a:rPr lang="en-US" sz="1600" b="1" dirty="0" smtClean="0">
                <a:latin typeface="+mn-lt"/>
              </a:rPr>
              <a:t>, 0.1-25.6 </a:t>
            </a:r>
            <a:r>
              <a:rPr lang="en-US" sz="1600" b="1" dirty="0" err="1" smtClean="0">
                <a:latin typeface="+mn-lt"/>
              </a:rPr>
              <a:t>GeV</a:t>
            </a:r>
            <a:r>
              <a:rPr lang="en-US" sz="1600" b="1" dirty="0" smtClean="0">
                <a:latin typeface="+mn-lt"/>
              </a:rPr>
              <a:t>)</a:t>
            </a:r>
            <a:endParaRPr lang="en-US" sz="1600" b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2377440"/>
            <a:ext cx="3098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Planck dust, LAB H</a:t>
            </a:r>
            <a:r>
              <a:rPr lang="en-US" sz="1600" b="1" baseline="-25000" dirty="0" smtClean="0">
                <a:latin typeface="+mn-lt"/>
              </a:rPr>
              <a:t>I</a:t>
            </a:r>
            <a:r>
              <a:rPr lang="en-US" sz="1600" b="1" dirty="0" smtClean="0">
                <a:latin typeface="+mn-lt"/>
              </a:rPr>
              <a:t>, W</a:t>
            </a:r>
            <a:r>
              <a:rPr lang="en-US" sz="1600" b="1" baseline="-25000" dirty="0" smtClean="0">
                <a:latin typeface="+mn-lt"/>
              </a:rPr>
              <a:t>CO</a:t>
            </a:r>
            <a:r>
              <a:rPr lang="en-US" sz="1600" b="1" dirty="0" smtClean="0">
                <a:latin typeface="+mn-lt"/>
              </a:rPr>
              <a:t>, etc.</a:t>
            </a:r>
            <a:endParaRPr lang="en-US" sz="1600" b="1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00192" y="4465393"/>
            <a:ext cx="246894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IC model (e.g., </a:t>
            </a:r>
            <a:r>
              <a:rPr lang="en-US" sz="1600" b="1" dirty="0" err="1" smtClean="0">
                <a:latin typeface="+mn-lt"/>
              </a:rPr>
              <a:t>galprop</a:t>
            </a:r>
            <a:r>
              <a:rPr lang="en-US" sz="1600" b="1" dirty="0" smtClean="0">
                <a:latin typeface="+mn-lt"/>
              </a:rPr>
              <a:t>)</a:t>
            </a:r>
            <a:endParaRPr lang="en-US" sz="16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95536" y="5939988"/>
                <a:ext cx="47885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+mn-lt"/>
                  </a:rPr>
                  <a:t>Coefficients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b="1" dirty="0" smtClean="0">
                    <a:latin typeface="+mn-lt"/>
                  </a:rPr>
                  <a:t>) tell us gas properties</a:t>
                </a:r>
                <a:endParaRPr lang="en-US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939988"/>
                <a:ext cx="478857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114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195560" y="4221088"/>
                <a:ext cx="52527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5560" y="4221088"/>
                <a:ext cx="525272" cy="307777"/>
              </a:xfrm>
              <a:prstGeom prst="rect">
                <a:avLst/>
              </a:prstGeom>
              <a:blipFill rotWithShape="0">
                <a:blip r:embed="rId10"/>
                <a:stretch>
                  <a:fillRect l="-9302" r="-2326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>
            <a:stCxn id="13" idx="3"/>
          </p:cNvCxnSpPr>
          <p:nvPr/>
        </p:nvCxnSpPr>
        <p:spPr>
          <a:xfrm>
            <a:off x="5601409" y="3294857"/>
            <a:ext cx="1014150" cy="120131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835696" y="4534812"/>
                <a:ext cx="4627366" cy="668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>
                    <a:latin typeface="+mn-lt"/>
                  </a:rPr>
                  <a:t> tells us CR spectrum</a:t>
                </a:r>
              </a:p>
              <a:p>
                <a:r>
                  <a:rPr lang="en-US" b="1" dirty="0" smtClean="0">
                    <a:latin typeface="+mn-lt"/>
                  </a:rPr>
                  <a:t>Fit quality tells us which tracer is better</a:t>
                </a:r>
                <a:endParaRPr lang="en-US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534812"/>
                <a:ext cx="4627366" cy="668837"/>
              </a:xfrm>
              <a:prstGeom prst="rect">
                <a:avLst/>
              </a:prstGeom>
              <a:blipFill rotWithShape="0">
                <a:blip r:embed="rId11"/>
                <a:stretch>
                  <a:fillRect l="-1054" t="-545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" y="2743200"/>
            <a:ext cx="2699766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36000" y="2708920"/>
                <a:ext cx="3267498" cy="3326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𝐇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e>
                      </m:d>
                    </m:oMath>
                  </m:oMathPara>
                </a14:m>
                <a:endParaRPr lang="en-US" sz="2000" b="1" dirty="0" smtClean="0">
                  <a:latin typeface="+mn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000" y="2708920"/>
                <a:ext cx="3267498" cy="332655"/>
              </a:xfrm>
              <a:prstGeom prst="rect">
                <a:avLst/>
              </a:prstGeom>
              <a:blipFill rotWithShape="0">
                <a:blip r:embed="rId13"/>
                <a:stretch>
                  <a:fillRect l="-130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9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W</a:t>
            </a:r>
            <a:r>
              <a:rPr lang="en-US" baseline="-25000" dirty="0" smtClean="0">
                <a:latin typeface="+mn-lt"/>
              </a:rPr>
              <a:t>HI</a:t>
            </a:r>
            <a:r>
              <a:rPr lang="en-US" dirty="0" smtClean="0">
                <a:latin typeface="+mn-lt"/>
              </a:rPr>
              <a:t>-Dust Relation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2328251"/>
          </a:xfrm>
        </p:spPr>
        <p:txBody>
          <a:bodyPr/>
          <a:lstStyle/>
          <a:p>
            <a:r>
              <a:rPr lang="en-US" dirty="0" smtClean="0"/>
              <a:t>Correlation btw. W</a:t>
            </a:r>
            <a:r>
              <a:rPr lang="en-US" baseline="-25000" dirty="0" smtClean="0"/>
              <a:t>HI</a:t>
            </a:r>
            <a:r>
              <a:rPr lang="en-US" dirty="0" smtClean="0"/>
              <a:t> and dust emission D</a:t>
            </a:r>
            <a:r>
              <a:rPr lang="en-US" baseline="-25000" dirty="0" smtClean="0"/>
              <a:t>em</a:t>
            </a:r>
            <a:r>
              <a:rPr lang="en-US" dirty="0" smtClean="0"/>
              <a:t> (R 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)</a:t>
            </a:r>
          </a:p>
          <a:p>
            <a:pPr lvl="1"/>
            <a:r>
              <a:rPr lang="en-US" sz="1800" dirty="0" smtClean="0"/>
              <a:t>Dust temperature (T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) dependence seen in the W</a:t>
            </a:r>
            <a:r>
              <a:rPr lang="en-US" sz="1800" baseline="-25000" dirty="0" smtClean="0"/>
              <a:t>HI</a:t>
            </a:r>
            <a:r>
              <a:rPr lang="en-US" sz="1800" dirty="0" smtClean="0"/>
              <a:t>-</a:t>
            </a:r>
            <a:r>
              <a:rPr lang="en-US" sz="1800" dirty="0" smtClean="0">
                <a:latin typeface="Symbol" panose="05050102010706020507" pitchFamily="18" charset="2"/>
              </a:rPr>
              <a:t>t</a:t>
            </a:r>
            <a:r>
              <a:rPr lang="en-US" sz="1800" baseline="-25000" dirty="0" smtClean="0"/>
              <a:t>353</a:t>
            </a:r>
            <a:r>
              <a:rPr lang="en-US" sz="1800" dirty="0" smtClean="0"/>
              <a:t> correlation</a:t>
            </a:r>
            <a:endParaRPr lang="en-US" sz="1800" dirty="0"/>
          </a:p>
          <a:p>
            <a:r>
              <a:rPr lang="en-US" dirty="0"/>
              <a:t>L</a:t>
            </a:r>
            <a:r>
              <a:rPr lang="en-US" dirty="0" smtClean="0"/>
              <a:t>inear curves that follow </a:t>
            </a:r>
            <a:r>
              <a:rPr lang="en-US" dirty="0"/>
              <a:t>trends in </a:t>
            </a:r>
            <a:r>
              <a:rPr lang="en-US" dirty="0" smtClean="0"/>
              <a:t>high T</a:t>
            </a:r>
            <a:r>
              <a:rPr lang="en-US" baseline="-25000" dirty="0" smtClean="0"/>
              <a:t>d</a:t>
            </a:r>
            <a:r>
              <a:rPr lang="en-US" dirty="0" smtClean="0"/>
              <a:t> areas are used to </a:t>
            </a:r>
            <a:r>
              <a:rPr lang="en-US" dirty="0"/>
              <a:t>construct </a:t>
            </a:r>
            <a:r>
              <a:rPr lang="en-US" u="sng" dirty="0" smtClean="0"/>
              <a:t>initial N</a:t>
            </a:r>
            <a:r>
              <a:rPr lang="en-US" u="sng" baseline="-25000" dirty="0" smtClean="0"/>
              <a:t>H</a:t>
            </a:r>
            <a:r>
              <a:rPr lang="en-US" u="sng" dirty="0" smtClean="0"/>
              <a:t> templates</a:t>
            </a:r>
            <a:r>
              <a:rPr lang="en-US" dirty="0" smtClean="0"/>
              <a:t> assuming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D</a:t>
            </a:r>
            <a:r>
              <a:rPr lang="en-US" altLang="ja-JP" baseline="-25000" dirty="0" smtClean="0"/>
              <a:t>em</a:t>
            </a:r>
          </a:p>
          <a:p>
            <a:r>
              <a:rPr lang="en-US" dirty="0" smtClean="0"/>
              <a:t>We will use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-rays (robust tracer of ISM gas) to constrain N</a:t>
            </a:r>
            <a:r>
              <a:rPr lang="en-US" baseline="-25000" dirty="0" smtClean="0"/>
              <a:t>H</a:t>
            </a:r>
          </a:p>
          <a:p>
            <a:pPr lvl="1"/>
            <a:r>
              <a:rPr lang="en-US" sz="1800" dirty="0" smtClean="0"/>
              <a:t>R vs. </a:t>
            </a:r>
            <a:r>
              <a:rPr lang="en-US" sz="1800" dirty="0" smtClean="0">
                <a:latin typeface="Symbol" panose="05050102010706020507" pitchFamily="18" charset="2"/>
              </a:rPr>
              <a:t>t</a:t>
            </a:r>
            <a:r>
              <a:rPr lang="en-US" sz="1800" baseline="-25000" dirty="0" smtClean="0"/>
              <a:t>353</a:t>
            </a:r>
            <a:r>
              <a:rPr lang="en-US" sz="1800" dirty="0" smtClean="0"/>
              <a:t>, possible T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-dependence/non-linearity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20050"/>
            <a:ext cx="4449563" cy="30175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691135" y="3771216"/>
            <a:ext cx="1340956" cy="2376264"/>
          </a:xfrm>
          <a:prstGeom prst="line">
            <a:avLst/>
          </a:prstGeom>
          <a:ln w="19050"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842" y="3420050"/>
            <a:ext cx="4449563" cy="30175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4894656" y="3771216"/>
            <a:ext cx="1311042" cy="2376264"/>
          </a:xfrm>
          <a:prstGeom prst="line">
            <a:avLst/>
          </a:prstGeom>
          <a:ln w="19050"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47664" y="3356992"/>
                <a:ext cx="6568593" cy="40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𝐜𝐦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𝟖𝟐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𝟖</m:t>
                              </m:r>
                            </m:sup>
                          </m:s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𝟖𝟕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𝟑𝟓𝟑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356992"/>
                <a:ext cx="6568593" cy="4049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89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480560"/>
            <a:ext cx="2812256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480560"/>
            <a:ext cx="2812256" cy="190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4480560"/>
            <a:ext cx="2812256" cy="1905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N</a:t>
            </a:r>
            <a:r>
              <a:rPr lang="en-US" baseline="-25000" dirty="0" smtClean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 Model Maps and Residuals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1"/>
            <a:ext cx="8046720" cy="1091580"/>
          </a:xfrm>
        </p:spPr>
        <p:txBody>
          <a:bodyPr/>
          <a:lstStyle/>
          <a:p>
            <a:r>
              <a:rPr lang="en-US" dirty="0" smtClean="0"/>
              <a:t>We prepared N</a:t>
            </a:r>
            <a:r>
              <a:rPr lang="en-US" baseline="-25000" dirty="0" smtClean="0"/>
              <a:t>H</a:t>
            </a:r>
            <a:r>
              <a:rPr lang="en-US" dirty="0" smtClean="0"/>
              <a:t> model maps (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W</a:t>
            </a:r>
            <a:r>
              <a:rPr lang="en-US" altLang="ja-JP" baseline="-25000" dirty="0" smtClean="0"/>
              <a:t>HI</a:t>
            </a:r>
            <a:r>
              <a:rPr lang="en-US" altLang="ja-JP" dirty="0" smtClean="0"/>
              <a:t> or D</a:t>
            </a:r>
            <a:r>
              <a:rPr lang="en-US" altLang="ja-JP" baseline="-25000" dirty="0" smtClean="0"/>
              <a:t>em</a:t>
            </a:r>
            <a:r>
              <a:rPr lang="en-US" altLang="ja-JP" dirty="0" smtClean="0"/>
              <a:t>)</a:t>
            </a:r>
            <a:r>
              <a:rPr lang="en-US" altLang="ja-JP" dirty="0"/>
              <a:t> </a:t>
            </a:r>
            <a:r>
              <a:rPr lang="en-US" dirty="0" smtClean="0"/>
              <a:t>and used them in the fit of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data -&gt; R gives the best fit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(same conclusion for the south region)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468080"/>
            <a:ext cx="2834755" cy="192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468080"/>
            <a:ext cx="2827684" cy="19202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68080"/>
            <a:ext cx="2827684" cy="19202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9592" y="232864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HI4PI survey</a:t>
            </a:r>
            <a:endParaRPr lang="en-US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99819" y="232864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t</a:t>
            </a:r>
            <a:r>
              <a:rPr lang="en-US" b="1" baseline="-25000" dirty="0" smtClean="0">
                <a:latin typeface="+mn-lt"/>
              </a:rPr>
              <a:t>353</a:t>
            </a:r>
            <a:endParaRPr lang="en-US" b="1" baseline="-25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232864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radiance (R)</a:t>
            </a:r>
            <a:endParaRPr lang="en-US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" y="2328648"/>
            <a:ext cx="800219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4277" y="2699628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  <a:latin typeface="+mn-lt"/>
              </a:rPr>
              <a:t>N</a:t>
            </a:r>
            <a:r>
              <a:rPr lang="en-US" b="1" baseline="-25000" dirty="0" smtClean="0">
                <a:solidFill>
                  <a:schemeClr val="bg2"/>
                </a:solidFill>
                <a:latin typeface="+mn-lt"/>
              </a:rPr>
              <a:t>H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in 10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20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cm</a:t>
            </a:r>
            <a:r>
              <a:rPr lang="en-US" b="1" baseline="30000" dirty="0" smtClean="0">
                <a:solidFill>
                  <a:schemeClr val="bg2"/>
                </a:solidFill>
                <a:latin typeface="+mn-lt"/>
              </a:rPr>
              <a:t>-2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US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2080" y="5189804"/>
            <a:ext cx="795411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r>
              <a:rPr lang="en-US" altLang="ja-JP" sz="1400" b="1" dirty="0" smtClean="0">
                <a:latin typeface="+mn-lt"/>
              </a:rPr>
              <a:t>=</a:t>
            </a:r>
          </a:p>
          <a:p>
            <a:r>
              <a:rPr lang="en-US" altLang="ja-JP" sz="1400" b="1" dirty="0" smtClean="0">
                <a:latin typeface="+mn-lt"/>
              </a:rPr>
              <a:t>62.2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0" y="5189804"/>
            <a:ext cx="785793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=0 (ref)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38160" y="5189804"/>
            <a:ext cx="795411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err="1" smtClean="0">
                <a:latin typeface="+mn-lt"/>
              </a:rPr>
              <a:t>ΔlogL</a:t>
            </a:r>
            <a:endParaRPr lang="en-US" altLang="ja-JP" sz="1400" b="1" dirty="0" smtClean="0">
              <a:latin typeface="+mn-lt"/>
            </a:endParaRPr>
          </a:p>
          <a:p>
            <a:r>
              <a:rPr lang="en-US" altLang="ja-JP" sz="1400" b="1" dirty="0" smtClean="0">
                <a:latin typeface="+mn-lt"/>
              </a:rPr>
              <a:t>=-455.5</a:t>
            </a:r>
          </a:p>
        </p:txBody>
      </p:sp>
    </p:spTree>
    <p:extLst>
      <p:ext uri="{BB962C8B-B14F-4D97-AF65-F5344CB8AC3E}">
        <p14:creationId xmlns:p14="http://schemas.microsoft.com/office/powerpoint/2010/main" val="312719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T</a:t>
            </a:r>
            <a:r>
              <a:rPr lang="en-US" baseline="-25000" dirty="0" smtClean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 Dependence (</a:t>
            </a:r>
            <a:r>
              <a:rPr lang="en-US" u="sng" dirty="0" smtClean="0">
                <a:latin typeface="+mn-lt"/>
              </a:rPr>
              <a:t>North</a:t>
            </a:r>
            <a:r>
              <a:rPr lang="en-US" dirty="0" smtClean="0"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299"/>
            <a:ext cx="8046720" cy="3676967"/>
          </a:xfrm>
        </p:spPr>
        <p:txBody>
          <a:bodyPr/>
          <a:lstStyle/>
          <a:p>
            <a:r>
              <a:rPr lang="en-US" dirty="0" smtClean="0"/>
              <a:t>If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D</a:t>
            </a:r>
            <a:r>
              <a:rPr lang="en-US" altLang="ja-JP" baseline="-25000" dirty="0" smtClean="0"/>
              <a:t>em</a:t>
            </a:r>
            <a:r>
              <a:rPr lang="en-US" dirty="0" smtClean="0"/>
              <a:t>, fit coefficient is constant for a uniform CR intensity</a:t>
            </a:r>
          </a:p>
          <a:p>
            <a:r>
              <a:rPr lang="en-US" dirty="0"/>
              <a:t>F</a:t>
            </a:r>
            <a:r>
              <a:rPr lang="en-US" dirty="0" smtClean="0"/>
              <a:t>it </a:t>
            </a:r>
            <a:r>
              <a:rPr lang="en-US" dirty="0"/>
              <a:t>with </a:t>
            </a:r>
            <a:r>
              <a:rPr lang="en-US" dirty="0" smtClean="0"/>
              <a:t>T</a:t>
            </a:r>
            <a:r>
              <a:rPr lang="en-US" baseline="-25000" dirty="0" smtClean="0"/>
              <a:t>d</a:t>
            </a:r>
            <a:r>
              <a:rPr lang="en-US" dirty="0" smtClean="0"/>
              <a:t>-sorted N</a:t>
            </a:r>
            <a:r>
              <a:rPr lang="en-US" baseline="-25000" dirty="0" smtClean="0"/>
              <a:t>H</a:t>
            </a:r>
            <a:r>
              <a:rPr lang="en-US" dirty="0" smtClean="0"/>
              <a:t> templates shows a significant T</a:t>
            </a:r>
            <a:r>
              <a:rPr lang="en-US" baseline="-25000" dirty="0" smtClean="0"/>
              <a:t>d</a:t>
            </a:r>
            <a:r>
              <a:rPr lang="en-US" dirty="0" smtClean="0"/>
              <a:t> dependence for 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, implying an overestimate of N</a:t>
            </a:r>
            <a:r>
              <a:rPr lang="en-US" baseline="-25000" dirty="0" smtClean="0"/>
              <a:t>H</a:t>
            </a:r>
            <a:r>
              <a:rPr lang="en-US" dirty="0" smtClean="0"/>
              <a:t>/</a:t>
            </a:r>
            <a:r>
              <a:rPr lang="en-US" dirty="0" smtClean="0">
                <a:latin typeface="Symbol" panose="05050102010706020507" pitchFamily="18" charset="2"/>
              </a:rPr>
              <a:t>t</a:t>
            </a:r>
            <a:r>
              <a:rPr lang="en-US" baseline="-25000" dirty="0" smtClean="0"/>
              <a:t>353</a:t>
            </a:r>
            <a:r>
              <a:rPr lang="en-US" dirty="0" smtClean="0"/>
              <a:t> in low T</a:t>
            </a:r>
            <a:r>
              <a:rPr lang="en-US" baseline="-25000" dirty="0" smtClean="0"/>
              <a:t>d</a:t>
            </a:r>
            <a:r>
              <a:rPr lang="en-US" dirty="0" smtClean="0"/>
              <a:t> areas</a:t>
            </a:r>
            <a:endParaRPr lang="en-US" dirty="0"/>
          </a:p>
          <a:p>
            <a:r>
              <a:rPr lang="en-US" dirty="0" smtClean="0"/>
              <a:t>Fit improvement not significant for R; we adopt a single R-based template as our best estimate of N</a:t>
            </a:r>
            <a:r>
              <a:rPr lang="en-US" baseline="-25000" dirty="0" smtClean="0"/>
              <a:t>H</a:t>
            </a:r>
            <a:r>
              <a:rPr lang="en-US" dirty="0" smtClean="0"/>
              <a:t>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(same conclusion for the south region)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17032"/>
            <a:ext cx="4449563" cy="3017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20072" y="4797152"/>
            <a:ext cx="3041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Emissivity scale factor</a:t>
            </a:r>
          </a:p>
          <a:p>
            <a:r>
              <a:rPr lang="en-US" b="1" dirty="0" smtClean="0">
                <a:latin typeface="+mn-lt"/>
              </a:rPr>
              <a:t>(</a:t>
            </a:r>
            <a:r>
              <a:rPr lang="ja-JP" altLang="en-US" b="1" dirty="0" smtClean="0">
                <a:latin typeface="+mn-lt"/>
              </a:rPr>
              <a:t>∝</a:t>
            </a:r>
            <a:r>
              <a:rPr lang="en-US" b="1" dirty="0" smtClean="0">
                <a:latin typeface="+mn-lt"/>
              </a:rPr>
              <a:t>(N</a:t>
            </a:r>
            <a:r>
              <a:rPr lang="en-US" b="1" baseline="-25000" dirty="0" smtClean="0">
                <a:latin typeface="+mn-lt"/>
              </a:rPr>
              <a:t>H</a:t>
            </a:r>
            <a:r>
              <a:rPr lang="en-US" b="1" dirty="0" smtClean="0">
                <a:latin typeface="+mn-lt"/>
              </a:rPr>
              <a:t>/D</a:t>
            </a:r>
            <a:r>
              <a:rPr lang="en-US" b="1" baseline="-25000" dirty="0" smtClean="0">
                <a:latin typeface="+mn-lt"/>
              </a:rPr>
              <a:t>em</a:t>
            </a:r>
            <a:r>
              <a:rPr lang="en-US" b="1" dirty="0" smtClean="0">
                <a:latin typeface="+mn-lt"/>
              </a:rPr>
              <a:t>)</a:t>
            </a:r>
            <a:r>
              <a:rPr lang="en-US" b="1" baseline="30000" dirty="0" smtClean="0">
                <a:latin typeface="+mn-lt"/>
              </a:rPr>
              <a:t>-1</a:t>
            </a:r>
            <a:r>
              <a:rPr lang="en-US" b="1" dirty="0" smtClean="0">
                <a:latin typeface="+mn-lt"/>
              </a:rPr>
              <a:t>), averaged over 0.2-12.8 </a:t>
            </a:r>
            <a:r>
              <a:rPr lang="en-US" b="1" dirty="0" err="1" smtClean="0">
                <a:latin typeface="+mn-lt"/>
              </a:rPr>
              <a:t>GeV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62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68372"/>
            <a:ext cx="4454614" cy="3017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28" y="3768372"/>
            <a:ext cx="4454614" cy="301752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4900" y="104775"/>
            <a:ext cx="7787580" cy="657225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latin typeface="+mn-lt"/>
              </a:rPr>
              <a:t>Properties of ISM Gas</a:t>
            </a:r>
            <a:endParaRPr lang="en-US" dirty="0">
              <a:latin typeface="+mn-lt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630936" y="1257300"/>
            <a:ext cx="8046720" cy="3035796"/>
          </a:xfrm>
        </p:spPr>
        <p:txBody>
          <a:bodyPr/>
          <a:lstStyle/>
          <a:p>
            <a:r>
              <a:rPr lang="en-US" dirty="0" smtClean="0"/>
              <a:t>W</a:t>
            </a:r>
            <a:r>
              <a:rPr lang="en-US" baseline="-25000" dirty="0" smtClean="0"/>
              <a:t>HI</a:t>
            </a:r>
            <a:r>
              <a:rPr lang="en-US" dirty="0" smtClean="0"/>
              <a:t> vs. N</a:t>
            </a:r>
            <a:r>
              <a:rPr lang="en-US" baseline="-25000" dirty="0" smtClean="0"/>
              <a:t>H</a:t>
            </a:r>
            <a:r>
              <a:rPr lang="en-US" dirty="0" smtClean="0"/>
              <a:t> (</a:t>
            </a:r>
            <a:r>
              <a:rPr lang="ja-JP" altLang="en-US" dirty="0" smtClean="0"/>
              <a:t>∝ </a:t>
            </a:r>
            <a:r>
              <a:rPr lang="en-US" altLang="ja-JP" dirty="0" smtClean="0"/>
              <a:t>R</a:t>
            </a:r>
            <a:r>
              <a:rPr lang="en-US" dirty="0" smtClean="0"/>
              <a:t>) with models for several values of T</a:t>
            </a:r>
            <a:r>
              <a:rPr lang="en-US" baseline="-25000" dirty="0" smtClean="0"/>
              <a:t>S</a:t>
            </a:r>
          </a:p>
          <a:p>
            <a:pPr lvl="1"/>
            <a:r>
              <a:rPr lang="en-US" dirty="0" smtClean="0"/>
              <a:t>In general, data agrees with T</a:t>
            </a:r>
            <a:r>
              <a:rPr lang="en-US" baseline="-25000" dirty="0" smtClean="0"/>
              <a:t>S</a:t>
            </a:r>
            <a:r>
              <a:rPr lang="en-US" dirty="0" smtClean="0"/>
              <a:t>=125 K or higher</a:t>
            </a:r>
          </a:p>
          <a:p>
            <a:r>
              <a:rPr lang="en-US" dirty="0" smtClean="0"/>
              <a:t>(North) Large N</a:t>
            </a:r>
            <a:r>
              <a:rPr lang="en-US" baseline="-25000" dirty="0" smtClean="0"/>
              <a:t>H</a:t>
            </a:r>
            <a:r>
              <a:rPr lang="en-US" dirty="0" smtClean="0"/>
              <a:t>/W</a:t>
            </a:r>
            <a:r>
              <a:rPr lang="en-US" baseline="-25000" dirty="0" smtClean="0"/>
              <a:t>HI</a:t>
            </a:r>
            <a:r>
              <a:rPr lang="en-US" dirty="0" smtClean="0"/>
              <a:t> ratio in T</a:t>
            </a:r>
            <a:r>
              <a:rPr lang="en-US" baseline="-25000" dirty="0" smtClean="0"/>
              <a:t>d</a:t>
            </a:r>
            <a:r>
              <a:rPr lang="en-US" dirty="0" smtClean="0"/>
              <a:t>=18-19 K corresponds to residuals at around (l, b)~(236</a:t>
            </a:r>
            <a:r>
              <a:rPr lang="en-US" baseline="30000" dirty="0" smtClean="0"/>
              <a:t>o</a:t>
            </a:r>
            <a:r>
              <a:rPr lang="en-US" dirty="0" smtClean="0"/>
              <a:t>, 37.5</a:t>
            </a:r>
            <a:r>
              <a:rPr lang="en-US" baseline="30000" dirty="0" smtClean="0"/>
              <a:t>o</a:t>
            </a:r>
            <a:r>
              <a:rPr lang="en-US" dirty="0" smtClean="0"/>
              <a:t>) for the W</a:t>
            </a:r>
            <a:r>
              <a:rPr lang="en-US" baseline="-25000" dirty="0" smtClean="0"/>
              <a:t>HI</a:t>
            </a:r>
            <a:r>
              <a:rPr lang="en-US" dirty="0" smtClean="0"/>
              <a:t>-based model; likely </a:t>
            </a:r>
            <a:r>
              <a:rPr lang="en-US" u="sng" dirty="0" smtClean="0"/>
              <a:t>optically-thick HI</a:t>
            </a:r>
          </a:p>
          <a:p>
            <a:r>
              <a:rPr lang="en-US" dirty="0" smtClean="0"/>
              <a:t>(South) Flat profile with W</a:t>
            </a:r>
            <a:r>
              <a:rPr lang="en-US" baseline="-25000" dirty="0" smtClean="0"/>
              <a:t>HI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100 K km/s</a:t>
            </a:r>
            <a:r>
              <a:rPr lang="en-US" dirty="0" smtClean="0"/>
              <a:t> corresponds to residuals at (l, b)~(230</a:t>
            </a:r>
            <a:r>
              <a:rPr lang="en-US" baseline="30000" dirty="0" smtClean="0"/>
              <a:t>o</a:t>
            </a:r>
            <a:r>
              <a:rPr lang="en-US" dirty="0" smtClean="0"/>
              <a:t>, -28.5</a:t>
            </a:r>
            <a:r>
              <a:rPr lang="en-US" baseline="30000" dirty="0" smtClean="0"/>
              <a:t>o</a:t>
            </a:r>
            <a:r>
              <a:rPr lang="en-US" dirty="0" smtClean="0"/>
              <a:t>); likely CO-dark H</a:t>
            </a:r>
            <a:r>
              <a:rPr lang="en-US" baseline="-25000" dirty="0" smtClean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67725" y="404029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North</a:t>
            </a:r>
            <a:endParaRPr lang="en-US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9733" y="411230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South</a:t>
            </a:r>
            <a:endParaRPr lang="en-US" b="1" baseline="-25000" dirty="0">
              <a:latin typeface="+mn-lt"/>
            </a:endParaRPr>
          </a:p>
        </p:txBody>
      </p:sp>
      <p:sp>
        <p:nvSpPr>
          <p:cNvPr id="4" name="Oval 3"/>
          <p:cNvSpPr/>
          <p:nvPr/>
        </p:nvSpPr>
        <p:spPr>
          <a:xfrm rot="-1800000">
            <a:off x="1641080" y="4932538"/>
            <a:ext cx="1152128" cy="432048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420650" y="5921796"/>
            <a:ext cx="864096" cy="288032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60189" y="3769295"/>
            <a:ext cx="1475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opt-thin  125 K</a:t>
            </a:r>
            <a:endParaRPr lang="en-US" sz="14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4889" y="412933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80 K</a:t>
            </a:r>
            <a:endParaRPr lang="en-US" sz="14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6977" y="448937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n-lt"/>
              </a:rPr>
              <a:t>4</a:t>
            </a:r>
            <a:r>
              <a:rPr lang="en-US" sz="1400" b="1" dirty="0" smtClean="0">
                <a:latin typeface="+mn-lt"/>
              </a:rPr>
              <a:t>0 K</a:t>
            </a:r>
            <a:endParaRPr lang="en-US" sz="1400" b="1" dirty="0">
              <a:latin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788024" y="1988840"/>
            <a:ext cx="2304256" cy="0"/>
          </a:xfrm>
          <a:prstGeom prst="line">
            <a:avLst/>
          </a:prstGeom>
          <a:ln w="25400">
            <a:solidFill>
              <a:srgbClr val="0033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86368" y="3639005"/>
            <a:ext cx="1389888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52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T-Lminus7-v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GLAST-Lminus7-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FF00"/>
          </a:solidFill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00FFFF"/>
          </a:solidFill>
          <a:prstDash val="soli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AST-Lminus7-v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T-Lminus7-v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T-Lminus7-v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T-Lminus7-v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T-Lminus7-v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T-Lminus7-v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T-Lminus7-v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50866</TotalTime>
  <Words>2919</Words>
  <Application>Microsoft Office PowerPoint</Application>
  <PresentationFormat>Letter Paper (8.5x11 in)</PresentationFormat>
  <Paragraphs>321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Adobe Song Std L</vt:lpstr>
      <vt:lpstr>ＭＳ Ｐゴシック</vt:lpstr>
      <vt:lpstr>Arial</vt:lpstr>
      <vt:lpstr>Cambria Math</vt:lpstr>
      <vt:lpstr>Comic Sans MS</vt:lpstr>
      <vt:lpstr>Symbol</vt:lpstr>
      <vt:lpstr>Times New Roman</vt:lpstr>
      <vt:lpstr>GLAST-Lminus7-v3</vt:lpstr>
      <vt:lpstr>Study of the Cosmic Rays and Interstellar Medium in Local HI Clouds using Fermi-LAT Gamma-Ray Observations</vt:lpstr>
      <vt:lpstr>Motivation: Local Interstellar Spectra (LIS)</vt:lpstr>
      <vt:lpstr>Caveat: Uncertainty of ISM &amp; CR</vt:lpstr>
      <vt:lpstr>Objectives of the Study</vt:lpstr>
      <vt:lpstr>Procedure of the Analysis</vt:lpstr>
      <vt:lpstr>WHI-Dust Relation (North)</vt:lpstr>
      <vt:lpstr>NH Model Maps and Residuals (North)</vt:lpstr>
      <vt:lpstr>Td Dependence (North)</vt:lpstr>
      <vt:lpstr>Properties of ISM Gas</vt:lpstr>
      <vt:lpstr>Properties of CRs</vt:lpstr>
      <vt:lpstr>Summary</vt:lpstr>
      <vt:lpstr>Reference</vt:lpstr>
      <vt:lpstr>Backup Slides</vt:lpstr>
      <vt:lpstr>Atomic Gas</vt:lpstr>
      <vt:lpstr>Region Mask: Velocity-Sorted HI Map </vt:lpstr>
      <vt:lpstr>Ha Filaments (in Ref.)</vt:lpstr>
      <vt:lpstr>Neutral Gas (in Ref.)</vt:lpstr>
      <vt:lpstr>Initial NH Template Maps (North)</vt:lpstr>
      <vt:lpstr>Initial NH Template Maps (South)</vt:lpstr>
      <vt:lpstr>WHI-Dust Relation (North)</vt:lpstr>
      <vt:lpstr>WHI-Dust Relation (South)</vt:lpstr>
      <vt:lpstr>NH Model Maps and Residuals (North)</vt:lpstr>
      <vt:lpstr>NH Model Maps and Residuals (South)</vt:lpstr>
      <vt:lpstr>Td Dependence (North)</vt:lpstr>
      <vt:lpstr>Dem Dependence (South)</vt:lpstr>
      <vt:lpstr>Spectrum of Each Component</vt:lpstr>
      <vt:lpstr>Properties of ISM gas</vt:lpstr>
      <vt:lpstr>Assumed LIS Model</vt:lpstr>
    </vt:vector>
  </TitlesOfParts>
  <Company>GSFC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Ritz</dc:creator>
  <cp:lastModifiedBy>Mizuno Tsunefumi</cp:lastModifiedBy>
  <cp:revision>3117</cp:revision>
  <cp:lastPrinted>2018-03-20T15:29:53Z</cp:lastPrinted>
  <dcterms:created xsi:type="dcterms:W3CDTF">2008-05-21T22:13:50Z</dcterms:created>
  <dcterms:modified xsi:type="dcterms:W3CDTF">2019-12-04T11:16:21Z</dcterms:modified>
</cp:coreProperties>
</file>