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304" r:id="rId3"/>
    <p:sldId id="288" r:id="rId4"/>
    <p:sldId id="290" r:id="rId5"/>
    <p:sldId id="289" r:id="rId6"/>
    <p:sldId id="294" r:id="rId7"/>
    <p:sldId id="306" r:id="rId8"/>
    <p:sldId id="307" r:id="rId9"/>
    <p:sldId id="308" r:id="rId10"/>
    <p:sldId id="316" r:id="rId11"/>
    <p:sldId id="309" r:id="rId12"/>
    <p:sldId id="310" r:id="rId13"/>
    <p:sldId id="312" r:id="rId14"/>
    <p:sldId id="313" r:id="rId15"/>
    <p:sldId id="314" r:id="rId16"/>
    <p:sldId id="315" r:id="rId17"/>
    <p:sldId id="317" r:id="rId18"/>
    <p:sldId id="319" r:id="rId19"/>
    <p:sldId id="320" r:id="rId20"/>
    <p:sldId id="274" r:id="rId21"/>
    <p:sldId id="31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2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94166-09D9-4F55-A9DA-FB5F5FB58057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9C94D-2B64-41EE-989C-46BF9ED1B1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68068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2101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28555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40321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709869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638937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666337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426704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41737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503877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966962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1574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20352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20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046345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54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4126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80001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97BE36-B324-EB4C-B369-7006D6F872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46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1801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33181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91632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5919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2309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2189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27952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53118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5179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76358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9538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067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2024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5368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5441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4D0D6-B6B8-4DCB-8C82-1B01D55B6C38}" type="datetimeFigureOut">
              <a:rPr lang="en-ZA" smtClean="0"/>
              <a:t>2019/11/30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B1FC7-E6A5-4BBF-9264-6AC0BEEA439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01910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47"/>
            <a:ext cx="9197788" cy="68983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325" y="77606"/>
            <a:ext cx="8871045" cy="1372289"/>
          </a:xfrm>
        </p:spPr>
        <p:txBody>
          <a:bodyPr>
            <a:normAutofit fontScale="90000"/>
          </a:bodyPr>
          <a:lstStyle/>
          <a:p>
            <a:r>
              <a:rPr lang="en-US" sz="4800" b="1" u="sng" dirty="0" smtClean="0">
                <a:solidFill>
                  <a:srgbClr val="FFFF00"/>
                </a:solidFill>
              </a:rPr>
              <a:t>Photo-Hadronic Neutrino </a:t>
            </a:r>
            <a:br>
              <a:rPr lang="en-US" sz="4800" b="1" u="sng" dirty="0" smtClean="0">
                <a:solidFill>
                  <a:srgbClr val="FFFF00"/>
                </a:solidFill>
              </a:rPr>
            </a:br>
            <a:r>
              <a:rPr lang="en-US" sz="4800" b="1" u="sng" dirty="0" smtClean="0">
                <a:solidFill>
                  <a:srgbClr val="FFFF00"/>
                </a:solidFill>
              </a:rPr>
              <a:t>Production in Blazars</a:t>
            </a:r>
            <a:endParaRPr lang="en-ZA" sz="4800" b="1" u="sng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6199" y="1529160"/>
            <a:ext cx="6858000" cy="389562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400"/>
              </a:spcBef>
            </a:pPr>
            <a:r>
              <a:rPr lang="en-US" sz="3200" b="1" dirty="0" smtClean="0">
                <a:solidFill>
                  <a:srgbClr val="FFFF00"/>
                </a:solidFill>
              </a:rPr>
              <a:t>Markus </a:t>
            </a:r>
            <a:r>
              <a:rPr lang="en-US" sz="3200" b="1" dirty="0" err="1" smtClean="0">
                <a:solidFill>
                  <a:srgbClr val="FFFF00"/>
                </a:solidFill>
              </a:rPr>
              <a:t>Böttcher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200" i="1" dirty="0" smtClean="0">
                <a:solidFill>
                  <a:srgbClr val="FFFF00"/>
                </a:solidFill>
              </a:rPr>
              <a:t>North-West University</a:t>
            </a:r>
          </a:p>
          <a:p>
            <a:pPr>
              <a:spcBef>
                <a:spcPts val="400"/>
              </a:spcBef>
            </a:pPr>
            <a:r>
              <a:rPr lang="en-US" sz="2200" i="1" dirty="0" smtClean="0">
                <a:solidFill>
                  <a:srgbClr val="FFFF00"/>
                </a:solidFill>
              </a:rPr>
              <a:t>Potchefstroom, South Africa</a:t>
            </a:r>
          </a:p>
          <a:p>
            <a:endParaRPr lang="en-US" sz="800" dirty="0">
              <a:solidFill>
                <a:srgbClr val="FFFF00"/>
              </a:solidFill>
            </a:endParaRPr>
          </a:p>
          <a:p>
            <a:pPr>
              <a:spcBef>
                <a:spcPts val="4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Anita Reimer</a:t>
            </a:r>
          </a:p>
          <a:p>
            <a:pPr>
              <a:spcBef>
                <a:spcPts val="400"/>
              </a:spcBef>
            </a:pPr>
            <a:r>
              <a:rPr lang="en-US" sz="2000" i="1" dirty="0" smtClean="0">
                <a:solidFill>
                  <a:srgbClr val="FFFF00"/>
                </a:solidFill>
              </a:rPr>
              <a:t>University of Innsbruck, </a:t>
            </a:r>
            <a:r>
              <a:rPr lang="en-US" sz="2000" i="1" dirty="0" smtClean="0">
                <a:solidFill>
                  <a:srgbClr val="FFFF00"/>
                </a:solidFill>
              </a:rPr>
              <a:t>Austria</a:t>
            </a:r>
          </a:p>
          <a:p>
            <a:pPr>
              <a:spcBef>
                <a:spcPts val="400"/>
              </a:spcBef>
            </a:pPr>
            <a:endParaRPr lang="en-US" sz="2000" i="1" dirty="0" smtClean="0">
              <a:solidFill>
                <a:srgbClr val="FFFF00"/>
              </a:solidFill>
            </a:endParaRPr>
          </a:p>
          <a:p>
            <a:pPr>
              <a:spcBef>
                <a:spcPts val="4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Sara </a:t>
            </a:r>
            <a:r>
              <a:rPr lang="en-US" b="1" dirty="0" err="1" smtClean="0">
                <a:solidFill>
                  <a:srgbClr val="FFFF00"/>
                </a:solidFill>
              </a:rPr>
              <a:t>Buson</a:t>
            </a:r>
            <a:endParaRPr lang="en-US" b="1" dirty="0">
              <a:solidFill>
                <a:srgbClr val="FFFF00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000" i="1" dirty="0" smtClean="0">
                <a:solidFill>
                  <a:srgbClr val="FFFF00"/>
                </a:solidFill>
              </a:rPr>
              <a:t>University of </a:t>
            </a:r>
            <a:r>
              <a:rPr lang="en-US" sz="2000" i="1" dirty="0" err="1" smtClean="0">
                <a:solidFill>
                  <a:srgbClr val="FFFF00"/>
                </a:solidFill>
              </a:rPr>
              <a:t>Würzburg</a:t>
            </a:r>
            <a:endParaRPr lang="en-US" sz="2000" i="1" dirty="0" smtClean="0">
              <a:solidFill>
                <a:srgbClr val="FFFF00"/>
              </a:solidFill>
            </a:endParaRPr>
          </a:p>
          <a:p>
            <a:pPr>
              <a:spcBef>
                <a:spcPts val="400"/>
              </a:spcBef>
            </a:pPr>
            <a:endParaRPr lang="en-US" sz="2000" i="1" dirty="0" smtClean="0">
              <a:solidFill>
                <a:srgbClr val="FFFF00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800" b="1" i="1" dirty="0" smtClean="0">
                <a:solidFill>
                  <a:srgbClr val="FFFF00"/>
                </a:solidFill>
              </a:rPr>
              <a:t>Hassan </a:t>
            </a:r>
            <a:r>
              <a:rPr lang="en-US" sz="2800" b="1" i="1" dirty="0" err="1" smtClean="0">
                <a:solidFill>
                  <a:srgbClr val="FFFF00"/>
                </a:solidFill>
              </a:rPr>
              <a:t>Abdalla</a:t>
            </a:r>
            <a:endParaRPr lang="en-US" sz="2800" b="1" i="1" dirty="0" smtClean="0">
              <a:solidFill>
                <a:srgbClr val="FFFF00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000" i="1" dirty="0" smtClean="0">
                <a:solidFill>
                  <a:srgbClr val="FFFF00"/>
                </a:solidFill>
              </a:rPr>
              <a:t>North-West University, Potchefstroom</a:t>
            </a:r>
            <a:endParaRPr lang="en-ZA" sz="2000" i="1" dirty="0">
              <a:solidFill>
                <a:srgbClr val="FFFF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914655" y="5462520"/>
            <a:ext cx="6106889" cy="128288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Z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7" y="5551719"/>
            <a:ext cx="1733550" cy="5810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8591" y="6204479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Supported by the South African Research Chairs Initiative (</a:t>
            </a:r>
            <a:r>
              <a:rPr lang="en-US" sz="1200" dirty="0" err="1"/>
              <a:t>SARChI</a:t>
            </a:r>
            <a:r>
              <a:rPr lang="en-US" sz="1200" dirty="0"/>
              <a:t>) of the Department of Science and </a:t>
            </a:r>
            <a:r>
              <a:rPr lang="en-US" sz="1200" dirty="0" smtClean="0"/>
              <a:t>Innovation</a:t>
            </a:r>
            <a:r>
              <a:rPr lang="en-US" sz="1200" dirty="0" smtClean="0"/>
              <a:t> </a:t>
            </a:r>
            <a:r>
              <a:rPr lang="en-US" sz="1200" dirty="0"/>
              <a:t>and the National Research Foundation of South Africa. </a:t>
            </a:r>
            <a:endParaRPr lang="en-ZA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7" y="5624112"/>
            <a:ext cx="2760003" cy="9522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790" y="5512910"/>
            <a:ext cx="1505662" cy="66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8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902" y="100693"/>
            <a:ext cx="7326630" cy="683078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Cosmic-Ray Acceleration in Blazars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824" y="1045029"/>
            <a:ext cx="8765176" cy="552559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No conclusive correlation between AGN and UHECR arrival directions observed. </a:t>
            </a:r>
          </a:p>
          <a:p>
            <a:endParaRPr lang="en-US" sz="1300" dirty="0" smtClean="0"/>
          </a:p>
          <a:p>
            <a:r>
              <a:rPr lang="en-US" sz="2400" dirty="0" smtClean="0"/>
              <a:t>To produce &gt; 100 </a:t>
            </a:r>
            <a:r>
              <a:rPr lang="en-US" sz="2400" dirty="0" err="1" smtClean="0"/>
              <a:t>TeV</a:t>
            </a:r>
            <a:r>
              <a:rPr lang="en-US" sz="2400" dirty="0" smtClean="0"/>
              <a:t> neutrinos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400" dirty="0" smtClean="0"/>
              <a:t> Need </a:t>
            </a:r>
            <a:r>
              <a:rPr lang="en-US" sz="2400" dirty="0" err="1" smtClean="0"/>
              <a:t>PeV</a:t>
            </a:r>
            <a:r>
              <a:rPr lang="en-US" sz="2400" dirty="0" smtClean="0"/>
              <a:t> protons</a:t>
            </a:r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sz="2400" dirty="0" smtClean="0"/>
              <a:t>Simplest constraint: Confinement (</a:t>
            </a:r>
            <a:r>
              <a:rPr lang="en-US" sz="2400" dirty="0" err="1" smtClean="0"/>
              <a:t>Hillas</a:t>
            </a:r>
            <a:r>
              <a:rPr lang="en-US" sz="2400" dirty="0" smtClean="0"/>
              <a:t> Criterion):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E’</a:t>
            </a:r>
            <a:r>
              <a:rPr lang="en-US" baseline="-25000" dirty="0" err="1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&lt; Z e B R = 3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 </a:t>
            </a:r>
            <a:r>
              <a:rPr lang="en-US" dirty="0" smtClean="0">
                <a:solidFill>
                  <a:srgbClr val="FF0000"/>
                </a:solidFill>
                <a:cs typeface="Arial" panose="020B0604020202020204" pitchFamily="34" charset="0"/>
              </a:rPr>
              <a:t>10</a:t>
            </a:r>
            <a:r>
              <a:rPr lang="en-US" baseline="30000" dirty="0" smtClean="0">
                <a:solidFill>
                  <a:srgbClr val="FF0000"/>
                </a:solidFill>
                <a:cs typeface="Arial" panose="020B0604020202020204" pitchFamily="34" charset="0"/>
              </a:rPr>
              <a:t>18</a:t>
            </a:r>
            <a:r>
              <a:rPr lang="en-US" dirty="0" smtClean="0">
                <a:solidFill>
                  <a:srgbClr val="FF0000"/>
                </a:solidFill>
                <a:cs typeface="Arial" panose="020B0604020202020204" pitchFamily="34" charset="0"/>
              </a:rPr>
              <a:t> B</a:t>
            </a:r>
            <a:r>
              <a:rPr lang="en-US" baseline="-25000" dirty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r>
              <a:rPr lang="en-US" dirty="0" smtClean="0">
                <a:solidFill>
                  <a:srgbClr val="FF0000"/>
                </a:solidFill>
                <a:cs typeface="Arial" panose="020B0604020202020204" pitchFamily="34" charset="0"/>
              </a:rPr>
              <a:t> R</a:t>
            </a:r>
            <a:r>
              <a:rPr lang="en-US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16</a:t>
            </a:r>
            <a:r>
              <a:rPr lang="en-US" dirty="0" smtClean="0">
                <a:solidFill>
                  <a:srgbClr val="FF0000"/>
                </a:solidFill>
                <a:cs typeface="Arial" panose="020B0604020202020204" pitchFamily="34" charset="0"/>
              </a:rPr>
              <a:t> eV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(Z = 1 for protons) </a:t>
            </a:r>
          </a:p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cs typeface="Arial" panose="020B0604020202020204" pitchFamily="34" charset="0"/>
              </a:rPr>
              <a:t>for h</a:t>
            </a:r>
            <a:r>
              <a:rPr lang="en-US" sz="2400" dirty="0" smtClean="0"/>
              <a:t>adronic blazar models with   B </a:t>
            </a:r>
            <a:r>
              <a:rPr lang="en-US" sz="2400" dirty="0"/>
              <a:t>=</a:t>
            </a:r>
            <a:r>
              <a:rPr lang="en-US" sz="2400" dirty="0" smtClean="0"/>
              <a:t> 100 B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G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      R = 10</a:t>
            </a:r>
            <a:r>
              <a:rPr lang="en-US" sz="2400" baseline="30000" dirty="0" smtClean="0"/>
              <a:t>16</a:t>
            </a:r>
            <a:r>
              <a:rPr lang="en-US" sz="2400" dirty="0" smtClean="0"/>
              <a:t> R</a:t>
            </a:r>
            <a:r>
              <a:rPr lang="en-US" sz="2400" baseline="-25000" dirty="0" smtClean="0"/>
              <a:t>16</a:t>
            </a:r>
            <a:r>
              <a:rPr lang="en-US" sz="2400" dirty="0" smtClean="0"/>
              <a:t> cm</a:t>
            </a:r>
          </a:p>
          <a:p>
            <a:pPr marL="0" indent="0">
              <a:buNone/>
            </a:pPr>
            <a:endParaRPr lang="en-US" sz="1200" dirty="0" smtClean="0"/>
          </a:p>
          <a:p>
            <a:pPr lvl="1">
              <a:buFont typeface="Symbol" panose="05050102010706020507" pitchFamily="18" charset="2"/>
              <a:buChar char="Þ"/>
            </a:pPr>
            <a:r>
              <a:rPr lang="en-US" dirty="0" smtClean="0"/>
              <a:t> </a:t>
            </a:r>
            <a:r>
              <a:rPr lang="en-US" dirty="0" err="1" smtClean="0"/>
              <a:t>PeV</a:t>
            </a:r>
            <a:r>
              <a:rPr lang="en-US" dirty="0" smtClean="0"/>
              <a:t> </a:t>
            </a:r>
            <a:r>
              <a:rPr lang="en-US" dirty="0" smtClean="0"/>
              <a:t>Protons for </a:t>
            </a:r>
            <a:r>
              <a:rPr lang="en-US" dirty="0" err="1" smtClean="0"/>
              <a:t>IceCube</a:t>
            </a:r>
            <a:r>
              <a:rPr lang="en-US" dirty="0" smtClean="0"/>
              <a:t> neutrino production: </a:t>
            </a:r>
          </a:p>
          <a:p>
            <a:pPr marL="457200" lvl="1" indent="0">
              <a:buNone/>
            </a:pPr>
            <a:endParaRPr lang="en-US" sz="1200" dirty="0" smtClean="0"/>
          </a:p>
          <a:p>
            <a:pPr lvl="1">
              <a:buFont typeface="Symbol" panose="05050102010706020507" pitchFamily="18" charset="2"/>
              <a:buChar char="Þ"/>
            </a:pPr>
            <a:r>
              <a:rPr lang="en-US" dirty="0" smtClean="0"/>
              <a:t> UHECRs (E </a:t>
            </a:r>
            <a:r>
              <a:rPr lang="en-US" dirty="0" smtClean="0"/>
              <a:t>=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 E’ &gt; </a:t>
            </a:r>
            <a:r>
              <a:rPr lang="en-US" dirty="0" smtClean="0"/>
              <a:t>10</a:t>
            </a:r>
            <a:r>
              <a:rPr lang="en-US" baseline="30000" dirty="0" smtClean="0"/>
              <a:t>19</a:t>
            </a:r>
            <a:r>
              <a:rPr lang="en-US" dirty="0" smtClean="0"/>
              <a:t> eV): Plausible for heavy elements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(Z &gt;&gt; 1) 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ZA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829" y="4976948"/>
            <a:ext cx="492851" cy="4928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7234" y="6191793"/>
            <a:ext cx="470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(e.g., Rodrigues et al., 2018: </a:t>
            </a:r>
            <a:r>
              <a:rPr lang="en-US" dirty="0" err="1" smtClean="0"/>
              <a:t>ApJ</a:t>
            </a:r>
            <a:r>
              <a:rPr lang="en-US" dirty="0" smtClean="0"/>
              <a:t>, 854, 54)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4205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4058"/>
            <a:ext cx="7886700" cy="672104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002060"/>
                </a:solidFill>
              </a:rPr>
              <a:t>Photo-Pion Models for TXS 0506+056</a:t>
            </a:r>
            <a:endParaRPr lang="en-ZA" sz="4000" u="sng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44074"/>
            <a:ext cx="9144000" cy="33326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766" y="4562627"/>
            <a:ext cx="3926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Cerruti</a:t>
            </a:r>
            <a:r>
              <a:rPr lang="en-US" dirty="0" smtClean="0"/>
              <a:t> et al. 2019: MNRAS, 483, L12)</a:t>
            </a:r>
            <a:endParaRPr lang="en-ZA" dirty="0"/>
          </a:p>
        </p:txBody>
      </p:sp>
      <p:sp>
        <p:nvSpPr>
          <p:cNvPr id="6" name="TextBox 5"/>
          <p:cNvSpPr txBox="1"/>
          <p:nvPr/>
        </p:nvSpPr>
        <p:spPr>
          <a:xfrm>
            <a:off x="5936776" y="1577601"/>
            <a:ext cx="2309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pion-induced cascades</a:t>
            </a:r>
            <a:endParaRPr lang="en-ZA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1811" y="4469431"/>
            <a:ext cx="2323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Bethe-</a:t>
            </a:r>
            <a:r>
              <a:rPr lang="en-US" dirty="0" err="1" smtClean="0">
                <a:solidFill>
                  <a:srgbClr val="002060"/>
                </a:solidFill>
              </a:rPr>
              <a:t>Heitler</a:t>
            </a:r>
            <a:r>
              <a:rPr lang="en-US" dirty="0" smtClean="0">
                <a:solidFill>
                  <a:srgbClr val="002060"/>
                </a:solidFill>
              </a:rPr>
              <a:t>-induced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cascades</a:t>
            </a:r>
            <a:endParaRPr lang="en-ZA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4498" y="4600179"/>
            <a:ext cx="201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Proton-synchrotron</a:t>
            </a:r>
            <a:endParaRPr lang="en-ZA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7167" y="856334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neutrinos</a:t>
            </a:r>
            <a:endParaRPr lang="en-ZA" dirty="0">
              <a:solidFill>
                <a:srgbClr val="00206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361460" y="1883391"/>
            <a:ext cx="448773" cy="586854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0"/>
          </p:cNvCxnSpPr>
          <p:nvPr/>
        </p:nvCxnSpPr>
        <p:spPr>
          <a:xfrm flipV="1">
            <a:off x="5352979" y="3599671"/>
            <a:ext cx="1008481" cy="1000508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0"/>
          </p:cNvCxnSpPr>
          <p:nvPr/>
        </p:nvCxnSpPr>
        <p:spPr>
          <a:xfrm flipH="1" flipV="1">
            <a:off x="6962633" y="3352800"/>
            <a:ext cx="780907" cy="1116631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205439" y="1208269"/>
            <a:ext cx="0" cy="866191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935122" y="1600420"/>
            <a:ext cx="1382080" cy="126902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3" name="Oval 22"/>
          <p:cNvSpPr/>
          <p:nvPr/>
        </p:nvSpPr>
        <p:spPr>
          <a:xfrm>
            <a:off x="7340146" y="1525463"/>
            <a:ext cx="1382080" cy="126902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4" name="TextBox 23"/>
          <p:cNvSpPr txBox="1"/>
          <p:nvPr/>
        </p:nvSpPr>
        <p:spPr>
          <a:xfrm>
            <a:off x="527873" y="5117488"/>
            <a:ext cx="7792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Models producing neutrinos and gamma-rays through the same proton population, predict too high neutrino energies! </a:t>
            </a:r>
            <a:endParaRPr lang="en-ZA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2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4058"/>
            <a:ext cx="7886700" cy="672104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002060"/>
                </a:solidFill>
              </a:rPr>
              <a:t>Photo-Pion Models for TXS 0506+056</a:t>
            </a:r>
            <a:endParaRPr lang="en-ZA" sz="4000" u="sng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47948" y="5825228"/>
            <a:ext cx="64482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Models with p-</a:t>
            </a:r>
            <a:r>
              <a:rPr lang="en-US" sz="28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800" dirty="0" smtClean="0">
                <a:solidFill>
                  <a:srgbClr val="FF0000"/>
                </a:solidFill>
              </a:rPr>
              <a:t> induced </a:t>
            </a:r>
            <a:r>
              <a:rPr lang="en-US" sz="28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800" dirty="0" smtClean="0">
                <a:solidFill>
                  <a:srgbClr val="FF0000"/>
                </a:solidFill>
              </a:rPr>
              <a:t>-ray emission over-produce X-rays due to cascades!</a:t>
            </a:r>
            <a:endParaRPr lang="en-ZA" sz="28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963" y="876319"/>
            <a:ext cx="5217348" cy="48381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0457" y="5338849"/>
            <a:ext cx="3853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(Gao et al. 2018, Nature Astron., 3, 88)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8234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1067" y="686223"/>
            <a:ext cx="5162864" cy="41755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4058"/>
            <a:ext cx="7886700" cy="672104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002060"/>
                </a:solidFill>
              </a:rPr>
              <a:t>Photo-Pion Models for TXS 0506+056</a:t>
            </a:r>
            <a:endParaRPr lang="en-ZA" sz="4000" u="sng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6083" y="5468016"/>
            <a:ext cx="82102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Models producing neutrinos and gamma-rays require </a:t>
            </a:r>
            <a:r>
              <a:rPr lang="en-US" sz="2800" dirty="0" err="1" smtClean="0">
                <a:solidFill>
                  <a:srgbClr val="FF0000"/>
                </a:solidFill>
              </a:rPr>
              <a:t>leptonically</a:t>
            </a:r>
            <a:r>
              <a:rPr lang="en-US" sz="2800" dirty="0" smtClean="0">
                <a:solidFill>
                  <a:srgbClr val="FF0000"/>
                </a:solidFill>
              </a:rPr>
              <a:t> dominated gamma-ray production!</a:t>
            </a:r>
            <a:endParaRPr lang="en-ZA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6083" y="4791324"/>
            <a:ext cx="4192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(Gao et al. 2018, Nature Astron., 3, 88)</a:t>
            </a:r>
            <a:endParaRPr lang="en-ZA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6813" y="780272"/>
            <a:ext cx="5070142" cy="422264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012423" y="4791324"/>
            <a:ext cx="376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Keivani</a:t>
            </a:r>
            <a:r>
              <a:rPr lang="en-US" dirty="0" smtClean="0"/>
              <a:t> et al. 2018, </a:t>
            </a:r>
            <a:r>
              <a:rPr lang="en-US" dirty="0" err="1" smtClean="0"/>
              <a:t>ApJ</a:t>
            </a:r>
            <a:r>
              <a:rPr lang="en-US" dirty="0" smtClean="0"/>
              <a:t>, 864, 84)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745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501" y="1750346"/>
            <a:ext cx="4479576" cy="306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2167"/>
            <a:ext cx="7886700" cy="713047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The </a:t>
            </a:r>
            <a:r>
              <a:rPr lang="en-US" u="sng" dirty="0" err="1" smtClean="0">
                <a:solidFill>
                  <a:srgbClr val="002060"/>
                </a:solidFill>
              </a:rPr>
              <a:t>p</a:t>
            </a:r>
            <a:r>
              <a:rPr lang="en-US" u="sng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u="sng" dirty="0" smtClean="0">
                <a:solidFill>
                  <a:srgbClr val="002060"/>
                </a:solidFill>
              </a:rPr>
              <a:t> Efficiency Problem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796" y="979465"/>
            <a:ext cx="8717764" cy="318310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Efficiency for protons to undergo </a:t>
            </a:r>
            <a:r>
              <a:rPr lang="en-US" sz="2400" dirty="0" err="1" smtClean="0"/>
              <a:t>p</a:t>
            </a:r>
            <a:r>
              <a:rPr lang="en-US" sz="2400" dirty="0" err="1" smtClean="0">
                <a:latin typeface="Symbol" panose="05050102010706020507" pitchFamily="18" charset="2"/>
              </a:rPr>
              <a:t>g</a:t>
            </a:r>
            <a:r>
              <a:rPr lang="en-US" sz="2400" dirty="0" smtClean="0">
                <a:latin typeface="Symbol" panose="05050102010706020507" pitchFamily="18" charset="2"/>
              </a:rPr>
              <a:t> </a:t>
            </a:r>
            <a:r>
              <a:rPr lang="en-US" sz="2400" dirty="0" smtClean="0"/>
              <a:t>interaction</a:t>
            </a:r>
            <a:r>
              <a:rPr lang="en-ZA" sz="2400" dirty="0" smtClean="0"/>
              <a:t> ~ </a:t>
            </a:r>
            <a:r>
              <a:rPr lang="en-ZA" sz="2400" dirty="0" err="1" smtClean="0">
                <a:latin typeface="Symbol" panose="05050102010706020507" pitchFamily="18" charset="2"/>
              </a:rPr>
              <a:t>t</a:t>
            </a:r>
            <a:r>
              <a:rPr lang="en-ZA" sz="2400" baseline="-25000" dirty="0" err="1" smtClean="0"/>
              <a:t>p</a:t>
            </a:r>
            <a:r>
              <a:rPr lang="en-ZA" sz="2400" baseline="-25000" dirty="0" err="1" smtClean="0">
                <a:latin typeface="Symbol" panose="05050102010706020507" pitchFamily="18" charset="2"/>
              </a:rPr>
              <a:t>g</a:t>
            </a:r>
            <a:r>
              <a:rPr lang="en-ZA" sz="2400" dirty="0" smtClean="0"/>
              <a:t> = </a:t>
            </a:r>
            <a:r>
              <a:rPr lang="en-ZA" sz="2400" dirty="0" err="1" smtClean="0">
                <a:latin typeface="French Script MT" panose="03020402040607040605" pitchFamily="66" charset="0"/>
              </a:rPr>
              <a:t>l</a:t>
            </a:r>
            <a:r>
              <a:rPr lang="en-ZA" sz="2400" baseline="-25000" dirty="0" err="1" smtClean="0"/>
              <a:t>esc</a:t>
            </a:r>
            <a:r>
              <a:rPr lang="en-ZA" sz="2400" dirty="0" smtClean="0"/>
              <a:t> </a:t>
            </a:r>
            <a:r>
              <a:rPr lang="en-ZA" sz="2400" dirty="0" err="1" smtClean="0">
                <a:latin typeface="Symbol" panose="05050102010706020507" pitchFamily="18" charset="2"/>
              </a:rPr>
              <a:t>s</a:t>
            </a:r>
            <a:r>
              <a:rPr lang="en-ZA" sz="2400" baseline="-25000" dirty="0" err="1" smtClean="0"/>
              <a:t>p</a:t>
            </a:r>
            <a:r>
              <a:rPr lang="en-ZA" sz="2400" baseline="-25000" dirty="0" err="1" smtClean="0">
                <a:latin typeface="Symbol" panose="05050102010706020507" pitchFamily="18" charset="2"/>
              </a:rPr>
              <a:t>g</a:t>
            </a:r>
            <a:r>
              <a:rPr lang="en-ZA" sz="2400" dirty="0" smtClean="0"/>
              <a:t> </a:t>
            </a:r>
            <a:r>
              <a:rPr lang="en-ZA" sz="2400" dirty="0" err="1" smtClean="0"/>
              <a:t>n</a:t>
            </a:r>
            <a:r>
              <a:rPr lang="en-ZA" sz="2400" baseline="-25000" dirty="0" err="1" smtClean="0"/>
              <a:t>ph</a:t>
            </a:r>
            <a:endParaRPr lang="en-ZA" sz="2400" baseline="-25000" dirty="0" smtClean="0"/>
          </a:p>
          <a:p>
            <a:r>
              <a:rPr lang="en-US" sz="2400" dirty="0" smtClean="0"/>
              <a:t>Likelihood of </a:t>
            </a:r>
            <a:r>
              <a:rPr lang="en-US" sz="2400" dirty="0" smtClean="0">
                <a:latin typeface="Symbol" panose="05050102010706020507" pitchFamily="18" charset="2"/>
              </a:rPr>
              <a:t>g</a:t>
            </a:r>
            <a:r>
              <a:rPr lang="en-US" sz="2400" dirty="0" smtClean="0"/>
              <a:t>-ray photons to be absorbed ~ </a:t>
            </a:r>
            <a:r>
              <a:rPr lang="en-US" sz="2400" dirty="0" err="1" smtClean="0">
                <a:latin typeface="Symbol" panose="05050102010706020507" pitchFamily="18" charset="2"/>
              </a:rPr>
              <a:t>t</a:t>
            </a:r>
            <a:r>
              <a:rPr lang="en-US" sz="2400" baseline="-25000" dirty="0" err="1" smtClean="0">
                <a:latin typeface="Symbol" panose="05050102010706020507" pitchFamily="18" charset="2"/>
              </a:rPr>
              <a:t>gg</a:t>
            </a:r>
            <a:r>
              <a:rPr lang="en-US" sz="2400" dirty="0" smtClean="0"/>
              <a:t> = R </a:t>
            </a:r>
            <a:r>
              <a:rPr lang="en-US" sz="2400" dirty="0" err="1" smtClean="0">
                <a:latin typeface="Symbol" panose="05050102010706020507" pitchFamily="18" charset="2"/>
              </a:rPr>
              <a:t>s</a:t>
            </a:r>
            <a:r>
              <a:rPr lang="en-US" sz="2400" baseline="-25000" dirty="0" err="1" smtClean="0">
                <a:latin typeface="Symbol" panose="05050102010706020507" pitchFamily="18" charset="2"/>
              </a:rPr>
              <a:t>gg</a:t>
            </a:r>
            <a:r>
              <a:rPr lang="en-US" sz="2400" dirty="0" smtClean="0"/>
              <a:t>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ph</a:t>
            </a:r>
            <a:endParaRPr lang="en-US" sz="2400" baseline="-250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22" y="1951630"/>
            <a:ext cx="4272579" cy="287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86552" y="2140370"/>
            <a:ext cx="915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s</a:t>
            </a:r>
            <a:r>
              <a:rPr lang="en-US" sz="3200" baseline="-25000" dirty="0" err="1" smtClean="0">
                <a:solidFill>
                  <a:srgbClr val="002060"/>
                </a:solidFill>
              </a:rPr>
              <a:t>p</a:t>
            </a:r>
            <a:r>
              <a:rPr lang="en-US" sz="3200" baseline="-25000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endParaRPr lang="en-ZA" sz="3200" baseline="-25000" dirty="0">
              <a:solidFill>
                <a:srgbClr val="002060"/>
              </a:solidFill>
              <a:latin typeface="Symbol" panose="05050102010706020507" pitchFamily="18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17472" y="2278628"/>
            <a:ext cx="893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s</a:t>
            </a:r>
            <a:r>
              <a:rPr lang="en-US" sz="3200" baseline="-25000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gg</a:t>
            </a:r>
            <a:endParaRPr lang="en-ZA" sz="3200" baseline="-25000" dirty="0">
              <a:solidFill>
                <a:srgbClr val="002060"/>
              </a:solidFill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34796" y="4884062"/>
                <a:ext cx="5282233" cy="19739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             </m:t>
                    </m:r>
                    <m:f>
                      <m:fPr>
                        <m:ctrlP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US" sz="32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32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ZA" sz="320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32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32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m:rPr>
                            <m:nor/>
                          </m:rPr>
                          <a:rPr lang="en-US" sz="3200" b="0" i="0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ZA" sz="2800" dirty="0" smtClean="0">
                            <a:solidFill>
                              <a:srgbClr val="002060"/>
                            </a:solidFill>
                            <a:latin typeface="French Script MT" panose="03020402040607040605" pitchFamily="66" charset="0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ZA" sz="2800" baseline="-25000" dirty="0" smtClean="0">
                            <a:solidFill>
                              <a:srgbClr val="002060"/>
                            </a:solidFill>
                          </a:rPr>
                          <m:t>esc</m:t>
                        </m:r>
                      </m:num>
                      <m:den>
                        <m: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ZA" sz="320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  <m:r>
                          <a:rPr lang="en-US" sz="32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ZA" sz="2800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ZA" sz="280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300</m:t>
                        </m:r>
                      </m:den>
                    </m:f>
                    <m:f>
                      <m:fPr>
                        <m:ctrlPr>
                          <a:rPr lang="en-US" sz="2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ZA" sz="2800" dirty="0">
                            <a:solidFill>
                              <a:srgbClr val="002060"/>
                            </a:solidFill>
                            <a:latin typeface="French Script MT" panose="03020402040607040605" pitchFamily="66" charset="0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ZA" sz="2800" baseline="-25000" dirty="0">
                            <a:solidFill>
                              <a:srgbClr val="002060"/>
                            </a:solidFill>
                          </a:rPr>
                          <m:t>esc</m:t>
                        </m:r>
                      </m:num>
                      <m:den>
                        <m:r>
                          <a:rPr lang="en-US" sz="2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ZA" sz="2800" dirty="0" smtClean="0">
                    <a:solidFill>
                      <a:srgbClr val="002060"/>
                    </a:solidFill>
                  </a:rPr>
                  <a:t>       </a:t>
                </a:r>
              </a:p>
              <a:p>
                <a:endParaRPr lang="en-ZA" sz="2800" dirty="0" smtClean="0">
                  <a:solidFill>
                    <a:srgbClr val="002060"/>
                  </a:solidFill>
                </a:endParaRPr>
              </a:p>
              <a:p>
                <a:r>
                  <a:rPr lang="en-ZA" sz="2800" dirty="0" smtClean="0">
                    <a:solidFill>
                      <a:srgbClr val="002060"/>
                    </a:solidFill>
                  </a:rPr>
                  <a:t>at    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800" b="0" i="1" baseline="-2500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</m:t>
                    </m:r>
                    <m:f>
                      <m:fPr>
                        <m:ctrlP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sz="28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sz="2800" b="0" i="1" baseline="30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sz="2800" b="0" i="1" baseline="30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  <m:r>
                          <a:rPr lang="en-US" sz="28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ZA" sz="2800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~ 3.3</m:t>
                    </m:r>
                    <m:r>
                      <a:rPr lang="en-US" sz="2800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×10</m:t>
                    </m:r>
                    <m:r>
                      <a:rPr lang="en-US" sz="2800" b="0" i="1" baseline="3000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800" b="0" i="1" baseline="5000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sz="2800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sz="2800" b="0" i="1" baseline="-2500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2800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ZA" sz="2800" dirty="0" smtClean="0">
                  <a:solidFill>
                    <a:srgbClr val="002060"/>
                  </a:solidFill>
                </a:endParaRPr>
              </a:p>
              <a:p>
                <a:endParaRPr lang="en-US" sz="1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96" y="4884062"/>
                <a:ext cx="5282233" cy="1973938"/>
              </a:xfrm>
              <a:prstGeom prst="rect">
                <a:avLst/>
              </a:prstGeom>
              <a:blipFill rotWithShape="0">
                <a:blip r:embed="rId5"/>
                <a:stretch>
                  <a:fillRect l="-4157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191774" y="4857936"/>
            <a:ext cx="28477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 err="1" smtClean="0">
                <a:latin typeface="French Script MT" panose="03020402040607040605" pitchFamily="66" charset="0"/>
              </a:rPr>
              <a:t>l</a:t>
            </a:r>
            <a:r>
              <a:rPr lang="en-ZA" sz="2400" baseline="-25000" dirty="0" err="1" smtClean="0"/>
              <a:t>esc</a:t>
            </a:r>
            <a:r>
              <a:rPr lang="en-ZA" sz="2400" dirty="0" smtClean="0"/>
              <a:t> = average length travelled by protons until escape</a:t>
            </a:r>
            <a:endParaRPr lang="en-ZA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191796" y="6157121"/>
            <a:ext cx="2571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~ GeV – </a:t>
            </a:r>
            <a:r>
              <a:rPr lang="en-US" sz="2400" dirty="0" err="1" smtClean="0">
                <a:solidFill>
                  <a:srgbClr val="002060"/>
                </a:solidFill>
              </a:rPr>
              <a:t>TeV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 smtClean="0">
                <a:solidFill>
                  <a:srgbClr val="002060"/>
                </a:solidFill>
              </a:rPr>
              <a:t>-rays</a:t>
            </a:r>
            <a:endParaRPr lang="en-ZA" sz="2400" dirty="0">
              <a:solidFill>
                <a:srgbClr val="00206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447212" y="6322424"/>
            <a:ext cx="718458" cy="13062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088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2167"/>
            <a:ext cx="7886700" cy="713047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The </a:t>
            </a:r>
            <a:r>
              <a:rPr lang="en-US" u="sng" dirty="0" err="1" smtClean="0">
                <a:solidFill>
                  <a:srgbClr val="002060"/>
                </a:solidFill>
              </a:rPr>
              <a:t>p</a:t>
            </a:r>
            <a:r>
              <a:rPr lang="en-US" u="sng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u="sng" dirty="0" smtClean="0">
                <a:solidFill>
                  <a:srgbClr val="002060"/>
                </a:solidFill>
              </a:rPr>
              <a:t> Efficiency Problem</a:t>
            </a:r>
            <a:endParaRPr lang="en-ZA" u="sng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30291" y="886827"/>
                <a:ext cx="5282233" cy="7519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             </m:t>
                    </m:r>
                    <m:f>
                      <m:fPr>
                        <m:ctrlP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US" sz="32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32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ZA" sz="320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32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32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m:rPr>
                            <m:nor/>
                          </m:rPr>
                          <a:rPr lang="en-US" sz="3200" b="0" i="0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ZA" sz="2800" dirty="0" smtClean="0">
                            <a:solidFill>
                              <a:srgbClr val="002060"/>
                            </a:solidFill>
                            <a:latin typeface="French Script MT" panose="03020402040607040605" pitchFamily="66" charset="0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ZA" sz="2800" baseline="-25000" dirty="0" smtClean="0">
                            <a:solidFill>
                              <a:srgbClr val="002060"/>
                            </a:solidFill>
                          </a:rPr>
                          <m:t>esc</m:t>
                        </m:r>
                      </m:num>
                      <m:den>
                        <m:r>
                          <a:rPr lang="en-ZA" sz="32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ZA" sz="320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  <m:r>
                          <a:rPr lang="en-US" sz="32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32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ZA" sz="2800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ZA" sz="280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300</m:t>
                        </m:r>
                      </m:den>
                    </m:f>
                    <m:f>
                      <m:fPr>
                        <m:ctrlPr>
                          <a:rPr lang="en-US" sz="2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ZA" sz="2800" dirty="0">
                            <a:solidFill>
                              <a:srgbClr val="002060"/>
                            </a:solidFill>
                            <a:latin typeface="French Script MT" panose="03020402040607040605" pitchFamily="66" charset="0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ZA" sz="2800" baseline="-25000" dirty="0">
                            <a:solidFill>
                              <a:srgbClr val="002060"/>
                            </a:solidFill>
                          </a:rPr>
                          <m:t>esc</m:t>
                        </m:r>
                      </m:num>
                      <m:den>
                        <m:r>
                          <a:rPr lang="en-US" sz="28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ZA" sz="2800" dirty="0" smtClean="0">
                    <a:solidFill>
                      <a:srgbClr val="002060"/>
                    </a:solidFill>
                  </a:rPr>
                  <a:t>      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291" y="886827"/>
                <a:ext cx="5282233" cy="751937"/>
              </a:xfrm>
              <a:prstGeom prst="rect">
                <a:avLst/>
              </a:prstGeom>
              <a:blipFill rotWithShape="0">
                <a:blip r:embed="rId3"/>
                <a:stretch>
                  <a:fillRect b="-12097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100332" y="886827"/>
            <a:ext cx="28477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 err="1" smtClean="0">
                <a:latin typeface="French Script MT" panose="03020402040607040605" pitchFamily="66" charset="0"/>
              </a:rPr>
              <a:t>l</a:t>
            </a:r>
            <a:r>
              <a:rPr lang="en-ZA" sz="2400" baseline="-25000" dirty="0" err="1" smtClean="0"/>
              <a:t>esc</a:t>
            </a:r>
            <a:r>
              <a:rPr lang="en-ZA" sz="2400" dirty="0" smtClean="0"/>
              <a:t> = average length travelled by protons until escape</a:t>
            </a:r>
            <a:endParaRPr lang="en-ZA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76398" y="2064265"/>
                <a:ext cx="7737607" cy="22140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ZA" sz="2400" dirty="0" smtClean="0">
                    <a:solidFill>
                      <a:srgbClr val="002060"/>
                    </a:solidFill>
                    <a:latin typeface="French Script MT" panose="03020402040607040605" pitchFamily="66" charset="0"/>
                  </a:rPr>
                  <a:t>l</a:t>
                </a:r>
                <a:r>
                  <a:rPr lang="en-ZA" sz="2400" baseline="-25000" dirty="0" err="1" smtClean="0">
                    <a:solidFill>
                      <a:srgbClr val="002060"/>
                    </a:solidFill>
                  </a:rPr>
                  <a:t>esc</a:t>
                </a:r>
                <a:r>
                  <a:rPr lang="en-ZA" sz="2400" dirty="0" smtClean="0">
                    <a:solidFill>
                      <a:srgbClr val="002060"/>
                    </a:solidFill>
                  </a:rPr>
                  <a:t> from random walk: </a:t>
                </a:r>
              </a:p>
              <a:p>
                <a:pPr algn="ctr"/>
                <a:endParaRPr lang="en-ZA" sz="1000" dirty="0" smtClean="0">
                  <a:solidFill>
                    <a:srgbClr val="002060"/>
                  </a:solidFill>
                </a:endParaRPr>
              </a:p>
              <a:p>
                <a:pPr algn="ctr"/>
                <a:r>
                  <a:rPr lang="en-ZA" sz="2400" dirty="0" smtClean="0">
                    <a:solidFill>
                      <a:srgbClr val="002060"/>
                    </a:solidFill>
                  </a:rPr>
                  <a:t>mean free path 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Symbol" panose="05050102010706020507" pitchFamily="18" charset="2"/>
                  </a:rPr>
                  <a:t>l</a:t>
                </a:r>
                <a:r>
                  <a:rPr lang="en-ZA" sz="2400" dirty="0" smtClean="0">
                    <a:solidFill>
                      <a:srgbClr val="002060"/>
                    </a:solidFill>
                  </a:rPr>
                  <a:t> = 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Symbol" panose="05050102010706020507" pitchFamily="18" charset="2"/>
                  </a:rPr>
                  <a:t>h(g)</a:t>
                </a:r>
                <a:r>
                  <a:rPr lang="en-ZA" sz="2400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ZA" sz="2400" dirty="0" err="1" smtClean="0">
                    <a:solidFill>
                      <a:srgbClr val="002060"/>
                    </a:solidFill>
                  </a:rPr>
                  <a:t>r</a:t>
                </a:r>
                <a:r>
                  <a:rPr lang="en-ZA" sz="2400" baseline="-25000" dirty="0" err="1" smtClean="0">
                    <a:solidFill>
                      <a:srgbClr val="002060"/>
                    </a:solidFill>
                  </a:rPr>
                  <a:t>g</a:t>
                </a:r>
                <a:r>
                  <a:rPr lang="en-ZA" sz="2400" dirty="0" smtClean="0">
                    <a:solidFill>
                      <a:srgbClr val="002060"/>
                    </a:solidFill>
                  </a:rPr>
                  <a:t>(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ZA" sz="2400" dirty="0" smtClean="0">
                    <a:solidFill>
                      <a:srgbClr val="002060"/>
                    </a:solidFill>
                  </a:rPr>
                  <a:t>)</a:t>
                </a:r>
              </a:p>
              <a:p>
                <a:pPr algn="ctr"/>
                <a:endParaRPr lang="en-ZA" sz="1000" dirty="0">
                  <a:solidFill>
                    <a:srgbClr val="002060"/>
                  </a:solidFill>
                </a:endParaRPr>
              </a:p>
              <a:p>
                <a:pPr algn="ctr"/>
                <a:r>
                  <a:rPr lang="en-ZA" sz="2400" dirty="0" smtClean="0">
                    <a:solidFill>
                      <a:srgbClr val="002060"/>
                    </a:solidFill>
                  </a:rPr>
                  <a:t>Number of scatterings to escape, N</a:t>
                </a:r>
                <a:r>
                  <a:rPr lang="en-ZA" sz="2400" baseline="-25000" dirty="0" smtClean="0">
                    <a:solidFill>
                      <a:srgbClr val="002060"/>
                    </a:solidFill>
                  </a:rPr>
                  <a:t>s</a:t>
                </a:r>
                <a:r>
                  <a:rPr lang="en-ZA" sz="2400" dirty="0" smtClean="0">
                    <a:solidFill>
                      <a:srgbClr val="002060"/>
                    </a:solidFill>
                  </a:rPr>
                  <a:t>:   R = </a:t>
                </a:r>
                <a14:m>
                  <m:oMath xmlns:m="http://schemas.openxmlformats.org/officeDocument/2006/math">
                    <m:r>
                      <a:rPr lang="en-ZA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sz="2400" b="0" i="1" baseline="-2500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ZA" sz="2400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Symbol" panose="05050102010706020507" pitchFamily="18" charset="2"/>
                  </a:rPr>
                  <a:t>l</a:t>
                </a:r>
              </a:p>
              <a:p>
                <a:pPr algn="ctr"/>
                <a:endParaRPr lang="en-ZA" sz="1000" dirty="0">
                  <a:solidFill>
                    <a:srgbClr val="002060"/>
                  </a:solidFill>
                  <a:latin typeface="Symbol" panose="05050102010706020507" pitchFamily="18" charset="2"/>
                </a:endParaRPr>
              </a:p>
              <a:p>
                <a:pPr algn="ctr"/>
                <a:r>
                  <a:rPr lang="en-ZA" sz="2400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ZA" sz="2400" dirty="0" err="1">
                    <a:solidFill>
                      <a:srgbClr val="002060"/>
                    </a:solidFill>
                    <a:latin typeface="French Script MT" panose="03020402040607040605" pitchFamily="66" charset="0"/>
                  </a:rPr>
                  <a:t>l</a:t>
                </a:r>
                <a:r>
                  <a:rPr lang="en-ZA" sz="2400" baseline="-25000" dirty="0" err="1">
                    <a:solidFill>
                      <a:srgbClr val="002060"/>
                    </a:solidFill>
                  </a:rPr>
                  <a:t>esc</a:t>
                </a:r>
                <a:r>
                  <a:rPr lang="en-ZA" sz="2400" dirty="0" smtClean="0">
                    <a:solidFill>
                      <a:srgbClr val="002060"/>
                    </a:solidFill>
                  </a:rPr>
                  <a:t>  = N</a:t>
                </a:r>
                <a:r>
                  <a:rPr lang="en-ZA" sz="2400" baseline="-25000" dirty="0" smtClean="0">
                    <a:solidFill>
                      <a:srgbClr val="002060"/>
                    </a:solidFill>
                  </a:rPr>
                  <a:t>s</a:t>
                </a:r>
                <a:r>
                  <a:rPr lang="en-ZA" sz="2400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Symbol" panose="05050102010706020507" pitchFamily="18" charset="2"/>
                  </a:rPr>
                  <a:t>l</a:t>
                </a:r>
                <a:r>
                  <a:rPr lang="en-ZA" sz="2400" dirty="0" smtClean="0">
                    <a:solidFill>
                      <a:srgbClr val="00206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ZA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400" b="0" i="1" baseline="30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den>
                    </m:f>
                    <m:r>
                      <a:rPr lang="en-ZA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ZA" sz="2400" dirty="0" smtClean="0">
                    <a:solidFill>
                      <a:srgbClr val="002060"/>
                    </a:solidFill>
                  </a:rPr>
                  <a:t>3.3 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× 10</a:t>
                </a:r>
                <a:r>
                  <a:rPr lang="en-ZA" sz="2400" baseline="300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21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h(g)</a:t>
                </a:r>
                <a:r>
                  <a:rPr lang="en-ZA" sz="2400" baseline="30000" dirty="0" smtClean="0">
                    <a:solidFill>
                      <a:srgbClr val="00206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-1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</a:t>
                </a:r>
                <a:r>
                  <a:rPr lang="en-ZA" sz="2400" baseline="-250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16</a:t>
                </a:r>
                <a:r>
                  <a:rPr lang="en-ZA" sz="2400" baseline="300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</a:t>
                </a:r>
                <a:r>
                  <a:rPr lang="en-ZA" sz="2400" baseline="-250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</a:t>
                </a:r>
                <a:r>
                  <a:rPr lang="en-ZA" sz="2400" baseline="-250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r>
                  <a:rPr lang="en-ZA" sz="2400" baseline="300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r>
                  <a:rPr lang="en-ZA" sz="2400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cm </a:t>
                </a:r>
                <a:endParaRPr lang="en-ZA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398" y="2064265"/>
                <a:ext cx="7737607" cy="2214004"/>
              </a:xfrm>
              <a:prstGeom prst="rect">
                <a:avLst/>
              </a:prstGeom>
              <a:blipFill rotWithShape="0">
                <a:blip r:embed="rId4"/>
                <a:stretch>
                  <a:fillRect t="-2755" b="-2755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07631" y="4481700"/>
                <a:ext cx="8266549" cy="24071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457200" indent="-457200">
                  <a:buFont typeface="Symbol" panose="05050102010706020507" pitchFamily="18" charset="2"/>
                  <a:buChar char="Þ"/>
                </a:pPr>
                <a:r>
                  <a:rPr lang="en-ZA" sz="2800" dirty="0" smtClean="0">
                    <a:solidFill>
                      <a:srgbClr val="FF0000"/>
                    </a:solidFill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ZA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ZA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US" sz="2800" b="0" i="1" baseline="-25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b="0" i="1" baseline="-25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en-ZA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ZA" sz="2800" i="1" baseline="-25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den>
                    </m:f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ZA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ZA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2800" b="0" i="1" baseline="-25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b="0" i="1" baseline="-25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m:rPr>
                            <m:nor/>
                          </m:rPr>
                          <a:rPr lang="en-US" sz="2800" b="0" i="0" baseline="-25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ZA" sz="2800" dirty="0" smtClean="0">
                            <a:solidFill>
                              <a:srgbClr val="FF0000"/>
                            </a:solidFill>
                            <a:latin typeface="French Script MT" panose="03020402040607040605" pitchFamily="66" charset="0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ZA" sz="2800" baseline="-25000" dirty="0" smtClean="0">
                            <a:solidFill>
                              <a:srgbClr val="FF0000"/>
                            </a:solidFill>
                          </a:rPr>
                          <m:t>esc</m:t>
                        </m:r>
                      </m:num>
                      <m:den>
                        <m:r>
                          <a:rPr lang="en-ZA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ZA" sz="2800" i="1" baseline="-25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ZA" sz="28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ZA" sz="2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ZA" sz="2800" dirty="0" smtClean="0">
                    <a:solidFill>
                      <a:srgbClr val="FF0000"/>
                    </a:solidFill>
                  </a:rPr>
                  <a:t> 1.1 </a:t>
                </a:r>
                <a:r>
                  <a:rPr lang="en-ZA" sz="28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× 10</a:t>
                </a:r>
                <a:r>
                  <a:rPr lang="en-ZA" sz="2800" baseline="30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ZA" sz="28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ZA" sz="2800" dirty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h(g)</a:t>
                </a:r>
                <a:r>
                  <a:rPr lang="en-ZA" sz="2800" baseline="30000" dirty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-1</a:t>
                </a:r>
                <a:r>
                  <a:rPr lang="en-ZA" sz="28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ZA" sz="28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ZA" sz="2800" baseline="-25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16</a:t>
                </a:r>
                <a:r>
                  <a:rPr lang="en-ZA" sz="28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ZA" sz="28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ZA" sz="2800" baseline="-25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ZA" sz="28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</a:t>
                </a:r>
                <a:r>
                  <a:rPr lang="en-ZA" sz="2800" baseline="-25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r>
                  <a:rPr lang="en-ZA" sz="2800" baseline="30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r>
                  <a:rPr lang="en-ZA" sz="28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ZA" sz="28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ZA" sz="28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Symbol" panose="05050102010706020507" pitchFamily="18" charset="2"/>
                  <a:buChar char="Þ"/>
                </a:pPr>
                <a:r>
                  <a:rPr 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Proton </a:t>
                </a:r>
                <a:r>
                  <a:rPr lang="en-US" sz="28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2800" dirty="0" err="1" smtClean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g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efficiency can be &gt;&gt; </a:t>
                </a:r>
                <a:r>
                  <a:rPr lang="en-US" sz="2800" dirty="0" err="1" smtClean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t</a:t>
                </a:r>
                <a:r>
                  <a:rPr lang="en-US" sz="2800" baseline="-25000" dirty="0" err="1" smtClean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gg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but  </a:t>
                </a:r>
              </a:p>
              <a:p>
                <a:r>
                  <a:rPr 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misleading, as </a:t>
                </a:r>
                <a:r>
                  <a:rPr lang="en-US" sz="28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800" baseline="-250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cool,p</a:t>
                </a:r>
                <a:r>
                  <a:rPr lang="en-US" sz="2800" baseline="-25000" dirty="0" err="1" smtClean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g</a:t>
                </a:r>
                <a:r>
                  <a:rPr lang="en-US" sz="28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sz="28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800" baseline="-250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esc,p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&gt;&gt; R/c</a:t>
                </a:r>
                <a:endParaRPr lang="en-ZA" sz="2800" dirty="0" smtClean="0">
                  <a:solidFill>
                    <a:srgbClr val="FF0000"/>
                  </a:solidFill>
                </a:endParaRPr>
              </a:p>
              <a:p>
                <a:r>
                  <a:rPr lang="en-ZA" sz="2800" dirty="0" smtClean="0">
                    <a:solidFill>
                      <a:srgbClr val="002060"/>
                    </a:solidFill>
                  </a:rPr>
                  <a:t>    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631" y="4481700"/>
                <a:ext cx="8266549" cy="2407134"/>
              </a:xfrm>
              <a:prstGeom prst="rect">
                <a:avLst/>
              </a:prstGeom>
              <a:blipFill rotWithShape="0">
                <a:blip r:embed="rId5"/>
                <a:stretch>
                  <a:fillRect l="-2655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9882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2167"/>
            <a:ext cx="7886700" cy="713047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The </a:t>
            </a:r>
            <a:r>
              <a:rPr lang="en-US" u="sng" dirty="0" err="1" smtClean="0">
                <a:solidFill>
                  <a:srgbClr val="002060"/>
                </a:solidFill>
              </a:rPr>
              <a:t>p</a:t>
            </a:r>
            <a:r>
              <a:rPr lang="en-US" u="sng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u="sng" dirty="0" smtClean="0">
                <a:solidFill>
                  <a:srgbClr val="002060"/>
                </a:solidFill>
              </a:rPr>
              <a:t> Efficiency Problem</a:t>
            </a:r>
            <a:endParaRPr lang="en-ZA" u="sng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579643" y="2003012"/>
                <a:ext cx="8611737" cy="3049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    </m:t>
                        </m:r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800" b="0" i="1" baseline="-2500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2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≈ </m:t>
                    </m:r>
                    <m:f>
                      <m:fPr>
                        <m:ctrlP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𝑚𝑝</m:t>
                    </m:r>
                    <m:r>
                      <a:rPr lang="en-US" sz="2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2800" b="0" i="1" baseline="3000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2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8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𝑁𝑝</m:t>
                        </m:r>
                        <m:d>
                          <m:dPr>
                            <m:ctrlPr>
                              <a:rPr lang="en-US" sz="2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US" sz="2800" b="0" i="1" baseline="-2500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8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b="0" i="1" baseline="-2500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</m:e>
                    </m:nary>
                  </m:oMath>
                </a14:m>
                <a:r>
                  <a:rPr lang="en-US" sz="2800" dirty="0" smtClean="0">
                    <a:solidFill>
                      <a:srgbClr val="002060"/>
                    </a:solidFill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800" i="1" baseline="-250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28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002060"/>
                    </a:solidFill>
                  </a:rPr>
                  <a:t>(</a:t>
                </a:r>
                <a:r>
                  <a:rPr lang="en-US" sz="2800" dirty="0" err="1" smtClean="0">
                    <a:solidFill>
                      <a:srgbClr val="002060"/>
                    </a:solidFill>
                  </a:rPr>
                  <a:t>obs</a:t>
                </a:r>
                <a:r>
                  <a:rPr lang="en-US" sz="2800" dirty="0" smtClean="0">
                    <a:solidFill>
                      <a:srgbClr val="002060"/>
                    </a:solidFill>
                  </a:rPr>
                  <a:t>)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r>
                        <a:rPr lang="en-US" sz="28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b="0" i="1" baseline="-2500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baseline="-2500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2800" b="0" i="1" baseline="-2500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baseline="-2500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≈−</m:t>
                      </m:r>
                      <m:r>
                        <a:rPr lang="en-US" sz="2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sz="2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sz="2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800" b="0" i="1" baseline="-2500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baseline="-2500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 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  <m:r>
                            <a:rPr lang="en-US" sz="2800" b="0" i="1" baseline="-2500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800" b="0" i="1" baseline="-2500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800" b="0" i="1" baseline="3000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b="0" i="1" baseline="-2500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2800" baseline="-25000" dirty="0" smtClean="0">
                  <a:solidFill>
                    <a:srgbClr val="002060"/>
                  </a:solidFill>
                </a:endParaRPr>
              </a:p>
              <a:p>
                <a:endParaRPr lang="en-US" sz="2800" dirty="0" smtClean="0">
                  <a:solidFill>
                    <a:srgbClr val="002060"/>
                  </a:solidFill>
                </a:endParaRPr>
              </a:p>
              <a:p>
                <a:endParaRPr lang="en-US" sz="2800" dirty="0">
                  <a:solidFill>
                    <a:srgbClr val="002060"/>
                  </a:solidFill>
                </a:endParaRPr>
              </a:p>
              <a:p>
                <a:pPr marL="457200" indent="-457200">
                  <a:buFont typeface="Symbol" panose="05050102010706020507" pitchFamily="18" charset="2"/>
                  <a:buChar char="Þ"/>
                </a:pPr>
                <a:r>
                  <a:rPr lang="en-US" sz="2800" dirty="0" smtClean="0">
                    <a:solidFill>
                      <a:srgbClr val="FF0000"/>
                    </a:solidFill>
                  </a:rPr>
                  <a:t>    </a:t>
                </a:r>
                <a:r>
                  <a:rPr lang="en-US" sz="2800" dirty="0" err="1" smtClean="0">
                    <a:solidFill>
                      <a:srgbClr val="FF0000"/>
                    </a:solidFill>
                  </a:rPr>
                  <a:t>L</a:t>
                </a:r>
                <a:r>
                  <a:rPr lang="en-US" sz="2800" baseline="-25000" dirty="0" err="1" smtClean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800" dirty="0" err="1" smtClean="0">
                    <a:solidFill>
                      <a:srgbClr val="FF0000"/>
                    </a:solidFill>
                  </a:rPr>
                  <a:t>u’</a:t>
                </a:r>
                <a:r>
                  <a:rPr lang="en-US" sz="2800" baseline="-25000" dirty="0" err="1" smtClean="0">
                    <a:solidFill>
                      <a:srgbClr val="FF0000"/>
                    </a:solidFill>
                  </a:rPr>
                  <a:t>ph</a:t>
                </a:r>
                <a:r>
                  <a:rPr lang="en-US" sz="28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1.4</a:t>
                </a:r>
                <a:r>
                  <a:rPr lang="en-US" sz="2800" dirty="0" smtClean="0">
                    <a:solidFill>
                      <a:srgbClr val="FF0000"/>
                    </a:solidFill>
                    <a:cs typeface="Arial" panose="020B0604020202020204" pitchFamily="34" charset="0"/>
                  </a:rPr>
                  <a:t>×10</a:t>
                </a:r>
                <a:r>
                  <a:rPr lang="en-US" sz="2800" baseline="30000" dirty="0" smtClean="0">
                    <a:solidFill>
                      <a:srgbClr val="FF0000"/>
                    </a:solidFill>
                    <a:cs typeface="Arial" panose="020B0604020202020204" pitchFamily="34" charset="0"/>
                  </a:rPr>
                  <a:t>52</a:t>
                </a:r>
                <a:r>
                  <a:rPr lang="en-US" sz="2800" dirty="0" smtClean="0">
                    <a:solidFill>
                      <a:srgbClr val="FF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  <a:r>
                  <a:rPr lang="en-US" sz="2800" baseline="-25000" dirty="0" smtClean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1</a:t>
                </a:r>
                <a:r>
                  <a:rPr lang="en-US" sz="2800" baseline="30000" dirty="0" smtClean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-4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 G</a:t>
                </a:r>
                <a:r>
                  <a:rPr lang="en-US" sz="2800" baseline="-25000" dirty="0" smtClean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1</a:t>
                </a:r>
                <a:r>
                  <a:rPr lang="en-US" sz="2800" baseline="30000" dirty="0" smtClean="0">
                    <a:solidFill>
                      <a:srgbClr val="FF0000"/>
                    </a:solidFill>
                    <a:latin typeface="Symbol" panose="05050102010706020507" pitchFamily="18" charset="2"/>
                    <a:cs typeface="Arial" panose="020B0604020202020204" pitchFamily="34" charset="0"/>
                  </a:rPr>
                  <a:t>2</a:t>
                </a:r>
                <a:r>
                  <a:rPr lang="en-US" sz="2800" dirty="0" smtClean="0">
                    <a:solidFill>
                      <a:srgbClr val="FF0000"/>
                    </a:solidFill>
                    <a:cs typeface="Arial" panose="020B0604020202020204" pitchFamily="34" charset="0"/>
                  </a:rPr>
                  <a:t> R</a:t>
                </a:r>
                <a:r>
                  <a:rPr lang="en-US" sz="2800" baseline="-25000" dirty="0" smtClean="0">
                    <a:solidFill>
                      <a:srgbClr val="FF0000"/>
                    </a:solidFill>
                    <a:cs typeface="Arial" panose="020B0604020202020204" pitchFamily="34" charset="0"/>
                  </a:rPr>
                  <a:t>16</a:t>
                </a:r>
                <a:r>
                  <a:rPr lang="en-US" sz="2800" baseline="30000" dirty="0" smtClean="0">
                    <a:solidFill>
                      <a:srgbClr val="FF0000"/>
                    </a:solidFill>
                    <a:cs typeface="Arial" panose="020B0604020202020204" pitchFamily="34" charset="0"/>
                  </a:rPr>
                  <a:t>-1</a:t>
                </a:r>
                <a:r>
                  <a:rPr lang="en-US" sz="2800" dirty="0" smtClean="0">
                    <a:solidFill>
                      <a:srgbClr val="FF0000"/>
                    </a:solidFill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𝑒𝑟𝑔</m:t>
                            </m:r>
                          </m:num>
                          <m:den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𝑠</m:t>
                            </m:r>
                          </m:den>
                        </m:f>
                      </m:e>
                    </m:d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𝑒𝑟𝑔</m:t>
                            </m:r>
                          </m:num>
                          <m:den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𝑐𝑚</m:t>
                            </m:r>
                            <m:r>
                              <a:rPr lang="en-US" sz="2800" i="1" baseline="30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endParaRPr lang="en-US" sz="2800" dirty="0" smtClean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43" y="2003012"/>
                <a:ext cx="8611737" cy="3049746"/>
              </a:xfrm>
              <a:prstGeom prst="rect">
                <a:avLst/>
              </a:prstGeom>
              <a:blipFill rotWithShape="0">
                <a:blip r:embed="rId3"/>
                <a:stretch>
                  <a:fillRect l="-1486" b="-1600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208406" y="1861553"/>
            <a:ext cx="382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.</a:t>
            </a:r>
            <a:endParaRPr lang="en-ZA" sz="2800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6990" y="2640970"/>
            <a:ext cx="382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.</a:t>
            </a:r>
            <a:endParaRPr lang="en-ZA" sz="28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870" y="1127594"/>
            <a:ext cx="6825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Relevant constraint for proton bulk kinetic luminosity: </a:t>
            </a:r>
            <a:endParaRPr lang="en-ZA" sz="24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77853" y="5466511"/>
            <a:ext cx="344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smtClean="0"/>
              <a:t>Reimer </a:t>
            </a:r>
            <a:r>
              <a:rPr lang="en-US" dirty="0" smtClean="0"/>
              <a:t>et al. 2019: </a:t>
            </a:r>
            <a:r>
              <a:rPr lang="en-US" dirty="0" err="1" smtClean="0"/>
              <a:t>ApJ</a:t>
            </a:r>
            <a:r>
              <a:rPr lang="en-US" dirty="0" smtClean="0"/>
              <a:t>, 881, 46)</a:t>
            </a:r>
            <a:endParaRPr lang="en-ZA" dirty="0"/>
          </a:p>
        </p:txBody>
      </p:sp>
      <p:sp>
        <p:nvSpPr>
          <p:cNvPr id="4" name="TextBox 3"/>
          <p:cNvSpPr txBox="1"/>
          <p:nvPr/>
        </p:nvSpPr>
        <p:spPr>
          <a:xfrm>
            <a:off x="6200342" y="3152819"/>
            <a:ext cx="2943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</a:rPr>
              <a:t>2014-15 neutrino flare of TXS 0506+056</a:t>
            </a:r>
            <a:endParaRPr lang="en-ZA" sz="2400" dirty="0">
              <a:solidFill>
                <a:srgbClr val="00B05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6662057" y="2547257"/>
            <a:ext cx="235132" cy="605563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19128" y="5419559"/>
            <a:ext cx="2943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</a:rPr>
              <a:t>Constrained from observed X-ray flux</a:t>
            </a:r>
            <a:endParaRPr lang="en-ZA" sz="2400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024743" y="4956853"/>
            <a:ext cx="91232" cy="462708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43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65" y="2041998"/>
            <a:ext cx="5728459" cy="38282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77" y="800377"/>
            <a:ext cx="9110223" cy="141469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 err="1" smtClean="0">
                <a:solidFill>
                  <a:srgbClr val="002060"/>
                </a:solidFill>
              </a:rPr>
              <a:t>p</a:t>
            </a:r>
            <a:r>
              <a:rPr lang="en-US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neutrino production in TXS 0506+056 possible with strong </a:t>
            </a:r>
            <a:r>
              <a:rPr lang="en-US" b="1" dirty="0" smtClean="0">
                <a:solidFill>
                  <a:srgbClr val="FF0000"/>
                </a:solidFill>
              </a:rPr>
              <a:t>external UV/X-ray radiation field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002060"/>
                </a:solidFill>
              </a:rPr>
              <a:t>but under-predicts Fermi </a:t>
            </a:r>
            <a:r>
              <a:rPr lang="en-US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dirty="0" smtClean="0">
                <a:solidFill>
                  <a:srgbClr val="002060"/>
                </a:solidFill>
              </a:rPr>
              <a:t>-rays.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=&gt; No neutrino – </a:t>
            </a:r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b="1" dirty="0" smtClean="0">
                <a:solidFill>
                  <a:srgbClr val="FF0000"/>
                </a:solidFill>
              </a:rPr>
              <a:t>-ray correlation expected!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39230" y="2288981"/>
            <a:ext cx="31035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Need </a:t>
            </a:r>
            <a:r>
              <a:rPr lang="en-US" sz="2400" dirty="0" err="1" smtClean="0">
                <a:solidFill>
                  <a:srgbClr val="002060"/>
                </a:solidFill>
              </a:rPr>
              <a:t>u</a:t>
            </a:r>
            <a:r>
              <a:rPr lang="en-US" sz="2400" baseline="-25000" dirty="0" err="1" smtClean="0">
                <a:solidFill>
                  <a:srgbClr val="002060"/>
                </a:solidFill>
              </a:rPr>
              <a:t>t</a:t>
            </a:r>
            <a:r>
              <a:rPr lang="en-US" sz="2400" dirty="0" smtClean="0">
                <a:solidFill>
                  <a:srgbClr val="002060"/>
                </a:solidFill>
              </a:rPr>
              <a:t>’ &gt;&gt; </a:t>
            </a:r>
            <a:r>
              <a:rPr lang="en-US" sz="2400" dirty="0" err="1" smtClean="0">
                <a:solidFill>
                  <a:srgbClr val="002060"/>
                </a:solidFill>
              </a:rPr>
              <a:t>u</a:t>
            </a:r>
            <a:r>
              <a:rPr lang="en-US" sz="2400" baseline="-25000" dirty="0" err="1" smtClean="0">
                <a:solidFill>
                  <a:srgbClr val="002060"/>
                </a:solidFill>
              </a:rPr>
              <a:t>B</a:t>
            </a:r>
            <a:r>
              <a:rPr lang="en-US" sz="2400" dirty="0" smtClean="0">
                <a:solidFill>
                  <a:srgbClr val="002060"/>
                </a:solidFill>
              </a:rPr>
              <a:t>’</a:t>
            </a:r>
          </a:p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= 4 B</a:t>
            </a:r>
            <a:r>
              <a:rPr lang="en-US" sz="2400" baseline="-25000" dirty="0" smtClean="0">
                <a:solidFill>
                  <a:srgbClr val="002060"/>
                </a:solidFill>
              </a:rPr>
              <a:t>1</a:t>
            </a:r>
            <a:r>
              <a:rPr lang="en-US" sz="2400" baseline="30000" dirty="0" smtClean="0">
                <a:solidFill>
                  <a:srgbClr val="002060"/>
                </a:solidFill>
              </a:rPr>
              <a:t>2</a:t>
            </a:r>
            <a:r>
              <a:rPr lang="en-US" sz="2400" dirty="0" smtClean="0">
                <a:solidFill>
                  <a:srgbClr val="002060"/>
                </a:solidFill>
              </a:rPr>
              <a:t> erg / cm</a:t>
            </a:r>
            <a:r>
              <a:rPr lang="en-US" sz="2400" baseline="30000" dirty="0" smtClean="0">
                <a:solidFill>
                  <a:srgbClr val="002060"/>
                </a:solidFill>
              </a:rPr>
              <a:t>3</a:t>
            </a:r>
            <a:endParaRPr lang="en-ZA" sz="2400" baseline="30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89771" y="4125945"/>
            <a:ext cx="370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(Reimer et al. 2019: </a:t>
            </a:r>
            <a:r>
              <a:rPr lang="en-US" dirty="0" err="1" smtClean="0"/>
              <a:t>ApJ</a:t>
            </a:r>
            <a:r>
              <a:rPr lang="en-US" dirty="0" smtClean="0"/>
              <a:t>, 881, </a:t>
            </a:r>
            <a:r>
              <a:rPr lang="en-US" dirty="0" smtClean="0"/>
              <a:t>46;</a:t>
            </a:r>
          </a:p>
          <a:p>
            <a:pPr algn="ctr"/>
            <a:r>
              <a:rPr lang="en-US" dirty="0" smtClean="0"/>
              <a:t>See also last year’s </a:t>
            </a:r>
            <a:r>
              <a:rPr lang="en-US" dirty="0" err="1" smtClean="0"/>
              <a:t>TeVPA</a:t>
            </a:r>
            <a:r>
              <a:rPr lang="en-US" dirty="0" smtClean="0"/>
              <a:t> talk</a:t>
            </a:r>
            <a:r>
              <a:rPr lang="en-US" dirty="0" smtClean="0"/>
              <a:t>)</a:t>
            </a:r>
            <a:endParaRPr lang="en-ZA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84955" y="82834"/>
            <a:ext cx="8267157" cy="672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u="sng" dirty="0" smtClean="0">
                <a:solidFill>
                  <a:srgbClr val="002060"/>
                </a:solidFill>
              </a:rPr>
              <a:t>Cascading Constraints</a:t>
            </a:r>
            <a:r>
              <a:rPr lang="en-US" sz="4000" u="sng" dirty="0" smtClean="0">
                <a:solidFill>
                  <a:srgbClr val="002060"/>
                </a:solidFill>
              </a:rPr>
              <a:t> </a:t>
            </a:r>
            <a:r>
              <a:rPr lang="en-US" sz="4000" u="sng" dirty="0" smtClean="0">
                <a:solidFill>
                  <a:srgbClr val="002060"/>
                </a:solidFill>
              </a:rPr>
              <a:t>for TXS 0506+056</a:t>
            </a:r>
            <a:endParaRPr lang="en-ZA" sz="4000" u="sng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37523" y="2755011"/>
            <a:ext cx="4006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Requires    </a:t>
            </a:r>
            <a:r>
              <a:rPr lang="en-US" sz="2400" dirty="0" err="1" smtClean="0">
                <a:solidFill>
                  <a:srgbClr val="002060"/>
                </a:solidFill>
              </a:rPr>
              <a:t>L</a:t>
            </a:r>
            <a:r>
              <a:rPr lang="en-US" sz="2400" baseline="-25000" dirty="0" err="1" smtClean="0">
                <a:solidFill>
                  <a:srgbClr val="002060"/>
                </a:solidFill>
              </a:rPr>
              <a:t>p,kin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~ </a:t>
            </a:r>
            <a:endParaRPr lang="en-US" sz="2400" dirty="0" smtClean="0">
              <a:solidFill>
                <a:srgbClr val="002060"/>
              </a:solidFill>
            </a:endParaRPr>
          </a:p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1.5</a:t>
            </a:r>
            <a:r>
              <a:rPr lang="en-US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sz="2400" dirty="0" smtClean="0">
                <a:solidFill>
                  <a:srgbClr val="002060"/>
                </a:solidFill>
              </a:rPr>
              <a:t>10</a:t>
            </a:r>
            <a:r>
              <a:rPr lang="en-US" sz="2400" baseline="30000" dirty="0" smtClean="0">
                <a:solidFill>
                  <a:srgbClr val="002060"/>
                </a:solidFill>
              </a:rPr>
              <a:t>49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Symbol" panose="05050102010706020507" pitchFamily="18" charset="2"/>
              </a:rPr>
              <a:t>d</a:t>
            </a:r>
            <a:r>
              <a:rPr lang="en-US" sz="2400" baseline="-25000" dirty="0">
                <a:solidFill>
                  <a:srgbClr val="002060"/>
                </a:solidFill>
              </a:rPr>
              <a:t>1</a:t>
            </a:r>
            <a:r>
              <a:rPr lang="en-US" sz="2400" baseline="30000" dirty="0">
                <a:solidFill>
                  <a:srgbClr val="002060"/>
                </a:solidFill>
              </a:rPr>
              <a:t>-4</a:t>
            </a:r>
            <a:r>
              <a:rPr lang="en-US" sz="2400" dirty="0">
                <a:solidFill>
                  <a:srgbClr val="002060"/>
                </a:solidFill>
              </a:rPr>
              <a:t> R</a:t>
            </a:r>
            <a:r>
              <a:rPr lang="en-US" sz="2400" baseline="-25000" dirty="0">
                <a:solidFill>
                  <a:srgbClr val="002060"/>
                </a:solidFill>
              </a:rPr>
              <a:t>t,17</a:t>
            </a:r>
            <a:r>
              <a:rPr lang="en-US" sz="2400" baseline="30000" dirty="0">
                <a:solidFill>
                  <a:srgbClr val="002060"/>
                </a:solidFill>
              </a:rPr>
              <a:t>2</a:t>
            </a:r>
            <a:r>
              <a:rPr lang="en-US" sz="2400" dirty="0">
                <a:solidFill>
                  <a:srgbClr val="002060"/>
                </a:solidFill>
              </a:rPr>
              <a:t> R</a:t>
            </a:r>
            <a:r>
              <a:rPr lang="en-US" sz="2400" baseline="-25000" dirty="0">
                <a:solidFill>
                  <a:srgbClr val="002060"/>
                </a:solidFill>
              </a:rPr>
              <a:t>16</a:t>
            </a:r>
            <a:r>
              <a:rPr lang="en-US" sz="2400" baseline="30000" dirty="0">
                <a:solidFill>
                  <a:srgbClr val="002060"/>
                </a:solidFill>
              </a:rPr>
              <a:t>-1</a:t>
            </a:r>
            <a:r>
              <a:rPr lang="en-US" sz="2400" dirty="0">
                <a:solidFill>
                  <a:srgbClr val="002060"/>
                </a:solidFill>
              </a:rPr>
              <a:t> erg/s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88224" y="5944160"/>
            <a:ext cx="67842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=&gt; External Radiation field Doppler boosted and strongly anisotropic in co-moving frame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19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Effects of the Anisotropic Radiation Field </a:t>
            </a:r>
            <a:endParaRPr lang="en-ZA" u="sng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01" y="3461656"/>
            <a:ext cx="4211118" cy="31248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273" y="2099212"/>
            <a:ext cx="3734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Primary effect:   (1 – </a:t>
            </a:r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m</a:t>
            </a:r>
            <a:r>
              <a:rPr lang="en-US" sz="2400" dirty="0" smtClean="0">
                <a:solidFill>
                  <a:srgbClr val="002060"/>
                </a:solidFill>
              </a:rPr>
              <a:t>) </a:t>
            </a:r>
            <a:r>
              <a:rPr lang="en-US" sz="2400" dirty="0" smtClean="0">
                <a:solidFill>
                  <a:srgbClr val="002060"/>
                </a:solidFill>
                <a:cs typeface="Arial" panose="020B0604020202020204" pitchFamily="34" charset="0"/>
              </a:rPr>
              <a:t>→ 2</a:t>
            </a:r>
          </a:p>
          <a:p>
            <a:r>
              <a:rPr lang="en-US" sz="2400" dirty="0" smtClean="0">
                <a:solidFill>
                  <a:srgbClr val="002060"/>
                </a:solidFill>
                <a:cs typeface="Arial" panose="020B0604020202020204" pitchFamily="34" charset="0"/>
              </a:rPr>
              <a:t>~ Factor 2 reduction of interaction threshold</a:t>
            </a:r>
            <a:endParaRPr lang="en-ZA" sz="2400" dirty="0">
              <a:solidFill>
                <a:srgbClr val="00206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773783" y="3357155"/>
            <a:ext cx="209006" cy="25995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7067006" y="3299541"/>
            <a:ext cx="169817" cy="26571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852159" y="3513908"/>
            <a:ext cx="1319349" cy="115606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113417" y="1905056"/>
            <a:ext cx="13063" cy="1489166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loud 15"/>
          <p:cNvSpPr/>
          <p:nvPr/>
        </p:nvSpPr>
        <p:spPr>
          <a:xfrm>
            <a:off x="6361608" y="2020834"/>
            <a:ext cx="1097280" cy="643988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648995" y="2342828"/>
            <a:ext cx="418010" cy="1667471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635935" y="4010301"/>
            <a:ext cx="13059" cy="65967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622870" y="3213465"/>
            <a:ext cx="0" cy="809897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6544490" y="3331030"/>
            <a:ext cx="91443" cy="67926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622870" y="2677885"/>
            <a:ext cx="26124" cy="53558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6505303" y="2717074"/>
            <a:ext cx="104504" cy="535580"/>
          </a:xfrm>
          <a:prstGeom prst="straightConnector1">
            <a:avLst/>
          </a:prstGeom>
          <a:ln w="222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773783" y="1914824"/>
            <a:ext cx="404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endParaRPr lang="en-ZA" sz="2400" dirty="0">
              <a:solidFill>
                <a:srgbClr val="002060"/>
              </a:solidFill>
              <a:latin typeface="Symbol" panose="05050102010706020507" pitchFamily="18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22870" y="4153266"/>
            <a:ext cx="560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p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87588" y="3430694"/>
            <a:ext cx="448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70176" y="3029216"/>
            <a:ext cx="4572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p</a:t>
            </a:r>
            <a:r>
              <a:rPr lang="en-US" sz="2000" baseline="30000" dirty="0" smtClean="0">
                <a:solidFill>
                  <a:schemeClr val="accent6">
                    <a:lumMod val="50000"/>
                  </a:schemeClr>
                </a:solidFill>
              </a:rPr>
              <a:t>+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590212" y="2699377"/>
            <a:ext cx="560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Symbol" panose="05050102010706020507" pitchFamily="18" charset="2"/>
              </a:rPr>
              <a:t>m</a:t>
            </a:r>
            <a:r>
              <a:rPr lang="en-US" sz="2000" baseline="30000" dirty="0" smtClean="0">
                <a:solidFill>
                  <a:srgbClr val="002060"/>
                </a:solidFill>
              </a:rPr>
              <a:t>+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167308" y="2651438"/>
            <a:ext cx="560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  <a:latin typeface="Symbol" panose="05050102010706020507" pitchFamily="18" charset="2"/>
              </a:rPr>
              <a:t>n</a:t>
            </a:r>
            <a:r>
              <a:rPr lang="en-US" sz="2000" baseline="-25000" dirty="0" smtClean="0">
                <a:solidFill>
                  <a:srgbClr val="FFC000"/>
                </a:solidFill>
                <a:latin typeface="Symbol" panose="05050102010706020507" pitchFamily="18" charset="2"/>
              </a:rPr>
              <a:t>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921678" y="2621000"/>
            <a:ext cx="560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g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  <a:latin typeface="Symbol" panose="05050102010706020507" pitchFamily="18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26030" y="3880397"/>
            <a:ext cx="107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000" dirty="0" smtClean="0">
                <a:solidFill>
                  <a:srgbClr val="FF0000"/>
                </a:solidFill>
              </a:rPr>
              <a:t> ≈ -1</a:t>
            </a:r>
          </a:p>
        </p:txBody>
      </p:sp>
      <p:sp>
        <p:nvSpPr>
          <p:cNvPr id="45" name="Arc 44"/>
          <p:cNvSpPr/>
          <p:nvPr/>
        </p:nvSpPr>
        <p:spPr>
          <a:xfrm rot="2859042">
            <a:off x="6274739" y="3744023"/>
            <a:ext cx="455918" cy="525212"/>
          </a:xfrm>
          <a:prstGeom prst="arc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8801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799"/>
            <a:ext cx="7886700" cy="1325563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Effects of the Anisotropic Radiation Field </a:t>
            </a:r>
            <a:endParaRPr lang="en-ZA" u="sng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95" y="2605109"/>
            <a:ext cx="6008914" cy="42920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394" y="1362362"/>
            <a:ext cx="80712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Reduction of interaction time scales primarily for pion production near threshold;</a:t>
            </a:r>
          </a:p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Negligible effect at </a:t>
            </a:r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D</a:t>
            </a:r>
            <a:r>
              <a:rPr lang="en-US" sz="2400" baseline="30000" dirty="0" smtClean="0">
                <a:solidFill>
                  <a:srgbClr val="002060"/>
                </a:solidFill>
              </a:rPr>
              <a:t>+</a:t>
            </a:r>
            <a:r>
              <a:rPr lang="en-US" sz="2400" dirty="0" smtClean="0">
                <a:solidFill>
                  <a:srgbClr val="002060"/>
                </a:solidFill>
              </a:rPr>
              <a:t> resonance and above. </a:t>
            </a:r>
            <a:endParaRPr lang="en-ZA" sz="24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6" y="6283233"/>
            <a:ext cx="2364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Bethe-</a:t>
            </a:r>
            <a:r>
              <a:rPr lang="en-US" dirty="0" err="1" smtClean="0"/>
              <a:t>Heitler</a:t>
            </a:r>
            <a:endParaRPr lang="en-ZA" dirty="0"/>
          </a:p>
        </p:txBody>
      </p:sp>
      <p:sp>
        <p:nvSpPr>
          <p:cNvPr id="7" name="TextBox 6"/>
          <p:cNvSpPr txBox="1"/>
          <p:nvPr/>
        </p:nvSpPr>
        <p:spPr>
          <a:xfrm>
            <a:off x="6374671" y="292308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Pion Production</a:t>
            </a:r>
            <a:endParaRPr lang="en-ZA" dirty="0"/>
          </a:p>
        </p:txBody>
      </p:sp>
      <p:cxnSp>
        <p:nvCxnSpPr>
          <p:cNvPr id="9" name="Straight Arrow Connector 8"/>
          <p:cNvCxnSpPr>
            <a:stCxn id="3" idx="0"/>
          </p:cNvCxnSpPr>
          <p:nvPr/>
        </p:nvCxnSpPr>
        <p:spPr>
          <a:xfrm flipV="1">
            <a:off x="1353635" y="5656217"/>
            <a:ext cx="814799" cy="62701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508167" y="3230902"/>
            <a:ext cx="918755" cy="29564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174270" y="3230902"/>
            <a:ext cx="3135085" cy="3380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75503" y="3425719"/>
            <a:ext cx="77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G = 2</a:t>
            </a:r>
            <a:endParaRPr lang="en-ZA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0406" y="3783750"/>
            <a:ext cx="104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Symbol" panose="05050102010706020507" pitchFamily="18" charset="2"/>
              </a:rPr>
              <a:t>G = 10</a:t>
            </a:r>
            <a:endParaRPr lang="en-ZA" dirty="0">
              <a:solidFill>
                <a:srgbClr val="0070C0"/>
              </a:solidFill>
              <a:latin typeface="Symbol" panose="05050102010706020507" pitchFamily="18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90204" y="4136463"/>
            <a:ext cx="868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latin typeface="Symbol" panose="05050102010706020507" pitchFamily="18" charset="2"/>
              </a:rPr>
              <a:t>G = 30</a:t>
            </a:r>
            <a:endParaRPr lang="en-ZA" dirty="0">
              <a:solidFill>
                <a:srgbClr val="92D050"/>
              </a:solidFill>
              <a:latin typeface="Symbol" panose="05050102010706020507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20491" y="4619020"/>
            <a:ext cx="16932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Isotropic with energy + density boost</a:t>
            </a:r>
            <a:endParaRPr lang="en-ZA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20490" y="5811549"/>
            <a:ext cx="1693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Full anisotropy</a:t>
            </a:r>
            <a:endParaRPr lang="en-ZA" dirty="0">
              <a:solidFill>
                <a:srgbClr val="00206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6374670" y="5080685"/>
            <a:ext cx="793569" cy="0"/>
          </a:xfrm>
          <a:prstGeom prst="line">
            <a:avLst/>
          </a:prstGeom>
          <a:ln w="254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374669" y="5996215"/>
            <a:ext cx="793569" cy="0"/>
          </a:xfrm>
          <a:prstGeom prst="line">
            <a:avLst/>
          </a:prstGeom>
          <a:ln w="2540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36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011405" y="2341890"/>
            <a:ext cx="2743540" cy="64454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457" y="611533"/>
            <a:ext cx="6932673" cy="3542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902" y="77740"/>
            <a:ext cx="7886700" cy="771343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Neutrino Production in Blazars</a:t>
            </a:r>
            <a:endParaRPr lang="en-ZA" u="sng" dirty="0">
              <a:solidFill>
                <a:srgbClr val="00206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39634" y="4166711"/>
            <a:ext cx="849085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093130" y="6527857"/>
            <a:ext cx="2220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IceCube</a:t>
            </a:r>
            <a:r>
              <a:rPr lang="en-US" dirty="0" smtClean="0"/>
              <a:t> et al. 2018)</a:t>
            </a:r>
            <a:endParaRPr lang="en-ZA" dirty="0"/>
          </a:p>
        </p:txBody>
      </p:sp>
      <p:sp>
        <p:nvSpPr>
          <p:cNvPr id="9" name="TextBox 8"/>
          <p:cNvSpPr txBox="1"/>
          <p:nvPr/>
        </p:nvSpPr>
        <p:spPr>
          <a:xfrm>
            <a:off x="6505304" y="982224"/>
            <a:ext cx="249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IceCube-170922A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68591" y="4295836"/>
            <a:ext cx="229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TXS 0506+056</a:t>
            </a:r>
          </a:p>
        </p:txBody>
      </p:sp>
    </p:spTree>
    <p:extLst>
      <p:ext uri="{BB962C8B-B14F-4D97-AF65-F5344CB8AC3E}">
        <p14:creationId xmlns:p14="http://schemas.microsoft.com/office/powerpoint/2010/main" val="67298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4871"/>
            <a:ext cx="7886700" cy="767638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Summary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090" y="837469"/>
            <a:ext cx="7768260" cy="43513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Production of </a:t>
            </a:r>
            <a:r>
              <a:rPr lang="en-US" sz="2400" dirty="0" err="1" smtClean="0"/>
              <a:t>IceCube</a:t>
            </a:r>
            <a:r>
              <a:rPr lang="en-US" sz="2400" dirty="0"/>
              <a:t> </a:t>
            </a:r>
            <a:r>
              <a:rPr lang="en-US" sz="2400" dirty="0" smtClean="0"/>
              <a:t>neutrinos requires</a:t>
            </a:r>
          </a:p>
          <a:p>
            <a:pPr lvl="1"/>
            <a:r>
              <a:rPr lang="en-US" dirty="0" smtClean="0"/>
              <a:t>Protons of ~ </a:t>
            </a:r>
            <a:r>
              <a:rPr lang="en-US" dirty="0" err="1" smtClean="0"/>
              <a:t>PeV</a:t>
            </a:r>
            <a:r>
              <a:rPr lang="en-US" dirty="0" smtClean="0"/>
              <a:t> energies (not UHECRs!)</a:t>
            </a:r>
          </a:p>
          <a:p>
            <a:pPr lvl="1"/>
            <a:r>
              <a:rPr lang="en-US" dirty="0" smtClean="0"/>
              <a:t>Target photons of co-moving UV / X-ray energies</a:t>
            </a:r>
          </a:p>
          <a:p>
            <a:pPr marL="457200" lvl="1" indent="0">
              <a:buNone/>
            </a:pPr>
            <a:endParaRPr lang="en-US" sz="1000" dirty="0" smtClean="0"/>
          </a:p>
          <a:p>
            <a:r>
              <a:rPr lang="en-US" sz="2400" dirty="0" smtClean="0"/>
              <a:t>No correlation between </a:t>
            </a:r>
            <a:r>
              <a:rPr lang="en-US" sz="2400" dirty="0" smtClean="0">
                <a:latin typeface="Symbol" panose="05050102010706020507" pitchFamily="18" charset="2"/>
              </a:rPr>
              <a:t>g</a:t>
            </a:r>
            <a:r>
              <a:rPr lang="en-US" sz="2400" dirty="0" smtClean="0"/>
              <a:t>-ray and neutrino activity necessarily expected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sz="2400" dirty="0" smtClean="0"/>
              <a:t>TXS </a:t>
            </a:r>
            <a:r>
              <a:rPr lang="en-US" sz="2400" dirty="0" smtClean="0"/>
              <a:t>0506+056 </a:t>
            </a:r>
            <a:r>
              <a:rPr lang="en-US" sz="2400" dirty="0" smtClean="0"/>
              <a:t>neutrino flare of 2014-15 strongly </a:t>
            </a:r>
            <a:r>
              <a:rPr lang="en-US" sz="2400" dirty="0" err="1" smtClean="0"/>
              <a:t>favours</a:t>
            </a:r>
            <a:r>
              <a:rPr lang="en-US" sz="2400" dirty="0" smtClean="0"/>
              <a:t> </a:t>
            </a:r>
            <a:r>
              <a:rPr lang="en-US" sz="2400" dirty="0" smtClean="0"/>
              <a:t>UV </a:t>
            </a:r>
            <a:r>
              <a:rPr lang="en-US" sz="2400" dirty="0" smtClean="0"/>
              <a:t>/ soft X-ray target photon field external to the </a:t>
            </a:r>
            <a:r>
              <a:rPr lang="en-US" sz="2400" dirty="0" smtClean="0"/>
              <a:t>jet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sz="2400" dirty="0" smtClean="0"/>
              <a:t>Effects of the anisotropic radiation field properly captured by simply accounting for Doppler boosting. </a:t>
            </a:r>
            <a:endParaRPr lang="en-US" sz="2400" dirty="0" smtClean="0"/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Rounded Rectangle 3"/>
          <p:cNvSpPr/>
          <p:nvPr/>
        </p:nvSpPr>
        <p:spPr>
          <a:xfrm>
            <a:off x="2914655" y="5462520"/>
            <a:ext cx="6106889" cy="128288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Z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7" y="5551719"/>
            <a:ext cx="1733550" cy="5810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8591" y="6204479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Supported by the South African Research Chairs Initiative (</a:t>
            </a:r>
            <a:r>
              <a:rPr lang="en-US" sz="1200" dirty="0" err="1"/>
              <a:t>SARChI</a:t>
            </a:r>
            <a:r>
              <a:rPr lang="en-US" sz="1200" dirty="0"/>
              <a:t>) of the Department of Science and </a:t>
            </a:r>
            <a:r>
              <a:rPr lang="en-US" sz="1200" dirty="0" smtClean="0"/>
              <a:t>Innovation</a:t>
            </a:r>
            <a:r>
              <a:rPr lang="en-US" sz="1200" dirty="0" smtClean="0"/>
              <a:t> </a:t>
            </a:r>
            <a:r>
              <a:rPr lang="en-US" sz="1200" dirty="0"/>
              <a:t>and the National Research Foundation of South Africa. </a:t>
            </a:r>
            <a:endParaRPr lang="en-ZA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7" y="5624112"/>
            <a:ext cx="2760003" cy="952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228" y="5495751"/>
            <a:ext cx="1471498" cy="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9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6345" y="-2133600"/>
            <a:ext cx="12178145" cy="913360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723900" y="6186055"/>
            <a:ext cx="8153400" cy="584775"/>
          </a:xfrm>
          <a:prstGeom prst="roundRect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861704"/>
            <a:ext cx="5181600" cy="1143000"/>
          </a:xfrm>
        </p:spPr>
        <p:txBody>
          <a:bodyPr/>
          <a:lstStyle/>
          <a:p>
            <a:r>
              <a:rPr lang="en-US" sz="6000" dirty="0" smtClean="0">
                <a:solidFill>
                  <a:srgbClr val="FFFF00"/>
                </a:solidFill>
              </a:rPr>
              <a:t>Thank you!</a:t>
            </a:r>
            <a:endParaRPr lang="en-ZA" sz="6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3510" y="6186055"/>
            <a:ext cx="8153400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ZA" sz="1600" dirty="0"/>
              <a:t>Any </a:t>
            </a:r>
            <a:r>
              <a:rPr lang="en-ZA" sz="1600" dirty="0" smtClean="0"/>
              <a:t>opinion, finding </a:t>
            </a:r>
            <a:r>
              <a:rPr lang="en-ZA" sz="1600" dirty="0"/>
              <a:t>and conclusion or recommendation </a:t>
            </a:r>
            <a:r>
              <a:rPr lang="en-ZA" sz="1600" dirty="0" smtClean="0"/>
              <a:t>expressed in </a:t>
            </a:r>
            <a:r>
              <a:rPr lang="en-ZA" sz="1600" dirty="0"/>
              <a:t>this material is that of the authors and the NRF </a:t>
            </a:r>
            <a:r>
              <a:rPr lang="en-ZA" sz="1600" dirty="0" smtClean="0"/>
              <a:t>does not </a:t>
            </a:r>
            <a:r>
              <a:rPr lang="en-ZA" sz="1600" dirty="0"/>
              <a:t>accept any liability in this regard.</a:t>
            </a:r>
          </a:p>
        </p:txBody>
      </p:sp>
    </p:spTree>
    <p:extLst>
      <p:ext uri="{BB962C8B-B14F-4D97-AF65-F5344CB8AC3E}">
        <p14:creationId xmlns:p14="http://schemas.microsoft.com/office/powerpoint/2010/main" val="128442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4870"/>
            <a:ext cx="9144000" cy="726695"/>
          </a:xfrm>
        </p:spPr>
        <p:txBody>
          <a:bodyPr>
            <a:normAutofit/>
          </a:bodyPr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The Neutrino Flare from TXS 0506+056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14699" y="3472806"/>
            <a:ext cx="223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IceCube</a:t>
            </a:r>
            <a:r>
              <a:rPr lang="en-US" dirty="0" smtClean="0"/>
              <a:t> et al. 2018b)</a:t>
            </a:r>
            <a:endParaRPr lang="en-Z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61666" y="4325498"/>
                <a:ext cx="8420667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rgbClr val="002060"/>
                    </a:solidFill>
                  </a:rPr>
                  <a:t>Search in archival data =&gt; Evidence for ~ 13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</a:rPr>
                  <a:t> 5 excess neutrinos from the direction of TXS 0506+056 in 2014 – 2015 </a:t>
                </a:r>
              </a:p>
              <a:p>
                <a:pPr algn="ctr"/>
                <a:r>
                  <a:rPr lang="en-US" sz="2400" dirty="0" smtClean="0">
                    <a:solidFill>
                      <a:srgbClr val="002060"/>
                    </a:solidFill>
                  </a:rPr>
                  <a:t>(~ 4 months around December 2014). </a:t>
                </a:r>
              </a:p>
              <a:p>
                <a:pPr algn="ctr"/>
                <a:endParaRPr lang="en-US" sz="2400" dirty="0" smtClean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2400" dirty="0" smtClean="0">
                    <a:solidFill>
                      <a:srgbClr val="FF0000"/>
                    </a:solidFill>
                  </a:rPr>
                  <a:t>=&gt; Well determined flux and spectrum!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666" y="4325498"/>
                <a:ext cx="8420667" cy="1938992"/>
              </a:xfrm>
              <a:prstGeom prst="rect">
                <a:avLst/>
              </a:prstGeom>
              <a:blipFill rotWithShape="0">
                <a:blip r:embed="rId3"/>
                <a:stretch>
                  <a:fillRect t="-2516" r="-289" b="-6289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51472"/>
            <a:ext cx="9144000" cy="236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4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71551"/>
            <a:ext cx="9144000" cy="57151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89" y="64870"/>
            <a:ext cx="9089411" cy="726695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The Neutrino Flare from TXS 0506+056 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45143" y="1371870"/>
            <a:ext cx="2514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No evidence of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 smtClean="0">
                <a:solidFill>
                  <a:srgbClr val="FF0000"/>
                </a:solidFill>
              </a:rPr>
              <a:t>-ray flaring during the neutrino flare!</a:t>
            </a:r>
          </a:p>
        </p:txBody>
      </p:sp>
    </p:spTree>
    <p:extLst>
      <p:ext uri="{BB962C8B-B14F-4D97-AF65-F5344CB8AC3E}">
        <p14:creationId xmlns:p14="http://schemas.microsoft.com/office/powerpoint/2010/main" val="160615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8757"/>
            <a:ext cx="7770813" cy="1429871"/>
          </a:xfrm>
        </p:spPr>
        <p:txBody>
          <a:bodyPr>
            <a:normAutofit/>
          </a:bodyPr>
          <a:lstStyle/>
          <a:p>
            <a:pPr algn="ctr"/>
            <a:r>
              <a:rPr lang="en-US" u="sng" dirty="0" smtClean="0">
                <a:solidFill>
                  <a:srgbClr val="002060"/>
                </a:solidFill>
                <a:effectLst/>
              </a:rPr>
              <a:t>Spectral Energy </a:t>
            </a:r>
            <a:r>
              <a:rPr lang="en-US" u="sng" dirty="0">
                <a:solidFill>
                  <a:srgbClr val="002060"/>
                </a:solidFill>
                <a:effectLst/>
              </a:rPr>
              <a:t>D</a:t>
            </a:r>
            <a:r>
              <a:rPr lang="en-US" u="sng" dirty="0" smtClean="0">
                <a:solidFill>
                  <a:srgbClr val="002060"/>
                </a:solidFill>
                <a:effectLst/>
              </a:rPr>
              <a:t>istribution </a:t>
            </a:r>
            <a:br>
              <a:rPr lang="en-US" u="sng" dirty="0" smtClean="0">
                <a:solidFill>
                  <a:srgbClr val="002060"/>
                </a:solidFill>
                <a:effectLst/>
              </a:rPr>
            </a:br>
            <a:r>
              <a:rPr lang="en-US" u="sng" dirty="0" smtClean="0">
                <a:solidFill>
                  <a:srgbClr val="002060"/>
                </a:solidFill>
              </a:rPr>
              <a:t>of</a:t>
            </a:r>
            <a:r>
              <a:rPr lang="en-US" u="sng" dirty="0" smtClean="0">
                <a:solidFill>
                  <a:srgbClr val="002060"/>
                </a:solidFill>
                <a:effectLst/>
              </a:rPr>
              <a:t> TXS 0506+056</a:t>
            </a:r>
            <a:endParaRPr lang="en-US" u="sng" dirty="0">
              <a:solidFill>
                <a:srgbClr val="00206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834" y="1618628"/>
            <a:ext cx="7559805" cy="48423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5884" y="4647694"/>
            <a:ext cx="3057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</a:t>
            </a:r>
            <a:r>
              <a:rPr lang="en-US" sz="2400" baseline="-25000" dirty="0" smtClean="0">
                <a:solidFill>
                  <a:srgbClr val="FF0000"/>
                </a:solidFill>
              </a:rPr>
              <a:t>X</a:t>
            </a:r>
            <a:r>
              <a:rPr lang="en-US" sz="2400" dirty="0" smtClean="0">
                <a:solidFill>
                  <a:srgbClr val="FF0000"/>
                </a:solidFill>
              </a:rPr>
              <a:t> ~ 10</a:t>
            </a:r>
            <a:r>
              <a:rPr lang="en-US" sz="2400" baseline="30000" dirty="0" smtClean="0">
                <a:solidFill>
                  <a:srgbClr val="FF0000"/>
                </a:solidFill>
              </a:rPr>
              <a:t>-12</a:t>
            </a:r>
            <a:r>
              <a:rPr lang="en-US" sz="2400" dirty="0" smtClean="0">
                <a:solidFill>
                  <a:srgbClr val="FF0000"/>
                </a:solidFill>
              </a:rPr>
              <a:t> erg/(cm</a:t>
            </a:r>
            <a:r>
              <a:rPr lang="en-US" sz="2400" baseline="300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 s)</a:t>
            </a:r>
            <a:endParaRPr lang="en-ZA" sz="2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05000" y="4251909"/>
            <a:ext cx="655093" cy="35484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887684" y="2313467"/>
            <a:ext cx="733425" cy="180975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852780">
            <a:off x="6785928" y="2137052"/>
            <a:ext cx="1666875" cy="30895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TextBox 5"/>
          <p:cNvSpPr txBox="1"/>
          <p:nvPr/>
        </p:nvSpPr>
        <p:spPr>
          <a:xfrm rot="725977">
            <a:off x="6801959" y="2113442"/>
            <a:ext cx="1619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2014-15 </a:t>
            </a:r>
            <a:r>
              <a:rPr lang="en-US" dirty="0" smtClean="0">
                <a:solidFill>
                  <a:srgbClr val="002060"/>
                </a:solidFill>
                <a:latin typeface="Symbol" panose="05050102010706020507" pitchFamily="18" charset="2"/>
              </a:rPr>
              <a:t>n</a:t>
            </a:r>
            <a:r>
              <a:rPr lang="en-US" dirty="0" smtClean="0">
                <a:solidFill>
                  <a:srgbClr val="002060"/>
                </a:solidFill>
              </a:rPr>
              <a:t> flare</a:t>
            </a:r>
            <a:endParaRPr lang="en-ZA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53446" y="2839103"/>
            <a:ext cx="1376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 170922A </a:t>
            </a:r>
          </a:p>
          <a:p>
            <a:r>
              <a:rPr lang="en-US" dirty="0" smtClean="0"/>
              <a:t>limits</a:t>
            </a:r>
            <a:endParaRPr lang="en-ZA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070650" y="2731029"/>
            <a:ext cx="717090" cy="39190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1"/>
          </p:cNvCxnSpPr>
          <p:nvPr/>
        </p:nvCxnSpPr>
        <p:spPr>
          <a:xfrm flipH="1">
            <a:off x="7070651" y="3162269"/>
            <a:ext cx="682795" cy="32316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23594" y="6317649"/>
            <a:ext cx="223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IceCube</a:t>
            </a:r>
            <a:r>
              <a:rPr lang="en-US" dirty="0" smtClean="0"/>
              <a:t> et al. 2018a)</a:t>
            </a:r>
            <a:endParaRPr lang="en-ZA" dirty="0"/>
          </a:p>
        </p:txBody>
      </p:sp>
      <p:sp>
        <p:nvSpPr>
          <p:cNvPr id="4" name="TextBox 3"/>
          <p:cNvSpPr txBox="1"/>
          <p:nvPr/>
        </p:nvSpPr>
        <p:spPr>
          <a:xfrm>
            <a:off x="477672" y="6460990"/>
            <a:ext cx="4380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(Photon SED from the time of IC 170922A)</a:t>
            </a:r>
            <a:endParaRPr lang="en-ZA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75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7672"/>
            <a:ext cx="9263993" cy="61414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274"/>
            <a:ext cx="5326376" cy="847019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FFFF00"/>
                </a:solidFill>
              </a:rPr>
              <a:t>General Scenario</a:t>
            </a:r>
            <a:endParaRPr lang="en-ZA" u="sng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94248" y="628653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chemeClr val="bg1"/>
                </a:solidFill>
              </a:rPr>
              <a:t>p</a:t>
            </a:r>
            <a:r>
              <a:rPr lang="en-US" sz="28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p </a:t>
            </a:r>
            <a:r>
              <a:rPr lang="en-US" sz="2800" dirty="0" smtClean="0">
                <a:solidFill>
                  <a:schemeClr val="bg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US" sz="28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n </a:t>
            </a:r>
            <a:r>
              <a:rPr lang="en-US" sz="2800" dirty="0" smtClean="0">
                <a:solidFill>
                  <a:schemeClr val="bg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US" sz="28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ZA" sz="2800" baseline="30000" dirty="0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162566" y="2947917"/>
            <a:ext cx="313899" cy="341194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342342" y="2298423"/>
            <a:ext cx="851906" cy="753657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631996" y="3374148"/>
            <a:ext cx="1164370" cy="717405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122859">
            <a:off x="4671729" y="3641407"/>
            <a:ext cx="752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endParaRPr lang="en-ZA" sz="2400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572000" y="3289111"/>
            <a:ext cx="2975675" cy="124271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65779" y="3182549"/>
            <a:ext cx="1277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Earth</a:t>
            </a:r>
            <a:endParaRPr lang="en-ZA" sz="2400" dirty="0">
              <a:solidFill>
                <a:srgbClr val="FFFF00"/>
              </a:solidFill>
            </a:endParaRPr>
          </a:p>
        </p:txBody>
      </p:sp>
      <p:sp>
        <p:nvSpPr>
          <p:cNvPr id="16" name="Arc 15"/>
          <p:cNvSpPr/>
          <p:nvPr/>
        </p:nvSpPr>
        <p:spPr>
          <a:xfrm rot="3909592">
            <a:off x="4672554" y="3095182"/>
            <a:ext cx="914400" cy="914400"/>
          </a:xfrm>
          <a:prstGeom prst="arc">
            <a:avLst>
              <a:gd name="adj1" fmla="val 16200000"/>
              <a:gd name="adj2" fmla="val 20427382"/>
            </a:avLst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TextBox 16"/>
          <p:cNvSpPr txBox="1"/>
          <p:nvPr/>
        </p:nvSpPr>
        <p:spPr>
          <a:xfrm rot="842428">
            <a:off x="5025606" y="3313358"/>
            <a:ext cx="752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Symbol" panose="05050102010706020507" pitchFamily="18" charset="2"/>
              </a:rPr>
              <a:t>q</a:t>
            </a:r>
            <a:endParaRPr lang="en-ZA" sz="2400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27077" y="3546302"/>
                <a:ext cx="3519717" cy="978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ZA" sz="2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ZA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(1 − </m:t>
                          </m:r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ZA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77" y="3546302"/>
                <a:ext cx="3519717" cy="9782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1636562" y="4803530"/>
            <a:ext cx="2371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E</a:t>
            </a:r>
            <a:r>
              <a:rPr lang="en-US" sz="2800" baseline="-25000" dirty="0" err="1" smtClean="0">
                <a:solidFill>
                  <a:schemeClr val="bg1"/>
                </a:solidFill>
              </a:rPr>
              <a:t>obs</a:t>
            </a:r>
            <a:r>
              <a:rPr lang="en-US" sz="2800" dirty="0" smtClean="0">
                <a:solidFill>
                  <a:schemeClr val="bg1"/>
                </a:solidFill>
              </a:rPr>
              <a:t> = </a:t>
            </a:r>
            <a:r>
              <a:rPr lang="en-US" sz="2800" dirty="0" smtClean="0">
                <a:solidFill>
                  <a:schemeClr val="bg1"/>
                </a:solidFill>
                <a:latin typeface="Symbol" panose="05050102010706020507" pitchFamily="18" charset="2"/>
              </a:rPr>
              <a:t>d</a:t>
            </a:r>
            <a:r>
              <a:rPr lang="en-US" sz="2800" dirty="0" smtClean="0">
                <a:solidFill>
                  <a:schemeClr val="bg1"/>
                </a:solidFill>
              </a:rPr>
              <a:t> E’</a:t>
            </a:r>
            <a:endParaRPr lang="en-ZA" sz="2800" dirty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27077" y="3475374"/>
            <a:ext cx="3547551" cy="2119513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22" name="Straight Connector 21"/>
          <p:cNvCxnSpPr/>
          <p:nvPr/>
        </p:nvCxnSpPr>
        <p:spPr>
          <a:xfrm>
            <a:off x="727077" y="4690111"/>
            <a:ext cx="3547551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842100" y="628653"/>
            <a:ext cx="417862" cy="155969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679386" y="1541147"/>
            <a:ext cx="85022" cy="262853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731891" y="1509769"/>
            <a:ext cx="319140" cy="187347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239461" y="313494"/>
            <a:ext cx="676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endParaRPr lang="en-ZA" sz="2800" baseline="300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66673" y="1681111"/>
            <a:ext cx="676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panose="05050102010706020507" pitchFamily="18" charset="2"/>
              </a:rPr>
              <a:t>n</a:t>
            </a:r>
            <a:r>
              <a:rPr lang="en-US" sz="2800" baseline="-25000" dirty="0" smtClean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endParaRPr lang="en-ZA" sz="2800" baseline="-250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20357" y="1402885"/>
            <a:ext cx="676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2800" baseline="30000" dirty="0" smtClean="0">
                <a:solidFill>
                  <a:schemeClr val="bg1"/>
                </a:solidFill>
                <a:latin typeface="Symbol" panose="05050102010706020507" pitchFamily="18" charset="2"/>
              </a:rPr>
              <a:t>+</a:t>
            </a:r>
            <a:endParaRPr lang="en-ZA" sz="2800" baseline="30000" dirty="0">
              <a:solidFill>
                <a:schemeClr val="bg1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7471897" y="1414247"/>
            <a:ext cx="481044" cy="321502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496756" y="1795784"/>
            <a:ext cx="456185" cy="125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488966" y="1876302"/>
            <a:ext cx="440193" cy="270061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926815" y="1098761"/>
            <a:ext cx="676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e</a:t>
            </a:r>
            <a:r>
              <a:rPr lang="en-US" sz="2800" baseline="30000" dirty="0" smtClean="0">
                <a:solidFill>
                  <a:schemeClr val="bg1"/>
                </a:solidFill>
                <a:latin typeface="Symbol" panose="05050102010706020507" pitchFamily="18" charset="2"/>
              </a:rPr>
              <a:t>+</a:t>
            </a:r>
            <a:endParaRPr lang="en-ZA" sz="2800" baseline="300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919227" y="1463789"/>
            <a:ext cx="676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panose="05050102010706020507" pitchFamily="18" charset="2"/>
              </a:rPr>
              <a:t>n</a:t>
            </a:r>
            <a:r>
              <a:rPr lang="en-US" sz="2800" baseline="-25000" dirty="0" smtClean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endParaRPr lang="en-ZA" sz="2800" baseline="-250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78391" y="1827316"/>
            <a:ext cx="676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panose="05050102010706020507" pitchFamily="18" charset="2"/>
              </a:rPr>
              <a:t>n</a:t>
            </a:r>
            <a:r>
              <a:rPr lang="en-US" sz="2800" baseline="-25000" dirty="0" smtClean="0">
                <a:solidFill>
                  <a:schemeClr val="bg1"/>
                </a:solidFill>
                <a:latin typeface="Symbol" panose="05050102010706020507" pitchFamily="18" charset="2"/>
              </a:rPr>
              <a:t>e</a:t>
            </a:r>
            <a:endParaRPr lang="en-ZA" sz="2800" baseline="-25000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7967651" y="1649449"/>
            <a:ext cx="26376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5168122" y="310956"/>
            <a:ext cx="3497035" cy="2098880"/>
          </a:xfrm>
          <a:prstGeom prst="round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5707924" y="1026278"/>
            <a:ext cx="351913" cy="227756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66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51" y="1168708"/>
            <a:ext cx="8501721" cy="571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Photo-Pion Production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5976" y="5271591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ymbol" panose="05050102010706020507" pitchFamily="18" charset="2"/>
              </a:rPr>
              <a:t>s</a:t>
            </a:r>
            <a:r>
              <a:rPr lang="en-US" sz="2400" dirty="0" smtClean="0">
                <a:latin typeface="Symbol" panose="05050102010706020507" pitchFamily="18" charset="2"/>
              </a:rPr>
              <a:t>(</a:t>
            </a:r>
            <a:r>
              <a:rPr lang="en-US" sz="2400" dirty="0" smtClean="0"/>
              <a:t>p</a:t>
            </a:r>
            <a:r>
              <a:rPr lang="en-US" sz="2400" dirty="0" smtClean="0">
                <a:latin typeface="Symbol" panose="05050102010706020507" pitchFamily="18" charset="2"/>
              </a:rPr>
              <a:t>g</a:t>
            </a:r>
            <a:r>
              <a:rPr lang="en-US" sz="2400" dirty="0" smtClean="0"/>
              <a:t>→p</a:t>
            </a:r>
            <a:r>
              <a:rPr lang="en-US" sz="2400" dirty="0" smtClean="0">
                <a:latin typeface="Symbol" panose="05050102010706020507" pitchFamily="18" charset="2"/>
              </a:rPr>
              <a:t>p</a:t>
            </a:r>
            <a:r>
              <a:rPr lang="en-US" sz="2400" baseline="30000" dirty="0"/>
              <a:t>0</a:t>
            </a:r>
            <a:r>
              <a:rPr lang="en-US" sz="2400" dirty="0" smtClean="0"/>
              <a:t>) : </a:t>
            </a:r>
            <a:r>
              <a:rPr lang="en-US" sz="2400" dirty="0" smtClean="0">
                <a:latin typeface="Symbol" panose="05050102010706020507" pitchFamily="18" charset="2"/>
              </a:rPr>
              <a:t>s(</a:t>
            </a:r>
            <a:r>
              <a:rPr lang="en-US" sz="2400" dirty="0" err="1" smtClean="0"/>
              <a:t>p</a:t>
            </a:r>
            <a:r>
              <a:rPr lang="en-US" sz="2400" dirty="0" err="1" smtClean="0">
                <a:latin typeface="Symbol" panose="05050102010706020507" pitchFamily="18" charset="2"/>
              </a:rPr>
              <a:t>g</a:t>
            </a:r>
            <a:r>
              <a:rPr lang="en-US" sz="2400" dirty="0" err="1" smtClean="0"/>
              <a:t>→n</a:t>
            </a:r>
            <a:r>
              <a:rPr lang="en-US" sz="2400" dirty="0" err="1" smtClean="0">
                <a:latin typeface="Symbol" panose="05050102010706020507" pitchFamily="18" charset="2"/>
              </a:rPr>
              <a:t>p</a:t>
            </a:r>
            <a:r>
              <a:rPr lang="en-US" sz="2400" baseline="30000" dirty="0"/>
              <a:t>+</a:t>
            </a:r>
            <a:r>
              <a:rPr lang="en-US" sz="2400" dirty="0" smtClean="0"/>
              <a:t>)  =  2:1</a:t>
            </a:r>
            <a:endParaRPr lang="en-Z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258304" y="1543376"/>
            <a:ext cx="26591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2400" baseline="30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 resonance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1232 MeV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= m</a:t>
            </a:r>
            <a:r>
              <a:rPr lang="en-US" sz="2400" baseline="-25000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FF0000"/>
                </a:solidFill>
              </a:rPr>
              <a:t>c</a:t>
            </a:r>
            <a:r>
              <a:rPr lang="en-US" sz="2400" baseline="300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 + 294 MeV</a:t>
            </a:r>
            <a:endParaRPr lang="en-ZA" sz="24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388359" y="1763486"/>
            <a:ext cx="1321492" cy="1062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4994" y="6399035"/>
            <a:ext cx="4046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Baldini</a:t>
            </a:r>
            <a:r>
              <a:rPr lang="en-US" dirty="0" smtClean="0"/>
              <a:t> et al. 1998; </a:t>
            </a:r>
            <a:r>
              <a:rPr lang="en-US" dirty="0" err="1" smtClean="0"/>
              <a:t>Mücke</a:t>
            </a:r>
            <a:r>
              <a:rPr lang="en-US" dirty="0" smtClean="0"/>
              <a:t> et al. 2000)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7224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355" y="468120"/>
            <a:ext cx="7818505" cy="50145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718" y="0"/>
            <a:ext cx="7886700" cy="808581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Photo-Pion Production 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35523" y="2265025"/>
            <a:ext cx="3612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Spectral index (n[</a:t>
            </a:r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e</a:t>
            </a:r>
            <a:r>
              <a:rPr lang="en-US" sz="2400" dirty="0" smtClean="0">
                <a:solidFill>
                  <a:srgbClr val="002060"/>
                </a:solidFill>
              </a:rPr>
              <a:t>] ~ </a:t>
            </a:r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e</a:t>
            </a:r>
            <a:r>
              <a:rPr lang="en-US" sz="2400" baseline="30000" dirty="0" smtClean="0">
                <a:solidFill>
                  <a:srgbClr val="002060"/>
                </a:solidFill>
                <a:latin typeface="Symbol" panose="05050102010706020507" pitchFamily="18" charset="2"/>
              </a:rPr>
              <a:t>-a</a:t>
            </a:r>
            <a:r>
              <a:rPr lang="en-US" sz="2400" dirty="0" smtClean="0">
                <a:solidFill>
                  <a:srgbClr val="002060"/>
                </a:solidFill>
              </a:rPr>
              <a:t>) of target photon field</a:t>
            </a:r>
            <a:endParaRPr lang="en-ZA" sz="2400" dirty="0">
              <a:solidFill>
                <a:srgbClr val="00206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933749" y="2019865"/>
            <a:ext cx="903785" cy="245160"/>
          </a:xfrm>
          <a:prstGeom prst="straightConnector1">
            <a:avLst/>
          </a:prstGeom>
          <a:ln w="222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736042" y="5334351"/>
            <a:ext cx="3930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Center-of-Momentum energy</a:t>
            </a:r>
            <a:endParaRPr lang="en-ZA" sz="24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991048" y="2516637"/>
            <a:ext cx="3530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Interaction Probability</a:t>
            </a:r>
            <a:endParaRPr lang="en-ZA" sz="24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33749" y="4978466"/>
            <a:ext cx="2302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Mücke</a:t>
            </a:r>
            <a:r>
              <a:rPr lang="en-US" dirty="0" smtClean="0"/>
              <a:t> et al. 1999)</a:t>
            </a:r>
            <a:endParaRPr lang="en-ZA" dirty="0"/>
          </a:p>
        </p:txBody>
      </p:sp>
      <p:sp>
        <p:nvSpPr>
          <p:cNvPr id="12" name="TextBox 11"/>
          <p:cNvSpPr txBox="1"/>
          <p:nvPr/>
        </p:nvSpPr>
        <p:spPr>
          <a:xfrm>
            <a:off x="1517555" y="5811685"/>
            <a:ext cx="70482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For realistic target photon fields, 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most interactions occur near </a:t>
            </a:r>
            <a:r>
              <a:rPr lang="en-US" sz="2800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2800" baseline="30000" dirty="0" smtClean="0">
                <a:solidFill>
                  <a:srgbClr val="FF0000"/>
                </a:solidFill>
              </a:rPr>
              <a:t>+</a:t>
            </a:r>
            <a:r>
              <a:rPr lang="en-US" sz="2800" dirty="0" smtClean="0">
                <a:solidFill>
                  <a:srgbClr val="FF0000"/>
                </a:solidFill>
              </a:rPr>
              <a:t> resonance.</a:t>
            </a:r>
            <a:endParaRPr lang="en-ZA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38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353" y="215002"/>
            <a:ext cx="8133213" cy="917764"/>
          </a:xfrm>
        </p:spPr>
        <p:txBody>
          <a:bodyPr/>
          <a:lstStyle/>
          <a:p>
            <a:r>
              <a:rPr lang="en-US" u="sng" dirty="0" smtClean="0">
                <a:solidFill>
                  <a:srgbClr val="002060"/>
                </a:solidFill>
              </a:rPr>
              <a:t>Photo-pion production - Energetics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898" y="1392507"/>
            <a:ext cx="904846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At </a:t>
            </a:r>
            <a:r>
              <a:rPr lang="en-US" sz="2400" dirty="0" smtClean="0">
                <a:latin typeface="Symbol" panose="05050102010706020507" pitchFamily="18" charset="2"/>
              </a:rPr>
              <a:t>D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 resonance: 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s = </a:t>
            </a:r>
            <a:r>
              <a:rPr lang="en-US" sz="2400" dirty="0" err="1" smtClean="0">
                <a:solidFill>
                  <a:srgbClr val="FF0000"/>
                </a:solidFill>
              </a:rPr>
              <a:t>E’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E’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 (1 – </a:t>
            </a:r>
            <a:r>
              <a:rPr lang="en-US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FF0000"/>
                </a:solidFill>
              </a:rPr>
              <a:t>’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400" dirty="0" smtClean="0">
                <a:solidFill>
                  <a:srgbClr val="FF0000"/>
                </a:solidFill>
              </a:rPr>
              <a:t>) ~ </a:t>
            </a:r>
            <a:r>
              <a:rPr lang="en-US" sz="2400" dirty="0" err="1" smtClean="0">
                <a:solidFill>
                  <a:srgbClr val="FF0000"/>
                </a:solidFill>
              </a:rPr>
              <a:t>E’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E’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 ~ E</a:t>
            </a:r>
            <a:r>
              <a:rPr lang="en-US" sz="2400" baseline="-25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2400" baseline="-10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+</a:t>
            </a:r>
            <a:r>
              <a:rPr lang="en-US" sz="2400" baseline="300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 = (1232 MeV)</a:t>
            </a:r>
            <a:r>
              <a:rPr lang="en-US" sz="2400" baseline="30000" dirty="0" smtClean="0">
                <a:solidFill>
                  <a:srgbClr val="FF0000"/>
                </a:solidFill>
              </a:rPr>
              <a:t>2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nd 		                 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E’</a:t>
            </a:r>
            <a:r>
              <a:rPr lang="en-US" sz="2400" baseline="-25000" dirty="0" err="1" smtClean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 0.05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E’</a:t>
            </a:r>
            <a:r>
              <a:rPr lang="en-US" sz="24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US" sz="2400" baseline="-25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aseline="-25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2400" dirty="0" smtClean="0"/>
              <a:t> To produce </a:t>
            </a:r>
            <a:r>
              <a:rPr lang="en-US" sz="2400" dirty="0" err="1" smtClean="0"/>
              <a:t>IceCube</a:t>
            </a:r>
            <a:r>
              <a:rPr lang="en-US" sz="2400" dirty="0" smtClean="0"/>
              <a:t> neutrinos (~ 100 </a:t>
            </a:r>
            <a:r>
              <a:rPr lang="en-US" sz="2400" dirty="0" err="1" smtClean="0"/>
              <a:t>TeV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10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eV):</a:t>
            </a:r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  (i.e.,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E’</a:t>
            </a:r>
            <a:r>
              <a:rPr lang="en-US" sz="2400" baseline="-250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10 E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smtClean="0">
                <a:cs typeface="Arial" panose="020B0604020202020204" pitchFamily="34" charset="0"/>
              </a:rPr>
              <a:t>Need protons with               </a:t>
            </a:r>
            <a:r>
              <a:rPr lang="en-US" sz="24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E’</a:t>
            </a:r>
            <a:r>
              <a:rPr lang="en-US" sz="2400" baseline="-250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p</a:t>
            </a:r>
            <a:r>
              <a:rPr lang="en-US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~ 200 E</a:t>
            </a:r>
            <a:r>
              <a:rPr lang="en-US" sz="24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14</a:t>
            </a:r>
            <a:r>
              <a:rPr lang="en-US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4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  <a:r>
              <a:rPr lang="en-US" sz="2400" baseline="30000" dirty="0" smtClean="0">
                <a:solidFill>
                  <a:srgbClr val="FF0000"/>
                </a:solidFill>
                <a:cs typeface="Arial" panose="020B0604020202020204" pitchFamily="34" charset="0"/>
              </a:rPr>
              <a:t>-1</a:t>
            </a:r>
            <a:r>
              <a:rPr lang="en-US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TeV</a:t>
            </a:r>
            <a:endParaRPr lang="en-US" sz="24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endParaRPr lang="en-US" sz="12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smtClean="0">
                <a:cs typeface="Arial" panose="020B0604020202020204" pitchFamily="34" charset="0"/>
              </a:rPr>
              <a:t>   and target photons with     </a:t>
            </a:r>
            <a:r>
              <a:rPr lang="en-US" sz="24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E’</a:t>
            </a:r>
            <a:r>
              <a:rPr lang="en-US" sz="2400" baseline="-250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t</a:t>
            </a:r>
            <a:r>
              <a:rPr lang="en-US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~ 1.6 E</a:t>
            </a:r>
            <a:r>
              <a:rPr lang="en-US" sz="24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14</a:t>
            </a:r>
            <a:r>
              <a:rPr lang="en-US" sz="2400" baseline="30000" dirty="0" smtClean="0">
                <a:solidFill>
                  <a:srgbClr val="FF0000"/>
                </a:solidFill>
                <a:cs typeface="Arial" panose="020B0604020202020204" pitchFamily="34" charset="0"/>
              </a:rPr>
              <a:t>-1</a:t>
            </a:r>
            <a:r>
              <a:rPr lang="en-US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  <a:r>
              <a:rPr lang="en-US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keV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endParaRPr lang="en-ZA" dirty="0"/>
          </a:p>
        </p:txBody>
      </p:sp>
      <p:sp>
        <p:nvSpPr>
          <p:cNvPr id="7" name="TextBox 6"/>
          <p:cNvSpPr txBox="1"/>
          <p:nvPr/>
        </p:nvSpPr>
        <p:spPr>
          <a:xfrm>
            <a:off x="6728345" y="5380726"/>
            <a:ext cx="2251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=&gt; </a:t>
            </a:r>
            <a:r>
              <a:rPr lang="en-US" sz="2400" dirty="0" err="1" smtClean="0">
                <a:solidFill>
                  <a:srgbClr val="FF0000"/>
                </a:solidFill>
              </a:rPr>
              <a:t>PeV</a:t>
            </a:r>
            <a:r>
              <a:rPr lang="en-US" sz="2400" dirty="0" smtClean="0">
                <a:solidFill>
                  <a:srgbClr val="FF0000"/>
                </a:solidFill>
              </a:rPr>
              <a:t> CRs</a:t>
            </a:r>
            <a:endParaRPr lang="en-ZA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28345" y="5927910"/>
            <a:ext cx="1869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FF0000"/>
                </a:solidFill>
              </a:rPr>
              <a:t>=&gt; X-rays</a:t>
            </a:r>
            <a:endParaRPr lang="en-ZA" sz="2400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04716" y="5229432"/>
            <a:ext cx="8775510" cy="13101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165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14462</TotalTime>
  <Words>916</Words>
  <Application>Microsoft Office PowerPoint</Application>
  <PresentationFormat>On-screen Show (4:3)</PresentationFormat>
  <Paragraphs>212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French Script MT</vt:lpstr>
      <vt:lpstr>Symbol</vt:lpstr>
      <vt:lpstr>Office Theme</vt:lpstr>
      <vt:lpstr>Photo-Hadronic Neutrino  Production in Blazars</vt:lpstr>
      <vt:lpstr>Neutrino Production in Blazars</vt:lpstr>
      <vt:lpstr>The Neutrino Flare from TXS 0506+056</vt:lpstr>
      <vt:lpstr>The Neutrino Flare from TXS 0506+056 </vt:lpstr>
      <vt:lpstr>Spectral Energy Distribution  of TXS 0506+056</vt:lpstr>
      <vt:lpstr>General Scenario</vt:lpstr>
      <vt:lpstr>Photo-Pion Production</vt:lpstr>
      <vt:lpstr>Photo-Pion Production </vt:lpstr>
      <vt:lpstr>Photo-pion production - Energetics</vt:lpstr>
      <vt:lpstr>Cosmic-Ray Acceleration in Blazars</vt:lpstr>
      <vt:lpstr>Photo-Pion Models for TXS 0506+056</vt:lpstr>
      <vt:lpstr>Photo-Pion Models for TXS 0506+056</vt:lpstr>
      <vt:lpstr>Photo-Pion Models for TXS 0506+056</vt:lpstr>
      <vt:lpstr>The pg Efficiency Problem</vt:lpstr>
      <vt:lpstr>The pg Efficiency Problem</vt:lpstr>
      <vt:lpstr>The pg Efficiency Problem</vt:lpstr>
      <vt:lpstr>PowerPoint Presentation</vt:lpstr>
      <vt:lpstr>Effects of the Anisotropic Radiation Field </vt:lpstr>
      <vt:lpstr>Effects of the Anisotropic Radiation Field </vt:lpstr>
      <vt:lpstr>Summary</vt:lpstr>
      <vt:lpstr>Thank you!</vt:lpstr>
    </vt:vector>
  </TitlesOfParts>
  <Company>North-West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 Production in AGN</dc:title>
  <dc:creator>24420530</dc:creator>
  <cp:lastModifiedBy>24420530</cp:lastModifiedBy>
  <cp:revision>203</cp:revision>
  <dcterms:created xsi:type="dcterms:W3CDTF">2018-08-20T09:13:37Z</dcterms:created>
  <dcterms:modified xsi:type="dcterms:W3CDTF">2019-11-30T22:22:45Z</dcterms:modified>
</cp:coreProperties>
</file>