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32"/>
  </p:notesMasterIdLst>
  <p:sldIdLst>
    <p:sldId id="256" r:id="rId3"/>
    <p:sldId id="3248" r:id="rId4"/>
    <p:sldId id="3253" r:id="rId5"/>
    <p:sldId id="273" r:id="rId6"/>
    <p:sldId id="3263" r:id="rId7"/>
    <p:sldId id="3259" r:id="rId8"/>
    <p:sldId id="3256" r:id="rId9"/>
    <p:sldId id="3257" r:id="rId10"/>
    <p:sldId id="3262" r:id="rId11"/>
    <p:sldId id="3250" r:id="rId12"/>
    <p:sldId id="3251" r:id="rId13"/>
    <p:sldId id="298" r:id="rId14"/>
    <p:sldId id="296" r:id="rId15"/>
    <p:sldId id="294" r:id="rId16"/>
    <p:sldId id="284" r:id="rId17"/>
    <p:sldId id="285" r:id="rId18"/>
    <p:sldId id="299" r:id="rId19"/>
    <p:sldId id="258" r:id="rId20"/>
    <p:sldId id="277" r:id="rId21"/>
    <p:sldId id="287" r:id="rId22"/>
    <p:sldId id="3261" r:id="rId23"/>
    <p:sldId id="288" r:id="rId24"/>
    <p:sldId id="3249" r:id="rId25"/>
    <p:sldId id="291" r:id="rId26"/>
    <p:sldId id="300" r:id="rId27"/>
    <p:sldId id="295" r:id="rId28"/>
    <p:sldId id="281" r:id="rId29"/>
    <p:sldId id="3252" r:id="rId30"/>
    <p:sldId id="326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FDFF"/>
    <a:srgbClr val="F89A37"/>
    <a:srgbClr val="EE1F25"/>
    <a:srgbClr val="3753A5"/>
    <a:srgbClr val="81C76A"/>
    <a:srgbClr val="C067A9"/>
    <a:srgbClr val="FF33CC"/>
    <a:srgbClr val="33CCCC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 varScale="1">
        <p:scale>
          <a:sx n="86" d="100"/>
          <a:sy n="86" d="100"/>
        </p:scale>
        <p:origin x="60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9F601-2599-4E49-A726-9C65FF4D4DDA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BD4C3-BBBF-4693-998A-AAF7F8603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3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67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49605C-AE0B-46FF-BBCB-E64C17B64E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667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1703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d4a33dc3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5d4a33dc3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7845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d4a33dc3b_2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g5d4a33dc3b_2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6494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762A-AA80-4017-AC53-EA5C6459AA09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5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FEAD-B223-4D59-8802-FD0C21E08802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1119-D102-4F5C-B5AA-566D03C9037A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03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76050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E4F5F-BB2D-48FD-8BAE-B9273F17AC5C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152F2-2990-8F47-86AD-88FF325AF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505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555EA-6878-43AF-AE48-B3985D6F283D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99083" y="6572285"/>
            <a:ext cx="284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6CC5F4E-EEE4-4145-9B64-59A1E37C7DC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529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B0DC-9317-43F1-B8E0-8AE3D33766CB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3C49F-8F58-9549-8CC3-78132373DB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5819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3D3C-C9D4-4856-A246-42B0E9D5B71D}" type="datetime1">
              <a:rPr lang="en-US" smtClean="0"/>
              <a:t>11/28/2019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AA57-A0BF-174B-AA2C-88866F21A8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351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18738-A768-4FDD-A98D-190985A38D1E}" type="datetime1">
              <a:rPr lang="en-US" smtClean="0"/>
              <a:t>11/28/2019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77C6C-BE7A-A141-BFC4-9330CD2944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985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42957-2048-46F6-891A-8E17CD6614C0}" type="datetime1">
              <a:rPr lang="en-US" smtClean="0"/>
              <a:t>11/28/2019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973E-3511-7D48-AE04-371E16E82B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5599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EF061-44EE-475E-8E7D-D254608DAB41}" type="datetime1">
              <a:rPr lang="en-US" smtClean="0"/>
              <a:t>11/28/2019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6492876"/>
            <a:ext cx="284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C5B0703-5198-824C-87A6-AC16F1C8097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50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20D-6BA9-48EA-A263-2C15EB1A0020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16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568AD-EDC9-499E-B3F6-9FDB198ED5E9}" type="datetime1">
              <a:rPr lang="en-US" smtClean="0"/>
              <a:t>11/28/2019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805DF-B040-E642-B679-B3ADD1CB72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72280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28B34-CAE9-41A1-9F93-6C6BF3FD194D}" type="datetime1">
              <a:rPr lang="en-US" smtClean="0"/>
              <a:t>11/28/2019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2225E-A076-0D41-AEEE-921E869059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9477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CB06F-E859-4038-9F99-EF5A1999EFDA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CBE12-2369-3E48-AEBB-208E6E2379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46317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F5039-4535-48E3-9959-B844CFEAECD3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B62B8-F308-5142-A3E6-E0D5D12F07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293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54E6-3840-4FB6-B5DF-A5C1E95BAECD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444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C5E2C-07A7-4AAB-9CBF-E81718FF0ACC}" type="datetime1">
              <a:rPr lang="en-US" smtClean="0"/>
              <a:t>11/28/2019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6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D371-B12F-4F36-AA3A-E701A0EA3B97}" type="datetime1">
              <a:rPr lang="en-US" smtClean="0"/>
              <a:t>11/28/2019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9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CB28-DFC2-4DA6-A0A8-A9F891FA60B2}" type="datetime1">
              <a:rPr lang="en-US" smtClean="0"/>
              <a:t>11/28/2019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18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20E2F-DF6E-496D-ABDA-F9095802CE73}" type="datetime1">
              <a:rPr lang="en-US" smtClean="0"/>
              <a:t>11/28/2019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2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C7B1-ED4C-4C98-A776-EA7E363F72EE}" type="datetime1">
              <a:rPr lang="en-US" smtClean="0"/>
              <a:t>11/28/2019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6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5F02-7E89-430B-B177-B2D96B676247}" type="datetime1">
              <a:rPr lang="en-US" smtClean="0"/>
              <a:t>11/28/2019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6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A6F0-6FC6-45BF-9512-3B3EE469BFEB}" type="datetime1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9CD73-77D4-4950-AA43-D187D013A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2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996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FD74D19C-A5E2-4D0B-9848-DACDC658E808}" type="datetime1">
              <a:rPr lang="en-US" smtClean="0"/>
              <a:t>11/28/2019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898989"/>
                </a:solidFill>
                <a:latin typeface="Calibri" pitchFamily="1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2DC64743-541C-0A41-87BE-21048975AE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351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ＭＳ Ｐゴシック" pitchFamily="1" charset="-128"/>
          <a:cs typeface="ＭＳ Ｐゴシック" pitchFamily="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1" charset="-128"/>
          <a:cs typeface="ＭＳ Ｐゴシック" pitchFamily="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1" charset="-128"/>
          <a:cs typeface="ＭＳ Ｐゴシック" pitchFamily="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1" charset="-128"/>
          <a:cs typeface="ＭＳ Ｐゴシック" pitchFamily="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1" charset="-128"/>
          <a:cs typeface="ＭＳ Ｐゴシック" pitchFamily="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1" charset="-128"/>
          <a:cs typeface="ＭＳ Ｐゴシック" pitchFamily="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 pitchFamily="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-106" charset="-52"/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-106" charset="-52"/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-106" charset="-52"/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-106" charset="-52"/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A86B27E-E383-43B8-9756-9C570F5E0C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4CA4B1-74C2-4294-A7FD-49CE74BFFF87}"/>
              </a:ext>
            </a:extLst>
          </p:cNvPr>
          <p:cNvSpPr txBox="1"/>
          <p:nvPr/>
        </p:nvSpPr>
        <p:spPr>
          <a:xfrm>
            <a:off x="186267" y="9530"/>
            <a:ext cx="11819466" cy="138499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FF00"/>
                </a:solidFill>
              </a:rPr>
              <a:t>Precision Measurement of Primary Cosmic Rays with the </a:t>
            </a:r>
          </a:p>
          <a:p>
            <a:pPr algn="ctr"/>
            <a:r>
              <a:rPr lang="en-US" sz="2800" b="1" dirty="0">
                <a:solidFill>
                  <a:srgbClr val="FFFF00"/>
                </a:solidFill>
              </a:rPr>
              <a:t>Alpha Magnetic Spectrometer on the International Space Station</a:t>
            </a:r>
          </a:p>
          <a:p>
            <a:pPr algn="ctr"/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B3A0E9-2A93-4D01-8801-36971F59BC64}"/>
              </a:ext>
            </a:extLst>
          </p:cNvPr>
          <p:cNvSpPr txBox="1"/>
          <p:nvPr/>
        </p:nvSpPr>
        <p:spPr>
          <a:xfrm>
            <a:off x="0" y="978019"/>
            <a:ext cx="12184264" cy="8309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Huy Phan, MIT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On behalf of the AMS Collaboration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36E7E-319D-425D-826F-7507936F27D1}"/>
              </a:ext>
            </a:extLst>
          </p:cNvPr>
          <p:cNvSpPr txBox="1"/>
          <p:nvPr/>
        </p:nvSpPr>
        <p:spPr>
          <a:xfrm>
            <a:off x="0" y="6390993"/>
            <a:ext cx="12184264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C000"/>
                </a:solidFill>
              </a:rPr>
              <a:t>TeVPA2019 Sydney, December 5</a:t>
            </a:r>
            <a:r>
              <a:rPr lang="en-US" sz="2400" b="1" baseline="30000" dirty="0">
                <a:solidFill>
                  <a:srgbClr val="FFC000"/>
                </a:solidFill>
              </a:rPr>
              <a:t>th</a:t>
            </a:r>
            <a:r>
              <a:rPr lang="en-US" sz="2400" b="1" dirty="0">
                <a:solidFill>
                  <a:srgbClr val="FFC000"/>
                </a:solidFill>
              </a:rPr>
              <a:t> 2019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BD1260A-0D0D-47FB-B389-7CF97403A6B1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prstClr val="white"/>
                </a:solidFill>
                <a:latin typeface="Arial"/>
                <a:ea typeface="ＭＳ Ｐゴシック"/>
              </a:rPr>
              <a:pPr defTabSz="882349">
                <a:defRPr/>
              </a:pPr>
              <a:t>1</a:t>
            </a:fld>
            <a:endParaRPr lang="en-US" sz="1200" b="1" dirty="0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92053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051D6D04-194B-4842-9625-9505AC0F6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Latest AMS Measurement of Proton Spectrum</a:t>
            </a: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8BA25C-BF8F-48D9-966F-33C01BCE07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216" y="599437"/>
            <a:ext cx="7800351" cy="563855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ADA183C1-DB13-4059-B1D4-403A3BAD0259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10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6918D6-0DBC-4260-A128-A7AD8B30DD01}"/>
              </a:ext>
            </a:extLst>
          </p:cNvPr>
          <p:cNvSpPr txBox="1"/>
          <p:nvPr/>
        </p:nvSpPr>
        <p:spPr>
          <a:xfrm>
            <a:off x="292289" y="6204362"/>
            <a:ext cx="1170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The new AMS result (2011-2018) is consistent with earlier AMS PRL result (2011-2013) 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“M. Aguilar et al., Phys. Rev. Lett., </a:t>
            </a:r>
            <a:r>
              <a:rPr lang="en-US" b="1" dirty="0">
                <a:solidFill>
                  <a:srgbClr val="002060"/>
                </a:solidFill>
              </a:rPr>
              <a:t>114</a:t>
            </a:r>
            <a:r>
              <a:rPr lang="en-US" dirty="0">
                <a:solidFill>
                  <a:srgbClr val="002060"/>
                </a:solidFill>
              </a:rPr>
              <a:t>, 171103 (2015)” but with improved accuracy.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4DFEA4-303B-4569-9E4B-4F7134D022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144" y="2746252"/>
            <a:ext cx="2682243" cy="7048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4ACA0DD-B91F-4DA9-9697-9995B0F29EBB}"/>
              </a:ext>
            </a:extLst>
          </p:cNvPr>
          <p:cNvSpPr txBox="1"/>
          <p:nvPr/>
        </p:nvSpPr>
        <p:spPr>
          <a:xfrm>
            <a:off x="6913717" y="1899223"/>
            <a:ext cx="3187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Fit from 45 GV to 1.8 TV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96052B-8CFF-4136-A161-FBD83086B428}"/>
              </a:ext>
            </a:extLst>
          </p:cNvPr>
          <p:cNvSpPr/>
          <p:nvPr/>
        </p:nvSpPr>
        <p:spPr>
          <a:xfrm>
            <a:off x="4837144" y="2521505"/>
            <a:ext cx="1736260" cy="470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69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95F992D0-6691-46D6-8319-2DA07FD21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Latest AMS measurement of Helium Spectrum</a:t>
            </a: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2D7D6D-7686-435B-B04E-559833651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705" y="599437"/>
            <a:ext cx="7781378" cy="5614932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74B9D61-AA69-4E48-AB26-C76EB631C2B5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11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4FBC66-6841-470F-BE48-DB16EAA14A7A}"/>
              </a:ext>
            </a:extLst>
          </p:cNvPr>
          <p:cNvSpPr txBox="1"/>
          <p:nvPr/>
        </p:nvSpPr>
        <p:spPr>
          <a:xfrm>
            <a:off x="241177" y="6214172"/>
            <a:ext cx="1170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The new AMS result (2011-2018) is consistent with earlier AMS PRL result (2011-2016) 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“M. Aguilar et al., Phys. Rev. Lett., </a:t>
            </a:r>
            <a:r>
              <a:rPr lang="en-US" b="1" dirty="0">
                <a:solidFill>
                  <a:srgbClr val="002060"/>
                </a:solidFill>
              </a:rPr>
              <a:t>119</a:t>
            </a:r>
            <a:r>
              <a:rPr lang="en-US" dirty="0">
                <a:solidFill>
                  <a:srgbClr val="002060"/>
                </a:solidFill>
              </a:rPr>
              <a:t>, 251101 (2017)” but with improved accuracy.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76A736-E478-4F4F-9E27-9CC22B735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004" y="2169204"/>
            <a:ext cx="2682243" cy="7048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A87AFB-6DBE-40CE-8CBB-747A5C78814D}"/>
              </a:ext>
            </a:extLst>
          </p:cNvPr>
          <p:cNvSpPr txBox="1"/>
          <p:nvPr/>
        </p:nvSpPr>
        <p:spPr>
          <a:xfrm>
            <a:off x="6096000" y="1854007"/>
            <a:ext cx="2292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Fit from 45 GV – 3 TV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2BF704B-AAA5-48BB-83BF-25D838E600EB}"/>
              </a:ext>
            </a:extLst>
          </p:cNvPr>
          <p:cNvSpPr/>
          <p:nvPr/>
        </p:nvSpPr>
        <p:spPr>
          <a:xfrm>
            <a:off x="3404272" y="2044682"/>
            <a:ext cx="1353321" cy="369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159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856597-CACA-4BA7-9D23-5F22BA969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88" y="1136342"/>
            <a:ext cx="7366291" cy="5157927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04D9DB24-D70B-4BC7-9522-E4F4D7667D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p/He Flux Ratio</a:t>
            </a: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440630-96D3-4EFF-A65C-2E6796F97E7E}"/>
              </a:ext>
            </a:extLst>
          </p:cNvPr>
          <p:cNvSpPr txBox="1"/>
          <p:nvPr/>
        </p:nvSpPr>
        <p:spPr>
          <a:xfrm>
            <a:off x="7546803" y="1935748"/>
            <a:ext cx="452090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/>
          </a:p>
          <a:p>
            <a:r>
              <a:rPr lang="en-US" sz="2200" dirty="0"/>
              <a:t>1/ p/He ratio can be parametrized as the sum of a </a:t>
            </a:r>
            <a:r>
              <a:rPr lang="en-US" sz="2200" b="1" dirty="0">
                <a:solidFill>
                  <a:srgbClr val="C00000"/>
                </a:solidFill>
              </a:rPr>
              <a:t>power law </a:t>
            </a:r>
            <a:r>
              <a:rPr lang="en-US" sz="2200" dirty="0"/>
              <a:t>and a </a:t>
            </a:r>
            <a:r>
              <a:rPr lang="en-US" sz="2200" b="1" dirty="0">
                <a:solidFill>
                  <a:srgbClr val="00B050"/>
                </a:solidFill>
              </a:rPr>
              <a:t>constant value </a:t>
            </a:r>
            <a:r>
              <a:rPr lang="en-US" sz="2200" dirty="0"/>
              <a:t>above 3.5 GV</a:t>
            </a:r>
          </a:p>
          <a:p>
            <a:endParaRPr lang="en-US" sz="2200" dirty="0"/>
          </a:p>
          <a:p>
            <a:r>
              <a:rPr lang="en-US" sz="2200" dirty="0"/>
              <a:t>2/ The ratio seems to </a:t>
            </a:r>
            <a:r>
              <a:rPr lang="en-US" sz="2200" b="1" dirty="0"/>
              <a:t>approach a constant value</a:t>
            </a:r>
            <a:r>
              <a:rPr lang="en-US" sz="2200" dirty="0"/>
              <a:t> at high energy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BC9ADAE6-A823-494E-B880-B3A03051385E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12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71657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9CE4CD-163B-466F-B7A2-7BFE7B30A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154" y="1176209"/>
            <a:ext cx="9227687" cy="55978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3">
                <a:extLst>
                  <a:ext uri="{FF2B5EF4-FFF2-40B4-BE49-F238E27FC236}">
                    <a16:creationId xmlns:a16="http://schemas.microsoft.com/office/drawing/2014/main" id="{B5A8B184-CF09-4D78-B155-FA093E61BB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20618" y="4083"/>
                <a:ext cx="9150763" cy="5860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88255" tIns="44141" rIns="88255" bIns="44141" anchor="t">
                <a:noAutofit/>
              </a:bodyPr>
              <a:lstStyle>
                <a:lvl1pPr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/>
                <a:r>
                  <a:rPr lang="en-US" dirty="0">
                    <a:solidFill>
                      <a:srgbClr val="0070C0"/>
                    </a:solidFill>
                    <a:latin typeface="Arial"/>
                    <a:ea typeface="Arial" charset="0"/>
                  </a:rPr>
                  <a:t>Proton and Helium Spectral Indices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endParaRPr lang="en-US" dirty="0">
                  <a:solidFill>
                    <a:srgbClr val="0070C0"/>
                  </a:solidFill>
                  <a:latin typeface="Arial"/>
                  <a:ea typeface="Arial" charset="0"/>
                </a:endParaRPr>
              </a:p>
              <a:p>
                <a:pPr algn="ctr"/>
                <a:endParaRPr lang="en-US" sz="2400" dirty="0">
                  <a:solidFill>
                    <a:srgbClr val="FFFF00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1400" dirty="0">
                  <a:solidFill>
                    <a:srgbClr val="FFFF00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133" i="1" dirty="0">
                  <a:solidFill>
                    <a:srgbClr val="FFFF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Text Box 3">
                <a:extLst>
                  <a:ext uri="{FF2B5EF4-FFF2-40B4-BE49-F238E27FC236}">
                    <a16:creationId xmlns:a16="http://schemas.microsoft.com/office/drawing/2014/main" id="{B5A8B184-CF09-4D78-B155-FA093E61BB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0618" y="4083"/>
                <a:ext cx="9150763" cy="586063"/>
              </a:xfrm>
              <a:prstGeom prst="rect">
                <a:avLst/>
              </a:prstGeom>
              <a:blipFill>
                <a:blip r:embed="rId3"/>
                <a:stretch>
                  <a:fillRect t="-11458" b="-1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D544069C-27CD-4202-937A-8A084CA4CB3F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13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3B9B8D-D123-4DFD-AE97-2DE028F18620}"/>
              </a:ext>
            </a:extLst>
          </p:cNvPr>
          <p:cNvSpPr txBox="1"/>
          <p:nvPr/>
        </p:nvSpPr>
        <p:spPr>
          <a:xfrm>
            <a:off x="-163096" y="590146"/>
            <a:ext cx="125181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Proton</a:t>
            </a:r>
            <a:r>
              <a:rPr lang="en-US" sz="2200" b="1" dirty="0"/>
              <a:t> </a:t>
            </a:r>
            <a:r>
              <a:rPr lang="en-US" sz="2200" dirty="0"/>
              <a:t>and </a:t>
            </a:r>
            <a:r>
              <a:rPr lang="en-US" sz="2200" b="1" dirty="0"/>
              <a:t>Helium</a:t>
            </a:r>
            <a:r>
              <a:rPr lang="en-US" sz="2200" b="1" dirty="0">
                <a:solidFill>
                  <a:srgbClr val="FF0000"/>
                </a:solidFill>
              </a:rPr>
              <a:t> </a:t>
            </a:r>
            <a:r>
              <a:rPr lang="en-US" sz="2200" dirty="0"/>
              <a:t>seem to share the </a:t>
            </a:r>
            <a:r>
              <a:rPr lang="en-US" sz="2200" b="1" dirty="0"/>
              <a:t>same spectral index at high rigidity</a:t>
            </a:r>
            <a:r>
              <a:rPr lang="en-US" sz="2200" dirty="0"/>
              <a:t> (</a:t>
            </a:r>
            <a:r>
              <a:rPr lang="en-US" sz="2200" dirty="0">
                <a:latin typeface="Montserrat" panose="00000500000000000000" pitchFamily="2" charset="0"/>
              </a:rPr>
              <a:t>~</a:t>
            </a:r>
            <a:r>
              <a:rPr lang="en-US" sz="2200" dirty="0"/>
              <a:t>1 TV).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371ED9-7570-414E-91EB-2A2FF45EFDDF}"/>
              </a:ext>
            </a:extLst>
          </p:cNvPr>
          <p:cNvSpPr/>
          <p:nvPr/>
        </p:nvSpPr>
        <p:spPr>
          <a:xfrm>
            <a:off x="9378888" y="3595456"/>
            <a:ext cx="1455938" cy="1056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455A78-EF1A-451A-B947-9663D9B890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387" y="1532070"/>
            <a:ext cx="2926370" cy="34528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6628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61C1F2-4D8A-41F1-9744-8C3C22C1C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844" y="1291825"/>
            <a:ext cx="8250434" cy="4966738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135BB777-6615-4D79-8F0B-F9C1B870A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Latest AMS Measurement of He, C and O fluxes</a:t>
            </a: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3A0BD4-13B7-42F3-81D2-9AF1DEF88368}"/>
              </a:ext>
            </a:extLst>
          </p:cNvPr>
          <p:cNvSpPr txBox="1"/>
          <p:nvPr/>
        </p:nvSpPr>
        <p:spPr>
          <a:xfrm>
            <a:off x="292288" y="6258563"/>
            <a:ext cx="1170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The new AMS result (2011-2018) is consistent with earlier AMS PRL result (2011-2016) 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“M. Aguilar et al., Phys. Rev. Lett., </a:t>
            </a:r>
            <a:r>
              <a:rPr lang="en-US" b="1" dirty="0">
                <a:solidFill>
                  <a:srgbClr val="002060"/>
                </a:solidFill>
              </a:rPr>
              <a:t>119</a:t>
            </a:r>
            <a:r>
              <a:rPr lang="en-US" dirty="0">
                <a:solidFill>
                  <a:srgbClr val="002060"/>
                </a:solidFill>
              </a:rPr>
              <a:t>, 251101 (2017)” but with improved accuracy.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A9AC76-2E08-4219-A9CE-CD7F37098AE8}"/>
              </a:ext>
            </a:extLst>
          </p:cNvPr>
          <p:cNvCxnSpPr>
            <a:cxnSpLocks/>
          </p:cNvCxnSpPr>
          <p:nvPr/>
        </p:nvCxnSpPr>
        <p:spPr>
          <a:xfrm flipV="1">
            <a:off x="5894772" y="1669002"/>
            <a:ext cx="0" cy="3604335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0712055-D2D6-4184-A6CE-D049F80E5141}"/>
              </a:ext>
            </a:extLst>
          </p:cNvPr>
          <p:cNvSpPr txBox="1"/>
          <p:nvPr/>
        </p:nvSpPr>
        <p:spPr>
          <a:xfrm>
            <a:off x="5092828" y="4367814"/>
            <a:ext cx="10031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60 GV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0BBD866C-126B-4610-A93D-B63CB72C9D07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14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7F00A3-5BA0-46AB-A397-58AC9D55CF19}"/>
              </a:ext>
            </a:extLst>
          </p:cNvPr>
          <p:cNvSpPr txBox="1"/>
          <p:nvPr/>
        </p:nvSpPr>
        <p:spPr>
          <a:xfrm>
            <a:off x="-163096" y="581042"/>
            <a:ext cx="125181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He</a:t>
            </a:r>
            <a:r>
              <a:rPr lang="en-US" sz="2200" dirty="0"/>
              <a:t>, </a:t>
            </a:r>
            <a:r>
              <a:rPr lang="en-US" sz="2200" b="1" dirty="0">
                <a:solidFill>
                  <a:srgbClr val="00B050"/>
                </a:solidFill>
              </a:rPr>
              <a:t>C</a:t>
            </a:r>
            <a:r>
              <a:rPr lang="en-US" sz="2200" dirty="0"/>
              <a:t> and </a:t>
            </a:r>
            <a:r>
              <a:rPr lang="en-US" sz="2200" b="1" dirty="0">
                <a:solidFill>
                  <a:srgbClr val="FF0000"/>
                </a:solidFill>
              </a:rPr>
              <a:t>O</a:t>
            </a:r>
            <a:r>
              <a:rPr lang="en-US" sz="2200" dirty="0"/>
              <a:t> fluxes all </a:t>
            </a:r>
            <a:r>
              <a:rPr lang="en-US" sz="2200" b="1" dirty="0"/>
              <a:t>deviate from a single power law </a:t>
            </a:r>
            <a:r>
              <a:rPr lang="en-US" sz="2200" dirty="0"/>
              <a:t>above hundred GV.</a:t>
            </a:r>
          </a:p>
          <a:p>
            <a:pPr algn="ctr"/>
            <a:r>
              <a:rPr lang="en-US" sz="2200" dirty="0"/>
              <a:t>Furthermore, they seem have </a:t>
            </a:r>
            <a:r>
              <a:rPr lang="en-US" sz="2200" b="1" dirty="0"/>
              <a:t>identical rigidity dependence above 60 GV</a:t>
            </a:r>
            <a:r>
              <a:rPr lang="en-US" sz="2200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B80282-23EC-4707-B710-F5E6A73E6CA8}"/>
              </a:ext>
            </a:extLst>
          </p:cNvPr>
          <p:cNvSpPr txBox="1"/>
          <p:nvPr/>
        </p:nvSpPr>
        <p:spPr>
          <a:xfrm>
            <a:off x="4586800" y="1745938"/>
            <a:ext cx="2015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125 Million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349A71-BF92-4C12-B53A-145482FA62A0}"/>
              </a:ext>
            </a:extLst>
          </p:cNvPr>
          <p:cNvSpPr txBox="1"/>
          <p:nvPr/>
        </p:nvSpPr>
        <p:spPr>
          <a:xfrm>
            <a:off x="4609357" y="2107887"/>
            <a:ext cx="2067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14 Million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D26B2E-05AB-4A46-9153-5E367E1FC7B7}"/>
              </a:ext>
            </a:extLst>
          </p:cNvPr>
          <p:cNvSpPr txBox="1"/>
          <p:nvPr/>
        </p:nvSpPr>
        <p:spPr>
          <a:xfrm>
            <a:off x="4609357" y="2472140"/>
            <a:ext cx="2067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12 Million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C2A893-00A0-4012-8E97-53A2106B31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932" y="4330370"/>
            <a:ext cx="2535247" cy="66624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46AB345-7ED1-42D7-8192-30ABDF52DF85}"/>
              </a:ext>
            </a:extLst>
          </p:cNvPr>
          <p:cNvSpPr/>
          <p:nvPr/>
        </p:nvSpPr>
        <p:spPr>
          <a:xfrm>
            <a:off x="6258757" y="4012707"/>
            <a:ext cx="1313894" cy="532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21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FE3319-7C51-4EE6-AD23-A9AD4D8A9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232" y="1011929"/>
            <a:ext cx="8975531" cy="56105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Box 3">
                <a:extLst>
                  <a:ext uri="{FF2B5EF4-FFF2-40B4-BE49-F238E27FC236}">
                    <a16:creationId xmlns:a16="http://schemas.microsoft.com/office/drawing/2014/main" id="{9C114038-6DF0-46FD-88CE-E5CD3204F5E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05806" y="0"/>
                <a:ext cx="9780385" cy="5860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88255" tIns="44141" rIns="88255" bIns="44141" anchor="t">
                <a:noAutofit/>
              </a:bodyPr>
              <a:lstStyle>
                <a:lvl1pPr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rgbClr val="FF0C0F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/>
                <a:r>
                  <a:rPr lang="en-US" dirty="0">
                    <a:solidFill>
                      <a:srgbClr val="0070C0"/>
                    </a:solidFill>
                    <a:latin typeface="Arial"/>
                    <a:ea typeface="Arial" charset="0"/>
                  </a:rPr>
                  <a:t>He, C and O Spectral Indices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endParaRPr lang="en-US" dirty="0">
                  <a:solidFill>
                    <a:srgbClr val="0070C0"/>
                  </a:solidFill>
                  <a:latin typeface="Arial"/>
                  <a:ea typeface="Arial" charset="0"/>
                </a:endParaRPr>
              </a:p>
              <a:p>
                <a:pPr algn="ctr"/>
                <a:endParaRPr lang="en-US" sz="2400" dirty="0">
                  <a:solidFill>
                    <a:srgbClr val="0070C0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1400" dirty="0">
                  <a:solidFill>
                    <a:srgbClr val="FFFF00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133" i="1" dirty="0">
                  <a:solidFill>
                    <a:srgbClr val="FFFF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Text Box 3">
                <a:extLst>
                  <a:ext uri="{FF2B5EF4-FFF2-40B4-BE49-F238E27FC236}">
                    <a16:creationId xmlns:a16="http://schemas.microsoft.com/office/drawing/2014/main" id="{9C114038-6DF0-46FD-88CE-E5CD3204F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05806" y="0"/>
                <a:ext cx="9780385" cy="586063"/>
              </a:xfrm>
              <a:prstGeom prst="rect">
                <a:avLst/>
              </a:prstGeom>
              <a:blipFill>
                <a:blip r:embed="rId3"/>
                <a:stretch>
                  <a:fillRect t="-11458" b="-177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7A59947-F157-44AF-836A-057D3BD2473F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15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71E927-E450-475A-81A1-5798262236EF}"/>
              </a:ext>
            </a:extLst>
          </p:cNvPr>
          <p:cNvSpPr txBox="1"/>
          <p:nvPr/>
        </p:nvSpPr>
        <p:spPr>
          <a:xfrm>
            <a:off x="-163096" y="581042"/>
            <a:ext cx="125181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Above 200 GV, </a:t>
            </a:r>
            <a:r>
              <a:rPr lang="en-US" sz="2200" b="1" dirty="0"/>
              <a:t>Helium</a:t>
            </a:r>
            <a:r>
              <a:rPr lang="en-US" sz="2200" dirty="0"/>
              <a:t>, </a:t>
            </a:r>
            <a:r>
              <a:rPr lang="en-US" sz="2200" b="1" dirty="0">
                <a:solidFill>
                  <a:srgbClr val="00B050"/>
                </a:solidFill>
              </a:rPr>
              <a:t>Carbon</a:t>
            </a:r>
            <a:r>
              <a:rPr lang="en-US" sz="2200" dirty="0"/>
              <a:t> and </a:t>
            </a:r>
            <a:r>
              <a:rPr lang="en-US" sz="2200" b="1" dirty="0">
                <a:solidFill>
                  <a:srgbClr val="FF0000"/>
                </a:solidFill>
              </a:rPr>
              <a:t>Oxygen</a:t>
            </a:r>
            <a:r>
              <a:rPr lang="en-US" sz="2200" dirty="0"/>
              <a:t> fluxes </a:t>
            </a:r>
            <a:r>
              <a:rPr lang="en-US" sz="2200" b="1" dirty="0"/>
              <a:t>harden in an identical manner</a:t>
            </a:r>
            <a:r>
              <a:rPr lang="en-US" sz="2200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48ADA-6F0C-4F27-BF6D-1A33BF90A2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167" y="1437795"/>
            <a:ext cx="2926370" cy="34528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442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CE797E-60B4-4E6C-87E7-ADE14D14F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645" y="1167105"/>
            <a:ext cx="8878709" cy="5690895"/>
          </a:xfrm>
          <a:prstGeom prst="rect">
            <a:avLst/>
          </a:prstGeom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CB287639-BEA9-4670-99E3-EFA064814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5806" y="0"/>
            <a:ext cx="9780385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He/O and C/O Fluxes Ratio</a:t>
            </a:r>
            <a:endParaRPr lang="en-US" sz="2400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9E3F3F1-2FFE-4100-B56B-B9BC10F87FF6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16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7F05C3-F11D-4FB1-987D-01464EFDED4D}"/>
              </a:ext>
            </a:extLst>
          </p:cNvPr>
          <p:cNvSpPr txBox="1"/>
          <p:nvPr/>
        </p:nvSpPr>
        <p:spPr>
          <a:xfrm>
            <a:off x="-163096" y="581042"/>
            <a:ext cx="125181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He</a:t>
            </a:r>
            <a:r>
              <a:rPr lang="en-US" sz="2200" dirty="0"/>
              <a:t>, </a:t>
            </a:r>
            <a:r>
              <a:rPr lang="en-US" sz="2200" b="1" dirty="0">
                <a:solidFill>
                  <a:srgbClr val="00B050"/>
                </a:solidFill>
              </a:rPr>
              <a:t>C</a:t>
            </a:r>
            <a:r>
              <a:rPr lang="en-US" sz="2200" dirty="0"/>
              <a:t> and </a:t>
            </a:r>
            <a:r>
              <a:rPr lang="en-US" sz="2200" b="1" dirty="0">
                <a:solidFill>
                  <a:srgbClr val="FF0000"/>
                </a:solidFill>
              </a:rPr>
              <a:t>O</a:t>
            </a:r>
            <a:r>
              <a:rPr lang="en-US" sz="2200" dirty="0"/>
              <a:t> have </a:t>
            </a:r>
            <a:r>
              <a:rPr lang="en-US" sz="2200" b="1" dirty="0"/>
              <a:t>identical rigidity dependence above 60 GV</a:t>
            </a:r>
            <a:r>
              <a:rPr lang="en-US" sz="2200" dirty="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B27882-8A6E-4FC7-AEDB-8B1FEF644CA6}"/>
              </a:ext>
            </a:extLst>
          </p:cNvPr>
          <p:cNvSpPr txBox="1"/>
          <p:nvPr/>
        </p:nvSpPr>
        <p:spPr>
          <a:xfrm>
            <a:off x="5319678" y="4765933"/>
            <a:ext cx="7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60 GV</a:t>
            </a:r>
          </a:p>
        </p:txBody>
      </p:sp>
    </p:spTree>
    <p:extLst>
      <p:ext uri="{BB962C8B-B14F-4D97-AF65-F5344CB8AC3E}">
        <p14:creationId xmlns:p14="http://schemas.microsoft.com/office/powerpoint/2010/main" val="2081323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CB287639-BEA9-4670-99E3-EFA064814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5806" y="0"/>
            <a:ext cx="9780385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Carbon Spectrum Primary and Secondary Component</a:t>
            </a:r>
            <a:endParaRPr lang="en-US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1CC63A-A978-402E-A9C1-72C35C4311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612" y="1423948"/>
            <a:ext cx="8176772" cy="5316289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F180FF3C-483B-4A84-999E-20D738412FA1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17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7012CC-6D02-4A4F-98A2-6309386D6F4F}"/>
                  </a:ext>
                </a:extLst>
              </p:cNvPr>
              <p:cNvSpPr txBox="1"/>
              <p:nvPr/>
            </p:nvSpPr>
            <p:spPr>
              <a:xfrm>
                <a:off x="443883" y="586063"/>
                <a:ext cx="11354540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/>
                  <a:t>The Carbon flux </a:t>
                </a:r>
                <a:r>
                  <a:rPr lang="en-US" sz="2200" b="1" dirty="0"/>
                  <a:t>Φ</a:t>
                </a:r>
                <a:r>
                  <a:rPr lang="en-US" sz="2200" b="1" baseline="-25000" dirty="0"/>
                  <a:t>C</a:t>
                </a:r>
                <a:r>
                  <a:rPr lang="en-US" sz="2200" dirty="0"/>
                  <a:t> can be described as a </a:t>
                </a:r>
                <a:r>
                  <a:rPr lang="en-US" sz="2200" b="1" dirty="0"/>
                  <a:t>linear combination </a:t>
                </a:r>
                <a:r>
                  <a:rPr lang="en-US" sz="2200" dirty="0"/>
                  <a:t>of primary flux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200" b="1" dirty="0"/>
                  <a:t> Φ</a:t>
                </a:r>
                <a:r>
                  <a:rPr lang="en-US" sz="2200" b="1" baseline="-25000" dirty="0"/>
                  <a:t>O </a:t>
                </a:r>
                <a:r>
                  <a:rPr lang="en-US" sz="2200" dirty="0"/>
                  <a:t>and a secondary flux </a:t>
                </a:r>
                <a:r>
                  <a:rPr lang="en-US" sz="2200" b="1" dirty="0"/>
                  <a:t>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200" b="1" dirty="0"/>
                  <a:t> Φ</a:t>
                </a:r>
                <a:r>
                  <a:rPr lang="en-US" sz="2200" b="1" baseline="-25000" dirty="0"/>
                  <a:t>B</a:t>
                </a:r>
                <a:r>
                  <a:rPr lang="en-US" sz="2200" dirty="0"/>
                  <a:t> </a:t>
                </a:r>
                <a:r>
                  <a:rPr lang="en-US" sz="2200" baseline="30000" dirty="0"/>
                  <a:t>  </a:t>
                </a:r>
                <a:r>
                  <a:rPr lang="en-US" sz="2200" dirty="0"/>
                  <a:t>over the entire rigidity range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7012CC-6D02-4A4F-98A2-6309386D6F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83" y="586063"/>
                <a:ext cx="11354540" cy="1046440"/>
              </a:xfrm>
              <a:prstGeom prst="rect">
                <a:avLst/>
              </a:prstGeom>
              <a:blipFill>
                <a:blip r:embed="rId3"/>
                <a:stretch>
                  <a:fillRect t="-4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8301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8498" y="2892756"/>
            <a:ext cx="6503895" cy="380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7"/>
          <p:cNvPicPr preferRelativeResize="0"/>
          <p:nvPr/>
        </p:nvPicPr>
        <p:blipFill rotWithShape="1">
          <a:blip r:embed="rId4">
            <a:alphaModFix/>
          </a:blip>
          <a:srcRect l="3334" t="5076" r="52736" b="8298"/>
          <a:stretch/>
        </p:blipFill>
        <p:spPr>
          <a:xfrm>
            <a:off x="113800" y="156867"/>
            <a:ext cx="4186400" cy="3922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6" name="Google Shape;146;p27"/>
          <p:cNvSpPr/>
          <p:nvPr/>
        </p:nvSpPr>
        <p:spPr>
          <a:xfrm rot="19200000">
            <a:off x="3229074" y="3440792"/>
            <a:ext cx="305661" cy="61050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DD9C3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7"/>
          <p:cNvSpPr txBox="1"/>
          <p:nvPr/>
        </p:nvSpPr>
        <p:spPr>
          <a:xfrm>
            <a:off x="4377977" y="600270"/>
            <a:ext cx="7830313" cy="1197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Heavy elements (Ne, </a:t>
            </a:r>
            <a:r>
              <a:rPr lang="en-US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Mg, Si, S</a:t>
            </a:r>
            <a:r>
              <a:rPr lang="en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...) are </a:t>
            </a:r>
            <a:endParaRPr lang="en-US" sz="2400" dirty="0">
              <a:solidFill>
                <a:schemeClr val="bg1"/>
              </a:solidFill>
              <a:latin typeface="Calibri"/>
            </a:endParaRPr>
          </a:p>
          <a:p>
            <a:pPr algn="ctr"/>
            <a:r>
              <a:rPr lang="en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produced during the lifetime </a:t>
            </a:r>
            <a:r>
              <a:rPr lang="en-US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of stars</a:t>
            </a:r>
            <a:r>
              <a:rPr lang="en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though at later stage than light nuclei,</a:t>
            </a:r>
            <a:r>
              <a:rPr lang="en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 and  accelerated by </a:t>
            </a:r>
            <a:r>
              <a:rPr lang="en" sz="2400" b="1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supernovae</a:t>
            </a:r>
            <a:r>
              <a:rPr lang="en" sz="2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explosion. </a:t>
            </a:r>
            <a:endParaRPr sz="2400" dirty="0">
              <a:solidFill>
                <a:schemeClr val="bg1"/>
              </a:solidFill>
            </a:endParaRPr>
          </a:p>
          <a:p>
            <a:pPr algn="ctr"/>
            <a:endParaRPr sz="2400" dirty="0"/>
          </a:p>
        </p:txBody>
      </p:sp>
      <p:sp>
        <p:nvSpPr>
          <p:cNvPr id="148" name="Google Shape;148;p27"/>
          <p:cNvSpPr/>
          <p:nvPr/>
        </p:nvSpPr>
        <p:spPr>
          <a:xfrm>
            <a:off x="4853752" y="3450905"/>
            <a:ext cx="1735200" cy="3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 sz="2400" dirty="0">
                <a:solidFill>
                  <a:srgbClr val="92D050"/>
                </a:solidFill>
                <a:latin typeface="Calibri"/>
                <a:ea typeface="Calibri"/>
                <a:cs typeface="Calibri"/>
                <a:sym typeface="Calibri"/>
              </a:rPr>
              <a:t>supernovae</a:t>
            </a:r>
            <a:endParaRPr sz="2400" dirty="0">
              <a:solidFill>
                <a:srgbClr val="92D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7"/>
          <p:cNvSpPr/>
          <p:nvPr/>
        </p:nvSpPr>
        <p:spPr>
          <a:xfrm>
            <a:off x="1840233" y="2416665"/>
            <a:ext cx="1962400" cy="783600"/>
          </a:xfrm>
          <a:prstGeom prst="rect">
            <a:avLst/>
          </a:prstGeom>
          <a:solidFill>
            <a:srgbClr val="366092">
              <a:alpha val="49800"/>
            </a:srgbClr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" sz="24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Nuclei fusion </a:t>
            </a:r>
            <a:endParaRPr sz="2400"/>
          </a:p>
          <a:p>
            <a:pPr algn="ctr"/>
            <a:r>
              <a:rPr lang="en" sz="24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in stars</a:t>
            </a:r>
            <a:endParaRPr sz="24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6" name="Google Shape;156;p27"/>
          <p:cNvCxnSpPr/>
          <p:nvPr/>
        </p:nvCxnSpPr>
        <p:spPr>
          <a:xfrm>
            <a:off x="6319089" y="4899431"/>
            <a:ext cx="3758400" cy="957200"/>
          </a:xfrm>
          <a:prstGeom prst="straightConnector1">
            <a:avLst/>
          </a:prstGeom>
          <a:noFill/>
          <a:ln w="22225" cap="sq" cmpd="sng">
            <a:solidFill>
              <a:srgbClr val="00B0F0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58" name="Google Shape;158;p27"/>
          <p:cNvCxnSpPr>
            <a:cxnSpLocks/>
          </p:cNvCxnSpPr>
          <p:nvPr/>
        </p:nvCxnSpPr>
        <p:spPr>
          <a:xfrm>
            <a:off x="5606064" y="5473355"/>
            <a:ext cx="1061066" cy="831289"/>
          </a:xfrm>
          <a:prstGeom prst="straightConnector1">
            <a:avLst/>
          </a:prstGeom>
          <a:noFill/>
          <a:ln w="22225" cap="sq" cmpd="sng">
            <a:solidFill>
              <a:srgbClr val="00B0F0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59" name="Google Shape;159;p27"/>
          <p:cNvCxnSpPr>
            <a:cxnSpLocks/>
          </p:cNvCxnSpPr>
          <p:nvPr/>
        </p:nvCxnSpPr>
        <p:spPr>
          <a:xfrm>
            <a:off x="5933919" y="5304404"/>
            <a:ext cx="2359215" cy="1283284"/>
          </a:xfrm>
          <a:prstGeom prst="straightConnector1">
            <a:avLst/>
          </a:prstGeom>
          <a:noFill/>
          <a:ln w="22225" cap="sq" cmpd="sng">
            <a:solidFill>
              <a:srgbClr val="00B0F0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60" name="Google Shape;160;p27"/>
          <p:cNvCxnSpPr>
            <a:cxnSpLocks/>
          </p:cNvCxnSpPr>
          <p:nvPr/>
        </p:nvCxnSpPr>
        <p:spPr>
          <a:xfrm>
            <a:off x="6136467" y="5209688"/>
            <a:ext cx="2909879" cy="1290062"/>
          </a:xfrm>
          <a:prstGeom prst="straightConnector1">
            <a:avLst/>
          </a:prstGeom>
          <a:noFill/>
          <a:ln w="22225" cap="sq" cmpd="sng">
            <a:solidFill>
              <a:srgbClr val="00B0F0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2" name="Text Box 3">
            <a:extLst>
              <a:ext uri="{FF2B5EF4-FFF2-40B4-BE49-F238E27FC236}">
                <a16:creationId xmlns:a16="http://schemas.microsoft.com/office/drawing/2014/main" id="{2D301E75-534D-4730-93B2-9B7EA19D2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603710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" dirty="0">
                <a:solidFill>
                  <a:srgbClr val="FFFF00"/>
                </a:solidFill>
                <a:latin typeface="Arial"/>
                <a:ea typeface="Arial" charset="0"/>
              </a:rPr>
              <a:t> </a:t>
            </a:r>
            <a:r>
              <a:rPr lang="en-US" dirty="0">
                <a:solidFill>
                  <a:srgbClr val="FFFF00"/>
                </a:solidFill>
                <a:latin typeface="Arial"/>
                <a:ea typeface="Arial" charset="0"/>
              </a:rPr>
              <a:t>Heavy </a:t>
            </a:r>
            <a:r>
              <a:rPr lang="en" dirty="0">
                <a:solidFill>
                  <a:srgbClr val="FFFF00"/>
                </a:solidFill>
                <a:latin typeface="Arial"/>
                <a:ea typeface="Arial" charset="0"/>
              </a:rPr>
              <a:t>Primary Cosmic Ray</a:t>
            </a:r>
            <a:r>
              <a:rPr lang="en-US" dirty="0">
                <a:solidFill>
                  <a:srgbClr val="FFFF00"/>
                </a:solidFill>
                <a:latin typeface="Arial"/>
                <a:ea typeface="Arial" charset="0"/>
              </a:rPr>
              <a:t>s</a:t>
            </a:r>
            <a:endParaRPr lang="en-US" b="0" dirty="0">
              <a:solidFill>
                <a:srgbClr val="FFFF00"/>
              </a:solidFill>
              <a:latin typeface="Arial"/>
              <a:ea typeface="Arial" charset="0"/>
            </a:endParaRP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A2837CC-B374-49D7-84E9-5B66EDD4E925}"/>
              </a:ext>
            </a:extLst>
          </p:cNvPr>
          <p:cNvSpPr/>
          <p:nvPr/>
        </p:nvSpPr>
        <p:spPr>
          <a:xfrm>
            <a:off x="6726918" y="6154875"/>
            <a:ext cx="689751" cy="6897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32CB5A-E617-4C2E-B267-26B1C189C1B1}"/>
              </a:ext>
            </a:extLst>
          </p:cNvPr>
          <p:cNvSpPr txBox="1"/>
          <p:nvPr/>
        </p:nvSpPr>
        <p:spPr>
          <a:xfrm>
            <a:off x="6827657" y="6315084"/>
            <a:ext cx="48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Ne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7DD47B0-32D9-4A44-AB27-1CF5079BAD45}"/>
              </a:ext>
            </a:extLst>
          </p:cNvPr>
          <p:cNvSpPr/>
          <p:nvPr/>
        </p:nvSpPr>
        <p:spPr>
          <a:xfrm>
            <a:off x="9141382" y="6050486"/>
            <a:ext cx="689751" cy="6897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FCA36C2-96B2-4440-887B-66F6EB69DC8E}"/>
              </a:ext>
            </a:extLst>
          </p:cNvPr>
          <p:cNvSpPr/>
          <p:nvPr/>
        </p:nvSpPr>
        <p:spPr>
          <a:xfrm>
            <a:off x="10180737" y="5614893"/>
            <a:ext cx="689751" cy="6897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FFF095-A358-4466-964A-0D5FA01FFA8B}"/>
              </a:ext>
            </a:extLst>
          </p:cNvPr>
          <p:cNvSpPr txBox="1"/>
          <p:nvPr/>
        </p:nvSpPr>
        <p:spPr>
          <a:xfrm>
            <a:off x="9141382" y="6210695"/>
            <a:ext cx="689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Mg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2D7C62-ACEE-408F-A763-BD4A5CE29AEA}"/>
              </a:ext>
            </a:extLst>
          </p:cNvPr>
          <p:cNvSpPr txBox="1"/>
          <p:nvPr/>
        </p:nvSpPr>
        <p:spPr>
          <a:xfrm>
            <a:off x="10281476" y="5785543"/>
            <a:ext cx="48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Si</a:t>
            </a: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583134CE-F914-4CA3-A7D1-8F8060144CF6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bg1"/>
                </a:solidFill>
                <a:latin typeface="Arial"/>
                <a:ea typeface="ＭＳ Ｐゴシック"/>
              </a:rPr>
              <a:pPr defTabSz="882349">
                <a:defRPr/>
              </a:pPr>
              <a:t>18</a:t>
            </a:fld>
            <a:endParaRPr lang="en-US" sz="1200" b="1" dirty="0">
              <a:solidFill>
                <a:schemeClr val="bg1"/>
              </a:solidFill>
              <a:latin typeface="Arial"/>
              <a:ea typeface="ＭＳ Ｐゴシック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24136C9-3429-4F88-B412-C9E5A5841DD1}"/>
              </a:ext>
            </a:extLst>
          </p:cNvPr>
          <p:cNvSpPr/>
          <p:nvPr/>
        </p:nvSpPr>
        <p:spPr>
          <a:xfrm>
            <a:off x="10180737" y="4592002"/>
            <a:ext cx="689751" cy="6897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EC123F-077B-47DD-966B-76695F6A9735}"/>
              </a:ext>
            </a:extLst>
          </p:cNvPr>
          <p:cNvSpPr txBox="1"/>
          <p:nvPr/>
        </p:nvSpPr>
        <p:spPr>
          <a:xfrm>
            <a:off x="10281476" y="4761480"/>
            <a:ext cx="48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</a:t>
            </a:r>
          </a:p>
        </p:txBody>
      </p:sp>
      <p:cxnSp>
        <p:nvCxnSpPr>
          <p:cNvPr id="24" name="Google Shape;156;p27">
            <a:extLst>
              <a:ext uri="{FF2B5EF4-FFF2-40B4-BE49-F238E27FC236}">
                <a16:creationId xmlns:a16="http://schemas.microsoft.com/office/drawing/2014/main" id="{C718CD01-94F6-426F-A9F9-697DA302B0ED}"/>
              </a:ext>
            </a:extLst>
          </p:cNvPr>
          <p:cNvCxnSpPr>
            <a:cxnSpLocks/>
          </p:cNvCxnSpPr>
          <p:nvPr/>
        </p:nvCxnSpPr>
        <p:spPr>
          <a:xfrm>
            <a:off x="6237317" y="4623743"/>
            <a:ext cx="3840172" cy="275688"/>
          </a:xfrm>
          <a:prstGeom prst="straightConnector1">
            <a:avLst/>
          </a:prstGeom>
          <a:noFill/>
          <a:ln w="22225" cap="sq" cmpd="sng">
            <a:solidFill>
              <a:srgbClr val="00B0F0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25" name="Google Shape;147;p27">
            <a:extLst>
              <a:ext uri="{FF2B5EF4-FFF2-40B4-BE49-F238E27FC236}">
                <a16:creationId xmlns:a16="http://schemas.microsoft.com/office/drawing/2014/main" id="{229ADB65-72A8-4756-B3E5-659246AD8D04}"/>
              </a:ext>
            </a:extLst>
          </p:cNvPr>
          <p:cNvSpPr txBox="1"/>
          <p:nvPr/>
        </p:nvSpPr>
        <p:spPr>
          <a:xfrm>
            <a:off x="4144149" y="2130795"/>
            <a:ext cx="8297967" cy="1197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Do they behave the same way as light primaries (He, C, O)?</a:t>
            </a:r>
            <a:r>
              <a:rPr lang="en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2400" dirty="0">
              <a:solidFill>
                <a:schemeClr val="bg1"/>
              </a:solidFill>
            </a:endParaRPr>
          </a:p>
          <a:p>
            <a:pPr algn="ctr"/>
            <a:endParaRPr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47A41653-BCE9-42D6-91DC-B88AA1BFB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88" y="949911"/>
            <a:ext cx="10991020" cy="5672563"/>
          </a:xfrm>
          <a:prstGeom prst="rect">
            <a:avLst/>
          </a:prstGeom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098573F6-FB09-4E5F-8E4A-6A902496E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5806" y="35512"/>
            <a:ext cx="9780385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Heavy Nuclei Flux Measurements before AMS</a:t>
            </a:r>
            <a:endParaRPr lang="en-US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7EFF4232-C80D-4039-872A-887B3C11A5E2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19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47005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35" descr="MilkyWay"/>
          <p:cNvPicPr preferRelativeResize="0"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5" y="3465019"/>
            <a:ext cx="11259716" cy="324922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621" y="4394559"/>
            <a:ext cx="635585" cy="414589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388616" y="5271973"/>
            <a:ext cx="141241" cy="138196"/>
          </a:xfrm>
          <a:prstGeom prst="ellipse">
            <a:avLst/>
          </a:prstGeom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67" tIns="40033" rIns="80067" bIns="40033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 b="1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Rettangolo 35"/>
          <p:cNvSpPr>
            <a:spLocks noChangeArrowheads="1"/>
          </p:cNvSpPr>
          <p:nvPr/>
        </p:nvSpPr>
        <p:spPr bwMode="auto">
          <a:xfrm>
            <a:off x="7462745" y="5089633"/>
            <a:ext cx="706206" cy="341242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4103" tIns="47051" rIns="94103" bIns="4705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b="1" dirty="0">
                <a:solidFill>
                  <a:prstClr val="white"/>
                </a:solidFill>
                <a:latin typeface="Calibri"/>
                <a:ea typeface="ＭＳ Ｐゴシック" charset="-128"/>
                <a:cs typeface="Calibri"/>
                <a:sym typeface="Wingdings" charset="0"/>
              </a:rPr>
              <a:t>AMS</a:t>
            </a:r>
          </a:p>
        </p:txBody>
      </p:sp>
      <p:sp>
        <p:nvSpPr>
          <p:cNvPr id="13" name="Freeform 12"/>
          <p:cNvSpPr/>
          <p:nvPr/>
        </p:nvSpPr>
        <p:spPr>
          <a:xfrm>
            <a:off x="7359441" y="4771383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80067" tIns="40033" rIns="80067" bIns="40033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 b="1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5545606" y="4710115"/>
            <a:ext cx="2029113" cy="1286752"/>
          </a:xfrm>
          <a:custGeom>
            <a:avLst/>
            <a:gdLst>
              <a:gd name="connsiteX0" fmla="*/ 1039785 w 2217493"/>
              <a:gd name="connsiteY0" fmla="*/ 824300 h 1164135"/>
              <a:gd name="connsiteX1" fmla="*/ 1925890 w 2217493"/>
              <a:gd name="connsiteY1" fmla="*/ 484645 h 1164135"/>
              <a:gd name="connsiteX2" fmla="*/ 2191721 w 2217493"/>
              <a:gd name="connsiteY2" fmla="*/ 85920 h 1164135"/>
              <a:gd name="connsiteX3" fmla="*/ 1379458 w 2217493"/>
              <a:gd name="connsiteY3" fmla="*/ 12082 h 1164135"/>
              <a:gd name="connsiteX4" fmla="*/ 567196 w 2217493"/>
              <a:gd name="connsiteY4" fmla="*/ 263131 h 1164135"/>
              <a:gd name="connsiteX5" fmla="*/ 5996 w 2217493"/>
              <a:gd name="connsiteY5" fmla="*/ 720926 h 1164135"/>
              <a:gd name="connsiteX6" fmla="*/ 921638 w 2217493"/>
              <a:gd name="connsiteY6" fmla="*/ 1163954 h 1164135"/>
              <a:gd name="connsiteX7" fmla="*/ 1999732 w 2217493"/>
              <a:gd name="connsiteY7" fmla="*/ 779997 h 1164135"/>
              <a:gd name="connsiteX0" fmla="*/ 1039785 w 2212439"/>
              <a:gd name="connsiteY0" fmla="*/ 824300 h 1164135"/>
              <a:gd name="connsiteX1" fmla="*/ 1437668 w 2212439"/>
              <a:gd name="connsiteY1" fmla="*/ 517599 h 1164135"/>
              <a:gd name="connsiteX2" fmla="*/ 1925890 w 2212439"/>
              <a:gd name="connsiteY2" fmla="*/ 484645 h 1164135"/>
              <a:gd name="connsiteX3" fmla="*/ 2191721 w 2212439"/>
              <a:gd name="connsiteY3" fmla="*/ 85920 h 1164135"/>
              <a:gd name="connsiteX4" fmla="*/ 1379458 w 2212439"/>
              <a:gd name="connsiteY4" fmla="*/ 12082 h 1164135"/>
              <a:gd name="connsiteX5" fmla="*/ 567196 w 2212439"/>
              <a:gd name="connsiteY5" fmla="*/ 263131 h 1164135"/>
              <a:gd name="connsiteX6" fmla="*/ 5996 w 2212439"/>
              <a:gd name="connsiteY6" fmla="*/ 720926 h 1164135"/>
              <a:gd name="connsiteX7" fmla="*/ 921638 w 2212439"/>
              <a:gd name="connsiteY7" fmla="*/ 1163954 h 1164135"/>
              <a:gd name="connsiteX8" fmla="*/ 1999732 w 2212439"/>
              <a:gd name="connsiteY8" fmla="*/ 779997 h 1164135"/>
              <a:gd name="connsiteX0" fmla="*/ 1039785 w 2203879"/>
              <a:gd name="connsiteY0" fmla="*/ 812265 h 1152100"/>
              <a:gd name="connsiteX1" fmla="*/ 1437668 w 2203879"/>
              <a:gd name="connsiteY1" fmla="*/ 505564 h 1152100"/>
              <a:gd name="connsiteX2" fmla="*/ 1925890 w 2203879"/>
              <a:gd name="connsiteY2" fmla="*/ 472610 h 1152100"/>
              <a:gd name="connsiteX3" fmla="*/ 2191721 w 2203879"/>
              <a:gd name="connsiteY3" fmla="*/ 73885 h 1152100"/>
              <a:gd name="connsiteX4" fmla="*/ 1541232 w 2203879"/>
              <a:gd name="connsiteY4" fmla="*/ 228700 h 1152100"/>
              <a:gd name="connsiteX5" fmla="*/ 1379458 w 2203879"/>
              <a:gd name="connsiteY5" fmla="*/ 47 h 1152100"/>
              <a:gd name="connsiteX6" fmla="*/ 567196 w 2203879"/>
              <a:gd name="connsiteY6" fmla="*/ 251096 h 1152100"/>
              <a:gd name="connsiteX7" fmla="*/ 5996 w 2203879"/>
              <a:gd name="connsiteY7" fmla="*/ 708891 h 1152100"/>
              <a:gd name="connsiteX8" fmla="*/ 921638 w 2203879"/>
              <a:gd name="connsiteY8" fmla="*/ 1151919 h 1152100"/>
              <a:gd name="connsiteX9" fmla="*/ 1999732 w 2203879"/>
              <a:gd name="connsiteY9" fmla="*/ 767962 h 1152100"/>
              <a:gd name="connsiteX0" fmla="*/ 1039179 w 2203273"/>
              <a:gd name="connsiteY0" fmla="*/ 813617 h 1153452"/>
              <a:gd name="connsiteX1" fmla="*/ 1437062 w 2203273"/>
              <a:gd name="connsiteY1" fmla="*/ 506916 h 1153452"/>
              <a:gd name="connsiteX2" fmla="*/ 1925284 w 2203273"/>
              <a:gd name="connsiteY2" fmla="*/ 473962 h 1153452"/>
              <a:gd name="connsiteX3" fmla="*/ 2191115 w 2203273"/>
              <a:gd name="connsiteY3" fmla="*/ 75237 h 1153452"/>
              <a:gd name="connsiteX4" fmla="*/ 1540626 w 2203273"/>
              <a:gd name="connsiteY4" fmla="*/ 230052 h 1153452"/>
              <a:gd name="connsiteX5" fmla="*/ 1378852 w 2203273"/>
              <a:gd name="connsiteY5" fmla="*/ 1399 h 1153452"/>
              <a:gd name="connsiteX6" fmla="*/ 1074590 w 2203273"/>
              <a:gd name="connsiteY6" fmla="*/ 360340 h 1153452"/>
              <a:gd name="connsiteX7" fmla="*/ 566590 w 2203273"/>
              <a:gd name="connsiteY7" fmla="*/ 252448 h 1153452"/>
              <a:gd name="connsiteX8" fmla="*/ 5390 w 2203273"/>
              <a:gd name="connsiteY8" fmla="*/ 710243 h 1153452"/>
              <a:gd name="connsiteX9" fmla="*/ 921032 w 2203273"/>
              <a:gd name="connsiteY9" fmla="*/ 1153271 h 1153452"/>
              <a:gd name="connsiteX10" fmla="*/ 1999126 w 2203273"/>
              <a:gd name="connsiteY10" fmla="*/ 769314 h 1153452"/>
              <a:gd name="connsiteX0" fmla="*/ 1042254 w 2206348"/>
              <a:gd name="connsiteY0" fmla="*/ 813617 h 1153452"/>
              <a:gd name="connsiteX1" fmla="*/ 1440137 w 2206348"/>
              <a:gd name="connsiteY1" fmla="*/ 506916 h 1153452"/>
              <a:gd name="connsiteX2" fmla="*/ 1928359 w 2206348"/>
              <a:gd name="connsiteY2" fmla="*/ 473962 h 1153452"/>
              <a:gd name="connsiteX3" fmla="*/ 2194190 w 2206348"/>
              <a:gd name="connsiteY3" fmla="*/ 75237 h 1153452"/>
              <a:gd name="connsiteX4" fmla="*/ 1543701 w 2206348"/>
              <a:gd name="connsiteY4" fmla="*/ 230052 h 1153452"/>
              <a:gd name="connsiteX5" fmla="*/ 1381927 w 2206348"/>
              <a:gd name="connsiteY5" fmla="*/ 1399 h 1153452"/>
              <a:gd name="connsiteX6" fmla="*/ 1077665 w 2206348"/>
              <a:gd name="connsiteY6" fmla="*/ 360340 h 1153452"/>
              <a:gd name="connsiteX7" fmla="*/ 569665 w 2206348"/>
              <a:gd name="connsiteY7" fmla="*/ 252448 h 1153452"/>
              <a:gd name="connsiteX8" fmla="*/ 473543 w 2206348"/>
              <a:gd name="connsiteY8" fmla="*/ 637203 h 1153452"/>
              <a:gd name="connsiteX9" fmla="*/ 8465 w 2206348"/>
              <a:gd name="connsiteY9" fmla="*/ 710243 h 1153452"/>
              <a:gd name="connsiteX10" fmla="*/ 924107 w 2206348"/>
              <a:gd name="connsiteY10" fmla="*/ 1153271 h 1153452"/>
              <a:gd name="connsiteX11" fmla="*/ 2002201 w 2206348"/>
              <a:gd name="connsiteY11" fmla="*/ 769314 h 1153452"/>
              <a:gd name="connsiteX0" fmla="*/ 1033824 w 2197918"/>
              <a:gd name="connsiteY0" fmla="*/ 813617 h 1153452"/>
              <a:gd name="connsiteX1" fmla="*/ 1431707 w 2197918"/>
              <a:gd name="connsiteY1" fmla="*/ 506916 h 1153452"/>
              <a:gd name="connsiteX2" fmla="*/ 1919929 w 2197918"/>
              <a:gd name="connsiteY2" fmla="*/ 473962 h 1153452"/>
              <a:gd name="connsiteX3" fmla="*/ 2185760 w 2197918"/>
              <a:gd name="connsiteY3" fmla="*/ 75237 h 1153452"/>
              <a:gd name="connsiteX4" fmla="*/ 1535271 w 2197918"/>
              <a:gd name="connsiteY4" fmla="*/ 230052 h 1153452"/>
              <a:gd name="connsiteX5" fmla="*/ 1373497 w 2197918"/>
              <a:gd name="connsiteY5" fmla="*/ 1399 h 1153452"/>
              <a:gd name="connsiteX6" fmla="*/ 1069235 w 2197918"/>
              <a:gd name="connsiteY6" fmla="*/ 360340 h 1153452"/>
              <a:gd name="connsiteX7" fmla="*/ 561235 w 2197918"/>
              <a:gd name="connsiteY7" fmla="*/ 252448 h 1153452"/>
              <a:gd name="connsiteX8" fmla="*/ 879367 w 2197918"/>
              <a:gd name="connsiteY8" fmla="*/ 181193 h 1153452"/>
              <a:gd name="connsiteX9" fmla="*/ 35 w 2197918"/>
              <a:gd name="connsiteY9" fmla="*/ 710243 h 1153452"/>
              <a:gd name="connsiteX10" fmla="*/ 915677 w 2197918"/>
              <a:gd name="connsiteY10" fmla="*/ 1153271 h 1153452"/>
              <a:gd name="connsiteX11" fmla="*/ 1993771 w 2197918"/>
              <a:gd name="connsiteY11" fmla="*/ 769314 h 1153452"/>
              <a:gd name="connsiteX0" fmla="*/ 1043217 w 2207311"/>
              <a:gd name="connsiteY0" fmla="*/ 813617 h 1153452"/>
              <a:gd name="connsiteX1" fmla="*/ 1441100 w 2207311"/>
              <a:gd name="connsiteY1" fmla="*/ 506916 h 1153452"/>
              <a:gd name="connsiteX2" fmla="*/ 1929322 w 2207311"/>
              <a:gd name="connsiteY2" fmla="*/ 473962 h 1153452"/>
              <a:gd name="connsiteX3" fmla="*/ 2195153 w 2207311"/>
              <a:gd name="connsiteY3" fmla="*/ 75237 h 1153452"/>
              <a:gd name="connsiteX4" fmla="*/ 1544664 w 2207311"/>
              <a:gd name="connsiteY4" fmla="*/ 230052 h 1153452"/>
              <a:gd name="connsiteX5" fmla="*/ 1382890 w 2207311"/>
              <a:gd name="connsiteY5" fmla="*/ 1399 h 1153452"/>
              <a:gd name="connsiteX6" fmla="*/ 1078628 w 2207311"/>
              <a:gd name="connsiteY6" fmla="*/ 360340 h 1153452"/>
              <a:gd name="connsiteX7" fmla="*/ 570628 w 2207311"/>
              <a:gd name="connsiteY7" fmla="*/ 252448 h 1153452"/>
              <a:gd name="connsiteX8" fmla="*/ 888760 w 2207311"/>
              <a:gd name="connsiteY8" fmla="*/ 181193 h 1153452"/>
              <a:gd name="connsiteX9" fmla="*/ 474507 w 2207311"/>
              <a:gd name="connsiteY9" fmla="*/ 555773 h 1153452"/>
              <a:gd name="connsiteX10" fmla="*/ 9428 w 2207311"/>
              <a:gd name="connsiteY10" fmla="*/ 710243 h 1153452"/>
              <a:gd name="connsiteX11" fmla="*/ 925070 w 2207311"/>
              <a:gd name="connsiteY11" fmla="*/ 1153271 h 1153452"/>
              <a:gd name="connsiteX12" fmla="*/ 2003164 w 2207311"/>
              <a:gd name="connsiteY12" fmla="*/ 769314 h 1153452"/>
              <a:gd name="connsiteX0" fmla="*/ 1043218 w 2198778"/>
              <a:gd name="connsiteY0" fmla="*/ 813617 h 1153452"/>
              <a:gd name="connsiteX1" fmla="*/ 1441101 w 2198778"/>
              <a:gd name="connsiteY1" fmla="*/ 506916 h 1153452"/>
              <a:gd name="connsiteX2" fmla="*/ 1791238 w 2198778"/>
              <a:gd name="connsiteY2" fmla="*/ 83096 h 1153452"/>
              <a:gd name="connsiteX3" fmla="*/ 2195154 w 2198778"/>
              <a:gd name="connsiteY3" fmla="*/ 75237 h 1153452"/>
              <a:gd name="connsiteX4" fmla="*/ 1544665 w 2198778"/>
              <a:gd name="connsiteY4" fmla="*/ 230052 h 1153452"/>
              <a:gd name="connsiteX5" fmla="*/ 1382891 w 2198778"/>
              <a:gd name="connsiteY5" fmla="*/ 1399 h 1153452"/>
              <a:gd name="connsiteX6" fmla="*/ 1078629 w 2198778"/>
              <a:gd name="connsiteY6" fmla="*/ 360340 h 1153452"/>
              <a:gd name="connsiteX7" fmla="*/ 570629 w 2198778"/>
              <a:gd name="connsiteY7" fmla="*/ 252448 h 1153452"/>
              <a:gd name="connsiteX8" fmla="*/ 888761 w 2198778"/>
              <a:gd name="connsiteY8" fmla="*/ 181193 h 1153452"/>
              <a:gd name="connsiteX9" fmla="*/ 474508 w 2198778"/>
              <a:gd name="connsiteY9" fmla="*/ 555773 h 1153452"/>
              <a:gd name="connsiteX10" fmla="*/ 9429 w 2198778"/>
              <a:gd name="connsiteY10" fmla="*/ 710243 h 1153452"/>
              <a:gd name="connsiteX11" fmla="*/ 925071 w 2198778"/>
              <a:gd name="connsiteY11" fmla="*/ 1153271 h 1153452"/>
              <a:gd name="connsiteX12" fmla="*/ 2003165 w 2198778"/>
              <a:gd name="connsiteY12" fmla="*/ 769314 h 1153452"/>
              <a:gd name="connsiteX0" fmla="*/ 1033865 w 2189425"/>
              <a:gd name="connsiteY0" fmla="*/ 813617 h 1154071"/>
              <a:gd name="connsiteX1" fmla="*/ 1431748 w 2189425"/>
              <a:gd name="connsiteY1" fmla="*/ 506916 h 1154071"/>
              <a:gd name="connsiteX2" fmla="*/ 1781885 w 2189425"/>
              <a:gd name="connsiteY2" fmla="*/ 83096 h 1154071"/>
              <a:gd name="connsiteX3" fmla="*/ 2185801 w 2189425"/>
              <a:gd name="connsiteY3" fmla="*/ 75237 h 1154071"/>
              <a:gd name="connsiteX4" fmla="*/ 1535312 w 2189425"/>
              <a:gd name="connsiteY4" fmla="*/ 230052 h 1154071"/>
              <a:gd name="connsiteX5" fmla="*/ 1373538 w 2189425"/>
              <a:gd name="connsiteY5" fmla="*/ 1399 h 1154071"/>
              <a:gd name="connsiteX6" fmla="*/ 1069276 w 2189425"/>
              <a:gd name="connsiteY6" fmla="*/ 360340 h 1154071"/>
              <a:gd name="connsiteX7" fmla="*/ 561276 w 2189425"/>
              <a:gd name="connsiteY7" fmla="*/ 252448 h 1154071"/>
              <a:gd name="connsiteX8" fmla="*/ 879408 w 2189425"/>
              <a:gd name="connsiteY8" fmla="*/ 181193 h 1154071"/>
              <a:gd name="connsiteX9" fmla="*/ 465155 w 2189425"/>
              <a:gd name="connsiteY9" fmla="*/ 555773 h 1154071"/>
              <a:gd name="connsiteX10" fmla="*/ 76 w 2189425"/>
              <a:gd name="connsiteY10" fmla="*/ 710243 h 1154071"/>
              <a:gd name="connsiteX11" fmla="*/ 499678 w 2189425"/>
              <a:gd name="connsiteY11" fmla="*/ 783778 h 1154071"/>
              <a:gd name="connsiteX12" fmla="*/ 915718 w 2189425"/>
              <a:gd name="connsiteY12" fmla="*/ 1153271 h 1154071"/>
              <a:gd name="connsiteX13" fmla="*/ 1993812 w 2189425"/>
              <a:gd name="connsiteY13" fmla="*/ 769314 h 1154071"/>
              <a:gd name="connsiteX0" fmla="*/ 1033865 w 2189425"/>
              <a:gd name="connsiteY0" fmla="*/ 813617 h 1428147"/>
              <a:gd name="connsiteX1" fmla="*/ 1431748 w 2189425"/>
              <a:gd name="connsiteY1" fmla="*/ 506916 h 1428147"/>
              <a:gd name="connsiteX2" fmla="*/ 1781885 w 2189425"/>
              <a:gd name="connsiteY2" fmla="*/ 83096 h 1428147"/>
              <a:gd name="connsiteX3" fmla="*/ 2185801 w 2189425"/>
              <a:gd name="connsiteY3" fmla="*/ 75237 h 1428147"/>
              <a:gd name="connsiteX4" fmla="*/ 1535312 w 2189425"/>
              <a:gd name="connsiteY4" fmla="*/ 230052 h 1428147"/>
              <a:gd name="connsiteX5" fmla="*/ 1373538 w 2189425"/>
              <a:gd name="connsiteY5" fmla="*/ 1399 h 1428147"/>
              <a:gd name="connsiteX6" fmla="*/ 1069276 w 2189425"/>
              <a:gd name="connsiteY6" fmla="*/ 360340 h 1428147"/>
              <a:gd name="connsiteX7" fmla="*/ 561276 w 2189425"/>
              <a:gd name="connsiteY7" fmla="*/ 252448 h 1428147"/>
              <a:gd name="connsiteX8" fmla="*/ 879408 w 2189425"/>
              <a:gd name="connsiteY8" fmla="*/ 181193 h 1428147"/>
              <a:gd name="connsiteX9" fmla="*/ 465155 w 2189425"/>
              <a:gd name="connsiteY9" fmla="*/ 555773 h 1428147"/>
              <a:gd name="connsiteX10" fmla="*/ 76 w 2189425"/>
              <a:gd name="connsiteY10" fmla="*/ 710243 h 1428147"/>
              <a:gd name="connsiteX11" fmla="*/ 499678 w 2189425"/>
              <a:gd name="connsiteY11" fmla="*/ 783778 h 1428147"/>
              <a:gd name="connsiteX12" fmla="*/ 915718 w 2189425"/>
              <a:gd name="connsiteY12" fmla="*/ 1153271 h 1428147"/>
              <a:gd name="connsiteX13" fmla="*/ 1310926 w 2189425"/>
              <a:gd name="connsiteY13" fmla="*/ 1418935 h 1428147"/>
              <a:gd name="connsiteX14" fmla="*/ 1993812 w 2189425"/>
              <a:gd name="connsiteY14" fmla="*/ 769314 h 1428147"/>
              <a:gd name="connsiteX0" fmla="*/ 1033865 w 2189425"/>
              <a:gd name="connsiteY0" fmla="*/ 813617 h 1419002"/>
              <a:gd name="connsiteX1" fmla="*/ 1431748 w 2189425"/>
              <a:gd name="connsiteY1" fmla="*/ 506916 h 1419002"/>
              <a:gd name="connsiteX2" fmla="*/ 1781885 w 2189425"/>
              <a:gd name="connsiteY2" fmla="*/ 83096 h 1419002"/>
              <a:gd name="connsiteX3" fmla="*/ 2185801 w 2189425"/>
              <a:gd name="connsiteY3" fmla="*/ 75237 h 1419002"/>
              <a:gd name="connsiteX4" fmla="*/ 1535312 w 2189425"/>
              <a:gd name="connsiteY4" fmla="*/ 230052 h 1419002"/>
              <a:gd name="connsiteX5" fmla="*/ 1373538 w 2189425"/>
              <a:gd name="connsiteY5" fmla="*/ 1399 h 1419002"/>
              <a:gd name="connsiteX6" fmla="*/ 1069276 w 2189425"/>
              <a:gd name="connsiteY6" fmla="*/ 360340 h 1419002"/>
              <a:gd name="connsiteX7" fmla="*/ 561276 w 2189425"/>
              <a:gd name="connsiteY7" fmla="*/ 252448 h 1419002"/>
              <a:gd name="connsiteX8" fmla="*/ 879408 w 2189425"/>
              <a:gd name="connsiteY8" fmla="*/ 181193 h 1419002"/>
              <a:gd name="connsiteX9" fmla="*/ 465155 w 2189425"/>
              <a:gd name="connsiteY9" fmla="*/ 555773 h 1419002"/>
              <a:gd name="connsiteX10" fmla="*/ 76 w 2189425"/>
              <a:gd name="connsiteY10" fmla="*/ 710243 h 1419002"/>
              <a:gd name="connsiteX11" fmla="*/ 499678 w 2189425"/>
              <a:gd name="connsiteY11" fmla="*/ 783778 h 1419002"/>
              <a:gd name="connsiteX12" fmla="*/ 915718 w 2189425"/>
              <a:gd name="connsiteY12" fmla="*/ 1153271 h 1419002"/>
              <a:gd name="connsiteX13" fmla="*/ 1310926 w 2189425"/>
              <a:gd name="connsiteY13" fmla="*/ 1418935 h 1419002"/>
              <a:gd name="connsiteX14" fmla="*/ 1397230 w 2189425"/>
              <a:gd name="connsiteY14" fmla="*/ 1028070 h 1419002"/>
              <a:gd name="connsiteX15" fmla="*/ 1993812 w 2189425"/>
              <a:gd name="connsiteY15" fmla="*/ 769314 h 1419002"/>
              <a:gd name="connsiteX0" fmla="*/ 1033865 w 2189425"/>
              <a:gd name="connsiteY0" fmla="*/ 813617 h 1419002"/>
              <a:gd name="connsiteX1" fmla="*/ 1431748 w 2189425"/>
              <a:gd name="connsiteY1" fmla="*/ 506916 h 1419002"/>
              <a:gd name="connsiteX2" fmla="*/ 1781885 w 2189425"/>
              <a:gd name="connsiteY2" fmla="*/ 83096 h 1419002"/>
              <a:gd name="connsiteX3" fmla="*/ 2185801 w 2189425"/>
              <a:gd name="connsiteY3" fmla="*/ 75237 h 1419002"/>
              <a:gd name="connsiteX4" fmla="*/ 1535312 w 2189425"/>
              <a:gd name="connsiteY4" fmla="*/ 230052 h 1419002"/>
              <a:gd name="connsiteX5" fmla="*/ 1373538 w 2189425"/>
              <a:gd name="connsiteY5" fmla="*/ 1399 h 1419002"/>
              <a:gd name="connsiteX6" fmla="*/ 1069276 w 2189425"/>
              <a:gd name="connsiteY6" fmla="*/ 360340 h 1419002"/>
              <a:gd name="connsiteX7" fmla="*/ 561276 w 2189425"/>
              <a:gd name="connsiteY7" fmla="*/ 252448 h 1419002"/>
              <a:gd name="connsiteX8" fmla="*/ 879408 w 2189425"/>
              <a:gd name="connsiteY8" fmla="*/ 181193 h 1419002"/>
              <a:gd name="connsiteX9" fmla="*/ 465155 w 2189425"/>
              <a:gd name="connsiteY9" fmla="*/ 555773 h 1419002"/>
              <a:gd name="connsiteX10" fmla="*/ 76 w 2189425"/>
              <a:gd name="connsiteY10" fmla="*/ 710243 h 1419002"/>
              <a:gd name="connsiteX11" fmla="*/ 499678 w 2189425"/>
              <a:gd name="connsiteY11" fmla="*/ 783778 h 1419002"/>
              <a:gd name="connsiteX12" fmla="*/ 915718 w 2189425"/>
              <a:gd name="connsiteY12" fmla="*/ 1153271 h 1419002"/>
              <a:gd name="connsiteX13" fmla="*/ 1310926 w 2189425"/>
              <a:gd name="connsiteY13" fmla="*/ 1418935 h 1419002"/>
              <a:gd name="connsiteX14" fmla="*/ 1397230 w 2189425"/>
              <a:gd name="connsiteY14" fmla="*/ 1028070 h 1419002"/>
              <a:gd name="connsiteX15" fmla="*/ 1725181 w 2189425"/>
              <a:gd name="connsiteY15" fmla="*/ 962926 h 1419002"/>
              <a:gd name="connsiteX16" fmla="*/ 1993812 w 2189425"/>
              <a:gd name="connsiteY16" fmla="*/ 769314 h 1419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89425" h="1419002">
                <a:moveTo>
                  <a:pt x="1033865" y="813617"/>
                </a:moveTo>
                <a:cubicBezTo>
                  <a:pt x="1100179" y="786929"/>
                  <a:pt x="1284064" y="563525"/>
                  <a:pt x="1431748" y="506916"/>
                </a:cubicBezTo>
                <a:cubicBezTo>
                  <a:pt x="1579432" y="450307"/>
                  <a:pt x="1656210" y="155042"/>
                  <a:pt x="1781885" y="83096"/>
                </a:cubicBezTo>
                <a:cubicBezTo>
                  <a:pt x="1907560" y="11150"/>
                  <a:pt x="2226897" y="50744"/>
                  <a:pt x="2185801" y="75237"/>
                </a:cubicBezTo>
                <a:cubicBezTo>
                  <a:pt x="2144705" y="99730"/>
                  <a:pt x="1670689" y="242358"/>
                  <a:pt x="1535312" y="230052"/>
                </a:cubicBezTo>
                <a:cubicBezTo>
                  <a:pt x="1399935" y="217746"/>
                  <a:pt x="1451211" y="-20316"/>
                  <a:pt x="1373538" y="1399"/>
                </a:cubicBezTo>
                <a:cubicBezTo>
                  <a:pt x="1295865" y="23114"/>
                  <a:pt x="1204653" y="318498"/>
                  <a:pt x="1069276" y="360340"/>
                </a:cubicBezTo>
                <a:cubicBezTo>
                  <a:pt x="933899" y="402182"/>
                  <a:pt x="592921" y="282306"/>
                  <a:pt x="561276" y="252448"/>
                </a:cubicBezTo>
                <a:cubicBezTo>
                  <a:pt x="529631" y="222590"/>
                  <a:pt x="921319" y="146925"/>
                  <a:pt x="879408" y="181193"/>
                </a:cubicBezTo>
                <a:cubicBezTo>
                  <a:pt x="837497" y="215461"/>
                  <a:pt x="611710" y="467598"/>
                  <a:pt x="465155" y="555773"/>
                </a:cubicBezTo>
                <a:cubicBezTo>
                  <a:pt x="318600" y="643948"/>
                  <a:pt x="-5678" y="672242"/>
                  <a:pt x="76" y="710243"/>
                </a:cubicBezTo>
                <a:cubicBezTo>
                  <a:pt x="5830" y="748244"/>
                  <a:pt x="347071" y="709940"/>
                  <a:pt x="499678" y="783778"/>
                </a:cubicBezTo>
                <a:cubicBezTo>
                  <a:pt x="652285" y="857616"/>
                  <a:pt x="771880" y="1112556"/>
                  <a:pt x="915718" y="1153271"/>
                </a:cubicBezTo>
                <a:cubicBezTo>
                  <a:pt x="1059556" y="1193986"/>
                  <a:pt x="1193276" y="1423516"/>
                  <a:pt x="1310926" y="1418935"/>
                </a:cubicBezTo>
                <a:cubicBezTo>
                  <a:pt x="1428576" y="1414354"/>
                  <a:pt x="1342571" y="1120358"/>
                  <a:pt x="1397230" y="1028070"/>
                </a:cubicBezTo>
                <a:cubicBezTo>
                  <a:pt x="1451889" y="935782"/>
                  <a:pt x="1625751" y="1006052"/>
                  <a:pt x="1725181" y="962926"/>
                </a:cubicBezTo>
                <a:cubicBezTo>
                  <a:pt x="1824611" y="919800"/>
                  <a:pt x="1934656" y="785297"/>
                  <a:pt x="1993812" y="769314"/>
                </a:cubicBezTo>
              </a:path>
            </a:pathLst>
          </a:custGeom>
          <a:ln w="38100" cmpd="sng">
            <a:solidFill>
              <a:srgbClr val="8EB4E3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80067" tIns="40033" rIns="80067" bIns="40033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 b="1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3980176" y="4441650"/>
            <a:ext cx="2530674" cy="1490388"/>
          </a:xfrm>
          <a:custGeom>
            <a:avLst/>
            <a:gdLst>
              <a:gd name="connsiteX0" fmla="*/ 2433558 w 2832305"/>
              <a:gd name="connsiteY0" fmla="*/ 0 h 1350515"/>
              <a:gd name="connsiteX1" fmla="*/ 306907 w 2832305"/>
              <a:gd name="connsiteY1" fmla="*/ 620239 h 1350515"/>
              <a:gd name="connsiteX2" fmla="*/ 129686 w 2832305"/>
              <a:gd name="connsiteY2" fmla="*/ 1137105 h 1350515"/>
              <a:gd name="connsiteX3" fmla="*/ 1429306 w 2832305"/>
              <a:gd name="connsiteY3" fmla="*/ 1343851 h 1350515"/>
              <a:gd name="connsiteX4" fmla="*/ 2832305 w 2832305"/>
              <a:gd name="connsiteY4" fmla="*/ 915591 h 1350515"/>
              <a:gd name="connsiteX0" fmla="*/ 2396210 w 2794957"/>
              <a:gd name="connsiteY0" fmla="*/ 0 h 1350515"/>
              <a:gd name="connsiteX1" fmla="*/ 1579965 w 2794957"/>
              <a:gd name="connsiteY1" fmla="*/ 202347 h 1350515"/>
              <a:gd name="connsiteX2" fmla="*/ 269559 w 2794957"/>
              <a:gd name="connsiteY2" fmla="*/ 620239 h 1350515"/>
              <a:gd name="connsiteX3" fmla="*/ 92338 w 2794957"/>
              <a:gd name="connsiteY3" fmla="*/ 1137105 h 1350515"/>
              <a:gd name="connsiteX4" fmla="*/ 1391958 w 2794957"/>
              <a:gd name="connsiteY4" fmla="*/ 1343851 h 1350515"/>
              <a:gd name="connsiteX5" fmla="*/ 2794957 w 2794957"/>
              <a:gd name="connsiteY5" fmla="*/ 915591 h 1350515"/>
              <a:gd name="connsiteX0" fmla="*/ 2418564 w 2817311"/>
              <a:gd name="connsiteY0" fmla="*/ 193474 h 1543989"/>
              <a:gd name="connsiteX1" fmla="*/ 2120137 w 2817311"/>
              <a:gd name="connsiteY1" fmla="*/ 21240 h 1543989"/>
              <a:gd name="connsiteX2" fmla="*/ 291913 w 2817311"/>
              <a:gd name="connsiteY2" fmla="*/ 813713 h 1543989"/>
              <a:gd name="connsiteX3" fmla="*/ 114692 w 2817311"/>
              <a:gd name="connsiteY3" fmla="*/ 1330579 h 1543989"/>
              <a:gd name="connsiteX4" fmla="*/ 1414312 w 2817311"/>
              <a:gd name="connsiteY4" fmla="*/ 1537325 h 1543989"/>
              <a:gd name="connsiteX5" fmla="*/ 2817311 w 2817311"/>
              <a:gd name="connsiteY5" fmla="*/ 1109065 h 1543989"/>
              <a:gd name="connsiteX0" fmla="*/ 2386908 w 2785655"/>
              <a:gd name="connsiteY0" fmla="*/ 193474 h 1543989"/>
              <a:gd name="connsiteX1" fmla="*/ 2088481 w 2785655"/>
              <a:gd name="connsiteY1" fmla="*/ 21240 h 1543989"/>
              <a:gd name="connsiteX2" fmla="*/ 1311753 w 2785655"/>
              <a:gd name="connsiteY2" fmla="*/ 314390 h 1543989"/>
              <a:gd name="connsiteX3" fmla="*/ 260257 w 2785655"/>
              <a:gd name="connsiteY3" fmla="*/ 813713 h 1543989"/>
              <a:gd name="connsiteX4" fmla="*/ 83036 w 2785655"/>
              <a:gd name="connsiteY4" fmla="*/ 1330579 h 1543989"/>
              <a:gd name="connsiteX5" fmla="*/ 1382656 w 2785655"/>
              <a:gd name="connsiteY5" fmla="*/ 1537325 h 1543989"/>
              <a:gd name="connsiteX6" fmla="*/ 2785655 w 2785655"/>
              <a:gd name="connsiteY6" fmla="*/ 1109065 h 1543989"/>
              <a:gd name="connsiteX0" fmla="*/ 2415303 w 2814050"/>
              <a:gd name="connsiteY0" fmla="*/ 193474 h 1543989"/>
              <a:gd name="connsiteX1" fmla="*/ 2116876 w 2814050"/>
              <a:gd name="connsiteY1" fmla="*/ 21240 h 1543989"/>
              <a:gd name="connsiteX2" fmla="*/ 2047833 w 2814050"/>
              <a:gd name="connsiteY2" fmla="*/ 346962 h 1543989"/>
              <a:gd name="connsiteX3" fmla="*/ 288652 w 2814050"/>
              <a:gd name="connsiteY3" fmla="*/ 813713 h 1543989"/>
              <a:gd name="connsiteX4" fmla="*/ 111431 w 2814050"/>
              <a:gd name="connsiteY4" fmla="*/ 1330579 h 1543989"/>
              <a:gd name="connsiteX5" fmla="*/ 1411051 w 2814050"/>
              <a:gd name="connsiteY5" fmla="*/ 1537325 h 1543989"/>
              <a:gd name="connsiteX6" fmla="*/ 2814050 w 2814050"/>
              <a:gd name="connsiteY6" fmla="*/ 1109065 h 1543989"/>
              <a:gd name="connsiteX0" fmla="*/ 2379832 w 2778579"/>
              <a:gd name="connsiteY0" fmla="*/ 193474 h 1543989"/>
              <a:gd name="connsiteX1" fmla="*/ 2081405 w 2778579"/>
              <a:gd name="connsiteY1" fmla="*/ 21240 h 1543989"/>
              <a:gd name="connsiteX2" fmla="*/ 2012362 w 2778579"/>
              <a:gd name="connsiteY2" fmla="*/ 346962 h 1543989"/>
              <a:gd name="connsiteX3" fmla="*/ 1080289 w 2778579"/>
              <a:gd name="connsiteY3" fmla="*/ 574968 h 1543989"/>
              <a:gd name="connsiteX4" fmla="*/ 253181 w 2778579"/>
              <a:gd name="connsiteY4" fmla="*/ 813713 h 1543989"/>
              <a:gd name="connsiteX5" fmla="*/ 75960 w 2778579"/>
              <a:gd name="connsiteY5" fmla="*/ 1330579 h 1543989"/>
              <a:gd name="connsiteX6" fmla="*/ 1375580 w 2778579"/>
              <a:gd name="connsiteY6" fmla="*/ 1537325 h 1543989"/>
              <a:gd name="connsiteX7" fmla="*/ 2778579 w 2778579"/>
              <a:gd name="connsiteY7" fmla="*/ 1109065 h 1543989"/>
              <a:gd name="connsiteX0" fmla="*/ 2368931 w 2767678"/>
              <a:gd name="connsiteY0" fmla="*/ 193474 h 1543989"/>
              <a:gd name="connsiteX1" fmla="*/ 2070504 w 2767678"/>
              <a:gd name="connsiteY1" fmla="*/ 21240 h 1543989"/>
              <a:gd name="connsiteX2" fmla="*/ 2001461 w 2767678"/>
              <a:gd name="connsiteY2" fmla="*/ 346962 h 1543989"/>
              <a:gd name="connsiteX3" fmla="*/ 655134 w 2767678"/>
              <a:gd name="connsiteY3" fmla="*/ 21241 h 1543989"/>
              <a:gd name="connsiteX4" fmla="*/ 242280 w 2767678"/>
              <a:gd name="connsiteY4" fmla="*/ 813713 h 1543989"/>
              <a:gd name="connsiteX5" fmla="*/ 65059 w 2767678"/>
              <a:gd name="connsiteY5" fmla="*/ 1330579 h 1543989"/>
              <a:gd name="connsiteX6" fmla="*/ 1364679 w 2767678"/>
              <a:gd name="connsiteY6" fmla="*/ 1537325 h 1543989"/>
              <a:gd name="connsiteX7" fmla="*/ 2767678 w 2767678"/>
              <a:gd name="connsiteY7" fmla="*/ 1109065 h 1543989"/>
              <a:gd name="connsiteX0" fmla="*/ 2368931 w 2767678"/>
              <a:gd name="connsiteY0" fmla="*/ 203564 h 1554079"/>
              <a:gd name="connsiteX1" fmla="*/ 2070504 w 2767678"/>
              <a:gd name="connsiteY1" fmla="*/ 31330 h 1554079"/>
              <a:gd name="connsiteX2" fmla="*/ 2001461 w 2767678"/>
              <a:gd name="connsiteY2" fmla="*/ 357052 h 1554079"/>
              <a:gd name="connsiteX3" fmla="*/ 1380077 w 2767678"/>
              <a:gd name="connsiteY3" fmla="*/ 177905 h 1554079"/>
              <a:gd name="connsiteX4" fmla="*/ 655134 w 2767678"/>
              <a:gd name="connsiteY4" fmla="*/ 31331 h 1554079"/>
              <a:gd name="connsiteX5" fmla="*/ 242280 w 2767678"/>
              <a:gd name="connsiteY5" fmla="*/ 823803 h 1554079"/>
              <a:gd name="connsiteX6" fmla="*/ 65059 w 2767678"/>
              <a:gd name="connsiteY6" fmla="*/ 1340669 h 1554079"/>
              <a:gd name="connsiteX7" fmla="*/ 1364679 w 2767678"/>
              <a:gd name="connsiteY7" fmla="*/ 1547415 h 1554079"/>
              <a:gd name="connsiteX8" fmla="*/ 2767678 w 2767678"/>
              <a:gd name="connsiteY8" fmla="*/ 1119155 h 1554079"/>
              <a:gd name="connsiteX0" fmla="*/ 2368931 w 2767678"/>
              <a:gd name="connsiteY0" fmla="*/ 193475 h 1543990"/>
              <a:gd name="connsiteX1" fmla="*/ 2070504 w 2767678"/>
              <a:gd name="connsiteY1" fmla="*/ 21241 h 1543990"/>
              <a:gd name="connsiteX2" fmla="*/ 2001461 w 2767678"/>
              <a:gd name="connsiteY2" fmla="*/ 346963 h 1543990"/>
              <a:gd name="connsiteX3" fmla="*/ 1380077 w 2767678"/>
              <a:gd name="connsiteY3" fmla="*/ 607541 h 1543990"/>
              <a:gd name="connsiteX4" fmla="*/ 655134 w 2767678"/>
              <a:gd name="connsiteY4" fmla="*/ 21242 h 1543990"/>
              <a:gd name="connsiteX5" fmla="*/ 242280 w 2767678"/>
              <a:gd name="connsiteY5" fmla="*/ 813714 h 1543990"/>
              <a:gd name="connsiteX6" fmla="*/ 65059 w 2767678"/>
              <a:gd name="connsiteY6" fmla="*/ 1330580 h 1543990"/>
              <a:gd name="connsiteX7" fmla="*/ 1364679 w 2767678"/>
              <a:gd name="connsiteY7" fmla="*/ 1537326 h 1543990"/>
              <a:gd name="connsiteX8" fmla="*/ 2767678 w 2767678"/>
              <a:gd name="connsiteY8" fmla="*/ 1109066 h 1543990"/>
              <a:gd name="connsiteX0" fmla="*/ 2368931 w 2767678"/>
              <a:gd name="connsiteY0" fmla="*/ 193475 h 1543990"/>
              <a:gd name="connsiteX1" fmla="*/ 2070504 w 2767678"/>
              <a:gd name="connsiteY1" fmla="*/ 21241 h 1543990"/>
              <a:gd name="connsiteX2" fmla="*/ 2001461 w 2767678"/>
              <a:gd name="connsiteY2" fmla="*/ 346963 h 1543990"/>
              <a:gd name="connsiteX3" fmla="*/ 1380077 w 2767678"/>
              <a:gd name="connsiteY3" fmla="*/ 607541 h 1543990"/>
              <a:gd name="connsiteX4" fmla="*/ 1034865 w 2767678"/>
              <a:gd name="connsiteY4" fmla="*/ 281818 h 1543990"/>
              <a:gd name="connsiteX5" fmla="*/ 655134 w 2767678"/>
              <a:gd name="connsiteY5" fmla="*/ 21242 h 1543990"/>
              <a:gd name="connsiteX6" fmla="*/ 242280 w 2767678"/>
              <a:gd name="connsiteY6" fmla="*/ 813714 h 1543990"/>
              <a:gd name="connsiteX7" fmla="*/ 65059 w 2767678"/>
              <a:gd name="connsiteY7" fmla="*/ 1330580 h 1543990"/>
              <a:gd name="connsiteX8" fmla="*/ 1364679 w 2767678"/>
              <a:gd name="connsiteY8" fmla="*/ 1537326 h 1543990"/>
              <a:gd name="connsiteX9" fmla="*/ 2767678 w 2767678"/>
              <a:gd name="connsiteY9" fmla="*/ 1109066 h 1543990"/>
              <a:gd name="connsiteX0" fmla="*/ 2368931 w 2767678"/>
              <a:gd name="connsiteY0" fmla="*/ 193475 h 1543990"/>
              <a:gd name="connsiteX1" fmla="*/ 2070504 w 2767678"/>
              <a:gd name="connsiteY1" fmla="*/ 21241 h 1543990"/>
              <a:gd name="connsiteX2" fmla="*/ 2001461 w 2767678"/>
              <a:gd name="connsiteY2" fmla="*/ 346963 h 1543990"/>
              <a:gd name="connsiteX3" fmla="*/ 1380077 w 2767678"/>
              <a:gd name="connsiteY3" fmla="*/ 607541 h 1543990"/>
              <a:gd name="connsiteX4" fmla="*/ 240878 w 2767678"/>
              <a:gd name="connsiteY4" fmla="*/ 428393 h 1543990"/>
              <a:gd name="connsiteX5" fmla="*/ 655134 w 2767678"/>
              <a:gd name="connsiteY5" fmla="*/ 21242 h 1543990"/>
              <a:gd name="connsiteX6" fmla="*/ 242280 w 2767678"/>
              <a:gd name="connsiteY6" fmla="*/ 813714 h 1543990"/>
              <a:gd name="connsiteX7" fmla="*/ 65059 w 2767678"/>
              <a:gd name="connsiteY7" fmla="*/ 1330580 h 1543990"/>
              <a:gd name="connsiteX8" fmla="*/ 1364679 w 2767678"/>
              <a:gd name="connsiteY8" fmla="*/ 1537326 h 1543990"/>
              <a:gd name="connsiteX9" fmla="*/ 2767678 w 2767678"/>
              <a:gd name="connsiteY9" fmla="*/ 1109066 h 1543990"/>
              <a:gd name="connsiteX0" fmla="*/ 2365110 w 2763857"/>
              <a:gd name="connsiteY0" fmla="*/ 193475 h 1543990"/>
              <a:gd name="connsiteX1" fmla="*/ 2066683 w 2763857"/>
              <a:gd name="connsiteY1" fmla="*/ 21241 h 1543990"/>
              <a:gd name="connsiteX2" fmla="*/ 1997640 w 2763857"/>
              <a:gd name="connsiteY2" fmla="*/ 346963 h 1543990"/>
              <a:gd name="connsiteX3" fmla="*/ 1376256 w 2763857"/>
              <a:gd name="connsiteY3" fmla="*/ 607541 h 1543990"/>
              <a:gd name="connsiteX4" fmla="*/ 237057 w 2763857"/>
              <a:gd name="connsiteY4" fmla="*/ 428393 h 1543990"/>
              <a:gd name="connsiteX5" fmla="*/ 651313 w 2763857"/>
              <a:gd name="connsiteY5" fmla="*/ 21242 h 1543990"/>
              <a:gd name="connsiteX6" fmla="*/ 478705 w 2763857"/>
              <a:gd name="connsiteY6" fmla="*/ 265532 h 1543990"/>
              <a:gd name="connsiteX7" fmla="*/ 238459 w 2763857"/>
              <a:gd name="connsiteY7" fmla="*/ 813714 h 1543990"/>
              <a:gd name="connsiteX8" fmla="*/ 61238 w 2763857"/>
              <a:gd name="connsiteY8" fmla="*/ 1330580 h 1543990"/>
              <a:gd name="connsiteX9" fmla="*/ 1360858 w 2763857"/>
              <a:gd name="connsiteY9" fmla="*/ 1537326 h 1543990"/>
              <a:gd name="connsiteX10" fmla="*/ 2763857 w 2763857"/>
              <a:gd name="connsiteY10" fmla="*/ 1109066 h 1543990"/>
              <a:gd name="connsiteX0" fmla="*/ 2374508 w 2773255"/>
              <a:gd name="connsiteY0" fmla="*/ 193475 h 1543990"/>
              <a:gd name="connsiteX1" fmla="*/ 2076081 w 2773255"/>
              <a:gd name="connsiteY1" fmla="*/ 21241 h 1543990"/>
              <a:gd name="connsiteX2" fmla="*/ 2007038 w 2773255"/>
              <a:gd name="connsiteY2" fmla="*/ 346963 h 1543990"/>
              <a:gd name="connsiteX3" fmla="*/ 1385654 w 2773255"/>
              <a:gd name="connsiteY3" fmla="*/ 607541 h 1543990"/>
              <a:gd name="connsiteX4" fmla="*/ 246455 w 2773255"/>
              <a:gd name="connsiteY4" fmla="*/ 428393 h 1543990"/>
              <a:gd name="connsiteX5" fmla="*/ 660711 w 2773255"/>
              <a:gd name="connsiteY5" fmla="*/ 21242 h 1543990"/>
              <a:gd name="connsiteX6" fmla="*/ 885097 w 2773255"/>
              <a:gd name="connsiteY6" fmla="*/ 281818 h 1543990"/>
              <a:gd name="connsiteX7" fmla="*/ 247857 w 2773255"/>
              <a:gd name="connsiteY7" fmla="*/ 813714 h 1543990"/>
              <a:gd name="connsiteX8" fmla="*/ 70636 w 2773255"/>
              <a:gd name="connsiteY8" fmla="*/ 1330580 h 1543990"/>
              <a:gd name="connsiteX9" fmla="*/ 1370256 w 2773255"/>
              <a:gd name="connsiteY9" fmla="*/ 1537326 h 1543990"/>
              <a:gd name="connsiteX10" fmla="*/ 2773255 w 2773255"/>
              <a:gd name="connsiteY10" fmla="*/ 1109066 h 1543990"/>
              <a:gd name="connsiteX0" fmla="*/ 2374508 w 2773255"/>
              <a:gd name="connsiteY0" fmla="*/ 193475 h 1543990"/>
              <a:gd name="connsiteX1" fmla="*/ 2076081 w 2773255"/>
              <a:gd name="connsiteY1" fmla="*/ 21241 h 1543990"/>
              <a:gd name="connsiteX2" fmla="*/ 2007038 w 2773255"/>
              <a:gd name="connsiteY2" fmla="*/ 346963 h 1543990"/>
              <a:gd name="connsiteX3" fmla="*/ 1696346 w 2773255"/>
              <a:gd name="connsiteY3" fmla="*/ 509824 h 1543990"/>
              <a:gd name="connsiteX4" fmla="*/ 1385654 w 2773255"/>
              <a:gd name="connsiteY4" fmla="*/ 607541 h 1543990"/>
              <a:gd name="connsiteX5" fmla="*/ 246455 w 2773255"/>
              <a:gd name="connsiteY5" fmla="*/ 428393 h 1543990"/>
              <a:gd name="connsiteX6" fmla="*/ 660711 w 2773255"/>
              <a:gd name="connsiteY6" fmla="*/ 21242 h 1543990"/>
              <a:gd name="connsiteX7" fmla="*/ 885097 w 2773255"/>
              <a:gd name="connsiteY7" fmla="*/ 281818 h 1543990"/>
              <a:gd name="connsiteX8" fmla="*/ 247857 w 2773255"/>
              <a:gd name="connsiteY8" fmla="*/ 813714 h 1543990"/>
              <a:gd name="connsiteX9" fmla="*/ 70636 w 2773255"/>
              <a:gd name="connsiteY9" fmla="*/ 1330580 h 1543990"/>
              <a:gd name="connsiteX10" fmla="*/ 1370256 w 2773255"/>
              <a:gd name="connsiteY10" fmla="*/ 1537326 h 1543990"/>
              <a:gd name="connsiteX11" fmla="*/ 2773255 w 2773255"/>
              <a:gd name="connsiteY11" fmla="*/ 1109066 h 1543990"/>
              <a:gd name="connsiteX0" fmla="*/ 2374508 w 2773255"/>
              <a:gd name="connsiteY0" fmla="*/ 193475 h 1543990"/>
              <a:gd name="connsiteX1" fmla="*/ 2076081 w 2773255"/>
              <a:gd name="connsiteY1" fmla="*/ 21241 h 1543990"/>
              <a:gd name="connsiteX2" fmla="*/ 2007038 w 2773255"/>
              <a:gd name="connsiteY2" fmla="*/ 346963 h 1543990"/>
              <a:gd name="connsiteX3" fmla="*/ 1644564 w 2773255"/>
              <a:gd name="connsiteY3" fmla="*/ 363250 h 1543990"/>
              <a:gd name="connsiteX4" fmla="*/ 1385654 w 2773255"/>
              <a:gd name="connsiteY4" fmla="*/ 607541 h 1543990"/>
              <a:gd name="connsiteX5" fmla="*/ 246455 w 2773255"/>
              <a:gd name="connsiteY5" fmla="*/ 428393 h 1543990"/>
              <a:gd name="connsiteX6" fmla="*/ 660711 w 2773255"/>
              <a:gd name="connsiteY6" fmla="*/ 21242 h 1543990"/>
              <a:gd name="connsiteX7" fmla="*/ 885097 w 2773255"/>
              <a:gd name="connsiteY7" fmla="*/ 281818 h 1543990"/>
              <a:gd name="connsiteX8" fmla="*/ 247857 w 2773255"/>
              <a:gd name="connsiteY8" fmla="*/ 813714 h 1543990"/>
              <a:gd name="connsiteX9" fmla="*/ 70636 w 2773255"/>
              <a:gd name="connsiteY9" fmla="*/ 1330580 h 1543990"/>
              <a:gd name="connsiteX10" fmla="*/ 1370256 w 2773255"/>
              <a:gd name="connsiteY10" fmla="*/ 1537326 h 1543990"/>
              <a:gd name="connsiteX11" fmla="*/ 2773255 w 2773255"/>
              <a:gd name="connsiteY11" fmla="*/ 1109066 h 1543990"/>
              <a:gd name="connsiteX0" fmla="*/ 2321583 w 2720330"/>
              <a:gd name="connsiteY0" fmla="*/ 193475 h 1560988"/>
              <a:gd name="connsiteX1" fmla="*/ 2023156 w 2720330"/>
              <a:gd name="connsiteY1" fmla="*/ 21241 h 1560988"/>
              <a:gd name="connsiteX2" fmla="*/ 1954113 w 2720330"/>
              <a:gd name="connsiteY2" fmla="*/ 346963 h 1560988"/>
              <a:gd name="connsiteX3" fmla="*/ 1591639 w 2720330"/>
              <a:gd name="connsiteY3" fmla="*/ 363250 h 1560988"/>
              <a:gd name="connsiteX4" fmla="*/ 1332729 w 2720330"/>
              <a:gd name="connsiteY4" fmla="*/ 607541 h 1560988"/>
              <a:gd name="connsiteX5" fmla="*/ 193530 w 2720330"/>
              <a:gd name="connsiteY5" fmla="*/ 428393 h 1560988"/>
              <a:gd name="connsiteX6" fmla="*/ 607786 w 2720330"/>
              <a:gd name="connsiteY6" fmla="*/ 21242 h 1560988"/>
              <a:gd name="connsiteX7" fmla="*/ 832172 w 2720330"/>
              <a:gd name="connsiteY7" fmla="*/ 281818 h 1560988"/>
              <a:gd name="connsiteX8" fmla="*/ 194932 w 2720330"/>
              <a:gd name="connsiteY8" fmla="*/ 813714 h 1560988"/>
              <a:gd name="connsiteX9" fmla="*/ 17711 w 2720330"/>
              <a:gd name="connsiteY9" fmla="*/ 1330580 h 1560988"/>
              <a:gd name="connsiteX10" fmla="*/ 556002 w 2720330"/>
              <a:gd name="connsiteY10" fmla="*/ 1486990 h 1560988"/>
              <a:gd name="connsiteX11" fmla="*/ 1317331 w 2720330"/>
              <a:gd name="connsiteY11" fmla="*/ 1537326 h 1560988"/>
              <a:gd name="connsiteX12" fmla="*/ 2720330 w 2720330"/>
              <a:gd name="connsiteY12" fmla="*/ 1109066 h 1560988"/>
              <a:gd name="connsiteX0" fmla="*/ 2331866 w 2730613"/>
              <a:gd name="connsiteY0" fmla="*/ 193475 h 1541628"/>
              <a:gd name="connsiteX1" fmla="*/ 2033439 w 2730613"/>
              <a:gd name="connsiteY1" fmla="*/ 21241 h 1541628"/>
              <a:gd name="connsiteX2" fmla="*/ 1964396 w 2730613"/>
              <a:gd name="connsiteY2" fmla="*/ 346963 h 1541628"/>
              <a:gd name="connsiteX3" fmla="*/ 1601922 w 2730613"/>
              <a:gd name="connsiteY3" fmla="*/ 363250 h 1541628"/>
              <a:gd name="connsiteX4" fmla="*/ 1343012 w 2730613"/>
              <a:gd name="connsiteY4" fmla="*/ 607541 h 1541628"/>
              <a:gd name="connsiteX5" fmla="*/ 203813 w 2730613"/>
              <a:gd name="connsiteY5" fmla="*/ 428393 h 1541628"/>
              <a:gd name="connsiteX6" fmla="*/ 618069 w 2730613"/>
              <a:gd name="connsiteY6" fmla="*/ 21242 h 1541628"/>
              <a:gd name="connsiteX7" fmla="*/ 842455 w 2730613"/>
              <a:gd name="connsiteY7" fmla="*/ 281818 h 1541628"/>
              <a:gd name="connsiteX8" fmla="*/ 205215 w 2730613"/>
              <a:gd name="connsiteY8" fmla="*/ 813714 h 1541628"/>
              <a:gd name="connsiteX9" fmla="*/ 27994 w 2730613"/>
              <a:gd name="connsiteY9" fmla="*/ 1330580 h 1541628"/>
              <a:gd name="connsiteX10" fmla="*/ 721630 w 2730613"/>
              <a:gd name="connsiteY10" fmla="*/ 916977 h 1541628"/>
              <a:gd name="connsiteX11" fmla="*/ 1327614 w 2730613"/>
              <a:gd name="connsiteY11" fmla="*/ 1537326 h 1541628"/>
              <a:gd name="connsiteX12" fmla="*/ 2730613 w 2730613"/>
              <a:gd name="connsiteY12" fmla="*/ 1109066 h 1541628"/>
              <a:gd name="connsiteX0" fmla="*/ 2331866 w 2730613"/>
              <a:gd name="connsiteY0" fmla="*/ 193475 h 1568518"/>
              <a:gd name="connsiteX1" fmla="*/ 2033439 w 2730613"/>
              <a:gd name="connsiteY1" fmla="*/ 21241 h 1568518"/>
              <a:gd name="connsiteX2" fmla="*/ 1964396 w 2730613"/>
              <a:gd name="connsiteY2" fmla="*/ 346963 h 1568518"/>
              <a:gd name="connsiteX3" fmla="*/ 1601922 w 2730613"/>
              <a:gd name="connsiteY3" fmla="*/ 363250 h 1568518"/>
              <a:gd name="connsiteX4" fmla="*/ 1343012 w 2730613"/>
              <a:gd name="connsiteY4" fmla="*/ 607541 h 1568518"/>
              <a:gd name="connsiteX5" fmla="*/ 203813 w 2730613"/>
              <a:gd name="connsiteY5" fmla="*/ 428393 h 1568518"/>
              <a:gd name="connsiteX6" fmla="*/ 618069 w 2730613"/>
              <a:gd name="connsiteY6" fmla="*/ 21242 h 1568518"/>
              <a:gd name="connsiteX7" fmla="*/ 842455 w 2730613"/>
              <a:gd name="connsiteY7" fmla="*/ 281818 h 1568518"/>
              <a:gd name="connsiteX8" fmla="*/ 205215 w 2730613"/>
              <a:gd name="connsiteY8" fmla="*/ 813714 h 1568518"/>
              <a:gd name="connsiteX9" fmla="*/ 27994 w 2730613"/>
              <a:gd name="connsiteY9" fmla="*/ 1330580 h 1568518"/>
              <a:gd name="connsiteX10" fmla="*/ 721630 w 2730613"/>
              <a:gd name="connsiteY10" fmla="*/ 916977 h 1568518"/>
              <a:gd name="connsiteX11" fmla="*/ 1327614 w 2730613"/>
              <a:gd name="connsiteY11" fmla="*/ 1537326 h 1568518"/>
              <a:gd name="connsiteX12" fmla="*/ 1809049 w 2730613"/>
              <a:gd name="connsiteY12" fmla="*/ 1438131 h 1568518"/>
              <a:gd name="connsiteX13" fmla="*/ 2730613 w 2730613"/>
              <a:gd name="connsiteY13" fmla="*/ 1109066 h 1568518"/>
              <a:gd name="connsiteX0" fmla="*/ 2331866 w 2730613"/>
              <a:gd name="connsiteY0" fmla="*/ 193475 h 1660982"/>
              <a:gd name="connsiteX1" fmla="*/ 2033439 w 2730613"/>
              <a:gd name="connsiteY1" fmla="*/ 21241 h 1660982"/>
              <a:gd name="connsiteX2" fmla="*/ 1964396 w 2730613"/>
              <a:gd name="connsiteY2" fmla="*/ 346963 h 1660982"/>
              <a:gd name="connsiteX3" fmla="*/ 1601922 w 2730613"/>
              <a:gd name="connsiteY3" fmla="*/ 363250 h 1660982"/>
              <a:gd name="connsiteX4" fmla="*/ 1343012 w 2730613"/>
              <a:gd name="connsiteY4" fmla="*/ 607541 h 1660982"/>
              <a:gd name="connsiteX5" fmla="*/ 203813 w 2730613"/>
              <a:gd name="connsiteY5" fmla="*/ 428393 h 1660982"/>
              <a:gd name="connsiteX6" fmla="*/ 618069 w 2730613"/>
              <a:gd name="connsiteY6" fmla="*/ 21242 h 1660982"/>
              <a:gd name="connsiteX7" fmla="*/ 842455 w 2730613"/>
              <a:gd name="connsiteY7" fmla="*/ 281818 h 1660982"/>
              <a:gd name="connsiteX8" fmla="*/ 205215 w 2730613"/>
              <a:gd name="connsiteY8" fmla="*/ 813714 h 1660982"/>
              <a:gd name="connsiteX9" fmla="*/ 27994 w 2730613"/>
              <a:gd name="connsiteY9" fmla="*/ 1330580 h 1660982"/>
              <a:gd name="connsiteX10" fmla="*/ 721630 w 2730613"/>
              <a:gd name="connsiteY10" fmla="*/ 916977 h 1660982"/>
              <a:gd name="connsiteX11" fmla="*/ 1327614 w 2730613"/>
              <a:gd name="connsiteY11" fmla="*/ 1537326 h 1660982"/>
              <a:gd name="connsiteX12" fmla="*/ 2033437 w 2730613"/>
              <a:gd name="connsiteY12" fmla="*/ 1633564 h 1660982"/>
              <a:gd name="connsiteX13" fmla="*/ 2730613 w 2730613"/>
              <a:gd name="connsiteY13" fmla="*/ 1109066 h 1660982"/>
              <a:gd name="connsiteX0" fmla="*/ 2331866 w 2730613"/>
              <a:gd name="connsiteY0" fmla="*/ 193475 h 1643568"/>
              <a:gd name="connsiteX1" fmla="*/ 2033439 w 2730613"/>
              <a:gd name="connsiteY1" fmla="*/ 21241 h 1643568"/>
              <a:gd name="connsiteX2" fmla="*/ 1964396 w 2730613"/>
              <a:gd name="connsiteY2" fmla="*/ 346963 h 1643568"/>
              <a:gd name="connsiteX3" fmla="*/ 1601922 w 2730613"/>
              <a:gd name="connsiteY3" fmla="*/ 363250 h 1643568"/>
              <a:gd name="connsiteX4" fmla="*/ 1343012 w 2730613"/>
              <a:gd name="connsiteY4" fmla="*/ 607541 h 1643568"/>
              <a:gd name="connsiteX5" fmla="*/ 203813 w 2730613"/>
              <a:gd name="connsiteY5" fmla="*/ 428393 h 1643568"/>
              <a:gd name="connsiteX6" fmla="*/ 618069 w 2730613"/>
              <a:gd name="connsiteY6" fmla="*/ 21242 h 1643568"/>
              <a:gd name="connsiteX7" fmla="*/ 842455 w 2730613"/>
              <a:gd name="connsiteY7" fmla="*/ 281818 h 1643568"/>
              <a:gd name="connsiteX8" fmla="*/ 205215 w 2730613"/>
              <a:gd name="connsiteY8" fmla="*/ 813714 h 1643568"/>
              <a:gd name="connsiteX9" fmla="*/ 27994 w 2730613"/>
              <a:gd name="connsiteY9" fmla="*/ 1330580 h 1643568"/>
              <a:gd name="connsiteX10" fmla="*/ 721630 w 2730613"/>
              <a:gd name="connsiteY10" fmla="*/ 916977 h 1643568"/>
              <a:gd name="connsiteX11" fmla="*/ 1327614 w 2730613"/>
              <a:gd name="connsiteY11" fmla="*/ 1537326 h 1643568"/>
              <a:gd name="connsiteX12" fmla="*/ 2033437 w 2730613"/>
              <a:gd name="connsiteY12" fmla="*/ 1633564 h 1643568"/>
              <a:gd name="connsiteX13" fmla="*/ 2395911 w 2730613"/>
              <a:gd name="connsiteY13" fmla="*/ 1356701 h 1643568"/>
              <a:gd name="connsiteX14" fmla="*/ 2730613 w 2730613"/>
              <a:gd name="connsiteY14" fmla="*/ 1109066 h 1643568"/>
              <a:gd name="connsiteX0" fmla="*/ 2331866 w 2730613"/>
              <a:gd name="connsiteY0" fmla="*/ 193475 h 1643568"/>
              <a:gd name="connsiteX1" fmla="*/ 2033439 w 2730613"/>
              <a:gd name="connsiteY1" fmla="*/ 21241 h 1643568"/>
              <a:gd name="connsiteX2" fmla="*/ 1964396 w 2730613"/>
              <a:gd name="connsiteY2" fmla="*/ 346963 h 1643568"/>
              <a:gd name="connsiteX3" fmla="*/ 1601922 w 2730613"/>
              <a:gd name="connsiteY3" fmla="*/ 363250 h 1643568"/>
              <a:gd name="connsiteX4" fmla="*/ 1343012 w 2730613"/>
              <a:gd name="connsiteY4" fmla="*/ 607541 h 1643568"/>
              <a:gd name="connsiteX5" fmla="*/ 203813 w 2730613"/>
              <a:gd name="connsiteY5" fmla="*/ 428393 h 1643568"/>
              <a:gd name="connsiteX6" fmla="*/ 618069 w 2730613"/>
              <a:gd name="connsiteY6" fmla="*/ 21242 h 1643568"/>
              <a:gd name="connsiteX7" fmla="*/ 842455 w 2730613"/>
              <a:gd name="connsiteY7" fmla="*/ 281818 h 1643568"/>
              <a:gd name="connsiteX8" fmla="*/ 205215 w 2730613"/>
              <a:gd name="connsiteY8" fmla="*/ 813714 h 1643568"/>
              <a:gd name="connsiteX9" fmla="*/ 27994 w 2730613"/>
              <a:gd name="connsiteY9" fmla="*/ 1330580 h 1643568"/>
              <a:gd name="connsiteX10" fmla="*/ 721630 w 2730613"/>
              <a:gd name="connsiteY10" fmla="*/ 916977 h 1643568"/>
              <a:gd name="connsiteX11" fmla="*/ 1327614 w 2730613"/>
              <a:gd name="connsiteY11" fmla="*/ 1537326 h 1643568"/>
              <a:gd name="connsiteX12" fmla="*/ 2033437 w 2730613"/>
              <a:gd name="connsiteY12" fmla="*/ 1633564 h 1643568"/>
              <a:gd name="connsiteX13" fmla="*/ 1843571 w 2730613"/>
              <a:gd name="connsiteY13" fmla="*/ 1307842 h 1643568"/>
              <a:gd name="connsiteX14" fmla="*/ 2730613 w 2730613"/>
              <a:gd name="connsiteY14" fmla="*/ 1109066 h 1643568"/>
              <a:gd name="connsiteX0" fmla="*/ 2331866 w 2730613"/>
              <a:gd name="connsiteY0" fmla="*/ 193475 h 1643568"/>
              <a:gd name="connsiteX1" fmla="*/ 2033439 w 2730613"/>
              <a:gd name="connsiteY1" fmla="*/ 21241 h 1643568"/>
              <a:gd name="connsiteX2" fmla="*/ 1964396 w 2730613"/>
              <a:gd name="connsiteY2" fmla="*/ 346963 h 1643568"/>
              <a:gd name="connsiteX3" fmla="*/ 1601922 w 2730613"/>
              <a:gd name="connsiteY3" fmla="*/ 363250 h 1643568"/>
              <a:gd name="connsiteX4" fmla="*/ 1343012 w 2730613"/>
              <a:gd name="connsiteY4" fmla="*/ 607541 h 1643568"/>
              <a:gd name="connsiteX5" fmla="*/ 203813 w 2730613"/>
              <a:gd name="connsiteY5" fmla="*/ 428393 h 1643568"/>
              <a:gd name="connsiteX6" fmla="*/ 618069 w 2730613"/>
              <a:gd name="connsiteY6" fmla="*/ 21242 h 1643568"/>
              <a:gd name="connsiteX7" fmla="*/ 842455 w 2730613"/>
              <a:gd name="connsiteY7" fmla="*/ 281818 h 1643568"/>
              <a:gd name="connsiteX8" fmla="*/ 205215 w 2730613"/>
              <a:gd name="connsiteY8" fmla="*/ 813714 h 1643568"/>
              <a:gd name="connsiteX9" fmla="*/ 27994 w 2730613"/>
              <a:gd name="connsiteY9" fmla="*/ 1330580 h 1643568"/>
              <a:gd name="connsiteX10" fmla="*/ 721630 w 2730613"/>
              <a:gd name="connsiteY10" fmla="*/ 916977 h 1643568"/>
              <a:gd name="connsiteX11" fmla="*/ 1327614 w 2730613"/>
              <a:gd name="connsiteY11" fmla="*/ 1537326 h 1643568"/>
              <a:gd name="connsiteX12" fmla="*/ 2033437 w 2730613"/>
              <a:gd name="connsiteY12" fmla="*/ 1633564 h 1643568"/>
              <a:gd name="connsiteX13" fmla="*/ 1843571 w 2730613"/>
              <a:gd name="connsiteY13" fmla="*/ 1307842 h 1643568"/>
              <a:gd name="connsiteX14" fmla="*/ 2326868 w 2730613"/>
              <a:gd name="connsiteY14" fmla="*/ 1177554 h 1643568"/>
              <a:gd name="connsiteX15" fmla="*/ 2730613 w 2730613"/>
              <a:gd name="connsiteY15" fmla="*/ 1109066 h 1643568"/>
              <a:gd name="connsiteX0" fmla="*/ 2331866 w 2730613"/>
              <a:gd name="connsiteY0" fmla="*/ 193475 h 1643568"/>
              <a:gd name="connsiteX1" fmla="*/ 2033439 w 2730613"/>
              <a:gd name="connsiteY1" fmla="*/ 21241 h 1643568"/>
              <a:gd name="connsiteX2" fmla="*/ 1964396 w 2730613"/>
              <a:gd name="connsiteY2" fmla="*/ 346963 h 1643568"/>
              <a:gd name="connsiteX3" fmla="*/ 1601922 w 2730613"/>
              <a:gd name="connsiteY3" fmla="*/ 363250 h 1643568"/>
              <a:gd name="connsiteX4" fmla="*/ 1343012 w 2730613"/>
              <a:gd name="connsiteY4" fmla="*/ 607541 h 1643568"/>
              <a:gd name="connsiteX5" fmla="*/ 203813 w 2730613"/>
              <a:gd name="connsiteY5" fmla="*/ 428393 h 1643568"/>
              <a:gd name="connsiteX6" fmla="*/ 618069 w 2730613"/>
              <a:gd name="connsiteY6" fmla="*/ 21242 h 1643568"/>
              <a:gd name="connsiteX7" fmla="*/ 842455 w 2730613"/>
              <a:gd name="connsiteY7" fmla="*/ 281818 h 1643568"/>
              <a:gd name="connsiteX8" fmla="*/ 205215 w 2730613"/>
              <a:gd name="connsiteY8" fmla="*/ 813714 h 1643568"/>
              <a:gd name="connsiteX9" fmla="*/ 27994 w 2730613"/>
              <a:gd name="connsiteY9" fmla="*/ 1330580 h 1643568"/>
              <a:gd name="connsiteX10" fmla="*/ 721630 w 2730613"/>
              <a:gd name="connsiteY10" fmla="*/ 916977 h 1643568"/>
              <a:gd name="connsiteX11" fmla="*/ 1327614 w 2730613"/>
              <a:gd name="connsiteY11" fmla="*/ 1537326 h 1643568"/>
              <a:gd name="connsiteX12" fmla="*/ 2033437 w 2730613"/>
              <a:gd name="connsiteY12" fmla="*/ 1633564 h 1643568"/>
              <a:gd name="connsiteX13" fmla="*/ 1843571 w 2730613"/>
              <a:gd name="connsiteY13" fmla="*/ 1307842 h 1643568"/>
              <a:gd name="connsiteX14" fmla="*/ 2378649 w 2730613"/>
              <a:gd name="connsiteY14" fmla="*/ 1275270 h 1643568"/>
              <a:gd name="connsiteX15" fmla="*/ 2730613 w 2730613"/>
              <a:gd name="connsiteY15" fmla="*/ 1109066 h 1643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30613" h="1643568">
                <a:moveTo>
                  <a:pt x="2331866" y="193475"/>
                </a:moveTo>
                <a:cubicBezTo>
                  <a:pt x="2195825" y="227199"/>
                  <a:pt x="2387881" y="-82132"/>
                  <a:pt x="2033439" y="21241"/>
                </a:cubicBezTo>
                <a:cubicBezTo>
                  <a:pt x="1854247" y="41394"/>
                  <a:pt x="2269100" y="214884"/>
                  <a:pt x="1964396" y="346963"/>
                </a:cubicBezTo>
                <a:cubicBezTo>
                  <a:pt x="1901107" y="428394"/>
                  <a:pt x="1705486" y="319820"/>
                  <a:pt x="1601922" y="363250"/>
                </a:cubicBezTo>
                <a:cubicBezTo>
                  <a:pt x="1498358" y="406680"/>
                  <a:pt x="1584661" y="621113"/>
                  <a:pt x="1343012" y="607541"/>
                </a:cubicBezTo>
                <a:cubicBezTo>
                  <a:pt x="1181913" y="596684"/>
                  <a:pt x="324637" y="526109"/>
                  <a:pt x="203813" y="428393"/>
                </a:cubicBezTo>
                <a:cubicBezTo>
                  <a:pt x="82989" y="330677"/>
                  <a:pt x="577794" y="48385"/>
                  <a:pt x="618069" y="21242"/>
                </a:cubicBezTo>
                <a:cubicBezTo>
                  <a:pt x="658344" y="-5901"/>
                  <a:pt x="911264" y="149739"/>
                  <a:pt x="842455" y="281818"/>
                </a:cubicBezTo>
                <a:cubicBezTo>
                  <a:pt x="773646" y="413897"/>
                  <a:pt x="340958" y="638920"/>
                  <a:pt x="205215" y="813714"/>
                </a:cubicBezTo>
                <a:cubicBezTo>
                  <a:pt x="69472" y="988508"/>
                  <a:pt x="-58075" y="1313370"/>
                  <a:pt x="27994" y="1330580"/>
                </a:cubicBezTo>
                <a:cubicBezTo>
                  <a:pt x="114063" y="1347791"/>
                  <a:pt x="505027" y="882519"/>
                  <a:pt x="721630" y="916977"/>
                </a:cubicBezTo>
                <a:cubicBezTo>
                  <a:pt x="938233" y="951435"/>
                  <a:pt x="1146378" y="1450467"/>
                  <a:pt x="1327614" y="1537326"/>
                </a:cubicBezTo>
                <a:cubicBezTo>
                  <a:pt x="1508850" y="1624185"/>
                  <a:pt x="1855388" y="1663668"/>
                  <a:pt x="2033437" y="1633564"/>
                </a:cubicBezTo>
                <a:cubicBezTo>
                  <a:pt x="2211486" y="1603460"/>
                  <a:pt x="1794666" y="1383844"/>
                  <a:pt x="1843571" y="1307842"/>
                </a:cubicBezTo>
                <a:cubicBezTo>
                  <a:pt x="1892476" y="1231840"/>
                  <a:pt x="2230809" y="1308399"/>
                  <a:pt x="2378649" y="1275270"/>
                </a:cubicBezTo>
                <a:cubicBezTo>
                  <a:pt x="2526489" y="1242141"/>
                  <a:pt x="2663322" y="1120481"/>
                  <a:pt x="2730613" y="1109066"/>
                </a:cubicBezTo>
              </a:path>
            </a:pathLst>
          </a:custGeom>
          <a:ln w="38100" cmpd="sng">
            <a:solidFill>
              <a:srgbClr val="8EB4E3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80067" tIns="40033" rIns="80067" bIns="40033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 b="1">
              <a:solidFill>
                <a:srgbClr val="8EB4E3"/>
              </a:solidFill>
              <a:latin typeface="Calibri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941739" y="594223"/>
            <a:ext cx="10308521" cy="305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3" tIns="45654" rIns="91313" bIns="4565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50" b="1" dirty="0">
              <a:solidFill>
                <a:prstClr val="white"/>
              </a:solidFill>
              <a:latin typeface="Calibri" charset="0"/>
              <a:cs typeface="Calibri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b="1" dirty="0">
                <a:solidFill>
                  <a:schemeClr val="bg1"/>
                </a:solidFill>
                <a:latin typeface="Calibri" charset="0"/>
                <a:cs typeface="Calibri" charset="0"/>
              </a:rPr>
              <a:t>Traditionally, cosmic rays are classified into primary and secondary.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600" b="1" dirty="0">
              <a:solidFill>
                <a:schemeClr val="bg1"/>
              </a:solidFill>
              <a:latin typeface="Calibri" charset="0"/>
              <a:cs typeface="Calibri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b="1" dirty="0">
                <a:solidFill>
                  <a:schemeClr val="bg1"/>
                </a:solidFill>
                <a:latin typeface="Calibri" charset="0"/>
                <a:cs typeface="Calibri" charset="0"/>
              </a:rPr>
              <a:t>Primary cosmic rays are produced and accelerated at the source (such as Supernovae Remnants)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600" b="1" dirty="0">
              <a:solidFill>
                <a:schemeClr val="bg1"/>
              </a:solidFill>
              <a:latin typeface="Calibri" charset="0"/>
              <a:cs typeface="Calibri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b="1" dirty="0">
                <a:solidFill>
                  <a:schemeClr val="bg1"/>
                </a:solidFill>
                <a:latin typeface="Calibri" charset="0"/>
                <a:cs typeface="Calibri" charset="0"/>
              </a:rPr>
              <a:t>They propagate across the galactic magnetic field to arrive at AMS, carrying information about their sources and history of travel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DE0D401-4B6B-AA43-AA14-7FCD89E6B9DD}"/>
              </a:ext>
            </a:extLst>
          </p:cNvPr>
          <p:cNvSpPr/>
          <p:nvPr/>
        </p:nvSpPr>
        <p:spPr>
          <a:xfrm>
            <a:off x="7218024" y="8218299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80085" tIns="40043" rIns="80085" bIns="40043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 b="1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85CFF0-CE22-2948-A779-06E4E7534973}"/>
              </a:ext>
            </a:extLst>
          </p:cNvPr>
          <p:cNvSpPr/>
          <p:nvPr/>
        </p:nvSpPr>
        <p:spPr>
          <a:xfrm>
            <a:off x="425376" y="4578316"/>
            <a:ext cx="3539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8EB4E3"/>
                </a:solidFill>
                <a:latin typeface="Calibri" charset="0"/>
                <a:ea typeface="ＭＳ Ｐゴシック" charset="-128"/>
                <a:cs typeface="Calibri" charset="0"/>
              </a:rPr>
              <a:t> p, He, C, O, Ne, Mg, Si, S…</a:t>
            </a: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24FA4F25-5954-4ECD-B773-C288DDC0D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" dirty="0">
                <a:solidFill>
                  <a:srgbClr val="FFFF00"/>
                </a:solidFill>
                <a:latin typeface="Arial"/>
                <a:ea typeface="Arial" charset="0"/>
              </a:rPr>
              <a:t> Primary Cosmic Ray</a:t>
            </a:r>
            <a:r>
              <a:rPr lang="en-US" dirty="0">
                <a:solidFill>
                  <a:srgbClr val="FFFF00"/>
                </a:solidFill>
                <a:latin typeface="Arial"/>
                <a:ea typeface="Arial" charset="0"/>
              </a:rPr>
              <a:t>s</a:t>
            </a:r>
            <a:endParaRPr lang="en-US" b="0" dirty="0">
              <a:solidFill>
                <a:srgbClr val="FFFF00"/>
              </a:solidFill>
              <a:latin typeface="Arial"/>
              <a:ea typeface="Arial" charset="0"/>
            </a:endParaRP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8AC3683C-282F-4817-8485-9ED7117AFF5D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prstClr val="white"/>
                </a:solidFill>
                <a:latin typeface="Arial"/>
                <a:ea typeface="ＭＳ Ｐゴシック"/>
              </a:rPr>
              <a:pPr defTabSz="882349">
                <a:defRPr/>
              </a:pPr>
              <a:t>2</a:t>
            </a:fld>
            <a:endParaRPr lang="en-US" sz="1200" b="1" dirty="0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88469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1C7105-E661-42E0-93CB-FF56A588C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25" y="1756387"/>
            <a:ext cx="7727340" cy="5060726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21D1898C-B74B-44F5-B9EC-6A1F2CAA2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5804" y="40887"/>
            <a:ext cx="9780385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AMS Measurements of Neon, Magnesium, Silicon and Sulphur Spectrum</a:t>
            </a:r>
            <a:endParaRPr lang="en-US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98C246D-6157-4E62-BCD5-5CA9B14E8D3A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20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C4EB40-3AF4-4D87-9DDC-DF488B406F18}"/>
              </a:ext>
            </a:extLst>
          </p:cNvPr>
          <p:cNvSpPr txBox="1"/>
          <p:nvPr/>
        </p:nvSpPr>
        <p:spPr>
          <a:xfrm>
            <a:off x="-163099" y="1128989"/>
            <a:ext cx="125181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Ne</a:t>
            </a:r>
            <a:r>
              <a:rPr lang="en-US" sz="2200" dirty="0"/>
              <a:t>, </a:t>
            </a:r>
            <a:r>
              <a:rPr lang="en-US" sz="2200" b="1" dirty="0">
                <a:solidFill>
                  <a:schemeClr val="accent2"/>
                </a:solidFill>
              </a:rPr>
              <a:t>Mg</a:t>
            </a:r>
            <a:r>
              <a:rPr lang="en-US" sz="2200" b="1" dirty="0">
                <a:solidFill>
                  <a:srgbClr val="00B050"/>
                </a:solidFill>
              </a:rPr>
              <a:t>, </a:t>
            </a:r>
            <a:r>
              <a:rPr lang="en-US" sz="2200" b="1" dirty="0">
                <a:solidFill>
                  <a:srgbClr val="7030A0"/>
                </a:solidFill>
              </a:rPr>
              <a:t>Si</a:t>
            </a:r>
            <a:r>
              <a:rPr lang="en-US" sz="2200" dirty="0"/>
              <a:t> and </a:t>
            </a:r>
            <a:r>
              <a:rPr lang="en-US" sz="2200" b="1" dirty="0">
                <a:solidFill>
                  <a:srgbClr val="00B050"/>
                </a:solidFill>
              </a:rPr>
              <a:t>S</a:t>
            </a:r>
            <a:r>
              <a:rPr lang="en-US" sz="2200" dirty="0"/>
              <a:t> fluxes all </a:t>
            </a:r>
            <a:r>
              <a:rPr lang="en-US" sz="2200" b="1" dirty="0"/>
              <a:t>deviate from a single power law </a:t>
            </a:r>
            <a:r>
              <a:rPr lang="en-US" sz="2200" dirty="0"/>
              <a:t>above hundred GV.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893FED-847F-431E-BCB2-EE73EBB2B32D}"/>
              </a:ext>
            </a:extLst>
          </p:cNvPr>
          <p:cNvSpPr txBox="1"/>
          <p:nvPr/>
        </p:nvSpPr>
        <p:spPr>
          <a:xfrm>
            <a:off x="5270371" y="2030449"/>
            <a:ext cx="2015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753A5"/>
                </a:solidFill>
              </a:rPr>
              <a:t>12 Million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92F38B-B74D-4CB2-A69A-00F9B6AA01BF}"/>
              </a:ext>
            </a:extLst>
          </p:cNvPr>
          <p:cNvSpPr txBox="1"/>
          <p:nvPr/>
        </p:nvSpPr>
        <p:spPr>
          <a:xfrm>
            <a:off x="5270371" y="2281210"/>
            <a:ext cx="2041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EE1F25"/>
                </a:solidFill>
              </a:rPr>
              <a:t>1.8 Million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46C41F-031B-4E6E-B34E-1BACE25B438A}"/>
              </a:ext>
            </a:extLst>
          </p:cNvPr>
          <p:cNvSpPr txBox="1"/>
          <p:nvPr/>
        </p:nvSpPr>
        <p:spPr>
          <a:xfrm>
            <a:off x="5270371" y="2527834"/>
            <a:ext cx="2512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89A37"/>
                </a:solidFill>
              </a:rPr>
              <a:t>2.2 Million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4702F9-926C-4C4A-8137-D6B07E215D24}"/>
              </a:ext>
            </a:extLst>
          </p:cNvPr>
          <p:cNvSpPr txBox="1"/>
          <p:nvPr/>
        </p:nvSpPr>
        <p:spPr>
          <a:xfrm>
            <a:off x="5283687" y="2788809"/>
            <a:ext cx="2015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67A9"/>
                </a:solidFill>
              </a:rPr>
              <a:t>1.6 Million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5D5861-B2E7-43E6-AED8-476CE7B8DDBE}"/>
              </a:ext>
            </a:extLst>
          </p:cNvPr>
          <p:cNvSpPr txBox="1"/>
          <p:nvPr/>
        </p:nvSpPr>
        <p:spPr>
          <a:xfrm>
            <a:off x="5283687" y="3037786"/>
            <a:ext cx="189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1C76A"/>
                </a:solidFill>
              </a:rPr>
              <a:t>0.3 Million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E1032C-9389-4190-93C0-3C63ECBCCC9E}"/>
              </a:ext>
            </a:extLst>
          </p:cNvPr>
          <p:cNvSpPr/>
          <p:nvPr/>
        </p:nvSpPr>
        <p:spPr>
          <a:xfrm>
            <a:off x="6658252" y="4588333"/>
            <a:ext cx="11245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74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098573F6-FB09-4E5F-8E4A-6A902496E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5782" y="117763"/>
            <a:ext cx="9040431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Comparison with previous experiments </a:t>
            </a:r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  <a:cs typeface="Arial" charset="0"/>
              </a:rPr>
              <a:t>for Silicon</a:t>
            </a:r>
            <a:endParaRPr lang="en-US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7EFF4232-C80D-4039-872A-887B3C11A5E2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21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CA56B3-DA22-4D44-A895-2A09211D7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016" y="802423"/>
            <a:ext cx="8957968" cy="593781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B3C7AAB-FDA4-46A9-A54B-0FEE2030C8F5}"/>
              </a:ext>
            </a:extLst>
          </p:cNvPr>
          <p:cNvSpPr/>
          <p:nvPr/>
        </p:nvSpPr>
        <p:spPr>
          <a:xfrm>
            <a:off x="5681708" y="1393794"/>
            <a:ext cx="1624614" cy="390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57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4A36B3-96C2-495C-A45A-233639144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762" y="1430248"/>
            <a:ext cx="8964471" cy="5309989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F7E700BB-9691-4ACC-A97B-0CD26BDAC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998" y="0"/>
            <a:ext cx="10202000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rial"/>
                <a:ea typeface="Arial" charset="0"/>
                <a:cs typeface="Arial" charset="0"/>
              </a:rPr>
              <a:t>Ratio of Neon, Magnesium, and Silicon Flux over Oxygen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A719077-D90E-423C-9990-92C37174A4A8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22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400AE1D-8D4C-4399-9D39-7A0336F45A4E}"/>
                  </a:ext>
                </a:extLst>
              </p:cNvPr>
              <p:cNvSpPr txBox="1"/>
              <p:nvPr/>
            </p:nvSpPr>
            <p:spPr>
              <a:xfrm>
                <a:off x="496976" y="559567"/>
                <a:ext cx="11198042" cy="777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>
                    <a:solidFill>
                      <a:srgbClr val="FF0000"/>
                    </a:solidFill>
                  </a:rPr>
                  <a:t>Ne</a:t>
                </a:r>
                <a:r>
                  <a:rPr lang="en-US" sz="2200" dirty="0"/>
                  <a:t>, </a:t>
                </a:r>
                <a:r>
                  <a:rPr lang="en-US" sz="2200" b="1" dirty="0">
                    <a:solidFill>
                      <a:schemeClr val="accent2"/>
                    </a:solidFill>
                  </a:rPr>
                  <a:t>Mg</a:t>
                </a:r>
                <a:r>
                  <a:rPr lang="en-US" sz="2200" dirty="0"/>
                  <a:t>, and </a:t>
                </a:r>
                <a:r>
                  <a:rPr lang="en-US" sz="2200" b="1" dirty="0">
                    <a:solidFill>
                      <a:srgbClr val="FF33CC"/>
                    </a:solidFill>
                  </a:rPr>
                  <a:t>Si</a:t>
                </a:r>
                <a:r>
                  <a:rPr lang="en-US" sz="2200" dirty="0">
                    <a:solidFill>
                      <a:srgbClr val="00B050"/>
                    </a:solidFill>
                  </a:rPr>
                  <a:t> </a:t>
                </a:r>
                <a:r>
                  <a:rPr lang="en-US" sz="2200" dirty="0"/>
                  <a:t>have </a:t>
                </a:r>
                <a:r>
                  <a:rPr lang="en-US" sz="2200" b="1" dirty="0"/>
                  <a:t>identical rigidity dependence</a:t>
                </a:r>
                <a:r>
                  <a:rPr lang="en-US" sz="2200" dirty="0"/>
                  <a:t> above 100 GV, however, they deviate from </a:t>
                </a:r>
                <a:r>
                  <a:rPr lang="en-US" sz="2200" b="1" dirty="0">
                    <a:solidFill>
                      <a:schemeClr val="accent1"/>
                    </a:solidFill>
                  </a:rPr>
                  <a:t>O</a:t>
                </a:r>
                <a:r>
                  <a:rPr lang="en-US" sz="2200" dirty="0"/>
                  <a:t> by a power law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p>
                        <m:sSub>
                          <m:sSubPr>
                            <m:ctrlPr>
                              <a:rPr lang="en-US" sz="2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sz="2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200" dirty="0"/>
                  <a:t>.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400AE1D-8D4C-4399-9D39-7A0336F45A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976" y="559567"/>
                <a:ext cx="11198042" cy="777136"/>
              </a:xfrm>
              <a:prstGeom prst="rect">
                <a:avLst/>
              </a:prstGeom>
              <a:blipFill>
                <a:blip r:embed="rId3"/>
                <a:stretch>
                  <a:fillRect t="-5512" b="-15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486C45FB-675A-4280-86C7-31DB030AE2BD}"/>
              </a:ext>
            </a:extLst>
          </p:cNvPr>
          <p:cNvSpPr/>
          <p:nvPr/>
        </p:nvSpPr>
        <p:spPr>
          <a:xfrm>
            <a:off x="6365288" y="1988598"/>
            <a:ext cx="1624614" cy="390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16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>
            <a:extLst>
              <a:ext uri="{FF2B5EF4-FFF2-40B4-BE49-F238E27FC236}">
                <a16:creationId xmlns:a16="http://schemas.microsoft.com/office/drawing/2014/main" id="{F7E700BB-9691-4ACC-A97B-0CD26BDAC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400" y="0"/>
            <a:ext cx="11691194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  <a:cs typeface="Arial" charset="0"/>
              </a:rPr>
              <a:t>Ratio of Neon, Magnesium, Silicon and Sulphur Flux over Oxygen</a:t>
            </a:r>
            <a:endParaRPr lang="en-US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755075-FA88-4204-BAC7-D1FE2F99AD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182" y="1376135"/>
            <a:ext cx="9097635" cy="5388867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3EB8EFEA-0D29-4933-BB93-46A94B1E31BF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23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BB4C93-22C3-4B4C-9D7E-20065EA661AC}"/>
                  </a:ext>
                </a:extLst>
              </p:cNvPr>
              <p:cNvSpPr txBox="1"/>
              <p:nvPr/>
            </p:nvSpPr>
            <p:spPr>
              <a:xfrm>
                <a:off x="496975" y="559567"/>
                <a:ext cx="11514881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>
                    <a:solidFill>
                      <a:srgbClr val="00B050"/>
                    </a:solidFill>
                  </a:rPr>
                  <a:t>S</a:t>
                </a:r>
                <a:r>
                  <a:rPr lang="en-US" sz="2200" dirty="0"/>
                  <a:t> is </a:t>
                </a:r>
                <a:r>
                  <a:rPr lang="en-US" sz="2200" b="1" dirty="0"/>
                  <a:t>soften</a:t>
                </a:r>
                <a:r>
                  <a:rPr lang="en-US" sz="2200" dirty="0">
                    <a:solidFill>
                      <a:srgbClr val="00B050"/>
                    </a:solidFill>
                  </a:rPr>
                  <a:t> </a:t>
                </a:r>
                <a:r>
                  <a:rPr lang="en-US" sz="2200" dirty="0"/>
                  <a:t>by a power law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p>
                        <m:sSub>
                          <m:sSubPr>
                            <m:ctrlPr>
                              <a:rPr lang="en-US" sz="2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200" b="1" dirty="0"/>
                  <a:t> </a:t>
                </a:r>
                <a:r>
                  <a:rPr lang="en-US" sz="2200" dirty="0"/>
                  <a:t>compared to 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Ne</a:t>
                </a:r>
                <a:r>
                  <a:rPr lang="en-US" sz="2200" dirty="0"/>
                  <a:t>, </a:t>
                </a:r>
                <a:r>
                  <a:rPr lang="en-US" sz="2200" b="1" dirty="0">
                    <a:solidFill>
                      <a:schemeClr val="accent2"/>
                    </a:solidFill>
                  </a:rPr>
                  <a:t>Mg</a:t>
                </a:r>
                <a:r>
                  <a:rPr lang="en-US" sz="2200" dirty="0"/>
                  <a:t>, </a:t>
                </a:r>
                <a:r>
                  <a:rPr lang="en-US" sz="2200" b="1" dirty="0">
                    <a:solidFill>
                      <a:srgbClr val="FF33CC"/>
                    </a:solidFill>
                  </a:rPr>
                  <a:t>Si</a:t>
                </a:r>
                <a:r>
                  <a:rPr lang="en-US" sz="2200" dirty="0"/>
                  <a:t> group.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BB4C93-22C3-4B4C-9D7E-20065EA661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975" y="559567"/>
                <a:ext cx="11514881" cy="438582"/>
              </a:xfrm>
              <a:prstGeom prst="rect">
                <a:avLst/>
              </a:prstGeom>
              <a:blipFill>
                <a:blip r:embed="rId3"/>
                <a:stretch>
                  <a:fillRect t="-6944" b="-2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3AAB7C1D-9227-4386-93ED-C5DED627F72B}"/>
              </a:ext>
            </a:extLst>
          </p:cNvPr>
          <p:cNvSpPr/>
          <p:nvPr/>
        </p:nvSpPr>
        <p:spPr>
          <a:xfrm>
            <a:off x="6436310" y="1944210"/>
            <a:ext cx="1624614" cy="390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740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>
            <a:extLst>
              <a:ext uri="{FF2B5EF4-FFF2-40B4-BE49-F238E27FC236}">
                <a16:creationId xmlns:a16="http://schemas.microsoft.com/office/drawing/2014/main" id="{6901A58A-DE32-4D77-BBAD-CF504B988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5806" y="0"/>
            <a:ext cx="9780385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rial"/>
                <a:ea typeface="Arial" charset="0"/>
              </a:rPr>
              <a:t>Summary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25E3AB9-DB9D-466A-99E6-519135FE361D}"/>
                  </a:ext>
                </a:extLst>
              </p:cNvPr>
              <p:cNvSpPr txBox="1"/>
              <p:nvPr/>
            </p:nvSpPr>
            <p:spPr>
              <a:xfrm>
                <a:off x="328673" y="841974"/>
                <a:ext cx="11534650" cy="5524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rabicPeriod"/>
                </a:pPr>
                <a:r>
                  <a:rPr lang="en-US" sz="2200" dirty="0"/>
                  <a:t>Latest results for the fluxes of primary cosmic rays during a 7-year period of AMS data-taking (2011-2018) have been presented.</a:t>
                </a:r>
              </a:p>
              <a:p>
                <a:pPr marL="457200" indent="-457200">
                  <a:buAutoNum type="arabicPeriod"/>
                </a:pPr>
                <a:endParaRPr lang="en-US" sz="2200" dirty="0"/>
              </a:p>
              <a:p>
                <a:pPr marL="457200" indent="-457200">
                  <a:buAutoNum type="arabicPeriod"/>
                </a:pPr>
                <a:r>
                  <a:rPr lang="en-US" sz="2200" dirty="0"/>
                  <a:t>Cosmic ray nuclei spectra all </a:t>
                </a:r>
                <a:r>
                  <a:rPr lang="en-US" sz="2200" b="1" dirty="0"/>
                  <a:t>deviate from a single power law </a:t>
                </a:r>
                <a:r>
                  <a:rPr lang="en-US" sz="2200" dirty="0"/>
                  <a:t>and </a:t>
                </a:r>
                <a:r>
                  <a:rPr lang="en-US" sz="2200" b="1" dirty="0"/>
                  <a:t>harden at high rigidity</a:t>
                </a:r>
                <a:r>
                  <a:rPr lang="en-US" sz="2200" dirty="0"/>
                  <a:t>. </a:t>
                </a:r>
              </a:p>
              <a:p>
                <a:pPr marL="457200" indent="-457200">
                  <a:buAutoNum type="arabicPeriod"/>
                </a:pPr>
                <a:endParaRPr lang="en-US" sz="2200" dirty="0"/>
              </a:p>
              <a:p>
                <a:pPr marL="457200" indent="-457200">
                  <a:buAutoNum type="arabicPeriod"/>
                </a:pPr>
                <a:r>
                  <a:rPr lang="en-US" sz="2200" dirty="0"/>
                  <a:t>Around 1 TV, </a:t>
                </a:r>
                <a:r>
                  <a:rPr lang="en-US" sz="2200" b="1" dirty="0"/>
                  <a:t>Proton</a:t>
                </a:r>
                <a:r>
                  <a:rPr lang="en-US" sz="2200" dirty="0"/>
                  <a:t> and </a:t>
                </a:r>
                <a:r>
                  <a:rPr lang="en-US" sz="2200" b="1" dirty="0"/>
                  <a:t>Helium</a:t>
                </a:r>
                <a:r>
                  <a:rPr lang="en-US" sz="2200" dirty="0"/>
                  <a:t> have </a:t>
                </a:r>
                <a:r>
                  <a:rPr lang="en-US" sz="2200" b="1" dirty="0"/>
                  <a:t>identical spectral indices</a:t>
                </a:r>
                <a:r>
                  <a:rPr lang="en-US" sz="2200" dirty="0"/>
                  <a:t>. The </a:t>
                </a:r>
                <a:r>
                  <a:rPr lang="en-US" sz="2200" b="1" dirty="0"/>
                  <a:t>p/He </a:t>
                </a:r>
                <a:r>
                  <a:rPr lang="en-US" sz="2200" dirty="0"/>
                  <a:t>ratio can be parametrized as </a:t>
                </a:r>
                <a:r>
                  <a:rPr lang="en-US" sz="2200" b="1" dirty="0"/>
                  <a:t>sum of a single power law component </a:t>
                </a:r>
                <a:r>
                  <a:rPr lang="en-US" sz="2200" dirty="0"/>
                  <a:t>and</a:t>
                </a:r>
                <a:r>
                  <a:rPr lang="en-US" sz="2200" b="1" dirty="0"/>
                  <a:t> a constant component</a:t>
                </a:r>
                <a:r>
                  <a:rPr lang="en-US" sz="2200" dirty="0"/>
                  <a:t> above 3.5 GV.</a:t>
                </a:r>
              </a:p>
              <a:p>
                <a:pPr marL="457200" indent="-457200">
                  <a:buAutoNum type="arabicPeriod"/>
                </a:pPr>
                <a:endParaRPr lang="en-US" sz="2200" b="1" dirty="0">
                  <a:solidFill>
                    <a:srgbClr val="0070C0"/>
                  </a:solidFill>
                </a:endParaRPr>
              </a:p>
              <a:p>
                <a:pPr marL="457200" indent="-457200">
                  <a:buAutoNum type="arabicPeriod"/>
                </a:pPr>
                <a:r>
                  <a:rPr lang="en-US" sz="2200" b="1" dirty="0"/>
                  <a:t>He</a:t>
                </a:r>
                <a:r>
                  <a:rPr lang="en-US" sz="2200" dirty="0"/>
                  <a:t>,</a:t>
                </a:r>
                <a:r>
                  <a:rPr lang="en-US" sz="2200" b="1" dirty="0"/>
                  <a:t> C </a:t>
                </a:r>
                <a:r>
                  <a:rPr lang="en-US" sz="2200" dirty="0"/>
                  <a:t>and</a:t>
                </a:r>
                <a:r>
                  <a:rPr lang="en-US" sz="2200" b="1" dirty="0"/>
                  <a:t> O </a:t>
                </a:r>
                <a:r>
                  <a:rPr lang="en-US" sz="2200" dirty="0"/>
                  <a:t>flux exhibit </a:t>
                </a:r>
                <a:r>
                  <a:rPr lang="en-US" sz="2200" b="1" dirty="0"/>
                  <a:t>identical rigidity dependence</a:t>
                </a:r>
                <a:r>
                  <a:rPr lang="en-US" sz="2200" dirty="0"/>
                  <a:t> above 100 GV. Above 200 GV, their </a:t>
                </a:r>
                <a:r>
                  <a:rPr lang="en-US" sz="2200" b="1" dirty="0"/>
                  <a:t>spectra harden in an identical manner</a:t>
                </a:r>
                <a:r>
                  <a:rPr lang="en-US" sz="2200" dirty="0"/>
                  <a:t>. Similarly, the fluxes of </a:t>
                </a:r>
                <a:r>
                  <a:rPr lang="en-US" sz="2200" b="1" dirty="0"/>
                  <a:t>Ne</a:t>
                </a:r>
                <a:r>
                  <a:rPr lang="en-US" sz="2200" dirty="0"/>
                  <a:t>, </a:t>
                </a:r>
                <a:r>
                  <a:rPr lang="en-US" sz="2200" b="1" dirty="0"/>
                  <a:t>Mg</a:t>
                </a:r>
                <a:r>
                  <a:rPr lang="en-US" sz="2200" dirty="0"/>
                  <a:t> and </a:t>
                </a:r>
                <a:r>
                  <a:rPr lang="en-US" sz="2200" b="1" dirty="0"/>
                  <a:t>Si </a:t>
                </a:r>
                <a:r>
                  <a:rPr lang="en-US" sz="2200" dirty="0"/>
                  <a:t>show the same behavior among themselves. However, they differ from </a:t>
                </a:r>
                <a:r>
                  <a:rPr lang="en-US" sz="2200" b="1" dirty="0"/>
                  <a:t>O </a:t>
                </a:r>
                <a:r>
                  <a:rPr lang="en-US" sz="2200" dirty="0"/>
                  <a:t>by a single power law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p>
                        <m:sSub>
                          <m:sSub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sz="22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20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~−0.035</m:t>
                    </m:r>
                  </m:oMath>
                </a14:m>
                <a:r>
                  <a:rPr lang="en-US" sz="2200" dirty="0"/>
                  <a:t>.</a:t>
                </a:r>
              </a:p>
              <a:p>
                <a:pPr marL="457200" indent="-457200">
                  <a:buAutoNum type="arabicPeriod"/>
                </a:pPr>
                <a:endParaRPr lang="en-US" sz="2200" dirty="0"/>
              </a:p>
              <a:p>
                <a:pPr marL="457200" indent="-457200">
                  <a:buAutoNum type="arabicPeriod"/>
                </a:pPr>
                <a:r>
                  <a:rPr lang="en-US" sz="2200" dirty="0"/>
                  <a:t>Compared to </a:t>
                </a:r>
                <a:r>
                  <a:rPr lang="en-US" sz="2200" b="1" dirty="0"/>
                  <a:t>Si</a:t>
                </a:r>
                <a:r>
                  <a:rPr lang="en-US" sz="2200" dirty="0"/>
                  <a:t>, the flux of </a:t>
                </a:r>
                <a:r>
                  <a:rPr lang="en-US" sz="2200" b="1" dirty="0"/>
                  <a:t>S</a:t>
                </a:r>
                <a:r>
                  <a:rPr lang="en-US" sz="2200" dirty="0"/>
                  <a:t> further differs by a single power law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p>
                        <m:sSub>
                          <m:sSubPr>
                            <m:ctrlPr>
                              <a:rPr lang="en-US" sz="2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sup>
                    </m:sSup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dirty="0"/>
                  <a:t>.</a:t>
                </a:r>
              </a:p>
              <a:p>
                <a:pPr marL="457200" indent="-457200">
                  <a:buAutoNum type="arabicPeriod"/>
                </a:pPr>
                <a:endParaRPr lang="en-US" sz="22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25E3AB9-DB9D-466A-99E6-519135FE36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73" y="841974"/>
                <a:ext cx="11534650" cy="5524589"/>
              </a:xfrm>
              <a:prstGeom prst="rect">
                <a:avLst/>
              </a:prstGeom>
              <a:blipFill>
                <a:blip r:embed="rId2"/>
                <a:stretch>
                  <a:fillRect l="-740" t="-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6AC6E3F7-FBA4-4FDA-98D7-6885A53845C5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24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49064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CDDA80-1A9A-45D4-9801-ECF930B3B206}"/>
              </a:ext>
            </a:extLst>
          </p:cNvPr>
          <p:cNvSpPr txBox="1"/>
          <p:nvPr/>
        </p:nvSpPr>
        <p:spPr>
          <a:xfrm>
            <a:off x="2420644" y="2844225"/>
            <a:ext cx="7350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33353929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95F992D0-6691-46D6-8319-2DA07FD21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Latest AMS measurement of Helium Spectrum</a:t>
            </a: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6EC3AC-D8D3-4DC8-A1F4-58449FFFFCE1}"/>
              </a:ext>
            </a:extLst>
          </p:cNvPr>
          <p:cNvSpPr txBox="1"/>
          <p:nvPr/>
        </p:nvSpPr>
        <p:spPr>
          <a:xfrm>
            <a:off x="292288" y="6258563"/>
            <a:ext cx="1170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The new AMS result (2011-2018) is consistent with earlier AMS PRL result (2011-2013) 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“M. Aguilar et al., Phys. Rev. Lett., </a:t>
            </a:r>
            <a:r>
              <a:rPr lang="en-US" b="1" dirty="0">
                <a:solidFill>
                  <a:srgbClr val="002060"/>
                </a:solidFill>
              </a:rPr>
              <a:t>114</a:t>
            </a:r>
            <a:r>
              <a:rPr lang="en-US" dirty="0">
                <a:solidFill>
                  <a:srgbClr val="002060"/>
                </a:solidFill>
              </a:rPr>
              <a:t>, 171103 (2015)” but with improved accuracy.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58BA43-1F4D-6A4A-A56B-BB34B35AC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492" y="649276"/>
            <a:ext cx="9221015" cy="555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91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051D6D04-194B-4842-9625-9505AC0F6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Latest AMS measurement of Proton Spectrum</a:t>
            </a: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759C16-4BCD-4336-BBD8-FD2B48DE6643}"/>
              </a:ext>
            </a:extLst>
          </p:cNvPr>
          <p:cNvSpPr txBox="1"/>
          <p:nvPr/>
        </p:nvSpPr>
        <p:spPr>
          <a:xfrm>
            <a:off x="292288" y="6258563"/>
            <a:ext cx="1170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The new AMS result (2011-2018) is consistent with earlier AMS PRL result (2011-2016) 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“M. Aguilar et al., Phys. Rev. Lett., </a:t>
            </a:r>
            <a:r>
              <a:rPr lang="en-US" b="1" dirty="0">
                <a:solidFill>
                  <a:srgbClr val="002060"/>
                </a:solidFill>
              </a:rPr>
              <a:t>119</a:t>
            </a:r>
            <a:r>
              <a:rPr lang="en-US" dirty="0">
                <a:solidFill>
                  <a:srgbClr val="002060"/>
                </a:solidFill>
              </a:rPr>
              <a:t>, 251101 (2017)” but with improved accuracy.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D0F832-A221-8748-BC8D-F91B5D5DD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981" y="671193"/>
            <a:ext cx="8870037" cy="551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32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04D9DB24-D70B-4BC7-9522-E4F4D7667D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Stability of Proton and Helium Fluxes</a:t>
            </a: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9C770E-8B72-40D4-A727-8989AB248D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64" y="2565647"/>
            <a:ext cx="11896271" cy="41269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761016-9F70-4FEE-823B-27E099D170BC}"/>
              </a:ext>
            </a:extLst>
          </p:cNvPr>
          <p:cNvSpPr txBox="1"/>
          <p:nvPr/>
        </p:nvSpPr>
        <p:spPr>
          <a:xfrm>
            <a:off x="435005" y="520713"/>
            <a:ext cx="1160913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1/ </a:t>
            </a:r>
            <a:r>
              <a:rPr lang="en-US" sz="2200" b="1" dirty="0"/>
              <a:t>Proton</a:t>
            </a:r>
            <a:r>
              <a:rPr lang="en-US" sz="2200" dirty="0"/>
              <a:t> and </a:t>
            </a:r>
            <a:r>
              <a:rPr lang="en-US" sz="2200" b="1" dirty="0"/>
              <a:t>Helium</a:t>
            </a:r>
            <a:r>
              <a:rPr lang="en-US" sz="2200" dirty="0"/>
              <a:t> fluxes are expected to show </a:t>
            </a:r>
            <a:r>
              <a:rPr lang="en-US" sz="2200" b="1" dirty="0"/>
              <a:t>time dependence</a:t>
            </a:r>
            <a:r>
              <a:rPr lang="en-US" sz="2200" dirty="0"/>
              <a:t> below 100 GV due to solar modulation.</a:t>
            </a:r>
          </a:p>
          <a:p>
            <a:r>
              <a:rPr lang="en-US" sz="2200" dirty="0"/>
              <a:t>2/ At higher rigidities, the effect of solar modulation is negligible and the fluxes should be </a:t>
            </a:r>
            <a:r>
              <a:rPr lang="en-US" sz="2200" b="1" dirty="0"/>
              <a:t>constant</a:t>
            </a:r>
            <a:r>
              <a:rPr lang="en-US" sz="2200" dirty="0"/>
              <a:t> within measurement error.</a:t>
            </a:r>
          </a:p>
          <a:p>
            <a:r>
              <a:rPr lang="en-US" sz="2200" dirty="0"/>
              <a:t>3/ Fluxes from different period are compared to the average to check their stability.</a:t>
            </a:r>
          </a:p>
        </p:txBody>
      </p:sp>
    </p:spTree>
    <p:extLst>
      <p:ext uri="{BB962C8B-B14F-4D97-AF65-F5344CB8AC3E}">
        <p14:creationId xmlns:p14="http://schemas.microsoft.com/office/powerpoint/2010/main" val="35218680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206B46A-AEDF-4E97-8295-1FF8578919E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18446" y="1440873"/>
            <a:ext cx="8685681" cy="5739144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051D6D04-194B-4842-9625-9505AC0F6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9824" y="40439"/>
            <a:ext cx="9862926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AMS Nuclei + C Inelastic Cross Section Measurements (5-100 GV)</a:t>
            </a: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ADA183C1-DB13-4059-B1D4-403A3BAD0259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29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6640A9-1CB3-417E-8386-5FB690EAF067}"/>
              </a:ext>
            </a:extLst>
          </p:cNvPr>
          <p:cNvSpPr/>
          <p:nvPr/>
        </p:nvSpPr>
        <p:spPr>
          <a:xfrm>
            <a:off x="8108808" y="2306782"/>
            <a:ext cx="1233055" cy="1122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D9CCA-A4B0-4B8C-9EC2-204A873502CB}"/>
              </a:ext>
            </a:extLst>
          </p:cNvPr>
          <p:cNvSpPr txBox="1"/>
          <p:nvPr/>
        </p:nvSpPr>
        <p:spPr>
          <a:xfrm>
            <a:off x="560771" y="949909"/>
            <a:ext cx="110704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The inelastic cross-section of X+C and </a:t>
            </a:r>
            <a:r>
              <a:rPr lang="en-US" sz="2200" dirty="0" err="1"/>
              <a:t>X+Al</a:t>
            </a:r>
            <a:r>
              <a:rPr lang="en-US" sz="2200" dirty="0"/>
              <a:t> interaction have only been measured for</a:t>
            </a:r>
            <a:r>
              <a:rPr lang="en-US" sz="2200" b="1" dirty="0"/>
              <a:t> p</a:t>
            </a:r>
            <a:r>
              <a:rPr lang="en-US" sz="2200" dirty="0"/>
              <a:t>, </a:t>
            </a:r>
            <a:r>
              <a:rPr lang="en-US" sz="2200" b="1" dirty="0"/>
              <a:t>He</a:t>
            </a:r>
            <a:r>
              <a:rPr lang="en-US" sz="2200" dirty="0"/>
              <a:t> and </a:t>
            </a:r>
            <a:r>
              <a:rPr lang="en-US" sz="2200" b="1" dirty="0"/>
              <a:t>C</a:t>
            </a:r>
            <a:r>
              <a:rPr lang="en-US" sz="2200" dirty="0"/>
              <a:t> at low energy below few GeV</a:t>
            </a:r>
          </a:p>
        </p:txBody>
      </p:sp>
    </p:spTree>
    <p:extLst>
      <p:ext uri="{BB962C8B-B14F-4D97-AF65-F5344CB8AC3E}">
        <p14:creationId xmlns:p14="http://schemas.microsoft.com/office/powerpoint/2010/main" val="631541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ing_edit">
            <a:extLst>
              <a:ext uri="{FF2B5EF4-FFF2-40B4-BE49-F238E27FC236}">
                <a16:creationId xmlns:a16="http://schemas.microsoft.com/office/drawing/2014/main" id="{4E425C8F-0E89-4EF7-89C8-021C648AF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r="11086"/>
          <a:stretch>
            <a:fillRect/>
          </a:stretch>
        </p:blipFill>
        <p:spPr bwMode="auto">
          <a:xfrm>
            <a:off x="200112" y="952341"/>
            <a:ext cx="4831684" cy="554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F91807-C108-4953-AEC3-7E2D29F4C9D6}"/>
              </a:ext>
            </a:extLst>
          </p:cNvPr>
          <p:cNvSpPr txBox="1"/>
          <p:nvPr/>
        </p:nvSpPr>
        <p:spPr>
          <a:xfrm>
            <a:off x="2774922" y="1870655"/>
            <a:ext cx="825691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/>
              <a:t>TRD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3EA562-38D7-4D23-9239-475B7B36CE14}"/>
              </a:ext>
            </a:extLst>
          </p:cNvPr>
          <p:cNvSpPr txBox="1"/>
          <p:nvPr/>
        </p:nvSpPr>
        <p:spPr>
          <a:xfrm>
            <a:off x="1304817" y="2685185"/>
            <a:ext cx="825691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/>
              <a:t>TOF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CF8A08-7532-435E-8841-BD6B44E7AD33}"/>
              </a:ext>
            </a:extLst>
          </p:cNvPr>
          <p:cNvSpPr txBox="1"/>
          <p:nvPr/>
        </p:nvSpPr>
        <p:spPr>
          <a:xfrm>
            <a:off x="1382441" y="935291"/>
            <a:ext cx="564109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L1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97333B-A51D-4A7B-BD73-26548C7A9F8F}"/>
              </a:ext>
            </a:extLst>
          </p:cNvPr>
          <p:cNvSpPr txBox="1"/>
          <p:nvPr/>
        </p:nvSpPr>
        <p:spPr>
          <a:xfrm>
            <a:off x="2343811" y="2884879"/>
            <a:ext cx="564109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L2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906EFC-0CE5-449D-B59A-FD2C7FCA72AD}"/>
              </a:ext>
            </a:extLst>
          </p:cNvPr>
          <p:cNvSpPr txBox="1"/>
          <p:nvPr/>
        </p:nvSpPr>
        <p:spPr>
          <a:xfrm>
            <a:off x="2262001" y="3186810"/>
            <a:ext cx="1061561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L3-4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7E436E-AA7D-46FE-994B-0AB96A8D4AB5}"/>
              </a:ext>
            </a:extLst>
          </p:cNvPr>
          <p:cNvSpPr txBox="1"/>
          <p:nvPr/>
        </p:nvSpPr>
        <p:spPr>
          <a:xfrm>
            <a:off x="2266582" y="3632068"/>
            <a:ext cx="1052397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L5-6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D85BA2-7F7B-4612-9A7C-EA9D2C5989E1}"/>
              </a:ext>
            </a:extLst>
          </p:cNvPr>
          <p:cNvSpPr txBox="1"/>
          <p:nvPr/>
        </p:nvSpPr>
        <p:spPr>
          <a:xfrm>
            <a:off x="2271950" y="4050449"/>
            <a:ext cx="1142589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L7-8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531EDC-6CE4-4112-A87A-558A0F20BCE3}"/>
              </a:ext>
            </a:extLst>
          </p:cNvPr>
          <p:cNvSpPr txBox="1"/>
          <p:nvPr/>
        </p:nvSpPr>
        <p:spPr>
          <a:xfrm>
            <a:off x="2105606" y="5677836"/>
            <a:ext cx="76882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L9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B534BB-44EB-4C0F-9639-C896469B6219}"/>
              </a:ext>
            </a:extLst>
          </p:cNvPr>
          <p:cNvSpPr txBox="1"/>
          <p:nvPr/>
        </p:nvSpPr>
        <p:spPr>
          <a:xfrm>
            <a:off x="1424824" y="4601869"/>
            <a:ext cx="825691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/>
              <a:t>TOF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3D16AED-E232-48DE-8162-678CD43FA8C9}"/>
              </a:ext>
            </a:extLst>
          </p:cNvPr>
          <p:cNvSpPr txBox="1"/>
          <p:nvPr/>
        </p:nvSpPr>
        <p:spPr>
          <a:xfrm>
            <a:off x="2201610" y="5148877"/>
            <a:ext cx="1142589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/>
              <a:t>RICH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BADD6D4-C4BB-4C34-89B3-036B1FC39E91}"/>
              </a:ext>
            </a:extLst>
          </p:cNvPr>
          <p:cNvSpPr txBox="1"/>
          <p:nvPr/>
        </p:nvSpPr>
        <p:spPr>
          <a:xfrm>
            <a:off x="1971248" y="6044537"/>
            <a:ext cx="91667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/>
              <a:t>ECAL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B788DBD-8092-4DAB-B2BD-8F28EF50487F}"/>
              </a:ext>
            </a:extLst>
          </p:cNvPr>
          <p:cNvSpPr/>
          <p:nvPr/>
        </p:nvSpPr>
        <p:spPr>
          <a:xfrm>
            <a:off x="1771348" y="643565"/>
            <a:ext cx="465611" cy="5875563"/>
          </a:xfrm>
          <a:custGeom>
            <a:avLst/>
            <a:gdLst>
              <a:gd name="connsiteX0" fmla="*/ 0 w 582063"/>
              <a:gd name="connsiteY0" fmla="*/ 0 h 4143375"/>
              <a:gd name="connsiteX1" fmla="*/ 514350 w 582063"/>
              <a:gd name="connsiteY1" fmla="*/ 1628775 h 4143375"/>
              <a:gd name="connsiteX2" fmla="*/ 550068 w 582063"/>
              <a:gd name="connsiteY2" fmla="*/ 2736057 h 4143375"/>
              <a:gd name="connsiteX3" fmla="*/ 271462 w 582063"/>
              <a:gd name="connsiteY3" fmla="*/ 4143375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63" h="4143375">
                <a:moveTo>
                  <a:pt x="0" y="0"/>
                </a:moveTo>
                <a:cubicBezTo>
                  <a:pt x="211336" y="586383"/>
                  <a:pt x="422672" y="1172766"/>
                  <a:pt x="514350" y="1628775"/>
                </a:cubicBezTo>
                <a:cubicBezTo>
                  <a:pt x="606028" y="2084784"/>
                  <a:pt x="590549" y="2316957"/>
                  <a:pt x="550068" y="2736057"/>
                </a:cubicBezTo>
                <a:cubicBezTo>
                  <a:pt x="509587" y="3155157"/>
                  <a:pt x="390524" y="3649266"/>
                  <a:pt x="271462" y="4143375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17D79159-D843-46A4-A76C-9E9D95656604}"/>
              </a:ext>
            </a:extLst>
          </p:cNvPr>
          <p:cNvSpPr/>
          <p:nvPr/>
        </p:nvSpPr>
        <p:spPr>
          <a:xfrm rot="10296373">
            <a:off x="1948881" y="1935282"/>
            <a:ext cx="195692" cy="288831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3">
            <a:extLst>
              <a:ext uri="{FF2B5EF4-FFF2-40B4-BE49-F238E27FC236}">
                <a16:creationId xmlns:a16="http://schemas.microsoft.com/office/drawing/2014/main" id="{0BABE4E8-F869-41CF-8807-0DA84E293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Nuclei Measurement from Proton to Sulphur by AMS </a:t>
            </a: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6F4C7C-C667-407A-B509-E3EF3CAAFC9D}"/>
              </a:ext>
            </a:extLst>
          </p:cNvPr>
          <p:cNvSpPr txBox="1"/>
          <p:nvPr/>
        </p:nvSpPr>
        <p:spPr>
          <a:xfrm>
            <a:off x="4699295" y="849159"/>
            <a:ext cx="7581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9 Layers of Silicon Trackers (L1, Inner Tracker L2-L8, L9) </a:t>
            </a:r>
            <a:r>
              <a:rPr lang="en-US" sz="2000" dirty="0"/>
              <a:t>and</a:t>
            </a:r>
            <a:r>
              <a:rPr lang="en-US" sz="2000" b="1" dirty="0">
                <a:solidFill>
                  <a:srgbClr val="FF0000"/>
                </a:solidFill>
              </a:rPr>
              <a:t> Magnet </a:t>
            </a:r>
            <a:r>
              <a:rPr lang="en-US" sz="2000" dirty="0"/>
              <a:t>measure </a:t>
            </a:r>
            <a:r>
              <a:rPr lang="en-US" sz="2000" b="1" dirty="0"/>
              <a:t>Rigidity</a:t>
            </a:r>
            <a:r>
              <a:rPr lang="en-US" sz="2000" dirty="0"/>
              <a:t> (Momentum/Charge)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6ED2321-A159-4777-9970-2760EEB391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873276"/>
              </p:ext>
            </p:extLst>
          </p:nvPr>
        </p:nvGraphicFramePr>
        <p:xfrm>
          <a:off x="5391754" y="1593561"/>
          <a:ext cx="6196613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437">
                  <a:extLst>
                    <a:ext uri="{9D8B030D-6E8A-4147-A177-3AD203B41FA5}">
                      <a16:colId xmlns:a16="http://schemas.microsoft.com/office/drawing/2014/main" val="155450814"/>
                    </a:ext>
                  </a:extLst>
                </a:gridCol>
                <a:gridCol w="2466107">
                  <a:extLst>
                    <a:ext uri="{9D8B030D-6E8A-4147-A177-3AD203B41FA5}">
                      <a16:colId xmlns:a16="http://schemas.microsoft.com/office/drawing/2014/main" val="2924218620"/>
                    </a:ext>
                  </a:extLst>
                </a:gridCol>
                <a:gridCol w="2385069">
                  <a:extLst>
                    <a:ext uri="{9D8B030D-6E8A-4147-A177-3AD203B41FA5}">
                      <a16:colId xmlns:a16="http://schemas.microsoft.com/office/drawing/2014/main" val="943818813"/>
                    </a:ext>
                  </a:extLst>
                </a:gridCol>
              </a:tblGrid>
              <a:tr h="2880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Coordinate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Maximum Detectable Rigidity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453538"/>
                  </a:ext>
                </a:extLst>
              </a:tr>
              <a:tr h="288091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Z = 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</a:t>
                      </a:r>
                      <a:r>
                        <a:rPr lang="en-US" dirty="0">
                          <a:latin typeface="Abadi Extra Light" panose="020B0604020202020204" pitchFamily="34" charset="0"/>
                        </a:rPr>
                        <a:t>~</a:t>
                      </a:r>
                      <a:r>
                        <a:rPr lang="en-US" dirty="0"/>
                        <a:t>10 </a:t>
                      </a:r>
                      <a:r>
                        <a:rPr lang="fr-FR" sz="1800" dirty="0">
                          <a:latin typeface="Symbol" charset="0"/>
                        </a:rPr>
                        <a:t>m</a:t>
                      </a:r>
                      <a:r>
                        <a:rPr lang="fr-FR" sz="1800" dirty="0">
                          <a:latin typeface="Calibri" charset="0"/>
                        </a:rPr>
                        <a:t>m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 TV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732442"/>
                  </a:ext>
                </a:extLst>
              </a:tr>
              <a:tr h="288091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 ≤ Z ≤ 8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5 - 7 </a:t>
                      </a:r>
                      <a:r>
                        <a:rPr lang="fr-FR" sz="1800" dirty="0">
                          <a:latin typeface="Symbol" charset="0"/>
                        </a:rPr>
                        <a:t>m</a:t>
                      </a:r>
                      <a:r>
                        <a:rPr lang="fr-FR" sz="1800" dirty="0">
                          <a:latin typeface="Calibri" charset="0"/>
                        </a:rPr>
                        <a:t>m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3.2 - 3.7 TV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022903"/>
                  </a:ext>
                </a:extLst>
              </a:tr>
              <a:tr h="3331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9 ≤ Z ≤ 16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6 - 8 </a:t>
                      </a:r>
                      <a:r>
                        <a:rPr lang="fr-FR" sz="1800" dirty="0">
                          <a:latin typeface="Symbol" charset="0"/>
                        </a:rPr>
                        <a:t>m</a:t>
                      </a:r>
                      <a:r>
                        <a:rPr lang="fr-FR" sz="1800" dirty="0">
                          <a:latin typeface="Calibri" charset="0"/>
                        </a:rPr>
                        <a:t>m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3 - 3.5 TV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495259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896063E5-B46D-4C77-B052-8643438C309D}"/>
              </a:ext>
            </a:extLst>
          </p:cNvPr>
          <p:cNvSpPr txBox="1"/>
          <p:nvPr/>
        </p:nvSpPr>
        <p:spPr>
          <a:xfrm>
            <a:off x="4919916" y="4237017"/>
            <a:ext cx="7140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L1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 Upper TOF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 Inner Tracker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FF0000"/>
                </a:solidFill>
              </a:rPr>
              <a:t>Lower TOF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 L9 </a:t>
            </a:r>
            <a:r>
              <a:rPr lang="en-US" sz="2000" dirty="0"/>
              <a:t>provide consistent </a:t>
            </a:r>
            <a:r>
              <a:rPr lang="en-US" sz="2000" b="1" dirty="0"/>
              <a:t>Charge</a:t>
            </a:r>
            <a:r>
              <a:rPr lang="en-US" sz="2000" dirty="0"/>
              <a:t> measurements along the particles’ trajectory.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D08AA3F3-C6D8-411B-892F-5B0D8883E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564582"/>
              </p:ext>
            </p:extLst>
          </p:nvPr>
        </p:nvGraphicFramePr>
        <p:xfrm>
          <a:off x="6147112" y="5008492"/>
          <a:ext cx="4632967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2567">
                  <a:extLst>
                    <a:ext uri="{9D8B030D-6E8A-4147-A177-3AD203B41FA5}">
                      <a16:colId xmlns:a16="http://schemas.microsoft.com/office/drawing/2014/main" val="155450814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924218620"/>
                    </a:ext>
                  </a:extLst>
                </a:gridCol>
              </a:tblGrid>
              <a:tr h="22835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Inner Tracker Charge Resolution (charge unit)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453538"/>
                  </a:ext>
                </a:extLst>
              </a:tr>
              <a:tr h="312876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 ≤ Z ≤ 8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0.05 – 0.12 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022903"/>
                  </a:ext>
                </a:extLst>
              </a:tr>
              <a:tr h="3617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9 ≤ Z ≤ 16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0.13 – 0.19 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495259"/>
                  </a:ext>
                </a:extLst>
              </a:tr>
            </a:tbl>
          </a:graphicData>
        </a:graphic>
      </p:graphicFrame>
      <p:sp>
        <p:nvSpPr>
          <p:cNvPr id="33" name="Slide Number Placeholder 1">
            <a:extLst>
              <a:ext uri="{FF2B5EF4-FFF2-40B4-BE49-F238E27FC236}">
                <a16:creationId xmlns:a16="http://schemas.microsoft.com/office/drawing/2014/main" id="{4459C0D2-537A-40DA-B81E-3F96365F9295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3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52864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757BF3B-967C-4314-A5BD-91131A23E1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9191" y="0"/>
            <a:ext cx="13103440" cy="503485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804CC18F-B037-FF44-9107-B41D472290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4" t="17950" r="8664" b="4460"/>
          <a:stretch/>
        </p:blipFill>
        <p:spPr>
          <a:xfrm>
            <a:off x="0" y="239744"/>
            <a:ext cx="12192000" cy="687026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1214841" y="640357"/>
            <a:ext cx="390559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200" b="1" dirty="0">
                <a:solidFill>
                  <a:srgbClr val="2AFDFF"/>
                </a:solidFill>
                <a:latin typeface="Calibri"/>
                <a:ea typeface=""/>
              </a:rPr>
              <a:t>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88566" y="988009"/>
            <a:ext cx="517956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200" b="1" dirty="0">
                <a:solidFill>
                  <a:srgbClr val="2AFDFF"/>
                </a:solidFill>
                <a:latin typeface="Calibri"/>
                <a:ea typeface=""/>
              </a:rPr>
              <a:t>He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81978" y="2305159"/>
            <a:ext cx="39852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Li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9034" y="2495817"/>
            <a:ext cx="50003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Be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42190" y="2353170"/>
            <a:ext cx="37264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99857" y="2051072"/>
            <a:ext cx="364679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200" b="1" dirty="0">
                <a:solidFill>
                  <a:srgbClr val="2AFDFF"/>
                </a:solidFill>
                <a:latin typeface="Calibri"/>
                <a:ea typeface=""/>
              </a:rPr>
              <a:t>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39787" y="2478057"/>
            <a:ext cx="3965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88374" y="2169003"/>
            <a:ext cx="402501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200" b="1" dirty="0">
                <a:solidFill>
                  <a:srgbClr val="2AFDFF"/>
                </a:solidFill>
                <a:latin typeface="Calibri"/>
                <a:ea typeface=""/>
              </a:rPr>
              <a:t>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12185" y="3069569"/>
            <a:ext cx="346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F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25306" y="2604031"/>
            <a:ext cx="594439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200" b="1" dirty="0">
                <a:solidFill>
                  <a:srgbClr val="2AFDFF"/>
                </a:solidFill>
                <a:latin typeface="Calibri"/>
                <a:ea typeface=""/>
              </a:rPr>
              <a:t>Ne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89686" y="3157115"/>
            <a:ext cx="5219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Na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020035" y="2636615"/>
            <a:ext cx="677647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200" b="1" dirty="0">
                <a:solidFill>
                  <a:srgbClr val="2AFDFF"/>
                </a:solidFill>
                <a:latin typeface="Calibri"/>
                <a:ea typeface=""/>
              </a:rPr>
              <a:t>Mg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19897" y="3141533"/>
            <a:ext cx="44629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Al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105" y="2748506"/>
            <a:ext cx="576557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200" b="1" dirty="0">
                <a:solidFill>
                  <a:srgbClr val="2AFDFF"/>
                </a:solidFill>
                <a:latin typeface="Calibri"/>
                <a:ea typeface=""/>
              </a:rPr>
              <a:t>Si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78488" y="3532957"/>
            <a:ext cx="3646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P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6241" y="3166420"/>
            <a:ext cx="2824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2AFDFF"/>
                </a:solidFill>
                <a:latin typeface="Calibri"/>
                <a:ea typeface=""/>
              </a:rPr>
              <a:t>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806629" y="3621802"/>
            <a:ext cx="42638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Cl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162551" y="3568092"/>
            <a:ext cx="47615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 err="1">
                <a:solidFill>
                  <a:srgbClr val="FFFF00"/>
                </a:solidFill>
                <a:latin typeface="Calibri"/>
                <a:ea typeface=""/>
              </a:rPr>
              <a:t>Ar</a:t>
            </a:r>
            <a:endParaRPr lang="en-US" sz="1600" b="1" dirty="0">
              <a:solidFill>
                <a:srgbClr val="FFFF00"/>
              </a:solidFill>
              <a:latin typeface="Calibri"/>
              <a:ea typeface="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39091" y="3678883"/>
            <a:ext cx="36866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K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10226" y="3568092"/>
            <a:ext cx="49008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Ca</a:t>
            </a:r>
            <a:endParaRPr lang="en-US" sz="1600" dirty="0">
              <a:solidFill>
                <a:srgbClr val="FFFF00"/>
              </a:solidFill>
              <a:latin typeface="Calibri"/>
              <a:ea typeface="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86353" y="3871511"/>
            <a:ext cx="45823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Sc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544864" y="3766267"/>
            <a:ext cx="41643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 err="1">
                <a:solidFill>
                  <a:srgbClr val="FFFF00"/>
                </a:solidFill>
                <a:latin typeface="Calibri"/>
                <a:ea typeface=""/>
              </a:rPr>
              <a:t>Ti</a:t>
            </a:r>
            <a:endParaRPr lang="en-US" sz="1600" b="1" dirty="0">
              <a:solidFill>
                <a:srgbClr val="FFFF00"/>
              </a:solidFill>
              <a:latin typeface="Calibri"/>
              <a:ea typeface="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917976" y="3988166"/>
            <a:ext cx="39055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V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216536" y="3842555"/>
            <a:ext cx="4562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Cr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946779" y="3760309"/>
            <a:ext cx="470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Fe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577073" y="4241479"/>
            <a:ext cx="45823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Ni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520227" y="3988166"/>
            <a:ext cx="58961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Mn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523788" y="2248011"/>
            <a:ext cx="178643" cy="366313"/>
          </a:xfrm>
          <a:prstGeom prst="rect">
            <a:avLst/>
          </a:prstGeom>
          <a:noFill/>
        </p:spPr>
        <p:txBody>
          <a:bodyPr wrap="square" lIns="88425" tIns="44225" rIns="88425" bIns="44225" rtlCol="0"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  <a:ea typeface=""/>
            </a:endParaRP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prstClr val="white"/>
                </a:solidFill>
                <a:latin typeface="Arial"/>
                <a:ea typeface="ＭＳ Ｐゴシック"/>
              </a:rPr>
              <a:pPr defTabSz="882349">
                <a:defRPr/>
              </a:pPr>
              <a:t>4</a:t>
            </a:fld>
            <a:endParaRPr lang="en-US" sz="1200" b="1" dirty="0">
              <a:latin typeface="Arial"/>
              <a:ea typeface="ＭＳ Ｐゴシック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C51EC9F-BC59-E74D-9CF2-757BE82CF3B0}"/>
              </a:ext>
            </a:extLst>
          </p:cNvPr>
          <p:cNvSpPr txBox="1"/>
          <p:nvPr/>
        </p:nvSpPr>
        <p:spPr>
          <a:xfrm>
            <a:off x="10217574" y="4405610"/>
            <a:ext cx="50492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alibri"/>
                <a:ea typeface=""/>
              </a:rPr>
              <a:t>Co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B052B3E-38E8-4DC2-86E4-82A6EA495458}"/>
              </a:ext>
            </a:extLst>
          </p:cNvPr>
          <p:cNvSpPr/>
          <p:nvPr/>
        </p:nvSpPr>
        <p:spPr>
          <a:xfrm>
            <a:off x="1571731" y="988010"/>
            <a:ext cx="517956" cy="430887"/>
          </a:xfrm>
          <a:prstGeom prst="ellipse">
            <a:avLst/>
          </a:prstGeom>
          <a:noFill/>
          <a:ln w="38100">
            <a:solidFill>
              <a:srgbClr val="2A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AFDFF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86C51BC-36CB-463B-A7EC-785043DF9C79}"/>
              </a:ext>
            </a:extLst>
          </p:cNvPr>
          <p:cNvSpPr/>
          <p:nvPr/>
        </p:nvSpPr>
        <p:spPr>
          <a:xfrm>
            <a:off x="2921801" y="2022175"/>
            <a:ext cx="517956" cy="430887"/>
          </a:xfrm>
          <a:prstGeom prst="ellipse">
            <a:avLst/>
          </a:prstGeom>
          <a:noFill/>
          <a:ln w="38100">
            <a:solidFill>
              <a:srgbClr val="2A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5BD6B05-6C4A-450C-97BA-E8E217B128FD}"/>
              </a:ext>
            </a:extLst>
          </p:cNvPr>
          <p:cNvSpPr/>
          <p:nvPr/>
        </p:nvSpPr>
        <p:spPr>
          <a:xfrm>
            <a:off x="3607205" y="2164956"/>
            <a:ext cx="517956" cy="430887"/>
          </a:xfrm>
          <a:prstGeom prst="ellipse">
            <a:avLst/>
          </a:prstGeom>
          <a:noFill/>
          <a:ln w="38100">
            <a:solidFill>
              <a:srgbClr val="2A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1F3D11F-2600-4189-A9DA-5AFC4047989A}"/>
              </a:ext>
            </a:extLst>
          </p:cNvPr>
          <p:cNvSpPr/>
          <p:nvPr/>
        </p:nvSpPr>
        <p:spPr>
          <a:xfrm>
            <a:off x="4317301" y="2599844"/>
            <a:ext cx="517956" cy="430887"/>
          </a:xfrm>
          <a:prstGeom prst="ellipse">
            <a:avLst/>
          </a:prstGeom>
          <a:noFill/>
          <a:ln w="38100">
            <a:solidFill>
              <a:srgbClr val="2A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A8C458-2AF8-48DC-B294-D6050347E15B}"/>
              </a:ext>
            </a:extLst>
          </p:cNvPr>
          <p:cNvSpPr/>
          <p:nvPr/>
        </p:nvSpPr>
        <p:spPr>
          <a:xfrm>
            <a:off x="5011725" y="2651944"/>
            <a:ext cx="517956" cy="430887"/>
          </a:xfrm>
          <a:prstGeom prst="ellipse">
            <a:avLst/>
          </a:prstGeom>
          <a:noFill/>
          <a:ln w="38100">
            <a:solidFill>
              <a:srgbClr val="2A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A97982CA-A805-46BE-A2CB-6F96B870DBAB}"/>
              </a:ext>
            </a:extLst>
          </p:cNvPr>
          <p:cNvSpPr/>
          <p:nvPr/>
        </p:nvSpPr>
        <p:spPr>
          <a:xfrm>
            <a:off x="5640652" y="2760335"/>
            <a:ext cx="517956" cy="430887"/>
          </a:xfrm>
          <a:prstGeom prst="ellipse">
            <a:avLst/>
          </a:prstGeom>
          <a:noFill/>
          <a:ln w="38100">
            <a:solidFill>
              <a:srgbClr val="2A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 Box 3">
            <a:extLst>
              <a:ext uri="{FF2B5EF4-FFF2-40B4-BE49-F238E27FC236}">
                <a16:creationId xmlns:a16="http://schemas.microsoft.com/office/drawing/2014/main" id="{31F610E7-D3AE-4133-9685-B226CAD35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731" y="13374"/>
            <a:ext cx="9150763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ea typeface="Arial" charset="0"/>
              </a:rPr>
              <a:t>Cosmic Ray Composition</a:t>
            </a:r>
            <a:endParaRPr lang="en-US" b="0" dirty="0">
              <a:solidFill>
                <a:srgbClr val="FFFF00"/>
              </a:solidFill>
              <a:latin typeface="Arial"/>
              <a:ea typeface="Arial" charset="0"/>
            </a:endParaRP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51D5167-41CC-4AF7-8B07-31AA946C78B8}"/>
              </a:ext>
            </a:extLst>
          </p:cNvPr>
          <p:cNvSpPr/>
          <p:nvPr/>
        </p:nvSpPr>
        <p:spPr>
          <a:xfrm>
            <a:off x="1127054" y="625828"/>
            <a:ext cx="517956" cy="430887"/>
          </a:xfrm>
          <a:prstGeom prst="ellipse">
            <a:avLst/>
          </a:prstGeom>
          <a:noFill/>
          <a:ln w="38100">
            <a:solidFill>
              <a:srgbClr val="2A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6768E38-1B20-480E-8DD1-6B6A7564BD84}"/>
              </a:ext>
            </a:extLst>
          </p:cNvPr>
          <p:cNvSpPr/>
          <p:nvPr/>
        </p:nvSpPr>
        <p:spPr>
          <a:xfrm>
            <a:off x="6361363" y="3154955"/>
            <a:ext cx="517956" cy="430887"/>
          </a:xfrm>
          <a:prstGeom prst="ellipse">
            <a:avLst/>
          </a:prstGeom>
          <a:noFill/>
          <a:ln w="38100">
            <a:solidFill>
              <a:srgbClr val="2A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116477-2A0D-4338-8581-0BF782F86092}"/>
              </a:ext>
            </a:extLst>
          </p:cNvPr>
          <p:cNvSpPr txBox="1"/>
          <p:nvPr/>
        </p:nvSpPr>
        <p:spPr>
          <a:xfrm>
            <a:off x="2138799" y="746556"/>
            <a:ext cx="98220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</a:rPr>
              <a:t>AMS has an excellent capability to distinguish the different nuclei within cosmic rays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F439C5-C891-44A5-9CCE-352B400EDFD3}"/>
              </a:ext>
            </a:extLst>
          </p:cNvPr>
          <p:cNvSpPr txBox="1"/>
          <p:nvPr/>
        </p:nvSpPr>
        <p:spPr>
          <a:xfrm>
            <a:off x="3621793" y="1453804"/>
            <a:ext cx="43114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2AFDFF"/>
                </a:solidFill>
              </a:rPr>
              <a:t>Primary Cosmic Ray Analysis</a:t>
            </a:r>
          </a:p>
        </p:txBody>
      </p:sp>
    </p:spTree>
    <p:extLst>
      <p:ext uri="{BB962C8B-B14F-4D97-AF65-F5344CB8AC3E}">
        <p14:creationId xmlns:p14="http://schemas.microsoft.com/office/powerpoint/2010/main" val="73844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c_new.eps">
            <a:extLst>
              <a:ext uri="{FF2B5EF4-FFF2-40B4-BE49-F238E27FC236}">
                <a16:creationId xmlns:a16="http://schemas.microsoft.com/office/drawing/2014/main" id="{91CFB606-C73F-4B42-AFC6-7AFBD3E9C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553" y="829502"/>
            <a:ext cx="9785381" cy="5904894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3D3210D3-0438-4A89-80B8-81498583E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753" y="30854"/>
            <a:ext cx="10166489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Proton + Carbon Inelastic Cross Section</a:t>
            </a:r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D7DC722-3CA5-4F6D-9477-FDAE732AEBCD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5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89A5BC-388C-4131-8ABE-B6E099A39E13}"/>
              </a:ext>
            </a:extLst>
          </p:cNvPr>
          <p:cNvSpPr txBox="1"/>
          <p:nvPr/>
        </p:nvSpPr>
        <p:spPr>
          <a:xfrm>
            <a:off x="472731" y="502154"/>
            <a:ext cx="11246531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AMS detector components are made up of mostly Carbon and Aluminum.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31E7D1-CF37-48F1-A6F4-2B93DF1CB284}"/>
              </a:ext>
            </a:extLst>
          </p:cNvPr>
          <p:cNvSpPr txBox="1"/>
          <p:nvPr/>
        </p:nvSpPr>
        <p:spPr>
          <a:xfrm>
            <a:off x="3398160" y="1387123"/>
            <a:ext cx="6207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Simulated </a:t>
            </a:r>
            <a:r>
              <a:rPr lang="en-US" sz="2000" b="1" dirty="0" err="1"/>
              <a:t>p+C</a:t>
            </a:r>
            <a:r>
              <a:rPr lang="en-US" sz="2000" b="1" dirty="0"/>
              <a:t> inelastic cross section compared with past experiments’ measurement data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50125F-F0F1-443A-BF52-D36F52CD6E04}"/>
              </a:ext>
            </a:extLst>
          </p:cNvPr>
          <p:cNvSpPr/>
          <p:nvPr/>
        </p:nvSpPr>
        <p:spPr>
          <a:xfrm>
            <a:off x="1340528" y="829502"/>
            <a:ext cx="710214" cy="3245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797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AD0DD7-167B-4002-B4C5-131CC7964D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80553" y="3048194"/>
            <a:ext cx="2424226" cy="2896777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051D6D04-194B-4842-9625-9505AC0F6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0088" y="26315"/>
            <a:ext cx="9329380" cy="1107996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</a:rPr>
              <a:t>Nuclei Inelastic Cross Section Measurement with Light Cosmic Rays (</a:t>
            </a:r>
            <a:r>
              <a:rPr lang="en-US" dirty="0">
                <a:solidFill>
                  <a:srgbClr val="0070C0"/>
                </a:solidFill>
              </a:rPr>
              <a:t>2 ≤ Z ≤ 8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  <a:p>
            <a:pPr algn="ctr"/>
            <a:endParaRPr lang="en-US" dirty="0">
              <a:solidFill>
                <a:srgbClr val="0070C0"/>
              </a:solidFill>
              <a:latin typeface="Arial"/>
              <a:ea typeface="Arial" charset="0"/>
            </a:endParaRPr>
          </a:p>
          <a:p>
            <a:pPr algn="ctr"/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ADA183C1-DB13-4059-B1D4-403A3BAD0259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6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53B269-6EB3-4A3B-B0DB-06497073F2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059" y="1929186"/>
            <a:ext cx="4057915" cy="2567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A20A48-DFBD-4950-97F7-D3A14513AF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54" y="4248551"/>
            <a:ext cx="4057916" cy="25178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CCE88AA-EA22-4689-8E6F-B638CE9FFBAD}"/>
              </a:ext>
            </a:extLst>
          </p:cNvPr>
          <p:cNvSpPr txBox="1"/>
          <p:nvPr/>
        </p:nvSpPr>
        <p:spPr>
          <a:xfrm>
            <a:off x="10099931" y="2681993"/>
            <a:ext cx="2092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</a:rPr>
              <a:t>Particle entering the detector from right to left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FA2423-1E91-4908-BCF1-4A8B3338F7C6}"/>
              </a:ext>
            </a:extLst>
          </p:cNvPr>
          <p:cNvSpPr txBox="1"/>
          <p:nvPr/>
        </p:nvSpPr>
        <p:spPr>
          <a:xfrm>
            <a:off x="10099930" y="4999640"/>
            <a:ext cx="2092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Particle entering the detector from left to right</a:t>
            </a: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8289B707-F9A1-4EAD-84D2-A06969BC4DCC}"/>
              </a:ext>
            </a:extLst>
          </p:cNvPr>
          <p:cNvSpPr/>
          <p:nvPr/>
        </p:nvSpPr>
        <p:spPr>
          <a:xfrm rot="5400000">
            <a:off x="5791200" y="3906219"/>
            <a:ext cx="237859" cy="32674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67310E-D9E8-4E8C-ADDE-1399A28D1273}"/>
              </a:ext>
            </a:extLst>
          </p:cNvPr>
          <p:cNvSpPr txBox="1"/>
          <p:nvPr/>
        </p:nvSpPr>
        <p:spPr>
          <a:xfrm>
            <a:off x="38669" y="2249179"/>
            <a:ext cx="38994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1/ </a:t>
            </a:r>
            <a:r>
              <a:rPr lang="en-US" b="1" dirty="0"/>
              <a:t>Nuclei inelastic cross section</a:t>
            </a:r>
            <a:r>
              <a:rPr lang="en-US" dirty="0"/>
              <a:t> can be determined by measuring the </a:t>
            </a:r>
            <a:r>
              <a:rPr lang="en-US" b="1" dirty="0"/>
              <a:t>survival probability</a:t>
            </a:r>
            <a:r>
              <a:rPr lang="en-US" dirty="0"/>
              <a:t>, which is the proportion of survival nuclei events without inelastic interaction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2/ </a:t>
            </a:r>
            <a:r>
              <a:rPr lang="en-US" b="1" dirty="0"/>
              <a:t>Survival probability </a:t>
            </a:r>
            <a:r>
              <a:rPr lang="en-US" dirty="0"/>
              <a:t>is measured when AMS is flying </a:t>
            </a:r>
            <a:r>
              <a:rPr lang="en-US" b="1" dirty="0"/>
              <a:t>horizontally</a:t>
            </a:r>
            <a:r>
              <a:rPr lang="en-US" dirty="0"/>
              <a:t>, such that particles can enter the detector both from </a:t>
            </a:r>
            <a:r>
              <a:rPr lang="en-US" b="1" dirty="0">
                <a:solidFill>
                  <a:srgbClr val="00B0F0"/>
                </a:solidFill>
              </a:rPr>
              <a:t>right to left </a:t>
            </a:r>
            <a:r>
              <a:rPr lang="en-US" dirty="0"/>
              <a:t>and </a:t>
            </a:r>
            <a:r>
              <a:rPr lang="en-US" b="1" dirty="0">
                <a:solidFill>
                  <a:srgbClr val="00B050"/>
                </a:solidFill>
              </a:rPr>
              <a:t>left to right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3/ Both the </a:t>
            </a:r>
            <a:r>
              <a:rPr lang="en-US" b="1" dirty="0"/>
              <a:t>survival probabilities </a:t>
            </a:r>
            <a:r>
              <a:rPr lang="en-US" dirty="0"/>
              <a:t>in the upper part (</a:t>
            </a:r>
            <a:r>
              <a:rPr lang="en-US" b="1" dirty="0">
                <a:solidFill>
                  <a:srgbClr val="00B0F0"/>
                </a:solidFill>
              </a:rPr>
              <a:t>L1-L2</a:t>
            </a:r>
            <a:r>
              <a:rPr lang="en-US" dirty="0"/>
              <a:t>) and the lower part (</a:t>
            </a:r>
            <a:r>
              <a:rPr lang="en-US" b="1" dirty="0">
                <a:solidFill>
                  <a:srgbClr val="00B050"/>
                </a:solidFill>
              </a:rPr>
              <a:t>L8-L9</a:t>
            </a:r>
            <a:r>
              <a:rPr lang="en-US" dirty="0"/>
              <a:t>)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dirty="0"/>
              <a:t>of AMS are used to measure the </a:t>
            </a:r>
            <a:r>
              <a:rPr lang="en-US" b="1" dirty="0"/>
              <a:t>nuclei inelastic cross-section</a:t>
            </a:r>
            <a:r>
              <a:rPr lang="en-US" dirty="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9D5AF9-2663-46A2-9216-D155B76770A5}"/>
              </a:ext>
            </a:extLst>
          </p:cNvPr>
          <p:cNvSpPr txBox="1"/>
          <p:nvPr/>
        </p:nvSpPr>
        <p:spPr>
          <a:xfrm>
            <a:off x="76581" y="913798"/>
            <a:ext cx="11904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The inelastic cross-section of X+C and </a:t>
            </a:r>
            <a:r>
              <a:rPr lang="en-US" dirty="0" err="1"/>
              <a:t>X+Al</a:t>
            </a:r>
            <a:r>
              <a:rPr lang="en-US" dirty="0"/>
              <a:t> interaction have only been measured for</a:t>
            </a:r>
            <a:r>
              <a:rPr lang="en-US" b="1" dirty="0"/>
              <a:t> He</a:t>
            </a:r>
            <a:r>
              <a:rPr lang="en-US" dirty="0"/>
              <a:t> and </a:t>
            </a:r>
            <a:r>
              <a:rPr lang="en-US" b="1" dirty="0"/>
              <a:t>C</a:t>
            </a:r>
            <a:r>
              <a:rPr lang="en-US" dirty="0"/>
              <a:t> at low energy below few GeVs.</a:t>
            </a:r>
          </a:p>
          <a:p>
            <a:pPr algn="ctr">
              <a:lnSpc>
                <a:spcPct val="150000"/>
              </a:lnSpc>
            </a:pPr>
            <a:r>
              <a:rPr lang="en-US" dirty="0"/>
              <a:t>AMS has performed such measurements for nuclei from </a:t>
            </a:r>
            <a:r>
              <a:rPr lang="en-US" b="1" dirty="0"/>
              <a:t>He</a:t>
            </a:r>
            <a:r>
              <a:rPr lang="en-US" dirty="0"/>
              <a:t> to </a:t>
            </a:r>
            <a:r>
              <a:rPr lang="en-US" b="1" dirty="0"/>
              <a:t>S</a:t>
            </a:r>
            <a:r>
              <a:rPr lang="en-US" dirty="0"/>
              <a:t> at high energy.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222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>
            <a:extLst>
              <a:ext uri="{FF2B5EF4-FFF2-40B4-BE49-F238E27FC236}">
                <a16:creationId xmlns:a16="http://schemas.microsoft.com/office/drawing/2014/main" id="{3D3210D3-0438-4A89-80B8-81498583E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724" y="6406"/>
            <a:ext cx="9238552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chemeClr val="accent1"/>
                </a:solidFill>
                <a:latin typeface="Arial"/>
                <a:ea typeface="Arial" charset="0"/>
              </a:rPr>
              <a:t>Nuclei Inelastic Cross Section Measurement with Heavy Cosmic Rays (9 </a:t>
            </a:r>
            <a:r>
              <a:rPr lang="en-US" dirty="0">
                <a:solidFill>
                  <a:schemeClr val="accent1"/>
                </a:solidFill>
              </a:rPr>
              <a:t>≤ Z ≤ 16)</a:t>
            </a:r>
            <a:endParaRPr lang="en-US" dirty="0">
              <a:solidFill>
                <a:schemeClr val="accent1"/>
              </a:solidFill>
              <a:latin typeface="Arial"/>
              <a:ea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3A3D4C-DE84-4C5C-B469-3968CC3B39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593" y="2385304"/>
            <a:ext cx="6980990" cy="4127341"/>
          </a:xfrm>
          <a:prstGeom prst="rect">
            <a:avLst/>
          </a:prstGeom>
        </p:spPr>
      </p:pic>
      <p:pic>
        <p:nvPicPr>
          <p:cNvPr id="7" name="Picture 2" descr="ting_edit">
            <a:extLst>
              <a:ext uri="{FF2B5EF4-FFF2-40B4-BE49-F238E27FC236}">
                <a16:creationId xmlns:a16="http://schemas.microsoft.com/office/drawing/2014/main" id="{D37E9DA8-D62E-4FAE-A923-AA6E2BD61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r="11086"/>
          <a:stretch>
            <a:fillRect/>
          </a:stretch>
        </p:blipFill>
        <p:spPr bwMode="auto">
          <a:xfrm>
            <a:off x="148247" y="2536968"/>
            <a:ext cx="3492336" cy="401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E56E1A-2BC5-40B9-91E1-53F6E24BB87E}"/>
              </a:ext>
            </a:extLst>
          </p:cNvPr>
          <p:cNvSpPr txBox="1"/>
          <p:nvPr/>
        </p:nvSpPr>
        <p:spPr>
          <a:xfrm>
            <a:off x="835793" y="3157950"/>
            <a:ext cx="82569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TRD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90AA28-CF64-4F1A-A0CA-87D222D79ADE}"/>
              </a:ext>
            </a:extLst>
          </p:cNvPr>
          <p:cNvSpPr txBox="1"/>
          <p:nvPr/>
        </p:nvSpPr>
        <p:spPr>
          <a:xfrm>
            <a:off x="1821513" y="3701100"/>
            <a:ext cx="82569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TOF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EEC210-B742-4EB5-9DBB-5F9D5E7076FC}"/>
              </a:ext>
            </a:extLst>
          </p:cNvPr>
          <p:cNvSpPr txBox="1"/>
          <p:nvPr/>
        </p:nvSpPr>
        <p:spPr>
          <a:xfrm>
            <a:off x="947903" y="2538808"/>
            <a:ext cx="56410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L1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9BBBC1-CA8F-410A-8ED9-B082AB90C478}"/>
              </a:ext>
            </a:extLst>
          </p:cNvPr>
          <p:cNvSpPr txBox="1"/>
          <p:nvPr/>
        </p:nvSpPr>
        <p:spPr>
          <a:xfrm>
            <a:off x="1057945" y="3779645"/>
            <a:ext cx="56410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002060"/>
                </a:solidFill>
              </a:rPr>
              <a:t>L2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57D56A-1D36-4F21-9028-4BA42DA3F794}"/>
              </a:ext>
            </a:extLst>
          </p:cNvPr>
          <p:cNvSpPr txBox="1"/>
          <p:nvPr/>
        </p:nvSpPr>
        <p:spPr>
          <a:xfrm>
            <a:off x="1068323" y="4030219"/>
            <a:ext cx="106156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002060"/>
                </a:solidFill>
              </a:rPr>
              <a:t>L3-4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7C3F4B-B7C0-46B8-9026-A8126545D305}"/>
              </a:ext>
            </a:extLst>
          </p:cNvPr>
          <p:cNvSpPr txBox="1"/>
          <p:nvPr/>
        </p:nvSpPr>
        <p:spPr>
          <a:xfrm>
            <a:off x="1057945" y="4314931"/>
            <a:ext cx="105239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002060"/>
                </a:solidFill>
              </a:rPr>
              <a:t>L5-6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9B1615-1706-4240-97B7-403B4EC5F681}"/>
              </a:ext>
            </a:extLst>
          </p:cNvPr>
          <p:cNvSpPr txBox="1"/>
          <p:nvPr/>
        </p:nvSpPr>
        <p:spPr>
          <a:xfrm>
            <a:off x="1062215" y="4619443"/>
            <a:ext cx="114258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002060"/>
                </a:solidFill>
              </a:rPr>
              <a:t>L7-8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6F74F1-10F4-4C56-AF62-2AE91956FE1D}"/>
              </a:ext>
            </a:extLst>
          </p:cNvPr>
          <p:cNvSpPr txBox="1"/>
          <p:nvPr/>
        </p:nvSpPr>
        <p:spPr>
          <a:xfrm>
            <a:off x="1384336" y="5828543"/>
            <a:ext cx="768825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L9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0B4262-DA63-483C-8E65-FDC53DA41858}"/>
              </a:ext>
            </a:extLst>
          </p:cNvPr>
          <p:cNvSpPr txBox="1"/>
          <p:nvPr/>
        </p:nvSpPr>
        <p:spPr>
          <a:xfrm>
            <a:off x="1894415" y="5233274"/>
            <a:ext cx="82569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TOF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FC05D0-FD88-4D8B-90B9-CC46E225D404}"/>
              </a:ext>
            </a:extLst>
          </p:cNvPr>
          <p:cNvSpPr txBox="1"/>
          <p:nvPr/>
        </p:nvSpPr>
        <p:spPr>
          <a:xfrm>
            <a:off x="1047758" y="5430156"/>
            <a:ext cx="114258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RICH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E9D387-C3EF-4B5E-9EEE-BEFEE8262686}"/>
              </a:ext>
            </a:extLst>
          </p:cNvPr>
          <p:cNvSpPr txBox="1"/>
          <p:nvPr/>
        </p:nvSpPr>
        <p:spPr>
          <a:xfrm>
            <a:off x="1179181" y="6143247"/>
            <a:ext cx="916675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ECAL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2FA97FF-082B-4A7D-81A7-758FEFA0FC6D}"/>
              </a:ext>
            </a:extLst>
          </p:cNvPr>
          <p:cNvSpPr/>
          <p:nvPr/>
        </p:nvSpPr>
        <p:spPr>
          <a:xfrm>
            <a:off x="1688006" y="2929037"/>
            <a:ext cx="268610" cy="3691614"/>
          </a:xfrm>
          <a:custGeom>
            <a:avLst/>
            <a:gdLst>
              <a:gd name="connsiteX0" fmla="*/ 0 w 582063"/>
              <a:gd name="connsiteY0" fmla="*/ 0 h 4143375"/>
              <a:gd name="connsiteX1" fmla="*/ 514350 w 582063"/>
              <a:gd name="connsiteY1" fmla="*/ 1628775 h 4143375"/>
              <a:gd name="connsiteX2" fmla="*/ 550068 w 582063"/>
              <a:gd name="connsiteY2" fmla="*/ 2736057 h 4143375"/>
              <a:gd name="connsiteX3" fmla="*/ 271462 w 582063"/>
              <a:gd name="connsiteY3" fmla="*/ 4143375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63" h="4143375">
                <a:moveTo>
                  <a:pt x="0" y="0"/>
                </a:moveTo>
                <a:cubicBezTo>
                  <a:pt x="211336" y="586383"/>
                  <a:pt x="422672" y="1172766"/>
                  <a:pt x="514350" y="1628775"/>
                </a:cubicBezTo>
                <a:cubicBezTo>
                  <a:pt x="606028" y="2084784"/>
                  <a:pt x="590549" y="2316957"/>
                  <a:pt x="550068" y="2736057"/>
                </a:cubicBezTo>
                <a:cubicBezTo>
                  <a:pt x="509587" y="3155157"/>
                  <a:pt x="390524" y="3649266"/>
                  <a:pt x="271462" y="4143375"/>
                </a:cubicBez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21840133-8FAD-43B3-8E46-0F15A9B0418D}"/>
              </a:ext>
            </a:extLst>
          </p:cNvPr>
          <p:cNvSpPr/>
          <p:nvPr/>
        </p:nvSpPr>
        <p:spPr>
          <a:xfrm rot="10296373">
            <a:off x="1849756" y="4536521"/>
            <a:ext cx="195692" cy="288831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9069C5E-4BFA-4A30-89D0-CAA03ADFE0A3}"/>
              </a:ext>
            </a:extLst>
          </p:cNvPr>
          <p:cNvCxnSpPr>
            <a:cxnSpLocks/>
          </p:cNvCxnSpPr>
          <p:nvPr/>
        </p:nvCxnSpPr>
        <p:spPr>
          <a:xfrm flipH="1" flipV="1">
            <a:off x="1384337" y="1763926"/>
            <a:ext cx="345276" cy="1444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xplosion: 8 Points 20">
            <a:extLst>
              <a:ext uri="{FF2B5EF4-FFF2-40B4-BE49-F238E27FC236}">
                <a16:creationId xmlns:a16="http://schemas.microsoft.com/office/drawing/2014/main" id="{FA4B236C-C773-4D28-B68E-DB1480D06F4C}"/>
              </a:ext>
            </a:extLst>
          </p:cNvPr>
          <p:cNvSpPr/>
          <p:nvPr/>
        </p:nvSpPr>
        <p:spPr>
          <a:xfrm>
            <a:off x="1388413" y="3096875"/>
            <a:ext cx="682401" cy="512753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EC09EA-665A-4C60-ACF8-6002E9877CE8}"/>
              </a:ext>
            </a:extLst>
          </p:cNvPr>
          <p:cNvSpPr txBox="1"/>
          <p:nvPr/>
        </p:nvSpPr>
        <p:spPr>
          <a:xfrm>
            <a:off x="1547800" y="2278232"/>
            <a:ext cx="4088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0000"/>
                </a:solidFill>
              </a:rPr>
              <a:t>Si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99D726-0B5F-4102-B8E0-76BD2BFF84E9}"/>
              </a:ext>
            </a:extLst>
          </p:cNvPr>
          <p:cNvSpPr txBox="1"/>
          <p:nvPr/>
        </p:nvSpPr>
        <p:spPr>
          <a:xfrm>
            <a:off x="7184451" y="6508070"/>
            <a:ext cx="215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Inner Tracker Charge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5180FED-8B98-4F36-B7BF-48974DBD0FBD}"/>
              </a:ext>
            </a:extLst>
          </p:cNvPr>
          <p:cNvSpPr txBox="1"/>
          <p:nvPr/>
        </p:nvSpPr>
        <p:spPr>
          <a:xfrm rot="10800000">
            <a:off x="4275928" y="3026013"/>
            <a:ext cx="461665" cy="29955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b="1" dirty="0"/>
              <a:t>Normalized Events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9F0A0A02-B591-4C8E-AAF4-185CF35BF560}"/>
              </a:ext>
            </a:extLst>
          </p:cNvPr>
          <p:cNvSpPr txBox="1">
            <a:spLocks/>
          </p:cNvSpPr>
          <p:nvPr/>
        </p:nvSpPr>
        <p:spPr>
          <a:xfrm>
            <a:off x="-99156" y="1055612"/>
            <a:ext cx="4871749" cy="105137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/>
              <a:t>Statistics in “horizontal” runs are </a:t>
            </a:r>
            <a:r>
              <a:rPr lang="en-US" altLang="zh-CN" sz="2000" b="1" dirty="0"/>
              <a:t>not sufficient </a:t>
            </a:r>
            <a:r>
              <a:rPr lang="en-US" altLang="zh-CN" sz="2000" dirty="0"/>
              <a:t>(0.13% of total exposure time) for heavy nuclei survival probability evaluation.</a:t>
            </a:r>
          </a:p>
        </p:txBody>
      </p:sp>
      <p:sp>
        <p:nvSpPr>
          <p:cNvPr id="25" name="Slide Number Placeholder 1">
            <a:extLst>
              <a:ext uri="{FF2B5EF4-FFF2-40B4-BE49-F238E27FC236}">
                <a16:creationId xmlns:a16="http://schemas.microsoft.com/office/drawing/2014/main" id="{F34C61EB-2BF0-4306-ABF9-07F24722215B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7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9DEDFC-D9B3-464D-B6DC-9C2955C0FC1A}"/>
              </a:ext>
            </a:extLst>
          </p:cNvPr>
          <p:cNvSpPr txBox="1"/>
          <p:nvPr/>
        </p:nvSpPr>
        <p:spPr>
          <a:xfrm>
            <a:off x="5060924" y="1061865"/>
            <a:ext cx="640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For evaluation of nuclei survival probability between </a:t>
            </a:r>
            <a:r>
              <a:rPr lang="en-US" sz="2000" b="1" dirty="0"/>
              <a:t>L1-L2</a:t>
            </a:r>
            <a:r>
              <a:rPr lang="en-US" sz="2000" dirty="0"/>
              <a:t>: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Select primary nuclei by L1 charge.</a:t>
            </a:r>
          </a:p>
          <a:p>
            <a:pPr algn="ctr"/>
            <a:r>
              <a:rPr lang="en-US" sz="2000" dirty="0">
                <a:solidFill>
                  <a:srgbClr val="0432FF"/>
                </a:solidFill>
              </a:rPr>
              <a:t>Obtain survival probability by comparing charge measured with inner tracker.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CAA516-4EF6-4C0B-99E6-F5F1F3B92A74}"/>
              </a:ext>
            </a:extLst>
          </p:cNvPr>
          <p:cNvSpPr txBox="1"/>
          <p:nvPr/>
        </p:nvSpPr>
        <p:spPr>
          <a:xfrm>
            <a:off x="10235264" y="2900880"/>
            <a:ext cx="1208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Silicon breakup channels</a:t>
            </a:r>
          </a:p>
        </p:txBody>
      </p:sp>
    </p:spTree>
    <p:extLst>
      <p:ext uri="{BB962C8B-B14F-4D97-AF65-F5344CB8AC3E}">
        <p14:creationId xmlns:p14="http://schemas.microsoft.com/office/powerpoint/2010/main" val="959523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ting_edit">
            <a:extLst>
              <a:ext uri="{FF2B5EF4-FFF2-40B4-BE49-F238E27FC236}">
                <a16:creationId xmlns:a16="http://schemas.microsoft.com/office/drawing/2014/main" id="{D37E9DA8-D62E-4FAE-A923-AA6E2BD61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r="11086"/>
          <a:stretch>
            <a:fillRect/>
          </a:stretch>
        </p:blipFill>
        <p:spPr bwMode="auto">
          <a:xfrm>
            <a:off x="476721" y="2599109"/>
            <a:ext cx="3492336" cy="401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E56E1A-2BC5-40B9-91E1-53F6E24BB87E}"/>
              </a:ext>
            </a:extLst>
          </p:cNvPr>
          <p:cNvSpPr txBox="1"/>
          <p:nvPr/>
        </p:nvSpPr>
        <p:spPr>
          <a:xfrm>
            <a:off x="1164267" y="3220091"/>
            <a:ext cx="82569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TRD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90AA28-CF64-4F1A-A0CA-87D222D79ADE}"/>
              </a:ext>
            </a:extLst>
          </p:cNvPr>
          <p:cNvSpPr txBox="1"/>
          <p:nvPr/>
        </p:nvSpPr>
        <p:spPr>
          <a:xfrm>
            <a:off x="2149987" y="3763241"/>
            <a:ext cx="82569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TOF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EEC210-B742-4EB5-9DBB-5F9D5E7076FC}"/>
              </a:ext>
            </a:extLst>
          </p:cNvPr>
          <p:cNvSpPr txBox="1"/>
          <p:nvPr/>
        </p:nvSpPr>
        <p:spPr>
          <a:xfrm>
            <a:off x="1276377" y="2512169"/>
            <a:ext cx="56410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L1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9BBBC1-CA8F-410A-8ED9-B082AB90C478}"/>
              </a:ext>
            </a:extLst>
          </p:cNvPr>
          <p:cNvSpPr txBox="1"/>
          <p:nvPr/>
        </p:nvSpPr>
        <p:spPr>
          <a:xfrm>
            <a:off x="1386419" y="3841786"/>
            <a:ext cx="56410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L2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57D56A-1D36-4F21-9028-4BA42DA3F794}"/>
              </a:ext>
            </a:extLst>
          </p:cNvPr>
          <p:cNvSpPr txBox="1"/>
          <p:nvPr/>
        </p:nvSpPr>
        <p:spPr>
          <a:xfrm>
            <a:off x="1396797" y="4092360"/>
            <a:ext cx="106156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L3-4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7C3F4B-B7C0-46B8-9026-A8126545D305}"/>
              </a:ext>
            </a:extLst>
          </p:cNvPr>
          <p:cNvSpPr txBox="1"/>
          <p:nvPr/>
        </p:nvSpPr>
        <p:spPr>
          <a:xfrm>
            <a:off x="1386419" y="4377072"/>
            <a:ext cx="105239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L5-6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9B1615-1706-4240-97B7-403B4EC5F681}"/>
              </a:ext>
            </a:extLst>
          </p:cNvPr>
          <p:cNvSpPr txBox="1"/>
          <p:nvPr/>
        </p:nvSpPr>
        <p:spPr>
          <a:xfrm>
            <a:off x="1390689" y="4681584"/>
            <a:ext cx="114258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L7-8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6F74F1-10F4-4C56-AF62-2AE91956FE1D}"/>
              </a:ext>
            </a:extLst>
          </p:cNvPr>
          <p:cNvSpPr txBox="1"/>
          <p:nvPr/>
        </p:nvSpPr>
        <p:spPr>
          <a:xfrm>
            <a:off x="1961385" y="5943952"/>
            <a:ext cx="768825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002060"/>
                </a:solidFill>
              </a:rPr>
              <a:t>L9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0B4262-DA63-483C-8E65-FDC53DA41858}"/>
              </a:ext>
            </a:extLst>
          </p:cNvPr>
          <p:cNvSpPr txBox="1"/>
          <p:nvPr/>
        </p:nvSpPr>
        <p:spPr>
          <a:xfrm>
            <a:off x="1340344" y="5233384"/>
            <a:ext cx="82569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TOF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FC05D0-FD88-4D8B-90B9-CC46E225D404}"/>
              </a:ext>
            </a:extLst>
          </p:cNvPr>
          <p:cNvSpPr txBox="1"/>
          <p:nvPr/>
        </p:nvSpPr>
        <p:spPr>
          <a:xfrm>
            <a:off x="1376232" y="5492297"/>
            <a:ext cx="114258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RICH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E9D387-C3EF-4B5E-9EEE-BEFEE8262686}"/>
              </a:ext>
            </a:extLst>
          </p:cNvPr>
          <p:cNvSpPr txBox="1"/>
          <p:nvPr/>
        </p:nvSpPr>
        <p:spPr>
          <a:xfrm>
            <a:off x="1806374" y="6257567"/>
            <a:ext cx="916675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/>
              <a:t>ECAL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21840133-8FAD-43B3-8E46-0F15A9B0418D}"/>
              </a:ext>
            </a:extLst>
          </p:cNvPr>
          <p:cNvSpPr/>
          <p:nvPr/>
        </p:nvSpPr>
        <p:spPr>
          <a:xfrm rot="10296373">
            <a:off x="2181667" y="4313592"/>
            <a:ext cx="195692" cy="28883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EC09EA-665A-4C60-ACF8-6002E9877CE8}"/>
              </a:ext>
            </a:extLst>
          </p:cNvPr>
          <p:cNvSpPr txBox="1"/>
          <p:nvPr/>
        </p:nvSpPr>
        <p:spPr>
          <a:xfrm>
            <a:off x="1340344" y="1947531"/>
            <a:ext cx="4088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0000"/>
                </a:solidFill>
              </a:rPr>
              <a:t>Si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5180FED-8B98-4F36-B7BF-48974DBD0FBD}"/>
              </a:ext>
            </a:extLst>
          </p:cNvPr>
          <p:cNvSpPr txBox="1"/>
          <p:nvPr/>
        </p:nvSpPr>
        <p:spPr>
          <a:xfrm rot="10800000">
            <a:off x="5195729" y="2172575"/>
            <a:ext cx="461665" cy="29955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b="1" dirty="0"/>
              <a:t>MC/Data Survival Probability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6C58807-E1AD-47E8-A960-9818C6470968}"/>
              </a:ext>
            </a:extLst>
          </p:cNvPr>
          <p:cNvSpPr/>
          <p:nvPr/>
        </p:nvSpPr>
        <p:spPr>
          <a:xfrm>
            <a:off x="1778846" y="2351006"/>
            <a:ext cx="524505" cy="3426472"/>
          </a:xfrm>
          <a:custGeom>
            <a:avLst/>
            <a:gdLst>
              <a:gd name="connsiteX0" fmla="*/ 0 w 262559"/>
              <a:gd name="connsiteY0" fmla="*/ 0 h 3746376"/>
              <a:gd name="connsiteX1" fmla="*/ 257453 w 262559"/>
              <a:gd name="connsiteY1" fmla="*/ 2450237 h 3746376"/>
              <a:gd name="connsiteX2" fmla="*/ 168676 w 262559"/>
              <a:gd name="connsiteY2" fmla="*/ 3746376 h 374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2559" h="3746376">
                <a:moveTo>
                  <a:pt x="0" y="0"/>
                </a:moveTo>
                <a:cubicBezTo>
                  <a:pt x="114670" y="912920"/>
                  <a:pt x="229340" y="1825841"/>
                  <a:pt x="257453" y="2450237"/>
                </a:cubicBezTo>
                <a:cubicBezTo>
                  <a:pt x="285566" y="3074633"/>
                  <a:pt x="189391" y="3525914"/>
                  <a:pt x="168676" y="3746376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D0B5CBB-30A4-4C83-B2A7-893E22DCCDE0}"/>
              </a:ext>
            </a:extLst>
          </p:cNvPr>
          <p:cNvCxnSpPr>
            <a:cxnSpLocks/>
          </p:cNvCxnSpPr>
          <p:nvPr/>
        </p:nvCxnSpPr>
        <p:spPr>
          <a:xfrm flipH="1">
            <a:off x="1538315" y="5510858"/>
            <a:ext cx="684575" cy="16539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xplosion: 8 Points 20">
            <a:extLst>
              <a:ext uri="{FF2B5EF4-FFF2-40B4-BE49-F238E27FC236}">
                <a16:creationId xmlns:a16="http://schemas.microsoft.com/office/drawing/2014/main" id="{FA4B236C-C773-4D28-B68E-DB1480D06F4C}"/>
              </a:ext>
            </a:extLst>
          </p:cNvPr>
          <p:cNvSpPr/>
          <p:nvPr/>
        </p:nvSpPr>
        <p:spPr>
          <a:xfrm>
            <a:off x="2002307" y="5235175"/>
            <a:ext cx="449778" cy="4852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82A281D9-E910-4BDA-8180-B771788607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1" t="6230" b="10738"/>
          <a:stretch/>
        </p:blipFill>
        <p:spPr>
          <a:xfrm>
            <a:off x="5615427" y="1255562"/>
            <a:ext cx="6396668" cy="177540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7B7E1C5-B725-46F6-BDD2-B23EC6D7D6A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8" t="7865" b="9618"/>
          <a:stretch/>
        </p:blipFill>
        <p:spPr>
          <a:xfrm>
            <a:off x="5575365" y="3019042"/>
            <a:ext cx="6436492" cy="177540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477FA1E-BAB0-4CB9-B3AD-DFE240C34BF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9" t="7616" r="7110"/>
          <a:stretch/>
        </p:blipFill>
        <p:spPr>
          <a:xfrm>
            <a:off x="5612603" y="4782289"/>
            <a:ext cx="5934421" cy="177540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84E76DC-C7DC-4A5D-AF71-95E784B2FCED}"/>
              </a:ext>
            </a:extLst>
          </p:cNvPr>
          <p:cNvSpPr txBox="1"/>
          <p:nvPr/>
        </p:nvSpPr>
        <p:spPr>
          <a:xfrm>
            <a:off x="7545298" y="6405419"/>
            <a:ext cx="243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Rigidity [GV]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EE82B06-ADF1-48B8-A675-7E92C1B903D1}"/>
              </a:ext>
            </a:extLst>
          </p:cNvPr>
          <p:cNvSpPr txBox="1"/>
          <p:nvPr/>
        </p:nvSpPr>
        <p:spPr>
          <a:xfrm>
            <a:off x="6177569" y="1413621"/>
            <a:ext cx="1020932" cy="375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Neon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3977E43-FD1A-4A8F-A53C-4F647B311DA6}"/>
              </a:ext>
            </a:extLst>
          </p:cNvPr>
          <p:cNvSpPr txBox="1"/>
          <p:nvPr/>
        </p:nvSpPr>
        <p:spPr>
          <a:xfrm>
            <a:off x="6177569" y="4924865"/>
            <a:ext cx="1020932" cy="375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Silicon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440D38-0A39-4806-B49E-83D58102685F}"/>
              </a:ext>
            </a:extLst>
          </p:cNvPr>
          <p:cNvSpPr txBox="1"/>
          <p:nvPr/>
        </p:nvSpPr>
        <p:spPr>
          <a:xfrm>
            <a:off x="6177569" y="3182748"/>
            <a:ext cx="136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Magnesium</a:t>
            </a:r>
          </a:p>
        </p:txBody>
      </p:sp>
      <p:sp>
        <p:nvSpPr>
          <p:cNvPr id="30" name="Slide Number Placeholder 1">
            <a:extLst>
              <a:ext uri="{FF2B5EF4-FFF2-40B4-BE49-F238E27FC236}">
                <a16:creationId xmlns:a16="http://schemas.microsoft.com/office/drawing/2014/main" id="{56D704BC-C17D-4240-8E81-5AAA1ED6472A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8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ED6B5-A695-4AEA-9D1D-8632648BAC3B}"/>
              </a:ext>
            </a:extLst>
          </p:cNvPr>
          <p:cNvSpPr txBox="1"/>
          <p:nvPr/>
        </p:nvSpPr>
        <p:spPr>
          <a:xfrm>
            <a:off x="34309" y="959344"/>
            <a:ext cx="4835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For evaluation of nuclei survival probability between </a:t>
            </a:r>
            <a:r>
              <a:rPr lang="en-US" sz="2000" b="1" dirty="0"/>
              <a:t>L8-L9</a:t>
            </a:r>
            <a:r>
              <a:rPr lang="en-US" sz="2000" dirty="0"/>
              <a:t>, we compare the </a:t>
            </a:r>
            <a:r>
              <a:rPr lang="en-US" sz="2000" b="1" dirty="0"/>
              <a:t>L8</a:t>
            </a:r>
            <a:r>
              <a:rPr lang="en-US" sz="2000" dirty="0"/>
              <a:t> tracker charge with charge measured by </a:t>
            </a:r>
            <a:r>
              <a:rPr lang="en-US" sz="2000" b="1" dirty="0"/>
              <a:t>L9</a:t>
            </a:r>
            <a:endParaRPr lang="en-US" sz="2000" b="1" dirty="0">
              <a:solidFill>
                <a:srgbClr val="0432FF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544C28-7A6D-4D32-9F14-C03B772D14B7}"/>
              </a:ext>
            </a:extLst>
          </p:cNvPr>
          <p:cNvSpPr/>
          <p:nvPr/>
        </p:nvSpPr>
        <p:spPr>
          <a:xfrm>
            <a:off x="101045" y="6806588"/>
            <a:ext cx="3121549" cy="399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Box 3">
            <a:extLst>
              <a:ext uri="{FF2B5EF4-FFF2-40B4-BE49-F238E27FC236}">
                <a16:creationId xmlns:a16="http://schemas.microsoft.com/office/drawing/2014/main" id="{BE990431-30CA-46FE-9273-AF428E0A7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724" y="6128"/>
            <a:ext cx="9238552" cy="316180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chemeClr val="accent1"/>
                </a:solidFill>
                <a:latin typeface="Arial"/>
                <a:ea typeface="Arial" charset="0"/>
              </a:rPr>
              <a:t>Nuclei Inelastic Cross Section Measurement with Heavy Cosmic Rays (9 </a:t>
            </a:r>
            <a:r>
              <a:rPr lang="en-US" dirty="0">
                <a:solidFill>
                  <a:schemeClr val="accent1"/>
                </a:solidFill>
              </a:rPr>
              <a:t>≤ Z ≤ 16)</a:t>
            </a:r>
            <a:endParaRPr lang="en-US" dirty="0">
              <a:solidFill>
                <a:schemeClr val="accent1"/>
              </a:solidFill>
              <a:latin typeface="Arial"/>
              <a:ea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5EFD8EC-F7B9-49DD-AC35-F11CB02AE3DB}"/>
              </a:ext>
            </a:extLst>
          </p:cNvPr>
          <p:cNvSpPr/>
          <p:nvPr/>
        </p:nvSpPr>
        <p:spPr>
          <a:xfrm>
            <a:off x="10385626" y="6438555"/>
            <a:ext cx="1161398" cy="173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8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D72221-4D38-45D2-90DA-F362514E9D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227" y="1003263"/>
            <a:ext cx="8313540" cy="5119756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3D3210D3-0438-4A89-80B8-81498583E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753" y="30854"/>
            <a:ext cx="10166489" cy="586063"/>
          </a:xfrm>
          <a:prstGeom prst="rect">
            <a:avLst/>
          </a:prstGeom>
          <a:noFill/>
          <a:ln>
            <a:noFill/>
          </a:ln>
        </p:spPr>
        <p:txBody>
          <a:bodyPr wrap="square" lIns="88255" tIns="44141" rIns="88255" bIns="44141" anchor="t">
            <a:noAutofit/>
          </a:bodyPr>
          <a:lstStyle>
            <a:lvl1pPr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Arial"/>
                <a:ea typeface="Arial" charset="0"/>
                <a:cs typeface="Arial" charset="0"/>
              </a:rPr>
              <a:t>AMS Nucleus + C Inelastic Cross Section (5-100 GV)</a:t>
            </a:r>
            <a:endParaRPr lang="en-US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33" i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04696D-E9F1-438F-AA21-159ADC366691}"/>
              </a:ext>
            </a:extLst>
          </p:cNvPr>
          <p:cNvSpPr txBox="1"/>
          <p:nvPr/>
        </p:nvSpPr>
        <p:spPr>
          <a:xfrm>
            <a:off x="1322773" y="6210177"/>
            <a:ext cx="9783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I.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Angeli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and K. P.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Marinova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. “Table of experimental nuclear ground state charge radii: An update.”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Atomic Data and Nuclear Data Tables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99.1 (2013): 69-95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D7DC722-3CA5-4F6D-9477-FDAE732AEBCD}"/>
              </a:ext>
            </a:extLst>
          </p:cNvPr>
          <p:cNvSpPr txBox="1">
            <a:spLocks/>
          </p:cNvSpPr>
          <p:nvPr/>
        </p:nvSpPr>
        <p:spPr bwMode="auto">
          <a:xfrm>
            <a:off x="10106857" y="6622474"/>
            <a:ext cx="1905000" cy="2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55" tIns="44141" rIns="88255" bIns="441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402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09638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65250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19275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882349">
              <a:defRPr/>
            </a:pPr>
            <a:fld id="{7ACE4056-0AC7-7641-91FF-82852484DACC}" type="slidenum">
              <a:rPr lang="en-US" sz="1200" b="1">
                <a:solidFill>
                  <a:schemeClr val="tx1"/>
                </a:solidFill>
                <a:latin typeface="Arial"/>
                <a:ea typeface="ＭＳ Ｐゴシック"/>
              </a:rPr>
              <a:pPr defTabSz="882349">
                <a:defRPr/>
              </a:pPr>
              <a:t>9</a:t>
            </a:fld>
            <a:endParaRPr lang="en-US" sz="1200" b="1" dirty="0">
              <a:solidFill>
                <a:schemeClr val="tx1"/>
              </a:solidFill>
              <a:latin typeface="Arial"/>
              <a:ea typeface="ＭＳ Ｐゴシック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D2CD5B-FF78-4255-8D20-7D761EE1CE6B}"/>
              </a:ext>
            </a:extLst>
          </p:cNvPr>
          <p:cNvSpPr txBox="1"/>
          <p:nvPr/>
        </p:nvSpPr>
        <p:spPr>
          <a:xfrm>
            <a:off x="665824" y="505994"/>
            <a:ext cx="11097089" cy="41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Interestingly,               shows a linear dependence on charge radius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15DE28-1DBE-4E39-8C9C-9A148B0D3707}"/>
              </a:ext>
            </a:extLst>
          </p:cNvPr>
          <p:cNvSpPr/>
          <p:nvPr/>
        </p:nvSpPr>
        <p:spPr>
          <a:xfrm>
            <a:off x="3391270" y="1391246"/>
            <a:ext cx="3666478" cy="979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A03B8A-966D-4DD3-95C6-DEAC206495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832" y="572853"/>
            <a:ext cx="753800" cy="27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369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3_Office Theme">
  <a:themeElements>
    <a:clrScheme name="1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4582</TotalTime>
  <Words>1552</Words>
  <Application>Microsoft Office PowerPoint</Application>
  <PresentationFormat>Widescreen</PresentationFormat>
  <Paragraphs>252</Paragraphs>
  <Slides>29</Slides>
  <Notes>3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Abadi Extra Light</vt:lpstr>
      <vt:lpstr>Arial</vt:lpstr>
      <vt:lpstr>Calibri</vt:lpstr>
      <vt:lpstr>Calibri Light</vt:lpstr>
      <vt:lpstr>Cambria Math</vt:lpstr>
      <vt:lpstr>Montserrat</vt:lpstr>
      <vt:lpstr>Symbol</vt:lpstr>
      <vt:lpstr>Office Theme</vt:lpstr>
      <vt:lpstr>13_Office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Huy Phan</dc:creator>
  <cp:lastModifiedBy>Huy Phan</cp:lastModifiedBy>
  <cp:revision>207</cp:revision>
  <dcterms:created xsi:type="dcterms:W3CDTF">2019-10-28T10:25:58Z</dcterms:created>
  <dcterms:modified xsi:type="dcterms:W3CDTF">2019-11-28T21:55:33Z</dcterms:modified>
</cp:coreProperties>
</file>