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4"/>
  </p:handoutMasterIdLst>
  <p:sldIdLst>
    <p:sldId id="257" r:id="rId2"/>
    <p:sldId id="260" r:id="rId3"/>
    <p:sldId id="259" r:id="rId4"/>
    <p:sldId id="261" r:id="rId5"/>
    <p:sldId id="264" r:id="rId6"/>
    <p:sldId id="263" r:id="rId7"/>
    <p:sldId id="265" r:id="rId8"/>
    <p:sldId id="266" r:id="rId9"/>
    <p:sldId id="268" r:id="rId10"/>
    <p:sldId id="269" r:id="rId11"/>
    <p:sldId id="272" r:id="rId12"/>
    <p:sldId id="271" r:id="rId13"/>
  </p:sldIdLst>
  <p:sldSz cx="12192000" cy="6858000"/>
  <p:notesSz cx="6858000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936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2F6C93-0EAE-4AFD-9CBA-317CAECD8439}" type="datetimeFigureOut">
              <a:rPr lang="en-US" smtClean="0"/>
              <a:t>12/1/2019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B43179-74AD-4141-A7E7-A07D45B12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6709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8E5B7-DE84-40C7-8C58-96788B082EF9}" type="datetimeFigureOut">
              <a:rPr lang="en-US" smtClean="0"/>
              <a:t>12/1/2019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A8DF5-C07E-46AD-A6F0-D2DEA6A6D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038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8E5B7-DE84-40C7-8C58-96788B082EF9}" type="datetimeFigureOut">
              <a:rPr lang="en-US" smtClean="0"/>
              <a:t>12/1/2019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A8DF5-C07E-46AD-A6F0-D2DEA6A6D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268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8E5B7-DE84-40C7-8C58-96788B082EF9}" type="datetimeFigureOut">
              <a:rPr lang="en-US" smtClean="0"/>
              <a:t>12/1/2019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A8DF5-C07E-46AD-A6F0-D2DEA6A6D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501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8E5B7-DE84-40C7-8C58-96788B082EF9}" type="datetimeFigureOut">
              <a:rPr lang="en-US" smtClean="0"/>
              <a:t>12/1/2019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A8DF5-C07E-46AD-A6F0-D2DEA6A6D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01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8E5B7-DE84-40C7-8C58-96788B082EF9}" type="datetimeFigureOut">
              <a:rPr lang="en-US" smtClean="0"/>
              <a:t>12/1/2019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A8DF5-C07E-46AD-A6F0-D2DEA6A6D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413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8E5B7-DE84-40C7-8C58-96788B082EF9}" type="datetimeFigureOut">
              <a:rPr lang="en-US" smtClean="0"/>
              <a:t>12/1/2019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A8DF5-C07E-46AD-A6F0-D2DEA6A6D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575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8E5B7-DE84-40C7-8C58-96788B082EF9}" type="datetimeFigureOut">
              <a:rPr lang="en-US" smtClean="0"/>
              <a:t>12/1/2019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A8DF5-C07E-46AD-A6F0-D2DEA6A6D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221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8E5B7-DE84-40C7-8C58-96788B082EF9}" type="datetimeFigureOut">
              <a:rPr lang="en-US" smtClean="0"/>
              <a:t>12/1/2019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A8DF5-C07E-46AD-A6F0-D2DEA6A6D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685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8E5B7-DE84-40C7-8C58-96788B082EF9}" type="datetimeFigureOut">
              <a:rPr lang="en-US" smtClean="0"/>
              <a:t>12/1/2019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A8DF5-C07E-46AD-A6F0-D2DEA6A6D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001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8E5B7-DE84-40C7-8C58-96788B082EF9}" type="datetimeFigureOut">
              <a:rPr lang="en-US" smtClean="0"/>
              <a:t>12/1/2019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A8DF5-C07E-46AD-A6F0-D2DEA6A6D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080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8E5B7-DE84-40C7-8C58-96788B082EF9}" type="datetimeFigureOut">
              <a:rPr lang="en-US" smtClean="0"/>
              <a:t>12/1/2019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A8DF5-C07E-46AD-A6F0-D2DEA6A6D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041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8E5B7-DE84-40C7-8C58-96788B082EF9}" type="datetimeFigureOut">
              <a:rPr lang="en-US" smtClean="0"/>
              <a:t>12/1/2019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8A8DF5-C07E-46AD-A6F0-D2DEA6A6D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30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3" Type="http://schemas.openxmlformats.org/officeDocument/2006/relationships/image" Target="../media/image19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2.png"/><Relationship Id="rId9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ctrTitle"/>
              </p:nvPr>
            </p:nvSpPr>
            <p:spPr/>
            <p:txBody>
              <a:bodyPr/>
              <a:lstStyle/>
              <a:p>
                <a:r>
                  <a:rPr lang="en-US" b="0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Towards the SM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eff</m:t>
                        </m:r>
                      </m:sub>
                    </m:sSub>
                  </m:oMath>
                </a14:m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  </a:t>
                </a:r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blipFill rotWithShape="0">
                <a:blip r:embed="rId2"/>
                <a:stretch>
                  <a:fillRect b="-176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6"/>
            <a:ext cx="6815669" cy="180975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mbria" panose="02040503050406030204" pitchFamily="18" charset="0"/>
                <a:ea typeface="Cambria" panose="02040503050406030204" pitchFamily="18" charset="0"/>
              </a:rPr>
              <a:t>Jack Bennett. UNSW, Australia.</a:t>
            </a:r>
          </a:p>
          <a:p>
            <a:endParaRPr lang="en-US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dirty="0" smtClean="0">
                <a:latin typeface="Cambria" panose="02040503050406030204" pitchFamily="18" charset="0"/>
                <a:ea typeface="Cambria" panose="02040503050406030204" pitchFamily="18" charset="0"/>
              </a:rPr>
              <a:t>with: Y. Wong, G. </a:t>
            </a:r>
            <a:r>
              <a:rPr lang="en-US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Buldgen</a:t>
            </a:r>
            <a:r>
              <a:rPr lang="en-US" dirty="0" smtClean="0">
                <a:latin typeface="Cambria" panose="02040503050406030204" pitchFamily="18" charset="0"/>
                <a:ea typeface="Cambria" panose="02040503050406030204" pitchFamily="18" charset="0"/>
              </a:rPr>
              <a:t>, M. </a:t>
            </a:r>
            <a:r>
              <a:rPr lang="en-US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Drewes</a:t>
            </a:r>
            <a:r>
              <a:rPr lang="en-US" dirty="0" smtClean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</a:p>
          <a:p>
            <a:r>
              <a:rPr lang="en-US" dirty="0" smtClean="0">
                <a:latin typeface="Cambria" panose="02040503050406030204" pitchFamily="18" charset="0"/>
                <a:ea typeface="Cambria" panose="02040503050406030204" pitchFamily="18" charset="0"/>
              </a:rPr>
              <a:t>Arxiv:1911.04504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296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Decoupling Temperature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04800" y="1880077"/>
                <a:ext cx="5326057" cy="4767857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Use </a:t>
                </a:r>
                <a:r>
                  <a:rPr lang="en-US" b="1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Optical theorem </a:t>
                </a:r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to calculate </a:t>
                </a:r>
                <a:r>
                  <a:rPr lang="en-US" dirty="0" err="1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Im</a:t>
                </a:r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 part of self energy.</a:t>
                </a: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Im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Π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 ~ 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ℳ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 smtClean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Why? </a:t>
                </a:r>
              </a:p>
              <a:p>
                <a:pPr lvl="1"/>
                <a:r>
                  <a:rPr lang="en-US" b="1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Thermal propagators</a:t>
                </a:r>
              </a:p>
              <a:p>
                <a:pPr lvl="1"/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Future work</a:t>
                </a:r>
              </a:p>
              <a:p>
                <a:pPr lvl="1"/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Recover </a:t>
                </a:r>
                <a:r>
                  <a:rPr lang="en-US" b="1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collision integrals </a:t>
                </a:r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from literature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4800" y="1880077"/>
                <a:ext cx="5326057" cy="4767857"/>
              </a:xfrm>
              <a:blipFill rotWithShape="0">
                <a:blip r:embed="rId2"/>
                <a:stretch>
                  <a:fillRect l="-2059" t="-21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894" t="37800" r="59154" b="7475"/>
          <a:stretch/>
        </p:blipFill>
        <p:spPr>
          <a:xfrm>
            <a:off x="8297063" y="4208614"/>
            <a:ext cx="3411537" cy="14653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54857" b="18195"/>
          <a:stretch/>
        </p:blipFill>
        <p:spPr>
          <a:xfrm>
            <a:off x="8206693" y="1283493"/>
            <a:ext cx="3411537" cy="184150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2"/>
              <p:cNvSpPr txBox="1">
                <a:spLocks/>
              </p:cNvSpPr>
              <p:nvPr/>
            </p:nvSpPr>
            <p:spPr>
              <a:xfrm>
                <a:off x="5506129" y="3092978"/>
                <a:ext cx="2471964" cy="1014943"/>
              </a:xfrm>
              <a:prstGeom prst="rect">
                <a:avLst/>
              </a:prstGeom>
              <a:ln w="44450">
                <a:solidFill>
                  <a:srgbClr val="FF0000"/>
                </a:solidFill>
              </a:ln>
            </p:spPr>
            <p:txBody>
              <a:bodyPr vert="horz" lIns="91440" tIns="45720" rIns="91440" bIns="45720" rtlCol="0" anchor="t">
                <a:normAutofit/>
              </a:bodyPr>
              <a:lstStyle>
                <a:lvl1pPr marL="2857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2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20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2001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8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543050" indent="-1714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6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00250" indent="-1714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Results: </a:t>
                </a:r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=1.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35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MeV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 smtClean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6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6129" y="3092978"/>
                <a:ext cx="2471964" cy="1014943"/>
              </a:xfrm>
              <a:prstGeom prst="rect">
                <a:avLst/>
              </a:prstGeom>
              <a:blipFill rotWithShape="0">
                <a:blip r:embed="rId4"/>
                <a:stretch>
                  <a:fillRect l="-2906" t="-2874"/>
                </a:stretch>
              </a:blipFill>
              <a:ln w="444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/>
              <p:cNvSpPr txBox="1">
                <a:spLocks/>
              </p:cNvSpPr>
              <p:nvPr/>
            </p:nvSpPr>
            <p:spPr>
              <a:xfrm>
                <a:off x="5511470" y="4656888"/>
                <a:ext cx="2486558" cy="1706646"/>
              </a:xfrm>
              <a:prstGeom prst="rect">
                <a:avLst/>
              </a:prstGeom>
              <a:ln w="41275">
                <a:solidFill>
                  <a:srgbClr val="FF0000"/>
                </a:solidFill>
              </a:ln>
            </p:spPr>
            <p:txBody>
              <a:bodyPr vert="horz" lIns="91440" tIns="45720" rIns="91440" bIns="45720" rtlCol="0" anchor="t">
                <a:normAutofit lnSpcReduction="10000"/>
              </a:bodyPr>
              <a:lstStyle>
                <a:lvl1pPr marL="2857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2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20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2001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8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543050" indent="-1714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6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00250" indent="-1714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Very close to lit. </a:t>
                </a:r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=1.41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MeV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 smtClean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(</a:t>
                </a:r>
                <a:r>
                  <a:rPr lang="en-US" dirty="0" err="1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Fornengo</a:t>
                </a:r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, Kim, Song. 1997)</a:t>
                </a:r>
              </a:p>
            </p:txBody>
          </p:sp>
        </mc:Choice>
        <mc:Fallback xmlns="">
          <p:sp>
            <p:nvSpPr>
              <p:cNvPr id="7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1470" y="4656888"/>
                <a:ext cx="2486558" cy="1706646"/>
              </a:xfrm>
              <a:prstGeom prst="rect">
                <a:avLst/>
              </a:prstGeom>
              <a:blipFill rotWithShape="0">
                <a:blip r:embed="rId5"/>
                <a:stretch>
                  <a:fillRect l="-2892" t="-3833" b="-4530"/>
                </a:stretch>
              </a:blipFill>
              <a:ln w="412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8297063" y="2825578"/>
                <a:ext cx="27852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𝜈</m:t>
                      </m:r>
                    </m:oMath>
                  </m:oMathPara>
                </a14:m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7063" y="2825578"/>
                <a:ext cx="278526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1134998" y="2755662"/>
                <a:ext cx="27852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𝜈</m:t>
                      </m:r>
                    </m:oMath>
                  </m:oMathPara>
                </a14:m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34998" y="2755662"/>
                <a:ext cx="278526" cy="369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8293104" y="5043061"/>
                <a:ext cx="27852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𝜈</m:t>
                      </m:r>
                    </m:oMath>
                  </m:oMathPara>
                </a14:m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3104" y="5043061"/>
                <a:ext cx="278526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1134998" y="5019130"/>
                <a:ext cx="27852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𝜈</m:t>
                      </m:r>
                    </m:oMath>
                  </m:oMathPara>
                </a14:m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34998" y="5019130"/>
                <a:ext cx="278526" cy="36933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 rot="19143687">
                <a:off x="8639433" y="1996071"/>
                <a:ext cx="6952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</a:rPr>
                        <m:t>Z</m:t>
                      </m:r>
                      <m:r>
                        <a:rPr lang="en-US" sz="1400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</a:rPr>
                        <m:t>W</m:t>
                      </m:r>
                    </m:oMath>
                  </m:oMathPara>
                </a14:m>
                <a:endParaRPr lang="en-US" sz="14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143687">
                <a:off x="8639433" y="1996071"/>
                <a:ext cx="695224" cy="307777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 rot="2436784">
                <a:off x="10403297" y="2069286"/>
                <a:ext cx="6952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</a:rPr>
                        <m:t>Z</m:t>
                      </m:r>
                      <m:r>
                        <a:rPr lang="en-US" sz="1400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</a:rPr>
                        <m:t>W</m:t>
                      </m:r>
                    </m:oMath>
                  </m:oMathPara>
                </a14:m>
                <a:endParaRPr lang="en-US" sz="14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436784">
                <a:off x="10403297" y="2069286"/>
                <a:ext cx="695224" cy="30777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9054073" y="4040846"/>
                <a:ext cx="6952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</a:rPr>
                        <m:t>Z</m:t>
                      </m:r>
                      <m:r>
                        <a:rPr lang="en-US" sz="1400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</a:rPr>
                        <m:t>W</m:t>
                      </m:r>
                    </m:oMath>
                  </m:oMathPara>
                </a14:m>
                <a:endParaRPr lang="en-US" sz="14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54073" y="4040846"/>
                <a:ext cx="695224" cy="307777"/>
              </a:xfrm>
              <a:prstGeom prst="rect">
                <a:avLst/>
              </a:prstGeom>
              <a:blipFill rotWithShape="0">
                <a:blip r:embed="rId12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0055685" y="5666154"/>
                <a:ext cx="6952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</a:rPr>
                        <m:t>Z</m:t>
                      </m:r>
                      <m:r>
                        <a:rPr lang="en-US" sz="1400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</a:rPr>
                        <m:t>W</m:t>
                      </m:r>
                    </m:oMath>
                  </m:oMathPara>
                </a14:m>
                <a:endParaRPr lang="en-US" sz="14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55685" y="5666154"/>
                <a:ext cx="695224" cy="307777"/>
              </a:xfrm>
              <a:prstGeom prst="rect">
                <a:avLst/>
              </a:prstGeom>
              <a:blipFill rotWithShape="0">
                <a:blip r:embed="rId13"/>
                <a:stretch>
                  <a:fillRect b="-7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125663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64608"/>
            <a:ext cx="9601196" cy="571499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Results Part two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73101" y="1361240"/>
                <a:ext cx="3390899" cy="5362653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Grey line at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35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US" b="0" i="0" dirty="0" smtClean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endParaRPr lang="en-US" b="0" i="1" dirty="0" smtClean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r>
                  <a:rPr lang="en-US" i="1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y-</a:t>
                </a:r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axis  is part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eff</m:t>
                        </m:r>
                      </m:sub>
                    </m:sSub>
                  </m:oMath>
                </a14:m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 not due to transport</a:t>
                </a:r>
              </a:p>
              <a:p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Becomes sensitive to how strong </a:t>
                </a:r>
                <a:r>
                  <a:rPr lang="en-US" b="1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weak interactions </a:t>
                </a:r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are</a:t>
                </a:r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3101" y="1361240"/>
                <a:ext cx="3390899" cy="5362653"/>
              </a:xfrm>
              <a:blipFill rotWithShape="0">
                <a:blip r:embed="rId2"/>
                <a:stretch>
                  <a:fillRect l="-3232" t="-1932" r="-43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6652" t="3026" r="4155" b="10283"/>
          <a:stretch/>
        </p:blipFill>
        <p:spPr>
          <a:xfrm>
            <a:off x="4237734" y="1162050"/>
            <a:ext cx="7884823" cy="514349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 rot="16200000">
                <a:off x="2306349" y="2575011"/>
                <a:ext cx="36394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Thermal part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eff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endParaRPr lang="en-US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306349" y="2575011"/>
                <a:ext cx="3639456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10000" r="-26667" b="-15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7057118" y="5936217"/>
            <a:ext cx="2975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Decoupling </a:t>
            </a:r>
            <a:r>
              <a:rPr lang="en-US" dirty="0" smtClean="0"/>
              <a:t>temperature MeV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943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Future and Conclusions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42875" y="1825625"/>
                <a:ext cx="5943600" cy="435133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Conclusions</a:t>
                </a:r>
              </a:p>
              <a:p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Method giving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eff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=3.044</m:t>
                    </m:r>
                  </m:oMath>
                </a14:m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 right: remembers the ½. </a:t>
                </a:r>
              </a:p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𝒪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 not </a:t>
                </a:r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negligible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𝛿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eff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≃−0.001</m:t>
                    </m:r>
                  </m:oMath>
                </a14:m>
                <a:r>
                  <a:rPr lang="en-US" dirty="0"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endParaRPr lang="en-US" dirty="0" smtClean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Optical theorem can give literature results, useful going forward</a:t>
                </a:r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2875" y="1825625"/>
                <a:ext cx="5943600" cy="4351338"/>
              </a:xfrm>
              <a:blipFill rotWithShape="0">
                <a:blip r:embed="rId2"/>
                <a:stretch>
                  <a:fillRect l="-2051" t="-2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2"/>
          <p:cNvSpPr txBox="1">
            <a:spLocks/>
          </p:cNvSpPr>
          <p:nvPr/>
        </p:nvSpPr>
        <p:spPr>
          <a:xfrm>
            <a:off x="6127750" y="1687513"/>
            <a:ext cx="5943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latin typeface="Cambria" panose="02040503050406030204" pitchFamily="18" charset="0"/>
                <a:ea typeface="Cambria" panose="02040503050406030204" pitchFamily="18" charset="0"/>
              </a:rPr>
              <a:t>Future (in progress)</a:t>
            </a:r>
          </a:p>
          <a:p>
            <a:r>
              <a:rPr lang="en-US" dirty="0" smtClean="0">
                <a:latin typeface="Cambria" panose="02040503050406030204" pitchFamily="18" charset="0"/>
                <a:ea typeface="Cambria" panose="02040503050406030204" pitchFamily="18" charset="0"/>
              </a:rPr>
              <a:t>Need to include neutrino decoupling effects.</a:t>
            </a:r>
          </a:p>
          <a:p>
            <a:pPr lvl="1"/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Preliminary results</a:t>
            </a:r>
          </a:p>
          <a:p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Add higher order effects to neutrino decoupling via optical theory</a:t>
            </a:r>
          </a:p>
          <a:p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65200" y="5689600"/>
            <a:ext cx="9245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ambria" panose="02040503050406030204" pitchFamily="18" charset="0"/>
                <a:ea typeface="Cambria" panose="02040503050406030204" pitchFamily="18" charset="0"/>
              </a:rPr>
              <a:t>Thank you for listening!</a:t>
            </a:r>
            <a:endParaRPr lang="en-US" sz="4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6013450" y="1825625"/>
            <a:ext cx="0" cy="3276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8460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Effective number of neutrinos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77371" y="1690688"/>
                <a:ext cx="7623629" cy="5101411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How is the </a:t>
                </a:r>
                <a:r>
                  <a:rPr lang="en-US" b="1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total energy density </a:t>
                </a:r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is divided up?</a:t>
                </a:r>
              </a:p>
              <a:p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1+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7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8</m:t>
                            </m:r>
                          </m:den>
                        </m:f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11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4/3</m:t>
                            </m:r>
                          </m:sup>
                        </m:sSup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eff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</m:oMath>
                </a14:m>
                <a:endParaRPr lang="en-US" dirty="0" smtClean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Current value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US" b="1" i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𝐞𝐟𝐟</m:t>
                        </m:r>
                      </m:sub>
                    </m:sSub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𝟎𝟒𝟒</m:t>
                    </m:r>
                  </m:oMath>
                </a14:m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 (</a:t>
                </a:r>
                <a:r>
                  <a:rPr lang="en-US" dirty="0" err="1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Gariazzo</a:t>
                </a:r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, de Salas, Pastor, 2019), but before, discrepant result</a:t>
                </a:r>
              </a:p>
              <a:p>
                <a:endParaRPr lang="en-US" dirty="0" smtClean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eff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=3.0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52</m:t>
                    </m:r>
                  </m:oMath>
                </a14:m>
                <a:r>
                  <a:rPr lang="en-US" dirty="0">
                    <a:latin typeface="Cambria" panose="02040503050406030204" pitchFamily="18" charset="0"/>
                    <a:ea typeface="Cambria" panose="02040503050406030204" pitchFamily="18" charset="0"/>
                  </a:rPr>
                  <a:t> (Grohs et al</a:t>
                </a:r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. 2015</a:t>
                </a:r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)</a:t>
                </a:r>
              </a:p>
              <a:p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Limits precision of cosmological observables</a:t>
                </a:r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77371" y="1690688"/>
                <a:ext cx="7623629" cy="5101411"/>
              </a:xfrm>
              <a:blipFill rotWithShape="0">
                <a:blip r:embed="rId2"/>
                <a:stretch>
                  <a:fillRect l="-1439" t="-2867" r="-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Image result for energy density pie char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979" y="642124"/>
            <a:ext cx="4357021" cy="6149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8661399" y="503624"/>
            <a:ext cx="288290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Cambria" panose="02040503050406030204" pitchFamily="18" charset="0"/>
                <a:ea typeface="Cambria" panose="02040503050406030204" pitchFamily="18" charset="0"/>
              </a:rPr>
              <a:t>map.gsfc.nasa.gov/media/080998/index</a:t>
            </a:r>
            <a:endParaRPr lang="en-US" sz="1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846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Outline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237736" y="1947332"/>
                <a:ext cx="4149810" cy="3318936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Theory;</a:t>
                </a:r>
              </a:p>
              <a:p>
                <a:endParaRPr lang="en-US" dirty="0" smtClean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lvl="1"/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Neutrino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 decoupling</a:t>
                </a:r>
              </a:p>
              <a:p>
                <a:pPr marL="457200" lvl="1" indent="0">
                  <a:buNone/>
                </a:pPr>
                <a:endParaRPr lang="en-US" dirty="0" smtClean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lvl="1"/>
                <a:r>
                  <a:rPr lang="en-US" b="1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Finite temperature QED</a:t>
                </a:r>
                <a:endParaRPr lang="en-US" b="1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endParaRPr lang="en-US" dirty="0" smtClean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37736" y="1947332"/>
                <a:ext cx="4149810" cy="3318936"/>
              </a:xfrm>
              <a:blipFill rotWithShape="0">
                <a:blip r:embed="rId2"/>
                <a:stretch>
                  <a:fillRect l="-2643" t="-31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2"/>
          <p:cNvSpPr txBox="1">
            <a:spLocks/>
          </p:cNvSpPr>
          <p:nvPr/>
        </p:nvSpPr>
        <p:spPr>
          <a:xfrm>
            <a:off x="6096000" y="2556932"/>
            <a:ext cx="3375453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en-US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018656" y="1890287"/>
            <a:ext cx="584268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en-US" sz="2800" dirty="0" smtClean="0">
                <a:latin typeface="Cambria" panose="02040503050406030204" pitchFamily="18" charset="0"/>
                <a:ea typeface="Cambria" panose="02040503050406030204" pitchFamily="18" charset="0"/>
              </a:rPr>
              <a:t>Our work:</a:t>
            </a:r>
          </a:p>
          <a:p>
            <a:pPr lvl="1">
              <a:buClrTx/>
            </a:pPr>
            <a:r>
              <a:rPr lang="en-U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Partition function</a:t>
            </a:r>
          </a:p>
          <a:p>
            <a:pPr lvl="1">
              <a:buClrTx/>
            </a:pPr>
            <a:r>
              <a:rPr lang="en-U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Solve ODE, add next order</a:t>
            </a:r>
          </a:p>
          <a:p>
            <a:pPr lvl="1">
              <a:buClrTx/>
            </a:pPr>
            <a:r>
              <a:rPr lang="en-U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Optical Theorem → decoupling temperature</a:t>
            </a:r>
          </a:p>
          <a:p>
            <a:pPr>
              <a:buClrTx/>
            </a:pPr>
            <a:endParaRPr lang="en-US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ClrTx/>
            </a:pPr>
            <a:endParaRPr lang="en-US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02493" y="2738738"/>
            <a:ext cx="3187700" cy="1054100"/>
          </a:xfrm>
          <a:prstGeom prst="rect">
            <a:avLst/>
          </a:prstGeom>
          <a:noFill/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7" name="Picture 2" descr="Image result for feynman diagram electron positron neutrin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184" y="4551895"/>
            <a:ext cx="3581399" cy="1952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562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Finite T QED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mbria" panose="02040503050406030204" pitchFamily="18" charset="0"/>
                <a:ea typeface="Cambria" panose="02040503050406030204" pitchFamily="18" charset="0"/>
              </a:rPr>
              <a:t>Calculate </a:t>
            </a:r>
            <a:r>
              <a:rPr lang="en-US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partition function</a:t>
            </a:r>
            <a:r>
              <a:rPr lang="en-US" dirty="0" smtClean="0">
                <a:latin typeface="Cambria" panose="02040503050406030204" pitchFamily="18" charset="0"/>
                <a:ea typeface="Cambria" panose="02040503050406030204" pitchFamily="18" charset="0"/>
              </a:rPr>
              <a:t> using </a:t>
            </a:r>
            <a:r>
              <a:rPr lang="en-US" b="1" dirty="0" smtClean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FT statistical field theory</a:t>
            </a:r>
          </a:p>
          <a:p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en-US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en-US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8195" y="2508807"/>
            <a:ext cx="9142639" cy="18160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546" y="4525298"/>
            <a:ext cx="4402983" cy="199517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41438" y="4492985"/>
            <a:ext cx="1765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Use these guys</a:t>
            </a:r>
            <a:endParaRPr lang="en-US" dirty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t="3441" b="5199"/>
          <a:stretch/>
        </p:blipFill>
        <p:spPr>
          <a:xfrm>
            <a:off x="4595529" y="4812588"/>
            <a:ext cx="7588528" cy="1093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46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Ideal gas vs interactions Image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5116" y="1468438"/>
            <a:ext cx="9572404" cy="538956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860800" y="6332815"/>
            <a:ext cx="1712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Y. Wong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181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Continuity equation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758" y="1690688"/>
            <a:ext cx="6555258" cy="7477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Cambria" panose="02040503050406030204" pitchFamily="18" charset="0"/>
                <a:ea typeface="Cambria" panose="02040503050406030204" pitchFamily="18" charset="0"/>
              </a:rPr>
              <a:t>Need three equations: 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en-US" b="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026" name="Picture 2" descr="Image result for sinking anch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1007" y="1875976"/>
            <a:ext cx="3631746" cy="3598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61332"/>
          <a:stretch/>
        </p:blipFill>
        <p:spPr>
          <a:xfrm>
            <a:off x="2130988" y="4379075"/>
            <a:ext cx="4140748" cy="10956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02348" y="2343208"/>
            <a:ext cx="3488854" cy="107212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b="58712"/>
          <a:stretch/>
        </p:blipFill>
        <p:spPr>
          <a:xfrm>
            <a:off x="1550997" y="3306948"/>
            <a:ext cx="4084035" cy="115385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/>
              <p:cNvSpPr txBox="1">
                <a:spLocks/>
              </p:cNvSpPr>
              <p:nvPr/>
            </p:nvSpPr>
            <p:spPr>
              <a:xfrm>
                <a:off x="545758" y="5670717"/>
                <a:ext cx="4407242" cy="74771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Solution leads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eff</m:t>
                        </m:r>
                      </m:sub>
                    </m:sSub>
                  </m:oMath>
                </a14:m>
                <a:endParaRPr lang="en-US" dirty="0" smtClean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10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758" y="5670717"/>
                <a:ext cx="4407242" cy="747712"/>
              </a:xfrm>
              <a:prstGeom prst="rect">
                <a:avLst/>
              </a:prstGeom>
              <a:blipFill rotWithShape="0">
                <a:blip r:embed="rId5"/>
                <a:stretch>
                  <a:fillRect l="-2905" t="-138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545758" y="3701143"/>
            <a:ext cx="1239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Pressure</a:t>
            </a:r>
            <a:endParaRPr lang="en-US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5758" y="4656809"/>
            <a:ext cx="15852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Energy density</a:t>
            </a:r>
            <a:endParaRPr lang="en-US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5757" y="2805977"/>
            <a:ext cx="1355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Continuity</a:t>
            </a:r>
            <a:endParaRPr lang="en-US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4059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Results part one: which method is correct?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12800" y="1690688"/>
                <a:ext cx="4962339" cy="4351338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Correct partition function gives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eff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=3.044</m:t>
                    </m:r>
                  </m:oMath>
                </a14:m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indent="0">
                  <a:buNone/>
                </a:pPr>
                <a:endParaRPr lang="en-US" dirty="0" smtClean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Thermal part </a:t>
                </a:r>
                <a:r>
                  <a:rPr lang="en-US" b="1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correct</a:t>
                </a:r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 size</a:t>
                </a:r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2800" y="1690688"/>
                <a:ext cx="4962339" cy="4351338"/>
              </a:xfrm>
              <a:blipFill rotWithShape="0">
                <a:blip r:embed="rId2"/>
                <a:stretch>
                  <a:fillRect l="-2457" t="-2381" r="-33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1036" y="4817602"/>
            <a:ext cx="3756567" cy="1702259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7402706" y="4817603"/>
            <a:ext cx="4166994" cy="1702259"/>
            <a:chOff x="7872606" y="4403953"/>
            <a:chExt cx="4166994" cy="1702259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72606" y="4403953"/>
              <a:ext cx="4166994" cy="1702259"/>
            </a:xfrm>
            <a:prstGeom prst="rect">
              <a:avLst/>
            </a:prstGeom>
          </p:spPr>
        </p:pic>
        <p:sp>
          <p:nvSpPr>
            <p:cNvPr id="7" name="&quot;No&quot; Symbol 6"/>
            <p:cNvSpPr/>
            <p:nvPr/>
          </p:nvSpPr>
          <p:spPr>
            <a:xfrm>
              <a:off x="9848153" y="4988382"/>
              <a:ext cx="182880" cy="358318"/>
            </a:xfrm>
            <a:prstGeom prst="noSmoking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/>
              <p:cNvSpPr txBox="1">
                <a:spLocks/>
              </p:cNvSpPr>
              <p:nvPr/>
            </p:nvSpPr>
            <p:spPr>
              <a:xfrm>
                <a:off x="6728940" y="1690688"/>
                <a:ext cx="4962339" cy="435133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Miss out the factor 1/2 gives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eff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=3.0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52</m:t>
                    </m:r>
                  </m:oMath>
                </a14:m>
                <a:r>
                  <a:rPr lang="en-US" dirty="0"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endParaRPr lang="en-US" dirty="0" smtClean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Equivalent to changing mass in </a:t>
                </a:r>
                <a:r>
                  <a:rPr lang="en-US" b="1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dispersion relation</a:t>
                </a:r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.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Thermal part </a:t>
                </a:r>
                <a:r>
                  <a:rPr lang="en-US" b="1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too big</a:t>
                </a:r>
                <a:endParaRPr lang="en-US" b="1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8940" y="1690688"/>
                <a:ext cx="4962339" cy="4351338"/>
              </a:xfrm>
              <a:prstGeom prst="rect">
                <a:avLst/>
              </a:prstGeom>
              <a:blipFill rotWithShape="0">
                <a:blip r:embed="rId4"/>
                <a:stretch>
                  <a:fillRect l="-2580" t="-2381" r="-20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Connector 10"/>
          <p:cNvCxnSpPr>
            <a:stCxn id="2" idx="2"/>
          </p:cNvCxnSpPr>
          <p:nvPr/>
        </p:nvCxnSpPr>
        <p:spPr>
          <a:xfrm>
            <a:off x="6096000" y="1690688"/>
            <a:ext cx="0" cy="4351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574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Higher Orders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661822" cy="4723456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Then include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𝒪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endParaRPr lang="en-US" dirty="0" smtClean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endParaRPr lang="en-US" dirty="0" smtClean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Find a change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eff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(3)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≃−0.001</m:t>
                    </m:r>
                  </m:oMath>
                </a14:m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</a:p>
              <a:p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This order is caused by </a:t>
                </a:r>
                <a:r>
                  <a:rPr lang="en-US" b="1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charge screening</a:t>
                </a:r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 (think Debye screening)</a:t>
                </a:r>
              </a:p>
              <a:p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What about </a:t>
                </a:r>
                <a:r>
                  <a:rPr lang="en-US" b="1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higher orders</a:t>
                </a:r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?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𝒪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 gives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eff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≃−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−6</m:t>
                        </m:r>
                      </m:sup>
                    </m:sSup>
                  </m:oMath>
                </a14:m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. </a:t>
                </a:r>
                <a:r>
                  <a:rPr lang="en-US" b="1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Tiny!</a:t>
                </a:r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661822" cy="4723456"/>
              </a:xfrm>
              <a:blipFill rotWithShape="0">
                <a:blip r:embed="rId2"/>
                <a:stretch>
                  <a:fillRect l="-1030" t="-2194" b="-24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3441" b="5199"/>
          <a:stretch/>
        </p:blipFill>
        <p:spPr>
          <a:xfrm>
            <a:off x="1421825" y="2257168"/>
            <a:ext cx="9150641" cy="1318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38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1295401" y="464608"/>
                <a:ext cx="9601196" cy="571499"/>
              </a:xfrm>
            </p:spPr>
            <p:txBody>
              <a:bodyPr>
                <a:normAutofit fontScale="90000"/>
              </a:bodyPr>
              <a:lstStyle/>
              <a:p>
                <a:pPr algn="ctr"/>
                <a:r>
                  <a:rPr lang="en-US" dirty="0" smtClean="0">
                    <a:solidFill>
                      <a:schemeClr val="accent5">
                        <a:lumMod val="50000"/>
                      </a:schemeClr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Results Part One: including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𝒪</m:t>
                    </m:r>
                    <m:r>
                      <a:rPr lang="en-US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i="1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endParaRPr lang="en-US" dirty="0">
                  <a:solidFill>
                    <a:schemeClr val="accent5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295401" y="464608"/>
                <a:ext cx="9601196" cy="571499"/>
              </a:xfrm>
              <a:blipFill rotWithShape="0">
                <a:blip r:embed="rId2"/>
                <a:stretch>
                  <a:fillRect t="-35106" b="-5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44501" y="1683392"/>
                <a:ext cx="4428926" cy="5060308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Regardless of decoupling temperature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eff</m:t>
                        </m:r>
                      </m:sub>
                    </m:sSub>
                  </m:oMath>
                </a14:m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 decreases.</a:t>
                </a:r>
              </a:p>
              <a:p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endParaRPr lang="en-US" dirty="0" smtClean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𝒪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effect same size as  </a:t>
                </a:r>
                <a:r>
                  <a:rPr lang="en-US" b="1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neutrino oscillations</a:t>
                </a:r>
              </a:p>
              <a:p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∴</m:t>
                    </m:r>
                  </m:oMath>
                </a14:m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𝒪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 should be included in full calculation</a:t>
                </a:r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4501" y="1683392"/>
                <a:ext cx="4428926" cy="5060308"/>
              </a:xfrm>
              <a:blipFill rotWithShape="0">
                <a:blip r:embed="rId3"/>
                <a:stretch>
                  <a:fillRect l="-2479" t="-2048" r="-23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 rot="16200000">
                <a:off x="3053699" y="2766293"/>
                <a:ext cx="36394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Thermal part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eff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3053699" y="2766293"/>
                <a:ext cx="3639456" cy="369332"/>
              </a:xfrm>
              <a:prstGeom prst="rect">
                <a:avLst/>
              </a:prstGeom>
              <a:blipFill rotWithShape="0">
                <a:blip r:embed="rId5"/>
                <a:stretch>
                  <a:fillRect l="-8197" r="-24590" b="-13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7458393" y="5991224"/>
            <a:ext cx="2975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Decoupling </a:t>
            </a:r>
            <a:r>
              <a:rPr lang="en-US" dirty="0" smtClean="0"/>
              <a:t>temperature MeV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/>
          <a:srcRect l="6652" b="10283"/>
          <a:stretch/>
        </p:blipFill>
        <p:spPr>
          <a:xfrm>
            <a:off x="5486399" y="1683391"/>
            <a:ext cx="6678306" cy="4307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7096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3417</TotalTime>
  <Words>218</Words>
  <Application>Microsoft Office PowerPoint</Application>
  <PresentationFormat>Widescreen</PresentationFormat>
  <Paragraphs>108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Cambria</vt:lpstr>
      <vt:lpstr>Cambria Math</vt:lpstr>
      <vt:lpstr>Office Theme</vt:lpstr>
      <vt:lpstr>Towards the SM N_eff  </vt:lpstr>
      <vt:lpstr>Effective number of neutrinos</vt:lpstr>
      <vt:lpstr>Outline</vt:lpstr>
      <vt:lpstr>Finite T QED</vt:lpstr>
      <vt:lpstr>Ideal gas vs interactions Image</vt:lpstr>
      <vt:lpstr>Continuity equation</vt:lpstr>
      <vt:lpstr>Results part one: which method is correct?</vt:lpstr>
      <vt:lpstr>Higher Orders</vt:lpstr>
      <vt:lpstr>Results Part One: including O(e^3) </vt:lpstr>
      <vt:lpstr>Decoupling Temperature</vt:lpstr>
      <vt:lpstr>Results Part two</vt:lpstr>
      <vt:lpstr>Future and Conclusions</vt:lpstr>
    </vt:vector>
  </TitlesOfParts>
  <Company>UNSW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Towards the SM N_eff</dc:title>
  <dc:creator>Jack Bennett</dc:creator>
  <cp:lastModifiedBy>Jack Bennett</cp:lastModifiedBy>
  <cp:revision>57</cp:revision>
  <cp:lastPrinted>2019-12-01T06:24:44Z</cp:lastPrinted>
  <dcterms:created xsi:type="dcterms:W3CDTF">2019-09-03T02:29:39Z</dcterms:created>
  <dcterms:modified xsi:type="dcterms:W3CDTF">2019-12-01T06:25:10Z</dcterms:modified>
</cp:coreProperties>
</file>