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66" r:id="rId2"/>
    <p:sldMasterId id="2147483806" r:id="rId3"/>
    <p:sldMasterId id="2147484460" r:id="rId4"/>
    <p:sldMasterId id="2147484473" r:id="rId5"/>
    <p:sldMasterId id="2147484538" r:id="rId6"/>
    <p:sldMasterId id="2147484565" r:id="rId7"/>
    <p:sldMasterId id="2147484577" r:id="rId8"/>
  </p:sldMasterIdLst>
  <p:notesMasterIdLst>
    <p:notesMasterId r:id="rId25"/>
  </p:notesMasterIdLst>
  <p:handoutMasterIdLst>
    <p:handoutMasterId r:id="rId26"/>
  </p:handoutMasterIdLst>
  <p:sldIdLst>
    <p:sldId id="258" r:id="rId9"/>
    <p:sldId id="317" r:id="rId10"/>
    <p:sldId id="1057" r:id="rId11"/>
    <p:sldId id="1058" r:id="rId12"/>
    <p:sldId id="375" r:id="rId13"/>
    <p:sldId id="1085" r:id="rId14"/>
    <p:sldId id="1054" r:id="rId15"/>
    <p:sldId id="926" r:id="rId16"/>
    <p:sldId id="1083" r:id="rId17"/>
    <p:sldId id="1081" r:id="rId18"/>
    <p:sldId id="405" r:id="rId19"/>
    <p:sldId id="328" r:id="rId20"/>
    <p:sldId id="421" r:id="rId21"/>
    <p:sldId id="1088" r:id="rId22"/>
    <p:sldId id="389" r:id="rId23"/>
    <p:sldId id="288" r:id="rId24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FFFF99"/>
    <a:srgbClr val="FF9900"/>
    <a:srgbClr val="0066FF"/>
    <a:srgbClr val="0000FF"/>
    <a:srgbClr val="009900"/>
    <a:srgbClr val="00CCFF"/>
    <a:srgbClr val="33CC33"/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4230" autoAdjust="0"/>
    <p:restoredTop sz="86038" autoAdjust="0"/>
  </p:normalViewPr>
  <p:slideViewPr>
    <p:cSldViewPr>
      <p:cViewPr varScale="1">
        <p:scale>
          <a:sx n="71" d="100"/>
          <a:sy n="71" d="100"/>
        </p:scale>
        <p:origin x="7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376" y="-7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/>
          <a:lstStyle>
            <a:lvl1pPr algn="r">
              <a:defRPr sz="1200"/>
            </a:lvl1pPr>
          </a:lstStyle>
          <a:p>
            <a:fld id="{583B892D-21B2-4976-8BB1-F8F9B3D6F22F}" type="datetimeFigureOut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3" y="9721106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 anchor="b"/>
          <a:lstStyle>
            <a:lvl1pPr algn="r">
              <a:defRPr sz="1200"/>
            </a:lvl1pPr>
          </a:lstStyle>
          <a:p>
            <a:fld id="{6B274298-C50A-450D-B3BD-7D47476C2F1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89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/>
          <a:lstStyle>
            <a:lvl1pPr algn="r">
              <a:defRPr sz="1200"/>
            </a:lvl1pPr>
          </a:lstStyle>
          <a:p>
            <a:fld id="{283C6247-DB6F-49DB-9DCD-45ACC8CB3578}" type="datetimeFigureOut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90" tIns="47745" rIns="95490" bIns="47745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10408" y="4861443"/>
            <a:ext cx="5683250" cy="4605576"/>
          </a:xfrm>
          <a:prstGeom prst="rect">
            <a:avLst/>
          </a:prstGeom>
        </p:spPr>
        <p:txBody>
          <a:bodyPr vert="horz" lIns="95490" tIns="47745" rIns="95490" bIns="47745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3" y="9721106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5490" tIns="47745" rIns="95490" bIns="47745" rtlCol="0" anchor="b"/>
          <a:lstStyle>
            <a:lvl1pPr algn="r">
              <a:defRPr sz="1200"/>
            </a:lvl1pPr>
          </a:lstStyle>
          <a:p>
            <a:fld id="{D425C758-588A-49D9-B924-D56157DAE08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948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25C758-588A-49D9-B924-D56157DAE08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908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25C758-588A-49D9-B924-D56157DAE08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064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825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25C758-588A-49D9-B924-D56157DAE087}" type="slidenum">
              <a:rPr kumimoji="1" lang="ja-JP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88257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6597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25C758-588A-49D9-B924-D56157DAE08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104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2386A3-2E31-4C9B-B0BE-45709ADB9841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5487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5C758-588A-49D9-B924-D56157DAE087}" type="slidenum">
              <a:rPr lang="ja-JP" altLang="en-US" smtClean="0">
                <a:solidFill>
                  <a:prstClr val="black"/>
                </a:solidFill>
              </a:rPr>
              <a:pPr/>
              <a:t>12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612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5C758-588A-49D9-B924-D56157DAE087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295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25C758-588A-49D9-B924-D56157DAE087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4943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2C6B35E8-BE93-45B3-B971-D08B06D2C2FC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C609B41A-A4C6-4F29-89EB-9041E9F019DE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1C931507-4744-40C0-ACB5-EEABB55D3A4F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25FA06A8-21E8-4F69-83B9-4E6F7AAF07CF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5864D643-1E1D-4867-BBD0-D626A010AD6B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0" y="1052513"/>
            <a:ext cx="9144000" cy="27368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3784600"/>
            <a:ext cx="9144000" cy="10922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DD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2130425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400800" cy="4318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03613" y="5373688"/>
            <a:ext cx="2133600" cy="360362"/>
          </a:xfrm>
        </p:spPr>
        <p:txBody>
          <a:bodyPr anchorCtr="1"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2913063" y="5014913"/>
            <a:ext cx="3314700" cy="287337"/>
          </a:xfrm>
          <a:prstGeom prst="rect">
            <a:avLst/>
          </a:prstGeom>
        </p:spPr>
        <p:txBody>
          <a:bodyPr anchor="ctr" anchorCtr="1"/>
          <a:lstStyle>
            <a:lvl1pPr algn="l" fontAlgn="base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000000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001921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0" y="692150"/>
            <a:ext cx="9144000" cy="216058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gray">
          <a:xfrm>
            <a:off x="0" y="2852738"/>
            <a:ext cx="9144000" cy="288925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DD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770608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6992"/>
            <a:ext cx="6400800" cy="4318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03613" y="5373688"/>
            <a:ext cx="2133600" cy="360362"/>
          </a:xfrm>
        </p:spPr>
        <p:txBody>
          <a:bodyPr anchorCtr="1"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2913063" y="5014913"/>
            <a:ext cx="3314700" cy="287337"/>
          </a:xfrm>
          <a:prstGeom prst="rect">
            <a:avLst/>
          </a:prstGeom>
        </p:spPr>
        <p:txBody>
          <a:bodyPr anchor="ctr" anchorCtr="1"/>
          <a:lstStyle>
            <a:lvl1pPr algn="l" fontAlgn="base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000000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811548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357623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latin typeface="+mj-ea"/>
                <a:ea typeface="+mj-ea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08721"/>
            <a:ext cx="8640960" cy="5616624"/>
          </a:xfrm>
        </p:spPr>
        <p:txBody>
          <a:bodyPr/>
          <a:lstStyle>
            <a:lvl1pPr>
              <a:defRPr>
                <a:solidFill>
                  <a:srgbClr val="0070C0"/>
                </a:solidFill>
                <a:latin typeface="+mj-ea"/>
                <a:ea typeface="+mj-ea"/>
              </a:defRPr>
            </a:lvl1pPr>
            <a:lvl2pPr marL="539750" indent="-374650">
              <a:buFont typeface="Wingdings" pitchFamily="2" charset="2"/>
              <a:buChar char="Ø"/>
              <a:defRPr>
                <a:latin typeface="+mj-ea"/>
                <a:ea typeface="+mj-ea"/>
              </a:defRPr>
            </a:lvl2pPr>
            <a:lvl3pPr marL="811213" indent="-322263">
              <a:buFont typeface="Wingdings" pitchFamily="2" charset="2"/>
              <a:buChar char="u"/>
              <a:defRPr>
                <a:latin typeface="+mj-ea"/>
                <a:ea typeface="+mj-ea"/>
              </a:defRPr>
            </a:lvl3pPr>
            <a:lvl4pPr marL="1081088" indent="-322263">
              <a:buFont typeface="Wingdings" pitchFamily="2" charset="2"/>
              <a:buChar char="p"/>
              <a:defRPr>
                <a:latin typeface="+mj-ea"/>
                <a:ea typeface="+mj-ea"/>
              </a:defRPr>
            </a:lvl4pPr>
            <a:lvl5pPr>
              <a:buFont typeface="Wingdings" pitchFamily="2" charset="2"/>
              <a:buChar char="ü"/>
              <a:defRPr>
                <a:latin typeface="+mj-ea"/>
                <a:ea typeface="+mj-ea"/>
              </a:defRPr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京都大学  宇宙総合学研究ユニット　　水村 好貴</a:t>
            </a:r>
            <a:r>
              <a:rPr lang="ja-JP" altLang="en-US" sz="1400"/>
              <a:t>　　</a:t>
            </a:r>
            <a:fld id="{42F98D57-6534-4075-A84F-3956A41F51D2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  <p:sp>
        <p:nvSpPr>
          <p:cNvPr id="6" name="フッター プレースホルダ 8"/>
          <p:cNvSpPr>
            <a:spLocks noGrp="1"/>
          </p:cNvSpPr>
          <p:nvPr>
            <p:ph type="ftr" sz="quarter" idx="12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/>
              <a:t>天文学会</a:t>
            </a:r>
            <a:br>
              <a:rPr lang="en-US" altLang="ja-JP"/>
            </a:br>
            <a:r>
              <a:rPr lang="ja-JP" altLang="en-US"/>
              <a:t>（＠東北大学） </a:t>
            </a:r>
            <a:r>
              <a:rPr lang="en-US" altLang="ja-JP"/>
              <a:t>2013/09/11 (</a:t>
            </a:r>
            <a:r>
              <a:rPr lang="ja-JP" altLang="en-US"/>
              <a:t>水</a:t>
            </a:r>
            <a:r>
              <a:rPr lang="en-US" altLang="ja-JP"/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010280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CF5970E4-9614-4CF8-A7B5-EEBFEDA9EFBD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45018428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020763"/>
            <a:ext cx="4038600" cy="5145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020763"/>
            <a:ext cx="4038600" cy="51450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8D1C9AD9-A14F-4E64-90E5-ECCC0D804542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3680263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D8BE97AF-969C-4DA5-88AD-D9E61422D5EF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DC245BA0-EE2C-4B40-A6D6-311D2D716A4B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033229388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CA7A4708-F22D-47AE-990D-9870CF7EC77C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54393256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AA45482D-3B7B-4FA7-A156-47FEC561E2A4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37756320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6743AC63-FC16-4FBC-B51C-C111E810C70D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64842385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D605B874-9287-4668-A0F6-2D3AC6C55192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424732624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97578219-37D8-4378-9C7A-0B381AC02893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289241958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78600" y="130175"/>
            <a:ext cx="2108200" cy="60356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2413" y="130175"/>
            <a:ext cx="6173787" cy="60356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7596188" y="79375"/>
            <a:ext cx="1547812" cy="685800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800" b="0">
                <a:solidFill>
                  <a:srgbClr val="FFFFFF"/>
                </a:solidFill>
                <a:latin typeface="Arial"/>
                <a:ea typeface="ＭＳ Ｐゴシック"/>
                <a:cs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天文学会 （＠東北大学） </a:t>
            </a:r>
            <a:r>
              <a:rPr lang="en-US" altLang="zh-CN"/>
              <a:t>2013/09/11 (</a:t>
            </a:r>
            <a:r>
              <a:rPr lang="zh-CN" altLang="en-US"/>
              <a:t>水</a:t>
            </a:r>
            <a:r>
              <a:rPr lang="en-US" altLang="zh-CN"/>
              <a:t>)</a:t>
            </a:r>
            <a:endParaRPr lang="ja-JP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0" b="1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ja-JP" altLang="en-US"/>
              <a:t>東海大理　水村 好貴</a:t>
            </a:r>
            <a:r>
              <a:rPr lang="ja-JP" altLang="en-US" sz="1400"/>
              <a:t>　　</a:t>
            </a:r>
            <a:fld id="{B51FD031-A2AA-44E3-A165-7178A1EFAE86}" type="slidenum">
              <a:rPr lang="ja-JP" altLang="en-US" sz="1400"/>
              <a:pPr>
                <a:defRPr/>
              </a:pPr>
              <a:t>‹#›</a:t>
            </a:fld>
            <a:endParaRPr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48011752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897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924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9144000" cy="1103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正方形/長方形 7"/>
          <p:cNvSpPr/>
          <p:nvPr userDrawn="1"/>
        </p:nvSpPr>
        <p:spPr>
          <a:xfrm>
            <a:off x="-4762" y="6747640"/>
            <a:ext cx="9144000" cy="11036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60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rgbClr val="0070C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  <a:latin typeface="Comic Sans MS" pitchFamily="66" charset="0"/>
              </a:defRPr>
            </a:lvl1pPr>
          </a:lstStyle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04655"/>
          </a:xfrm>
        </p:spPr>
        <p:txBody>
          <a:bodyPr/>
          <a:lstStyle>
            <a:lvl1pPr>
              <a:defRPr>
                <a:latin typeface="Comic Sans MS" pitchFamily="66" charset="0"/>
                <a:ea typeface="HGS創英角ﾎﾟｯﾌﾟ体" pitchFamily="50" charset="-128"/>
              </a:defRPr>
            </a:lvl1pPr>
            <a:lvl2pPr>
              <a:defRPr>
                <a:latin typeface="Comic Sans MS" pitchFamily="66" charset="0"/>
                <a:ea typeface="HGS創英角ﾎﾟｯﾌﾟ体" pitchFamily="50" charset="-128"/>
              </a:defRPr>
            </a:lvl2pPr>
            <a:lvl3pPr>
              <a:defRPr>
                <a:latin typeface="Comic Sans MS" pitchFamily="66" charset="0"/>
                <a:ea typeface="HGS創英角ﾎﾟｯﾌﾟ体" pitchFamily="50" charset="-128"/>
              </a:defRPr>
            </a:lvl3pPr>
            <a:lvl4pPr>
              <a:defRPr>
                <a:latin typeface="Comic Sans MS" pitchFamily="66" charset="0"/>
                <a:ea typeface="HGS創英角ﾎﾟｯﾌﾟ体" pitchFamily="50" charset="-128"/>
              </a:defRPr>
            </a:lvl4pPr>
            <a:lvl5pPr>
              <a:defRPr>
                <a:latin typeface="Comic Sans MS" pitchFamily="66" charset="0"/>
                <a:ea typeface="HGS創英角ﾎﾟｯﾌﾟ体" pitchFamily="50" charset="-128"/>
              </a:defRPr>
            </a:lvl5pPr>
          </a:lstStyle>
          <a:p>
            <a:pPr lvl="0" eaLnBrk="1" latinLnBrk="0" hangingPunct="1"/>
            <a:r>
              <a:rPr lang="ja-JP" altLang="en-US" dirty="0"/>
              <a:t>マスタ テキストの書式設定</a:t>
            </a:r>
          </a:p>
          <a:p>
            <a:pPr lvl="1" eaLnBrk="1" latinLnBrk="0" hangingPunct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 eaLnBrk="1" latinLnBrk="0" hangingPunct="1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 eaLnBrk="1" latinLnBrk="0" hangingPunct="1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 eaLnBrk="1" latinLnBrk="0" hangingPunct="1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4F0FD945-6FFC-4416-A565-43D78D317331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6498000"/>
            <a:ext cx="4500000" cy="360000"/>
          </a:xfrm>
        </p:spPr>
        <p:txBody>
          <a:bodyPr/>
          <a:lstStyle>
            <a:lvl1pPr>
              <a:defRPr>
                <a:latin typeface="HGS創英角ﾎﾟｯﾌﾟ体" pitchFamily="50" charset="-128"/>
                <a:ea typeface="HGS創英角ﾎﾟｯﾌﾟ体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6498000"/>
            <a:ext cx="1429200" cy="360000"/>
          </a:xfrm>
        </p:spPr>
        <p:txBody>
          <a:bodyPr/>
          <a:lstStyle>
            <a:lvl1pPr algn="r">
              <a:defRPr sz="1400">
                <a:latin typeface="Comic Sans MS" pitchFamily="66" charset="0"/>
                <a:ea typeface="HGS創英角ﾎﾟｯﾌﾟ体" pitchFamily="50" charset="-128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317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092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221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6532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4938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9694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8768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5947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DBC36-36C0-44B9-A5FD-056A8E320359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97846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60350"/>
            <a:ext cx="7772400" cy="1555750"/>
          </a:xfrm>
        </p:spPr>
        <p:txBody>
          <a:bodyPr/>
          <a:lstStyle>
            <a:lvl1pPr>
              <a:defRPr sz="4800"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/>
              <a:t>マスタ タイトルの書式設定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31913" y="29241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663300"/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 lvl="0"/>
            <a:r>
              <a:rPr lang="ja-JP" altLang="en-US" noProof="0"/>
              <a:t>マスタ サブタイトルの書式設定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4AD25-C501-46ED-84BE-A2BFC6DEC1E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15381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EE545433-124B-4188-AF21-CC8A10B04921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6498000"/>
            <a:ext cx="4500000" cy="360000"/>
          </a:xfrm>
        </p:spPr>
        <p:txBody>
          <a:bodyPr/>
          <a:lstStyle>
            <a:lvl1pPr>
              <a:defRPr sz="1400">
                <a:latin typeface="Comic Sans MS" panose="030F0702030302020204" pitchFamily="66" charset="0"/>
                <a:ea typeface="HGS創英角ﾎﾟｯﾌﾟ体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6498000"/>
            <a:ext cx="1429200" cy="360000"/>
          </a:xfrm>
        </p:spPr>
        <p:txBody>
          <a:bodyPr/>
          <a:lstStyle>
            <a:lvl1pPr algn="r">
              <a:defRPr sz="1600">
                <a:latin typeface="Comic Sans MS" panose="030F0702030302020204" pitchFamily="66" charset="0"/>
                <a:ea typeface="HGS創英角ﾎﾟｯﾌﾟ体" pitchFamily="50" charset="-128"/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6D4C5-0BA3-4262-9536-99A171E7FFE5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871779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85C1C-1710-4409-80F9-6416B7A24FA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25359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A2ADB-DC22-4144-BB8F-2DAC44CE45C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12612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A1F3A-1861-4D27-A6C3-3C439A328784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46312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31705-37D8-48C9-BDB5-26B970CF7FD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18161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88D2A-2775-4F69-99F9-1F841872EAF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99016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E0730-D951-43B5-B8DF-85636D312BD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07214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9D08C-5C01-4755-957F-CB51CC81CBD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3679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368FE-CF0D-4F29-BCCD-BA0CF9362D09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24302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392863" y="-100013"/>
            <a:ext cx="2293937" cy="62309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-488950" y="-100013"/>
            <a:ext cx="6729413" cy="62309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09C6A-F82E-4CD4-BBCC-330219B4833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6874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09190067-1631-45BD-BED6-12E8A3233E24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marL="0" algn="l" rtl="0" eaLnBrk="1" latinLnBrk="0" hangingPunct="1"/>
              <a:endParaRPr kumimoji="0" lang="ja-JP" altLang="en-US" kern="1200">
                <a:solidFill>
                  <a:srgbClr val="FF0000">
                    <a:alpha val="100000"/>
                  </a:srgbClr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ja-JP" altLang="en-US" kern="1200">
              <a:solidFill>
                <a:srgbClr val="FF0000">
                  <a:alpha val="100000"/>
                </a:srgb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88950" y="-100013"/>
            <a:ext cx="8229600" cy="11398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835F5-1FA1-4E0B-8FCA-C0CF68FB17BE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709966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11D6D73-7324-4C89-B6FD-D721D326AF28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065DC95-6F7C-4763-A357-33DE44E3E8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36290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gray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HG創英角ｺﾞｼｯｸUB" pitchFamily="49" charset="-128"/>
              <a:ea typeface="HG創英角ｺﾞｼｯｸUB" pitchFamily="49" charset="-128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gray">
          <a:xfrm>
            <a:off x="0" y="765175"/>
            <a:ext cx="9144000" cy="7143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DAFF881-F3ED-4146-9E1B-B9FA9A9A8C0C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7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532813" y="6548438"/>
            <a:ext cx="611187" cy="365125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solidFill>
                  <a:prstClr val="black">
                    <a:lumMod val="65000"/>
                    <a:lumOff val="35000"/>
                  </a:prstClr>
                </a:solidFill>
                <a:latin typeface="Comic Sans MS" pitchFamily="66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A7C7F88-D707-47A9-9172-CB7342AB4F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54471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8ABDC56-B6BE-4D79-A95A-7D4D44CDD715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D3D2821-C689-4899-8988-79821DA9754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83577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40B5585-B1E1-4579-9D34-7853B19FAC9D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136140B-7855-4910-9D59-9E06B0BA5E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72171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98275A6-DEB8-4861-9004-C604999A0EAD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373A46E1-0911-45A0-BC88-91EA926E11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22218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51F6C6EB-0E0B-4B8B-937C-CEBD0E1C68FA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1CD2065-939D-4F3E-9308-E37194C066C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411656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4E7962D-D673-4A95-A2E9-21700E498B34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A8397C2-AED7-4D91-832A-BF747B51BD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19876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AD01272-15A4-4335-93DC-4075CF236F46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E578813-3F44-4160-8142-1C07BD3F06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8619455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2FB9615-8D79-4C45-B162-B51D7CA910F3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F9570F1-E9EF-4B5C-9D83-F1B8F0281D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0721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5006C058-A8CC-488D-BF04-ADCBDF48C732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1E8AAE77-897C-4A08-A734-EA824B1411FC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E3B529E-0536-44A0-99D0-8EAF6988AC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8196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967F649-2F7B-461B-BD7A-19234F9B6E79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imes New Roman" pitchFamily="18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A52443B-4E73-406D-85A1-CF1CBE4AC48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73876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2512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9850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207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1443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42682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385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92996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47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8BA496A7-6430-4AF5-A6B2-35C4AF1CF78E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5255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684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18850-014B-4AA6-9A85-0A649000FA08}" type="datetimeFigureOut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E44B-66DC-4C34-BE2F-C6DD69AFF836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4580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05590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74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74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0092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723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34596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1ECC608-F7F2-4A9E-81A4-636EF1BC29C6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7087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2093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460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615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857224" y="1214425"/>
            <a:ext cx="7358114" cy="1470025"/>
          </a:xfrm>
        </p:spPr>
        <p:txBody>
          <a:bodyPr>
            <a:normAutofit/>
          </a:bodyPr>
          <a:lstStyle>
            <a:lvl1pPr>
              <a:defRPr sz="4300">
                <a:solidFill>
                  <a:schemeClr val="tx2"/>
                </a:solidFill>
                <a:effectLst>
                  <a:glow rad="101600">
                    <a:schemeClr val="bg2">
                      <a:tint val="20000"/>
                      <a:alpha val="60000"/>
                    </a:schemeClr>
                  </a:glow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13" name="サブタイトル 12"/>
          <p:cNvSpPr>
            <a:spLocks noGrp="1"/>
          </p:cNvSpPr>
          <p:nvPr>
            <p:ph type="subTitle" idx="1"/>
          </p:nvPr>
        </p:nvSpPr>
        <p:spPr>
          <a:xfrm>
            <a:off x="857224" y="2708272"/>
            <a:ext cx="7358114" cy="92869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/>
              <a:t>マスタ サブタイトルの書式設定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2C6B35E8-BE93-45B3-B971-D08B06D2C2FC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87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28596" y="1614477"/>
            <a:ext cx="8229600" cy="46872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D8BE97AF-969C-4DA5-88AD-D9E61422D5EF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431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rgbClr val="0070C0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  <a:latin typeface="Comic Sans MS" pitchFamily="66" charset="0"/>
              </a:defRPr>
            </a:lvl1pPr>
          </a:lstStyle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904655"/>
          </a:xfrm>
        </p:spPr>
        <p:txBody>
          <a:bodyPr/>
          <a:lstStyle>
            <a:lvl1pPr>
              <a:defRPr>
                <a:latin typeface="Comic Sans MS" pitchFamily="66" charset="0"/>
                <a:ea typeface="HGS創英角ﾎﾟｯﾌﾟ体" pitchFamily="50" charset="-128"/>
              </a:defRPr>
            </a:lvl1pPr>
            <a:lvl2pPr>
              <a:defRPr>
                <a:latin typeface="Comic Sans MS" pitchFamily="66" charset="0"/>
                <a:ea typeface="HGS創英角ﾎﾟｯﾌﾟ体" pitchFamily="50" charset="-128"/>
              </a:defRPr>
            </a:lvl2pPr>
            <a:lvl3pPr>
              <a:defRPr>
                <a:latin typeface="Comic Sans MS" pitchFamily="66" charset="0"/>
                <a:ea typeface="HGS創英角ﾎﾟｯﾌﾟ体" pitchFamily="50" charset="-128"/>
              </a:defRPr>
            </a:lvl3pPr>
            <a:lvl4pPr>
              <a:defRPr>
                <a:latin typeface="Comic Sans MS" pitchFamily="66" charset="0"/>
                <a:ea typeface="HGS創英角ﾎﾟｯﾌﾟ体" pitchFamily="50" charset="-128"/>
              </a:defRPr>
            </a:lvl4pPr>
            <a:lvl5pPr>
              <a:defRPr>
                <a:latin typeface="Comic Sans MS" pitchFamily="66" charset="0"/>
                <a:ea typeface="HGS創英角ﾎﾟｯﾌﾟ体" pitchFamily="50" charset="-128"/>
              </a:defRPr>
            </a:lvl5pPr>
          </a:lstStyle>
          <a:p>
            <a:pPr lvl="0" eaLnBrk="1" latinLnBrk="0" hangingPunct="1"/>
            <a:r>
              <a:rPr lang="ja-JP" altLang="en-US" dirty="0"/>
              <a:t>マスタ テキストの書式設定</a:t>
            </a:r>
          </a:p>
          <a:p>
            <a:pPr lvl="1" eaLnBrk="1" latinLnBrk="0" hangingPunct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 eaLnBrk="1" latinLnBrk="0" hangingPunct="1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 eaLnBrk="1" latinLnBrk="0" hangingPunct="1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 eaLnBrk="1" latinLnBrk="0" hangingPunct="1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4F0FD945-6FFC-4416-A565-43D78D317331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6498000"/>
            <a:ext cx="4500000" cy="360000"/>
          </a:xfrm>
        </p:spPr>
        <p:txBody>
          <a:bodyPr/>
          <a:lstStyle>
            <a:lvl1pPr>
              <a:defRPr>
                <a:latin typeface="HGS創英角ﾎﾟｯﾌﾟ体" pitchFamily="50" charset="-128"/>
                <a:ea typeface="HGS創英角ﾎﾟｯﾌﾟ体" pitchFamily="50" charset="-128"/>
              </a:defRPr>
            </a:lvl1pPr>
          </a:lstStyle>
          <a:p>
            <a:endParaRPr kumimoji="1" lang="ja-JP" altLang="en-US" dirty="0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6498000"/>
            <a:ext cx="1429200" cy="360000"/>
          </a:xfrm>
        </p:spPr>
        <p:txBody>
          <a:bodyPr/>
          <a:lstStyle>
            <a:lvl1pPr algn="r">
              <a:defRPr sz="1400">
                <a:latin typeface="Comic Sans MS" pitchFamily="66" charset="0"/>
                <a:ea typeface="HGS創英角ﾎﾟｯﾌﾟ体" pitchFamily="50" charset="-128"/>
              </a:defRPr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6661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/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EE545433-124B-4188-AF21-CC8A10B04921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0" y="6498000"/>
            <a:ext cx="4500000" cy="360000"/>
          </a:xfrm>
        </p:spPr>
        <p:txBody>
          <a:bodyPr/>
          <a:lstStyle>
            <a:lvl1pPr>
              <a:defRPr sz="1400">
                <a:latin typeface="Comic Sans MS" panose="030F0702030302020204" pitchFamily="66" charset="0"/>
                <a:ea typeface="HGS創英角ﾎﾟｯﾌﾟ体" pitchFamily="50" charset="-128"/>
              </a:defRPr>
            </a:lvl1pPr>
          </a:lstStyle>
          <a:p>
            <a:endParaRPr kumimoji="1" lang="ja-JP" altLang="en-US" dirty="0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6498000"/>
            <a:ext cx="1429200" cy="360000"/>
          </a:xfrm>
        </p:spPr>
        <p:txBody>
          <a:bodyPr/>
          <a:lstStyle>
            <a:lvl1pPr algn="r">
              <a:defRPr sz="1600">
                <a:latin typeface="Comic Sans MS" panose="030F0702030302020204" pitchFamily="66" charset="0"/>
                <a:ea typeface="HGS創英角ﾎﾟｯﾌﾟ体" pitchFamily="50" charset="-128"/>
              </a:defRPr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4178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2544" y="26987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2544" y="1176322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09190067-1631-45BD-BED6-12E8A3233E24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-16016" y="0"/>
            <a:ext cx="9144000" cy="6858024"/>
            <a:chOff x="-129" y="-42"/>
            <a:chExt cx="6177" cy="4355"/>
          </a:xfrm>
        </p:grpSpPr>
        <p:sp>
          <p:nvSpPr>
            <p:cNvPr id="24" name="フリーフォーム 23"/>
            <p:cNvSpPr>
              <a:spLocks/>
            </p:cNvSpPr>
            <p:nvPr/>
          </p:nvSpPr>
          <p:spPr bwMode="auto">
            <a:xfrm>
              <a:off x="-122" y="-42"/>
              <a:ext cx="5811" cy="4091"/>
            </a:xfrm>
            <a:custGeom>
              <a:avLst/>
              <a:gdLst/>
              <a:ahLst/>
              <a:cxnLst>
                <a:cxn ang="0">
                  <a:pos x="0" y="4069"/>
                </a:cxn>
                <a:cxn ang="0">
                  <a:pos x="161" y="4084"/>
                </a:cxn>
                <a:cxn ang="0">
                  <a:pos x="344" y="4084"/>
                </a:cxn>
                <a:cxn ang="0">
                  <a:pos x="593" y="4091"/>
                </a:cxn>
                <a:cxn ang="0">
                  <a:pos x="893" y="4084"/>
                </a:cxn>
                <a:cxn ang="0">
                  <a:pos x="1230" y="4069"/>
                </a:cxn>
                <a:cxn ang="0">
                  <a:pos x="1588" y="4033"/>
                </a:cxn>
                <a:cxn ang="0">
                  <a:pos x="1991" y="3996"/>
                </a:cxn>
                <a:cxn ang="0">
                  <a:pos x="2196" y="3959"/>
                </a:cxn>
                <a:cxn ang="0">
                  <a:pos x="2408" y="3923"/>
                </a:cxn>
                <a:cxn ang="0">
                  <a:pos x="2613" y="3879"/>
                </a:cxn>
                <a:cxn ang="0">
                  <a:pos x="2832" y="3828"/>
                </a:cxn>
                <a:cxn ang="0">
                  <a:pos x="3052" y="3776"/>
                </a:cxn>
                <a:cxn ang="0">
                  <a:pos x="3257" y="3718"/>
                </a:cxn>
                <a:cxn ang="0">
                  <a:pos x="3469" y="3645"/>
                </a:cxn>
                <a:cxn ang="0">
                  <a:pos x="3681" y="3572"/>
                </a:cxn>
                <a:cxn ang="0">
                  <a:pos x="3886" y="3484"/>
                </a:cxn>
                <a:cxn ang="0">
                  <a:pos x="4084" y="3381"/>
                </a:cxn>
                <a:cxn ang="0">
                  <a:pos x="4274" y="3279"/>
                </a:cxn>
                <a:cxn ang="0">
                  <a:pos x="4465" y="3169"/>
                </a:cxn>
                <a:cxn ang="0">
                  <a:pos x="4648" y="3037"/>
                </a:cxn>
                <a:cxn ang="0">
                  <a:pos x="4816" y="2898"/>
                </a:cxn>
                <a:cxn ang="0">
                  <a:pos x="4970" y="2759"/>
                </a:cxn>
                <a:cxn ang="0">
                  <a:pos x="5123" y="2591"/>
                </a:cxn>
                <a:cxn ang="0">
                  <a:pos x="5189" y="2510"/>
                </a:cxn>
                <a:cxn ang="0">
                  <a:pos x="5262" y="2415"/>
                </a:cxn>
                <a:cxn ang="0">
                  <a:pos x="5350" y="2269"/>
                </a:cxn>
                <a:cxn ang="0">
                  <a:pos x="5453" y="2093"/>
                </a:cxn>
                <a:cxn ang="0">
                  <a:pos x="5555" y="1873"/>
                </a:cxn>
                <a:cxn ang="0">
                  <a:pos x="5606" y="1756"/>
                </a:cxn>
                <a:cxn ang="0">
                  <a:pos x="5658" y="1625"/>
                </a:cxn>
                <a:cxn ang="0">
                  <a:pos x="5709" y="1485"/>
                </a:cxn>
                <a:cxn ang="0">
                  <a:pos x="5745" y="1332"/>
                </a:cxn>
                <a:cxn ang="0">
                  <a:pos x="5775" y="1207"/>
                </a:cxn>
                <a:cxn ang="0">
                  <a:pos x="5789" y="1068"/>
                </a:cxn>
                <a:cxn ang="0">
                  <a:pos x="5804" y="893"/>
                </a:cxn>
                <a:cxn ang="0">
                  <a:pos x="5811" y="790"/>
                </a:cxn>
                <a:cxn ang="0">
                  <a:pos x="5804" y="695"/>
                </a:cxn>
                <a:cxn ang="0">
                  <a:pos x="5797" y="578"/>
                </a:cxn>
                <a:cxn ang="0">
                  <a:pos x="5782" y="461"/>
                </a:cxn>
                <a:cxn ang="0">
                  <a:pos x="5760" y="344"/>
                </a:cxn>
                <a:cxn ang="0">
                  <a:pos x="5738" y="227"/>
                </a:cxn>
                <a:cxn ang="0">
                  <a:pos x="5694" y="109"/>
                </a:cxn>
                <a:cxn ang="0">
                  <a:pos x="5643" y="0"/>
                </a:cxn>
              </a:cxnLst>
              <a:rect l="0" t="0" r="0" b="0"/>
              <a:pathLst>
                <a:path w="5811" h="4091">
                  <a:moveTo>
                    <a:pt x="0" y="4069"/>
                  </a:moveTo>
                  <a:lnTo>
                    <a:pt x="161" y="4084"/>
                  </a:lnTo>
                  <a:lnTo>
                    <a:pt x="344" y="4084"/>
                  </a:lnTo>
                  <a:lnTo>
                    <a:pt x="593" y="4091"/>
                  </a:lnTo>
                  <a:lnTo>
                    <a:pt x="893" y="4084"/>
                  </a:lnTo>
                  <a:lnTo>
                    <a:pt x="1230" y="4069"/>
                  </a:lnTo>
                  <a:lnTo>
                    <a:pt x="1588" y="4033"/>
                  </a:lnTo>
                  <a:lnTo>
                    <a:pt x="1991" y="3996"/>
                  </a:lnTo>
                  <a:lnTo>
                    <a:pt x="2196" y="3959"/>
                  </a:lnTo>
                  <a:lnTo>
                    <a:pt x="2408" y="3923"/>
                  </a:lnTo>
                  <a:lnTo>
                    <a:pt x="2613" y="3879"/>
                  </a:lnTo>
                  <a:lnTo>
                    <a:pt x="2832" y="3828"/>
                  </a:lnTo>
                  <a:lnTo>
                    <a:pt x="3052" y="3776"/>
                  </a:lnTo>
                  <a:lnTo>
                    <a:pt x="3257" y="3718"/>
                  </a:lnTo>
                  <a:lnTo>
                    <a:pt x="3469" y="3645"/>
                  </a:lnTo>
                  <a:lnTo>
                    <a:pt x="3681" y="3572"/>
                  </a:lnTo>
                  <a:lnTo>
                    <a:pt x="3886" y="3484"/>
                  </a:lnTo>
                  <a:lnTo>
                    <a:pt x="4084" y="3381"/>
                  </a:lnTo>
                  <a:lnTo>
                    <a:pt x="4274" y="3279"/>
                  </a:lnTo>
                  <a:lnTo>
                    <a:pt x="4465" y="3169"/>
                  </a:lnTo>
                  <a:lnTo>
                    <a:pt x="4648" y="3037"/>
                  </a:lnTo>
                  <a:lnTo>
                    <a:pt x="4816" y="2898"/>
                  </a:lnTo>
                  <a:lnTo>
                    <a:pt x="4970" y="2759"/>
                  </a:lnTo>
                  <a:lnTo>
                    <a:pt x="5123" y="2591"/>
                  </a:lnTo>
                  <a:lnTo>
                    <a:pt x="5189" y="2510"/>
                  </a:lnTo>
                  <a:lnTo>
                    <a:pt x="5262" y="2415"/>
                  </a:lnTo>
                  <a:lnTo>
                    <a:pt x="5350" y="2269"/>
                  </a:lnTo>
                  <a:lnTo>
                    <a:pt x="5453" y="2093"/>
                  </a:lnTo>
                  <a:lnTo>
                    <a:pt x="5555" y="1873"/>
                  </a:lnTo>
                  <a:lnTo>
                    <a:pt x="5606" y="1756"/>
                  </a:lnTo>
                  <a:lnTo>
                    <a:pt x="5658" y="1625"/>
                  </a:lnTo>
                  <a:lnTo>
                    <a:pt x="5709" y="1485"/>
                  </a:lnTo>
                  <a:lnTo>
                    <a:pt x="5745" y="1332"/>
                  </a:lnTo>
                  <a:lnTo>
                    <a:pt x="5775" y="1207"/>
                  </a:lnTo>
                  <a:lnTo>
                    <a:pt x="5789" y="1068"/>
                  </a:lnTo>
                  <a:lnTo>
                    <a:pt x="5804" y="893"/>
                  </a:lnTo>
                  <a:lnTo>
                    <a:pt x="5811" y="790"/>
                  </a:lnTo>
                  <a:lnTo>
                    <a:pt x="5804" y="695"/>
                  </a:lnTo>
                  <a:lnTo>
                    <a:pt x="5797" y="578"/>
                  </a:lnTo>
                  <a:lnTo>
                    <a:pt x="5782" y="461"/>
                  </a:lnTo>
                  <a:lnTo>
                    <a:pt x="5760" y="344"/>
                  </a:lnTo>
                  <a:lnTo>
                    <a:pt x="5738" y="227"/>
                  </a:lnTo>
                  <a:lnTo>
                    <a:pt x="5694" y="109"/>
                  </a:lnTo>
                  <a:lnTo>
                    <a:pt x="5643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フリーフォーム 24"/>
            <p:cNvSpPr>
              <a:spLocks/>
            </p:cNvSpPr>
            <p:nvPr/>
          </p:nvSpPr>
          <p:spPr bwMode="auto">
            <a:xfrm>
              <a:off x="-129" y="-42"/>
              <a:ext cx="6177" cy="4245"/>
            </a:xfrm>
            <a:custGeom>
              <a:avLst/>
              <a:gdLst/>
              <a:ahLst/>
              <a:cxnLst>
                <a:cxn ang="0">
                  <a:pos x="0" y="4238"/>
                </a:cxn>
                <a:cxn ang="0">
                  <a:pos x="161" y="4245"/>
                </a:cxn>
                <a:cxn ang="0">
                  <a:pos x="607" y="4245"/>
                </a:cxn>
                <a:cxn ang="0">
                  <a:pos x="915" y="4238"/>
                </a:cxn>
                <a:cxn ang="0">
                  <a:pos x="1266" y="4223"/>
                </a:cxn>
                <a:cxn ang="0">
                  <a:pos x="1632" y="4208"/>
                </a:cxn>
                <a:cxn ang="0">
                  <a:pos x="2034" y="4172"/>
                </a:cxn>
                <a:cxn ang="0">
                  <a:pos x="2459" y="4135"/>
                </a:cxn>
                <a:cxn ang="0">
                  <a:pos x="2891" y="4069"/>
                </a:cxn>
                <a:cxn ang="0">
                  <a:pos x="3096" y="4033"/>
                </a:cxn>
                <a:cxn ang="0">
                  <a:pos x="3308" y="4003"/>
                </a:cxn>
                <a:cxn ang="0">
                  <a:pos x="3513" y="3952"/>
                </a:cxn>
                <a:cxn ang="0">
                  <a:pos x="3718" y="3901"/>
                </a:cxn>
                <a:cxn ang="0">
                  <a:pos x="3915" y="3850"/>
                </a:cxn>
                <a:cxn ang="0">
                  <a:pos x="4098" y="3791"/>
                </a:cxn>
                <a:cxn ang="0">
                  <a:pos x="4289" y="3725"/>
                </a:cxn>
                <a:cxn ang="0">
                  <a:pos x="4464" y="3652"/>
                </a:cxn>
                <a:cxn ang="0">
                  <a:pos x="4625" y="3586"/>
                </a:cxn>
                <a:cxn ang="0">
                  <a:pos x="4779" y="3498"/>
                </a:cxn>
                <a:cxn ang="0">
                  <a:pos x="4925" y="3410"/>
                </a:cxn>
                <a:cxn ang="0">
                  <a:pos x="5050" y="3308"/>
                </a:cxn>
                <a:cxn ang="0">
                  <a:pos x="5094" y="3271"/>
                </a:cxn>
                <a:cxn ang="0">
                  <a:pos x="5204" y="3154"/>
                </a:cxn>
                <a:cxn ang="0">
                  <a:pos x="5372" y="2971"/>
                </a:cxn>
                <a:cxn ang="0">
                  <a:pos x="5467" y="2862"/>
                </a:cxn>
                <a:cxn ang="0">
                  <a:pos x="5562" y="2722"/>
                </a:cxn>
                <a:cxn ang="0">
                  <a:pos x="5665" y="2583"/>
                </a:cxn>
                <a:cxn ang="0">
                  <a:pos x="5760" y="2422"/>
                </a:cxn>
                <a:cxn ang="0">
                  <a:pos x="5855" y="2247"/>
                </a:cxn>
                <a:cxn ang="0">
                  <a:pos x="5943" y="2071"/>
                </a:cxn>
                <a:cxn ang="0">
                  <a:pos x="6023" y="1881"/>
                </a:cxn>
                <a:cxn ang="0">
                  <a:pos x="6089" y="1683"/>
                </a:cxn>
                <a:cxn ang="0">
                  <a:pos x="6118" y="1573"/>
                </a:cxn>
                <a:cxn ang="0">
                  <a:pos x="6140" y="1471"/>
                </a:cxn>
                <a:cxn ang="0">
                  <a:pos x="6162" y="1361"/>
                </a:cxn>
                <a:cxn ang="0">
                  <a:pos x="6170" y="1244"/>
                </a:cxn>
                <a:cxn ang="0">
                  <a:pos x="6177" y="1105"/>
                </a:cxn>
                <a:cxn ang="0">
                  <a:pos x="6177" y="944"/>
                </a:cxn>
                <a:cxn ang="0">
                  <a:pos x="6170" y="754"/>
                </a:cxn>
                <a:cxn ang="0">
                  <a:pos x="6155" y="658"/>
                </a:cxn>
                <a:cxn ang="0">
                  <a:pos x="6133" y="549"/>
                </a:cxn>
                <a:cxn ang="0">
                  <a:pos x="6104" y="446"/>
                </a:cxn>
                <a:cxn ang="0">
                  <a:pos x="6075" y="344"/>
                </a:cxn>
                <a:cxn ang="0">
                  <a:pos x="6031" y="241"/>
                </a:cxn>
                <a:cxn ang="0">
                  <a:pos x="5987" y="153"/>
                </a:cxn>
                <a:cxn ang="0">
                  <a:pos x="5928" y="73"/>
                </a:cxn>
                <a:cxn ang="0">
                  <a:pos x="5862" y="0"/>
                </a:cxn>
              </a:cxnLst>
              <a:rect l="0" t="0" r="0" b="0"/>
              <a:pathLst>
                <a:path w="6177" h="4245">
                  <a:moveTo>
                    <a:pt x="0" y="4238"/>
                  </a:moveTo>
                  <a:lnTo>
                    <a:pt x="161" y="4245"/>
                  </a:lnTo>
                  <a:lnTo>
                    <a:pt x="607" y="4245"/>
                  </a:lnTo>
                  <a:lnTo>
                    <a:pt x="915" y="4238"/>
                  </a:lnTo>
                  <a:lnTo>
                    <a:pt x="1266" y="4223"/>
                  </a:lnTo>
                  <a:lnTo>
                    <a:pt x="1632" y="4208"/>
                  </a:lnTo>
                  <a:lnTo>
                    <a:pt x="2034" y="4172"/>
                  </a:lnTo>
                  <a:lnTo>
                    <a:pt x="2459" y="4135"/>
                  </a:lnTo>
                  <a:lnTo>
                    <a:pt x="2891" y="4069"/>
                  </a:lnTo>
                  <a:lnTo>
                    <a:pt x="3096" y="4033"/>
                  </a:lnTo>
                  <a:lnTo>
                    <a:pt x="3308" y="4003"/>
                  </a:lnTo>
                  <a:lnTo>
                    <a:pt x="3513" y="3952"/>
                  </a:lnTo>
                  <a:lnTo>
                    <a:pt x="3718" y="3901"/>
                  </a:lnTo>
                  <a:lnTo>
                    <a:pt x="3915" y="3850"/>
                  </a:lnTo>
                  <a:lnTo>
                    <a:pt x="4098" y="3791"/>
                  </a:lnTo>
                  <a:lnTo>
                    <a:pt x="4289" y="3725"/>
                  </a:lnTo>
                  <a:lnTo>
                    <a:pt x="4464" y="3652"/>
                  </a:lnTo>
                  <a:lnTo>
                    <a:pt x="4625" y="3586"/>
                  </a:lnTo>
                  <a:lnTo>
                    <a:pt x="4779" y="3498"/>
                  </a:lnTo>
                  <a:lnTo>
                    <a:pt x="4925" y="3410"/>
                  </a:lnTo>
                  <a:lnTo>
                    <a:pt x="5050" y="3308"/>
                  </a:lnTo>
                  <a:lnTo>
                    <a:pt x="5094" y="3271"/>
                  </a:lnTo>
                  <a:lnTo>
                    <a:pt x="5204" y="3154"/>
                  </a:lnTo>
                  <a:lnTo>
                    <a:pt x="5372" y="2971"/>
                  </a:lnTo>
                  <a:lnTo>
                    <a:pt x="5467" y="2862"/>
                  </a:lnTo>
                  <a:lnTo>
                    <a:pt x="5562" y="2722"/>
                  </a:lnTo>
                  <a:lnTo>
                    <a:pt x="5665" y="2583"/>
                  </a:lnTo>
                  <a:lnTo>
                    <a:pt x="5760" y="2422"/>
                  </a:lnTo>
                  <a:lnTo>
                    <a:pt x="5855" y="2247"/>
                  </a:lnTo>
                  <a:lnTo>
                    <a:pt x="5943" y="2071"/>
                  </a:lnTo>
                  <a:lnTo>
                    <a:pt x="6023" y="1881"/>
                  </a:lnTo>
                  <a:lnTo>
                    <a:pt x="6089" y="1683"/>
                  </a:lnTo>
                  <a:lnTo>
                    <a:pt x="6118" y="1573"/>
                  </a:lnTo>
                  <a:lnTo>
                    <a:pt x="6140" y="1471"/>
                  </a:lnTo>
                  <a:lnTo>
                    <a:pt x="6162" y="1361"/>
                  </a:lnTo>
                  <a:lnTo>
                    <a:pt x="6170" y="1244"/>
                  </a:lnTo>
                  <a:lnTo>
                    <a:pt x="6177" y="1105"/>
                  </a:lnTo>
                  <a:lnTo>
                    <a:pt x="6177" y="944"/>
                  </a:lnTo>
                  <a:lnTo>
                    <a:pt x="6170" y="754"/>
                  </a:lnTo>
                  <a:lnTo>
                    <a:pt x="6155" y="658"/>
                  </a:lnTo>
                  <a:lnTo>
                    <a:pt x="6133" y="549"/>
                  </a:lnTo>
                  <a:lnTo>
                    <a:pt x="6104" y="446"/>
                  </a:lnTo>
                  <a:lnTo>
                    <a:pt x="6075" y="344"/>
                  </a:lnTo>
                  <a:lnTo>
                    <a:pt x="6031" y="241"/>
                  </a:lnTo>
                  <a:lnTo>
                    <a:pt x="5987" y="153"/>
                  </a:lnTo>
                  <a:lnTo>
                    <a:pt x="5928" y="73"/>
                  </a:lnTo>
                  <a:lnTo>
                    <a:pt x="5862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フリーフォーム 25"/>
            <p:cNvSpPr>
              <a:spLocks/>
            </p:cNvSpPr>
            <p:nvPr/>
          </p:nvSpPr>
          <p:spPr bwMode="auto">
            <a:xfrm>
              <a:off x="-129" y="1692"/>
              <a:ext cx="6170" cy="2416"/>
            </a:xfrm>
            <a:custGeom>
              <a:avLst/>
              <a:gdLst/>
              <a:ahLst/>
              <a:cxnLst>
                <a:cxn ang="0">
                  <a:pos x="0" y="2203"/>
                </a:cxn>
                <a:cxn ang="0">
                  <a:pos x="161" y="2233"/>
                </a:cxn>
                <a:cxn ang="0">
                  <a:pos x="600" y="2299"/>
                </a:cxn>
                <a:cxn ang="0">
                  <a:pos x="907" y="2335"/>
                </a:cxn>
                <a:cxn ang="0">
                  <a:pos x="1251" y="2365"/>
                </a:cxn>
                <a:cxn ang="0">
                  <a:pos x="1624" y="2394"/>
                </a:cxn>
                <a:cxn ang="0">
                  <a:pos x="2034" y="2408"/>
                </a:cxn>
                <a:cxn ang="0">
                  <a:pos x="2452" y="2416"/>
                </a:cxn>
                <a:cxn ang="0">
                  <a:pos x="2671" y="2416"/>
                </a:cxn>
                <a:cxn ang="0">
                  <a:pos x="2883" y="2401"/>
                </a:cxn>
                <a:cxn ang="0">
                  <a:pos x="3096" y="2394"/>
                </a:cxn>
                <a:cxn ang="0">
                  <a:pos x="3308" y="2379"/>
                </a:cxn>
                <a:cxn ang="0">
                  <a:pos x="3520" y="2357"/>
                </a:cxn>
                <a:cxn ang="0">
                  <a:pos x="3725" y="2328"/>
                </a:cxn>
                <a:cxn ang="0">
                  <a:pos x="3930" y="2291"/>
                </a:cxn>
                <a:cxn ang="0">
                  <a:pos x="4128" y="2247"/>
                </a:cxn>
                <a:cxn ang="0">
                  <a:pos x="4318" y="2196"/>
                </a:cxn>
                <a:cxn ang="0">
                  <a:pos x="4501" y="2138"/>
                </a:cxn>
                <a:cxn ang="0">
                  <a:pos x="4677" y="2072"/>
                </a:cxn>
                <a:cxn ang="0">
                  <a:pos x="4838" y="1991"/>
                </a:cxn>
                <a:cxn ang="0">
                  <a:pos x="4991" y="1911"/>
                </a:cxn>
                <a:cxn ang="0">
                  <a:pos x="5130" y="1816"/>
                </a:cxn>
                <a:cxn ang="0">
                  <a:pos x="5167" y="1786"/>
                </a:cxn>
                <a:cxn ang="0">
                  <a:pos x="5269" y="1684"/>
                </a:cxn>
                <a:cxn ang="0">
                  <a:pos x="5430" y="1530"/>
                </a:cxn>
                <a:cxn ang="0">
                  <a:pos x="5511" y="1435"/>
                </a:cxn>
                <a:cxn ang="0">
                  <a:pos x="5613" y="1318"/>
                </a:cxn>
                <a:cxn ang="0">
                  <a:pos x="5701" y="1193"/>
                </a:cxn>
                <a:cxn ang="0">
                  <a:pos x="5789" y="1054"/>
                </a:cxn>
                <a:cxn ang="0">
                  <a:pos x="5884" y="908"/>
                </a:cxn>
                <a:cxn ang="0">
                  <a:pos x="5957" y="747"/>
                </a:cxn>
                <a:cxn ang="0">
                  <a:pos x="6031" y="571"/>
                </a:cxn>
                <a:cxn ang="0">
                  <a:pos x="6096" y="396"/>
                </a:cxn>
                <a:cxn ang="0">
                  <a:pos x="6140" y="205"/>
                </a:cxn>
                <a:cxn ang="0">
                  <a:pos x="6162" y="103"/>
                </a:cxn>
                <a:cxn ang="0">
                  <a:pos x="6170" y="0"/>
                </a:cxn>
              </a:cxnLst>
              <a:rect l="0" t="0" r="0" b="0"/>
              <a:pathLst>
                <a:path w="6170" h="2416">
                  <a:moveTo>
                    <a:pt x="0" y="2203"/>
                  </a:moveTo>
                  <a:lnTo>
                    <a:pt x="161" y="2233"/>
                  </a:lnTo>
                  <a:lnTo>
                    <a:pt x="600" y="2299"/>
                  </a:lnTo>
                  <a:lnTo>
                    <a:pt x="907" y="2335"/>
                  </a:lnTo>
                  <a:lnTo>
                    <a:pt x="1251" y="2365"/>
                  </a:lnTo>
                  <a:lnTo>
                    <a:pt x="1624" y="2394"/>
                  </a:lnTo>
                  <a:lnTo>
                    <a:pt x="2034" y="2408"/>
                  </a:lnTo>
                  <a:lnTo>
                    <a:pt x="2452" y="2416"/>
                  </a:lnTo>
                  <a:lnTo>
                    <a:pt x="2671" y="2416"/>
                  </a:lnTo>
                  <a:lnTo>
                    <a:pt x="2883" y="2401"/>
                  </a:lnTo>
                  <a:lnTo>
                    <a:pt x="3096" y="2394"/>
                  </a:lnTo>
                  <a:lnTo>
                    <a:pt x="3308" y="2379"/>
                  </a:lnTo>
                  <a:lnTo>
                    <a:pt x="3520" y="2357"/>
                  </a:lnTo>
                  <a:lnTo>
                    <a:pt x="3725" y="2328"/>
                  </a:lnTo>
                  <a:lnTo>
                    <a:pt x="3930" y="2291"/>
                  </a:lnTo>
                  <a:lnTo>
                    <a:pt x="4128" y="2247"/>
                  </a:lnTo>
                  <a:lnTo>
                    <a:pt x="4318" y="2196"/>
                  </a:lnTo>
                  <a:lnTo>
                    <a:pt x="4501" y="2138"/>
                  </a:lnTo>
                  <a:lnTo>
                    <a:pt x="4677" y="2072"/>
                  </a:lnTo>
                  <a:lnTo>
                    <a:pt x="4838" y="1991"/>
                  </a:lnTo>
                  <a:lnTo>
                    <a:pt x="4991" y="1911"/>
                  </a:lnTo>
                  <a:lnTo>
                    <a:pt x="5130" y="1816"/>
                  </a:lnTo>
                  <a:lnTo>
                    <a:pt x="5167" y="1786"/>
                  </a:lnTo>
                  <a:lnTo>
                    <a:pt x="5269" y="1684"/>
                  </a:lnTo>
                  <a:lnTo>
                    <a:pt x="5430" y="1530"/>
                  </a:lnTo>
                  <a:lnTo>
                    <a:pt x="5511" y="1435"/>
                  </a:lnTo>
                  <a:lnTo>
                    <a:pt x="5613" y="1318"/>
                  </a:lnTo>
                  <a:lnTo>
                    <a:pt x="5701" y="1193"/>
                  </a:lnTo>
                  <a:lnTo>
                    <a:pt x="5789" y="1054"/>
                  </a:lnTo>
                  <a:lnTo>
                    <a:pt x="5884" y="908"/>
                  </a:lnTo>
                  <a:lnTo>
                    <a:pt x="5957" y="747"/>
                  </a:lnTo>
                  <a:lnTo>
                    <a:pt x="6031" y="571"/>
                  </a:lnTo>
                  <a:lnTo>
                    <a:pt x="6096" y="396"/>
                  </a:lnTo>
                  <a:lnTo>
                    <a:pt x="6140" y="205"/>
                  </a:lnTo>
                  <a:lnTo>
                    <a:pt x="6162" y="103"/>
                  </a:lnTo>
                  <a:lnTo>
                    <a:pt x="6170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フリーフォーム 26"/>
            <p:cNvSpPr>
              <a:spLocks/>
            </p:cNvSpPr>
            <p:nvPr/>
          </p:nvSpPr>
          <p:spPr bwMode="auto">
            <a:xfrm>
              <a:off x="3237" y="-42"/>
              <a:ext cx="2562" cy="4355"/>
            </a:xfrm>
            <a:custGeom>
              <a:avLst/>
              <a:gdLst/>
              <a:ahLst/>
              <a:cxnLst>
                <a:cxn ang="0">
                  <a:pos x="2108" y="0"/>
                </a:cxn>
                <a:cxn ang="0">
                  <a:pos x="2145" y="73"/>
                </a:cxn>
                <a:cxn ang="0">
                  <a:pos x="2196" y="175"/>
                </a:cxn>
                <a:cxn ang="0">
                  <a:pos x="2247" y="300"/>
                </a:cxn>
                <a:cxn ang="0">
                  <a:pos x="2321" y="453"/>
                </a:cxn>
                <a:cxn ang="0">
                  <a:pos x="2379" y="629"/>
                </a:cxn>
                <a:cxn ang="0">
                  <a:pos x="2438" y="827"/>
                </a:cxn>
                <a:cxn ang="0">
                  <a:pos x="2489" y="1054"/>
                </a:cxn>
                <a:cxn ang="0">
                  <a:pos x="2533" y="1288"/>
                </a:cxn>
                <a:cxn ang="0">
                  <a:pos x="2548" y="1412"/>
                </a:cxn>
                <a:cxn ang="0">
                  <a:pos x="2562" y="1537"/>
                </a:cxn>
                <a:cxn ang="0">
                  <a:pos x="2562" y="1668"/>
                </a:cxn>
                <a:cxn ang="0">
                  <a:pos x="2562" y="1793"/>
                </a:cxn>
                <a:cxn ang="0">
                  <a:pos x="2555" y="1932"/>
                </a:cxn>
                <a:cxn ang="0">
                  <a:pos x="2533" y="2064"/>
                </a:cxn>
                <a:cxn ang="0">
                  <a:pos x="2511" y="2195"/>
                </a:cxn>
                <a:cxn ang="0">
                  <a:pos x="2482" y="2327"/>
                </a:cxn>
                <a:cxn ang="0">
                  <a:pos x="2438" y="2459"/>
                </a:cxn>
                <a:cxn ang="0">
                  <a:pos x="2386" y="2591"/>
                </a:cxn>
                <a:cxn ang="0">
                  <a:pos x="2321" y="2730"/>
                </a:cxn>
                <a:cxn ang="0">
                  <a:pos x="2247" y="2862"/>
                </a:cxn>
                <a:cxn ang="0">
                  <a:pos x="2174" y="2993"/>
                </a:cxn>
                <a:cxn ang="0">
                  <a:pos x="2079" y="3118"/>
                </a:cxn>
                <a:cxn ang="0">
                  <a:pos x="2035" y="3169"/>
                </a:cxn>
                <a:cxn ang="0">
                  <a:pos x="1911" y="3293"/>
                </a:cxn>
                <a:cxn ang="0">
                  <a:pos x="1728" y="3484"/>
                </a:cxn>
                <a:cxn ang="0">
                  <a:pos x="1603" y="3586"/>
                </a:cxn>
                <a:cxn ang="0">
                  <a:pos x="1472" y="3689"/>
                </a:cxn>
                <a:cxn ang="0">
                  <a:pos x="1325" y="3791"/>
                </a:cxn>
                <a:cxn ang="0">
                  <a:pos x="1164" y="3908"/>
                </a:cxn>
                <a:cxn ang="0">
                  <a:pos x="996" y="4011"/>
                </a:cxn>
                <a:cxn ang="0">
                  <a:pos x="813" y="4106"/>
                </a:cxn>
                <a:cxn ang="0">
                  <a:pos x="623" y="4194"/>
                </a:cxn>
                <a:cxn ang="0">
                  <a:pos x="425" y="4267"/>
                </a:cxn>
                <a:cxn ang="0">
                  <a:pos x="322" y="4296"/>
                </a:cxn>
                <a:cxn ang="0">
                  <a:pos x="213" y="4318"/>
                </a:cxn>
                <a:cxn ang="0">
                  <a:pos x="110" y="4347"/>
                </a:cxn>
                <a:cxn ang="0">
                  <a:pos x="0" y="4355"/>
                </a:cxn>
              </a:cxnLst>
              <a:rect l="0" t="0" r="0" b="0"/>
              <a:pathLst>
                <a:path w="2562" h="4355">
                  <a:moveTo>
                    <a:pt x="2108" y="0"/>
                  </a:moveTo>
                  <a:lnTo>
                    <a:pt x="2145" y="73"/>
                  </a:lnTo>
                  <a:lnTo>
                    <a:pt x="2196" y="175"/>
                  </a:lnTo>
                  <a:lnTo>
                    <a:pt x="2247" y="300"/>
                  </a:lnTo>
                  <a:lnTo>
                    <a:pt x="2321" y="453"/>
                  </a:lnTo>
                  <a:lnTo>
                    <a:pt x="2379" y="629"/>
                  </a:lnTo>
                  <a:lnTo>
                    <a:pt x="2438" y="827"/>
                  </a:lnTo>
                  <a:lnTo>
                    <a:pt x="2489" y="1054"/>
                  </a:lnTo>
                  <a:lnTo>
                    <a:pt x="2533" y="1288"/>
                  </a:lnTo>
                  <a:lnTo>
                    <a:pt x="2548" y="1412"/>
                  </a:lnTo>
                  <a:lnTo>
                    <a:pt x="2562" y="1537"/>
                  </a:lnTo>
                  <a:lnTo>
                    <a:pt x="2562" y="1668"/>
                  </a:lnTo>
                  <a:lnTo>
                    <a:pt x="2562" y="1793"/>
                  </a:lnTo>
                  <a:lnTo>
                    <a:pt x="2555" y="1932"/>
                  </a:lnTo>
                  <a:lnTo>
                    <a:pt x="2533" y="2064"/>
                  </a:lnTo>
                  <a:lnTo>
                    <a:pt x="2511" y="2195"/>
                  </a:lnTo>
                  <a:lnTo>
                    <a:pt x="2482" y="2327"/>
                  </a:lnTo>
                  <a:lnTo>
                    <a:pt x="2438" y="2459"/>
                  </a:lnTo>
                  <a:lnTo>
                    <a:pt x="2386" y="2591"/>
                  </a:lnTo>
                  <a:lnTo>
                    <a:pt x="2321" y="2730"/>
                  </a:lnTo>
                  <a:lnTo>
                    <a:pt x="2247" y="2862"/>
                  </a:lnTo>
                  <a:lnTo>
                    <a:pt x="2174" y="2993"/>
                  </a:lnTo>
                  <a:lnTo>
                    <a:pt x="2079" y="3118"/>
                  </a:lnTo>
                  <a:lnTo>
                    <a:pt x="2035" y="3169"/>
                  </a:lnTo>
                  <a:lnTo>
                    <a:pt x="1911" y="3293"/>
                  </a:lnTo>
                  <a:lnTo>
                    <a:pt x="1728" y="3484"/>
                  </a:lnTo>
                  <a:lnTo>
                    <a:pt x="1603" y="3586"/>
                  </a:lnTo>
                  <a:lnTo>
                    <a:pt x="1472" y="3689"/>
                  </a:lnTo>
                  <a:lnTo>
                    <a:pt x="1325" y="3791"/>
                  </a:lnTo>
                  <a:lnTo>
                    <a:pt x="1164" y="3908"/>
                  </a:lnTo>
                  <a:lnTo>
                    <a:pt x="996" y="4011"/>
                  </a:lnTo>
                  <a:lnTo>
                    <a:pt x="813" y="4106"/>
                  </a:lnTo>
                  <a:lnTo>
                    <a:pt x="623" y="4194"/>
                  </a:lnTo>
                  <a:lnTo>
                    <a:pt x="425" y="4267"/>
                  </a:lnTo>
                  <a:lnTo>
                    <a:pt x="322" y="4296"/>
                  </a:lnTo>
                  <a:lnTo>
                    <a:pt x="213" y="4318"/>
                  </a:lnTo>
                  <a:lnTo>
                    <a:pt x="110" y="4347"/>
                  </a:lnTo>
                  <a:lnTo>
                    <a:pt x="0" y="4355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フリーフォーム 27"/>
            <p:cNvSpPr>
              <a:spLocks/>
            </p:cNvSpPr>
            <p:nvPr/>
          </p:nvSpPr>
          <p:spPr bwMode="auto">
            <a:xfrm>
              <a:off x="4533" y="1949"/>
              <a:ext cx="1508" cy="2364"/>
            </a:xfrm>
            <a:custGeom>
              <a:avLst/>
              <a:gdLst/>
              <a:ahLst/>
              <a:cxnLst>
                <a:cxn ang="0">
                  <a:pos x="0" y="2364"/>
                </a:cxn>
                <a:cxn ang="0">
                  <a:pos x="58" y="2320"/>
                </a:cxn>
                <a:cxn ang="0">
                  <a:pos x="212" y="2181"/>
                </a:cxn>
                <a:cxn ang="0">
                  <a:pos x="322" y="2086"/>
                </a:cxn>
                <a:cxn ang="0">
                  <a:pos x="439" y="1976"/>
                </a:cxn>
                <a:cxn ang="0">
                  <a:pos x="564" y="1837"/>
                </a:cxn>
                <a:cxn ang="0">
                  <a:pos x="695" y="1683"/>
                </a:cxn>
                <a:cxn ang="0">
                  <a:pos x="827" y="1529"/>
                </a:cxn>
                <a:cxn ang="0">
                  <a:pos x="959" y="1339"/>
                </a:cxn>
                <a:cxn ang="0">
                  <a:pos x="1090" y="1149"/>
                </a:cxn>
                <a:cxn ang="0">
                  <a:pos x="1208" y="936"/>
                </a:cxn>
                <a:cxn ang="0">
                  <a:pos x="1266" y="827"/>
                </a:cxn>
                <a:cxn ang="0">
                  <a:pos x="1310" y="717"/>
                </a:cxn>
                <a:cxn ang="0">
                  <a:pos x="1361" y="600"/>
                </a:cxn>
                <a:cxn ang="0">
                  <a:pos x="1405" y="490"/>
                </a:cxn>
                <a:cxn ang="0">
                  <a:pos x="1434" y="365"/>
                </a:cxn>
                <a:cxn ang="0">
                  <a:pos x="1471" y="248"/>
                </a:cxn>
                <a:cxn ang="0">
                  <a:pos x="1493" y="124"/>
                </a:cxn>
                <a:cxn ang="0">
                  <a:pos x="1508" y="0"/>
                </a:cxn>
              </a:cxnLst>
              <a:rect l="0" t="0" r="0" b="0"/>
              <a:pathLst>
                <a:path w="1508" h="2364">
                  <a:moveTo>
                    <a:pt x="0" y="2364"/>
                  </a:moveTo>
                  <a:lnTo>
                    <a:pt x="58" y="2320"/>
                  </a:lnTo>
                  <a:lnTo>
                    <a:pt x="212" y="2181"/>
                  </a:lnTo>
                  <a:lnTo>
                    <a:pt x="322" y="2086"/>
                  </a:lnTo>
                  <a:lnTo>
                    <a:pt x="439" y="1976"/>
                  </a:lnTo>
                  <a:lnTo>
                    <a:pt x="564" y="1837"/>
                  </a:lnTo>
                  <a:lnTo>
                    <a:pt x="695" y="1683"/>
                  </a:lnTo>
                  <a:lnTo>
                    <a:pt x="827" y="1529"/>
                  </a:lnTo>
                  <a:lnTo>
                    <a:pt x="959" y="1339"/>
                  </a:lnTo>
                  <a:lnTo>
                    <a:pt x="1090" y="1149"/>
                  </a:lnTo>
                  <a:lnTo>
                    <a:pt x="1208" y="936"/>
                  </a:lnTo>
                  <a:lnTo>
                    <a:pt x="1266" y="827"/>
                  </a:lnTo>
                  <a:lnTo>
                    <a:pt x="1310" y="717"/>
                  </a:lnTo>
                  <a:lnTo>
                    <a:pt x="1361" y="600"/>
                  </a:lnTo>
                  <a:lnTo>
                    <a:pt x="1405" y="490"/>
                  </a:lnTo>
                  <a:lnTo>
                    <a:pt x="1434" y="365"/>
                  </a:lnTo>
                  <a:lnTo>
                    <a:pt x="1471" y="248"/>
                  </a:lnTo>
                  <a:lnTo>
                    <a:pt x="1493" y="124"/>
                  </a:lnTo>
                  <a:lnTo>
                    <a:pt x="1508" y="0"/>
                  </a:lnTo>
                </a:path>
              </a:pathLst>
            </a:custGeom>
            <a:noFill/>
            <a:ln w="3175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7270629" y="3871493"/>
            <a:ext cx="1541824" cy="1424221"/>
            <a:chOff x="7286645" y="3871493"/>
            <a:chExt cx="1541824" cy="1424221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0" name="フリーフォーム 29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31" name="フリーフォーム 30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32" name="フリーフォーム 31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341934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1"/>
          </a:gradFill>
        </p:grpSpPr>
        <p:sp>
          <p:nvSpPr>
            <p:cNvPr id="34" name="フリーフォーム 33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35" name="フリーフォーム 34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36" name="フリーフォーム 35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</p:grpSp>
      <p:sp>
        <p:nvSpPr>
          <p:cNvPr id="37" name="フリーフォーム 36"/>
          <p:cNvSpPr>
            <a:spLocks/>
          </p:cNvSpPr>
          <p:nvPr/>
        </p:nvSpPr>
        <p:spPr bwMode="auto">
          <a:xfrm>
            <a:off x="5841868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solidFill>
                <a:srgbClr val="FF0000">
                  <a:alpha val="100000"/>
                </a:srgbClr>
              </a:solidFill>
            </a:endParaRPr>
          </a:p>
        </p:txBody>
      </p:sp>
      <p:sp>
        <p:nvSpPr>
          <p:cNvPr id="39" name="フリーフォーム 38"/>
          <p:cNvSpPr>
            <a:spLocks/>
          </p:cNvSpPr>
          <p:nvPr/>
        </p:nvSpPr>
        <p:spPr bwMode="auto">
          <a:xfrm rot="5400000">
            <a:off x="7322976" y="5055119"/>
            <a:ext cx="1894702" cy="1678386"/>
          </a:xfrm>
          <a:custGeom>
            <a:avLst/>
            <a:gdLst>
              <a:gd name="T0" fmla="*/ 0 w 309"/>
              <a:gd name="T1" fmla="*/ 0 h 263"/>
              <a:gd name="T2" fmla="*/ 39 w 309"/>
              <a:gd name="T3" fmla="*/ 19 h 263"/>
              <a:gd name="T4" fmla="*/ 79 w 309"/>
              <a:gd name="T5" fmla="*/ 42 h 263"/>
              <a:gd name="T6" fmla="*/ 131 w 309"/>
              <a:gd name="T7" fmla="*/ 73 h 263"/>
              <a:gd name="T8" fmla="*/ 156 w 309"/>
              <a:gd name="T9" fmla="*/ 90 h 263"/>
              <a:gd name="T10" fmla="*/ 183 w 309"/>
              <a:gd name="T11" fmla="*/ 111 h 263"/>
              <a:gd name="T12" fmla="*/ 209 w 309"/>
              <a:gd name="T13" fmla="*/ 132 h 263"/>
              <a:gd name="T14" fmla="*/ 232 w 309"/>
              <a:gd name="T15" fmla="*/ 155 h 263"/>
              <a:gd name="T16" fmla="*/ 257 w 309"/>
              <a:gd name="T17" fmla="*/ 180 h 263"/>
              <a:gd name="T18" fmla="*/ 277 w 309"/>
              <a:gd name="T19" fmla="*/ 205 h 263"/>
              <a:gd name="T20" fmla="*/ 296 w 309"/>
              <a:gd name="T21" fmla="*/ 234 h 263"/>
              <a:gd name="T22" fmla="*/ 309 w 309"/>
              <a:gd name="T23" fmla="*/ 263 h 263"/>
              <a:gd name="T24" fmla="*/ 0 1 256"/>
              <a:gd name="T25" fmla="*/ 0 1 256"/>
              <a:gd name="T26" fmla="*/ 0 1 256"/>
              <a:gd name="T27" fmla="*/ 0 1 256"/>
              <a:gd name="T28" fmla="*/ 0 1 256"/>
              <a:gd name="T29" fmla="*/ 0 1 256"/>
              <a:gd name="T30" fmla="*/ 0 1 256"/>
              <a:gd name="T31" fmla="*/ 0 1 256"/>
              <a:gd name="T32" fmla="*/ 0 1 256"/>
              <a:gd name="T33" fmla="*/ 0 1 256"/>
              <a:gd name="T34" fmla="*/ 0 1 256"/>
              <a:gd name="T35" fmla="*/ 0 1 256"/>
              <a:gd name="T36" fmla="*/ 0 w 309"/>
              <a:gd name="T37" fmla="*/ 0 h 263"/>
              <a:gd name="T38" fmla="*/ 0 w 309"/>
              <a:gd name="T39" fmla="*/ 0 h 2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09" h="263">
                <a:moveTo>
                  <a:pt x="0" y="0"/>
                </a:moveTo>
                <a:lnTo>
                  <a:pt x="39" y="19"/>
                </a:lnTo>
                <a:lnTo>
                  <a:pt x="79" y="42"/>
                </a:lnTo>
                <a:lnTo>
                  <a:pt x="131" y="73"/>
                </a:lnTo>
                <a:lnTo>
                  <a:pt x="156" y="90"/>
                </a:lnTo>
                <a:lnTo>
                  <a:pt x="183" y="111"/>
                </a:lnTo>
                <a:lnTo>
                  <a:pt x="209" y="132"/>
                </a:lnTo>
                <a:lnTo>
                  <a:pt x="232" y="155"/>
                </a:lnTo>
                <a:lnTo>
                  <a:pt x="257" y="180"/>
                </a:lnTo>
                <a:lnTo>
                  <a:pt x="277" y="205"/>
                </a:lnTo>
                <a:lnTo>
                  <a:pt x="296" y="234"/>
                </a:lnTo>
                <a:lnTo>
                  <a:pt x="309" y="263"/>
                </a:lnTo>
              </a:path>
            </a:pathLst>
          </a:custGeom>
          <a:noFill/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solidFill>
                <a:prstClr val="black"/>
              </a:solidFill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7286645" y="3871493"/>
            <a:ext cx="1541824" cy="1424221"/>
            <a:chOff x="7286645" y="3871493"/>
            <a:chExt cx="1541824" cy="1424221"/>
          </a:xfrm>
          <a:gradFill>
            <a:gsLst>
              <a:gs pos="100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33" name="フリーフォーム 32"/>
            <p:cNvSpPr>
              <a:spLocks/>
            </p:cNvSpPr>
            <p:nvPr/>
          </p:nvSpPr>
          <p:spPr bwMode="auto">
            <a:xfrm>
              <a:off x="7286645" y="3890348"/>
              <a:ext cx="908413" cy="891012"/>
            </a:xfrm>
            <a:custGeom>
              <a:avLst/>
              <a:gdLst>
                <a:gd name="T0" fmla="*/ 530225 w 507"/>
                <a:gd name="T1" fmla="*/ 0 h 501"/>
                <a:gd name="T2" fmla="*/ 692150 w 507"/>
                <a:gd name="T3" fmla="*/ 0 h 501"/>
                <a:gd name="T4" fmla="*/ 758825 w 507"/>
                <a:gd name="T5" fmla="*/ 0 h 501"/>
                <a:gd name="T6" fmla="*/ 804863 w 507"/>
                <a:gd name="T7" fmla="*/ 20638 h 501"/>
                <a:gd name="T8" fmla="*/ 804863 w 507"/>
                <a:gd name="T9" fmla="*/ 33338 h 501"/>
                <a:gd name="T10" fmla="*/ 738188 w 507"/>
                <a:gd name="T11" fmla="*/ 11113 h 501"/>
                <a:gd name="T12" fmla="*/ 701675 w 507"/>
                <a:gd name="T13" fmla="*/ 0 h 501"/>
                <a:gd name="T14" fmla="*/ 655638 w 507"/>
                <a:gd name="T15" fmla="*/ 0 h 501"/>
                <a:gd name="T16" fmla="*/ 552450 w 507"/>
                <a:gd name="T17" fmla="*/ 33338 h 501"/>
                <a:gd name="T18" fmla="*/ 460375 w 507"/>
                <a:gd name="T19" fmla="*/ 79375 h 501"/>
                <a:gd name="T20" fmla="*/ 414338 w 507"/>
                <a:gd name="T21" fmla="*/ 115888 h 501"/>
                <a:gd name="T22" fmla="*/ 493713 w 507"/>
                <a:gd name="T23" fmla="*/ 79375 h 501"/>
                <a:gd name="T24" fmla="*/ 542925 w 507"/>
                <a:gd name="T25" fmla="*/ 66675 h 501"/>
                <a:gd name="T26" fmla="*/ 563563 w 507"/>
                <a:gd name="T27" fmla="*/ 66675 h 501"/>
                <a:gd name="T28" fmla="*/ 460375 w 507"/>
                <a:gd name="T29" fmla="*/ 115888 h 501"/>
                <a:gd name="T30" fmla="*/ 403225 w 507"/>
                <a:gd name="T31" fmla="*/ 160338 h 501"/>
                <a:gd name="T32" fmla="*/ 334963 w 507"/>
                <a:gd name="T33" fmla="*/ 206375 h 501"/>
                <a:gd name="T34" fmla="*/ 277813 w 507"/>
                <a:gd name="T35" fmla="*/ 252413 h 501"/>
                <a:gd name="T36" fmla="*/ 219075 w 507"/>
                <a:gd name="T37" fmla="*/ 309563 h 501"/>
                <a:gd name="T38" fmla="*/ 182563 w 507"/>
                <a:gd name="T39" fmla="*/ 355600 h 501"/>
                <a:gd name="T40" fmla="*/ 161925 w 507"/>
                <a:gd name="T41" fmla="*/ 425450 h 501"/>
                <a:gd name="T42" fmla="*/ 138113 w 507"/>
                <a:gd name="T43" fmla="*/ 550863 h 501"/>
                <a:gd name="T44" fmla="*/ 128588 w 507"/>
                <a:gd name="T45" fmla="*/ 769938 h 501"/>
                <a:gd name="T46" fmla="*/ 115888 w 507"/>
                <a:gd name="T47" fmla="*/ 633413 h 501"/>
                <a:gd name="T48" fmla="*/ 103188 w 507"/>
                <a:gd name="T49" fmla="*/ 530225 h 501"/>
                <a:gd name="T50" fmla="*/ 92075 w 507"/>
                <a:gd name="T51" fmla="*/ 493713 h 501"/>
                <a:gd name="T52" fmla="*/ 69850 w 507"/>
                <a:gd name="T53" fmla="*/ 541338 h 501"/>
                <a:gd name="T54" fmla="*/ 58738 w 507"/>
                <a:gd name="T55" fmla="*/ 608013 h 501"/>
                <a:gd name="T56" fmla="*/ 46038 w 507"/>
                <a:gd name="T57" fmla="*/ 795338 h 501"/>
                <a:gd name="T58" fmla="*/ 33338 w 507"/>
                <a:gd name="T59" fmla="*/ 679450 h 501"/>
                <a:gd name="T60" fmla="*/ 25400 w 507"/>
                <a:gd name="T61" fmla="*/ 620713 h 501"/>
                <a:gd name="T62" fmla="*/ 12700 w 507"/>
                <a:gd name="T63" fmla="*/ 633413 h 501"/>
                <a:gd name="T64" fmla="*/ 0 w 507"/>
                <a:gd name="T65" fmla="*/ 646113 h 501"/>
                <a:gd name="T66" fmla="*/ 0 w 507"/>
                <a:gd name="T67" fmla="*/ 574675 h 501"/>
                <a:gd name="T68" fmla="*/ 12700 w 507"/>
                <a:gd name="T69" fmla="*/ 517525 h 501"/>
                <a:gd name="T70" fmla="*/ 25400 w 507"/>
                <a:gd name="T71" fmla="*/ 458788 h 501"/>
                <a:gd name="T72" fmla="*/ 82550 w 507"/>
                <a:gd name="T73" fmla="*/ 331788 h 501"/>
                <a:gd name="T74" fmla="*/ 149225 w 507"/>
                <a:gd name="T75" fmla="*/ 219075 h 501"/>
                <a:gd name="T76" fmla="*/ 231775 w 507"/>
                <a:gd name="T77" fmla="*/ 123825 h 501"/>
                <a:gd name="T78" fmla="*/ 311150 w 507"/>
                <a:gd name="T79" fmla="*/ 57150 h 501"/>
                <a:gd name="T80" fmla="*/ 403225 w 507"/>
                <a:gd name="T81" fmla="*/ 20638 h 501"/>
                <a:gd name="T82" fmla="*/ 519113 w 507"/>
                <a:gd name="T83" fmla="*/ 0 h 501"/>
                <a:gd name="T84" fmla="*/ 530225 w 507"/>
                <a:gd name="T85" fmla="*/ 0 h 501"/>
                <a:gd name="T86" fmla="*/ 0 1 256"/>
                <a:gd name="T87" fmla="*/ 0 1 256"/>
                <a:gd name="T88" fmla="*/ 0 1 256"/>
                <a:gd name="T89" fmla="*/ 0 1 256"/>
                <a:gd name="T90" fmla="*/ 0 1 256"/>
                <a:gd name="T91" fmla="*/ 0 1 256"/>
                <a:gd name="T92" fmla="*/ 0 1 256"/>
                <a:gd name="T93" fmla="*/ 0 1 256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w 507"/>
                <a:gd name="T130" fmla="*/ 0 h 501"/>
                <a:gd name="T131" fmla="*/ 0 w 507"/>
                <a:gd name="T132" fmla="*/ 0 h 50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07" h="501">
                  <a:moveTo>
                    <a:pt x="334" y="0"/>
                  </a:moveTo>
                  <a:lnTo>
                    <a:pt x="436" y="0"/>
                  </a:lnTo>
                  <a:lnTo>
                    <a:pt x="478" y="0"/>
                  </a:lnTo>
                  <a:lnTo>
                    <a:pt x="507" y="13"/>
                  </a:lnTo>
                  <a:lnTo>
                    <a:pt x="507" y="21"/>
                  </a:lnTo>
                  <a:lnTo>
                    <a:pt x="465" y="7"/>
                  </a:lnTo>
                  <a:lnTo>
                    <a:pt x="442" y="0"/>
                  </a:lnTo>
                  <a:lnTo>
                    <a:pt x="413" y="0"/>
                  </a:lnTo>
                  <a:lnTo>
                    <a:pt x="348" y="21"/>
                  </a:lnTo>
                  <a:lnTo>
                    <a:pt x="290" y="50"/>
                  </a:lnTo>
                  <a:lnTo>
                    <a:pt x="261" y="73"/>
                  </a:lnTo>
                  <a:lnTo>
                    <a:pt x="311" y="50"/>
                  </a:lnTo>
                  <a:lnTo>
                    <a:pt x="342" y="42"/>
                  </a:lnTo>
                  <a:lnTo>
                    <a:pt x="355" y="42"/>
                  </a:lnTo>
                  <a:lnTo>
                    <a:pt x="290" y="73"/>
                  </a:lnTo>
                  <a:lnTo>
                    <a:pt x="254" y="101"/>
                  </a:lnTo>
                  <a:lnTo>
                    <a:pt x="211" y="130"/>
                  </a:lnTo>
                  <a:lnTo>
                    <a:pt x="175" y="159"/>
                  </a:lnTo>
                  <a:lnTo>
                    <a:pt x="138" y="195"/>
                  </a:lnTo>
                  <a:lnTo>
                    <a:pt x="115" y="224"/>
                  </a:lnTo>
                  <a:lnTo>
                    <a:pt x="102" y="268"/>
                  </a:lnTo>
                  <a:lnTo>
                    <a:pt x="87" y="347"/>
                  </a:lnTo>
                  <a:lnTo>
                    <a:pt x="81" y="485"/>
                  </a:lnTo>
                  <a:lnTo>
                    <a:pt x="73" y="399"/>
                  </a:lnTo>
                  <a:lnTo>
                    <a:pt x="65" y="334"/>
                  </a:lnTo>
                  <a:lnTo>
                    <a:pt x="58" y="311"/>
                  </a:lnTo>
                  <a:lnTo>
                    <a:pt x="44" y="341"/>
                  </a:lnTo>
                  <a:lnTo>
                    <a:pt x="37" y="383"/>
                  </a:lnTo>
                  <a:lnTo>
                    <a:pt x="29" y="501"/>
                  </a:lnTo>
                  <a:lnTo>
                    <a:pt x="21" y="428"/>
                  </a:lnTo>
                  <a:lnTo>
                    <a:pt x="16" y="391"/>
                  </a:lnTo>
                  <a:lnTo>
                    <a:pt x="8" y="399"/>
                  </a:lnTo>
                  <a:lnTo>
                    <a:pt x="0" y="407"/>
                  </a:lnTo>
                  <a:lnTo>
                    <a:pt x="0" y="362"/>
                  </a:lnTo>
                  <a:lnTo>
                    <a:pt x="8" y="326"/>
                  </a:lnTo>
                  <a:lnTo>
                    <a:pt x="16" y="289"/>
                  </a:lnTo>
                  <a:lnTo>
                    <a:pt x="52" y="209"/>
                  </a:lnTo>
                  <a:lnTo>
                    <a:pt x="94" y="138"/>
                  </a:lnTo>
                  <a:lnTo>
                    <a:pt x="146" y="78"/>
                  </a:lnTo>
                  <a:lnTo>
                    <a:pt x="196" y="36"/>
                  </a:lnTo>
                  <a:lnTo>
                    <a:pt x="254" y="13"/>
                  </a:lnTo>
                  <a:lnTo>
                    <a:pt x="327" y="0"/>
                  </a:lnTo>
                  <a:lnTo>
                    <a:pt x="334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40" name="フリーフォーム 39"/>
            <p:cNvSpPr>
              <a:spLocks/>
            </p:cNvSpPr>
            <p:nvPr/>
          </p:nvSpPr>
          <p:spPr bwMode="auto">
            <a:xfrm>
              <a:off x="7421610" y="3871493"/>
              <a:ext cx="1406859" cy="1424221"/>
            </a:xfrm>
            <a:custGeom>
              <a:avLst/>
              <a:gdLst>
                <a:gd name="T0" fmla="*/ 1276350 w 804"/>
                <a:gd name="T1" fmla="*/ 795338 h 820"/>
                <a:gd name="T2" fmla="*/ 1209675 w 804"/>
                <a:gd name="T3" fmla="*/ 449263 h 820"/>
                <a:gd name="T4" fmla="*/ 1003300 w 804"/>
                <a:gd name="T5" fmla="*/ 149225 h 820"/>
                <a:gd name="T6" fmla="*/ 828675 w 804"/>
                <a:gd name="T7" fmla="*/ 46038 h 820"/>
                <a:gd name="T8" fmla="*/ 1003300 w 804"/>
                <a:gd name="T9" fmla="*/ 241300 h 820"/>
                <a:gd name="T10" fmla="*/ 758825 w 804"/>
                <a:gd name="T11" fmla="*/ 92075 h 820"/>
                <a:gd name="T12" fmla="*/ 506413 w 804"/>
                <a:gd name="T13" fmla="*/ 46038 h 820"/>
                <a:gd name="T14" fmla="*/ 401638 w 804"/>
                <a:gd name="T15" fmla="*/ 79375 h 820"/>
                <a:gd name="T16" fmla="*/ 149225 w 804"/>
                <a:gd name="T17" fmla="*/ 220663 h 820"/>
                <a:gd name="T18" fmla="*/ 33338 w 804"/>
                <a:gd name="T19" fmla="*/ 427038 h 820"/>
                <a:gd name="T20" fmla="*/ 33338 w 804"/>
                <a:gd name="T21" fmla="*/ 817563 h 820"/>
                <a:gd name="T22" fmla="*/ 241300 w 804"/>
                <a:gd name="T23" fmla="*/ 1119188 h 820"/>
                <a:gd name="T24" fmla="*/ 206375 w 804"/>
                <a:gd name="T25" fmla="*/ 1165225 h 820"/>
                <a:gd name="T26" fmla="*/ 473075 w 804"/>
                <a:gd name="T27" fmla="*/ 1243013 h 820"/>
                <a:gd name="T28" fmla="*/ 642938 w 804"/>
                <a:gd name="T29" fmla="*/ 1255713 h 820"/>
                <a:gd name="T30" fmla="*/ 252413 w 804"/>
                <a:gd name="T31" fmla="*/ 1268413 h 820"/>
                <a:gd name="T32" fmla="*/ 539750 w 804"/>
                <a:gd name="T33" fmla="*/ 1301750 h 820"/>
                <a:gd name="T34" fmla="*/ 841375 w 804"/>
                <a:gd name="T35" fmla="*/ 1255713 h 820"/>
                <a:gd name="T36" fmla="*/ 1047750 w 804"/>
                <a:gd name="T37" fmla="*/ 1139825 h 820"/>
                <a:gd name="T38" fmla="*/ 1160463 w 804"/>
                <a:gd name="T39" fmla="*/ 977900 h 820"/>
                <a:gd name="T40" fmla="*/ 1160463 w 804"/>
                <a:gd name="T41" fmla="*/ 795338 h 820"/>
                <a:gd name="T42" fmla="*/ 1173163 w 804"/>
                <a:gd name="T43" fmla="*/ 725488 h 820"/>
                <a:gd name="T44" fmla="*/ 1219200 w 804"/>
                <a:gd name="T45" fmla="*/ 784225 h 820"/>
                <a:gd name="T46" fmla="*/ 1160463 w 804"/>
                <a:gd name="T47" fmla="*/ 635000 h 820"/>
                <a:gd name="T48" fmla="*/ 1209675 w 804"/>
                <a:gd name="T49" fmla="*/ 646113 h 820"/>
                <a:gd name="T50" fmla="*/ 1255713 w 804"/>
                <a:gd name="T51" fmla="*/ 795338 h 820"/>
                <a:gd name="T52" fmla="*/ 1231900 w 804"/>
                <a:gd name="T53" fmla="*/ 1003300 h 820"/>
                <a:gd name="T54" fmla="*/ 815975 w 804"/>
                <a:gd name="T55" fmla="*/ 887413 h 820"/>
                <a:gd name="T56" fmla="*/ 633413 w 804"/>
                <a:gd name="T57" fmla="*/ 1016000 h 820"/>
                <a:gd name="T58" fmla="*/ 344488 w 804"/>
                <a:gd name="T59" fmla="*/ 920750 h 820"/>
                <a:gd name="T60" fmla="*/ 219075 w 804"/>
                <a:gd name="T61" fmla="*/ 738188 h 820"/>
                <a:gd name="T62" fmla="*/ 206375 w 804"/>
                <a:gd name="T63" fmla="*/ 530225 h 820"/>
                <a:gd name="T64" fmla="*/ 265113 w 804"/>
                <a:gd name="T65" fmla="*/ 381000 h 820"/>
                <a:gd name="T66" fmla="*/ 473075 w 804"/>
                <a:gd name="T67" fmla="*/ 254000 h 820"/>
                <a:gd name="T68" fmla="*/ 311150 w 804"/>
                <a:gd name="T69" fmla="*/ 311150 h 820"/>
                <a:gd name="T70" fmla="*/ 182563 w 804"/>
                <a:gd name="T71" fmla="*/ 439738 h 820"/>
                <a:gd name="T72" fmla="*/ 252413 w 804"/>
                <a:gd name="T73" fmla="*/ 300038 h 820"/>
                <a:gd name="T74" fmla="*/ 434975 w 804"/>
                <a:gd name="T75" fmla="*/ 195263 h 820"/>
                <a:gd name="T76" fmla="*/ 587375 w 804"/>
                <a:gd name="T77" fmla="*/ 149225 h 820"/>
                <a:gd name="T78" fmla="*/ 493713 w 804"/>
                <a:gd name="T79" fmla="*/ 115888 h 820"/>
                <a:gd name="T80" fmla="*/ 655638 w 804"/>
                <a:gd name="T81" fmla="*/ 104775 h 820"/>
                <a:gd name="T82" fmla="*/ 758825 w 804"/>
                <a:gd name="T83" fmla="*/ 231775 h 820"/>
                <a:gd name="T84" fmla="*/ 804863 w 804"/>
                <a:gd name="T85" fmla="*/ 287338 h 820"/>
                <a:gd name="T86" fmla="*/ 758825 w 804"/>
                <a:gd name="T87" fmla="*/ 381000 h 820"/>
                <a:gd name="T88" fmla="*/ 815975 w 804"/>
                <a:gd name="T89" fmla="*/ 403225 h 820"/>
                <a:gd name="T90" fmla="*/ 862013 w 804"/>
                <a:gd name="T91" fmla="*/ 427038 h 820"/>
                <a:gd name="T92" fmla="*/ 898525 w 804"/>
                <a:gd name="T93" fmla="*/ 601663 h 820"/>
                <a:gd name="T94" fmla="*/ 0 1 256"/>
                <a:gd name="T95" fmla="*/ 0 1 256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w 804"/>
                <a:gd name="T142" fmla="*/ 0 h 820"/>
                <a:gd name="T143" fmla="*/ 0 w 804"/>
                <a:gd name="T144" fmla="*/ 0 h 82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04" h="820">
                  <a:moveTo>
                    <a:pt x="776" y="632"/>
                  </a:moveTo>
                  <a:lnTo>
                    <a:pt x="797" y="559"/>
                  </a:lnTo>
                  <a:lnTo>
                    <a:pt x="804" y="501"/>
                  </a:lnTo>
                  <a:lnTo>
                    <a:pt x="804" y="444"/>
                  </a:lnTo>
                  <a:lnTo>
                    <a:pt x="791" y="379"/>
                  </a:lnTo>
                  <a:lnTo>
                    <a:pt x="762" y="283"/>
                  </a:lnTo>
                  <a:lnTo>
                    <a:pt x="710" y="204"/>
                  </a:lnTo>
                  <a:lnTo>
                    <a:pt x="660" y="123"/>
                  </a:lnTo>
                  <a:lnTo>
                    <a:pt x="632" y="94"/>
                  </a:lnTo>
                  <a:lnTo>
                    <a:pt x="595" y="66"/>
                  </a:lnTo>
                  <a:lnTo>
                    <a:pt x="559" y="50"/>
                  </a:lnTo>
                  <a:lnTo>
                    <a:pt x="522" y="29"/>
                  </a:lnTo>
                  <a:lnTo>
                    <a:pt x="442" y="0"/>
                  </a:lnTo>
                  <a:lnTo>
                    <a:pt x="543" y="73"/>
                  </a:lnTo>
                  <a:lnTo>
                    <a:pt x="632" y="152"/>
                  </a:lnTo>
                  <a:lnTo>
                    <a:pt x="551" y="102"/>
                  </a:lnTo>
                  <a:lnTo>
                    <a:pt x="478" y="50"/>
                  </a:lnTo>
                  <a:lnTo>
                    <a:pt x="478" y="58"/>
                  </a:lnTo>
                  <a:lnTo>
                    <a:pt x="478" y="73"/>
                  </a:lnTo>
                  <a:lnTo>
                    <a:pt x="376" y="45"/>
                  </a:lnTo>
                  <a:lnTo>
                    <a:pt x="319" y="29"/>
                  </a:lnTo>
                  <a:lnTo>
                    <a:pt x="246" y="29"/>
                  </a:lnTo>
                  <a:lnTo>
                    <a:pt x="246" y="45"/>
                  </a:lnTo>
                  <a:lnTo>
                    <a:pt x="253" y="50"/>
                  </a:lnTo>
                  <a:lnTo>
                    <a:pt x="188" y="81"/>
                  </a:lnTo>
                  <a:lnTo>
                    <a:pt x="138" y="102"/>
                  </a:lnTo>
                  <a:lnTo>
                    <a:pt x="94" y="139"/>
                  </a:lnTo>
                  <a:lnTo>
                    <a:pt x="58" y="189"/>
                  </a:lnTo>
                  <a:lnTo>
                    <a:pt x="36" y="233"/>
                  </a:lnTo>
                  <a:lnTo>
                    <a:pt x="21" y="269"/>
                  </a:lnTo>
                  <a:lnTo>
                    <a:pt x="0" y="348"/>
                  </a:lnTo>
                  <a:lnTo>
                    <a:pt x="0" y="436"/>
                  </a:lnTo>
                  <a:lnTo>
                    <a:pt x="21" y="515"/>
                  </a:lnTo>
                  <a:lnTo>
                    <a:pt x="50" y="588"/>
                  </a:lnTo>
                  <a:lnTo>
                    <a:pt x="102" y="653"/>
                  </a:lnTo>
                  <a:lnTo>
                    <a:pt x="152" y="705"/>
                  </a:lnTo>
                  <a:lnTo>
                    <a:pt x="217" y="741"/>
                  </a:lnTo>
                  <a:lnTo>
                    <a:pt x="180" y="741"/>
                  </a:lnTo>
                  <a:lnTo>
                    <a:pt x="130" y="734"/>
                  </a:lnTo>
                  <a:lnTo>
                    <a:pt x="175" y="755"/>
                  </a:lnTo>
                  <a:lnTo>
                    <a:pt x="217" y="770"/>
                  </a:lnTo>
                  <a:lnTo>
                    <a:pt x="298" y="783"/>
                  </a:lnTo>
                  <a:lnTo>
                    <a:pt x="370" y="783"/>
                  </a:lnTo>
                  <a:lnTo>
                    <a:pt x="457" y="770"/>
                  </a:lnTo>
                  <a:lnTo>
                    <a:pt x="405" y="791"/>
                  </a:lnTo>
                  <a:lnTo>
                    <a:pt x="355" y="806"/>
                  </a:lnTo>
                  <a:lnTo>
                    <a:pt x="274" y="806"/>
                  </a:lnTo>
                  <a:lnTo>
                    <a:pt x="159" y="799"/>
                  </a:lnTo>
                  <a:lnTo>
                    <a:pt x="196" y="814"/>
                  </a:lnTo>
                  <a:lnTo>
                    <a:pt x="240" y="820"/>
                  </a:lnTo>
                  <a:lnTo>
                    <a:pt x="340" y="820"/>
                  </a:lnTo>
                  <a:lnTo>
                    <a:pt x="405" y="820"/>
                  </a:lnTo>
                  <a:lnTo>
                    <a:pt x="470" y="806"/>
                  </a:lnTo>
                  <a:lnTo>
                    <a:pt x="530" y="791"/>
                  </a:lnTo>
                  <a:lnTo>
                    <a:pt x="572" y="770"/>
                  </a:lnTo>
                  <a:lnTo>
                    <a:pt x="624" y="755"/>
                  </a:lnTo>
                  <a:lnTo>
                    <a:pt x="660" y="718"/>
                  </a:lnTo>
                  <a:lnTo>
                    <a:pt x="697" y="682"/>
                  </a:lnTo>
                  <a:lnTo>
                    <a:pt x="726" y="640"/>
                  </a:lnTo>
                  <a:lnTo>
                    <a:pt x="731" y="616"/>
                  </a:lnTo>
                  <a:lnTo>
                    <a:pt x="739" y="574"/>
                  </a:lnTo>
                  <a:lnTo>
                    <a:pt x="739" y="522"/>
                  </a:lnTo>
                  <a:lnTo>
                    <a:pt x="731" y="501"/>
                  </a:lnTo>
                  <a:lnTo>
                    <a:pt x="726" y="480"/>
                  </a:lnTo>
                  <a:lnTo>
                    <a:pt x="726" y="450"/>
                  </a:lnTo>
                  <a:lnTo>
                    <a:pt x="739" y="457"/>
                  </a:lnTo>
                  <a:lnTo>
                    <a:pt x="747" y="465"/>
                  </a:lnTo>
                  <a:lnTo>
                    <a:pt x="762" y="538"/>
                  </a:lnTo>
                  <a:lnTo>
                    <a:pt x="768" y="494"/>
                  </a:lnTo>
                  <a:lnTo>
                    <a:pt x="762" y="450"/>
                  </a:lnTo>
                  <a:lnTo>
                    <a:pt x="747" y="421"/>
                  </a:lnTo>
                  <a:lnTo>
                    <a:pt x="731" y="400"/>
                  </a:lnTo>
                  <a:lnTo>
                    <a:pt x="731" y="392"/>
                  </a:lnTo>
                  <a:lnTo>
                    <a:pt x="739" y="400"/>
                  </a:lnTo>
                  <a:lnTo>
                    <a:pt x="762" y="407"/>
                  </a:lnTo>
                  <a:lnTo>
                    <a:pt x="768" y="421"/>
                  </a:lnTo>
                  <a:lnTo>
                    <a:pt x="783" y="457"/>
                  </a:lnTo>
                  <a:lnTo>
                    <a:pt x="791" y="501"/>
                  </a:lnTo>
                  <a:lnTo>
                    <a:pt x="783" y="545"/>
                  </a:lnTo>
                  <a:lnTo>
                    <a:pt x="783" y="632"/>
                  </a:lnTo>
                  <a:lnTo>
                    <a:pt x="776" y="632"/>
                  </a:lnTo>
                  <a:lnTo>
                    <a:pt x="559" y="421"/>
                  </a:lnTo>
                  <a:lnTo>
                    <a:pt x="543" y="501"/>
                  </a:lnTo>
                  <a:lnTo>
                    <a:pt x="514" y="559"/>
                  </a:lnTo>
                  <a:lnTo>
                    <a:pt x="501" y="580"/>
                  </a:lnTo>
                  <a:lnTo>
                    <a:pt x="470" y="603"/>
                  </a:lnTo>
                  <a:lnTo>
                    <a:pt x="399" y="640"/>
                  </a:lnTo>
                  <a:lnTo>
                    <a:pt x="334" y="632"/>
                  </a:lnTo>
                  <a:lnTo>
                    <a:pt x="269" y="611"/>
                  </a:lnTo>
                  <a:lnTo>
                    <a:pt x="217" y="580"/>
                  </a:lnTo>
                  <a:lnTo>
                    <a:pt x="180" y="545"/>
                  </a:lnTo>
                  <a:lnTo>
                    <a:pt x="159" y="501"/>
                  </a:lnTo>
                  <a:lnTo>
                    <a:pt x="138" y="465"/>
                  </a:lnTo>
                  <a:lnTo>
                    <a:pt x="130" y="428"/>
                  </a:lnTo>
                  <a:lnTo>
                    <a:pt x="130" y="392"/>
                  </a:lnTo>
                  <a:lnTo>
                    <a:pt x="130" y="334"/>
                  </a:lnTo>
                  <a:lnTo>
                    <a:pt x="138" y="298"/>
                  </a:lnTo>
                  <a:lnTo>
                    <a:pt x="152" y="261"/>
                  </a:lnTo>
                  <a:lnTo>
                    <a:pt x="167" y="240"/>
                  </a:lnTo>
                  <a:lnTo>
                    <a:pt x="217" y="204"/>
                  </a:lnTo>
                  <a:lnTo>
                    <a:pt x="282" y="160"/>
                  </a:lnTo>
                  <a:lnTo>
                    <a:pt x="298" y="160"/>
                  </a:lnTo>
                  <a:lnTo>
                    <a:pt x="298" y="152"/>
                  </a:lnTo>
                  <a:lnTo>
                    <a:pt x="240" y="167"/>
                  </a:lnTo>
                  <a:lnTo>
                    <a:pt x="196" y="196"/>
                  </a:lnTo>
                  <a:lnTo>
                    <a:pt x="152" y="233"/>
                  </a:lnTo>
                  <a:lnTo>
                    <a:pt x="115" y="269"/>
                  </a:lnTo>
                  <a:lnTo>
                    <a:pt x="115" y="277"/>
                  </a:lnTo>
                  <a:lnTo>
                    <a:pt x="109" y="277"/>
                  </a:lnTo>
                  <a:lnTo>
                    <a:pt x="130" y="233"/>
                  </a:lnTo>
                  <a:lnTo>
                    <a:pt x="159" y="189"/>
                  </a:lnTo>
                  <a:lnTo>
                    <a:pt x="196" y="160"/>
                  </a:lnTo>
                  <a:lnTo>
                    <a:pt x="240" y="139"/>
                  </a:lnTo>
                  <a:lnTo>
                    <a:pt x="274" y="123"/>
                  </a:lnTo>
                  <a:lnTo>
                    <a:pt x="319" y="110"/>
                  </a:lnTo>
                  <a:lnTo>
                    <a:pt x="376" y="102"/>
                  </a:lnTo>
                  <a:lnTo>
                    <a:pt x="370" y="94"/>
                  </a:lnTo>
                  <a:lnTo>
                    <a:pt x="347" y="87"/>
                  </a:lnTo>
                  <a:lnTo>
                    <a:pt x="326" y="81"/>
                  </a:lnTo>
                  <a:lnTo>
                    <a:pt x="311" y="73"/>
                  </a:lnTo>
                  <a:lnTo>
                    <a:pt x="340" y="66"/>
                  </a:lnTo>
                  <a:lnTo>
                    <a:pt x="370" y="58"/>
                  </a:lnTo>
                  <a:lnTo>
                    <a:pt x="413" y="66"/>
                  </a:lnTo>
                  <a:lnTo>
                    <a:pt x="493" y="94"/>
                  </a:lnTo>
                  <a:lnTo>
                    <a:pt x="486" y="123"/>
                  </a:lnTo>
                  <a:lnTo>
                    <a:pt x="478" y="146"/>
                  </a:lnTo>
                  <a:lnTo>
                    <a:pt x="478" y="181"/>
                  </a:lnTo>
                  <a:lnTo>
                    <a:pt x="501" y="175"/>
                  </a:lnTo>
                  <a:lnTo>
                    <a:pt x="507" y="181"/>
                  </a:lnTo>
                  <a:lnTo>
                    <a:pt x="478" y="212"/>
                  </a:lnTo>
                  <a:lnTo>
                    <a:pt x="449" y="233"/>
                  </a:lnTo>
                  <a:lnTo>
                    <a:pt x="478" y="240"/>
                  </a:lnTo>
                  <a:lnTo>
                    <a:pt x="501" y="240"/>
                  </a:lnTo>
                  <a:lnTo>
                    <a:pt x="514" y="248"/>
                  </a:lnTo>
                  <a:lnTo>
                    <a:pt x="514" y="254"/>
                  </a:lnTo>
                  <a:lnTo>
                    <a:pt x="522" y="261"/>
                  </a:lnTo>
                  <a:lnTo>
                    <a:pt x="530" y="261"/>
                  </a:lnTo>
                  <a:lnTo>
                    <a:pt x="543" y="269"/>
                  </a:lnTo>
                  <a:lnTo>
                    <a:pt x="551" y="290"/>
                  </a:lnTo>
                  <a:lnTo>
                    <a:pt x="566" y="327"/>
                  </a:lnTo>
                  <a:lnTo>
                    <a:pt x="566" y="379"/>
                  </a:lnTo>
                  <a:lnTo>
                    <a:pt x="559" y="421"/>
                  </a:lnTo>
                  <a:lnTo>
                    <a:pt x="776" y="632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41" name="フリーフォーム 40"/>
            <p:cNvSpPr>
              <a:spLocks/>
            </p:cNvSpPr>
            <p:nvPr/>
          </p:nvSpPr>
          <p:spPr bwMode="auto">
            <a:xfrm>
              <a:off x="7358082" y="4714884"/>
              <a:ext cx="251974" cy="453319"/>
            </a:xfrm>
            <a:custGeom>
              <a:avLst/>
              <a:gdLst>
                <a:gd name="T0" fmla="*/ 0 w 144"/>
                <a:gd name="T1" fmla="*/ 0 h 261"/>
                <a:gd name="T2" fmla="*/ 66675 w 144"/>
                <a:gd name="T3" fmla="*/ 149225 h 261"/>
                <a:gd name="T4" fmla="*/ 138113 w 144"/>
                <a:gd name="T5" fmla="*/ 274638 h 261"/>
                <a:gd name="T6" fmla="*/ 207963 w 144"/>
                <a:gd name="T7" fmla="*/ 357188 h 261"/>
                <a:gd name="T8" fmla="*/ 228600 w 144"/>
                <a:gd name="T9" fmla="*/ 414338 h 261"/>
                <a:gd name="T10" fmla="*/ 125413 w 144"/>
                <a:gd name="T11" fmla="*/ 331788 h 261"/>
                <a:gd name="T12" fmla="*/ 92075 w 144"/>
                <a:gd name="T13" fmla="*/ 274638 h 261"/>
                <a:gd name="T14" fmla="*/ 46038 w 144"/>
                <a:gd name="T15" fmla="*/ 195263 h 261"/>
                <a:gd name="T16" fmla="*/ 12700 w 144"/>
                <a:gd name="T17" fmla="*/ 103188 h 261"/>
                <a:gd name="T18" fmla="*/ 12700 w 144"/>
                <a:gd name="T19" fmla="*/ 0 h 261"/>
                <a:gd name="T20" fmla="*/ 0 w 144"/>
                <a:gd name="T21" fmla="*/ 0 h 261"/>
                <a:gd name="T22" fmla="*/ 0 1 256"/>
                <a:gd name="T23" fmla="*/ 0 1 256"/>
                <a:gd name="T24" fmla="*/ 0 1 256"/>
                <a:gd name="T25" fmla="*/ 0 1 256"/>
                <a:gd name="T26" fmla="*/ 0 1 256"/>
                <a:gd name="T27" fmla="*/ 0 1 256"/>
                <a:gd name="T28" fmla="*/ 0 1 256"/>
                <a:gd name="T29" fmla="*/ 0 1 256"/>
                <a:gd name="T30" fmla="*/ 0 1 256"/>
                <a:gd name="T31" fmla="*/ 0 1 256"/>
                <a:gd name="T32" fmla="*/ 0 1 256"/>
                <a:gd name="T33" fmla="*/ 0 w 144"/>
                <a:gd name="T34" fmla="*/ 0 h 261"/>
                <a:gd name="T35" fmla="*/ 0 w 144"/>
                <a:gd name="T36" fmla="*/ 0 h 26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4" h="261">
                  <a:moveTo>
                    <a:pt x="0" y="0"/>
                  </a:moveTo>
                  <a:lnTo>
                    <a:pt x="42" y="94"/>
                  </a:lnTo>
                  <a:lnTo>
                    <a:pt x="87" y="173"/>
                  </a:lnTo>
                  <a:lnTo>
                    <a:pt x="131" y="225"/>
                  </a:lnTo>
                  <a:lnTo>
                    <a:pt x="144" y="261"/>
                  </a:lnTo>
                  <a:lnTo>
                    <a:pt x="79" y="209"/>
                  </a:lnTo>
                  <a:lnTo>
                    <a:pt x="58" y="173"/>
                  </a:lnTo>
                  <a:lnTo>
                    <a:pt x="29" y="123"/>
                  </a:lnTo>
                  <a:lnTo>
                    <a:pt x="8" y="65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357950" y="5000636"/>
            <a:ext cx="1071570" cy="1036602"/>
            <a:chOff x="6357950" y="5000636"/>
            <a:chExt cx="1071570" cy="1036602"/>
          </a:xfrm>
          <a:gradFill>
            <a:gsLst>
              <a:gs pos="0">
                <a:schemeClr val="accent1">
                  <a:alpha val="20000"/>
                </a:schemeClr>
              </a:gs>
              <a:gs pos="100000">
                <a:schemeClr val="accent1"/>
              </a:gs>
            </a:gsLst>
            <a:lin ang="5400000" scaled="1"/>
          </a:gradFill>
        </p:grpSpPr>
        <p:sp>
          <p:nvSpPr>
            <p:cNvPr id="43" name="フリーフォーム 42"/>
            <p:cNvSpPr>
              <a:spLocks/>
            </p:cNvSpPr>
            <p:nvPr/>
          </p:nvSpPr>
          <p:spPr bwMode="auto">
            <a:xfrm rot="21162566">
              <a:off x="6357950" y="5000636"/>
              <a:ext cx="1071570" cy="1036602"/>
            </a:xfrm>
            <a:custGeom>
              <a:avLst/>
              <a:gdLst>
                <a:gd name="T0" fmla="*/ 320675 w 551"/>
                <a:gd name="T1" fmla="*/ 11112 h 537"/>
                <a:gd name="T2" fmla="*/ 331787 w 551"/>
                <a:gd name="T3" fmla="*/ 11112 h 537"/>
                <a:gd name="T4" fmla="*/ 265112 w 551"/>
                <a:gd name="T5" fmla="*/ 93662 h 537"/>
                <a:gd name="T6" fmla="*/ 171450 w 551"/>
                <a:gd name="T7" fmla="*/ 185737 h 537"/>
                <a:gd name="T8" fmla="*/ 112712 w 551"/>
                <a:gd name="T9" fmla="*/ 334962 h 537"/>
                <a:gd name="T10" fmla="*/ 136525 w 551"/>
                <a:gd name="T11" fmla="*/ 495300 h 537"/>
                <a:gd name="T12" fmla="*/ 241300 w 551"/>
                <a:gd name="T13" fmla="*/ 633412 h 537"/>
                <a:gd name="T14" fmla="*/ 401637 w 551"/>
                <a:gd name="T15" fmla="*/ 715962 h 537"/>
                <a:gd name="T16" fmla="*/ 563562 w 551"/>
                <a:gd name="T17" fmla="*/ 715962 h 537"/>
                <a:gd name="T18" fmla="*/ 688975 w 551"/>
                <a:gd name="T19" fmla="*/ 600075 h 537"/>
                <a:gd name="T20" fmla="*/ 701675 w 551"/>
                <a:gd name="T21" fmla="*/ 495300 h 537"/>
                <a:gd name="T22" fmla="*/ 642937 w 551"/>
                <a:gd name="T23" fmla="*/ 358775 h 537"/>
                <a:gd name="T24" fmla="*/ 701675 w 551"/>
                <a:gd name="T25" fmla="*/ 404812 h 537"/>
                <a:gd name="T26" fmla="*/ 622300 w 551"/>
                <a:gd name="T27" fmla="*/ 288925 h 537"/>
                <a:gd name="T28" fmla="*/ 735012 w 551"/>
                <a:gd name="T29" fmla="*/ 392112 h 537"/>
                <a:gd name="T30" fmla="*/ 758825 w 551"/>
                <a:gd name="T31" fmla="*/ 471487 h 537"/>
                <a:gd name="T32" fmla="*/ 735012 w 551"/>
                <a:gd name="T33" fmla="*/ 587375 h 537"/>
                <a:gd name="T34" fmla="*/ 746125 w 551"/>
                <a:gd name="T35" fmla="*/ 577850 h 537"/>
                <a:gd name="T36" fmla="*/ 792162 w 551"/>
                <a:gd name="T37" fmla="*/ 495300 h 537"/>
                <a:gd name="T38" fmla="*/ 792162 w 551"/>
                <a:gd name="T39" fmla="*/ 415925 h 537"/>
                <a:gd name="T40" fmla="*/ 725487 w 551"/>
                <a:gd name="T41" fmla="*/ 263525 h 537"/>
                <a:gd name="T42" fmla="*/ 746125 w 551"/>
                <a:gd name="T43" fmla="*/ 242887 h 537"/>
                <a:gd name="T44" fmla="*/ 642937 w 551"/>
                <a:gd name="T45" fmla="*/ 160337 h 537"/>
                <a:gd name="T46" fmla="*/ 527050 w 551"/>
                <a:gd name="T47" fmla="*/ 139700 h 537"/>
                <a:gd name="T48" fmla="*/ 517525 w 551"/>
                <a:gd name="T49" fmla="*/ 127000 h 537"/>
                <a:gd name="T50" fmla="*/ 527050 w 551"/>
                <a:gd name="T51" fmla="*/ 103187 h 537"/>
                <a:gd name="T52" fmla="*/ 585787 w 551"/>
                <a:gd name="T53" fmla="*/ 80962 h 537"/>
                <a:gd name="T54" fmla="*/ 782637 w 551"/>
                <a:gd name="T55" fmla="*/ 196850 h 537"/>
                <a:gd name="T56" fmla="*/ 862012 w 551"/>
                <a:gd name="T57" fmla="*/ 334962 h 537"/>
                <a:gd name="T58" fmla="*/ 862012 w 551"/>
                <a:gd name="T59" fmla="*/ 495300 h 537"/>
                <a:gd name="T60" fmla="*/ 804862 w 551"/>
                <a:gd name="T61" fmla="*/ 669925 h 537"/>
                <a:gd name="T62" fmla="*/ 688975 w 551"/>
                <a:gd name="T63" fmla="*/ 785812 h 537"/>
                <a:gd name="T64" fmla="*/ 563562 w 551"/>
                <a:gd name="T65" fmla="*/ 842962 h 537"/>
                <a:gd name="T66" fmla="*/ 390525 w 551"/>
                <a:gd name="T67" fmla="*/ 852487 h 537"/>
                <a:gd name="T68" fmla="*/ 207962 w 551"/>
                <a:gd name="T69" fmla="*/ 793750 h 537"/>
                <a:gd name="T70" fmla="*/ 57150 w 551"/>
                <a:gd name="T71" fmla="*/ 669925 h 537"/>
                <a:gd name="T72" fmla="*/ 46037 w 551"/>
                <a:gd name="T73" fmla="*/ 611187 h 537"/>
                <a:gd name="T74" fmla="*/ 92075 w 551"/>
                <a:gd name="T75" fmla="*/ 690562 h 537"/>
                <a:gd name="T76" fmla="*/ 103187 w 551"/>
                <a:gd name="T77" fmla="*/ 681037 h 537"/>
                <a:gd name="T78" fmla="*/ 112712 w 551"/>
                <a:gd name="T79" fmla="*/ 690562 h 537"/>
                <a:gd name="T80" fmla="*/ 33337 w 551"/>
                <a:gd name="T81" fmla="*/ 528637 h 537"/>
                <a:gd name="T82" fmla="*/ 0 w 551"/>
                <a:gd name="T83" fmla="*/ 379412 h 537"/>
                <a:gd name="T84" fmla="*/ 9525 w 551"/>
                <a:gd name="T85" fmla="*/ 404812 h 537"/>
                <a:gd name="T86" fmla="*/ 46037 w 551"/>
                <a:gd name="T87" fmla="*/ 368300 h 537"/>
                <a:gd name="T88" fmla="*/ 79375 w 551"/>
                <a:gd name="T89" fmla="*/ 219075 h 537"/>
                <a:gd name="T90" fmla="*/ 182562 w 551"/>
                <a:gd name="T91" fmla="*/ 103187 h 537"/>
                <a:gd name="T92" fmla="*/ 265112 w 551"/>
                <a:gd name="T93" fmla="*/ 57150 h 537"/>
                <a:gd name="T94" fmla="*/ 311150 w 551"/>
                <a:gd name="T95" fmla="*/ 23812 h 537"/>
                <a:gd name="T96" fmla="*/ 0 1 256"/>
                <a:gd name="T97" fmla="*/ 0 1 256"/>
                <a:gd name="T98" fmla="*/ 0 1 256"/>
                <a:gd name="T99" fmla="*/ 0 1 256"/>
                <a:gd name="T100" fmla="*/ 0 1 256"/>
                <a:gd name="T101" fmla="*/ 0 1 256"/>
                <a:gd name="T102" fmla="*/ 0 1 256"/>
                <a:gd name="T103" fmla="*/ 0 1 256"/>
                <a:gd name="T104" fmla="*/ 0 1 256"/>
                <a:gd name="T105" fmla="*/ 0 1 256"/>
                <a:gd name="T106" fmla="*/ 0 1 256"/>
                <a:gd name="T107" fmla="*/ 0 1 256"/>
                <a:gd name="T108" fmla="*/ 0 1 256"/>
                <a:gd name="T109" fmla="*/ 0 1 256"/>
                <a:gd name="T110" fmla="*/ 0 1 256"/>
                <a:gd name="T111" fmla="*/ 0 1 256"/>
                <a:gd name="T112" fmla="*/ 0 1 256"/>
                <a:gd name="T113" fmla="*/ 0 1 256"/>
                <a:gd name="T114" fmla="*/ 0 1 256"/>
                <a:gd name="T115" fmla="*/ 0 1 256"/>
                <a:gd name="T116" fmla="*/ 0 1 256"/>
                <a:gd name="T117" fmla="*/ 0 1 256"/>
                <a:gd name="T118" fmla="*/ 0 1 256"/>
                <a:gd name="T119" fmla="*/ 0 1 256"/>
                <a:gd name="T120" fmla="*/ 0 1 256"/>
                <a:gd name="T121" fmla="*/ 0 1 256"/>
                <a:gd name="T122" fmla="*/ 0 1 256"/>
                <a:gd name="T123" fmla="*/ 0 1 256"/>
                <a:gd name="T124" fmla="*/ 0 1 256"/>
                <a:gd name="T125" fmla="*/ 0 1 256"/>
                <a:gd name="T126" fmla="*/ 0 1 256"/>
                <a:gd name="T127" fmla="*/ 0 1 256"/>
                <a:gd name="T128" fmla="*/ 0 1 256"/>
                <a:gd name="T129" fmla="*/ 0 1 256"/>
                <a:gd name="T130" fmla="*/ 0 1 256"/>
                <a:gd name="T131" fmla="*/ 0 1 256"/>
                <a:gd name="T132" fmla="*/ 0 1 256"/>
                <a:gd name="T133" fmla="*/ 0 1 256"/>
                <a:gd name="T134" fmla="*/ 0 1 256"/>
                <a:gd name="T135" fmla="*/ 0 1 256"/>
                <a:gd name="T136" fmla="*/ 0 1 256"/>
                <a:gd name="T137" fmla="*/ 0 1 256"/>
                <a:gd name="T138" fmla="*/ 0 1 256"/>
                <a:gd name="T139" fmla="*/ 0 1 256"/>
                <a:gd name="T140" fmla="*/ 0 1 256"/>
                <a:gd name="T141" fmla="*/ 0 1 256"/>
                <a:gd name="T142" fmla="*/ 0 1 256"/>
                <a:gd name="T143" fmla="*/ 0 1 256"/>
                <a:gd name="T144" fmla="*/ 0 w 551"/>
                <a:gd name="T145" fmla="*/ 0 h 537"/>
                <a:gd name="T146" fmla="*/ 0 w 551"/>
                <a:gd name="T147" fmla="*/ 0 h 53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51" h="537">
                  <a:moveTo>
                    <a:pt x="196" y="15"/>
                  </a:moveTo>
                  <a:lnTo>
                    <a:pt x="202" y="7"/>
                  </a:lnTo>
                  <a:lnTo>
                    <a:pt x="217" y="0"/>
                  </a:lnTo>
                  <a:lnTo>
                    <a:pt x="209" y="7"/>
                  </a:lnTo>
                  <a:lnTo>
                    <a:pt x="196" y="30"/>
                  </a:lnTo>
                  <a:lnTo>
                    <a:pt x="167" y="59"/>
                  </a:lnTo>
                  <a:lnTo>
                    <a:pt x="136" y="80"/>
                  </a:lnTo>
                  <a:lnTo>
                    <a:pt x="108" y="117"/>
                  </a:lnTo>
                  <a:lnTo>
                    <a:pt x="86" y="174"/>
                  </a:lnTo>
                  <a:lnTo>
                    <a:pt x="71" y="211"/>
                  </a:lnTo>
                  <a:lnTo>
                    <a:pt x="71" y="247"/>
                  </a:lnTo>
                  <a:lnTo>
                    <a:pt x="86" y="312"/>
                  </a:lnTo>
                  <a:lnTo>
                    <a:pt x="115" y="364"/>
                  </a:lnTo>
                  <a:lnTo>
                    <a:pt x="152" y="399"/>
                  </a:lnTo>
                  <a:lnTo>
                    <a:pt x="196" y="435"/>
                  </a:lnTo>
                  <a:lnTo>
                    <a:pt x="253" y="451"/>
                  </a:lnTo>
                  <a:lnTo>
                    <a:pt x="303" y="458"/>
                  </a:lnTo>
                  <a:lnTo>
                    <a:pt x="355" y="451"/>
                  </a:lnTo>
                  <a:lnTo>
                    <a:pt x="392" y="435"/>
                  </a:lnTo>
                  <a:lnTo>
                    <a:pt x="434" y="378"/>
                  </a:lnTo>
                  <a:lnTo>
                    <a:pt x="442" y="356"/>
                  </a:lnTo>
                  <a:lnTo>
                    <a:pt x="442" y="312"/>
                  </a:lnTo>
                  <a:lnTo>
                    <a:pt x="434" y="284"/>
                  </a:lnTo>
                  <a:lnTo>
                    <a:pt x="405" y="226"/>
                  </a:lnTo>
                  <a:lnTo>
                    <a:pt x="413" y="226"/>
                  </a:lnTo>
                  <a:lnTo>
                    <a:pt x="442" y="255"/>
                  </a:lnTo>
                  <a:lnTo>
                    <a:pt x="442" y="232"/>
                  </a:lnTo>
                  <a:lnTo>
                    <a:pt x="392" y="182"/>
                  </a:lnTo>
                  <a:lnTo>
                    <a:pt x="405" y="182"/>
                  </a:lnTo>
                  <a:lnTo>
                    <a:pt x="463" y="247"/>
                  </a:lnTo>
                  <a:lnTo>
                    <a:pt x="470" y="276"/>
                  </a:lnTo>
                  <a:lnTo>
                    <a:pt x="478" y="297"/>
                  </a:lnTo>
                  <a:lnTo>
                    <a:pt x="478" y="320"/>
                  </a:lnTo>
                  <a:lnTo>
                    <a:pt x="463" y="370"/>
                  </a:lnTo>
                  <a:lnTo>
                    <a:pt x="470" y="370"/>
                  </a:lnTo>
                  <a:lnTo>
                    <a:pt x="470" y="364"/>
                  </a:lnTo>
                  <a:lnTo>
                    <a:pt x="486" y="341"/>
                  </a:lnTo>
                  <a:lnTo>
                    <a:pt x="499" y="312"/>
                  </a:lnTo>
                  <a:lnTo>
                    <a:pt x="499" y="291"/>
                  </a:lnTo>
                  <a:lnTo>
                    <a:pt x="499" y="262"/>
                  </a:lnTo>
                  <a:lnTo>
                    <a:pt x="478" y="211"/>
                  </a:lnTo>
                  <a:lnTo>
                    <a:pt x="457" y="166"/>
                  </a:lnTo>
                  <a:lnTo>
                    <a:pt x="463" y="161"/>
                  </a:lnTo>
                  <a:lnTo>
                    <a:pt x="470" y="153"/>
                  </a:lnTo>
                  <a:lnTo>
                    <a:pt x="442" y="124"/>
                  </a:lnTo>
                  <a:lnTo>
                    <a:pt x="405" y="101"/>
                  </a:lnTo>
                  <a:lnTo>
                    <a:pt x="355" y="95"/>
                  </a:lnTo>
                  <a:lnTo>
                    <a:pt x="332" y="88"/>
                  </a:lnTo>
                  <a:lnTo>
                    <a:pt x="311" y="80"/>
                  </a:lnTo>
                  <a:lnTo>
                    <a:pt x="326" y="80"/>
                  </a:lnTo>
                  <a:lnTo>
                    <a:pt x="369" y="65"/>
                  </a:lnTo>
                  <a:lnTo>
                    <a:pt x="332" y="65"/>
                  </a:lnTo>
                  <a:lnTo>
                    <a:pt x="332" y="51"/>
                  </a:lnTo>
                  <a:lnTo>
                    <a:pt x="369" y="51"/>
                  </a:lnTo>
                  <a:lnTo>
                    <a:pt x="457" y="95"/>
                  </a:lnTo>
                  <a:lnTo>
                    <a:pt x="493" y="124"/>
                  </a:lnTo>
                  <a:lnTo>
                    <a:pt x="522" y="161"/>
                  </a:lnTo>
                  <a:lnTo>
                    <a:pt x="543" y="211"/>
                  </a:lnTo>
                  <a:lnTo>
                    <a:pt x="551" y="268"/>
                  </a:lnTo>
                  <a:lnTo>
                    <a:pt x="543" y="312"/>
                  </a:lnTo>
                  <a:lnTo>
                    <a:pt x="528" y="370"/>
                  </a:lnTo>
                  <a:lnTo>
                    <a:pt x="507" y="422"/>
                  </a:lnTo>
                  <a:lnTo>
                    <a:pt x="470" y="464"/>
                  </a:lnTo>
                  <a:lnTo>
                    <a:pt x="434" y="495"/>
                  </a:lnTo>
                  <a:lnTo>
                    <a:pt x="397" y="516"/>
                  </a:lnTo>
                  <a:lnTo>
                    <a:pt x="355" y="531"/>
                  </a:lnTo>
                  <a:lnTo>
                    <a:pt x="303" y="537"/>
                  </a:lnTo>
                  <a:lnTo>
                    <a:pt x="246" y="537"/>
                  </a:lnTo>
                  <a:lnTo>
                    <a:pt x="188" y="523"/>
                  </a:lnTo>
                  <a:lnTo>
                    <a:pt x="131" y="500"/>
                  </a:lnTo>
                  <a:lnTo>
                    <a:pt x="79" y="464"/>
                  </a:lnTo>
                  <a:lnTo>
                    <a:pt x="36" y="422"/>
                  </a:lnTo>
                  <a:lnTo>
                    <a:pt x="0" y="356"/>
                  </a:lnTo>
                  <a:lnTo>
                    <a:pt x="29" y="385"/>
                  </a:lnTo>
                  <a:lnTo>
                    <a:pt x="50" y="429"/>
                  </a:lnTo>
                  <a:lnTo>
                    <a:pt x="58" y="435"/>
                  </a:lnTo>
                  <a:lnTo>
                    <a:pt x="58" y="429"/>
                  </a:lnTo>
                  <a:lnTo>
                    <a:pt x="65" y="429"/>
                  </a:lnTo>
                  <a:lnTo>
                    <a:pt x="71" y="429"/>
                  </a:lnTo>
                  <a:lnTo>
                    <a:pt x="71" y="435"/>
                  </a:lnTo>
                  <a:lnTo>
                    <a:pt x="42" y="393"/>
                  </a:lnTo>
                  <a:lnTo>
                    <a:pt x="21" y="333"/>
                  </a:lnTo>
                  <a:lnTo>
                    <a:pt x="0" y="276"/>
                  </a:lnTo>
                  <a:lnTo>
                    <a:pt x="0" y="239"/>
                  </a:lnTo>
                  <a:lnTo>
                    <a:pt x="0" y="197"/>
                  </a:lnTo>
                  <a:lnTo>
                    <a:pt x="6" y="255"/>
                  </a:lnTo>
                  <a:lnTo>
                    <a:pt x="29" y="297"/>
                  </a:lnTo>
                  <a:lnTo>
                    <a:pt x="29" y="232"/>
                  </a:lnTo>
                  <a:lnTo>
                    <a:pt x="36" y="166"/>
                  </a:lnTo>
                  <a:lnTo>
                    <a:pt x="50" y="138"/>
                  </a:lnTo>
                  <a:lnTo>
                    <a:pt x="71" y="109"/>
                  </a:lnTo>
                  <a:lnTo>
                    <a:pt x="115" y="65"/>
                  </a:lnTo>
                  <a:lnTo>
                    <a:pt x="144" y="51"/>
                  </a:lnTo>
                  <a:lnTo>
                    <a:pt x="167" y="36"/>
                  </a:lnTo>
                  <a:lnTo>
                    <a:pt x="188" y="15"/>
                  </a:lnTo>
                  <a:lnTo>
                    <a:pt x="196" y="1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44" name="フリーフォーム 43"/>
            <p:cNvSpPr>
              <a:spLocks/>
            </p:cNvSpPr>
            <p:nvPr/>
          </p:nvSpPr>
          <p:spPr bwMode="auto">
            <a:xfrm>
              <a:off x="6715140" y="5214950"/>
              <a:ext cx="431310" cy="71438"/>
            </a:xfrm>
            <a:custGeom>
              <a:avLst/>
              <a:gdLst>
                <a:gd name="T0" fmla="*/ 0 w 232"/>
                <a:gd name="T1" fmla="*/ 0 h 44"/>
                <a:gd name="T2" fmla="*/ 196850 w 232"/>
                <a:gd name="T3" fmla="*/ 12700 h 44"/>
                <a:gd name="T4" fmla="*/ 301625 w 232"/>
                <a:gd name="T5" fmla="*/ 36513 h 44"/>
                <a:gd name="T6" fmla="*/ 334963 w 232"/>
                <a:gd name="T7" fmla="*/ 46038 h 44"/>
                <a:gd name="T8" fmla="*/ 358775 w 232"/>
                <a:gd name="T9" fmla="*/ 58738 h 44"/>
                <a:gd name="T10" fmla="*/ 368300 w 232"/>
                <a:gd name="T11" fmla="*/ 69850 h 44"/>
                <a:gd name="T12" fmla="*/ 346075 w 232"/>
                <a:gd name="T13" fmla="*/ 69850 h 44"/>
                <a:gd name="T14" fmla="*/ 288925 w 232"/>
                <a:gd name="T15" fmla="*/ 46038 h 44"/>
                <a:gd name="T16" fmla="*/ 219075 w 232"/>
                <a:gd name="T17" fmla="*/ 36513 h 44"/>
                <a:gd name="T18" fmla="*/ 219075 w 232"/>
                <a:gd name="T19" fmla="*/ 46038 h 44"/>
                <a:gd name="T20" fmla="*/ 242888 w 232"/>
                <a:gd name="T21" fmla="*/ 69850 h 44"/>
                <a:gd name="T22" fmla="*/ 219075 w 232"/>
                <a:gd name="T23" fmla="*/ 69850 h 44"/>
                <a:gd name="T24" fmla="*/ 196850 w 232"/>
                <a:gd name="T25" fmla="*/ 58738 h 44"/>
                <a:gd name="T26" fmla="*/ 173038 w 232"/>
                <a:gd name="T27" fmla="*/ 46038 h 44"/>
                <a:gd name="T28" fmla="*/ 11113 w 232"/>
                <a:gd name="T29" fmla="*/ 0 h 44"/>
                <a:gd name="T30" fmla="*/ 0 w 232"/>
                <a:gd name="T31" fmla="*/ 0 h 44"/>
                <a:gd name="T32" fmla="*/ 0 1 256"/>
                <a:gd name="T33" fmla="*/ 0 1 256"/>
                <a:gd name="T34" fmla="*/ 0 1 256"/>
                <a:gd name="T35" fmla="*/ 0 1 256"/>
                <a:gd name="T36" fmla="*/ 0 1 256"/>
                <a:gd name="T37" fmla="*/ 0 1 256"/>
                <a:gd name="T38" fmla="*/ 0 1 256"/>
                <a:gd name="T39" fmla="*/ 0 1 256"/>
                <a:gd name="T40" fmla="*/ 0 1 256"/>
                <a:gd name="T41" fmla="*/ 0 1 256"/>
                <a:gd name="T42" fmla="*/ 0 1 256"/>
                <a:gd name="T43" fmla="*/ 0 1 256"/>
                <a:gd name="T44" fmla="*/ 0 1 256"/>
                <a:gd name="T45" fmla="*/ 0 1 256"/>
                <a:gd name="T46" fmla="*/ 0 1 256"/>
                <a:gd name="T47" fmla="*/ 0 1 256"/>
                <a:gd name="T48" fmla="*/ 0 w 232"/>
                <a:gd name="T49" fmla="*/ 0 h 44"/>
                <a:gd name="T50" fmla="*/ 0 w 232"/>
                <a:gd name="T51" fmla="*/ 0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2" h="44">
                  <a:moveTo>
                    <a:pt x="0" y="0"/>
                  </a:moveTo>
                  <a:lnTo>
                    <a:pt x="124" y="8"/>
                  </a:lnTo>
                  <a:lnTo>
                    <a:pt x="190" y="23"/>
                  </a:lnTo>
                  <a:lnTo>
                    <a:pt x="211" y="29"/>
                  </a:lnTo>
                  <a:lnTo>
                    <a:pt x="226" y="37"/>
                  </a:lnTo>
                  <a:lnTo>
                    <a:pt x="232" y="44"/>
                  </a:lnTo>
                  <a:lnTo>
                    <a:pt x="218" y="44"/>
                  </a:lnTo>
                  <a:lnTo>
                    <a:pt x="182" y="29"/>
                  </a:lnTo>
                  <a:lnTo>
                    <a:pt x="138" y="23"/>
                  </a:lnTo>
                  <a:lnTo>
                    <a:pt x="138" y="29"/>
                  </a:lnTo>
                  <a:lnTo>
                    <a:pt x="153" y="44"/>
                  </a:lnTo>
                  <a:lnTo>
                    <a:pt x="138" y="44"/>
                  </a:lnTo>
                  <a:lnTo>
                    <a:pt x="124" y="37"/>
                  </a:lnTo>
                  <a:lnTo>
                    <a:pt x="109" y="2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  <p:sp>
          <p:nvSpPr>
            <p:cNvPr id="45" name="フリーフォーム 44"/>
            <p:cNvSpPr>
              <a:spLocks/>
            </p:cNvSpPr>
            <p:nvPr/>
          </p:nvSpPr>
          <p:spPr bwMode="auto">
            <a:xfrm>
              <a:off x="6786578" y="5357826"/>
              <a:ext cx="232643" cy="71242"/>
            </a:xfrm>
            <a:custGeom>
              <a:avLst/>
              <a:gdLst>
                <a:gd name="T0" fmla="*/ 0 w 94"/>
                <a:gd name="T1" fmla="*/ 0 h 29"/>
                <a:gd name="T2" fmla="*/ 82550 w 94"/>
                <a:gd name="T3" fmla="*/ 12700 h 29"/>
                <a:gd name="T4" fmla="*/ 149225 w 94"/>
                <a:gd name="T5" fmla="*/ 33338 h 29"/>
                <a:gd name="T6" fmla="*/ 149225 w 94"/>
                <a:gd name="T7" fmla="*/ 46038 h 29"/>
                <a:gd name="T8" fmla="*/ 127000 w 94"/>
                <a:gd name="T9" fmla="*/ 46038 h 29"/>
                <a:gd name="T10" fmla="*/ 69850 w 94"/>
                <a:gd name="T11" fmla="*/ 25400 h 29"/>
                <a:gd name="T12" fmla="*/ 11113 w 94"/>
                <a:gd name="T13" fmla="*/ 0 h 29"/>
                <a:gd name="T14" fmla="*/ 0 w 94"/>
                <a:gd name="T15" fmla="*/ 0 h 29"/>
                <a:gd name="T16" fmla="*/ 0 1 256"/>
                <a:gd name="T17" fmla="*/ 0 1 256"/>
                <a:gd name="T18" fmla="*/ 0 1 256"/>
                <a:gd name="T19" fmla="*/ 0 1 256"/>
                <a:gd name="T20" fmla="*/ 0 1 256"/>
                <a:gd name="T21" fmla="*/ 0 1 256"/>
                <a:gd name="T22" fmla="*/ 0 1 256"/>
                <a:gd name="T23" fmla="*/ 0 1 256"/>
                <a:gd name="T24" fmla="*/ 0 w 94"/>
                <a:gd name="T25" fmla="*/ 0 h 29"/>
                <a:gd name="T26" fmla="*/ 0 w 94"/>
                <a:gd name="T27" fmla="*/ 0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4" h="29">
                  <a:moveTo>
                    <a:pt x="0" y="0"/>
                  </a:moveTo>
                  <a:lnTo>
                    <a:pt x="52" y="8"/>
                  </a:lnTo>
                  <a:lnTo>
                    <a:pt x="94" y="21"/>
                  </a:lnTo>
                  <a:lnTo>
                    <a:pt x="94" y="29"/>
                  </a:lnTo>
                  <a:lnTo>
                    <a:pt x="80" y="29"/>
                  </a:lnTo>
                  <a:lnTo>
                    <a:pt x="44" y="16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>
                <a:solidFill>
                  <a:srgbClr val="FF0000">
                    <a:alpha val="100000"/>
                  </a:srgbClr>
                </a:solidFill>
              </a:endParaRPr>
            </a:p>
          </p:txBody>
        </p:sp>
      </p:grpSp>
      <p:sp>
        <p:nvSpPr>
          <p:cNvPr id="46" name="フリーフォーム 45"/>
          <p:cNvSpPr>
            <a:spLocks/>
          </p:cNvSpPr>
          <p:nvPr/>
        </p:nvSpPr>
        <p:spPr bwMode="auto">
          <a:xfrm>
            <a:off x="5857884" y="5857892"/>
            <a:ext cx="245087" cy="231993"/>
          </a:xfrm>
          <a:custGeom>
            <a:avLst/>
            <a:gdLst>
              <a:gd name="T0" fmla="*/ 136525 w 151"/>
              <a:gd name="T1" fmla="*/ 0 h 144"/>
              <a:gd name="T2" fmla="*/ 79375 w 151"/>
              <a:gd name="T3" fmla="*/ 9525 h 144"/>
              <a:gd name="T4" fmla="*/ 44450 w 151"/>
              <a:gd name="T5" fmla="*/ 34925 h 144"/>
              <a:gd name="T6" fmla="*/ 0 w 151"/>
              <a:gd name="T7" fmla="*/ 104775 h 144"/>
              <a:gd name="T8" fmla="*/ 0 w 151"/>
              <a:gd name="T9" fmla="*/ 138113 h 144"/>
              <a:gd name="T10" fmla="*/ 57150 w 151"/>
              <a:gd name="T11" fmla="*/ 125413 h 144"/>
              <a:gd name="T12" fmla="*/ 44450 w 151"/>
              <a:gd name="T13" fmla="*/ 161925 h 144"/>
              <a:gd name="T14" fmla="*/ 20637 w 151"/>
              <a:gd name="T15" fmla="*/ 171450 h 144"/>
              <a:gd name="T16" fmla="*/ 57150 w 151"/>
              <a:gd name="T17" fmla="*/ 207963 h 144"/>
              <a:gd name="T18" fmla="*/ 103187 w 151"/>
              <a:gd name="T19" fmla="*/ 228600 h 144"/>
              <a:gd name="T20" fmla="*/ 149225 w 151"/>
              <a:gd name="T21" fmla="*/ 228600 h 144"/>
              <a:gd name="T22" fmla="*/ 182562 w 151"/>
              <a:gd name="T23" fmla="*/ 217488 h 144"/>
              <a:gd name="T24" fmla="*/ 239712 w 151"/>
              <a:gd name="T25" fmla="*/ 184150 h 144"/>
              <a:gd name="T26" fmla="*/ 239712 w 151"/>
              <a:gd name="T27" fmla="*/ 104775 h 144"/>
              <a:gd name="T28" fmla="*/ 219075 w 151"/>
              <a:gd name="T29" fmla="*/ 55563 h 144"/>
              <a:gd name="T30" fmla="*/ 182562 w 151"/>
              <a:gd name="T31" fmla="*/ 34925 h 144"/>
              <a:gd name="T32" fmla="*/ 149225 w 151"/>
              <a:gd name="T33" fmla="*/ 0 h 144"/>
              <a:gd name="T34" fmla="*/ 136525 w 151"/>
              <a:gd name="T35" fmla="*/ 0 h 144"/>
              <a:gd name="T36" fmla="*/ 136525 w 151"/>
              <a:gd name="T37" fmla="*/ 104775 h 144"/>
              <a:gd name="T38" fmla="*/ 123825 w 151"/>
              <a:gd name="T39" fmla="*/ 112713 h 144"/>
              <a:gd name="T40" fmla="*/ 79375 w 151"/>
              <a:gd name="T41" fmla="*/ 104775 h 144"/>
              <a:gd name="T42" fmla="*/ 57150 w 151"/>
              <a:gd name="T43" fmla="*/ 92075 h 144"/>
              <a:gd name="T44" fmla="*/ 66675 w 151"/>
              <a:gd name="T45" fmla="*/ 46038 h 144"/>
              <a:gd name="T46" fmla="*/ 115887 w 151"/>
              <a:gd name="T47" fmla="*/ 34925 h 144"/>
              <a:gd name="T48" fmla="*/ 136525 w 151"/>
              <a:gd name="T49" fmla="*/ 46038 h 144"/>
              <a:gd name="T50" fmla="*/ 136525 w 151"/>
              <a:gd name="T51" fmla="*/ 79375 h 144"/>
              <a:gd name="T52" fmla="*/ 136525 w 151"/>
              <a:gd name="T53" fmla="*/ 104775 h 144"/>
              <a:gd name="T54" fmla="*/ 136525 w 151"/>
              <a:gd name="T55" fmla="*/ 0 h 144"/>
              <a:gd name="T56" fmla="*/ 149225 w 151"/>
              <a:gd name="T57" fmla="*/ 195263 h 144"/>
              <a:gd name="T58" fmla="*/ 195262 w 151"/>
              <a:gd name="T59" fmla="*/ 195263 h 144"/>
              <a:gd name="T60" fmla="*/ 169862 w 151"/>
              <a:gd name="T61" fmla="*/ 207963 h 144"/>
              <a:gd name="T62" fmla="*/ 149225 w 151"/>
              <a:gd name="T63" fmla="*/ 195263 h 144"/>
              <a:gd name="T64" fmla="*/ 136525 w 151"/>
              <a:gd name="T65" fmla="*/ 0 h 144"/>
              <a:gd name="T66" fmla="*/ 0 1 256"/>
              <a:gd name="T67" fmla="*/ 0 1 256"/>
              <a:gd name="T68" fmla="*/ 0 1 256"/>
              <a:gd name="T69" fmla="*/ 0 1 256"/>
              <a:gd name="T70" fmla="*/ 0 1 256"/>
              <a:gd name="T71" fmla="*/ 0 1 256"/>
              <a:gd name="T72" fmla="*/ 0 1 256"/>
              <a:gd name="T73" fmla="*/ 0 1 256"/>
              <a:gd name="T74" fmla="*/ 0 1 256"/>
              <a:gd name="T75" fmla="*/ 0 1 256"/>
              <a:gd name="T76" fmla="*/ 0 1 256"/>
              <a:gd name="T77" fmla="*/ 0 1 256"/>
              <a:gd name="T78" fmla="*/ 0 1 256"/>
              <a:gd name="T79" fmla="*/ 0 1 256"/>
              <a:gd name="T80" fmla="*/ 0 1 256"/>
              <a:gd name="T81" fmla="*/ 0 1 256"/>
              <a:gd name="T82" fmla="*/ 0 1 256"/>
              <a:gd name="T83" fmla="*/ 0 1 256"/>
              <a:gd name="T84" fmla="*/ 0 1 256"/>
              <a:gd name="T85" fmla="*/ 0 1 256"/>
              <a:gd name="T86" fmla="*/ 0 1 256"/>
              <a:gd name="T87" fmla="*/ 0 1 256"/>
              <a:gd name="T88" fmla="*/ 0 1 256"/>
              <a:gd name="T89" fmla="*/ 0 1 256"/>
              <a:gd name="T90" fmla="*/ 0 1 256"/>
              <a:gd name="T91" fmla="*/ 0 1 256"/>
              <a:gd name="T92" fmla="*/ 0 1 256"/>
              <a:gd name="T93" fmla="*/ 0 1 256"/>
              <a:gd name="T94" fmla="*/ 0 1 256"/>
              <a:gd name="T95" fmla="*/ 0 1 256"/>
              <a:gd name="T96" fmla="*/ 0 1 256"/>
              <a:gd name="T97" fmla="*/ 0 1 256"/>
              <a:gd name="T98" fmla="*/ 0 1 256"/>
              <a:gd name="T99" fmla="*/ 0 w 151"/>
              <a:gd name="T100" fmla="*/ 0 h 144"/>
              <a:gd name="T101" fmla="*/ 0 w 151"/>
              <a:gd name="T102" fmla="*/ 0 h 14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51" h="144">
                <a:moveTo>
                  <a:pt x="86" y="0"/>
                </a:moveTo>
                <a:lnTo>
                  <a:pt x="50" y="6"/>
                </a:lnTo>
                <a:lnTo>
                  <a:pt x="28" y="22"/>
                </a:lnTo>
                <a:lnTo>
                  <a:pt x="0" y="66"/>
                </a:lnTo>
                <a:lnTo>
                  <a:pt x="0" y="87"/>
                </a:lnTo>
                <a:lnTo>
                  <a:pt x="36" y="79"/>
                </a:lnTo>
                <a:lnTo>
                  <a:pt x="28" y="102"/>
                </a:lnTo>
                <a:lnTo>
                  <a:pt x="13" y="108"/>
                </a:lnTo>
                <a:lnTo>
                  <a:pt x="36" y="131"/>
                </a:lnTo>
                <a:lnTo>
                  <a:pt x="65" y="144"/>
                </a:lnTo>
                <a:lnTo>
                  <a:pt x="94" y="144"/>
                </a:lnTo>
                <a:lnTo>
                  <a:pt x="115" y="137"/>
                </a:lnTo>
                <a:lnTo>
                  <a:pt x="151" y="116"/>
                </a:lnTo>
                <a:lnTo>
                  <a:pt x="151" y="66"/>
                </a:lnTo>
                <a:lnTo>
                  <a:pt x="138" y="35"/>
                </a:lnTo>
                <a:lnTo>
                  <a:pt x="115" y="22"/>
                </a:lnTo>
                <a:lnTo>
                  <a:pt x="94" y="0"/>
                </a:lnTo>
                <a:lnTo>
                  <a:pt x="86" y="0"/>
                </a:lnTo>
                <a:lnTo>
                  <a:pt x="86" y="66"/>
                </a:lnTo>
                <a:lnTo>
                  <a:pt x="78" y="71"/>
                </a:lnTo>
                <a:lnTo>
                  <a:pt x="50" y="66"/>
                </a:lnTo>
                <a:lnTo>
                  <a:pt x="36" y="58"/>
                </a:lnTo>
                <a:lnTo>
                  <a:pt x="42" y="29"/>
                </a:lnTo>
                <a:lnTo>
                  <a:pt x="73" y="22"/>
                </a:lnTo>
                <a:lnTo>
                  <a:pt x="86" y="29"/>
                </a:lnTo>
                <a:lnTo>
                  <a:pt x="86" y="50"/>
                </a:lnTo>
                <a:lnTo>
                  <a:pt x="86" y="66"/>
                </a:lnTo>
                <a:lnTo>
                  <a:pt x="86" y="0"/>
                </a:lnTo>
                <a:lnTo>
                  <a:pt x="94" y="123"/>
                </a:lnTo>
                <a:lnTo>
                  <a:pt x="123" y="123"/>
                </a:lnTo>
                <a:lnTo>
                  <a:pt x="107" y="131"/>
                </a:lnTo>
                <a:lnTo>
                  <a:pt x="94" y="123"/>
                </a:lnTo>
                <a:lnTo>
                  <a:pt x="86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1"/>
              </a:gs>
            </a:gsLst>
            <a:lin ang="5400000" scaled="1"/>
          </a:gra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solidFill>
                <a:srgbClr val="FF0000">
                  <a:alpha val="1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665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28596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68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5006C058-A8CC-488D-BF04-ADCBDF48C732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8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CB977C7-3A05-4A06-8734-F941D8C32D3B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28678"/>
            <a:ext cx="8229600" cy="571496"/>
          </a:xfrm>
        </p:spPr>
        <p:txBody>
          <a:bodyPr/>
          <a:lstStyle>
            <a:lvl1pPr>
              <a:defRPr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6"/>
            <a:ext cx="4041775" cy="4183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8BA496A7-6430-4AF5-A6B2-35C4AF1CF78E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9759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31ECC608-F7F2-4A9E-81A4-636EF1BC29C6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23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6CB977C7-3A05-4A06-8734-F941D8C32D3B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6064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737" y="719158"/>
            <a:ext cx="325754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4786" y="719158"/>
            <a:ext cx="4757742" cy="57102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737" y="1928804"/>
            <a:ext cx="3258000" cy="4500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C609B41A-A4C6-4F29-89EB-9041E9F019DE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>
          <a:xfrm>
            <a:off x="2199599" y="0"/>
            <a:ext cx="4500000" cy="360000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4183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0472" y="4917323"/>
            <a:ext cx="7774866" cy="42862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71472" y="623834"/>
            <a:ext cx="5486400" cy="4114800"/>
          </a:xfrm>
          <a:prstGeom prst="rect">
            <a:avLst/>
          </a:prstGeom>
          <a:noFill/>
          <a:ln w="241300" cmpd="thinThick">
            <a:solidFill>
              <a:schemeClr val="bg1"/>
            </a:solidFill>
            <a:prstDash val="solid"/>
            <a:miter lim="800000"/>
          </a:ln>
          <a:effectLst>
            <a:glow rad="101600">
              <a:schemeClr val="tx2">
                <a:alpha val="60000"/>
              </a:schemeClr>
            </a:glow>
          </a:effectLst>
          <a:scene3d>
            <a:camera prst="perspectiveFront"/>
            <a:lightRig rig="threePt" dir="t"/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8596" y="5429264"/>
            <a:ext cx="7786742" cy="10001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4800" cy="360000"/>
          </a:xfrm>
        </p:spPr>
        <p:txBody>
          <a:bodyPr/>
          <a:lstStyle/>
          <a:p>
            <a:fld id="{1C931507-4744-40C0-ACB5-EEABB55D3A4F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88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1169"/>
            <a:ext cx="8229600" cy="4687200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31" name="日付プレースホルダ 30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25FA06A8-21E8-4F69-83B9-4E6F7AAF07CF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32" name="フッター プレースホルダ 31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61298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500045"/>
            <a:ext cx="2057400" cy="5929352"/>
          </a:xfrm>
        </p:spPr>
        <p:txBody>
          <a:bodyPr vert="eaVert"/>
          <a:lstStyle/>
          <a:p>
            <a:r>
              <a:rPr kumimoji="0" lang="ja-JP" altLang="en-US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5556" y="500044"/>
            <a:ext cx="6019800" cy="5929353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0000"/>
          </a:xfrm>
        </p:spPr>
        <p:txBody>
          <a:bodyPr/>
          <a:lstStyle/>
          <a:p>
            <a:fld id="{5864D643-1E1D-4867-BBD0-D626A010AD6B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>
          <a:xfrm>
            <a:off x="2199600" y="0"/>
            <a:ext cx="4500000" cy="361347"/>
          </a:xfrm>
        </p:spPr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26" name="スライド番号プレースホルダ 25"/>
          <p:cNvSpPr>
            <a:spLocks noGrp="1"/>
          </p:cNvSpPr>
          <p:nvPr>
            <p:ph type="sldNum" sz="quarter" idx="12"/>
          </p:nvPr>
        </p:nvSpPr>
        <p:spPr>
          <a:xfrm>
            <a:off x="7714800" y="0"/>
            <a:ext cx="1429200" cy="360000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6548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29597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B79D1D-414E-4758-9EA2-385E3336A0B9}" type="datetime1">
              <a:rPr kumimoji="1" lang="ja-JP" altLang="en-US" smtClean="0"/>
              <a:pPr/>
              <a:t>2019/12/2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0" y="6597352"/>
            <a:ext cx="3131840" cy="260648"/>
          </a:xfrm>
          <a:prstGeom prst="rect">
            <a:avLst/>
          </a:prstGeom>
        </p:spPr>
        <p:txBody>
          <a:bodyPr vert="horz" tIns="0" bIns="0" rtlCol="0" anchor="b" anchorCtr="0"/>
          <a:lstStyle>
            <a:lvl1pPr algn="l" eaLnBrk="1" latinLnBrk="0" hangingPunct="1">
              <a:defRPr kumimoji="0" sz="105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4"/>
          </p:nvPr>
        </p:nvSpPr>
        <p:spPr>
          <a:xfrm>
            <a:off x="7715272" y="6498000"/>
            <a:ext cx="1428728" cy="360000"/>
          </a:xfrm>
          <a:prstGeom prst="rect">
            <a:avLst/>
          </a:prstGeom>
        </p:spPr>
        <p:txBody>
          <a:bodyPr vert="horz" tIns="0" rIns="0" bIns="0" rtlCol="0" anchor="b" anchorCtr="0"/>
          <a:lstStyle>
            <a:lvl1pPr algn="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4" name="タイトル プレースホルダ 13"/>
          <p:cNvSpPr>
            <a:spLocks noGrp="1"/>
          </p:cNvSpPr>
          <p:nvPr>
            <p:ph type="title"/>
          </p:nvPr>
        </p:nvSpPr>
        <p:spPr>
          <a:xfrm>
            <a:off x="0" y="-18256"/>
            <a:ext cx="9144000" cy="566936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51520" y="620688"/>
            <a:ext cx="8640960" cy="59766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dirty="0"/>
              <a:t>マスタ テキストの書式設定</a:t>
            </a:r>
          </a:p>
          <a:p>
            <a:pPr lvl="1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2 </a:t>
            </a:r>
            <a:r>
              <a:rPr kumimoji="0" lang="ja-JP" altLang="en-US" dirty="0"/>
              <a:t>レベル</a:t>
            </a:r>
          </a:p>
          <a:p>
            <a:pPr lvl="2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3 </a:t>
            </a:r>
            <a:r>
              <a:rPr kumimoji="0" lang="ja-JP" altLang="en-US" dirty="0"/>
              <a:t>レベル</a:t>
            </a:r>
          </a:p>
          <a:p>
            <a:pPr lvl="3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4 </a:t>
            </a:r>
            <a:r>
              <a:rPr kumimoji="0" lang="ja-JP" altLang="en-US" dirty="0"/>
              <a:t>レベル</a:t>
            </a:r>
          </a:p>
          <a:p>
            <a:pPr lvl="4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5 </a:t>
            </a:r>
            <a:r>
              <a:rPr kumimoji="0" lang="ja-JP" altLang="en-US" dirty="0"/>
              <a:t>レベル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3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 pitchFamily="2" charset="2"/>
        <a:buChar char="n"/>
        <a:defRPr kumimoji="1" sz="32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 pitchFamily="2" charset="2"/>
        <a:buChar char="Ø"/>
        <a:defRPr kumimoji="1" sz="28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 pitchFamily="2" charset="2"/>
        <a:buChar char="p"/>
        <a:defRPr kumimoji="1" sz="24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 pitchFamily="2" charset="2"/>
        <a:buChar char="ü"/>
        <a:defRPr kumimoji="1" sz="20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0" y="6553200"/>
            <a:ext cx="304800" cy="304800"/>
          </a:xfrm>
          <a:prstGeom prst="rect">
            <a:avLst/>
          </a:prstGeom>
          <a:solidFill>
            <a:srgbClr val="F2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gray">
          <a:xfrm>
            <a:off x="0" y="6629400"/>
            <a:ext cx="9144000" cy="228600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gray">
          <a:xfrm>
            <a:off x="0" y="0"/>
            <a:ext cx="9144000" cy="76517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454545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HG創英角ｺﾞｼｯｸUB" pitchFamily="49" charset="-128"/>
              <a:ea typeface="HG創英角ｺﾞｼｯｸUB" pitchFamily="49" charset="-128"/>
              <a:cs typeface="Arial" pitchFamily="34" charset="0"/>
            </a:endParaRP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title"/>
          </p:nvPr>
        </p:nvSpPr>
        <p:spPr bwMode="gray">
          <a:xfrm>
            <a:off x="252413" y="130175"/>
            <a:ext cx="751998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5126" name="Rectangle 5"/>
          <p:cNvSpPr>
            <a:spLocks noGrp="1" noChangeArrowheads="1"/>
          </p:cNvSpPr>
          <p:nvPr>
            <p:ph type="body" idx="1"/>
          </p:nvPr>
        </p:nvSpPr>
        <p:spPr bwMode="gray">
          <a:xfrm>
            <a:off x="250825" y="1020763"/>
            <a:ext cx="8642350" cy="543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2 レベル</a:t>
            </a:r>
          </a:p>
          <a:p>
            <a:pPr lvl="2"/>
            <a:r>
              <a:rPr lang="ja-JP" altLang="en-US"/>
              <a:t>第 3 レベル</a:t>
            </a:r>
          </a:p>
          <a:p>
            <a:pPr lvl="3"/>
            <a:r>
              <a:rPr lang="ja-JP" altLang="en-US"/>
              <a:t>第 4 レベル</a:t>
            </a:r>
          </a:p>
          <a:p>
            <a:pPr lvl="4"/>
            <a:r>
              <a:rPr lang="ja-JP" altLang="en-US"/>
              <a:t>第 5 レベル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52413" y="661670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kumimoji="1" sz="1400" b="0">
                <a:solidFill>
                  <a:srgbClr val="000000"/>
                </a:solidFill>
                <a:latin typeface="Arial"/>
                <a:ea typeface="ＭＳ Ｐゴシック" pitchFamily="50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/>
          </a:p>
        </p:txBody>
      </p:sp>
      <p:sp>
        <p:nvSpPr>
          <p:cNvPr id="89096" name="Rectangle 8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572000" y="6643688"/>
            <a:ext cx="45720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solidFill>
                  <a:srgbClr val="000000"/>
                </a:solidFill>
                <a:latin typeface="Arial"/>
                <a:ea typeface="ＭＳ Ｐゴシック" pitchFamily="50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/>
              <a:t>京都大学  宇宙総合学研究ユニット　　水村 好貴</a:t>
            </a:r>
            <a:r>
              <a:rPr lang="ja-JP" altLang="en-US" sz="1400"/>
              <a:t>　　</a:t>
            </a:r>
            <a:fld id="{9EEB6062-C44F-4AA7-925F-E2E5C86F9EFA}" type="slidenum">
              <a:rPr lang="ja-JP" altLang="en-US" sz="14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 sz="1400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gray">
          <a:xfrm>
            <a:off x="0" y="765175"/>
            <a:ext cx="9144000" cy="7143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8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  <p:sp>
        <p:nvSpPr>
          <p:cNvPr id="26634" name="テキスト ボックス 10"/>
          <p:cNvSpPr txBox="1">
            <a:spLocks noChangeArrowheads="1"/>
          </p:cNvSpPr>
          <p:nvPr/>
        </p:nvSpPr>
        <p:spPr bwMode="auto">
          <a:xfrm>
            <a:off x="7772400" y="44450"/>
            <a:ext cx="1295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  <a:t>天文学会</a:t>
            </a:r>
            <a:br>
              <a:rPr lang="en-US" altLang="ja-JP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</a:br>
            <a:r>
              <a:rPr lang="ja-JP" altLang="en-US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  <a:t>（＠東北大学） </a:t>
            </a:r>
            <a:r>
              <a:rPr lang="en-US" altLang="ja-JP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  <a:t>2013/09/11 (</a:t>
            </a:r>
            <a:r>
              <a:rPr lang="ja-JP" altLang="en-US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  <a:t>水</a:t>
            </a:r>
            <a:r>
              <a:rPr lang="en-US" altLang="ja-JP" sz="1200" b="0">
                <a:solidFill>
                  <a:srgbClr val="FFFFFF"/>
                </a:solidFill>
                <a:latin typeface="Arial" charset="0"/>
                <a:cs typeface="Arial" pitchFamily="34" charset="0"/>
              </a:rPr>
              <a:t>)</a:t>
            </a:r>
            <a:endParaRPr lang="ja-JP" altLang="en-US" sz="1200" b="0">
              <a:solidFill>
                <a:srgbClr val="000000"/>
              </a:solidFill>
              <a:latin typeface="Arial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96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FF99"/>
          </a:solidFill>
          <a:latin typeface="+mj-ea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FF99"/>
          </a:solidFill>
          <a:latin typeface="ＭＳ Ｐゴシック" pitchFamily="50" charset="-128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FF99"/>
          </a:solidFill>
          <a:latin typeface="ＭＳ Ｐゴシック" pitchFamily="50" charset="-128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FF99"/>
          </a:solidFill>
          <a:latin typeface="ＭＳ Ｐゴシック" pitchFamily="50" charset="-128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rgbClr val="FFFF99"/>
          </a:solidFill>
          <a:latin typeface="ＭＳ Ｐゴシック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rgbClr val="FFFF99"/>
          </a:solidFill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rgbClr val="FFFF99"/>
          </a:solidFill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rgbClr val="FFFF99"/>
          </a:solidFill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rgbClr val="FFFF99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3200">
          <a:solidFill>
            <a:srgbClr val="0070C0"/>
          </a:solidFill>
          <a:latin typeface="+mj-ea"/>
          <a:ea typeface="+mj-ea"/>
          <a:cs typeface="+mn-cs"/>
        </a:defRPr>
      </a:lvl1pPr>
      <a:lvl2pPr marL="4508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p"/>
        <a:defRPr kumimoji="1" sz="2800">
          <a:solidFill>
            <a:schemeClr val="tx1"/>
          </a:solidFill>
          <a:latin typeface="+mj-ea"/>
          <a:ea typeface="+mj-ea"/>
        </a:defRPr>
      </a:lvl2pPr>
      <a:lvl3pPr marL="71755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>
          <a:solidFill>
            <a:schemeClr val="tx1"/>
          </a:solidFill>
          <a:latin typeface="+mj-ea"/>
          <a:ea typeface="+mj-ea"/>
        </a:defRPr>
      </a:lvl3pPr>
      <a:lvl4pPr marL="987425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j-ea"/>
          <a:ea typeface="+mj-ea"/>
        </a:defRPr>
      </a:lvl4pPr>
      <a:lvl5pPr marL="12573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j-ea"/>
          <a:ea typeface="+mj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F922B-2EF9-45F2-9652-A57C9217B53D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2E757-29DD-4086-B325-52A10D4593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0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-488950" y="-100013"/>
            <a:ext cx="8229600" cy="1139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86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/>
          </a:p>
        </p:txBody>
      </p:sp>
      <p:sp>
        <p:nvSpPr>
          <p:cNvPr id="2868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ＭＳ Ｐゴシック" pitchFamily="50" charset="-128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DD4FB2-AC4F-47FE-9699-A0A04116639D}" type="slidenum">
              <a:rPr kumimoji="0"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/>
          </a:p>
        </p:txBody>
      </p:sp>
    </p:spTree>
    <p:extLst>
      <p:ext uri="{BB962C8B-B14F-4D97-AF65-F5344CB8AC3E}">
        <p14:creationId xmlns:p14="http://schemas.microsoft.com/office/powerpoint/2010/main" val="224071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61" r:id="rId1"/>
    <p:sldLayoutId id="2147484462" r:id="rId2"/>
    <p:sldLayoutId id="2147484463" r:id="rId3"/>
    <p:sldLayoutId id="2147484464" r:id="rId4"/>
    <p:sldLayoutId id="2147484465" r:id="rId5"/>
    <p:sldLayoutId id="2147484466" r:id="rId6"/>
    <p:sldLayoutId id="2147484467" r:id="rId7"/>
    <p:sldLayoutId id="2147484468" r:id="rId8"/>
    <p:sldLayoutId id="2147484469" r:id="rId9"/>
    <p:sldLayoutId id="2147484470" r:id="rId10"/>
    <p:sldLayoutId id="2147484471" r:id="rId11"/>
    <p:sldLayoutId id="21474844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5"/>
        </a:buBlip>
        <a:defRPr sz="3200" b="1">
          <a:solidFill>
            <a:srgbClr val="00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16"/>
        </a:buBlip>
        <a:defRPr sz="2800" b="1">
          <a:solidFill>
            <a:srgbClr val="663300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400" b="1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000" b="1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179388" y="4445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250825" y="836613"/>
            <a:ext cx="864235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0" y="6597650"/>
            <a:ext cx="1116013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863C411F-6B0B-42EE-B49C-9493FE5F0DA0}" type="datetime1">
              <a:rPr lang="ja-JP" altLang="en-US"/>
              <a:pPr>
                <a:defRPr/>
              </a:pPr>
              <a:t>2019/12/2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619250" y="6597650"/>
            <a:ext cx="2895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532813" y="6524625"/>
            <a:ext cx="611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prstClr val="black"/>
                </a:solidFill>
                <a:latin typeface="Calibri"/>
                <a:ea typeface="ＭＳ Ｐゴシック"/>
              </a:defRPr>
            </a:lvl1pPr>
          </a:lstStyle>
          <a:p>
            <a:pPr>
              <a:defRPr/>
            </a:pPr>
            <a:fld id="{3CD155DD-EE73-4900-BD23-FE9BB16E641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077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4" r:id="rId1"/>
    <p:sldLayoutId id="2147484475" r:id="rId2"/>
    <p:sldLayoutId id="2147484476" r:id="rId3"/>
    <p:sldLayoutId id="2147484477" r:id="rId4"/>
    <p:sldLayoutId id="2147484478" r:id="rId5"/>
    <p:sldLayoutId id="2147484479" r:id="rId6"/>
    <p:sldLayoutId id="2147484480" r:id="rId7"/>
    <p:sldLayoutId id="2147484481" r:id="rId8"/>
    <p:sldLayoutId id="2147484482" r:id="rId9"/>
    <p:sldLayoutId id="2147484483" r:id="rId10"/>
    <p:sldLayoutId id="2147484484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rgbClr val="FFFF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rgbClr val="FFFF99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u"/>
        <a:defRPr kumimoji="1" sz="3200" kern="1200">
          <a:solidFill>
            <a:srgbClr val="0070C0"/>
          </a:solidFill>
          <a:latin typeface="+mn-lt"/>
          <a:ea typeface="+mn-ea"/>
          <a:cs typeface="+mn-cs"/>
        </a:defRPr>
      </a:lvl1pPr>
      <a:lvl2pPr marL="446088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p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5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62865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11213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BA18850-014B-4AA6-9A85-0A649000FA08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664AE44B-66DC-4C34-BE2F-C6DD69AFF83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35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9" r:id="rId1"/>
    <p:sldLayoutId id="2147484540" r:id="rId2"/>
    <p:sldLayoutId id="2147484541" r:id="rId3"/>
    <p:sldLayoutId id="2147484542" r:id="rId4"/>
    <p:sldLayoutId id="2147484543" r:id="rId5"/>
    <p:sldLayoutId id="2147484544" r:id="rId6"/>
    <p:sldLayoutId id="2147484545" r:id="rId7"/>
    <p:sldLayoutId id="2147484546" r:id="rId8"/>
    <p:sldLayoutId id="2147484547" r:id="rId9"/>
    <p:sldLayoutId id="2147484548" r:id="rId10"/>
    <p:sldLayoutId id="21474845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71C71-A5AC-4EF1-B573-44F0F6E6D6EC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2019/12/2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69478-E1E2-42B9-A29F-D7BF0234AE0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37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6" r:id="rId1"/>
    <p:sldLayoutId id="2147484567" r:id="rId2"/>
    <p:sldLayoutId id="2147484568" r:id="rId3"/>
    <p:sldLayoutId id="2147484569" r:id="rId4"/>
    <p:sldLayoutId id="2147484570" r:id="rId5"/>
    <p:sldLayoutId id="2147484571" r:id="rId6"/>
    <p:sldLayoutId id="2147484572" r:id="rId7"/>
    <p:sldLayoutId id="2147484573" r:id="rId8"/>
    <p:sldLayoutId id="2147484574" r:id="rId9"/>
    <p:sldLayoutId id="2147484575" r:id="rId10"/>
    <p:sldLayoutId id="21474845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付プレースホルダ 20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2133600" cy="360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B79D1D-414E-4758-9EA2-385E3336A0B9}" type="datetime1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2019/12/2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0" y="6597352"/>
            <a:ext cx="3131840" cy="260648"/>
          </a:xfrm>
          <a:prstGeom prst="rect">
            <a:avLst/>
          </a:prstGeom>
        </p:spPr>
        <p:txBody>
          <a:bodyPr vert="horz" tIns="0" bIns="0" rtlCol="0" anchor="b" anchorCtr="0"/>
          <a:lstStyle>
            <a:lvl1pPr algn="l" eaLnBrk="1" latinLnBrk="0" hangingPunct="1">
              <a:defRPr kumimoji="0" sz="105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4"/>
          </p:nvPr>
        </p:nvSpPr>
        <p:spPr>
          <a:xfrm>
            <a:off x="7715272" y="6498000"/>
            <a:ext cx="1428728" cy="360000"/>
          </a:xfrm>
          <a:prstGeom prst="rect">
            <a:avLst/>
          </a:prstGeom>
        </p:spPr>
        <p:txBody>
          <a:bodyPr vert="horz" tIns="0" rIns="0" bIns="0" rtlCol="0" anchor="b" anchorCtr="0"/>
          <a:lstStyle>
            <a:lvl1pPr algn="r" eaLnBrk="1" latinLnBrk="0" hangingPunct="1">
              <a:defRPr kumimoji="0"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>
                <a:solidFill>
                  <a:srgbClr val="424456">
                    <a:shade val="50000"/>
                  </a:srgbClr>
                </a:solidFill>
              </a:rPr>
              <a:pPr/>
              <a:t>‹#›</a:t>
            </a:fld>
            <a:endParaRPr kumimoji="1" lang="ja-JP" altLang="en-US">
              <a:solidFill>
                <a:srgbClr val="424456">
                  <a:shade val="50000"/>
                </a:srgbClr>
              </a:solidFill>
            </a:endParaRPr>
          </a:p>
        </p:txBody>
      </p:sp>
      <p:sp>
        <p:nvSpPr>
          <p:cNvPr id="14" name="タイトル プレースホルダ 13"/>
          <p:cNvSpPr>
            <a:spLocks noGrp="1"/>
          </p:cNvSpPr>
          <p:nvPr>
            <p:ph type="title"/>
          </p:nvPr>
        </p:nvSpPr>
        <p:spPr>
          <a:xfrm>
            <a:off x="0" y="-18256"/>
            <a:ext cx="9144000" cy="566936"/>
          </a:xfrm>
          <a:prstGeom prst="rect">
            <a:avLst/>
          </a:prstGeom>
          <a:effectLst>
            <a:softEdge rad="12700"/>
          </a:effectLst>
        </p:spPr>
        <p:txBody>
          <a:bodyPr vert="horz" rtlCol="0" anchor="ctr">
            <a:normAutofit/>
          </a:bodyPr>
          <a:lstStyle/>
          <a:p>
            <a:r>
              <a:rPr kumimoji="0" lang="ja-JP" altLang="en-US" dirty="0"/>
              <a:t>マスタ タイトルの書式設定</a:t>
            </a:r>
            <a:endParaRPr kumimoji="0" lang="en-US" dirty="0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51520" y="620688"/>
            <a:ext cx="8640960" cy="597666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dirty="0"/>
              <a:t>マスタ テキストの書式設定</a:t>
            </a:r>
          </a:p>
          <a:p>
            <a:pPr lvl="1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2 </a:t>
            </a:r>
            <a:r>
              <a:rPr kumimoji="0" lang="ja-JP" altLang="en-US" dirty="0"/>
              <a:t>レベル</a:t>
            </a:r>
          </a:p>
          <a:p>
            <a:pPr lvl="2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3 </a:t>
            </a:r>
            <a:r>
              <a:rPr kumimoji="0" lang="ja-JP" altLang="en-US" dirty="0"/>
              <a:t>レベル</a:t>
            </a:r>
          </a:p>
          <a:p>
            <a:pPr lvl="3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4 </a:t>
            </a:r>
            <a:r>
              <a:rPr kumimoji="0" lang="ja-JP" altLang="en-US" dirty="0"/>
              <a:t>レベル</a:t>
            </a:r>
          </a:p>
          <a:p>
            <a:pPr lvl="4" eaLnBrk="1" latinLnBrk="0" hangingPunct="1"/>
            <a:r>
              <a:rPr kumimoji="0" lang="ja-JP" altLang="en-US" dirty="0"/>
              <a:t>第 </a:t>
            </a:r>
            <a:r>
              <a:rPr kumimoji="0" lang="en-US" altLang="ja-JP" dirty="0"/>
              <a:t>5 </a:t>
            </a:r>
            <a:r>
              <a:rPr kumimoji="0" lang="ja-JP" altLang="en-US" dirty="0"/>
              <a:t>レベル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8541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78" r:id="rId1"/>
    <p:sldLayoutId id="2147484579" r:id="rId2"/>
    <p:sldLayoutId id="2147484580" r:id="rId3"/>
    <p:sldLayoutId id="2147484581" r:id="rId4"/>
    <p:sldLayoutId id="2147484582" r:id="rId5"/>
    <p:sldLayoutId id="2147484583" r:id="rId6"/>
    <p:sldLayoutId id="2147484584" r:id="rId7"/>
    <p:sldLayoutId id="2147484585" r:id="rId8"/>
    <p:sldLayoutId id="2147484586" r:id="rId9"/>
    <p:sldLayoutId id="2147484587" r:id="rId10"/>
    <p:sldLayoutId id="2147484588" r:id="rId11"/>
    <p:sldLayoutId id="2147484589" r:id="rId12"/>
    <p:sldLayoutId id="2147484590" r:id="rId13"/>
    <p:sldLayoutId id="2147484591" r:id="rId14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1" sz="4400" baseline="0">
          <a:ln>
            <a:noFill/>
          </a:ln>
          <a:solidFill>
            <a:schemeClr val="tx2"/>
          </a:solidFill>
          <a:effectLst>
            <a:glow rad="101600">
              <a:schemeClr val="bg2">
                <a:tint val="20000"/>
                <a:alpha val="60000"/>
              </a:schemeClr>
            </a:glow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rgbClr val="C00000"/>
        </a:buClr>
        <a:buSzPct val="80000"/>
        <a:buFont typeface="Wingdings" pitchFamily="2" charset="2"/>
        <a:buChar char="n"/>
        <a:defRPr kumimoji="1" sz="32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rgbClr val="C00000"/>
        </a:buClr>
        <a:buSzPct val="65000"/>
        <a:buFont typeface="Wingdings" pitchFamily="2" charset="2"/>
        <a:buChar char="Ø"/>
        <a:defRPr kumimoji="1" sz="28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rgbClr val="C00000"/>
        </a:buClr>
        <a:buSzPct val="60000"/>
        <a:buFont typeface="Wingdings" pitchFamily="2" charset="2"/>
        <a:buChar char="p"/>
        <a:defRPr kumimoji="1" sz="24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" pitchFamily="2" charset="2"/>
        <a:buChar char="ü"/>
        <a:defRPr kumimoji="1" sz="20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55000"/>
        <a:buFont typeface="Wingdings"/>
        <a:buChar char="l"/>
        <a:defRPr kumimoji="1" sz="2000" baseline="0">
          <a:solidFill>
            <a:schemeClr val="tx2"/>
          </a:solidFill>
          <a:latin typeface="Comic Sans MS" pitchFamily="66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l"/>
        <a:defRPr kumimoji="1" sz="190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"/>
        <a:buChar char="l"/>
        <a:defRPr kumimoji="1" lang="ja-JP" altLang="en-US" sz="1600" smtClean="0">
          <a:solidFill>
            <a:schemeClr val="accent1">
              <a:shade val="50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8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10" Type="http://schemas.openxmlformats.org/officeDocument/2006/relationships/image" Target="../media/image340.png"/><Relationship Id="rId4" Type="http://schemas.openxmlformats.org/officeDocument/2006/relationships/image" Target="../media/image15.png"/><Relationship Id="rId9" Type="http://schemas.openxmlformats.org/officeDocument/2006/relationships/image" Target="../media/image5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0.png"/><Relationship Id="rId3" Type="http://schemas.openxmlformats.org/officeDocument/2006/relationships/image" Target="../media/image260.png"/><Relationship Id="rId7" Type="http://schemas.openxmlformats.org/officeDocument/2006/relationships/image" Target="../media/image490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480.png"/><Relationship Id="rId11" Type="http://schemas.openxmlformats.org/officeDocument/2006/relationships/image" Target="../media/image40.png"/><Relationship Id="rId5" Type="http://schemas.openxmlformats.org/officeDocument/2006/relationships/image" Target="../media/image38.png"/><Relationship Id="rId10" Type="http://schemas.openxmlformats.org/officeDocument/2006/relationships/image" Target="../media/image39.tmp"/><Relationship Id="rId4" Type="http://schemas.openxmlformats.org/officeDocument/2006/relationships/image" Target="../media/image270.png"/><Relationship Id="rId9" Type="http://schemas.openxmlformats.org/officeDocument/2006/relationships/image" Target="../media/image5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4524"/>
            <a:ext cx="9144000" cy="823906"/>
          </a:xfrm>
          <a:prstGeom prst="rect">
            <a:avLst/>
          </a:prstGeom>
          <a:solidFill>
            <a:srgbClr val="0070C0"/>
          </a:solidFill>
        </p:spPr>
        <p:txBody>
          <a:bodyPr lIns="0" rIns="0" anchor="ctr" anchorCtr="0"/>
          <a:lstStyle/>
          <a:p>
            <a:pPr lvl="0" algn="ctr">
              <a:spcBef>
                <a:spcPct val="0"/>
              </a:spcBef>
              <a:defRPr/>
            </a:pPr>
            <a:r>
              <a:rPr lang="en-US" altLang="ja-JP" sz="2400" kern="0" dirty="0">
                <a:solidFill>
                  <a:schemeClr val="bg1"/>
                </a:solidFill>
                <a:latin typeface="Comic Sans MS" pitchFamily="66" charset="0"/>
                <a:ea typeface="ＭＳ Ｐゴシック" charset="-128"/>
                <a:cs typeface="+mj-cs"/>
              </a:rPr>
              <a:t>Imaging Observation for Cosmic MeV </a:t>
            </a:r>
            <a:r>
              <a:rPr lang="en-US" altLang="ja-JP" sz="2400" kern="0" dirty="0">
                <a:solidFill>
                  <a:schemeClr val="bg1"/>
                </a:solidFill>
                <a:latin typeface="Symbol" panose="05050102010706020507" pitchFamily="18" charset="2"/>
                <a:ea typeface="ＭＳ Ｐゴシック" charset="-128"/>
                <a:cs typeface="+mj-cs"/>
              </a:rPr>
              <a:t>g </a:t>
            </a:r>
            <a:r>
              <a:rPr lang="en-US" altLang="ja-JP" sz="2400" kern="0" dirty="0">
                <a:solidFill>
                  <a:schemeClr val="bg1"/>
                </a:solidFill>
                <a:latin typeface="Comic Sans MS" pitchFamily="66" charset="0"/>
                <a:ea typeface="ＭＳ Ｐゴシック" charset="-128"/>
                <a:cs typeface="+mj-cs"/>
              </a:rPr>
              <a:t>Background and Galactic Diffuse MeV </a:t>
            </a:r>
            <a:r>
              <a:rPr lang="en-US" altLang="ja-JP" sz="2400" kern="0" dirty="0">
                <a:solidFill>
                  <a:schemeClr val="bg1"/>
                </a:solidFill>
                <a:latin typeface="Symbol" panose="05050102010706020507" pitchFamily="18" charset="2"/>
                <a:ea typeface="ＭＳ Ｐゴシック" charset="-128"/>
                <a:cs typeface="+mj-cs"/>
              </a:rPr>
              <a:t>g</a:t>
            </a:r>
            <a:r>
              <a:rPr lang="en-US" altLang="ja-JP" sz="2400" kern="0" dirty="0">
                <a:solidFill>
                  <a:schemeClr val="bg1"/>
                </a:solidFill>
                <a:latin typeface="Comic Sans MS" pitchFamily="66" charset="0"/>
                <a:ea typeface="ＭＳ Ｐゴシック" charset="-128"/>
                <a:cs typeface="+mj-cs"/>
              </a:rPr>
              <a:t> by SMILE2+ balloon-bore experiment</a:t>
            </a:r>
          </a:p>
        </p:txBody>
      </p:sp>
      <p:sp>
        <p:nvSpPr>
          <p:cNvPr id="8" name="正方形/長方形 1"/>
          <p:cNvSpPr>
            <a:spLocks noChangeArrowheads="1"/>
          </p:cNvSpPr>
          <p:nvPr/>
        </p:nvSpPr>
        <p:spPr bwMode="auto">
          <a:xfrm>
            <a:off x="0" y="6211669"/>
            <a:ext cx="9144000" cy="70788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defRPr sz="3200" b="1">
                <a:solidFill>
                  <a:srgbClr val="003300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4"/>
              </a:buBlip>
              <a:defRPr sz="2800" b="1">
                <a:solidFill>
                  <a:srgbClr val="663300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SzTx/>
              <a:buNone/>
            </a:pPr>
            <a:r>
              <a:rPr kumimoji="0" lang="en-US" altLang="ja-JP" sz="2000" dirty="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rPr>
              <a:t>T. </a:t>
            </a:r>
            <a:r>
              <a:rPr kumimoji="0" lang="en-US" altLang="ja-JP" sz="2000" dirty="0" err="1">
                <a:solidFill>
                  <a:schemeClr val="tx1"/>
                </a:solidFill>
                <a:latin typeface="Comic Sans MS" pitchFamily="66" charset="0"/>
                <a:ea typeface="ＭＳ Ｐゴシック" charset="-128"/>
              </a:rPr>
              <a:t>Tanimori</a:t>
            </a:r>
            <a:r>
              <a:rPr kumimoji="0" lang="en-US" altLang="ja-JP" sz="2000" baseline="30000" dirty="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rPr>
              <a:t>  </a:t>
            </a:r>
            <a:r>
              <a:rPr kumimoji="0" lang="en-US" altLang="ja-JP" sz="2000" b="0" dirty="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rPr>
              <a:t>on behalf of SMILE-Project,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663300"/>
              </a:buClr>
              <a:buSzTx/>
              <a:buNone/>
            </a:pPr>
            <a:r>
              <a:rPr kumimoji="0" lang="en-US" altLang="ja-JP" sz="2000" dirty="0">
                <a:solidFill>
                  <a:schemeClr val="tx1"/>
                </a:solidFill>
                <a:latin typeface="Comic Sans MS" pitchFamily="66" charset="0"/>
                <a:ea typeface="ＭＳ Ｐゴシック" charset="-128"/>
              </a:rPr>
              <a:t>Cosmic-ray group, Physics Division, Kyoto University, Japan </a:t>
            </a:r>
            <a:endParaRPr kumimoji="0" lang="en-US" altLang="ja-JP" sz="2000" b="0" dirty="0">
              <a:solidFill>
                <a:schemeClr val="tx1"/>
              </a:solidFill>
              <a:latin typeface="Comic Sans MS" pitchFamily="66" charset="0"/>
              <a:ea typeface="ＭＳ Ｐゴシック" charset="-128"/>
            </a:endParaRPr>
          </a:p>
        </p:txBody>
      </p:sp>
      <p:sp>
        <p:nvSpPr>
          <p:cNvPr id="10" name="正方形/長方形 2"/>
          <p:cNvSpPr>
            <a:spLocks noChangeArrowheads="1"/>
          </p:cNvSpPr>
          <p:nvPr/>
        </p:nvSpPr>
        <p:spPr bwMode="auto">
          <a:xfrm>
            <a:off x="4346635" y="5866336"/>
            <a:ext cx="47973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defRPr sz="3200" b="1">
                <a:solidFill>
                  <a:srgbClr val="003300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Blip>
                <a:blip r:embed="rId4"/>
              </a:buBlip>
              <a:defRPr sz="2800" b="1">
                <a:solidFill>
                  <a:srgbClr val="663300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400" b="1"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00"/>
              </a:buClr>
              <a:buSzPct val="75000"/>
              <a:buChar char="•"/>
              <a:defRPr sz="2000" b="1"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ja-JP" sz="1800" b="0" dirty="0">
                <a:solidFill>
                  <a:srgbClr val="002060"/>
                </a:solidFill>
                <a:latin typeface="Comic Sans MS" pitchFamily="66" charset="0"/>
                <a:ea typeface="ＭＳ Ｐゴシック" charset="-128"/>
              </a:rPr>
              <a:t>2nd/Dec. TeVPA2019 @Sydney </a:t>
            </a:r>
            <a:endParaRPr kumimoji="0" lang="ja-JP" altLang="en-US" sz="1800" b="0" dirty="0">
              <a:solidFill>
                <a:srgbClr val="002060"/>
              </a:solidFill>
              <a:latin typeface="Symbol" pitchFamily="18" charset="2"/>
              <a:ea typeface="ＭＳ Ｐゴシック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77" y="2139409"/>
            <a:ext cx="1517441" cy="2555855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D6764220-17D0-4DF3-8780-F5D038D007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35" r="1722"/>
          <a:stretch/>
        </p:blipFill>
        <p:spPr bwMode="auto">
          <a:xfrm>
            <a:off x="2005390" y="1365293"/>
            <a:ext cx="1685674" cy="284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E858BFB-8923-444A-A99C-E7B0E049D1A2}"/>
              </a:ext>
            </a:extLst>
          </p:cNvPr>
          <p:cNvSpPr/>
          <p:nvPr/>
        </p:nvSpPr>
        <p:spPr>
          <a:xfrm>
            <a:off x="-27418" y="792448"/>
            <a:ext cx="763221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SMILE  Project :    Electron Tracking Compton Camera(ETCC)</a:t>
            </a:r>
          </a:p>
          <a:p>
            <a:endParaRPr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3027E8AE-8E80-491F-8B58-9F7417E7D895}"/>
              </a:ext>
            </a:extLst>
          </p:cNvPr>
          <p:cNvSpPr/>
          <p:nvPr/>
        </p:nvSpPr>
        <p:spPr>
          <a:xfrm>
            <a:off x="122602" y="1554634"/>
            <a:ext cx="1274708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SM2+ 2018</a:t>
            </a:r>
          </a:p>
          <a:p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30cm ETCC</a:t>
            </a:r>
            <a:endParaRPr lang="ja-JP" altLang="en-US" sz="1600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5838096" y="1249244"/>
            <a:ext cx="3024336" cy="2010098"/>
            <a:chOff x="-26640" y="2204173"/>
            <a:chExt cx="4196141" cy="320606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630FC505-C5C6-4694-B2FF-F5A090556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2204173"/>
              <a:ext cx="4029076" cy="2149903"/>
            </a:xfrm>
            <a:prstGeom prst="rect">
              <a:avLst/>
            </a:prstGeom>
          </p:spPr>
        </p:pic>
        <p:sp>
          <p:nvSpPr>
            <p:cNvPr id="20" name="正方形/長方形 19"/>
            <p:cNvSpPr/>
            <p:nvPr/>
          </p:nvSpPr>
          <p:spPr>
            <a:xfrm>
              <a:off x="-26640" y="4354076"/>
              <a:ext cx="4196141" cy="10561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COMPTEL  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1d-auglar resolution(RMS)</a:t>
              </a:r>
              <a:b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</a:b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~1.5</a:t>
              </a:r>
              <a:r>
                <a:rPr kumimoji="1" lang="en-US" altLang="ja-JP" sz="14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o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 32sources (9yrs)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Deconvolution</a:t>
              </a: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image</a:t>
              </a: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!!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ＭＳ ゴシック" panose="020B0609070205080204" pitchFamily="49" charset="-128"/>
                <a:cs typeface="+mn-cs"/>
              </a:endParaRPr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6024" y="1157682"/>
            <a:ext cx="1748070" cy="1709784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16653" y="4279730"/>
            <a:ext cx="2088766" cy="1801376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5618375" y="3527469"/>
            <a:ext cx="3589499" cy="2102239"/>
            <a:chOff x="-232646" y="4475635"/>
            <a:chExt cx="4078872" cy="3091409"/>
          </a:xfrm>
        </p:grpSpPr>
        <p:sp>
          <p:nvSpPr>
            <p:cNvPr id="25" name="正方形/長方形 24"/>
            <p:cNvSpPr/>
            <p:nvPr/>
          </p:nvSpPr>
          <p:spPr>
            <a:xfrm>
              <a:off x="-232646" y="6695504"/>
              <a:ext cx="4078872" cy="8715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　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Fermi  low energy  Map (30-100MeV)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  198sources  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2D-PSF (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3</a:t>
              </a:r>
              <a:r>
                <a:rPr kumimoji="1" lang="en-US" altLang="ja-JP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o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-12</a:t>
              </a:r>
              <a:r>
                <a:rPr kumimoji="1" lang="en-US" altLang="ja-JP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o</a:t>
              </a: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) 9yrs.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ＭＳ ゴシック" panose="020B0609070205080204" pitchFamily="49" charset="-128"/>
                <a:cs typeface="+mn-cs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89244" y="4475635"/>
              <a:ext cx="3353871" cy="2133786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70826" y="6523335"/>
              <a:ext cx="2373537" cy="3961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GB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ＭＳ ゴシック" panose="020B0609070205080204" pitchFamily="49" charset="-128"/>
                  <a:cs typeface="+mn-cs"/>
                </a:rPr>
                <a:t>G. Principe et al. (2018)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endParaRPr>
            </a:p>
          </p:txBody>
        </p:sp>
      </p:grpSp>
      <p:pic>
        <p:nvPicPr>
          <p:cNvPr id="28" name="図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19913" y="2809533"/>
            <a:ext cx="1670358" cy="1339635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21200" y="4317376"/>
            <a:ext cx="1498770" cy="1962941"/>
          </a:xfrm>
          <a:prstGeom prst="rect">
            <a:avLst/>
          </a:prstGeom>
        </p:spPr>
      </p:pic>
      <p:sp>
        <p:nvSpPr>
          <p:cNvPr id="16" name="矢印: 下 15">
            <a:extLst>
              <a:ext uri="{FF2B5EF4-FFF2-40B4-BE49-F238E27FC236}">
                <a16:creationId xmlns:a16="http://schemas.microsoft.com/office/drawing/2014/main" id="{4EA6CC2E-7875-435F-9612-DB15B3EB06E3}"/>
              </a:ext>
            </a:extLst>
          </p:cNvPr>
          <p:cNvSpPr/>
          <p:nvPr/>
        </p:nvSpPr>
        <p:spPr>
          <a:xfrm>
            <a:off x="4629149" y="3833268"/>
            <a:ext cx="407992" cy="4170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75AA979-BE56-4FCD-B010-2818E4E64081}"/>
              </a:ext>
            </a:extLst>
          </p:cNvPr>
          <p:cNvCxnSpPr/>
          <p:nvPr/>
        </p:nvCxnSpPr>
        <p:spPr>
          <a:xfrm flipV="1">
            <a:off x="1737425" y="3431588"/>
            <a:ext cx="1219756" cy="186493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764704"/>
          </a:xfrm>
        </p:spPr>
        <p:txBody>
          <a:bodyPr>
            <a:normAutofit/>
          </a:bodyPr>
          <a:lstStyle/>
          <a:p>
            <a:r>
              <a:rPr kumimoji="1" lang="en-US" altLang="ja-JP" sz="36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High </a:t>
            </a:r>
            <a:r>
              <a:rPr kumimoji="1" lang="en-US" altLang="ja-JP" sz="3600" b="0" dirty="0" err="1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energ</a:t>
            </a:r>
            <a:r>
              <a:rPr kumimoji="1" lang="en-US" altLang="ja-JP" sz="36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 event count spectrum</a:t>
            </a:r>
            <a:endParaRPr kumimoji="1" lang="ja-JP" altLang="en-US" sz="3600" b="0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F8F8173-9D1B-4AD6-948B-260E2A2775B2}"/>
              </a:ext>
            </a:extLst>
          </p:cNvPr>
          <p:cNvGrpSpPr/>
          <p:nvPr/>
        </p:nvGrpSpPr>
        <p:grpSpPr>
          <a:xfrm>
            <a:off x="1403648" y="987649"/>
            <a:ext cx="7200800" cy="4673599"/>
            <a:chOff x="1299384" y="1155853"/>
            <a:chExt cx="7593093" cy="5006008"/>
          </a:xfrm>
        </p:grpSpPr>
        <p:pic>
          <p:nvPicPr>
            <p:cNvPr id="10" name="図 9" descr="テキスト が含まれている画像&#10;&#10;自動的に生成された説明">
              <a:extLst>
                <a:ext uri="{FF2B5EF4-FFF2-40B4-BE49-F238E27FC236}">
                  <a16:creationId xmlns:a16="http://schemas.microsoft.com/office/drawing/2014/main" id="{631FA85F-652A-4D97-907C-5630DCFB31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64"/>
            <a:stretch/>
          </p:blipFill>
          <p:spPr>
            <a:xfrm>
              <a:off x="1299384" y="1155853"/>
              <a:ext cx="7561856" cy="5006008"/>
            </a:xfrm>
            <a:prstGeom prst="rect">
              <a:avLst/>
            </a:prstGeom>
          </p:spPr>
        </p:pic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B5C138-D4F9-4AAC-81B7-922F7ACF50E7}"/>
                </a:ext>
              </a:extLst>
            </p:cNvPr>
            <p:cNvGrpSpPr/>
            <p:nvPr/>
          </p:nvGrpSpPr>
          <p:grpSpPr>
            <a:xfrm>
              <a:off x="2329513" y="1231304"/>
              <a:ext cx="6562964" cy="4321270"/>
              <a:chOff x="1883293" y="1237394"/>
              <a:chExt cx="6562964" cy="4321270"/>
            </a:xfrm>
          </p:grpSpPr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0E4CCA2F-F65D-470C-A5CD-8777AC8E5ABB}"/>
                  </a:ext>
                </a:extLst>
              </p:cNvPr>
              <p:cNvSpPr txBox="1"/>
              <p:nvPr/>
            </p:nvSpPr>
            <p:spPr>
              <a:xfrm rot="20700000">
                <a:off x="1883293" y="3286842"/>
                <a:ext cx="25423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>
                    <a:solidFill>
                      <a:srgbClr val="FF0000"/>
                    </a:solidFill>
                  </a:rPr>
                  <a:t>Very Preliminary</a:t>
                </a:r>
                <a:endParaRPr kumimoji="1" lang="ja-JP" altLang="en-US" sz="2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B06187D8-27ED-415A-AD46-A42813FAA361}"/>
                  </a:ext>
                </a:extLst>
              </p:cNvPr>
              <p:cNvSpPr txBox="1"/>
              <p:nvPr/>
            </p:nvSpPr>
            <p:spPr>
              <a:xfrm rot="16200000">
                <a:off x="2648107" y="4509055"/>
                <a:ext cx="17095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aseline="30000" dirty="0"/>
                  <a:t>60</a:t>
                </a:r>
                <a:r>
                  <a:rPr kumimoji="1" lang="en-US" altLang="ja-JP" dirty="0"/>
                  <a:t>Fe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1.332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MeV</a:t>
                </a:r>
                <a:endParaRPr kumimoji="1" lang="ja-JP" altLang="en-US" dirty="0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09AB3C48-E288-4C7C-85EE-42A36499C305}"/>
                  </a:ext>
                </a:extLst>
              </p:cNvPr>
              <p:cNvSpPr txBox="1"/>
              <p:nvPr/>
            </p:nvSpPr>
            <p:spPr>
              <a:xfrm rot="16200000">
                <a:off x="3246009" y="4491814"/>
                <a:ext cx="17095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aseline="30000" dirty="0"/>
                  <a:t>26</a:t>
                </a:r>
                <a:r>
                  <a:rPr lang="en-US" altLang="ja-JP" dirty="0"/>
                  <a:t>Al 1.809 MeV</a:t>
                </a:r>
                <a:endParaRPr kumimoji="1" lang="ja-JP" altLang="en-US" dirty="0"/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F8D4208A-8F3F-4227-81B6-AF7CA3CEB911}"/>
                  </a:ext>
                </a:extLst>
              </p:cNvPr>
              <p:cNvSpPr txBox="1"/>
              <p:nvPr/>
            </p:nvSpPr>
            <p:spPr>
              <a:xfrm>
                <a:off x="4482267" y="1237394"/>
                <a:ext cx="39639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dirty="0">
                    <a:solidFill>
                      <a:srgbClr val="FF0000"/>
                    </a:solidFill>
                  </a:rPr>
                  <a:t>GC region</a:t>
                </a:r>
                <a:r>
                  <a:rPr lang="ja-JP" altLang="en-US" dirty="0">
                    <a:solidFill>
                      <a:srgbClr val="FF0000"/>
                    </a:solidFill>
                  </a:rPr>
                  <a:t>：</a:t>
                </a:r>
                <a:r>
                  <a:rPr lang="en-US" altLang="ja-JP" dirty="0">
                    <a:solidFill>
                      <a:srgbClr val="FF0000"/>
                    </a:solidFill>
                  </a:rPr>
                  <a:t>4/8 4:30-6:30</a:t>
                </a:r>
              </a:p>
              <a:p>
                <a:r>
                  <a:rPr lang="en-US" altLang="ja-JP" dirty="0">
                    <a:solidFill>
                      <a:srgbClr val="0000FF"/>
                    </a:solidFill>
                  </a:rPr>
                  <a:t>level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flight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w/o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GC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：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4/7</a:t>
                </a:r>
                <a:r>
                  <a:rPr lang="ja-JP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ja-JP" dirty="0">
                    <a:solidFill>
                      <a:srgbClr val="0000FF"/>
                    </a:solidFill>
                  </a:rPr>
                  <a:t>11:00-4/8 1:30</a:t>
                </a:r>
                <a:endParaRPr lang="en-US" altLang="ja-JP" dirty="0"/>
              </a:p>
              <a:p>
                <a:r>
                  <a:rPr lang="en-US" altLang="ja-JP" dirty="0"/>
                  <a:t>(zenith &lt; 30 deg)</a:t>
                </a:r>
                <a:endParaRPr kumimoji="1" lang="ja-JP" altLang="en-US" dirty="0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8E7274C-425D-4460-971B-764862B44AAC}"/>
                  </a:ext>
                </a:extLst>
              </p:cNvPr>
              <p:cNvSpPr txBox="1"/>
              <p:nvPr/>
            </p:nvSpPr>
            <p:spPr>
              <a:xfrm rot="16200000">
                <a:off x="2299724" y="4519232"/>
                <a:ext cx="17095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baseline="30000" dirty="0"/>
                  <a:t>60</a:t>
                </a:r>
                <a:r>
                  <a:rPr kumimoji="1" lang="en-US" altLang="ja-JP" dirty="0"/>
                  <a:t>Fe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1.173</a:t>
                </a:r>
                <a:r>
                  <a:rPr lang="ja-JP" altLang="en-US" dirty="0"/>
                  <a:t> </a:t>
                </a:r>
                <a:r>
                  <a:rPr lang="en-US" altLang="ja-JP" dirty="0"/>
                  <a:t>MeV</a:t>
                </a:r>
                <a:endParaRPr kumimoji="1" lang="ja-JP" altLang="en-US" dirty="0"/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437FA2A-263C-41BC-AF70-FDC13879B9F2}"/>
                </a:ext>
              </a:extLst>
            </p:cNvPr>
            <p:cNvSpPr txBox="1"/>
            <p:nvPr/>
          </p:nvSpPr>
          <p:spPr>
            <a:xfrm rot="16200000">
              <a:off x="5469052" y="4450428"/>
              <a:ext cx="1709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aseline="30000" dirty="0"/>
                <a:t>12</a:t>
              </a:r>
              <a:r>
                <a:rPr lang="en-US" altLang="ja-JP" dirty="0"/>
                <a:t>C</a:t>
              </a:r>
              <a:r>
                <a:rPr lang="en-US" altLang="ja-JP" baseline="30000" dirty="0"/>
                <a:t>*</a:t>
              </a:r>
              <a:r>
                <a:rPr lang="en-US" altLang="ja-JP" dirty="0"/>
                <a:t> 4.4 MeV</a:t>
              </a:r>
              <a:endParaRPr kumimoji="1" lang="ja-JP" altLang="en-US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17EC8399-6B02-4A8B-95AD-8A1904150026}"/>
                </a:ext>
              </a:extLst>
            </p:cNvPr>
            <p:cNvSpPr txBox="1"/>
            <p:nvPr/>
          </p:nvSpPr>
          <p:spPr>
            <a:xfrm rot="16200000">
              <a:off x="6133587" y="4426086"/>
              <a:ext cx="1709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aseline="30000" dirty="0"/>
                <a:t>16</a:t>
              </a:r>
              <a:r>
                <a:rPr lang="en-US" altLang="ja-JP" dirty="0"/>
                <a:t>O</a:t>
              </a:r>
              <a:r>
                <a:rPr lang="en-US" altLang="ja-JP" baseline="30000" dirty="0"/>
                <a:t>*</a:t>
              </a:r>
              <a:r>
                <a:rPr lang="en-US" altLang="ja-JP" dirty="0"/>
                <a:t> 6.1 MeV</a:t>
              </a:r>
              <a:endParaRPr kumimoji="1" lang="ja-JP" altLang="en-US" dirty="0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624FF63-2568-4BFD-9289-B9C544976392}"/>
              </a:ext>
            </a:extLst>
          </p:cNvPr>
          <p:cNvSpPr txBox="1"/>
          <p:nvPr/>
        </p:nvSpPr>
        <p:spPr>
          <a:xfrm>
            <a:off x="287524" y="5810618"/>
            <a:ext cx="87129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dirty="0">
              <a:latin typeface="Comic Sans MS" panose="030F0702030302020204" pitchFamily="66" charset="0"/>
            </a:endParaRPr>
          </a:p>
          <a:p>
            <a:r>
              <a:rPr lang="en-US" altLang="ja-JP" sz="2000" dirty="0">
                <a:latin typeface="Comic Sans MS" panose="030F0702030302020204" pitchFamily="66" charset="0"/>
              </a:rPr>
              <a:t>In the next experiment, we get a reliable spectrum of the Galaxy with X10 statics </a:t>
            </a:r>
            <a:r>
              <a:rPr kumimoji="1" lang="en-US" altLang="ja-JP" sz="2000" dirty="0">
                <a:latin typeface="Comic Sans MS" panose="030F0702030302020204" pitchFamily="66" charset="0"/>
              </a:rPr>
              <a:t>and reveal the nuclear synthesis in the Galaxy.</a:t>
            </a:r>
            <a:endParaRPr kumimoji="1" lang="ja-JP" alt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65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EF5775-8D42-41C4-AACB-25C4C5A4B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25" y="15643"/>
            <a:ext cx="9045616" cy="755812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sz="32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Spectrum of Galactic diffuse </a:t>
            </a:r>
            <a:r>
              <a:rPr kumimoji="1" lang="en-US" altLang="ja-JP" sz="3200" dirty="0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g</a:t>
            </a:r>
            <a:r>
              <a:rPr kumimoji="1" lang="en-US" altLang="ja-JP" sz="32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 in 0.2-1MeV</a:t>
            </a:r>
            <a:endParaRPr kumimoji="1" lang="ja-JP" altLang="en-US" sz="3200" b="0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8780EF8-464D-4965-9200-EFE984071A31}"/>
              </a:ext>
            </a:extLst>
          </p:cNvPr>
          <p:cNvSpPr txBox="1"/>
          <p:nvPr/>
        </p:nvSpPr>
        <p:spPr>
          <a:xfrm>
            <a:off x="207786" y="5343459"/>
            <a:ext cx="8756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000" dirty="0">
                <a:latin typeface="Comic Sans MS" panose="030F0702030302020204" pitchFamily="66" charset="0"/>
              </a:rPr>
              <a:t>Obtained spectra may still include the effects of scattering ( of several 10 %) =&gt; uncertainty of ~50% for Photon fluxes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000" b="1" dirty="0">
                <a:latin typeface="Comic Sans MS" panose="030F0702030302020204" pitchFamily="66" charset="0"/>
              </a:rPr>
              <a:t>Anywa</a:t>
            </a:r>
            <a:r>
              <a:rPr lang="en-US" altLang="ja-JP" sz="2000" b="1" dirty="0">
                <a:latin typeface="Comic Sans MS" panose="030F0702030302020204" pitchFamily="66" charset="0"/>
              </a:rPr>
              <a:t>y GC is very bright from the enhancement in Light-curve</a:t>
            </a:r>
            <a:endParaRPr kumimoji="1" lang="ja-JP" altLang="en-US" sz="2000" b="1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729313A-9359-4BAE-88FB-68A96984D57A}"/>
              </a:ext>
            </a:extLst>
          </p:cNvPr>
          <p:cNvCxnSpPr/>
          <p:nvPr/>
        </p:nvCxnSpPr>
        <p:spPr bwMode="auto">
          <a:xfrm>
            <a:off x="2843651" y="6093296"/>
            <a:ext cx="720080" cy="0"/>
          </a:xfrm>
          <a:prstGeom prst="straightConnector1">
            <a:avLst/>
          </a:prstGeom>
          <a:solidFill>
            <a:schemeClr val="bg1"/>
          </a:solidFill>
          <a:ln>
            <a:noFill/>
            <a:tailEnd type="triangl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A0CEE0A0-3C90-4D47-8866-C5CC82FE5E70}"/>
              </a:ext>
            </a:extLst>
          </p:cNvPr>
          <p:cNvCxnSpPr/>
          <p:nvPr/>
        </p:nvCxnSpPr>
        <p:spPr bwMode="auto">
          <a:xfrm>
            <a:off x="1403648" y="6093296"/>
            <a:ext cx="914400" cy="914400"/>
          </a:xfrm>
          <a:prstGeom prst="straightConnector1">
            <a:avLst/>
          </a:prstGeom>
          <a:solidFill>
            <a:schemeClr val="bg1"/>
          </a:solidFill>
          <a:ln>
            <a:noFill/>
            <a:tailEnd type="triangle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id="{377FC2B9-9B3F-47B1-9020-DE27D77AAE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048" y="783501"/>
            <a:ext cx="5112568" cy="4472801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4C4328E-3290-401B-9349-858CED31BCF4}"/>
              </a:ext>
            </a:extLst>
          </p:cNvPr>
          <p:cNvSpPr/>
          <p:nvPr/>
        </p:nvSpPr>
        <p:spPr>
          <a:xfrm>
            <a:off x="5888096" y="2757992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uncertainty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2763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368" y="-14624"/>
            <a:ext cx="9036495" cy="844208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en-US" altLang="ja-JP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Expected Sensitivity based on well-defined PSF</a:t>
            </a:r>
            <a:endParaRPr kumimoji="1" lang="ja-JP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2688" y="2050346"/>
            <a:ext cx="50457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ETCC-Satellite</a:t>
            </a:r>
            <a:r>
              <a:rPr lang="ja-JP" altLang="en-US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　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50cm-cubic ETCC (CF</a:t>
            </a:r>
            <a:r>
              <a:rPr lang="en-US" altLang="ja-JP" sz="1600" b="1" kern="0" baseline="-25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4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 3atm) with &gt;5RL </a:t>
            </a:r>
            <a:r>
              <a:rPr lang="en-US" altLang="ja-JP" sz="1600" b="1" kern="0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Scinti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. x 4</a:t>
            </a:r>
            <a:r>
              <a:rPr lang="ja-JP" altLang="en-US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　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 modules  </a:t>
            </a:r>
          </a:p>
          <a:p>
            <a:pPr>
              <a:defRPr/>
            </a:pP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Effective Area ~200cm</a:t>
            </a:r>
            <a:r>
              <a:rPr lang="en-US" altLang="ja-JP" sz="1600" b="1" kern="0" baseline="30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2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@1MeV and PSF:HPR-2</a:t>
            </a:r>
            <a:r>
              <a:rPr lang="en-US" altLang="ja-JP" sz="1600" b="1" kern="0" baseline="30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o</a:t>
            </a:r>
            <a:r>
              <a:rPr lang="en-US" altLang="ja-JP" sz="1600" b="1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ea typeface="ＭＳ Ｐゴシック"/>
              </a:rPr>
              <a:t> </a:t>
            </a:r>
            <a:endParaRPr lang="ja-JP" altLang="en-US" sz="1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ea typeface="ＭＳ Ｐゴシック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29483" y="820381"/>
            <a:ext cx="872314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altLang="ja-JP" sz="2000" b="1" kern="0" dirty="0">
                <a:latin typeface="Comic Sans MS" panose="030F0702030302020204" pitchFamily="66" charset="0"/>
                <a:ea typeface="ＭＳ Ｐゴシック"/>
              </a:rPr>
              <a:t> SMILE3: long duration balloon (more one month)  within 4~5years </a:t>
            </a:r>
          </a:p>
          <a:p>
            <a:pPr lvl="0">
              <a:defRPr/>
            </a:pPr>
            <a:r>
              <a:rPr kumimoji="0" lang="en-US" altLang="ja-JP" b="1" kern="0" dirty="0">
                <a:latin typeface="Comic Sans MS" panose="030F0702030302020204" pitchFamily="66" charset="0"/>
                <a:ea typeface="ＭＳ Ｐゴシック"/>
              </a:rPr>
              <a:t>30cm or 50cm cubic ETCC, CF4 2~3atm, </a:t>
            </a:r>
          </a:p>
          <a:p>
            <a:pPr lvl="0">
              <a:defRPr/>
            </a:pPr>
            <a:r>
              <a:rPr kumimoji="0" lang="en-US" altLang="ja-JP" b="1" kern="0" dirty="0">
                <a:latin typeface="Comic Sans MS" panose="030F0702030302020204" pitchFamily="66" charset="0"/>
                <a:ea typeface="ＭＳ Ｐゴシック"/>
              </a:rPr>
              <a:t>Effective Area  10~30cm</a:t>
            </a:r>
            <a:r>
              <a:rPr kumimoji="0" lang="en-US" altLang="ja-JP" b="1" kern="0" baseline="30000" dirty="0">
                <a:latin typeface="Comic Sans MS" panose="030F0702030302020204" pitchFamily="66" charset="0"/>
                <a:ea typeface="ＭＳ Ｐゴシック"/>
              </a:rPr>
              <a:t>2 </a:t>
            </a:r>
            <a:r>
              <a:rPr kumimoji="0" lang="en-US" altLang="ja-JP" b="1" kern="0" dirty="0">
                <a:latin typeface="Comic Sans MS" panose="030F0702030302020204" pitchFamily="66" charset="0"/>
                <a:ea typeface="ＭＳ Ｐゴシック"/>
              </a:rPr>
              <a:t> PSF (3~10</a:t>
            </a:r>
            <a:r>
              <a:rPr kumimoji="0" lang="en-US" altLang="ja-JP" b="1" kern="0" baseline="30000" dirty="0">
                <a:latin typeface="Comic Sans MS" panose="030F0702030302020204" pitchFamily="66" charset="0"/>
                <a:ea typeface="ＭＳ Ｐゴシック"/>
              </a:rPr>
              <a:t>o</a:t>
            </a:r>
            <a:r>
              <a:rPr kumimoji="0" lang="en-US" altLang="ja-JP" b="1" kern="0" dirty="0">
                <a:latin typeface="Comic Sans MS" panose="030F0702030302020204" pitchFamily="66" charset="0"/>
                <a:ea typeface="ＭＳ Ｐゴシック"/>
              </a:rPr>
              <a:t>)</a:t>
            </a:r>
          </a:p>
          <a:p>
            <a:pPr lvl="0">
              <a:defRPr/>
            </a:pPr>
            <a:r>
              <a:rPr kumimoji="0" lang="en-US" altLang="ja-JP" b="1" kern="0" dirty="0">
                <a:latin typeface="Comic Sans MS" panose="030F0702030302020204" pitchFamily="66" charset="0"/>
                <a:ea typeface="ＭＳ Ｐゴシック"/>
              </a:rPr>
              <a:t>Expected data  1000times of SM2+</a:t>
            </a:r>
          </a:p>
          <a:p>
            <a:pPr lvl="0">
              <a:defRPr/>
            </a:pPr>
            <a:endParaRPr kumimoji="0" lang="en-US" altLang="ja-JP" b="1" kern="0" dirty="0">
              <a:latin typeface="Comic Sans MS" panose="030F0702030302020204" pitchFamily="66" charset="0"/>
              <a:ea typeface="ＭＳ Ｐゴシック"/>
            </a:endParaRPr>
          </a:p>
          <a:p>
            <a:pPr lvl="0">
              <a:defRPr/>
            </a:pPr>
            <a:endParaRPr kumimoji="0" lang="en-US" altLang="ja-JP" b="1" kern="0" dirty="0">
              <a:latin typeface="Comic Sans MS" panose="030F0702030302020204" pitchFamily="66" charset="0"/>
              <a:ea typeface="ＭＳ Ｐゴシック"/>
            </a:endParaRPr>
          </a:p>
          <a:p>
            <a:pPr lvl="0">
              <a:defRPr/>
            </a:pPr>
            <a:endParaRPr kumimoji="0" lang="en-US" altLang="ja-JP" b="1" kern="0" baseline="30000" dirty="0">
              <a:latin typeface="Comic Sans MS" panose="030F0702030302020204" pitchFamily="66" charset="0"/>
              <a:ea typeface="ＭＳ Ｐゴシック"/>
            </a:endParaRPr>
          </a:p>
          <a:p>
            <a:pPr lvl="0">
              <a:defRPr/>
            </a:pPr>
            <a:endParaRPr kumimoji="0" lang="en-US" altLang="ja-JP" b="1" kern="0" dirty="0">
              <a:latin typeface="Comic Sans MS" panose="030F0702030302020204" pitchFamily="66" charset="0"/>
              <a:ea typeface="ＭＳ Ｐゴシック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3732C93C-B06C-4420-81EB-1F5F7E214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3335"/>
            <a:ext cx="5288362" cy="389287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53033" y="3411304"/>
            <a:ext cx="31293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ja-JP" kern="0" dirty="0">
                <a:solidFill>
                  <a:sysClr val="windowText" lastClr="000000"/>
                </a:solidFill>
                <a:latin typeface="Comic Sans MS" panose="030F0702030302020204" pitchFamily="66" charset="0"/>
                <a:ea typeface="ＭＳ Ｐゴシック"/>
              </a:rPr>
              <a:t>For Continuum </a:t>
            </a:r>
            <a:r>
              <a:rPr kumimoji="0" lang="en-US" altLang="ja-JP" sz="2000" b="1" kern="0" dirty="0">
                <a:solidFill>
                  <a:sysClr val="windowText" lastClr="000000"/>
                </a:solidFill>
                <a:latin typeface="Symbol" panose="05050102010706020507" pitchFamily="18" charset="2"/>
                <a:ea typeface="ＭＳ Ｐゴシック"/>
              </a:rPr>
              <a:t>g </a:t>
            </a:r>
            <a:r>
              <a:rPr kumimoji="0" lang="en-US" altLang="ja-JP" sz="2000" b="1" kern="0" dirty="0">
                <a:solidFill>
                  <a:sysClr val="windowText" lastClr="000000"/>
                </a:solidFill>
                <a:latin typeface="Comic Sans MS" panose="030F0702030302020204" pitchFamily="66" charset="0"/>
                <a:ea typeface="ＭＳ Ｐゴシック"/>
              </a:rPr>
              <a:t>(10</a:t>
            </a:r>
            <a:r>
              <a:rPr kumimoji="0" lang="en-US" altLang="ja-JP" sz="2000" b="1" kern="0" baseline="30000" dirty="0">
                <a:solidFill>
                  <a:sysClr val="windowText" lastClr="000000"/>
                </a:solidFill>
                <a:latin typeface="Comic Sans MS" panose="030F0702030302020204" pitchFamily="66" charset="0"/>
                <a:ea typeface="ＭＳ Ｐゴシック"/>
              </a:rPr>
              <a:t>6</a:t>
            </a:r>
            <a:r>
              <a:rPr kumimoji="0" lang="en-US" altLang="ja-JP" sz="2000" b="1" kern="0" dirty="0">
                <a:solidFill>
                  <a:sysClr val="windowText" lastClr="000000"/>
                </a:solidFill>
                <a:latin typeface="Comic Sans MS" panose="030F0702030302020204" pitchFamily="66" charset="0"/>
                <a:ea typeface="ＭＳ Ｐゴシック"/>
              </a:rPr>
              <a:t> sec)</a:t>
            </a:r>
            <a:endParaRPr lang="ja-JP" altLang="en-US" sz="2000" b="1" dirty="0">
              <a:latin typeface="Symbol" panose="05050102010706020507" pitchFamily="18" charset="2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02976F34-F1ED-4506-8C00-D60E09D053AE}"/>
              </a:ext>
            </a:extLst>
          </p:cNvPr>
          <p:cNvSpPr/>
          <p:nvPr/>
        </p:nvSpPr>
        <p:spPr>
          <a:xfrm>
            <a:off x="5379729" y="6105702"/>
            <a:ext cx="3911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altLang="ja-JP" sz="2000" b="1" kern="0" dirty="0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New MeV</a:t>
            </a:r>
            <a:r>
              <a:rPr kumimoji="0" lang="ja-JP" altLang="en-US" sz="2000" b="1" kern="0" dirty="0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 </a:t>
            </a:r>
            <a:r>
              <a:rPr kumimoji="0" lang="en-US" altLang="ja-JP" sz="2000" b="1" kern="0" dirty="0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gamma Astronomy </a:t>
            </a:r>
            <a:r>
              <a:rPr kumimoji="0" lang="en-US" altLang="ja-JP" sz="2000" b="1" kern="0" dirty="0" err="1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beynond</a:t>
            </a:r>
            <a:r>
              <a:rPr kumimoji="0" lang="en-US" altLang="ja-JP" sz="2000" b="1" kern="0" dirty="0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 1mCrab </a:t>
            </a:r>
          </a:p>
          <a:p>
            <a:endParaRPr kumimoji="0" lang="en-US" altLang="ja-JP" sz="2000" b="1" kern="0" dirty="0">
              <a:solidFill>
                <a:prstClr val="black"/>
              </a:solidFill>
              <a:latin typeface="Comic Sans MS" panose="030F0702030302020204" pitchFamily="66" charset="0"/>
              <a:ea typeface="ＭＳ Ｐゴシック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BD4D5838-D6A4-4301-B5F1-5E19F6C9B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6965" y="3931280"/>
            <a:ext cx="2701111" cy="2196987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39163FE-5068-468E-BB23-6633CA706F1D}"/>
              </a:ext>
            </a:extLst>
          </p:cNvPr>
          <p:cNvSpPr/>
          <p:nvPr/>
        </p:nvSpPr>
        <p:spPr>
          <a:xfrm>
            <a:off x="7160763" y="4197876"/>
            <a:ext cx="2207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ja-JP" altLang="en-US" sz="200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６０Ｍｐｃ </a:t>
            </a:r>
            <a:r>
              <a:rPr lang="en-US" altLang="ja-JP" sz="200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SN </a:t>
            </a:r>
          </a:p>
          <a:p>
            <a:pPr lvl="0">
              <a:defRPr/>
            </a:pPr>
            <a:r>
              <a:rPr lang="en-US" altLang="ja-JP" sz="2000" dirty="0">
                <a:solidFill>
                  <a:srgbClr val="C00000"/>
                </a:solidFill>
                <a:latin typeface="Calibri" panose="020F0502020204030204"/>
                <a:ea typeface="ＭＳ Ｐゴシック" panose="020B0600070205080204" pitchFamily="50" charset="-128"/>
              </a:rPr>
              <a:t>~20SNe/year</a:t>
            </a:r>
            <a:endParaRPr lang="ja-JP" altLang="en-US" dirty="0"/>
          </a:p>
        </p:txBody>
      </p:sp>
      <p:sp>
        <p:nvSpPr>
          <p:cNvPr id="34" name="矢印: 右 33">
            <a:extLst>
              <a:ext uri="{FF2B5EF4-FFF2-40B4-BE49-F238E27FC236}">
                <a16:creationId xmlns:a16="http://schemas.microsoft.com/office/drawing/2014/main" id="{EBEBD9EC-2484-4234-91F2-F75A7B989039}"/>
              </a:ext>
            </a:extLst>
          </p:cNvPr>
          <p:cNvSpPr/>
          <p:nvPr/>
        </p:nvSpPr>
        <p:spPr>
          <a:xfrm>
            <a:off x="3538758" y="5534560"/>
            <a:ext cx="2185370" cy="368104"/>
          </a:xfrm>
          <a:prstGeom prst="rightArrow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20EF032-D235-4D9D-95A5-B800B71A41C2}"/>
              </a:ext>
            </a:extLst>
          </p:cNvPr>
          <p:cNvGrpSpPr/>
          <p:nvPr/>
        </p:nvGrpSpPr>
        <p:grpSpPr>
          <a:xfrm>
            <a:off x="5911443" y="1268759"/>
            <a:ext cx="3379304" cy="2522091"/>
            <a:chOff x="5754876" y="1101773"/>
            <a:chExt cx="3535871" cy="2518517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E3BCD446-B4F9-407B-A361-92AD351774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4876" y="1101773"/>
              <a:ext cx="3535871" cy="2518517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6142018" y="1349374"/>
              <a:ext cx="203749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0" lang="en-US" altLang="ja-JP" kern="0" dirty="0">
                  <a:solidFill>
                    <a:sysClr val="windowText" lastClr="000000"/>
                  </a:solidFill>
                  <a:latin typeface="Comic Sans MS" panose="030F0702030302020204" pitchFamily="66" charset="0"/>
                  <a:ea typeface="ＭＳ Ｐゴシック"/>
                </a:rPr>
                <a:t>PSF by HPR</a:t>
              </a:r>
              <a:endParaRPr lang="ja-JP" altLang="en-US" dirty="0"/>
            </a:p>
          </p:txBody>
        </p:sp>
      </p:grp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775121-F9CD-4349-983A-3F1EEE18B4D8}"/>
              </a:ext>
            </a:extLst>
          </p:cNvPr>
          <p:cNvSpPr/>
          <p:nvPr/>
        </p:nvSpPr>
        <p:spPr>
          <a:xfrm>
            <a:off x="181585" y="3019437"/>
            <a:ext cx="3608680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0" lang="en-US" altLang="ja-JP" sz="2000" b="1" kern="0" dirty="0">
                <a:solidFill>
                  <a:prstClr val="black"/>
                </a:solidFill>
                <a:latin typeface="Comic Sans MS" panose="030F0702030302020204" pitchFamily="66" charset="0"/>
                <a:ea typeface="ＭＳ Ｐゴシック"/>
              </a:rPr>
              <a:t>Next &amp; Future Plans       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5408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24456">
                    <a:shade val="50000"/>
                  </a:srgbClr>
                </a:solidFill>
                <a:effectLst/>
                <a:uLnTx/>
                <a:uFillTx/>
                <a:latin typeface="Comic Sans MS" pitchFamily="66" charset="0"/>
                <a:ea typeface="HGS創英角ﾎﾟｯﾌﾟ体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424456">
                  <a:shade val="50000"/>
                </a:srgbClr>
              </a:solidFill>
              <a:effectLst/>
              <a:uLnTx/>
              <a:uFillTx/>
              <a:latin typeface="Comic Sans MS" pitchFamily="66" charset="0"/>
              <a:ea typeface="HGS創英角ﾎﾟｯﾌﾟ体" pitchFamily="50" charset="-128"/>
              <a:cs typeface="+mn-cs"/>
            </a:endParaRPr>
          </a:p>
        </p:txBody>
      </p:sp>
      <p:sp>
        <p:nvSpPr>
          <p:cNvPr id="5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07504" y="606675"/>
            <a:ext cx="9144000" cy="6120680"/>
          </a:xfrm>
        </p:spPr>
        <p:txBody>
          <a:bodyPr>
            <a:noAutofit/>
          </a:bodyPr>
          <a:lstStyle/>
          <a:p>
            <a:pPr lvl="0">
              <a:buClrTx/>
              <a:buSzTx/>
              <a:buFont typeface="Wingdings" pitchFamily="2" charset="2"/>
              <a:buChar char="u"/>
              <a:defRPr/>
            </a:pPr>
            <a:r>
              <a:rPr lang="en-US" altLang="ja-JP" sz="2600" dirty="0">
                <a:solidFill>
                  <a:prstClr val="black"/>
                </a:solidFill>
                <a:ea typeface="ＭＳ Ｐゴシック" pitchFamily="50" charset="-128"/>
              </a:rPr>
              <a:t> ETCC provides </a:t>
            </a:r>
            <a:r>
              <a:rPr lang="en-US" altLang="ja-JP" sz="2600" dirty="0">
                <a:solidFill>
                  <a:srgbClr val="FF0000"/>
                </a:solidFill>
                <a:ea typeface="ＭＳ Ｐゴシック" pitchFamily="50" charset="-128"/>
              </a:rPr>
              <a:t>true</a:t>
            </a:r>
            <a:r>
              <a:rPr lang="en-US" altLang="ja-JP" sz="2600" dirty="0">
                <a:solidFill>
                  <a:prstClr val="black"/>
                </a:solidFill>
                <a:ea typeface="ＭＳ Ｐゴシック" pitchFamily="50" charset="-128"/>
              </a:rPr>
              <a:t> </a:t>
            </a:r>
            <a:r>
              <a:rPr lang="en-US" altLang="ja-JP" sz="2600" dirty="0">
                <a:solidFill>
                  <a:srgbClr val="FF0000"/>
                </a:solidFill>
                <a:ea typeface="ＭＳ Ｐゴシック" pitchFamily="50" charset="-128"/>
              </a:rPr>
              <a:t>Imaging Spectroscopic Observation</a:t>
            </a:r>
            <a:r>
              <a:rPr lang="en-US" altLang="ja-JP" sz="2600" dirty="0">
                <a:solidFill>
                  <a:prstClr val="black"/>
                </a:solidFill>
                <a:ea typeface="ＭＳ Ｐゴシック" pitchFamily="50" charset="-128"/>
              </a:rPr>
              <a:t> based on proper Optics same as general astronomical telescopes,  and reveals the reliable way to reach to sub </a:t>
            </a:r>
            <a:r>
              <a:rPr lang="en-US" altLang="ja-JP" sz="2600" dirty="0" err="1">
                <a:solidFill>
                  <a:prstClr val="black"/>
                </a:solidFill>
                <a:ea typeface="ＭＳ Ｐゴシック" pitchFamily="50" charset="-128"/>
              </a:rPr>
              <a:t>mCrab</a:t>
            </a:r>
            <a:endParaRPr lang="en-US" altLang="ja-JP" sz="2600" dirty="0">
              <a:solidFill>
                <a:srgbClr val="0070C0"/>
              </a:solidFill>
              <a:ea typeface="ＭＳ Ｐゴシック" pitchFamily="50" charset="-128"/>
            </a:endParaRPr>
          </a:p>
          <a:p>
            <a:pPr lvl="0">
              <a:buClrTx/>
              <a:buSzTx/>
              <a:buFont typeface="Wingdings" pitchFamily="2" charset="2"/>
              <a:buChar char="u"/>
              <a:defRPr/>
            </a:pP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Background is successfully reduced less than Cosmic Diffuse MeV gammas</a:t>
            </a:r>
          </a:p>
          <a:p>
            <a:pPr lvl="0">
              <a:buClrTx/>
              <a:buSzTx/>
              <a:buFont typeface="Wingdings" pitchFamily="2" charset="2"/>
              <a:buChar char="u"/>
              <a:defRPr/>
            </a:pP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Crab and 511keV were detected with ~5</a:t>
            </a:r>
            <a:r>
              <a:rPr lang="en-US" altLang="ja-JP" sz="2400" dirty="0">
                <a:solidFill>
                  <a:schemeClr val="tx1"/>
                </a:solidFill>
                <a:latin typeface="Symbol" panose="05050102010706020507" pitchFamily="18" charset="2"/>
                <a:ea typeface="ＭＳ Ｐゴシック" pitchFamily="50" charset="-128"/>
              </a:rPr>
              <a:t>s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 as proposed</a:t>
            </a:r>
          </a:p>
          <a:p>
            <a:pPr>
              <a:buClrTx/>
              <a:buSzTx/>
              <a:buFont typeface="Wingdings" pitchFamily="2" charset="2"/>
              <a:buChar char="u"/>
              <a:defRPr/>
            </a:pP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 Galactic Center region (&gt;10</a:t>
            </a:r>
            <a:r>
              <a:rPr lang="en-US" altLang="ja-JP" sz="2400" dirty="0">
                <a:solidFill>
                  <a:schemeClr val="tx1"/>
                </a:solidFill>
                <a:latin typeface="Symbol" panose="05050102010706020507" pitchFamily="18" charset="2"/>
                <a:ea typeface="ＭＳ Ｐゴシック" pitchFamily="50" charset="-128"/>
              </a:rPr>
              <a:t>s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 )  is tremendously bright !!</a:t>
            </a:r>
          </a:p>
          <a:p>
            <a:pPr>
              <a:buClrTx/>
              <a:buSzTx/>
              <a:buFont typeface="Wingdings" pitchFamily="2" charset="2"/>
              <a:buChar char="u"/>
              <a:defRPr/>
            </a:pP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Analysis is still in </a:t>
            </a:r>
            <a:r>
              <a:rPr lang="en-US" altLang="ja-JP" sz="2400" dirty="0" err="1">
                <a:solidFill>
                  <a:schemeClr val="tx1"/>
                </a:solidFill>
                <a:ea typeface="ＭＳ Ｐゴシック" pitchFamily="50" charset="-128"/>
              </a:rPr>
              <a:t>tne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 middle </a:t>
            </a:r>
          </a:p>
          <a:p>
            <a:pPr marL="0" indent="0">
              <a:buClrTx/>
              <a:buSzTx/>
              <a:buNone/>
              <a:defRPr/>
            </a:pPr>
            <a:r>
              <a:rPr lang="en-US" altLang="ja-JP" sz="2400" dirty="0">
                <a:solidFill>
                  <a:srgbClr val="9900FF"/>
                </a:solidFill>
                <a:ea typeface="ＭＳ Ｐゴシック" pitchFamily="50" charset="-128"/>
              </a:rPr>
              <a:t>All above results are achieved for the first time </a:t>
            </a:r>
            <a:r>
              <a:rPr lang="en-US" altLang="ja-JP" sz="2400" dirty="0" err="1">
                <a:solidFill>
                  <a:srgbClr val="9900FF"/>
                </a:solidFill>
                <a:ea typeface="ＭＳ Ｐゴシック" pitchFamily="50" charset="-128"/>
              </a:rPr>
              <a:t>i</a:t>
            </a:r>
            <a:endParaRPr lang="en-US" altLang="ja-JP" sz="2400" dirty="0">
              <a:solidFill>
                <a:srgbClr val="9900FF"/>
              </a:solidFill>
              <a:ea typeface="ＭＳ Ｐゴシック" pitchFamily="50" charset="-128"/>
            </a:endParaRPr>
          </a:p>
          <a:p>
            <a:pPr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Next Balloon SMILE-3 project  </a:t>
            </a:r>
            <a:r>
              <a:rPr lang="ja-JP" altLang="en-US" sz="2400" dirty="0">
                <a:solidFill>
                  <a:schemeClr val="tx1"/>
                </a:solidFill>
                <a:ea typeface="ＭＳ Ｐゴシック" pitchFamily="50" charset="-128"/>
              </a:rPr>
              <a:t>＝＞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10times better sensitivity than COMPTEL : ~1000 times data (10</a:t>
            </a:r>
            <a:r>
              <a:rPr lang="en-US" altLang="ja-JP" sz="2400" baseline="30000" dirty="0">
                <a:solidFill>
                  <a:schemeClr val="tx1"/>
                </a:solidFill>
                <a:ea typeface="ＭＳ Ｐゴシック" pitchFamily="50" charset="-128"/>
              </a:rPr>
              <a:t>8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 </a:t>
            </a:r>
            <a:r>
              <a:rPr lang="en-US" altLang="ja-JP" sz="2400" dirty="0">
                <a:solidFill>
                  <a:schemeClr val="tx1"/>
                </a:solidFill>
                <a:latin typeface="Symbol" panose="05050102010706020507" pitchFamily="18" charset="2"/>
                <a:ea typeface="ＭＳ Ｐゴシック" pitchFamily="50" charset="-128"/>
              </a:rPr>
              <a:t>g</a:t>
            </a:r>
            <a:r>
              <a:rPr lang="en-US" altLang="ja-JP" sz="2400" dirty="0">
                <a:solidFill>
                  <a:schemeClr val="tx1"/>
                </a:solidFill>
                <a:ea typeface="ＭＳ Ｐゴシック" pitchFamily="50" charset="-128"/>
              </a:rPr>
              <a:t>) </a:t>
            </a:r>
            <a:endParaRPr lang="en-US" altLang="ja-JP" sz="2400" b="1" dirty="0">
              <a:solidFill>
                <a:schemeClr val="tx1"/>
              </a:solidFill>
              <a:ea typeface="ＭＳ Ｐゴシック" pitchFamily="50" charset="-128"/>
            </a:endParaRPr>
          </a:p>
          <a:p>
            <a:pPr marL="0" indent="0">
              <a:buClrTx/>
              <a:buSzTx/>
              <a:buNone/>
              <a:defRPr/>
            </a:pPr>
            <a:r>
              <a:rPr lang="en-US" altLang="ja-JP" sz="2400" dirty="0">
                <a:solidFill>
                  <a:srgbClr val="FF0000"/>
                </a:solidFill>
                <a:ea typeface="ＭＳ Ｐゴシック" pitchFamily="50" charset="-128"/>
              </a:rPr>
              <a:t>MeV </a:t>
            </a:r>
            <a:r>
              <a:rPr lang="en-US" altLang="ja-JP" sz="2400" dirty="0">
                <a:solidFill>
                  <a:srgbClr val="FF0000"/>
                </a:solidFill>
                <a:latin typeface="Symbol" panose="05050102010706020507" pitchFamily="18" charset="2"/>
                <a:ea typeface="ＭＳ Ｐゴシック" pitchFamily="50" charset="-128"/>
              </a:rPr>
              <a:t>g</a:t>
            </a:r>
            <a:r>
              <a:rPr lang="en-US" altLang="ja-JP" sz="2400" dirty="0">
                <a:solidFill>
                  <a:srgbClr val="FF0000"/>
                </a:solidFill>
                <a:ea typeface="ＭＳ Ｐゴシック" pitchFamily="50" charset="-128"/>
              </a:rPr>
              <a:t> sky will be most </a:t>
            </a:r>
            <a:r>
              <a:rPr lang="en-US" altLang="ja-JP" sz="2400" b="1" u="sng" dirty="0">
                <a:solidFill>
                  <a:srgbClr val="FF0000"/>
                </a:solidFill>
                <a:ea typeface="ＭＳ Ｐゴシック" pitchFamily="50" charset="-128"/>
              </a:rPr>
              <a:t>clean and rich </a:t>
            </a:r>
            <a:r>
              <a:rPr lang="en-US" altLang="ja-JP" sz="2400" dirty="0">
                <a:solidFill>
                  <a:srgbClr val="FF0000"/>
                </a:solidFill>
                <a:ea typeface="ＭＳ Ｐゴシック" pitchFamily="50" charset="-128"/>
              </a:rPr>
              <a:t> ( 1000 times of GeV gamma sky.) in  near future !!</a:t>
            </a:r>
          </a:p>
          <a:p>
            <a:pPr marL="0" indent="0" eaLnBrk="1" hangingPunct="1">
              <a:buClrTx/>
              <a:buSzTx/>
              <a:buNone/>
              <a:defRPr/>
            </a:pPr>
            <a:endParaRPr lang="en-US" altLang="ja-JP" sz="2400" b="1" dirty="0">
              <a:solidFill>
                <a:schemeClr val="tx1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6303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7B4AD4-C8EA-47EC-B568-3AD2E3D1C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Members</a:t>
            </a:r>
            <a:r>
              <a:rPr kumimoji="1" lang="ja-JP" altLang="en-US" dirty="0"/>
              <a:t> </a:t>
            </a:r>
            <a:r>
              <a:rPr kumimoji="1" lang="en-US" altLang="ja-JP" dirty="0"/>
              <a:t>of</a:t>
            </a:r>
            <a:r>
              <a:rPr kumimoji="1" lang="ja-JP" altLang="en-US" dirty="0"/>
              <a:t> </a:t>
            </a:r>
            <a:r>
              <a:rPr kumimoji="1" lang="en-US" altLang="ja-JP" dirty="0"/>
              <a:t>SMILE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Projects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7EBB76-8E2F-4282-84D8-98470B1673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53345"/>
            <a:ext cx="8784976" cy="5904655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Toru Tanimori, </a:t>
            </a:r>
            <a:r>
              <a:rPr lang="en-US" altLang="ja-JP" sz="2400" dirty="0" err="1"/>
              <a:t>Atushi</a:t>
            </a:r>
            <a:r>
              <a:rPr lang="en-US" altLang="ja-JP" sz="2400" dirty="0"/>
              <a:t> Takada, Yoshitaka </a:t>
            </a:r>
            <a:r>
              <a:rPr lang="en-US" altLang="ja-JP" sz="2400" dirty="0" err="1"/>
              <a:t>Mizumura</a:t>
            </a:r>
            <a:r>
              <a:rPr lang="en-US" altLang="ja-JP" sz="2400" dirty="0"/>
              <a:t>,  Taito </a:t>
            </a:r>
            <a:r>
              <a:rPr lang="en-US" altLang="ja-JP" sz="2400" dirty="0" err="1"/>
              <a:t>Takemura</a:t>
            </a:r>
            <a:r>
              <a:rPr lang="en-US" altLang="ja-JP" sz="2400" dirty="0"/>
              <a:t>, Kei Yoshikawa, Yuta Nakamura, Mitsuru Abe, Tetsuya </a:t>
            </a:r>
            <a:r>
              <a:rPr lang="en-US" altLang="ja-JP" sz="2400" dirty="0" err="1"/>
              <a:t>Mizumoto</a:t>
            </a:r>
            <a:r>
              <a:rPr lang="en-US" altLang="ja-JP" sz="2400" dirty="0"/>
              <a:t>, Shinya </a:t>
            </a:r>
            <a:r>
              <a:rPr lang="en-US" altLang="ja-JP" sz="2400" dirty="0" err="1"/>
              <a:t>Sonoda</a:t>
            </a:r>
            <a:r>
              <a:rPr lang="en-US" altLang="ja-JP" sz="2400" dirty="0"/>
              <a:t>, Hidetoshi </a:t>
            </a:r>
            <a:r>
              <a:rPr lang="en-US" altLang="ja-JP" sz="2400" dirty="0" err="1"/>
              <a:t>Kubo,Shotaro</a:t>
            </a:r>
            <a:r>
              <a:rPr lang="en-US" altLang="ja-JP" sz="2400" dirty="0"/>
              <a:t> </a:t>
            </a:r>
            <a:r>
              <a:rPr lang="en-US" altLang="ja-JP" sz="2400" dirty="0" err="1"/>
              <a:t>komura</a:t>
            </a:r>
            <a:r>
              <a:rPr lang="en-US" altLang="ja-JP" sz="2400" dirty="0"/>
              <a:t>,  </a:t>
            </a:r>
            <a:r>
              <a:rPr lang="en-US" altLang="ja-JP" sz="2400" dirty="0" err="1"/>
              <a:t>Tetsuro</a:t>
            </a:r>
            <a:r>
              <a:rPr lang="en-US" altLang="ja-JP" sz="2400" dirty="0"/>
              <a:t> </a:t>
            </a:r>
            <a:r>
              <a:rPr lang="en-US" altLang="ja-JP" sz="2400" dirty="0" err="1"/>
              <a:t>Kishimoto</a:t>
            </a:r>
            <a:r>
              <a:rPr lang="en-US" altLang="ja-JP" sz="2400" dirty="0"/>
              <a:t>, Tomoyuki Taniguchi, Ken </a:t>
            </a:r>
            <a:r>
              <a:rPr lang="en-US" altLang="ja-JP" sz="2400" dirty="0" err="1"/>
              <a:t>Onozaka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Kaname</a:t>
            </a:r>
            <a:r>
              <a:rPr lang="en-US" altLang="ja-JP" sz="2400" dirty="0"/>
              <a:t> Saito, </a:t>
            </a:r>
            <a:r>
              <a:rPr lang="en-US" altLang="ja-JP" sz="2400" dirty="0" err="1"/>
              <a:t>Shunsuke</a:t>
            </a:r>
            <a:r>
              <a:rPr lang="en-US" altLang="ja-JP" sz="2400" dirty="0"/>
              <a:t> </a:t>
            </a:r>
            <a:r>
              <a:rPr lang="en-US" altLang="ja-JP" sz="2400" dirty="0" err="1"/>
              <a:t>Kurosawa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A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Kentaro</a:t>
            </a:r>
            <a:r>
              <a:rPr lang="en-US" altLang="ja-JP" sz="2400" dirty="0"/>
              <a:t> </a:t>
            </a:r>
            <a:r>
              <a:rPr lang="en-US" altLang="ja-JP" sz="2400" dirty="0" err="1"/>
              <a:t>Miuchi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B</a:t>
            </a:r>
            <a:r>
              <a:rPr lang="en-US" altLang="ja-JP" sz="2400" dirty="0"/>
              <a:t>, Kenji </a:t>
            </a:r>
            <a:r>
              <a:rPr lang="en-US" altLang="ja-JP" sz="2400" dirty="0" err="1"/>
              <a:t>Hamaguchi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C</a:t>
            </a:r>
            <a:r>
              <a:rPr lang="en-US" altLang="ja-JP" sz="2400" dirty="0"/>
              <a:t>, Tatsuya </a:t>
            </a:r>
            <a:r>
              <a:rPr lang="en-US" altLang="ja-JP" sz="2400" dirty="0" err="1"/>
              <a:t>Sawano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D</a:t>
            </a:r>
            <a:r>
              <a:rPr lang="en-US" altLang="ja-JP" sz="2400" dirty="0"/>
              <a:t>, Masayoshi </a:t>
            </a:r>
            <a:r>
              <a:rPr lang="en-US" altLang="ja-JP" sz="2400" dirty="0" err="1"/>
              <a:t>Kozai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E</a:t>
            </a:r>
            <a:r>
              <a:rPr lang="en-US" altLang="ja-JP" sz="2400" dirty="0"/>
              <a:t>, Yasuhiro </a:t>
            </a:r>
            <a:r>
              <a:rPr lang="en-US" altLang="ja-JP" sz="2400" dirty="0" err="1"/>
              <a:t>Syoji</a:t>
            </a:r>
            <a:r>
              <a:rPr lang="en-US" altLang="ja-JP" sz="2400" baseline="30000" dirty="0" err="1">
                <a:solidFill>
                  <a:srgbClr val="C00000"/>
                </a:solidFill>
              </a:rPr>
              <a:t>F</a:t>
            </a:r>
            <a:endParaRPr lang="en-US" altLang="ja-JP" sz="2400" baseline="30000" dirty="0">
              <a:solidFill>
                <a:srgbClr val="C00000"/>
              </a:solidFill>
            </a:endParaRPr>
          </a:p>
          <a:p>
            <a:r>
              <a:rPr lang="en-US" altLang="ja-JP" sz="2400" dirty="0"/>
              <a:t>Kyoto Univ., </a:t>
            </a:r>
            <a:r>
              <a:rPr lang="en-US" altLang="ja-JP" sz="2400" dirty="0">
                <a:solidFill>
                  <a:srgbClr val="C00000"/>
                </a:solidFill>
              </a:rPr>
              <a:t>A</a:t>
            </a:r>
            <a:r>
              <a:rPr lang="en-US" altLang="ja-JP" sz="2400" dirty="0"/>
              <a:t>; Tohoku Univ,</a:t>
            </a:r>
            <a:r>
              <a:rPr lang="ja-JP" altLang="en-US" sz="2400" dirty="0"/>
              <a:t>　</a:t>
            </a:r>
            <a:r>
              <a:rPr lang="en-US" altLang="ja-JP" sz="2400" dirty="0">
                <a:solidFill>
                  <a:srgbClr val="C00000"/>
                </a:solidFill>
              </a:rPr>
              <a:t>B</a:t>
            </a:r>
            <a:r>
              <a:rPr lang="en-US" altLang="ja-JP" sz="2400" dirty="0"/>
              <a:t>;</a:t>
            </a:r>
            <a:r>
              <a:rPr lang="ja-JP" altLang="en-US" sz="2400" dirty="0"/>
              <a:t> </a:t>
            </a:r>
            <a:r>
              <a:rPr lang="en-US" altLang="ja-JP" sz="2400" dirty="0"/>
              <a:t>Kobe Univ.</a:t>
            </a:r>
            <a:r>
              <a:rPr lang="ja-JP" altLang="en-US" sz="2400" dirty="0"/>
              <a:t>　</a:t>
            </a:r>
            <a:r>
              <a:rPr lang="en-US" altLang="ja-JP" sz="2400" dirty="0">
                <a:solidFill>
                  <a:srgbClr val="C00000"/>
                </a:solidFill>
              </a:rPr>
              <a:t>C</a:t>
            </a:r>
            <a:r>
              <a:rPr lang="en-US" altLang="ja-JP" sz="2400" dirty="0"/>
              <a:t>;</a:t>
            </a:r>
            <a:r>
              <a:rPr lang="ja-JP" altLang="en-US" sz="2400" dirty="0"/>
              <a:t> </a:t>
            </a:r>
            <a:r>
              <a:rPr lang="en-US" altLang="ja-JP" sz="2400" dirty="0"/>
              <a:t>Maryland Univ. ,</a:t>
            </a:r>
            <a:r>
              <a:rPr lang="en-US" altLang="ja-JP" sz="2400" dirty="0">
                <a:solidFill>
                  <a:srgbClr val="C00000"/>
                </a:solidFill>
              </a:rPr>
              <a:t>D</a:t>
            </a:r>
            <a:r>
              <a:rPr lang="en-US" altLang="ja-JP" sz="2400" dirty="0"/>
              <a:t>;</a:t>
            </a:r>
            <a:r>
              <a:rPr lang="ja-JP" altLang="en-US" sz="2400" dirty="0"/>
              <a:t> </a:t>
            </a:r>
            <a:r>
              <a:rPr lang="en-US" altLang="ja-JP" sz="2400" dirty="0"/>
              <a:t> Kanazawa Univ</a:t>
            </a:r>
            <a:r>
              <a:rPr lang="en-US" altLang="ja-JP" sz="2400" dirty="0">
                <a:solidFill>
                  <a:srgbClr val="C00000"/>
                </a:solidFill>
              </a:rPr>
              <a:t>. E</a:t>
            </a:r>
            <a:r>
              <a:rPr lang="ja-JP" altLang="en-US" sz="2400" dirty="0"/>
              <a:t> </a:t>
            </a:r>
            <a:r>
              <a:rPr lang="en-US" altLang="ja-JP" sz="2400" dirty="0"/>
              <a:t>ISAS/JAXA</a:t>
            </a:r>
            <a:r>
              <a:rPr lang="en-US" altLang="ja-JP" sz="2400" dirty="0">
                <a:solidFill>
                  <a:srgbClr val="C00000"/>
                </a:solidFill>
              </a:rPr>
              <a:t>, F</a:t>
            </a:r>
            <a:r>
              <a:rPr lang="en-US" altLang="ja-JP" sz="2400" dirty="0"/>
              <a:t>;</a:t>
            </a:r>
            <a:r>
              <a:rPr lang="ja-JP" altLang="en-US" sz="2400" dirty="0"/>
              <a:t> </a:t>
            </a:r>
            <a:r>
              <a:rPr lang="en-US" altLang="ja-JP" sz="2400" dirty="0"/>
              <a:t>Osaka Univ.</a:t>
            </a:r>
          </a:p>
          <a:p>
            <a:pPr marL="0" indent="0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lang="en-US" altLang="ja-JP" sz="3600" dirty="0"/>
              <a:t>    Thank you for your attention!</a:t>
            </a:r>
            <a:endParaRPr kumimoji="1" lang="ja-JP" altLang="en-US" sz="36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745AE1-0A21-4BDF-BB6B-E043E2B71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6273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96EF1759-6AB1-4E03-9A0A-61A79E57F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6164"/>
            <a:ext cx="9111952" cy="611457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altLang="ja-JP" sz="28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Diffuse &amp; 511keV </a:t>
            </a:r>
            <a:r>
              <a:rPr lang="en-US" altLang="ja-JP" sz="2800" dirty="0" err="1">
                <a:solidFill>
                  <a:schemeClr val="bg1"/>
                </a:solidFill>
                <a:effectLst/>
                <a:latin typeface="Symbol" panose="05050102010706020507" pitchFamily="18" charset="2"/>
              </a:rPr>
              <a:t>g</a:t>
            </a:r>
            <a:r>
              <a:rPr lang="en-US" altLang="ja-JP" sz="2800" b="0" dirty="0" err="1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s</a:t>
            </a:r>
            <a:r>
              <a:rPr lang="en-US" altLang="ja-JP" sz="28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 rays from  Galactic Center 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44B82C0-103B-4C2B-9BAE-6410D505591B}"/>
              </a:ext>
            </a:extLst>
          </p:cNvPr>
          <p:cNvSpPr txBox="1"/>
          <p:nvPr/>
        </p:nvSpPr>
        <p:spPr>
          <a:xfrm>
            <a:off x="5092260" y="647240"/>
            <a:ext cx="3230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4/7 9:00-13:00 (ACST)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FD626C6-5855-48BA-ABC7-A252492D4085}"/>
              </a:ext>
            </a:extLst>
          </p:cNvPr>
          <p:cNvSpPr txBox="1"/>
          <p:nvPr/>
        </p:nvSpPr>
        <p:spPr>
          <a:xfrm>
            <a:off x="53562" y="763175"/>
            <a:ext cx="52449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Analysis of the event rate in the ON and OFF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using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only 1 hit events (0.2-1MeV)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For several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FoV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regions, 
select the high Declination area of the field of view as the OFF region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3BDB105-88F0-45C1-BEF1-39AE385B851B}"/>
              </a:ext>
            </a:extLst>
          </p:cNvPr>
          <p:cNvSpPr txBox="1"/>
          <p:nvPr/>
        </p:nvSpPr>
        <p:spPr>
          <a:xfrm>
            <a:off x="392168" y="6367836"/>
            <a:ext cx="87859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An excess of ~ 511 keV &amp; diffuse components in G.C. is observed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. 
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67623" y="2530402"/>
            <a:ext cx="9179493" cy="3792957"/>
            <a:chOff x="67623" y="2530402"/>
            <a:chExt cx="9179493" cy="3792957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99854FFC-2CF3-4DE5-B16E-6063357018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3" t="55536" r="70648" b="5154"/>
            <a:stretch/>
          </p:blipFill>
          <p:spPr>
            <a:xfrm>
              <a:off x="526479" y="3831770"/>
              <a:ext cx="2473447" cy="2195226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249BDBDA-30DA-441A-AE20-3EFA829187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67" t="6984" r="38417" b="57474"/>
            <a:stretch/>
          </p:blipFill>
          <p:spPr>
            <a:xfrm>
              <a:off x="961566" y="2664139"/>
              <a:ext cx="2056738" cy="1049309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C9692B6A-248C-45EA-806C-AD4CE3AE41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6" t="54881" r="70584" b="5305"/>
            <a:stretch/>
          </p:blipFill>
          <p:spPr>
            <a:xfrm>
              <a:off x="3578170" y="3793530"/>
              <a:ext cx="2480440" cy="2231096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679D4F1F-87C4-44A4-B543-9549552503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26" t="7226" r="38499" b="57232"/>
            <a:stretch/>
          </p:blipFill>
          <p:spPr>
            <a:xfrm>
              <a:off x="4004020" y="2684125"/>
              <a:ext cx="2128358" cy="1092410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5141B2D7-4D04-4C9E-AD95-E29BED3A6A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3" t="55478" r="70807" b="5458"/>
            <a:stretch/>
          </p:blipFill>
          <p:spPr>
            <a:xfrm>
              <a:off x="6537701" y="3838538"/>
              <a:ext cx="2491743" cy="2195059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8521815-4643-413D-BD0B-CAA8876A2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67" t="7136" r="38417" b="57627"/>
            <a:stretch/>
          </p:blipFill>
          <p:spPr>
            <a:xfrm>
              <a:off x="6905498" y="2648466"/>
              <a:ext cx="2141221" cy="1074940"/>
            </a:xfrm>
            <a:prstGeom prst="rect">
              <a:avLst/>
            </a:prstGeom>
          </p:spPr>
        </p:pic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7724CE97-D890-477E-A828-FABA1B724F1A}"/>
                </a:ext>
              </a:extLst>
            </p:cNvPr>
            <p:cNvSpPr txBox="1"/>
            <p:nvPr/>
          </p:nvSpPr>
          <p:spPr>
            <a:xfrm>
              <a:off x="110300" y="3455433"/>
              <a:ext cx="2339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4/7 18:00-20:30 (ACST)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7A0E9548-7348-449E-AEE9-EFFBA9A04CDB}"/>
                </a:ext>
              </a:extLst>
            </p:cNvPr>
            <p:cNvSpPr txBox="1"/>
            <p:nvPr/>
          </p:nvSpPr>
          <p:spPr>
            <a:xfrm>
              <a:off x="107094" y="2530402"/>
              <a:ext cx="1659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 </a:t>
              </a:r>
              <a:r>
                <a: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09DE02B-C912-44E4-9685-F1DDC2159E22}"/>
                </a:ext>
              </a:extLst>
            </p:cNvPr>
            <p:cNvSpPr txBox="1"/>
            <p:nvPr/>
          </p:nvSpPr>
          <p:spPr>
            <a:xfrm>
              <a:off x="88821" y="5764674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-6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C1E250F-A165-47D2-BD8A-DCC7DA06D218}"/>
                </a:ext>
              </a:extLst>
            </p:cNvPr>
            <p:cNvSpPr txBox="1"/>
            <p:nvPr/>
          </p:nvSpPr>
          <p:spPr>
            <a:xfrm>
              <a:off x="72582" y="5242718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-5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9200A96F-0E7B-4E54-B0A4-B655E6B0857B}"/>
                </a:ext>
              </a:extLst>
            </p:cNvPr>
            <p:cNvSpPr txBox="1"/>
            <p:nvPr/>
          </p:nvSpPr>
          <p:spPr>
            <a:xfrm>
              <a:off x="88063" y="4708769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-4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8553D68A-13CE-46F1-B58A-7C34B3DCE962}"/>
                </a:ext>
              </a:extLst>
            </p:cNvPr>
            <p:cNvSpPr txBox="1"/>
            <p:nvPr/>
          </p:nvSpPr>
          <p:spPr>
            <a:xfrm>
              <a:off x="95483" y="4165662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-3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871F501-B6ED-4F68-B227-C4610171E7D4}"/>
                </a:ext>
              </a:extLst>
            </p:cNvPr>
            <p:cNvSpPr txBox="1"/>
            <p:nvPr/>
          </p:nvSpPr>
          <p:spPr>
            <a:xfrm>
              <a:off x="539511" y="3820594"/>
              <a:ext cx="2675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　</a:t>
              </a: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spectrum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47BA0A0-D9A3-4331-B3CE-A6298EE56BA9}"/>
                </a:ext>
              </a:extLst>
            </p:cNvPr>
            <p:cNvSpPr txBox="1"/>
            <p:nvPr/>
          </p:nvSpPr>
          <p:spPr>
            <a:xfrm>
              <a:off x="2021349" y="4058702"/>
              <a:ext cx="9785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0ABD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OFF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Residual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ADB19A4-2377-4F2B-A963-8607AC6267B5}"/>
                </a:ext>
              </a:extLst>
            </p:cNvPr>
            <p:cNvSpPr txBox="1"/>
            <p:nvPr/>
          </p:nvSpPr>
          <p:spPr>
            <a:xfrm>
              <a:off x="2590347" y="5949340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keV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C7DB289C-F11A-46F3-84E1-93C9B760FC12}"/>
                </a:ext>
              </a:extLst>
            </p:cNvPr>
            <p:cNvSpPr txBox="1"/>
            <p:nvPr/>
          </p:nvSpPr>
          <p:spPr>
            <a:xfrm>
              <a:off x="1067560" y="5942316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300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4013A32-3745-43D5-9EA1-16F9CFA85AB0}"/>
                </a:ext>
              </a:extLst>
            </p:cNvPr>
            <p:cNvSpPr txBox="1"/>
            <p:nvPr/>
          </p:nvSpPr>
          <p:spPr>
            <a:xfrm>
              <a:off x="1467205" y="5954027"/>
              <a:ext cx="554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500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D6340E4-069D-4DB0-8E7B-4B53E7F689C8}"/>
                </a:ext>
              </a:extLst>
            </p:cNvPr>
            <p:cNvSpPr txBox="1"/>
            <p:nvPr/>
          </p:nvSpPr>
          <p:spPr>
            <a:xfrm>
              <a:off x="1918267" y="5947589"/>
              <a:ext cx="789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C2A2AEC6-99A5-428D-9A07-DAFF4295B389}"/>
                </a:ext>
              </a:extLst>
            </p:cNvPr>
            <p:cNvSpPr txBox="1"/>
            <p:nvPr/>
          </p:nvSpPr>
          <p:spPr>
            <a:xfrm>
              <a:off x="262931" y="5947589"/>
              <a:ext cx="673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AE4B2046-97E3-476F-9A4D-BE61B10E4DB3}"/>
                </a:ext>
              </a:extLst>
            </p:cNvPr>
            <p:cNvSpPr txBox="1"/>
            <p:nvPr/>
          </p:nvSpPr>
          <p:spPr>
            <a:xfrm>
              <a:off x="67623" y="3581098"/>
              <a:ext cx="15983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events/sec/keV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01566DB7-8C38-4E64-A8BF-D30F2B422593}"/>
                </a:ext>
              </a:extLst>
            </p:cNvPr>
            <p:cNvSpPr txBox="1"/>
            <p:nvPr/>
          </p:nvSpPr>
          <p:spPr>
            <a:xfrm>
              <a:off x="3095122" y="3357998"/>
              <a:ext cx="23474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4/7 22:00-24:30 (ACST)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D1892F0A-AF8F-4A55-96AD-F6DA5F95557B}"/>
                </a:ext>
              </a:extLst>
            </p:cNvPr>
            <p:cNvSpPr txBox="1"/>
            <p:nvPr/>
          </p:nvSpPr>
          <p:spPr>
            <a:xfrm>
              <a:off x="3046578" y="2571974"/>
              <a:ext cx="1659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B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8EF1550-F668-4DA5-91A0-A5732EF66ACE}"/>
                </a:ext>
              </a:extLst>
            </p:cNvPr>
            <p:cNvSpPr txBox="1"/>
            <p:nvPr/>
          </p:nvSpPr>
          <p:spPr>
            <a:xfrm>
              <a:off x="3120096" y="5764674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-6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F89E251-D472-4A25-BE10-C84E81B7BE52}"/>
                </a:ext>
              </a:extLst>
            </p:cNvPr>
            <p:cNvSpPr txBox="1"/>
            <p:nvPr/>
          </p:nvSpPr>
          <p:spPr>
            <a:xfrm>
              <a:off x="3103857" y="5242718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-5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4E85CFBE-8225-4768-9F91-8ECF4017C7D8}"/>
                </a:ext>
              </a:extLst>
            </p:cNvPr>
            <p:cNvSpPr txBox="1"/>
            <p:nvPr/>
          </p:nvSpPr>
          <p:spPr>
            <a:xfrm>
              <a:off x="3119338" y="4708769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-4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08E29B26-A04C-4483-A8B7-B0249DA41584}"/>
                </a:ext>
              </a:extLst>
            </p:cNvPr>
            <p:cNvSpPr txBox="1"/>
            <p:nvPr/>
          </p:nvSpPr>
          <p:spPr>
            <a:xfrm>
              <a:off x="3126758" y="4165662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-3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6A86957A-CA30-490C-9926-9E802D322FA9}"/>
                </a:ext>
              </a:extLst>
            </p:cNvPr>
            <p:cNvSpPr txBox="1"/>
            <p:nvPr/>
          </p:nvSpPr>
          <p:spPr>
            <a:xfrm>
              <a:off x="3570786" y="3820594"/>
              <a:ext cx="2675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spectrum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C6B0BDC8-56BF-4EFF-9AAB-9B7F12F8A338}"/>
                </a:ext>
              </a:extLst>
            </p:cNvPr>
            <p:cNvSpPr txBox="1"/>
            <p:nvPr/>
          </p:nvSpPr>
          <p:spPr>
            <a:xfrm>
              <a:off x="5621622" y="5949340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keV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D956D4B6-92D0-4A31-903E-3C94D7563802}"/>
                </a:ext>
              </a:extLst>
            </p:cNvPr>
            <p:cNvSpPr txBox="1"/>
            <p:nvPr/>
          </p:nvSpPr>
          <p:spPr>
            <a:xfrm>
              <a:off x="4098835" y="5942316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300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A4F8B3E-9195-4D6C-A792-A2868405E5FC}"/>
                </a:ext>
              </a:extLst>
            </p:cNvPr>
            <p:cNvSpPr txBox="1"/>
            <p:nvPr/>
          </p:nvSpPr>
          <p:spPr>
            <a:xfrm>
              <a:off x="4476227" y="5945422"/>
              <a:ext cx="554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500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B67039D2-E8C3-400B-9045-6AB4DC468A64}"/>
                </a:ext>
              </a:extLst>
            </p:cNvPr>
            <p:cNvSpPr txBox="1"/>
            <p:nvPr/>
          </p:nvSpPr>
          <p:spPr>
            <a:xfrm>
              <a:off x="4879864" y="5929658"/>
              <a:ext cx="789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D6BC293C-CB7F-4069-8D31-6A5147889293}"/>
                </a:ext>
              </a:extLst>
            </p:cNvPr>
            <p:cNvSpPr txBox="1"/>
            <p:nvPr/>
          </p:nvSpPr>
          <p:spPr>
            <a:xfrm>
              <a:off x="3294206" y="5947589"/>
              <a:ext cx="673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1942BBD8-A119-4B16-8480-2F09E50E65B1}"/>
                </a:ext>
              </a:extLst>
            </p:cNvPr>
            <p:cNvSpPr txBox="1"/>
            <p:nvPr/>
          </p:nvSpPr>
          <p:spPr>
            <a:xfrm>
              <a:off x="3098898" y="3581098"/>
              <a:ext cx="15983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events/sec/keV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60FB62EA-3461-4836-B0EF-886A62CE6AC2}"/>
                </a:ext>
              </a:extLst>
            </p:cNvPr>
            <p:cNvSpPr txBox="1"/>
            <p:nvPr/>
          </p:nvSpPr>
          <p:spPr>
            <a:xfrm>
              <a:off x="6151403" y="3415551"/>
              <a:ext cx="22369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4/8 4:00-6:30 (ACST)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6917D2B0-70B7-47EE-B300-B25DF7F5DA42}"/>
                </a:ext>
              </a:extLst>
            </p:cNvPr>
            <p:cNvSpPr txBox="1"/>
            <p:nvPr/>
          </p:nvSpPr>
          <p:spPr>
            <a:xfrm>
              <a:off x="6139164" y="2530402"/>
              <a:ext cx="16592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1" lang="en-US" altLang="ja-JP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C</a:t>
              </a:r>
              <a:endPara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72FE5906-C52A-41A6-B90B-3C638247957E}"/>
                </a:ext>
              </a:extLst>
            </p:cNvPr>
            <p:cNvSpPr txBox="1"/>
            <p:nvPr/>
          </p:nvSpPr>
          <p:spPr>
            <a:xfrm>
              <a:off x="6120891" y="5764674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-6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678A6AB2-8393-46EB-8C4C-3E67B03BECCC}"/>
                </a:ext>
              </a:extLst>
            </p:cNvPr>
            <p:cNvSpPr txBox="1"/>
            <p:nvPr/>
          </p:nvSpPr>
          <p:spPr>
            <a:xfrm>
              <a:off x="6104652" y="5242718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-5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AFB11B0A-EBE5-4E95-B20C-5A21C8885E03}"/>
                </a:ext>
              </a:extLst>
            </p:cNvPr>
            <p:cNvSpPr txBox="1"/>
            <p:nvPr/>
          </p:nvSpPr>
          <p:spPr>
            <a:xfrm>
              <a:off x="6120133" y="4708769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-4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30D26049-C527-4ADC-9E33-09908BB44B7E}"/>
                </a:ext>
              </a:extLst>
            </p:cNvPr>
            <p:cNvSpPr txBox="1"/>
            <p:nvPr/>
          </p:nvSpPr>
          <p:spPr>
            <a:xfrm>
              <a:off x="6127553" y="4165662"/>
              <a:ext cx="577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</a:t>
              </a:r>
              <a:r>
                <a:rPr kumimoji="1" lang="en-US" altLang="ja-JP" sz="18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-3</a:t>
              </a:r>
              <a:endParaRPr kumimoji="1" lang="ja-JP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69C38D5D-C360-47EA-9F5C-37C0CC83DE98}"/>
                </a:ext>
              </a:extLst>
            </p:cNvPr>
            <p:cNvSpPr txBox="1"/>
            <p:nvPr/>
          </p:nvSpPr>
          <p:spPr>
            <a:xfrm>
              <a:off x="6571581" y="3820594"/>
              <a:ext cx="2675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spectrum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A8FE130D-141E-4FEB-810E-134DD4DE1923}"/>
                </a:ext>
              </a:extLst>
            </p:cNvPr>
            <p:cNvSpPr txBox="1"/>
            <p:nvPr/>
          </p:nvSpPr>
          <p:spPr>
            <a:xfrm>
              <a:off x="8622417" y="5949340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keV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F2AC4E82-37E6-4471-A1BD-49D40CE090D0}"/>
                </a:ext>
              </a:extLst>
            </p:cNvPr>
            <p:cNvSpPr txBox="1"/>
            <p:nvPr/>
          </p:nvSpPr>
          <p:spPr>
            <a:xfrm>
              <a:off x="7081711" y="5935804"/>
              <a:ext cx="5983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300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1287DD52-F608-4086-B022-3F82E66FA939}"/>
                </a:ext>
              </a:extLst>
            </p:cNvPr>
            <p:cNvSpPr txBox="1"/>
            <p:nvPr/>
          </p:nvSpPr>
          <p:spPr>
            <a:xfrm>
              <a:off x="7461565" y="5938329"/>
              <a:ext cx="554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500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BA69A517-C1BC-4EEA-9D45-5D649C36EBA9}"/>
                </a:ext>
              </a:extLst>
            </p:cNvPr>
            <p:cNvSpPr txBox="1"/>
            <p:nvPr/>
          </p:nvSpPr>
          <p:spPr>
            <a:xfrm>
              <a:off x="7873651" y="5932570"/>
              <a:ext cx="789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EA0407F6-0AD9-400D-806E-45EA3312F074}"/>
                </a:ext>
              </a:extLst>
            </p:cNvPr>
            <p:cNvSpPr txBox="1"/>
            <p:nvPr/>
          </p:nvSpPr>
          <p:spPr>
            <a:xfrm>
              <a:off x="6295001" y="5947589"/>
              <a:ext cx="673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100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F49BFD9C-0017-466E-A37F-69914A6446E3}"/>
                </a:ext>
              </a:extLst>
            </p:cNvPr>
            <p:cNvSpPr txBox="1"/>
            <p:nvPr/>
          </p:nvSpPr>
          <p:spPr>
            <a:xfrm>
              <a:off x="6032808" y="3661532"/>
              <a:ext cx="1646971" cy="305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events/sec/keV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F2D86B5E-BDBB-403B-AD76-7364880AEF6D}"/>
                </a:ext>
              </a:extLst>
            </p:cNvPr>
            <p:cNvSpPr txBox="1"/>
            <p:nvPr/>
          </p:nvSpPr>
          <p:spPr>
            <a:xfrm rot="20054772">
              <a:off x="453989" y="5397456"/>
              <a:ext cx="1470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Preliminary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888C356-444B-457D-92C4-4CCF09DD97A1}"/>
                </a:ext>
              </a:extLst>
            </p:cNvPr>
            <p:cNvSpPr txBox="1"/>
            <p:nvPr/>
          </p:nvSpPr>
          <p:spPr>
            <a:xfrm rot="20054772">
              <a:off x="3543864" y="5376921"/>
              <a:ext cx="1470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Preliminary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591A5E92-54E0-4B11-92EE-C5834863479A}"/>
                </a:ext>
              </a:extLst>
            </p:cNvPr>
            <p:cNvSpPr txBox="1"/>
            <p:nvPr/>
          </p:nvSpPr>
          <p:spPr>
            <a:xfrm rot="20054772">
              <a:off x="6525114" y="5442152"/>
              <a:ext cx="14700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Preliminary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547BA0A0-D9A3-4331-B3CE-A6298EE56BA9}"/>
                </a:ext>
              </a:extLst>
            </p:cNvPr>
            <p:cNvSpPr txBox="1"/>
            <p:nvPr/>
          </p:nvSpPr>
          <p:spPr>
            <a:xfrm>
              <a:off x="5028446" y="3892223"/>
              <a:ext cx="9785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-B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0ABD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OFF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Residual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547BA0A0-D9A3-4331-B3CE-A6298EE56BA9}"/>
                </a:ext>
              </a:extLst>
            </p:cNvPr>
            <p:cNvSpPr txBox="1"/>
            <p:nvPr/>
          </p:nvSpPr>
          <p:spPr>
            <a:xfrm>
              <a:off x="8133375" y="3887332"/>
              <a:ext cx="9785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ON</a:t>
              </a: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-C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10ABD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OFF</a:t>
              </a:r>
              <a:endPara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Residual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6741863" y="3067144"/>
              <a:ext cx="2505253" cy="319019"/>
              <a:chOff x="6220760" y="1584251"/>
              <a:chExt cx="2657653" cy="376683"/>
            </a:xfrm>
            <a:gradFill>
              <a:gsLst>
                <a:gs pos="0">
                  <a:schemeClr val="tx2">
                    <a:lumMod val="40000"/>
                    <a:lumOff val="60000"/>
                    <a:tint val="66000"/>
                    <a:satMod val="160000"/>
                    <a:alpha val="9000"/>
                  </a:schemeClr>
                </a:gs>
                <a:gs pos="50000">
                  <a:schemeClr val="tx2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85" name="円/楕円 84"/>
              <p:cNvSpPr/>
              <p:nvPr/>
            </p:nvSpPr>
            <p:spPr bwMode="auto">
              <a:xfrm>
                <a:off x="6220760" y="1726103"/>
                <a:ext cx="2657653" cy="99996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 bwMode="auto">
              <a:xfrm>
                <a:off x="7164287" y="1584251"/>
                <a:ext cx="629377" cy="376683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</p:grpSp>
        <p:grpSp>
          <p:nvGrpSpPr>
            <p:cNvPr id="87" name="グループ化 86"/>
            <p:cNvGrpSpPr/>
            <p:nvPr/>
          </p:nvGrpSpPr>
          <p:grpSpPr>
            <a:xfrm>
              <a:off x="3815846" y="3112952"/>
              <a:ext cx="2505253" cy="319019"/>
              <a:chOff x="6220760" y="1584251"/>
              <a:chExt cx="2657653" cy="376683"/>
            </a:xfrm>
            <a:gradFill>
              <a:gsLst>
                <a:gs pos="0">
                  <a:schemeClr val="tx2">
                    <a:lumMod val="40000"/>
                    <a:lumOff val="60000"/>
                    <a:tint val="66000"/>
                    <a:satMod val="160000"/>
                    <a:alpha val="9000"/>
                  </a:schemeClr>
                </a:gs>
                <a:gs pos="50000">
                  <a:schemeClr val="tx2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88" name="円/楕円 87"/>
              <p:cNvSpPr/>
              <p:nvPr/>
            </p:nvSpPr>
            <p:spPr bwMode="auto">
              <a:xfrm>
                <a:off x="6220760" y="1726103"/>
                <a:ext cx="2657653" cy="99996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7164287" y="1584251"/>
                <a:ext cx="629377" cy="376683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638693" y="3076833"/>
              <a:ext cx="2505253" cy="319019"/>
              <a:chOff x="6220760" y="1584251"/>
              <a:chExt cx="2657653" cy="376683"/>
            </a:xfrm>
            <a:gradFill>
              <a:gsLst>
                <a:gs pos="0">
                  <a:schemeClr val="tx2">
                    <a:lumMod val="40000"/>
                    <a:lumOff val="60000"/>
                    <a:tint val="66000"/>
                    <a:satMod val="160000"/>
                    <a:alpha val="9000"/>
                  </a:schemeClr>
                </a:gs>
                <a:gs pos="50000">
                  <a:schemeClr val="tx2">
                    <a:lumMod val="40000"/>
                    <a:lumOff val="60000"/>
                    <a:tint val="44500"/>
                    <a:satMod val="160000"/>
                  </a:schemeClr>
                </a:gs>
                <a:gs pos="100000">
                  <a:schemeClr val="tx2">
                    <a:lumMod val="40000"/>
                    <a:lumOff val="60000"/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</a:gradFill>
          </p:grpSpPr>
          <p:sp>
            <p:nvSpPr>
              <p:cNvPr id="91" name="円/楕円 90"/>
              <p:cNvSpPr/>
              <p:nvPr/>
            </p:nvSpPr>
            <p:spPr bwMode="auto">
              <a:xfrm>
                <a:off x="6220760" y="1726103"/>
                <a:ext cx="2657653" cy="99996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7164287" y="1584251"/>
                <a:ext cx="629377" cy="376683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3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Arial"/>
                </a:endParaRPr>
              </a:p>
            </p:txBody>
          </p: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483DADE4-F6AC-4824-ADE3-54A66A8647EC}"/>
                </a:ext>
              </a:extLst>
            </p:cNvPr>
            <p:cNvSpPr/>
            <p:nvPr/>
          </p:nvSpPr>
          <p:spPr>
            <a:xfrm>
              <a:off x="7023673" y="5184196"/>
              <a:ext cx="136261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511keV 4.90 σ</a:t>
              </a:r>
              <a:endPara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EFCD90D7-B449-4CD5-BCFD-683A2ED1D17F}"/>
                </a:ext>
              </a:extLst>
            </p:cNvPr>
            <p:cNvSpPr/>
            <p:nvPr/>
          </p:nvSpPr>
          <p:spPr>
            <a:xfrm>
              <a:off x="6851364" y="5648247"/>
              <a:ext cx="19530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70000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Excess</a:t>
              </a: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70000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: </a:t>
              </a: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11.5 σ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5" name="矢印: 下 4">
              <a:extLst>
                <a:ext uri="{FF2B5EF4-FFF2-40B4-BE49-F238E27FC236}">
                  <a16:creationId xmlns:a16="http://schemas.microsoft.com/office/drawing/2014/main" id="{C3B89084-6162-4D84-83A9-EBA06F8F5E2B}"/>
                </a:ext>
              </a:extLst>
            </p:cNvPr>
            <p:cNvSpPr/>
            <p:nvPr/>
          </p:nvSpPr>
          <p:spPr bwMode="auto">
            <a:xfrm rot="10553035">
              <a:off x="7631537" y="5033916"/>
              <a:ext cx="176316" cy="257770"/>
            </a:xfrm>
            <a:prstGeom prst="downArrow">
              <a:avLst/>
            </a:prstGeom>
            <a:solidFill>
              <a:srgbClr val="0066FF"/>
            </a:solidFill>
            <a:ln>
              <a:noFill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6627FCA-06EC-4E71-8302-03BC547C942E}"/>
              </a:ext>
            </a:extLst>
          </p:cNvPr>
          <p:cNvSpPr/>
          <p:nvPr/>
        </p:nvSpPr>
        <p:spPr>
          <a:xfrm>
            <a:off x="992537" y="2272146"/>
            <a:ext cx="4450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In case of </a:t>
            </a:r>
            <a:r>
              <a:rPr kumimoji="1" lang="en-US" altLang="ja-JP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FoV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( radius of 30</a:t>
            </a:r>
            <a:r>
              <a:rPr kumimoji="1" lang="en-US" altLang="ja-JP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o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6425517" y="960937"/>
            <a:ext cx="2553318" cy="1327661"/>
            <a:chOff x="6493401" y="675395"/>
            <a:chExt cx="2553318" cy="1327661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6493401" y="781830"/>
              <a:ext cx="2505253" cy="1221226"/>
              <a:chOff x="6493401" y="781830"/>
              <a:chExt cx="2505253" cy="1221226"/>
            </a:xfrm>
          </p:grpSpPr>
          <p:pic>
            <p:nvPicPr>
              <p:cNvPr id="14" name="コンテンツ プレースホルダー 4">
                <a:extLst>
                  <a:ext uri="{FF2B5EF4-FFF2-40B4-BE49-F238E27FC236}">
                    <a16:creationId xmlns:a16="http://schemas.microsoft.com/office/drawing/2014/main" id="{E9A83CD4-159A-481F-B0BC-2CD63F44AC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1722" t="6176" r="5218" b="56980"/>
              <a:stretch/>
            </p:blipFill>
            <p:spPr>
              <a:xfrm>
                <a:off x="6510267" y="781830"/>
                <a:ext cx="2455970" cy="1221226"/>
              </a:xfrm>
              <a:prstGeom prst="rect">
                <a:avLst/>
              </a:prstGeom>
            </p:spPr>
          </p:pic>
          <p:grpSp>
            <p:nvGrpSpPr>
              <p:cNvPr id="93" name="グループ化 92"/>
              <p:cNvGrpSpPr/>
              <p:nvPr/>
            </p:nvGrpSpPr>
            <p:grpSpPr>
              <a:xfrm>
                <a:off x="6493401" y="1255066"/>
                <a:ext cx="2505253" cy="319019"/>
                <a:chOff x="6220760" y="1584251"/>
                <a:chExt cx="2657653" cy="376683"/>
              </a:xfrm>
              <a:gradFill>
                <a:gsLst>
                  <a:gs pos="0">
                    <a:schemeClr val="tx2">
                      <a:lumMod val="40000"/>
                      <a:lumOff val="60000"/>
                      <a:tint val="66000"/>
                      <a:satMod val="160000"/>
                      <a:alpha val="9000"/>
                    </a:schemeClr>
                  </a:gs>
                  <a:gs pos="50000">
                    <a:schemeClr val="tx2">
                      <a:lumMod val="40000"/>
                      <a:lumOff val="60000"/>
                      <a:tint val="44500"/>
                      <a:satMod val="160000"/>
                    </a:schemeClr>
                  </a:gs>
                  <a:gs pos="100000">
                    <a:schemeClr val="tx2">
                      <a:lumMod val="40000"/>
                      <a:lumOff val="60000"/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94" name="円/楕円 93"/>
                <p:cNvSpPr/>
                <p:nvPr/>
              </p:nvSpPr>
              <p:spPr bwMode="auto">
                <a:xfrm>
                  <a:off x="6220760" y="1726103"/>
                  <a:ext cx="2657653" cy="99996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txBody>
                <a:bodyPr vert="horz" wrap="square" lIns="90000" tIns="46800" rIns="90000" bIns="4680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ＭＳ Ｐゴシック" pitchFamily="50" charset="-128"/>
                    <a:cs typeface="Arial"/>
                  </a:endParaRPr>
                </a:p>
              </p:txBody>
            </p:sp>
            <p:sp>
              <p:nvSpPr>
                <p:cNvPr id="95" name="円/楕円 94"/>
                <p:cNvSpPr/>
                <p:nvPr/>
              </p:nvSpPr>
              <p:spPr bwMode="auto">
                <a:xfrm>
                  <a:off x="7164287" y="1584251"/>
                  <a:ext cx="629377" cy="376683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txBody>
                <a:bodyPr vert="horz" wrap="square" lIns="90000" tIns="46800" rIns="90000" bIns="4680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32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itchFamily="66" charset="0"/>
                    <a:ea typeface="ＭＳ Ｐゴシック" pitchFamily="50" charset="-128"/>
                    <a:cs typeface="Arial"/>
                  </a:endParaRPr>
                </a:p>
              </p:txBody>
            </p:sp>
          </p:grp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3E5C7A0-A503-4C76-9E79-4751DFB4C32D}"/>
                </a:ext>
              </a:extLst>
            </p:cNvPr>
            <p:cNvSpPr txBox="1"/>
            <p:nvPr/>
          </p:nvSpPr>
          <p:spPr>
            <a:xfrm>
              <a:off x="6671917" y="856278"/>
              <a:ext cx="16534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10ABD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OFF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27A03E2C-6106-4FD6-B30B-4C25E6F6568C}"/>
                </a:ext>
              </a:extLst>
            </p:cNvPr>
            <p:cNvSpPr txBox="1"/>
            <p:nvPr/>
          </p:nvSpPr>
          <p:spPr>
            <a:xfrm>
              <a:off x="7561985" y="675395"/>
              <a:ext cx="14847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Galactic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coordinates
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27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44065" y="872471"/>
            <a:ext cx="9144001" cy="252350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-51045"/>
            <a:ext cx="9232135" cy="793088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     Simple map for  extended source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172" y="3554451"/>
            <a:ext cx="4609828" cy="334858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93" y="4190348"/>
            <a:ext cx="3265425" cy="268541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788738" y="3461187"/>
            <a:ext cx="31053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COSI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　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Texas </a:t>
            </a:r>
            <a:r>
              <a:rPr kumimoji="0" lang="en-US" altLang="ja-JP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Sympo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. 2017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omic Sans MS" pitchFamily="66" charset="0"/>
                <a:ea typeface="HGSｺﾞｼｯｸE" pitchFamily="50" charset="-128"/>
                <a:cs typeface="Arial"/>
              </a:rPr>
              <a:t> 511keV 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363" y="1376167"/>
            <a:ext cx="2012840" cy="137525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5501" y="1099548"/>
            <a:ext cx="2999168" cy="208170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713" y="1142649"/>
            <a:ext cx="2774592" cy="2048764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EA679F-344B-42A6-B4D6-D3DC89EE2CDC}"/>
              </a:ext>
            </a:extLst>
          </p:cNvPr>
          <p:cNvSpPr/>
          <p:nvPr/>
        </p:nvSpPr>
        <p:spPr>
          <a:xfrm>
            <a:off x="5031545" y="1126829"/>
            <a:ext cx="24279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2400" dirty="0">
                <a:solidFill>
                  <a:srgbClr val="FF0000"/>
                </a:solidFill>
                <a:latin typeface="Arial"/>
                <a:cs typeface="Arial"/>
              </a:rPr>
              <a:t>Very Preliminary</a:t>
            </a:r>
            <a:endParaRPr lang="ja-JP" altLang="en-US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367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4932041" y="3861048"/>
            <a:ext cx="4032022" cy="2703278"/>
            <a:chOff x="378179" y="3608257"/>
            <a:chExt cx="4466052" cy="3212660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78179" y="3608257"/>
              <a:ext cx="4466052" cy="3212660"/>
              <a:chOff x="363890" y="3320431"/>
              <a:chExt cx="4546124" cy="3276092"/>
            </a:xfrm>
          </p:grpSpPr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890" y="3320431"/>
                <a:ext cx="4546124" cy="3276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フリーフォーム 17"/>
              <p:cNvSpPr/>
              <p:nvPr/>
            </p:nvSpPr>
            <p:spPr bwMode="auto">
              <a:xfrm>
                <a:off x="1775815" y="4541792"/>
                <a:ext cx="1326061" cy="444148"/>
              </a:xfrm>
              <a:custGeom>
                <a:avLst/>
                <a:gdLst>
                  <a:gd name="connsiteX0" fmla="*/ 0 w 1857375"/>
                  <a:gd name="connsiteY0" fmla="*/ 457200 h 613833"/>
                  <a:gd name="connsiteX1" fmla="*/ 276225 w 1857375"/>
                  <a:gd name="connsiteY1" fmla="*/ 561975 h 613833"/>
                  <a:gd name="connsiteX2" fmla="*/ 495300 w 1857375"/>
                  <a:gd name="connsiteY2" fmla="*/ 609600 h 613833"/>
                  <a:gd name="connsiteX3" fmla="*/ 781050 w 1857375"/>
                  <a:gd name="connsiteY3" fmla="*/ 609600 h 613833"/>
                  <a:gd name="connsiteX4" fmla="*/ 923925 w 1857375"/>
                  <a:gd name="connsiteY4" fmla="*/ 609600 h 613833"/>
                  <a:gd name="connsiteX5" fmla="*/ 1171575 w 1857375"/>
                  <a:gd name="connsiteY5" fmla="*/ 552450 h 613833"/>
                  <a:gd name="connsiteX6" fmla="*/ 1381125 w 1857375"/>
                  <a:gd name="connsiteY6" fmla="*/ 447675 h 613833"/>
                  <a:gd name="connsiteX7" fmla="*/ 1485900 w 1857375"/>
                  <a:gd name="connsiteY7" fmla="*/ 381000 h 613833"/>
                  <a:gd name="connsiteX8" fmla="*/ 1590675 w 1857375"/>
                  <a:gd name="connsiteY8" fmla="*/ 323850 h 613833"/>
                  <a:gd name="connsiteX9" fmla="*/ 1762125 w 1857375"/>
                  <a:gd name="connsiteY9" fmla="*/ 142875 h 613833"/>
                  <a:gd name="connsiteX10" fmla="*/ 1857375 w 1857375"/>
                  <a:gd name="connsiteY10" fmla="*/ 0 h 613833"/>
                  <a:gd name="connsiteX11" fmla="*/ 1857375 w 1857375"/>
                  <a:gd name="connsiteY11" fmla="*/ 0 h 613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57375" h="613833">
                    <a:moveTo>
                      <a:pt x="0" y="457200"/>
                    </a:moveTo>
                    <a:cubicBezTo>
                      <a:pt x="96837" y="496887"/>
                      <a:pt x="193675" y="536575"/>
                      <a:pt x="276225" y="561975"/>
                    </a:cubicBezTo>
                    <a:cubicBezTo>
                      <a:pt x="358775" y="587375"/>
                      <a:pt x="411163" y="601663"/>
                      <a:pt x="495300" y="609600"/>
                    </a:cubicBezTo>
                    <a:cubicBezTo>
                      <a:pt x="579438" y="617538"/>
                      <a:pt x="781050" y="609600"/>
                      <a:pt x="781050" y="609600"/>
                    </a:cubicBezTo>
                    <a:cubicBezTo>
                      <a:pt x="852487" y="609600"/>
                      <a:pt x="858838" y="619125"/>
                      <a:pt x="923925" y="609600"/>
                    </a:cubicBezTo>
                    <a:cubicBezTo>
                      <a:pt x="989012" y="600075"/>
                      <a:pt x="1095375" y="579438"/>
                      <a:pt x="1171575" y="552450"/>
                    </a:cubicBezTo>
                    <a:cubicBezTo>
                      <a:pt x="1247775" y="525463"/>
                      <a:pt x="1328738" y="476250"/>
                      <a:pt x="1381125" y="447675"/>
                    </a:cubicBezTo>
                    <a:cubicBezTo>
                      <a:pt x="1433512" y="419100"/>
                      <a:pt x="1450975" y="401638"/>
                      <a:pt x="1485900" y="381000"/>
                    </a:cubicBezTo>
                    <a:cubicBezTo>
                      <a:pt x="1520825" y="360362"/>
                      <a:pt x="1544638" y="363537"/>
                      <a:pt x="1590675" y="323850"/>
                    </a:cubicBezTo>
                    <a:cubicBezTo>
                      <a:pt x="1636712" y="284163"/>
                      <a:pt x="1717675" y="196850"/>
                      <a:pt x="1762125" y="142875"/>
                    </a:cubicBezTo>
                    <a:cubicBezTo>
                      <a:pt x="1806575" y="88900"/>
                      <a:pt x="1857375" y="0"/>
                      <a:pt x="1857375" y="0"/>
                    </a:cubicBezTo>
                    <a:lnTo>
                      <a:pt x="1857375" y="0"/>
                    </a:lnTo>
                  </a:path>
                </a:pathLst>
              </a:custGeom>
              <a:noFill/>
              <a:ln w="5715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eaVert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pitchFamily="50" charset="-128"/>
                  <a:cs typeface="+mn-cs"/>
                </a:endParaRPr>
              </a:p>
            </p:txBody>
          </p:sp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10792">
                <a:off x="1060712" y="4505338"/>
                <a:ext cx="1174261" cy="517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" name="下矢印 17"/>
            <p:cNvSpPr/>
            <p:nvPr/>
          </p:nvSpPr>
          <p:spPr>
            <a:xfrm>
              <a:off x="2589979" y="3608257"/>
              <a:ext cx="226738" cy="2512071"/>
            </a:xfrm>
            <a:prstGeom prst="downArrow">
              <a:avLst/>
            </a:prstGeom>
            <a:gradFill flip="none" rotWithShape="1">
              <a:gsLst>
                <a:gs pos="50000">
                  <a:srgbClr val="5B9BD5">
                    <a:tint val="66000"/>
                    <a:satMod val="160000"/>
                    <a:alpha val="74000"/>
                  </a:srgbClr>
                </a:gs>
                <a:gs pos="81000">
                  <a:srgbClr val="5B9BD5">
                    <a:tint val="44500"/>
                    <a:satMod val="160000"/>
                    <a:alpha val="37000"/>
                  </a:srgbClr>
                </a:gs>
                <a:gs pos="100000">
                  <a:srgbClr val="5B9BD5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HG創英角ｺﾞｼｯｸUB"/>
                <a:cs typeface="+mn-cs"/>
              </a:endParaRPr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altLang="ja-JP" sz="3600" dirty="0"/>
              <a:t>How to fill up MeV gap</a:t>
            </a:r>
            <a:r>
              <a:rPr lang="ja-JP" altLang="en-US" sz="3600" dirty="0"/>
              <a:t> </a:t>
            </a:r>
            <a:endParaRPr kumimoji="1" lang="ja-JP" altLang="en-US" sz="3600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107100" y="620688"/>
            <a:ext cx="9036900" cy="1940658"/>
          </a:xfrm>
        </p:spPr>
        <p:txBody>
          <a:bodyPr lIns="90000" rIns="90000">
            <a:normAutofit/>
          </a:bodyPr>
          <a:lstStyle/>
          <a:p>
            <a:pPr marL="0" indent="0">
              <a:buNone/>
            </a:pPr>
            <a:r>
              <a:rPr lang="en-US" altLang="ja-JP" sz="2000" b="1" dirty="0"/>
              <a:t>Final Goal; sub-</a:t>
            </a:r>
            <a:r>
              <a:rPr lang="en-US" altLang="ja-JP" sz="2000" b="1" dirty="0" err="1"/>
              <a:t>mCrab</a:t>
            </a:r>
            <a:r>
              <a:rPr lang="en-US" altLang="ja-JP" sz="2000" b="1" dirty="0"/>
              <a:t> sensitivity</a:t>
            </a:r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609579"/>
              </p:ext>
            </p:extLst>
          </p:nvPr>
        </p:nvGraphicFramePr>
        <p:xfrm>
          <a:off x="215818" y="1906775"/>
          <a:ext cx="3359558" cy="71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数式" r:id="rId6" imgW="2197080" imgH="469800" progId="Equation.3">
                  <p:embed/>
                </p:oleObj>
              </mc:Choice>
              <mc:Fallback>
                <p:oleObj name="数式" r:id="rId6" imgW="2197080" imgH="469800" progId="Equation.3">
                  <p:embed/>
                  <p:pic>
                    <p:nvPicPr>
                      <p:cNvPr id="5" name="オブジェクト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818" y="1906775"/>
                        <a:ext cx="3359558" cy="718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98353" y="1167216"/>
            <a:ext cx="4358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S: signal EA: Effective Area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anose="020B0609070205080204" pitchFamily="49" charset="-128"/>
                <a:cs typeface="+mn-cs"/>
              </a:rPr>
              <a:t>q:;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Half Power Radius (HPR) as PSF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</a:endParaRPr>
          </a:p>
        </p:txBody>
      </p:sp>
      <p:sp>
        <p:nvSpPr>
          <p:cNvPr id="7" name="コンテンツ プレースホルダ 3"/>
          <p:cNvSpPr txBox="1">
            <a:spLocks/>
          </p:cNvSpPr>
          <p:nvPr/>
        </p:nvSpPr>
        <p:spPr>
          <a:xfrm>
            <a:off x="0" y="3510008"/>
            <a:ext cx="8997113" cy="3928591"/>
          </a:xfrm>
          <a:prstGeom prst="rect">
            <a:avLst/>
          </a:prstGeom>
        </p:spPr>
        <p:txBody>
          <a:bodyPr vert="horz" lIns="90000" rIns="90000" rtlCol="0">
            <a:norm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Effective Area 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~200 cm</a:t>
            </a:r>
            <a:r>
              <a:rPr kumimoji="1" lang="en-US" altLang="ja-JP" sz="1800" b="0" i="0" u="none" strike="noStrike" kern="0" cap="none" spc="0" normalizeH="0" baseline="30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2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 @1MeV:                                                                                        gas (3atm CF</a:t>
            </a:r>
            <a:r>
              <a:rPr kumimoji="1" lang="en-US" altLang="ja-JP" sz="1800" b="0" i="0" u="none" strike="noStrike" kern="0" cap="none" spc="0" normalizeH="0" baseline="-25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4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) and Si in &lt;1m</a:t>
            </a:r>
            <a:r>
              <a:rPr kumimoji="1" lang="en-US" altLang="ja-JP" sz="1800" b="0" i="0" u="none" strike="noStrike" kern="0" cap="none" spc="0" normalizeH="0" baseline="30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3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cube is possible.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endParaRPr kumimoji="1" lang="en-US" altLang="ja-JP" sz="1800" b="0" i="0" u="none" strike="noStrike" kern="0" cap="none" spc="0" normalizeH="0" baseline="3000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  <a:sym typeface="Wingdings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1800" b="0" i="0" u="none" strike="noStrike" kern="0" cap="none" spc="0" normalizeH="0" baseline="3000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Minimum Back Ground =&gt;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       Same as Cosmic MeV background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</a:t>
            </a:r>
            <a:r>
              <a:rPr lang="en-US" altLang="ja-JP" kern="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    =&gt; </a:t>
            </a:r>
            <a:r>
              <a:rPr lang="en-US" altLang="ja-JP" kern="0" noProof="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We achieved !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  <a:sym typeface="Wingdings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PSF  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anose="020B0609070205080204" pitchFamily="49" charset="-128"/>
                <a:cs typeface="+mn-cs"/>
                <a:sym typeface="Wingdings" pitchFamily="2" charset="2"/>
              </a:rPr>
              <a:t>q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(HPR)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＝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1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～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2</a:t>
            </a:r>
            <a:r>
              <a:rPr kumimoji="1" lang="en-US" altLang="ja-JP" sz="1800" b="0" i="0" u="none" strike="noStrike" kern="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o</a:t>
            </a:r>
            <a:r>
              <a:rPr kumimoji="1" lang="ja-JP" alt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 </a:t>
            </a:r>
            <a:r>
              <a: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is needed !!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=&gt; Fine electron tracking (mm sampling in  gas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</a:t>
            </a:r>
            <a:r>
              <a:rPr lang="en-US" altLang="ja-JP" kern="0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sub-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anose="020B0609070205080204" pitchFamily="49" charset="-128"/>
                <a:cs typeface="+mn-cs"/>
                <a:sym typeface="Wingdings" pitchFamily="2" charset="2"/>
              </a:rPr>
              <a:t>m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m sampling in Si  )   Key technology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lang="en-US" altLang="ja-JP" u="sng" kern="0" dirty="0"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 =&gt;Now 15~10o in SM2+   &lt;5o in next SM3</a:t>
            </a:r>
            <a:endParaRPr kumimoji="1" lang="en-US" altLang="ja-JP" sz="1800" b="0" i="0" u="sng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sym typeface="Wingdings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                 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  <a:sym typeface="Wingdings" pitchFamily="2" charset="2"/>
              </a:rPr>
              <a:t> </a:t>
            </a:r>
            <a:endParaRPr kumimoji="1" lang="en-US" altLang="ja-JP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  <a:sym typeface="Wingdings" pitchFamily="2" charset="2"/>
            </a:endParaRPr>
          </a:p>
          <a:p>
            <a:pPr marL="571500" marR="0" lvl="0" indent="-5715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3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 panose="020B0604020202020204" pitchFamily="34" charset="0"/>
              <a:buChar char="•"/>
              <a:tabLst/>
              <a:defRPr/>
            </a:pPr>
            <a:endParaRPr kumimoji="1" lang="en-US" altLang="ja-JP" sz="20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HGS創英角ﾎﾟｯﾌﾟ体" pitchFamily="50" charset="-128"/>
              <a:cs typeface="+mn-cs"/>
              <a:sym typeface="Wingdings" pitchFamily="2" charset="2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+mj-lt"/>
              <a:buAutoNum type="arabicPeriod"/>
              <a:tabLst/>
              <a:defRPr/>
            </a:pPr>
            <a:endParaRPr kumimoji="1" lang="ja-JP" altLang="en-US" sz="2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HGS創英角ﾎﾟｯﾌﾟ体" pitchFamily="50" charset="-128"/>
              <a:cs typeface="+mn-cs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309123" y="2517369"/>
            <a:ext cx="4066541" cy="830624"/>
            <a:chOff x="-323467" y="3701891"/>
            <a:chExt cx="4192099" cy="9514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正方形/長方形 12"/>
                <p:cNvSpPr/>
                <p:nvPr/>
              </p:nvSpPr>
              <p:spPr>
                <a:xfrm>
                  <a:off x="-323467" y="4047178"/>
                  <a:ext cx="4192099" cy="606192"/>
                </a:xfrm>
                <a:prstGeom prst="rect">
                  <a:avLst/>
                </a:prstGeom>
                <a:solidFill>
                  <a:srgbClr val="FFFF99"/>
                </a:solidFill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702030302020204" pitchFamily="66" charset="0"/>
                      <a:ea typeface="ＭＳ ゴシック" panose="020B0609070205080204" pitchFamily="49" charset="-128"/>
                      <a:cs typeface="Arial"/>
                    </a:rPr>
                    <a:t>2. Significance </a:t>
                  </a:r>
                  <a:r>
                    <a:rPr kumimoji="1" lang="en-US" altLang="ja-JP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omic Sans MS" panose="030F0702030302020204" pitchFamily="66" charset="0"/>
                      <a:ea typeface="ＭＳ ゴシック" panose="020B0609070205080204" pitchFamily="49" charset="-128"/>
                      <a:cs typeface="Arial"/>
                      <a:sym typeface="Symbol"/>
                    </a:rPr>
                    <a:t> </a:t>
                  </a:r>
                  <a14:m>
                    <m:oMath xmlns:m="http://schemas.openxmlformats.org/officeDocument/2006/math">
                      <m:box>
                        <m:boxPr>
                          <m:ctrlPr>
                            <a:rPr kumimoji="1" lang="en-US" altLang="ja-JP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  <a:sym typeface="Symbol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kumimoji="1" lang="en-US" altLang="ja-JP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  <a:sym typeface="Symbol"/>
                                </a:rPr>
                              </m:ctrlPr>
                            </m:fPr>
                            <m:num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EA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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S</m:t>
                              </m:r>
                            </m:num>
                            <m:den>
                              <m:r>
                                <m:rPr>
                                  <m:nor/>
                                </m:rPr>
                                <a:rPr kumimoji="1" lang="en-US" altLang="ja-JP" sz="1800" b="1" i="0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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√(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EA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</m:t>
                              </m:r>
                              <m:r>
                                <a:rPr kumimoji="1" lang="en-US" altLang="ja-JP" sz="1800" b="0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  <a:sym typeface="Symbol"/>
                                </a:rPr>
                                <m:t>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BG</m:t>
                              </m:r>
                              <m:r>
                                <m:rPr>
                                  <m:nor/>
                                </m:rPr>
                                <a:rPr kumimoji="1" lang="en-US" altLang="ja-JP" sz="1800" b="0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omic Sans MS" panose="030F0702030302020204" pitchFamily="66" charset="0"/>
                                  <a:ea typeface="ＭＳ ゴシック" panose="020B0609070205080204" pitchFamily="49" charset="-128"/>
                                  <a:cs typeface="Arial"/>
                                  <a:sym typeface="Symbol"/>
                                </a:rPr>
                                <m:t>)</m:t>
                              </m:r>
                            </m:den>
                          </m:f>
                          <m:r>
                            <a:rPr kumimoji="1" lang="en-US" altLang="ja-JP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  <a:sym typeface="Symbol"/>
                            </a:rPr>
                            <m:t>  </m:t>
                          </m:r>
                        </m:e>
                      </m:box>
                    </m:oMath>
                  </a14:m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ゴシック" panose="020B0609070205080204" pitchFamily="49" charset="-128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3" name="正方形/長方形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23467" y="4047178"/>
                  <a:ext cx="4192099" cy="60619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601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正方形/長方形 13"/>
                <p:cNvSpPr/>
                <p:nvPr/>
              </p:nvSpPr>
              <p:spPr>
                <a:xfrm>
                  <a:off x="-87549" y="3701891"/>
                  <a:ext cx="179459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1" lang="en-US" altLang="ja-JP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/>
                            <a:sym typeface="Symbol"/>
                          </a:rPr>
                          <m:t>B</m:t>
                        </m:r>
                        <m:r>
                          <a:rPr kumimoji="1" lang="en-US" altLang="ja-JP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/>
                            <a:sym typeface="Symbol"/>
                          </a:rPr>
                          <m:t>𝐺</m:t>
                        </m:r>
                        <m:r>
                          <a:rPr kumimoji="1" lang="en-US" altLang="ja-JP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/>
                            <a:sym typeface="Symbol"/>
                          </a:rPr>
                          <m:t> </m:t>
                        </m:r>
                        <m:r>
                          <a:rPr kumimoji="1" lang="en-US" altLang="ja-JP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/>
                            <a:sym typeface="Symbol"/>
                          </a:rPr>
                          <m:t>𝑑𝑜𝑚𝑖𝑛𝑎𝑡𝑒𝑑</m:t>
                        </m:r>
                        <m:r>
                          <m:rPr>
                            <m:nor/>
                          </m:rPr>
                          <a:rPr kumimoji="1" lang="en-US" altLang="ja-JP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omic Sans MS" panose="030F0702030302020204" pitchFamily="66" charset="0"/>
                            <a:ea typeface="ＭＳ ゴシック" panose="020B0609070205080204" pitchFamily="49" charset="-128"/>
                            <a:cs typeface="Arial"/>
                            <a:sym typeface="Symbol"/>
                          </a:rPr>
                          <m:t> </m:t>
                        </m:r>
                      </m:oMath>
                    </m:oMathPara>
                  </a14:m>
                  <a:endParaRPr kumimoji="1" lang="en-US" altLang="ja-JP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omic Sans MS" panose="030F0702030302020204" pitchFamily="66" charset="0"/>
                    <a:ea typeface="ＭＳ ゴシック" panose="020B0609070205080204" pitchFamily="49" charset="-128"/>
                    <a:cs typeface="Arial"/>
                  </a:endParaRPr>
                </a:p>
              </p:txBody>
            </p:sp>
          </mc:Choice>
          <mc:Fallback xmlns="">
            <p:sp>
              <p:nvSpPr>
                <p:cNvPr id="14" name="正方形/長方形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87549" y="3701891"/>
                  <a:ext cx="1794594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9434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1110EC4-875E-4EB4-A971-ADFFA45AB1BC}"/>
              </a:ext>
            </a:extLst>
          </p:cNvPr>
          <p:cNvSpPr/>
          <p:nvPr/>
        </p:nvSpPr>
        <p:spPr>
          <a:xfrm>
            <a:off x="4577687" y="721703"/>
            <a:ext cx="4572000" cy="280076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lvl="0">
              <a:defRPr/>
            </a:pPr>
            <a:r>
              <a:rPr lang="en-US" altLang="ja-JP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   </a:t>
            </a:r>
            <a:r>
              <a:rPr lang="en-US" altLang="ja-JP" sz="2000" dirty="0">
                <a:solidFill>
                  <a:srgbClr val="C00000"/>
                </a:solidFill>
                <a:latin typeface="Comic Sans MS" panose="030F0702030302020204" pitchFamily="66" charset="0"/>
              </a:rPr>
              <a:t>Present </a:t>
            </a:r>
            <a:r>
              <a:rPr lang="en-US" altLang="ja-JP" sz="2000" dirty="0" err="1">
                <a:solidFill>
                  <a:srgbClr val="C00000"/>
                </a:solidFill>
                <a:latin typeface="Comic Sans MS" panose="030F0702030302020204" pitchFamily="66" charset="0"/>
              </a:rPr>
              <a:t>Statuts</a:t>
            </a:r>
            <a:r>
              <a:rPr lang="en-US" altLang="ja-JP" sz="2000" dirty="0">
                <a:solidFill>
                  <a:srgbClr val="C00000"/>
                </a:solidFill>
                <a:latin typeface="Comic Sans MS" panose="030F0702030302020204" pitchFamily="66" charset="0"/>
              </a:rPr>
              <a:t> of MeV astronomy</a:t>
            </a:r>
          </a:p>
          <a:p>
            <a:pPr lvl="0">
              <a:defRPr/>
            </a:pPr>
            <a:r>
              <a:rPr lang="en-US" altLang="ja-JP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MeV </a:t>
            </a:r>
            <a:r>
              <a:rPr lang="en-US" altLang="ja-JP" sz="2000" b="1" dirty="0">
                <a:solidFill>
                  <a:prstClr val="black"/>
                </a:solidFill>
                <a:latin typeface="Symbol" panose="05050102010706020507" pitchFamily="18" charset="2"/>
              </a:rPr>
              <a:t>g</a:t>
            </a:r>
            <a:r>
              <a:rPr lang="en-US" altLang="ja-JP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 astronomy suffers from  two major problems</a:t>
            </a:r>
          </a:p>
          <a:p>
            <a:pPr marL="457200" lvl="0" indent="-457200">
              <a:buFontTx/>
              <a:buAutoNum type="arabicPeriod"/>
              <a:defRPr/>
            </a:pP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Incomplete imaging</a:t>
            </a:r>
            <a:r>
              <a:rPr lang="ja-JP" alt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method (Conventional Compton; CC)                                           </a:t>
            </a:r>
            <a:r>
              <a:rPr lang="en-US" altLang="ja-JP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Imaging spectroscopy is impossible</a:t>
            </a:r>
          </a:p>
          <a:p>
            <a:pPr marL="457200" lvl="0" indent="-457200">
              <a:buFontTx/>
              <a:buAutoNum type="arabicPeriod"/>
              <a:defRPr/>
            </a:pP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Huge background by collision of cosmic-ray and instruments </a:t>
            </a:r>
          </a:p>
          <a:p>
            <a:pPr marL="342900" lvl="0" indent="-342900">
              <a:buFont typeface="Symbol" panose="05050102010706020507" pitchFamily="18" charset="2"/>
              <a:buChar char="Þ"/>
              <a:defRPr/>
            </a:pP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No instruments of CC detected source</a:t>
            </a:r>
            <a:r>
              <a:rPr lang="ja-JP" alt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flux</a:t>
            </a:r>
            <a:r>
              <a:rPr lang="ja-JP" altLang="en-US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</a:rPr>
              <a:t> as estimated on ground </a:t>
            </a:r>
            <a:r>
              <a:rPr lang="en-US" altLang="ja-JP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  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554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タイトル 1"/>
          <p:cNvSpPr>
            <a:spLocks noGrp="1"/>
          </p:cNvSpPr>
          <p:nvPr>
            <p:ph type="title"/>
          </p:nvPr>
        </p:nvSpPr>
        <p:spPr>
          <a:xfrm>
            <a:off x="0" y="-2789"/>
            <a:ext cx="9108871" cy="516144"/>
          </a:xfrm>
          <a:solidFill>
            <a:srgbClr val="0070C0"/>
          </a:solidFill>
        </p:spPr>
        <p:txBody>
          <a:bodyPr/>
          <a:lstStyle/>
          <a:p>
            <a:pPr algn="ctr" eaLnBrk="1" hangingPunct="1"/>
            <a:r>
              <a:rPr lang="en-US" altLang="ja-JP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Electron Tracking Compton Camera</a:t>
            </a:r>
            <a:r>
              <a:rPr lang="ja-JP" altLang="en-US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　</a:t>
            </a:r>
            <a:r>
              <a:rPr lang="en-US" altLang="ja-JP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(SMILE-Project)</a:t>
            </a:r>
            <a:endParaRPr lang="ja-JP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9" name="Rectangle 8"/>
          <p:cNvSpPr>
            <a:spLocks noChangeArrowheads="1"/>
          </p:cNvSpPr>
          <p:nvPr/>
        </p:nvSpPr>
        <p:spPr bwMode="auto">
          <a:xfrm>
            <a:off x="-28443" y="3823581"/>
            <a:ext cx="598708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 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30cm-cubic Gas Time Projection Chamber(TPC)</a:t>
            </a:r>
            <a:endParaRPr kumimoji="1" lang="ja-JP" altLang="en-US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+  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Scintillator Array for scattered </a:t>
            </a: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ymbol" panose="05050102010706020507" pitchFamily="18" charset="2"/>
                <a:ea typeface="ＭＳ ゴシック" panose="020B0609070205080204" pitchFamily="49" charset="-128"/>
                <a:cs typeface="+mn-cs"/>
              </a:rPr>
              <a:t>g </a:t>
            </a:r>
            <a:endParaRPr kumimoji="1" lang="en-US" altLang="ja-JP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ＭＳ ゴシック" panose="020B0609070205080204" pitchFamily="49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 </a:t>
            </a: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ＭＳ ゴシック" panose="020B0609070205080204" pitchFamily="49" charset="-128"/>
                <a:cs typeface="+mn-cs"/>
              </a:rPr>
              <a:t>  </a:t>
            </a:r>
            <a:endParaRPr kumimoji="1" lang="en-US" altLang="ja-JP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Symbol" panose="05050102010706020507" pitchFamily="18" charset="2"/>
              <a:ea typeface="ＭＳ ゴシック" panose="020B0609070205080204" pitchFamily="49" charset="-128"/>
              <a:cs typeface="+mn-cs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51520" y="513355"/>
            <a:ext cx="3841861" cy="3358794"/>
            <a:chOff x="192003" y="634131"/>
            <a:chExt cx="3276245" cy="2816715"/>
          </a:xfrm>
        </p:grpSpPr>
        <p:pic>
          <p:nvPicPr>
            <p:cNvPr id="259082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03" y="634131"/>
              <a:ext cx="3276245" cy="2816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F4D71"/>
                    </a:outerShdw>
                  </a:effectLst>
                </a14:hiddenEffects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735906" y="2632399"/>
              <a:ext cx="154033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HGP創英角ﾎﾟｯﾌﾟ体" pitchFamily="50" charset="-128"/>
                  <a:cs typeface="+mn-cs"/>
                </a:rPr>
                <a:t>Micro Pixel Chamber</a:t>
              </a:r>
            </a:p>
          </p:txBody>
        </p:sp>
        <p:sp>
          <p:nvSpPr>
            <p:cNvPr id="259077" name="テキスト ボックス 32"/>
            <p:cNvSpPr txBox="1">
              <a:spLocks noChangeArrowheads="1"/>
            </p:cNvSpPr>
            <p:nvPr/>
          </p:nvSpPr>
          <p:spPr bwMode="auto">
            <a:xfrm>
              <a:off x="1675830" y="1676373"/>
              <a:ext cx="93647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Wingdings" pitchFamily="2" charset="2"/>
                <a:buChar char="u"/>
                <a:defRPr kumimoji="1" sz="3200">
                  <a:solidFill>
                    <a:srgbClr val="0070C0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p"/>
                <a:defRPr kumimoji="1" sz="28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Font typeface="Wingdings" pitchFamily="2" charset="2"/>
                <a:buChar char="Ø"/>
                <a:defRPr kumimoji="1" sz="24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Wingdings" pitchFamily="2" charset="2"/>
                <a:buChar char="l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Wingdings" pitchFamily="2" charset="2"/>
                <a:buChar char="ü"/>
                <a:defRPr kumimoji="1" sz="20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mic Sans MS" pitchFamily="66" charset="0"/>
                  <a:ea typeface="ＭＳ Ｐゴシック" pitchFamily="50" charset="-128"/>
                  <a:cs typeface="+mn-cs"/>
                </a:rPr>
                <a:t>electron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itchFamily="66" charset="0"/>
                <a:ea typeface="ＭＳ Ｐゴシック" pitchFamily="50" charset="-128"/>
                <a:cs typeface="+mn-cs"/>
              </a:endParaRPr>
            </a:p>
          </p:txBody>
        </p:sp>
      </p:grp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143" y="2780912"/>
            <a:ext cx="2741273" cy="134578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7A3ADA5-EE91-48F8-A63D-6E47DA291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2845" y="4669425"/>
            <a:ext cx="3261352" cy="204920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E37C9BD-5974-491D-B456-DF7AAAD3B1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8232" y="4220248"/>
            <a:ext cx="3466072" cy="294756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C77B6EC-7FE0-4ADF-B8F4-2A80C216081F}"/>
              </a:ext>
            </a:extLst>
          </p:cNvPr>
          <p:cNvSpPr/>
          <p:nvPr/>
        </p:nvSpPr>
        <p:spPr>
          <a:xfrm>
            <a:off x="161952" y="4582039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.  </a:t>
            </a:r>
            <a:r>
              <a:rPr lang="en-US" altLang="ja-JP" sz="1600" dirty="0" err="1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Ar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2atm in TPC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 err="1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dE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/E ~20%@30keV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  </a:t>
            </a:r>
            <a:endParaRPr lang="ja-JP" altLang="en-US" sz="16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13DFB09-79EE-4EF8-ABF9-5D546708B8F6}"/>
              </a:ext>
            </a:extLst>
          </p:cNvPr>
          <p:cNvSpPr/>
          <p:nvPr/>
        </p:nvSpPr>
        <p:spPr>
          <a:xfrm>
            <a:off x="4009745" y="662213"/>
            <a:ext cx="57468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srgbClr val="0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--- </a:t>
            </a:r>
            <a:r>
              <a:rPr lang="en-US" altLang="ja-JP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tracking of recoil electron ---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u="sng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Measuring all parameters of Compton process</a:t>
            </a:r>
            <a:endParaRPr lang="en-US" altLang="ja-JP" u="sng" dirty="0">
              <a:solidFill>
                <a:srgbClr val="FF0000"/>
              </a:solidFill>
              <a:latin typeface="Comic Sans MS" panose="030F0702030302020204" pitchFamily="66" charset="0"/>
              <a:ea typeface="ＭＳ ゴシック" panose="020B0609070205080204" pitchFamily="49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srgbClr val="EEECE1">
                    <a:lumMod val="25000"/>
                  </a:srgbClr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 </a:t>
            </a:r>
            <a:r>
              <a:rPr lang="en-US" altLang="ja-JP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1. </a:t>
            </a:r>
            <a:r>
              <a:rPr lang="en-US" altLang="ja-JP" dirty="0" err="1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ture</a:t>
            </a:r>
            <a:r>
              <a:rPr lang="en-US" altLang="ja-JP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PSF (</a:t>
            </a:r>
            <a:r>
              <a:rPr lang="ja-JP" altLang="en-US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８</a:t>
            </a:r>
            <a:r>
              <a:rPr lang="en-US" altLang="ja-JP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~15</a:t>
            </a:r>
            <a:r>
              <a:rPr lang="en-US" altLang="ja-JP" baseline="30000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o</a:t>
            </a:r>
            <a:r>
              <a:rPr lang="en-US" altLang="ja-JP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@Half Power Radius)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srgbClr val="C0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=&gt; Realization of proper imaging spectroscopy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srgbClr val="FF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 </a:t>
            </a:r>
            <a:r>
              <a:rPr lang="en-US" altLang="ja-JP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2</a:t>
            </a:r>
            <a:r>
              <a:rPr lang="en-US" altLang="ja-JP" dirty="0">
                <a:solidFill>
                  <a:srgbClr val="FF000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. </a:t>
            </a:r>
            <a:r>
              <a:rPr lang="en-US" altLang="ja-JP" dirty="0" err="1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dE</a:t>
            </a:r>
            <a:r>
              <a:rPr lang="en-US" altLang="ja-JP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/dx</a:t>
            </a:r>
            <a:r>
              <a:rPr lang="ja-JP" altLang="en-US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</a:t>
            </a:r>
            <a:r>
              <a:rPr lang="en-US" altLang="ja-JP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+ kinematical test using </a:t>
            </a:r>
            <a:r>
              <a:rPr lang="en-US" altLang="ja-JP" dirty="0">
                <a:solidFill>
                  <a:srgbClr val="0070C0"/>
                </a:solidFill>
                <a:latin typeface="Symbol" panose="05050102010706020507" pitchFamily="18" charset="2"/>
                <a:ea typeface="ＭＳ ゴシック" panose="020B0609070205080204" pitchFamily="49" charset="-128"/>
              </a:rPr>
              <a:t>a                              =&gt;</a:t>
            </a:r>
            <a:r>
              <a:rPr lang="en-US" altLang="ja-JP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(particle –Identification)</a:t>
            </a:r>
            <a:endParaRPr lang="en-US" altLang="ja-JP" dirty="0">
              <a:solidFill>
                <a:srgbClr val="0070C0"/>
              </a:solidFill>
              <a:latin typeface="Symbol" panose="05050102010706020507" pitchFamily="18" charset="2"/>
              <a:ea typeface="ＭＳ ゴシック" panose="020B0609070205080204" pitchFamily="49" charset="-128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dirty="0">
                <a:solidFill>
                  <a:srgbClr val="0070C0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  3. large Field of View (&gt;4str)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3B536A6-8029-496D-931E-923F19F7AAD3}"/>
              </a:ext>
            </a:extLst>
          </p:cNvPr>
          <p:cNvSpPr/>
          <p:nvPr/>
        </p:nvSpPr>
        <p:spPr>
          <a:xfrm>
            <a:off x="44945" y="5244765"/>
            <a:ext cx="2127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GSO</a:t>
            </a:r>
          </a:p>
          <a:p>
            <a:r>
              <a:rPr lang="en-US" altLang="ja-JP" sz="1600" dirty="0" err="1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dE</a:t>
            </a:r>
            <a:r>
              <a:rPr lang="en-US" altLang="ja-JP" sz="1600" dirty="0">
                <a:solidFill>
                  <a:prstClr val="black"/>
                </a:solidFill>
                <a:latin typeface="Comic Sans MS" panose="030F0702030302020204" pitchFamily="66" charset="0"/>
                <a:ea typeface="ＭＳ ゴシック" panose="020B0609070205080204" pitchFamily="49" charset="-128"/>
              </a:rPr>
              <a:t>/E ~11%@662keV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891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>
            <a:extLst>
              <a:ext uri="{FF2B5EF4-FFF2-40B4-BE49-F238E27FC236}">
                <a16:creationId xmlns:a16="http://schemas.microsoft.com/office/drawing/2014/main" id="{E78D8CA5-9A27-44A6-BA87-11913907E2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137" y="2431800"/>
            <a:ext cx="3017179" cy="2220686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81E71659-BCA1-44A9-B04B-23660425C0A5}"/>
              </a:ext>
            </a:extLst>
          </p:cNvPr>
          <p:cNvSpPr txBox="1">
            <a:spLocks/>
          </p:cNvSpPr>
          <p:nvPr/>
        </p:nvSpPr>
        <p:spPr>
          <a:xfrm>
            <a:off x="107504" y="39188"/>
            <a:ext cx="9289032" cy="597021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SMILE-2+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　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Balloon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flight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at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Alice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 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 Light" panose="020B0300000000000000" pitchFamily="50" charset="-128"/>
                <a:cs typeface="+mj-cs"/>
              </a:rPr>
              <a:t>Springs (JAXA)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游ゴシック Light" panose="020B0300000000000000" pitchFamily="50" charset="-128"/>
              <a:cs typeface="+mj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51C618F-1E63-4504-AF8A-F820AE866617}"/>
              </a:ext>
            </a:extLst>
          </p:cNvPr>
          <p:cNvSpPr/>
          <p:nvPr/>
        </p:nvSpPr>
        <p:spPr>
          <a:xfrm rot="10800000" flipH="1" flipV="1">
            <a:off x="284512" y="661951"/>
            <a:ext cx="8730138" cy="1103355"/>
          </a:xfrm>
          <a:prstGeom prst="rect">
            <a:avLst/>
          </a:prstGeom>
          <a:noFill/>
          <a:ln w="381000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Calibri" panose="020F0502020204030204" pitchFamily="34" charset="0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98261" y="1949739"/>
            <a:ext cx="3079483" cy="2451586"/>
            <a:chOff x="253526" y="1718813"/>
            <a:chExt cx="3984573" cy="3564517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A09140F8-282E-406D-9FA4-C266BB047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743" y="1743148"/>
              <a:ext cx="3847740" cy="29938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D650962C-CD13-4EA3-83DA-B70C3F925B40}"/>
                </a:ext>
              </a:extLst>
            </p:cNvPr>
            <p:cNvSpPr/>
            <p:nvPr/>
          </p:nvSpPr>
          <p:spPr>
            <a:xfrm rot="10800000" flipH="1" flipV="1">
              <a:off x="253526" y="1718813"/>
              <a:ext cx="1369313" cy="315719"/>
            </a:xfrm>
            <a:prstGeom prst="rect">
              <a:avLst/>
            </a:prstGeom>
            <a:solidFill>
              <a:schemeClr val="bg1"/>
            </a:solidFill>
            <a:ln w="381000" cap="rnd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Calibri" panose="020F0502020204030204" pitchFamily="34" charset="0"/>
                </a:rPr>
                <a:t>©google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5135E1AE-E49A-415C-97CD-906DFC294CD1}"/>
                </a:ext>
              </a:extLst>
            </p:cNvPr>
            <p:cNvSpPr/>
            <p:nvPr/>
          </p:nvSpPr>
          <p:spPr>
            <a:xfrm>
              <a:off x="633420" y="4507518"/>
              <a:ext cx="3604679" cy="775812"/>
            </a:xfrm>
            <a:prstGeom prst="rect">
              <a:avLst/>
            </a:prstGeom>
            <a:solidFill>
              <a:schemeClr val="bg2">
                <a:alpha val="66000"/>
              </a:schemeClr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Flight duration ~29 hours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level flight       ~26 hours</a:t>
              </a:r>
            </a:p>
          </p:txBody>
        </p:sp>
      </p:grp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E85079C0-3A6E-41A7-9261-8275FE08C7A7}"/>
              </a:ext>
            </a:extLst>
          </p:cNvPr>
          <p:cNvSpPr txBox="1">
            <a:spLocks/>
          </p:cNvSpPr>
          <p:nvPr/>
        </p:nvSpPr>
        <p:spPr>
          <a:xfrm>
            <a:off x="3777591" y="1863648"/>
            <a:ext cx="5045202" cy="5074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" panose="020B0400000000000000" pitchFamily="50" charset="-128"/>
                <a:cs typeface="+mn-cs"/>
              </a:rPr>
              <a:t>SMILE-2+ 30cm-cubic ETCC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B6125F9-C819-42AF-9A21-75FD8C28D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55838"/>
            <a:ext cx="4676231" cy="209636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91729" y="4519496"/>
            <a:ext cx="168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Altitude ~39 km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648AC011-86CC-4884-AE87-45EB81ECE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7471" y="4511539"/>
            <a:ext cx="3030786" cy="2340665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E5E541C-8CF1-484D-ADBE-4100445D8F74}"/>
              </a:ext>
            </a:extLst>
          </p:cNvPr>
          <p:cNvSpPr/>
          <p:nvPr/>
        </p:nvSpPr>
        <p:spPr>
          <a:xfrm>
            <a:off x="2511880" y="2729363"/>
            <a:ext cx="1064715" cy="2616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Calibri" panose="020F0502020204030204" pitchFamily="34" charset="0"/>
              </a:rPr>
              <a:t>Alice Springs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FA7D49B-10FE-43CB-B1FB-23337FBB1753}"/>
              </a:ext>
            </a:extLst>
          </p:cNvPr>
          <p:cNvSpPr/>
          <p:nvPr/>
        </p:nvSpPr>
        <p:spPr>
          <a:xfrm>
            <a:off x="4572000" y="2729363"/>
            <a:ext cx="792249" cy="261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/>
                <a:cs typeface="Arial" pitchFamily="34" charset="0"/>
              </a:rPr>
              <a:t>～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/>
                <a:cs typeface="Arial" pitchFamily="34" charset="0"/>
              </a:rPr>
              <a:t>60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mic Sans MS" pitchFamily="66" charset="0"/>
                <a:ea typeface="ＭＳ Ｐゴシック"/>
                <a:cs typeface="Arial" pitchFamily="34" charset="0"/>
              </a:rPr>
              <a:t>㎝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ＭＳ Ｐゴシック"/>
              <a:cs typeface="+mn-cs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AB21574-3D72-4C59-A8BD-2587CC01A6F5}"/>
              </a:ext>
            </a:extLst>
          </p:cNvPr>
          <p:cNvGrpSpPr/>
          <p:nvPr/>
        </p:nvGrpSpPr>
        <p:grpSpPr>
          <a:xfrm>
            <a:off x="6616060" y="2161908"/>
            <a:ext cx="2511274" cy="2260540"/>
            <a:chOff x="6085771" y="2061111"/>
            <a:chExt cx="2531258" cy="2414512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F03AF75B-CED8-4084-8F83-14F860536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85771" y="2367111"/>
              <a:ext cx="2531258" cy="2108512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9030774B-7203-4AEF-BD17-9C78AF8CCBAB}"/>
                </a:ext>
              </a:extLst>
            </p:cNvPr>
            <p:cNvSpPr/>
            <p:nvPr/>
          </p:nvSpPr>
          <p:spPr>
            <a:xfrm>
              <a:off x="6509084" y="2061111"/>
              <a:ext cx="150233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游ゴシック" panose="020B0400000000000000" pitchFamily="50" charset="-128"/>
                  <a:cs typeface="+mn-cs"/>
                </a:rPr>
                <a:t>Tracks in TPC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655497B-7A3B-4FD9-A628-FF9B797DC8A4}"/>
                </a:ext>
              </a:extLst>
            </p:cNvPr>
            <p:cNvSpPr/>
            <p:nvPr/>
          </p:nvSpPr>
          <p:spPr>
            <a:xfrm>
              <a:off x="6351258" y="2434675"/>
              <a:ext cx="957045" cy="840291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pic>
        <p:nvPicPr>
          <p:cNvPr id="22" name="図 21">
            <a:extLst>
              <a:ext uri="{FF2B5EF4-FFF2-40B4-BE49-F238E27FC236}">
                <a16:creationId xmlns:a16="http://schemas.microsoft.com/office/drawing/2014/main" id="{0395A224-8820-4F0D-89FB-2A9961D9D3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815" y="737279"/>
            <a:ext cx="8699746" cy="1060796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B9CD1E-11B5-4053-8317-25F1DBFABFE4}"/>
              </a:ext>
            </a:extLst>
          </p:cNvPr>
          <p:cNvGrpSpPr/>
          <p:nvPr/>
        </p:nvGrpSpPr>
        <p:grpSpPr>
          <a:xfrm>
            <a:off x="324132" y="872551"/>
            <a:ext cx="8658599" cy="5323624"/>
            <a:chOff x="712508" y="919258"/>
            <a:chExt cx="8107964" cy="474199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139835A3-C4BB-4D10-8699-6ED4BE18748A}"/>
                </a:ext>
              </a:extLst>
            </p:cNvPr>
            <p:cNvSpPr/>
            <p:nvPr/>
          </p:nvSpPr>
          <p:spPr>
            <a:xfrm>
              <a:off x="737178" y="919258"/>
              <a:ext cx="8083294" cy="474199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25209240-24F3-42B7-A323-348AB6C17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2508" y="1844824"/>
              <a:ext cx="8106401" cy="3600400"/>
            </a:xfrm>
            <a:prstGeom prst="rect">
              <a:avLst/>
            </a:prstGeom>
          </p:spPr>
        </p:pic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D098D31C-E94A-43ED-8000-B1457376D814}"/>
                </a:ext>
              </a:extLst>
            </p:cNvPr>
            <p:cNvSpPr/>
            <p:nvPr/>
          </p:nvSpPr>
          <p:spPr>
            <a:xfrm>
              <a:off x="1352155" y="919258"/>
              <a:ext cx="7054667" cy="12926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メイリオ" panose="020B0604030504040204" pitchFamily="50" charset="-128"/>
                  <a:cs typeface="Calibri" panose="020F0502020204030204" pitchFamily="34" charset="0"/>
                </a:rPr>
                <a:t>Observed Tracks in space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メイリオ" panose="020B0604030504040204" pitchFamily="50" charset="-128"/>
                  <a:cs typeface="Calibri" panose="020F0502020204030204" pitchFamily="34" charset="0"/>
                </a:rPr>
                <a:t>2arm </a:t>
              </a:r>
              <a:r>
                <a:rPr kumimoji="0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メイリオ" panose="020B0604030504040204" pitchFamily="50" charset="-128"/>
                  <a:cs typeface="Calibri" panose="020F0502020204030204" pitchFamily="34" charset="0"/>
                </a:rPr>
                <a:t>Ar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メイリオ" panose="020B0604030504040204" pitchFamily="50" charset="-128"/>
                  <a:cs typeface="Calibri" panose="020F0502020204030204" pitchFamily="34" charset="0"/>
                </a:rPr>
                <a:t> 30cm ~ 200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メイリオ" panose="020B0604030504040204" pitchFamily="50" charset="-128"/>
                  <a:cs typeface="Calibri" panose="020F0502020204030204" pitchFamily="34" charset="0"/>
                </a:rPr>
                <a:t>m</a:t>
              </a:r>
              <a:r>
                <a:rPr kumimoji="0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 panose="030F0702030302020204" pitchFamily="66" charset="0"/>
                  <a:ea typeface="メイリオ" panose="020B0604030504040204" pitchFamily="50" charset="-128"/>
                  <a:cs typeface="Calibri" panose="020F0502020204030204" pitchFamily="34" charset="0"/>
                </a:rPr>
                <a:t>m thick SSD x3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ＭＳ Ｐゴシック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2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5738BF99-6E32-4C9D-9C0F-37CA3CC4F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051" y="3993939"/>
            <a:ext cx="4747940" cy="182238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2DDD-99DD-4045-AF8F-8DBE9D517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56" y="40847"/>
            <a:ext cx="9057644" cy="607826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en-US" altLang="ja-JP" sz="27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Time Variation of detection rate of gamma-ray events</a:t>
            </a:r>
            <a:endParaRPr kumimoji="1" lang="ja-JP" altLang="en-US" sz="4000" b="1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BC534409-39A6-4141-AC5C-A2A59B5003FA}"/>
              </a:ext>
            </a:extLst>
          </p:cNvPr>
          <p:cNvSpPr/>
          <p:nvPr/>
        </p:nvSpPr>
        <p:spPr>
          <a:xfrm rot="10800000" flipH="1" flipV="1">
            <a:off x="5270760" y="705189"/>
            <a:ext cx="3737439" cy="1422962"/>
          </a:xfrm>
          <a:prstGeom prst="rect">
            <a:avLst/>
          </a:prstGeom>
          <a:noFill/>
          <a:ln w="381000" cap="rnd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513D0D8-D20E-4976-B9F2-EAAF0DDCB35F}"/>
              </a:ext>
            </a:extLst>
          </p:cNvPr>
          <p:cNvSpPr txBox="1"/>
          <p:nvPr/>
        </p:nvSpPr>
        <p:spPr>
          <a:xfrm>
            <a:off x="5611527" y="5685275"/>
            <a:ext cx="34594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marR="0" lvl="0" indent="-2143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After 7 o’clock 4/8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メイリオ" panose="020B0604030504040204" pitchFamily="50" charset="-128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　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heavy nose in TPC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 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Now we used data before 7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B418B2E-F56F-4CD1-9C2E-681297FCC5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171" y="1622668"/>
            <a:ext cx="4207491" cy="3873657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E9B86D8-20A5-4900-A47A-8037C6FFC48D}"/>
              </a:ext>
            </a:extLst>
          </p:cNvPr>
          <p:cNvSpPr txBox="1"/>
          <p:nvPr/>
        </p:nvSpPr>
        <p:spPr>
          <a:xfrm>
            <a:off x="5541412" y="666071"/>
            <a:ext cx="3012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Simple Event selection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Fiducial cut in TPC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dE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/dx cut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8444AF-C7D0-4299-8C82-C37347AF37E7}"/>
              </a:ext>
            </a:extLst>
          </p:cNvPr>
          <p:cNvSpPr txBox="1"/>
          <p:nvPr/>
        </p:nvSpPr>
        <p:spPr>
          <a:xfrm>
            <a:off x="5904081" y="1956732"/>
            <a:ext cx="2643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Single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hit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in PSA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996AEF6-0AD3-40AD-92E2-D58639658499}"/>
              </a:ext>
            </a:extLst>
          </p:cNvPr>
          <p:cNvSpPr txBox="1"/>
          <p:nvPr/>
        </p:nvSpPr>
        <p:spPr>
          <a:xfrm>
            <a:off x="5878808" y="2464285"/>
            <a:ext cx="210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Fiducial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volume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3A0CD4C-D2E3-4118-96F0-A94951E81134}"/>
              </a:ext>
            </a:extLst>
          </p:cNvPr>
          <p:cNvSpPr txBox="1"/>
          <p:nvPr/>
        </p:nvSpPr>
        <p:spPr>
          <a:xfrm>
            <a:off x="6198919" y="3124555"/>
            <a:ext cx="1907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00">
                    <a:lumMod val="90000"/>
                    <a:lumOff val="1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dE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>
                    <a:lumMod val="90000"/>
                    <a:lumOff val="1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/dx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>
                    <a:lumMod val="90000"/>
                    <a:lumOff val="1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3300">
                    <a:lumMod val="90000"/>
                    <a:lumOff val="10000"/>
                  </a:srgbClr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cut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3300">
                  <a:lumMod val="90000"/>
                  <a:lumOff val="10000"/>
                </a:srgbClr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32DD476-7687-4CAE-8F0D-7544FB5A3FAC}"/>
              </a:ext>
            </a:extLst>
          </p:cNvPr>
          <p:cNvSpPr txBox="1"/>
          <p:nvPr/>
        </p:nvSpPr>
        <p:spPr>
          <a:xfrm>
            <a:off x="6930161" y="3784825"/>
            <a:ext cx="217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10ABD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Kinematical test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10ABD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454CAEF-F3BC-4A78-AEE8-2F2E13CABFD1}"/>
              </a:ext>
            </a:extLst>
          </p:cNvPr>
          <p:cNvSpPr txBox="1"/>
          <p:nvPr/>
        </p:nvSpPr>
        <p:spPr>
          <a:xfrm>
            <a:off x="6020888" y="4625597"/>
            <a:ext cx="148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Zenith&lt;60°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E156947-504F-4B19-8323-BD9297CD79EF}"/>
              </a:ext>
            </a:extLst>
          </p:cNvPr>
          <p:cNvSpPr/>
          <p:nvPr/>
        </p:nvSpPr>
        <p:spPr>
          <a:xfrm>
            <a:off x="7509298" y="2212999"/>
            <a:ext cx="1382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Preliminary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74050" y="5835992"/>
            <a:ext cx="5166804" cy="9233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Both enhancements are consistent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メイリオ" panose="020B0604030504040204" pitchFamily="50" charset="-128"/>
                <a:cs typeface="Calibri" panose="020F0502020204030204" pitchFamily="34" charset="0"/>
              </a:rPr>
              <a:t>with the observation ratio of the cosmic diffusion and galactic diffusion of  about 3:1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5DC2732E-AAE6-4D8F-B2DE-1836DE4DF11E}"/>
              </a:ext>
            </a:extLst>
          </p:cNvPr>
          <p:cNvSpPr/>
          <p:nvPr/>
        </p:nvSpPr>
        <p:spPr>
          <a:xfrm rot="16200000">
            <a:off x="-101272" y="1200230"/>
            <a:ext cx="1267341" cy="315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Zenith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[deg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]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8FC151A4-2997-4675-B7DF-3BB45C73E2D0}"/>
              </a:ext>
            </a:extLst>
          </p:cNvPr>
          <p:cNvSpPr/>
          <p:nvPr/>
        </p:nvSpPr>
        <p:spPr>
          <a:xfrm rot="16200000">
            <a:off x="-939277" y="3564582"/>
            <a:ext cx="2638133" cy="28202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Final Event rate [events/sec]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750042" y="3695994"/>
            <a:ext cx="4222841" cy="508520"/>
            <a:chOff x="1386900" y="6159687"/>
            <a:chExt cx="4118422" cy="467280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0F3AC788-87BD-4119-98E6-338B2B1FB88B}"/>
                </a:ext>
              </a:extLst>
            </p:cNvPr>
            <p:cNvSpPr/>
            <p:nvPr/>
          </p:nvSpPr>
          <p:spPr>
            <a:xfrm>
              <a:off x="1386900" y="6164430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4/7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03:00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E946E0A2-74FF-4D8A-BC95-6A573EBC62DF}"/>
                </a:ext>
              </a:extLst>
            </p:cNvPr>
            <p:cNvSpPr/>
            <p:nvPr/>
          </p:nvSpPr>
          <p:spPr>
            <a:xfrm>
              <a:off x="2097854" y="6164430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4/7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09:00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58A6FAA7-7375-4D12-8B26-6B7DB3DF908F}"/>
                </a:ext>
              </a:extLst>
            </p:cNvPr>
            <p:cNvSpPr/>
            <p:nvPr/>
          </p:nvSpPr>
          <p:spPr>
            <a:xfrm>
              <a:off x="2827869" y="6159687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4/7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15:00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8691C3E8-ABE9-4BA4-B20E-BD42856A983F}"/>
                </a:ext>
              </a:extLst>
            </p:cNvPr>
            <p:cNvSpPr/>
            <p:nvPr/>
          </p:nvSpPr>
          <p:spPr>
            <a:xfrm>
              <a:off x="3519761" y="6165302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4/7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21:00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6C536185-9B38-45EC-8DB7-3B7199EF2028}"/>
                </a:ext>
              </a:extLst>
            </p:cNvPr>
            <p:cNvSpPr/>
            <p:nvPr/>
          </p:nvSpPr>
          <p:spPr>
            <a:xfrm>
              <a:off x="4199034" y="6164430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4/8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03:00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B204261-50AA-4D49-89F7-7C464BDB12CF}"/>
                </a:ext>
              </a:extLst>
            </p:cNvPr>
            <p:cNvSpPr/>
            <p:nvPr/>
          </p:nvSpPr>
          <p:spPr>
            <a:xfrm>
              <a:off x="4870212" y="6164430"/>
              <a:ext cx="6351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4/8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09:00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</p:grpSp>
      <p:pic>
        <p:nvPicPr>
          <p:cNvPr id="141" name="図 140" descr="地図, テキスト が含まれている画像&#10;&#10;非常に高い精度で生成された説明">
            <a:extLst>
              <a:ext uri="{FF2B5EF4-FFF2-40B4-BE49-F238E27FC236}">
                <a16:creationId xmlns:a16="http://schemas.microsoft.com/office/drawing/2014/main" id="{5B72F85D-5015-48DC-BD22-8101D2C648F4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2" t="9277" r="11614" b="8627"/>
          <a:stretch/>
        </p:blipFill>
        <p:spPr>
          <a:xfrm>
            <a:off x="883321" y="1834516"/>
            <a:ext cx="4055782" cy="1756034"/>
          </a:xfrm>
          <a:prstGeom prst="rect">
            <a:avLst/>
          </a:prstGeom>
        </p:spPr>
      </p:pic>
      <p:pic>
        <p:nvPicPr>
          <p:cNvPr id="142" name="図 141" descr="地図, テキスト が含まれている画像&#10;&#10;高い精度で生成された説明">
            <a:extLst>
              <a:ext uri="{FF2B5EF4-FFF2-40B4-BE49-F238E27FC236}">
                <a16:creationId xmlns:a16="http://schemas.microsoft.com/office/drawing/2014/main" id="{1B247EDA-5CDF-4699-B263-DA00E5CDFF1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8" t="9277" r="11848" b="8627"/>
          <a:stretch/>
        </p:blipFill>
        <p:spPr>
          <a:xfrm>
            <a:off x="883012" y="1903137"/>
            <a:ext cx="4055782" cy="1756034"/>
          </a:xfrm>
          <a:prstGeom prst="rect">
            <a:avLst/>
          </a:prstGeom>
        </p:spPr>
      </p:pic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185185B8-BDB6-456B-8DE2-331ABA1782CD}"/>
              </a:ext>
            </a:extLst>
          </p:cNvPr>
          <p:cNvSpPr/>
          <p:nvPr/>
        </p:nvSpPr>
        <p:spPr>
          <a:xfrm>
            <a:off x="671080" y="3440084"/>
            <a:ext cx="296451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0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F202CF0-26C6-418E-A41A-7CFB39FD3241}"/>
              </a:ext>
            </a:extLst>
          </p:cNvPr>
          <p:cNvSpPr/>
          <p:nvPr/>
        </p:nvSpPr>
        <p:spPr>
          <a:xfrm>
            <a:off x="671079" y="3137700"/>
            <a:ext cx="296452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D12F9F63-1E58-4953-9702-62C2EB89269B}"/>
              </a:ext>
            </a:extLst>
          </p:cNvPr>
          <p:cNvSpPr/>
          <p:nvPr/>
        </p:nvSpPr>
        <p:spPr>
          <a:xfrm>
            <a:off x="669110" y="2859890"/>
            <a:ext cx="296452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4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D4C4581F-C791-45CA-8393-CCFF769FCC97}"/>
              </a:ext>
            </a:extLst>
          </p:cNvPr>
          <p:cNvSpPr/>
          <p:nvPr/>
        </p:nvSpPr>
        <p:spPr>
          <a:xfrm>
            <a:off x="669110" y="2578289"/>
            <a:ext cx="296452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6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AA761014-CE3C-4B48-B6FB-FB8A96E00D88}"/>
              </a:ext>
            </a:extLst>
          </p:cNvPr>
          <p:cNvSpPr/>
          <p:nvPr/>
        </p:nvSpPr>
        <p:spPr>
          <a:xfrm>
            <a:off x="669110" y="2288919"/>
            <a:ext cx="296452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8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56" name="正方形/長方形 155">
            <a:extLst>
              <a:ext uri="{FF2B5EF4-FFF2-40B4-BE49-F238E27FC236}">
                <a16:creationId xmlns:a16="http://schemas.microsoft.com/office/drawing/2014/main" id="{C2A7D166-8D33-49B7-8875-805D256B6DF9}"/>
              </a:ext>
            </a:extLst>
          </p:cNvPr>
          <p:cNvSpPr/>
          <p:nvPr/>
        </p:nvSpPr>
        <p:spPr>
          <a:xfrm>
            <a:off x="557060" y="2005740"/>
            <a:ext cx="408502" cy="3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10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sp>
        <p:nvSpPr>
          <p:cNvPr id="170" name="正方形/長方形 169">
            <a:extLst>
              <a:ext uri="{FF2B5EF4-FFF2-40B4-BE49-F238E27FC236}">
                <a16:creationId xmlns:a16="http://schemas.microsoft.com/office/drawing/2014/main" id="{3738D32C-F812-4DFA-9365-AB4BAE837BEF}"/>
              </a:ext>
            </a:extLst>
          </p:cNvPr>
          <p:cNvSpPr/>
          <p:nvPr/>
        </p:nvSpPr>
        <p:spPr>
          <a:xfrm>
            <a:off x="2639357" y="3340081"/>
            <a:ext cx="1166858" cy="3349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rPr>
              <a:t>Level flight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Arial"/>
            </a:endParaRPr>
          </a:p>
        </p:txBody>
      </p:sp>
      <p:cxnSp>
        <p:nvCxnSpPr>
          <p:cNvPr id="171" name="直線矢印コネクタ 170">
            <a:extLst>
              <a:ext uri="{FF2B5EF4-FFF2-40B4-BE49-F238E27FC236}">
                <a16:creationId xmlns:a16="http://schemas.microsoft.com/office/drawing/2014/main" id="{62315EB1-7F09-4C33-807F-7F4F93B94D44}"/>
              </a:ext>
            </a:extLst>
          </p:cNvPr>
          <p:cNvCxnSpPr>
            <a:cxnSpLocks/>
          </p:cNvCxnSpPr>
          <p:nvPr/>
        </p:nvCxnSpPr>
        <p:spPr>
          <a:xfrm>
            <a:off x="1701988" y="3628769"/>
            <a:ext cx="2735638" cy="10735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328AC24-B801-49C7-AAC4-93C2DA5774D8}"/>
              </a:ext>
            </a:extLst>
          </p:cNvPr>
          <p:cNvCxnSpPr>
            <a:cxnSpLocks/>
          </p:cNvCxnSpPr>
          <p:nvPr/>
        </p:nvCxnSpPr>
        <p:spPr>
          <a:xfrm flipH="1">
            <a:off x="4399869" y="1878397"/>
            <a:ext cx="65292" cy="3540596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矢印: 右 5">
            <a:extLst>
              <a:ext uri="{FF2B5EF4-FFF2-40B4-BE49-F238E27FC236}">
                <a16:creationId xmlns:a16="http://schemas.microsoft.com/office/drawing/2014/main" id="{1A839A46-1845-4A63-B0F8-AA66057969C3}"/>
              </a:ext>
            </a:extLst>
          </p:cNvPr>
          <p:cNvSpPr/>
          <p:nvPr/>
        </p:nvSpPr>
        <p:spPr>
          <a:xfrm rot="10800000">
            <a:off x="3711182" y="2012101"/>
            <a:ext cx="404727" cy="2918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FE53DBB-C164-45D3-A09A-527D9968BC39}"/>
              </a:ext>
            </a:extLst>
          </p:cNvPr>
          <p:cNvSpPr txBox="1"/>
          <p:nvPr/>
        </p:nvSpPr>
        <p:spPr>
          <a:xfrm>
            <a:off x="1688206" y="1808642"/>
            <a:ext cx="2167889" cy="569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Used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only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</a:t>
            </a: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in this time window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3EF746-66BF-4712-A3D8-227AA8F2483A}"/>
              </a:ext>
            </a:extLst>
          </p:cNvPr>
          <p:cNvSpPr/>
          <p:nvPr/>
        </p:nvSpPr>
        <p:spPr>
          <a:xfrm>
            <a:off x="4048510" y="2485728"/>
            <a:ext cx="1372773" cy="401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Preliminary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555623" y="864046"/>
            <a:ext cx="4339309" cy="953072"/>
            <a:chOff x="551384" y="559272"/>
            <a:chExt cx="4262089" cy="1452255"/>
          </a:xfrm>
        </p:grpSpPr>
        <p:pic>
          <p:nvPicPr>
            <p:cNvPr id="143" name="図 142" descr="地図 が含まれている画像&#10;&#10;高い精度で生成された説明">
              <a:extLst>
                <a:ext uri="{FF2B5EF4-FFF2-40B4-BE49-F238E27FC236}">
                  <a16:creationId xmlns:a16="http://schemas.microsoft.com/office/drawing/2014/main" id="{2D29BF7C-3CEB-40F0-B03B-A5C3FA9467AB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7"/>
            <a:srcRect l="14777" t="6627" r="2771" b="11345"/>
            <a:stretch/>
          </p:blipFill>
          <p:spPr>
            <a:xfrm>
              <a:off x="877335" y="610450"/>
              <a:ext cx="3936138" cy="1401077"/>
            </a:xfrm>
            <a:prstGeom prst="rect">
              <a:avLst/>
            </a:prstGeom>
          </p:spPr>
        </p:pic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388FCC6D-BFD2-482C-9322-DFA6E6290F0A}"/>
                </a:ext>
              </a:extLst>
            </p:cNvPr>
            <p:cNvSpPr/>
            <p:nvPr/>
          </p:nvSpPr>
          <p:spPr>
            <a:xfrm>
              <a:off x="551385" y="1438705"/>
              <a:ext cx="398400" cy="2765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30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FC2F75D8-B7C2-4D5B-BD20-518D33CDA97A}"/>
                </a:ext>
              </a:extLst>
            </p:cNvPr>
            <p:cNvSpPr/>
            <p:nvPr/>
          </p:nvSpPr>
          <p:spPr>
            <a:xfrm>
              <a:off x="551384" y="998988"/>
              <a:ext cx="398401" cy="2765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60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6589AB26-8874-49D0-8EC1-2F6DF0C178F1}"/>
                </a:ext>
              </a:extLst>
            </p:cNvPr>
            <p:cNvSpPr/>
            <p:nvPr/>
          </p:nvSpPr>
          <p:spPr>
            <a:xfrm>
              <a:off x="551384" y="559272"/>
              <a:ext cx="398401" cy="2765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90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075D6B30-2DA5-46CE-A7E4-472E8D978D82}"/>
                </a:ext>
              </a:extLst>
            </p:cNvPr>
            <p:cNvSpPr/>
            <p:nvPr/>
          </p:nvSpPr>
          <p:spPr>
            <a:xfrm>
              <a:off x="1944076" y="857066"/>
              <a:ext cx="51969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Sun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D242B350-6692-4C92-8A31-75D75A215C2F}"/>
                </a:ext>
              </a:extLst>
            </p:cNvPr>
            <p:cNvSpPr/>
            <p:nvPr/>
          </p:nvSpPr>
          <p:spPr>
            <a:xfrm>
              <a:off x="2658668" y="1091577"/>
              <a:ext cx="58926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Crab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6FD47479-85F3-4507-8A5A-B8071E57B5A7}"/>
                </a:ext>
              </a:extLst>
            </p:cNvPr>
            <p:cNvSpPr/>
            <p:nvPr/>
          </p:nvSpPr>
          <p:spPr>
            <a:xfrm>
              <a:off x="3928885" y="1142585"/>
              <a:ext cx="4363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E00C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GC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E00C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2564F069-0F6B-48B8-AFB8-09A5A7AE35FD}"/>
                </a:ext>
              </a:extLst>
            </p:cNvPr>
            <p:cNvSpPr/>
            <p:nvPr/>
          </p:nvSpPr>
          <p:spPr>
            <a:xfrm>
              <a:off x="1262545" y="941164"/>
              <a:ext cx="4363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6E00C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Arial"/>
                </a:rPr>
                <a:t>GC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6E00C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Arial"/>
              </a:endParaRPr>
            </a:p>
          </p:txBody>
        </p:sp>
      </p:grp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7328AC24-B801-49C7-AAC4-93C2DA5774D8}"/>
              </a:ext>
            </a:extLst>
          </p:cNvPr>
          <p:cNvCxnSpPr>
            <a:cxnSpLocks/>
          </p:cNvCxnSpPr>
          <p:nvPr/>
        </p:nvCxnSpPr>
        <p:spPr>
          <a:xfrm flipH="1">
            <a:off x="1806131" y="2973087"/>
            <a:ext cx="70338" cy="2560916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正方形/長方形 171">
            <a:extLst>
              <a:ext uri="{FF2B5EF4-FFF2-40B4-BE49-F238E27FC236}">
                <a16:creationId xmlns:a16="http://schemas.microsoft.com/office/drawing/2014/main" id="{74DE7BA8-4C4D-49AF-ACB6-1B59AC3071A2}"/>
              </a:ext>
            </a:extLst>
          </p:cNvPr>
          <p:cNvSpPr/>
          <p:nvPr/>
        </p:nvSpPr>
        <p:spPr>
          <a:xfrm>
            <a:off x="3843318" y="864046"/>
            <a:ext cx="577406" cy="4660713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EDAFA4C6-FBE0-4191-9C99-A8C1A0A2BEDD}"/>
              </a:ext>
            </a:extLst>
          </p:cNvPr>
          <p:cNvSpPr/>
          <p:nvPr/>
        </p:nvSpPr>
        <p:spPr>
          <a:xfrm>
            <a:off x="5729964" y="1565375"/>
            <a:ext cx="2949846" cy="30777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Event reduction of 1 hit events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157A2E7-47BE-4A83-AB6E-2763742C03D0}"/>
              </a:ext>
            </a:extLst>
          </p:cNvPr>
          <p:cNvSpPr/>
          <p:nvPr/>
        </p:nvSpPr>
        <p:spPr>
          <a:xfrm>
            <a:off x="6818829" y="2788421"/>
            <a:ext cx="145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Limit of CC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F44A863-C7E1-4D60-91B0-FAA3233B1CEC}"/>
              </a:ext>
            </a:extLst>
          </p:cNvPr>
          <p:cNvCxnSpPr>
            <a:cxnSpLocks/>
          </p:cNvCxnSpPr>
          <p:nvPr/>
        </p:nvCxnSpPr>
        <p:spPr>
          <a:xfrm flipH="1" flipV="1">
            <a:off x="4051368" y="3308308"/>
            <a:ext cx="1739080" cy="322199"/>
          </a:xfrm>
          <a:prstGeom prst="straightConnector1">
            <a:avLst/>
          </a:prstGeom>
          <a:ln w="38100">
            <a:solidFill>
              <a:srgbClr val="00206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6F44A863-C7E1-4D60-91B0-FAA3233B1CEC}"/>
              </a:ext>
            </a:extLst>
          </p:cNvPr>
          <p:cNvCxnSpPr>
            <a:cxnSpLocks/>
          </p:cNvCxnSpPr>
          <p:nvPr/>
        </p:nvCxnSpPr>
        <p:spPr>
          <a:xfrm flipV="1">
            <a:off x="3782773" y="4926432"/>
            <a:ext cx="93598" cy="8277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6F44A863-C7E1-4D60-91B0-FAA3233B1CEC}"/>
              </a:ext>
            </a:extLst>
          </p:cNvPr>
          <p:cNvCxnSpPr>
            <a:cxnSpLocks/>
          </p:cNvCxnSpPr>
          <p:nvPr/>
        </p:nvCxnSpPr>
        <p:spPr>
          <a:xfrm flipH="1" flipV="1">
            <a:off x="4540368" y="4200897"/>
            <a:ext cx="1119811" cy="176118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4FB2C4E-D985-425B-AE72-2C79ECE289B4}"/>
              </a:ext>
            </a:extLst>
          </p:cNvPr>
          <p:cNvSpPr/>
          <p:nvPr/>
        </p:nvSpPr>
        <p:spPr>
          <a:xfrm>
            <a:off x="2306222" y="2273390"/>
            <a:ext cx="12458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1 hit events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AD1C9777-62E1-4D29-B832-42D6AFBBFFEC}"/>
              </a:ext>
            </a:extLst>
          </p:cNvPr>
          <p:cNvSpPr/>
          <p:nvPr/>
        </p:nvSpPr>
        <p:spPr>
          <a:xfrm>
            <a:off x="2211880" y="4354250"/>
            <a:ext cx="12458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2 hit events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EFF862B-5E01-4889-9EEF-0C3323B954EF}"/>
              </a:ext>
            </a:extLst>
          </p:cNvPr>
          <p:cNvSpPr/>
          <p:nvPr/>
        </p:nvSpPr>
        <p:spPr>
          <a:xfrm>
            <a:off x="984097" y="2795267"/>
            <a:ext cx="28232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Mainly Cosmic Background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Arial"/>
              </a:rPr>
              <a:t>g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ymbol" panose="05050102010706020507" pitchFamily="18" charset="2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1898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4CFBE5-A623-4485-B827-176198FD5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1538"/>
            <a:ext cx="9143999" cy="782744"/>
          </a:xfrm>
          <a:solidFill>
            <a:srgbClr val="0070C0"/>
          </a:solidFill>
        </p:spPr>
        <p:txBody>
          <a:bodyPr/>
          <a:lstStyle/>
          <a:p>
            <a:r>
              <a:rPr kumimoji="1" lang="en-US" altLang="ja-JP" sz="28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Estimation of BG &amp; Cosmic Diffuse Gamma (CDG) </a:t>
            </a:r>
            <a:endParaRPr kumimoji="1" lang="ja-JP" altLang="en-US" sz="2800" b="0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C9AB2C2-7103-41EB-A3FB-9EDA5B8DE7CB}"/>
              </a:ext>
            </a:extLst>
          </p:cNvPr>
          <p:cNvGrpSpPr/>
          <p:nvPr/>
        </p:nvGrpSpPr>
        <p:grpSpPr>
          <a:xfrm>
            <a:off x="5129516" y="3750996"/>
            <a:ext cx="3773659" cy="2812066"/>
            <a:chOff x="3362674" y="897706"/>
            <a:chExt cx="4558638" cy="3900137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AFA9F12D-701F-4733-B156-83C7E6D77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54164" y="897706"/>
              <a:ext cx="4467148" cy="3900137"/>
            </a:xfrm>
            <a:prstGeom prst="rect">
              <a:avLst/>
            </a:prstGeom>
          </p:spPr>
        </p:pic>
        <p:sp>
          <p:nvSpPr>
            <p:cNvPr id="20" name="フリーフォーム 8">
              <a:extLst>
                <a:ext uri="{FF2B5EF4-FFF2-40B4-BE49-F238E27FC236}">
                  <a16:creationId xmlns:a16="http://schemas.microsoft.com/office/drawing/2014/main" id="{37A8EE6F-2563-41D7-A2FE-DF52069E9F74}"/>
                </a:ext>
              </a:extLst>
            </p:cNvPr>
            <p:cNvSpPr/>
            <p:nvPr/>
          </p:nvSpPr>
          <p:spPr>
            <a:xfrm>
              <a:off x="3955884" y="2484718"/>
              <a:ext cx="3800067" cy="935574"/>
            </a:xfrm>
            <a:custGeom>
              <a:avLst/>
              <a:gdLst>
                <a:gd name="connsiteX0" fmla="*/ 0 w 2614109"/>
                <a:gd name="connsiteY0" fmla="*/ 0 h 634701"/>
                <a:gd name="connsiteX1" fmla="*/ 182880 w 2614109"/>
                <a:gd name="connsiteY1" fmla="*/ 21515 h 634701"/>
                <a:gd name="connsiteX2" fmla="*/ 946673 w 2614109"/>
                <a:gd name="connsiteY2" fmla="*/ 43031 h 634701"/>
                <a:gd name="connsiteX3" fmla="*/ 989704 w 2614109"/>
                <a:gd name="connsiteY3" fmla="*/ 53788 h 634701"/>
                <a:gd name="connsiteX4" fmla="*/ 1043492 w 2614109"/>
                <a:gd name="connsiteY4" fmla="*/ 64546 h 634701"/>
                <a:gd name="connsiteX5" fmla="*/ 1151069 w 2614109"/>
                <a:gd name="connsiteY5" fmla="*/ 96819 h 634701"/>
                <a:gd name="connsiteX6" fmla="*/ 1226372 w 2614109"/>
                <a:gd name="connsiteY6" fmla="*/ 107577 h 634701"/>
                <a:gd name="connsiteX7" fmla="*/ 1333949 w 2614109"/>
                <a:gd name="connsiteY7" fmla="*/ 139850 h 634701"/>
                <a:gd name="connsiteX8" fmla="*/ 1398494 w 2614109"/>
                <a:gd name="connsiteY8" fmla="*/ 150607 h 634701"/>
                <a:gd name="connsiteX9" fmla="*/ 1506071 w 2614109"/>
                <a:gd name="connsiteY9" fmla="*/ 172123 h 634701"/>
                <a:gd name="connsiteX10" fmla="*/ 1538344 w 2614109"/>
                <a:gd name="connsiteY10" fmla="*/ 182880 h 634701"/>
                <a:gd name="connsiteX11" fmla="*/ 1753497 w 2614109"/>
                <a:gd name="connsiteY11" fmla="*/ 204395 h 634701"/>
                <a:gd name="connsiteX12" fmla="*/ 1796527 w 2614109"/>
                <a:gd name="connsiteY12" fmla="*/ 236668 h 634701"/>
                <a:gd name="connsiteX13" fmla="*/ 1839558 w 2614109"/>
                <a:gd name="connsiteY13" fmla="*/ 247426 h 634701"/>
                <a:gd name="connsiteX14" fmla="*/ 1904104 w 2614109"/>
                <a:gd name="connsiteY14" fmla="*/ 268941 h 634701"/>
                <a:gd name="connsiteX15" fmla="*/ 1936377 w 2614109"/>
                <a:gd name="connsiteY15" fmla="*/ 279699 h 634701"/>
                <a:gd name="connsiteX16" fmla="*/ 1979407 w 2614109"/>
                <a:gd name="connsiteY16" fmla="*/ 290457 h 634701"/>
                <a:gd name="connsiteX17" fmla="*/ 2011680 w 2614109"/>
                <a:gd name="connsiteY17" fmla="*/ 311972 h 634701"/>
                <a:gd name="connsiteX18" fmla="*/ 2097741 w 2614109"/>
                <a:gd name="connsiteY18" fmla="*/ 344245 h 634701"/>
                <a:gd name="connsiteX19" fmla="*/ 2162287 w 2614109"/>
                <a:gd name="connsiteY19" fmla="*/ 387275 h 634701"/>
                <a:gd name="connsiteX20" fmla="*/ 2226833 w 2614109"/>
                <a:gd name="connsiteY20" fmla="*/ 419548 h 634701"/>
                <a:gd name="connsiteX21" fmla="*/ 2269864 w 2614109"/>
                <a:gd name="connsiteY21" fmla="*/ 441064 h 634701"/>
                <a:gd name="connsiteX22" fmla="*/ 2312894 w 2614109"/>
                <a:gd name="connsiteY22" fmla="*/ 451821 h 634701"/>
                <a:gd name="connsiteX23" fmla="*/ 2334410 w 2614109"/>
                <a:gd name="connsiteY23" fmla="*/ 473337 h 634701"/>
                <a:gd name="connsiteX24" fmla="*/ 2398956 w 2614109"/>
                <a:gd name="connsiteY24" fmla="*/ 494852 h 634701"/>
                <a:gd name="connsiteX25" fmla="*/ 2431229 w 2614109"/>
                <a:gd name="connsiteY25" fmla="*/ 505610 h 634701"/>
                <a:gd name="connsiteX26" fmla="*/ 2463501 w 2614109"/>
                <a:gd name="connsiteY26" fmla="*/ 527125 h 634701"/>
                <a:gd name="connsiteX27" fmla="*/ 2485017 w 2614109"/>
                <a:gd name="connsiteY27" fmla="*/ 548640 h 634701"/>
                <a:gd name="connsiteX28" fmla="*/ 2528047 w 2614109"/>
                <a:gd name="connsiteY28" fmla="*/ 559398 h 634701"/>
                <a:gd name="connsiteX29" fmla="*/ 2549563 w 2614109"/>
                <a:gd name="connsiteY29" fmla="*/ 580913 h 634701"/>
                <a:gd name="connsiteX30" fmla="*/ 2614109 w 2614109"/>
                <a:gd name="connsiteY30" fmla="*/ 602428 h 634701"/>
                <a:gd name="connsiteX31" fmla="*/ 2614109 w 2614109"/>
                <a:gd name="connsiteY31" fmla="*/ 634701 h 634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14109" h="634701">
                  <a:moveTo>
                    <a:pt x="0" y="0"/>
                  </a:moveTo>
                  <a:cubicBezTo>
                    <a:pt x="71408" y="11902"/>
                    <a:pt x="101305" y="18531"/>
                    <a:pt x="182880" y="21515"/>
                  </a:cubicBezTo>
                  <a:lnTo>
                    <a:pt x="946673" y="43031"/>
                  </a:lnTo>
                  <a:cubicBezTo>
                    <a:pt x="961017" y="46617"/>
                    <a:pt x="975271" y="50581"/>
                    <a:pt x="989704" y="53788"/>
                  </a:cubicBezTo>
                  <a:cubicBezTo>
                    <a:pt x="1007553" y="57754"/>
                    <a:pt x="1025852" y="59735"/>
                    <a:pt x="1043492" y="64546"/>
                  </a:cubicBezTo>
                  <a:cubicBezTo>
                    <a:pt x="1099624" y="79855"/>
                    <a:pt x="1100666" y="87654"/>
                    <a:pt x="1151069" y="96819"/>
                  </a:cubicBezTo>
                  <a:cubicBezTo>
                    <a:pt x="1176016" y="101355"/>
                    <a:pt x="1201425" y="103041"/>
                    <a:pt x="1226372" y="107577"/>
                  </a:cubicBezTo>
                  <a:cubicBezTo>
                    <a:pt x="1288999" y="118964"/>
                    <a:pt x="1259068" y="121130"/>
                    <a:pt x="1333949" y="139850"/>
                  </a:cubicBezTo>
                  <a:cubicBezTo>
                    <a:pt x="1355109" y="145140"/>
                    <a:pt x="1376979" y="147021"/>
                    <a:pt x="1398494" y="150607"/>
                  </a:cubicBezTo>
                  <a:cubicBezTo>
                    <a:pt x="1471402" y="174911"/>
                    <a:pt x="1382466" y="147402"/>
                    <a:pt x="1506071" y="172123"/>
                  </a:cubicBezTo>
                  <a:cubicBezTo>
                    <a:pt x="1517190" y="174347"/>
                    <a:pt x="1527187" y="180852"/>
                    <a:pt x="1538344" y="182880"/>
                  </a:cubicBezTo>
                  <a:cubicBezTo>
                    <a:pt x="1592893" y="192798"/>
                    <a:pt x="1706655" y="200492"/>
                    <a:pt x="1753497" y="204395"/>
                  </a:cubicBezTo>
                  <a:cubicBezTo>
                    <a:pt x="1767840" y="215153"/>
                    <a:pt x="1780491" y="228650"/>
                    <a:pt x="1796527" y="236668"/>
                  </a:cubicBezTo>
                  <a:cubicBezTo>
                    <a:pt x="1809751" y="243280"/>
                    <a:pt x="1825396" y="243178"/>
                    <a:pt x="1839558" y="247426"/>
                  </a:cubicBezTo>
                  <a:cubicBezTo>
                    <a:pt x="1861281" y="253943"/>
                    <a:pt x="1882589" y="261769"/>
                    <a:pt x="1904104" y="268941"/>
                  </a:cubicBezTo>
                  <a:cubicBezTo>
                    <a:pt x="1914862" y="272527"/>
                    <a:pt x="1925376" y="276949"/>
                    <a:pt x="1936377" y="279699"/>
                  </a:cubicBezTo>
                  <a:lnTo>
                    <a:pt x="1979407" y="290457"/>
                  </a:lnTo>
                  <a:cubicBezTo>
                    <a:pt x="1990165" y="297629"/>
                    <a:pt x="2000116" y="306190"/>
                    <a:pt x="2011680" y="311972"/>
                  </a:cubicBezTo>
                  <a:cubicBezTo>
                    <a:pt x="2037400" y="324832"/>
                    <a:pt x="2069814" y="334935"/>
                    <a:pt x="2097741" y="344245"/>
                  </a:cubicBezTo>
                  <a:cubicBezTo>
                    <a:pt x="2179809" y="426313"/>
                    <a:pt x="2084443" y="340569"/>
                    <a:pt x="2162287" y="387275"/>
                  </a:cubicBezTo>
                  <a:cubicBezTo>
                    <a:pt x="2230795" y="428379"/>
                    <a:pt x="2120703" y="393017"/>
                    <a:pt x="2226833" y="419548"/>
                  </a:cubicBezTo>
                  <a:cubicBezTo>
                    <a:pt x="2241177" y="426720"/>
                    <a:pt x="2254848" y="435433"/>
                    <a:pt x="2269864" y="441064"/>
                  </a:cubicBezTo>
                  <a:cubicBezTo>
                    <a:pt x="2283707" y="446255"/>
                    <a:pt x="2299670" y="445209"/>
                    <a:pt x="2312894" y="451821"/>
                  </a:cubicBezTo>
                  <a:cubicBezTo>
                    <a:pt x="2321966" y="456357"/>
                    <a:pt x="2325338" y="468801"/>
                    <a:pt x="2334410" y="473337"/>
                  </a:cubicBezTo>
                  <a:cubicBezTo>
                    <a:pt x="2354695" y="483479"/>
                    <a:pt x="2377441" y="487680"/>
                    <a:pt x="2398956" y="494852"/>
                  </a:cubicBezTo>
                  <a:cubicBezTo>
                    <a:pt x="2409714" y="498438"/>
                    <a:pt x="2421794" y="499320"/>
                    <a:pt x="2431229" y="505610"/>
                  </a:cubicBezTo>
                  <a:cubicBezTo>
                    <a:pt x="2441986" y="512782"/>
                    <a:pt x="2453405" y="519049"/>
                    <a:pt x="2463501" y="527125"/>
                  </a:cubicBezTo>
                  <a:cubicBezTo>
                    <a:pt x="2471421" y="533461"/>
                    <a:pt x="2475945" y="544104"/>
                    <a:pt x="2485017" y="548640"/>
                  </a:cubicBezTo>
                  <a:cubicBezTo>
                    <a:pt x="2498241" y="555252"/>
                    <a:pt x="2513704" y="555812"/>
                    <a:pt x="2528047" y="559398"/>
                  </a:cubicBezTo>
                  <a:cubicBezTo>
                    <a:pt x="2535219" y="566570"/>
                    <a:pt x="2540491" y="576377"/>
                    <a:pt x="2549563" y="580913"/>
                  </a:cubicBezTo>
                  <a:cubicBezTo>
                    <a:pt x="2569848" y="591055"/>
                    <a:pt x="2614109" y="579749"/>
                    <a:pt x="2614109" y="602428"/>
                  </a:cubicBezTo>
                  <a:lnTo>
                    <a:pt x="2614109" y="634701"/>
                  </a:lnTo>
                </a:path>
              </a:pathLst>
            </a:custGeom>
            <a:noFill/>
            <a:ln w="38100" cap="flat" cmpd="sng" algn="ctr">
              <a:solidFill>
                <a:srgbClr val="4472C4">
                  <a:shade val="50000"/>
                </a:srgb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603B7169-963F-419B-B809-69A290031630}"/>
                </a:ext>
              </a:extLst>
            </p:cNvPr>
            <p:cNvCxnSpPr/>
            <p:nvPr/>
          </p:nvCxnSpPr>
          <p:spPr>
            <a:xfrm flipV="1">
              <a:off x="5123808" y="2419736"/>
              <a:ext cx="246860" cy="377023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27AA8BE-D003-4D5F-9068-E1B7FF5C5C47}"/>
                </a:ext>
              </a:extLst>
            </p:cNvPr>
            <p:cNvSpPr/>
            <p:nvPr/>
          </p:nvSpPr>
          <p:spPr>
            <a:xfrm>
              <a:off x="4360487" y="2744817"/>
              <a:ext cx="2826848" cy="953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Events &lt;560keV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normalized to Eve &gt;560keV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(mostly scattered CDG)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9C4B73A-2D26-4AD3-BE25-D3D3715CDB43}"/>
                </a:ext>
              </a:extLst>
            </p:cNvPr>
            <p:cNvSpPr/>
            <p:nvPr/>
          </p:nvSpPr>
          <p:spPr>
            <a:xfrm>
              <a:off x="5224261" y="1429364"/>
              <a:ext cx="1906427" cy="397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Events (&gt;560keV)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3F1CE06B-EC3F-48E9-840A-F7DF1C5F0071}"/>
                </a:ext>
              </a:extLst>
            </p:cNvPr>
            <p:cNvCxnSpPr/>
            <p:nvPr/>
          </p:nvCxnSpPr>
          <p:spPr>
            <a:xfrm flipH="1">
              <a:off x="4650315" y="1644744"/>
              <a:ext cx="566951" cy="241036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B371834-3D32-46B5-A9DF-E917B6374005}"/>
                </a:ext>
              </a:extLst>
            </p:cNvPr>
            <p:cNvSpPr/>
            <p:nvPr/>
          </p:nvSpPr>
          <p:spPr>
            <a:xfrm>
              <a:off x="4121256" y="4040376"/>
              <a:ext cx="341338" cy="397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0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22D42F1-5C2E-4252-B138-68A80BEBF635}"/>
                </a:ext>
              </a:extLst>
            </p:cNvPr>
            <p:cNvSpPr/>
            <p:nvPr/>
          </p:nvSpPr>
          <p:spPr>
            <a:xfrm>
              <a:off x="5453720" y="4070098"/>
              <a:ext cx="468036" cy="397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80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85FE834-47FB-4226-9583-D45E73BDAA2B}"/>
                </a:ext>
              </a:extLst>
            </p:cNvPr>
            <p:cNvSpPr/>
            <p:nvPr/>
          </p:nvSpPr>
          <p:spPr>
            <a:xfrm>
              <a:off x="6556265" y="4040376"/>
              <a:ext cx="561195" cy="397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140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E3EF687D-BF60-445B-BEF4-FC1F2FF3E631}"/>
                </a:ext>
              </a:extLst>
            </p:cNvPr>
            <p:cNvSpPr/>
            <p:nvPr/>
          </p:nvSpPr>
          <p:spPr>
            <a:xfrm>
              <a:off x="5217265" y="4330305"/>
              <a:ext cx="1688433" cy="3974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mic Sans MS"/>
                  <a:ea typeface="HG丸ｺﾞｼｯｸM-PRO"/>
                </a:rPr>
                <a:t>Zenith(degree)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/>
                <a:ea typeface="HG丸ｺﾞｼｯｸM-PRO"/>
              </a:endParaRP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55175461-0A6A-409C-8744-36BBC488A336}"/>
                </a:ext>
              </a:extLst>
            </p:cNvPr>
            <p:cNvCxnSpPr/>
            <p:nvPr/>
          </p:nvCxnSpPr>
          <p:spPr>
            <a:xfrm>
              <a:off x="3362674" y="2129390"/>
              <a:ext cx="884535" cy="93062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E65B1059-2469-4CAC-9CE1-635702FA2983}"/>
              </a:ext>
            </a:extLst>
          </p:cNvPr>
          <p:cNvSpPr/>
          <p:nvPr/>
        </p:nvSpPr>
        <p:spPr>
          <a:xfrm>
            <a:off x="5718799" y="3417119"/>
            <a:ext cx="2674130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50" charset="-128"/>
              </a:rPr>
              <a:t>CDG +BG Zenith distribution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2E7345F-C7E1-4694-A10F-770B98B1B782}"/>
              </a:ext>
            </a:extLst>
          </p:cNvPr>
          <p:cNvSpPr/>
          <p:nvPr/>
        </p:nvSpPr>
        <p:spPr>
          <a:xfrm>
            <a:off x="3899379" y="4420912"/>
            <a:ext cx="13452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rPr>
              <a:t>Direct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rPr>
              <a:t> </a:t>
            </a:r>
            <a:r>
              <a:rPr kumimoji="0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rPr>
              <a:t>CDG</a:t>
            </a:r>
            <a:endParaRPr kumimoji="0" lang="ja-JP" altLang="en-US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CF336B4-F5B7-4039-956E-03FE4B47AA94}"/>
              </a:ext>
            </a:extLst>
          </p:cNvPr>
          <p:cNvSpPr/>
          <p:nvPr/>
        </p:nvSpPr>
        <p:spPr>
          <a:xfrm>
            <a:off x="2214883" y="1485484"/>
            <a:ext cx="302507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Comic Sans MS" panose="030F0702030302020204" pitchFamily="66" charset="0"/>
              </a:rPr>
              <a:t>Atmospheric gamma</a:t>
            </a:r>
          </a:p>
          <a:p>
            <a:r>
              <a:rPr lang="en-US" altLang="ja-JP" sz="2000" dirty="0">
                <a:latin typeface="Comic Sans MS" panose="030F0702030302020204" pitchFamily="66" charset="0"/>
              </a:rPr>
              <a:t>~1/3 &lt;zenith 30</a:t>
            </a:r>
            <a:r>
              <a:rPr lang="en-US" altLang="ja-JP" sz="2000" baseline="30000" dirty="0">
                <a:latin typeface="Comic Sans MS" panose="030F0702030302020204" pitchFamily="66" charset="0"/>
              </a:rPr>
              <a:t>o</a:t>
            </a:r>
          </a:p>
          <a:p>
            <a:r>
              <a:rPr lang="en-US" altLang="ja-JP" sz="2000" dirty="0">
                <a:latin typeface="Comic Sans MS" panose="030F0702030302020204" pitchFamily="66" charset="0"/>
              </a:rPr>
              <a:t>2/3 of events are</a:t>
            </a:r>
          </a:p>
          <a:p>
            <a:r>
              <a:rPr lang="en-US" altLang="ja-JP" sz="2000" dirty="0">
                <a:latin typeface="Comic Sans MS" panose="030F0702030302020204" pitchFamily="66" charset="0"/>
              </a:rPr>
              <a:t>Cosmic Diffuse  </a:t>
            </a:r>
            <a:r>
              <a:rPr lang="en-US" altLang="ja-JP" sz="2000" b="1" dirty="0">
                <a:latin typeface="Symbol" panose="05050102010706020507" pitchFamily="18" charset="2"/>
              </a:rPr>
              <a:t>g 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B3C0742-0A10-48F8-8E4F-5AD0C59C0A69}"/>
              </a:ext>
            </a:extLst>
          </p:cNvPr>
          <p:cNvGrpSpPr/>
          <p:nvPr/>
        </p:nvGrpSpPr>
        <p:grpSpPr>
          <a:xfrm>
            <a:off x="116192" y="823463"/>
            <a:ext cx="2381318" cy="2276070"/>
            <a:chOff x="165668" y="1557459"/>
            <a:chExt cx="2814695" cy="3359514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E2DDDB4-403A-45FC-B7AE-516AC569A891}"/>
                </a:ext>
              </a:extLst>
            </p:cNvPr>
            <p:cNvSpPr/>
            <p:nvPr/>
          </p:nvSpPr>
          <p:spPr>
            <a:xfrm>
              <a:off x="165668" y="3015766"/>
              <a:ext cx="2224992" cy="1901207"/>
            </a:xfrm>
            <a:prstGeom prst="rect">
              <a:avLst/>
            </a:prstGeom>
            <a:gradFill flip="none" rotWithShape="1">
              <a:gsLst>
                <a:gs pos="0">
                  <a:srgbClr val="5B9BD5">
                    <a:tint val="66000"/>
                    <a:satMod val="160000"/>
                  </a:srgbClr>
                </a:gs>
                <a:gs pos="50000">
                  <a:srgbClr val="5B9BD5">
                    <a:tint val="44500"/>
                    <a:satMod val="160000"/>
                  </a:srgbClr>
                </a:gs>
                <a:gs pos="100000">
                  <a:srgbClr val="5B9BD5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3B9E0C07-C780-41F0-AD31-233A2546AE2C}"/>
                </a:ext>
              </a:extLst>
            </p:cNvPr>
            <p:cNvSpPr/>
            <p:nvPr/>
          </p:nvSpPr>
          <p:spPr>
            <a:xfrm>
              <a:off x="1085369" y="3127476"/>
              <a:ext cx="385590" cy="341024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A33B7F9C-445B-46FF-96EC-E7948A828F5E}"/>
                </a:ext>
              </a:extLst>
            </p:cNvPr>
            <p:cNvCxnSpPr/>
            <p:nvPr/>
          </p:nvCxnSpPr>
          <p:spPr>
            <a:xfrm>
              <a:off x="1278164" y="1557459"/>
              <a:ext cx="1" cy="151416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9650F48A-E31B-4ED6-BA9B-098C8479B4FC}"/>
                </a:ext>
              </a:extLst>
            </p:cNvPr>
            <p:cNvCxnSpPr/>
            <p:nvPr/>
          </p:nvCxnSpPr>
          <p:spPr>
            <a:xfrm flipH="1">
              <a:off x="1589168" y="2544253"/>
              <a:ext cx="1391195" cy="623616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5" name="円弧 34">
              <a:extLst>
                <a:ext uri="{FF2B5EF4-FFF2-40B4-BE49-F238E27FC236}">
                  <a16:creationId xmlns:a16="http://schemas.microsoft.com/office/drawing/2014/main" id="{1804AC25-66DD-44A7-AC83-4DD36CA627C4}"/>
                </a:ext>
              </a:extLst>
            </p:cNvPr>
            <p:cNvSpPr/>
            <p:nvPr/>
          </p:nvSpPr>
          <p:spPr>
            <a:xfrm rot="20634857">
              <a:off x="941195" y="2206848"/>
              <a:ext cx="1283258" cy="1381053"/>
            </a:xfrm>
            <a:prstGeom prst="arc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BD5443C9-09AF-4575-A18C-72C89A78E952}"/>
                </a:ext>
              </a:extLst>
            </p:cNvPr>
            <p:cNvSpPr/>
            <p:nvPr/>
          </p:nvSpPr>
          <p:spPr>
            <a:xfrm>
              <a:off x="1448903" y="1744286"/>
              <a:ext cx="759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rPr>
                <a:t>zenith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3032AC7D-6AD1-4B46-8A17-4FD314DF95A5}"/>
                </a:ext>
              </a:extLst>
            </p:cNvPr>
            <p:cNvSpPr/>
            <p:nvPr/>
          </p:nvSpPr>
          <p:spPr>
            <a:xfrm>
              <a:off x="538710" y="1559620"/>
              <a:ext cx="5966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</a:rPr>
                <a:t>CDG</a:t>
              </a: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ED27B0B-9F32-48BE-85E6-8001E5EA1F2F}"/>
                </a:ext>
              </a:extLst>
            </p:cNvPr>
            <p:cNvSpPr/>
            <p:nvPr/>
          </p:nvSpPr>
          <p:spPr>
            <a:xfrm>
              <a:off x="1063313" y="4309744"/>
              <a:ext cx="385590" cy="341024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右矢印 40">
              <a:extLst>
                <a:ext uri="{FF2B5EF4-FFF2-40B4-BE49-F238E27FC236}">
                  <a16:creationId xmlns:a16="http://schemas.microsoft.com/office/drawing/2014/main" id="{297204BD-F804-456E-B67A-1B1B0EC5C345}"/>
                </a:ext>
              </a:extLst>
            </p:cNvPr>
            <p:cNvSpPr/>
            <p:nvPr/>
          </p:nvSpPr>
          <p:spPr>
            <a:xfrm rot="16200000">
              <a:off x="1004404" y="4027535"/>
              <a:ext cx="547520" cy="138705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13ED751-CB15-4936-9638-E478802C006C}"/>
              </a:ext>
            </a:extLst>
          </p:cNvPr>
          <p:cNvGrpSpPr/>
          <p:nvPr/>
        </p:nvGrpSpPr>
        <p:grpSpPr>
          <a:xfrm>
            <a:off x="458367" y="3054235"/>
            <a:ext cx="3658367" cy="3157118"/>
            <a:chOff x="113030" y="3455316"/>
            <a:chExt cx="3971482" cy="340879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DDFED463-6B20-4788-B0F4-86EA2D5A1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669" y="3455316"/>
              <a:ext cx="3345690" cy="3408642"/>
            </a:xfrm>
            <a:prstGeom prst="rect">
              <a:avLst/>
            </a:prstGeom>
          </p:spPr>
        </p:pic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86ACE4F7-A2B8-4EC5-A1BD-30A17D4E0BDC}"/>
                </a:ext>
              </a:extLst>
            </p:cNvPr>
            <p:cNvSpPr/>
            <p:nvPr/>
          </p:nvSpPr>
          <p:spPr>
            <a:xfrm>
              <a:off x="1401064" y="3456753"/>
              <a:ext cx="179087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Growth curve</a:t>
              </a:r>
              <a:endParaRPr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453EA49-BFD7-4591-A340-389B8123C933}"/>
                </a:ext>
              </a:extLst>
            </p:cNvPr>
            <p:cNvSpPr/>
            <p:nvPr/>
          </p:nvSpPr>
          <p:spPr>
            <a:xfrm>
              <a:off x="1293363" y="6525552"/>
              <a:ext cx="27911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Atmospheric depth (g/cm</a:t>
              </a:r>
              <a:r>
                <a:rPr lang="en-US" altLang="ja-JP" sz="1600" baseline="300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2</a:t>
              </a:r>
              <a:r>
                <a:rPr lang="en-US" altLang="ja-JP" sz="16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)</a:t>
              </a:r>
              <a:endParaRPr lang="ja-JP" altLang="en-US" sz="1600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CB4D209-99ED-427C-A8F8-8F2884B227A2}"/>
                </a:ext>
              </a:extLst>
            </p:cNvPr>
            <p:cNvSpPr/>
            <p:nvPr/>
          </p:nvSpPr>
          <p:spPr>
            <a:xfrm rot="16200000">
              <a:off x="-846207" y="4970822"/>
              <a:ext cx="2287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Intensity of gamma</a:t>
              </a:r>
              <a:endParaRPr lang="ja-JP" altLang="en-US" dirty="0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70F7092C-9ADA-4D1B-85AE-2A18985B4BDF}"/>
                </a:ext>
              </a:extLst>
            </p:cNvPr>
            <p:cNvCxnSpPr/>
            <p:nvPr/>
          </p:nvCxnSpPr>
          <p:spPr bwMode="auto">
            <a:xfrm flipV="1">
              <a:off x="1758543" y="3855251"/>
              <a:ext cx="24746" cy="2472099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9D06416-5A42-45DE-90A5-1D2717D5FC33}"/>
              </a:ext>
            </a:extLst>
          </p:cNvPr>
          <p:cNvGrpSpPr/>
          <p:nvPr/>
        </p:nvGrpSpPr>
        <p:grpSpPr>
          <a:xfrm>
            <a:off x="4977512" y="556734"/>
            <a:ext cx="4077669" cy="2799342"/>
            <a:chOff x="4762507" y="853505"/>
            <a:chExt cx="3950014" cy="2729926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06D80F04-B51A-42AD-B2E3-116729508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62507" y="1026127"/>
              <a:ext cx="3950014" cy="2557304"/>
            </a:xfrm>
            <a:prstGeom prst="rect">
              <a:avLst/>
            </a:prstGeom>
          </p:spPr>
        </p:pic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0E9E0666-7964-4DAF-83C8-B6044C99019E}"/>
                </a:ext>
              </a:extLst>
            </p:cNvPr>
            <p:cNvSpPr/>
            <p:nvPr/>
          </p:nvSpPr>
          <p:spPr>
            <a:xfrm>
              <a:off x="5806301" y="853505"/>
              <a:ext cx="153599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kern="0" dirty="0">
                  <a:latin typeface="Comic Sans MS" panose="030F0702030302020204" pitchFamily="66" charset="0"/>
                  <a:ea typeface="+mj-ea"/>
                </a:rPr>
                <a:t>CDG spectra</a:t>
              </a:r>
              <a:endParaRPr lang="ja-JP" altLang="en-US" dirty="0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CBB54F59-2B99-419E-A3F1-B531311B60F2}"/>
                </a:ext>
              </a:extLst>
            </p:cNvPr>
            <p:cNvSpPr/>
            <p:nvPr/>
          </p:nvSpPr>
          <p:spPr>
            <a:xfrm>
              <a:off x="7732780" y="2025848"/>
              <a:ext cx="76495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rgbClr val="000000"/>
                  </a:solidFill>
                  <a:latin typeface="Comic Sans MS" panose="030F0702030302020204" pitchFamily="66" charset="0"/>
                </a:rPr>
                <a:t>EGRET</a:t>
              </a:r>
              <a:endParaRPr lang="ja-JP" altLang="en-US" sz="1400" dirty="0"/>
            </a:p>
          </p:txBody>
        </p:sp>
      </p:grp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6603B51-D5E2-48AF-A743-218EE40EB53E}"/>
              </a:ext>
            </a:extLst>
          </p:cNvPr>
          <p:cNvSpPr/>
          <p:nvPr/>
        </p:nvSpPr>
        <p:spPr>
          <a:xfrm>
            <a:off x="135969" y="6218157"/>
            <a:ext cx="4572000" cy="9787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ja-JP" kern="0" dirty="0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Minimum Back Ground  was </a:t>
            </a:r>
            <a:r>
              <a:rPr lang="en-US" altLang="ja-JP" kern="0" dirty="0" err="1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acheuved</a:t>
            </a:r>
            <a:r>
              <a:rPr lang="en-US" altLang="ja-JP" kern="0" dirty="0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 !!</a:t>
            </a:r>
          </a:p>
          <a:p>
            <a:pPr marL="285750" lvl="0" indent="-285750">
              <a:spcBef>
                <a:spcPct val="20000"/>
              </a:spcBef>
              <a:buClr>
                <a:srgbClr val="C00000"/>
              </a:buClr>
              <a:buSzPct val="80000"/>
              <a:buFont typeface="Wingdings" panose="05000000000000000000" pitchFamily="2" charset="2"/>
              <a:buChar char="l"/>
              <a:defRPr/>
            </a:pPr>
            <a:r>
              <a:rPr lang="en-US" altLang="ja-JP" kern="0" dirty="0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We have clean several 10</a:t>
            </a:r>
            <a:r>
              <a:rPr lang="en-US" altLang="ja-JP" kern="0" baseline="30000" dirty="0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4</a:t>
            </a:r>
            <a:r>
              <a:rPr lang="en-US" altLang="ja-JP" kern="0" dirty="0">
                <a:solidFill>
                  <a:srgbClr val="0066FF"/>
                </a:solidFill>
                <a:latin typeface="Comic Sans MS" panose="030F0702030302020204" pitchFamily="66" charset="0"/>
                <a:ea typeface="ＭＳ ゴシック" panose="020B0609070205080204" pitchFamily="49" charset="-128"/>
                <a:sym typeface="Wingdings" pitchFamily="2" charset="2"/>
              </a:rPr>
              <a:t> DDG =&gt; soon provide precise intensity of CDG</a:t>
            </a:r>
          </a:p>
        </p:txBody>
      </p:sp>
    </p:spTree>
    <p:extLst>
      <p:ext uri="{BB962C8B-B14F-4D97-AF65-F5344CB8AC3E}">
        <p14:creationId xmlns:p14="http://schemas.microsoft.com/office/powerpoint/2010/main" val="3778564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0871"/>
            <a:ext cx="9144000" cy="666336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86632DD-B6C9-4BC0-920D-97EB8A842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620688"/>
            <a:ext cx="2554445" cy="13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40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92DDD-99DD-4045-AF8F-8DBE9D517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892"/>
            <a:ext cx="9144000" cy="477204"/>
          </a:xfrm>
          <a:solidFill>
            <a:srgbClr val="0070C0"/>
          </a:solidFill>
        </p:spPr>
        <p:txBody>
          <a:bodyPr/>
          <a:lstStyle/>
          <a:p>
            <a:r>
              <a:rPr lang="en-US" altLang="ja-JP" sz="28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Comparison of significance with other observations</a:t>
            </a:r>
            <a:endParaRPr kumimoji="1" lang="ja-JP" altLang="en-US" sz="2800" b="0" dirty="0">
              <a:solidFill>
                <a:schemeClr val="bg1"/>
              </a:solidFill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0AC7BF99-69F4-43C5-B756-F64C230B9B94}"/>
                  </a:ext>
                </a:extLst>
              </p:cNvPr>
              <p:cNvSpPr/>
              <p:nvPr/>
            </p:nvSpPr>
            <p:spPr>
              <a:xfrm>
                <a:off x="472908" y="4015810"/>
                <a:ext cx="6518057" cy="656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altLang="ja-JP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Same time with COSI : 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~5 σ ×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メイリオ" panose="020B0604030504040204" pitchFamily="50" charset="-12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</m:ctrlPr>
                          </m:fPr>
                          <m:num>
                            <m:r>
                              <a:rPr kumimoji="0" lang="en-US" altLang="ja-JP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6.1 ×</m:t>
                            </m:r>
                            <m:sSup>
                              <m:sSupPr>
                                <m:ctrlPr>
                                  <a:rPr kumimoji="0" lang="ja-JP" altLang="en-US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ja-JP" altLang="en-US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5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sec</m:t>
                            </m:r>
                          </m:num>
                          <m:den>
                            <m:r>
                              <a:rPr kumimoji="0" lang="en-US" altLang="ja-JP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6.4 ×</m:t>
                            </m:r>
                            <m:sSup>
                              <m:sSupPr>
                                <m:ctrlPr>
                                  <a:rPr kumimoji="0" lang="en-US" altLang="ja-JP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3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sec</m:t>
                            </m:r>
                          </m:den>
                        </m:f>
                      </m:e>
                    </m:rad>
                  </m:oMath>
                </a14:m>
                <a:r>
                  <a:rPr kumimoji="0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 20~48 σ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0AC7BF99-69F4-43C5-B756-F64C230B9B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08" y="4015810"/>
                <a:ext cx="6518057" cy="656013"/>
              </a:xfrm>
              <a:prstGeom prst="rect">
                <a:avLst/>
              </a:prstGeom>
              <a:blipFill>
                <a:blip r:embed="rId3"/>
                <a:stretch>
                  <a:fillRect l="-842" b="-28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16ADE92-B398-4163-8B36-8845BADA801D}"/>
              </a:ext>
            </a:extLst>
          </p:cNvPr>
          <p:cNvGrpSpPr/>
          <p:nvPr/>
        </p:nvGrpSpPr>
        <p:grpSpPr>
          <a:xfrm>
            <a:off x="909365" y="3458100"/>
            <a:ext cx="4830726" cy="635175"/>
            <a:chOff x="283427" y="3573016"/>
            <a:chExt cx="4830726" cy="635175"/>
          </a:xfrm>
        </p:grpSpPr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D0DB000A-DA77-44EA-A490-F453ECE5F745}"/>
                </a:ext>
              </a:extLst>
            </p:cNvPr>
            <p:cNvSpPr txBox="1"/>
            <p:nvPr/>
          </p:nvSpPr>
          <p:spPr>
            <a:xfrm>
              <a:off x="1475656" y="3838859"/>
              <a:ext cx="36384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511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keV</a:t>
              </a:r>
              <a:r>
                <a:rPr lang="en-US" altLang="ja-JP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bin over </a:t>
              </a:r>
              <a:r>
                <a:rPr lang="en-US" altLang="ja-JP" dirty="0" err="1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duffuse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~2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σ</a:t>
              </a: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45B4D2C0-532C-4195-815B-5A25C79F95D7}"/>
                </a:ext>
              </a:extLst>
            </p:cNvPr>
            <p:cNvSpPr txBox="1"/>
            <p:nvPr/>
          </p:nvSpPr>
          <p:spPr>
            <a:xfrm>
              <a:off x="283427" y="3573016"/>
              <a:ext cx="4704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SMILE-2+ 511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keV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bin</a:t>
              </a:r>
              <a:r>
                <a:rPr lang="ja-JP" altLang="en-US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     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           ~5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 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σ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7EBD1A96-442C-4F68-8C70-4509C11677F6}"/>
                  </a:ext>
                </a:extLst>
              </p:cNvPr>
              <p:cNvSpPr/>
              <p:nvPr/>
            </p:nvSpPr>
            <p:spPr>
              <a:xfrm>
                <a:off x="636205" y="4558416"/>
                <a:ext cx="8160476" cy="656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:r>
                  <a:rPr lang="en-US" altLang="ja-JP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INTEGRAL/SPI same time: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~5σ ×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n-US" altLang="ja-JP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メイリオ" panose="020B0604030504040204" pitchFamily="50" charset="-128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</m:ctrlPr>
                          </m:fPr>
                          <m:num>
                            <m: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1</m:t>
                            </m:r>
                            <m:r>
                              <a:rPr kumimoji="0" lang="en-US" altLang="ja-JP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.</m:t>
                            </m:r>
                            <m: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6</m:t>
                            </m:r>
                            <m:r>
                              <a:rPr kumimoji="0" lang="en-US" altLang="ja-JP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 ×</m:t>
                            </m:r>
                            <m:sSup>
                              <m:sSupPr>
                                <m:ctrlPr>
                                  <a:rPr kumimoji="0" lang="ja-JP" altLang="en-US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ja-JP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 </m:t>
                                </m:r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en-US" altLang="ja-JP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9</m:t>
                                </m:r>
                              </m:sup>
                            </m:sSup>
                            <m: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kumimoji="0" lang="en-US" altLang="ja-JP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altLang="ja-JP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cm</m:t>
                                </m:r>
                              </m:e>
                              <m:sup>
                                <m:r>
                                  <a:rPr kumimoji="0" lang="en-US" altLang="ja-JP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sec</m:t>
                            </m:r>
                            <m: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 /75</m:t>
                            </m:r>
                            <m:r>
                              <m:rPr>
                                <m:sty m:val="p"/>
                              </m:rP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cm</m:t>
                            </m:r>
                            <m:r>
                              <a:rPr kumimoji="0" lang="en-US" altLang="ja-JP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²</m:t>
                            </m:r>
                          </m:num>
                          <m:den>
                            <m:r>
                              <a:rPr kumimoji="0" lang="en-US" altLang="ja-JP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6.4 ×</m:t>
                            </m:r>
                            <m:sSup>
                              <m:sSupPr>
                                <m:ctrlPr>
                                  <a:rPr kumimoji="0" lang="en-US" altLang="ja-JP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en-US" altLang="ja-JP" b="0" i="0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メイリオ" panose="020B0604030504040204" pitchFamily="50" charset="-128"/>
                                  </a:rPr>
                                  <m:t>3</m:t>
                                </m:r>
                              </m:sup>
                            </m:sSup>
                            <m:r>
                              <m:rPr>
                                <m:sty m:val="p"/>
                              </m:rPr>
                              <a:rPr kumimoji="0" lang="en-US" altLang="ja-JP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</a:rPr>
                              <m:t>sec</m:t>
                            </m:r>
                          </m:den>
                        </m:f>
                      </m:e>
                    </m:rad>
                  </m:oMath>
                </a14:m>
                <a:r>
                  <a:rPr kumimoji="0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= </a:t>
                </a:r>
                <a:r>
                  <a:rPr kumimoji="0" lang="en-US" altLang="ja-JP" dirty="0">
                    <a:solidFill>
                      <a:prstClr val="black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140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~295</a:t>
                </a:r>
                <a:r>
                  <a:rPr kumimoji="0" lang="ja-JP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r>
                  <a:rPr kumimoji="0" lang="en-US" altLang="ja-JP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σ</a:t>
                </a:r>
                <a:endParaRPr kumimoji="1" lang="en-US" altLang="ja-JP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7EBD1A96-442C-4F68-8C70-4509C11677F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05" y="4558416"/>
                <a:ext cx="8160476" cy="656013"/>
              </a:xfrm>
              <a:prstGeom prst="rect">
                <a:avLst/>
              </a:prstGeom>
              <a:blipFill>
                <a:blip r:embed="rId4"/>
                <a:stretch>
                  <a:fillRect l="-597" b="-280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71C1B209-AD17-41D6-9110-AE990B81BDA8}"/>
              </a:ext>
            </a:extLst>
          </p:cNvPr>
          <p:cNvGrpSpPr/>
          <p:nvPr/>
        </p:nvGrpSpPr>
        <p:grpSpPr>
          <a:xfrm>
            <a:off x="0" y="604622"/>
            <a:ext cx="8930431" cy="2758327"/>
            <a:chOff x="22991" y="914815"/>
            <a:chExt cx="9223306" cy="2799922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F121A4D-4EF9-4B47-8CA2-F613C8973A5E}"/>
                </a:ext>
              </a:extLst>
            </p:cNvPr>
            <p:cNvGrpSpPr/>
            <p:nvPr/>
          </p:nvGrpSpPr>
          <p:grpSpPr>
            <a:xfrm>
              <a:off x="22991" y="972402"/>
              <a:ext cx="3737484" cy="2742335"/>
              <a:chOff x="35497" y="686665"/>
              <a:chExt cx="3737484" cy="2742335"/>
            </a:xfrm>
          </p:grpSpPr>
          <p:pic>
            <p:nvPicPr>
              <p:cNvPr id="36" name="図 35">
                <a:extLst>
                  <a:ext uri="{FF2B5EF4-FFF2-40B4-BE49-F238E27FC236}">
                    <a16:creationId xmlns:a16="http://schemas.microsoft.com/office/drawing/2014/main" id="{6B359C26-6318-4455-90E1-9D32475849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01" t="54712" r="36700" b="5364"/>
              <a:stretch/>
            </p:blipFill>
            <p:spPr>
              <a:xfrm>
                <a:off x="894924" y="686665"/>
                <a:ext cx="2668964" cy="245430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正方形/長方形 37">
                    <a:extLst>
                      <a:ext uri="{FF2B5EF4-FFF2-40B4-BE49-F238E27FC236}">
                        <a16:creationId xmlns:a16="http://schemas.microsoft.com/office/drawing/2014/main" id="{6ABB6FC0-2655-40BB-8A7B-89550A0E50D4}"/>
                      </a:ext>
                    </a:extLst>
                  </p:cNvPr>
                  <p:cNvSpPr/>
                  <p:nvPr/>
                </p:nvSpPr>
                <p:spPr>
                  <a:xfrm>
                    <a:off x="318924" y="2883786"/>
                    <a:ext cx="679767" cy="47320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−6</m:t>
                            </m:r>
                          </m:sup>
                        </m:sSup>
                      </m:oMath>
                    </a14:m>
                    <a:r>
                      <a:rPr kumimoji="0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38" name="正方形/長方形 37">
                    <a:extLst>
                      <a:ext uri="{FF2B5EF4-FFF2-40B4-BE49-F238E27FC236}">
                        <a16:creationId xmlns:a16="http://schemas.microsoft.com/office/drawing/2014/main" id="{6ABB6FC0-2655-40BB-8A7B-89550A0E50D4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924" y="2883786"/>
                    <a:ext cx="679767" cy="473206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8DBFD440-AE1F-42EC-8680-C6DDE47A2B32}"/>
                      </a:ext>
                    </a:extLst>
                  </p:cNvPr>
                  <p:cNvSpPr/>
                  <p:nvPr/>
                </p:nvSpPr>
                <p:spPr>
                  <a:xfrm>
                    <a:off x="318924" y="2209087"/>
                    <a:ext cx="679767" cy="47743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−5</m:t>
                            </m:r>
                          </m:sup>
                        </m:sSup>
                      </m:oMath>
                    </a14:m>
                    <a:r>
                      <a:rPr kumimoji="0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39" name="正方形/長方形 38">
                    <a:extLst>
                      <a:ext uri="{FF2B5EF4-FFF2-40B4-BE49-F238E27FC236}">
                        <a16:creationId xmlns:a16="http://schemas.microsoft.com/office/drawing/2014/main" id="{8DBFD440-AE1F-42EC-8680-C6DDE47A2B3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924" y="2209087"/>
                    <a:ext cx="679767" cy="47743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正方形/長方形 46">
                    <a:extLst>
                      <a:ext uri="{FF2B5EF4-FFF2-40B4-BE49-F238E27FC236}">
                        <a16:creationId xmlns:a16="http://schemas.microsoft.com/office/drawing/2014/main" id="{B0C35A55-C401-40EF-A5C2-6D2A03503CF1}"/>
                      </a:ext>
                    </a:extLst>
                  </p:cNvPr>
                  <p:cNvSpPr/>
                  <p:nvPr/>
                </p:nvSpPr>
                <p:spPr>
                  <a:xfrm>
                    <a:off x="318924" y="1539010"/>
                    <a:ext cx="679767" cy="47320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−4</m:t>
                            </m:r>
                          </m:sup>
                        </m:sSup>
                      </m:oMath>
                    </a14:m>
                    <a:r>
                      <a:rPr kumimoji="0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47" name="正方形/長方形 46">
                    <a:extLst>
                      <a:ext uri="{FF2B5EF4-FFF2-40B4-BE49-F238E27FC236}">
                        <a16:creationId xmlns:a16="http://schemas.microsoft.com/office/drawing/2014/main" id="{B0C35A55-C401-40EF-A5C2-6D2A03503CF1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924" y="1539010"/>
                    <a:ext cx="679767" cy="473206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C75D2D7-93A4-4B7D-9822-DD26CF2148A3}"/>
                  </a:ext>
                </a:extLst>
              </p:cNvPr>
              <p:cNvSpPr/>
              <p:nvPr/>
            </p:nvSpPr>
            <p:spPr>
              <a:xfrm rot="16200000">
                <a:off x="-647196" y="1640109"/>
                <a:ext cx="1796273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events/sec/keV 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D4011C28-042E-4350-9CBA-AF1F3A9DDB29}"/>
                  </a:ext>
                </a:extLst>
              </p:cNvPr>
              <p:cNvSpPr/>
              <p:nvPr/>
            </p:nvSpPr>
            <p:spPr>
              <a:xfrm>
                <a:off x="1907704" y="3031736"/>
                <a:ext cx="679767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500 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正方形/長方形 49">
                    <a:extLst>
                      <a:ext uri="{FF2B5EF4-FFF2-40B4-BE49-F238E27FC236}">
                        <a16:creationId xmlns:a16="http://schemas.microsoft.com/office/drawing/2014/main" id="{95F5F3F4-7B86-4ADD-90FD-B4C7EA083468}"/>
                      </a:ext>
                    </a:extLst>
                  </p:cNvPr>
                  <p:cNvSpPr/>
                  <p:nvPr/>
                </p:nvSpPr>
                <p:spPr>
                  <a:xfrm>
                    <a:off x="318924" y="868543"/>
                    <a:ext cx="679767" cy="47320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5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ja-JP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メイリオ" panose="020B0604030504040204" pitchFamily="50" charset="-128"/>
                                <a:cs typeface="+mn-cs"/>
                              </a:rPr>
                              <m:t>−3</m:t>
                            </m:r>
                          </m:sup>
                        </m:sSup>
                      </m:oMath>
                    </a14:m>
                    <a:r>
                      <a:rPr kumimoji="0" lang="en-US" altLang="ja-JP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+mn-cs"/>
                      </a:rPr>
                      <a:t> </a:t>
                    </a:r>
                  </a:p>
                </p:txBody>
              </p:sp>
            </mc:Choice>
            <mc:Fallback xmlns="">
              <p:sp>
                <p:nvSpPr>
                  <p:cNvPr id="50" name="正方形/長方形 49">
                    <a:extLst>
                      <a:ext uri="{FF2B5EF4-FFF2-40B4-BE49-F238E27FC236}">
                        <a16:creationId xmlns:a16="http://schemas.microsoft.com/office/drawing/2014/main" id="{95F5F3F4-7B86-4ADD-90FD-B4C7EA083468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924" y="868543"/>
                    <a:ext cx="679767" cy="473206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ja-JP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7D7653A1-8EBF-463D-B9F4-D3C5886695D8}"/>
                  </a:ext>
                </a:extLst>
              </p:cNvPr>
              <p:cNvSpPr/>
              <p:nvPr/>
            </p:nvSpPr>
            <p:spPr>
              <a:xfrm>
                <a:off x="929455" y="3040432"/>
                <a:ext cx="679767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100 </a:t>
                </a: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3599E759-7A8A-493F-8EE1-70631E783543}"/>
                  </a:ext>
                </a:extLst>
              </p:cNvPr>
              <p:cNvSpPr/>
              <p:nvPr/>
            </p:nvSpPr>
            <p:spPr>
              <a:xfrm>
                <a:off x="2336780" y="3040432"/>
                <a:ext cx="679767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1000 </a:t>
                </a:r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33853867-8F70-4059-8FE0-ACC1052A70FC}"/>
                  </a:ext>
                </a:extLst>
              </p:cNvPr>
              <p:cNvSpPr/>
              <p:nvPr/>
            </p:nvSpPr>
            <p:spPr>
              <a:xfrm>
                <a:off x="3093214" y="3040432"/>
                <a:ext cx="679767" cy="388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keV</a:t>
                </a: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8DB40C7-5854-41E9-8D1C-63F5754A4E94}"/>
                </a:ext>
              </a:extLst>
            </p:cNvPr>
            <p:cNvGrpSpPr/>
            <p:nvPr/>
          </p:nvGrpSpPr>
          <p:grpSpPr>
            <a:xfrm>
              <a:off x="6114111" y="1041084"/>
              <a:ext cx="3132186" cy="2242246"/>
              <a:chOff x="3207477" y="3845573"/>
              <a:chExt cx="3132186" cy="2242246"/>
            </a:xfrm>
          </p:grpSpPr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1A9A5847-93F3-45D5-8CF4-1D50879DD989}"/>
                  </a:ext>
                </a:extLst>
              </p:cNvPr>
              <p:cNvSpPr txBox="1"/>
              <p:nvPr/>
            </p:nvSpPr>
            <p:spPr>
              <a:xfrm>
                <a:off x="5762869" y="5749265"/>
                <a:ext cx="5767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rPr>
                  <a:t>keV</a:t>
                </a:r>
                <a:endParaRPr kumimoji="1" lang="ja-JP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BB79A94-949F-43D8-B410-B87F3AF1B368}"/>
                  </a:ext>
                </a:extLst>
              </p:cNvPr>
              <p:cNvGrpSpPr/>
              <p:nvPr/>
            </p:nvGrpSpPr>
            <p:grpSpPr>
              <a:xfrm>
                <a:off x="3207477" y="3845573"/>
                <a:ext cx="3130015" cy="2237242"/>
                <a:chOff x="3207477" y="3845573"/>
                <a:chExt cx="3130015" cy="2237242"/>
              </a:xfrm>
            </p:grpSpPr>
            <p:pic>
              <p:nvPicPr>
                <p:cNvPr id="63" name="図 62">
                  <a:extLst>
                    <a:ext uri="{FF2B5EF4-FFF2-40B4-BE49-F238E27FC236}">
                      <a16:creationId xmlns:a16="http://schemas.microsoft.com/office/drawing/2014/main" id="{EBA12DC0-AD59-4F22-A8E1-2C23366DAD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1701" r="4926" b="18399"/>
                <a:stretch/>
              </p:blipFill>
              <p:spPr>
                <a:xfrm>
                  <a:off x="3207477" y="3845573"/>
                  <a:ext cx="2900647" cy="1939493"/>
                </a:xfrm>
                <a:prstGeom prst="rect">
                  <a:avLst/>
                </a:prstGeom>
              </p:spPr>
            </p:pic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7586E913-5E3D-4F9F-9AB4-45992959A5D6}"/>
                    </a:ext>
                  </a:extLst>
                </p:cNvPr>
                <p:cNvSpPr txBox="1"/>
                <p:nvPr/>
              </p:nvSpPr>
              <p:spPr>
                <a:xfrm>
                  <a:off x="4524679" y="5744261"/>
                  <a:ext cx="103160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510</a:t>
                  </a:r>
                  <a:endPara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29E4D8DD-F55D-41F5-929B-E845D8982694}"/>
                    </a:ext>
                  </a:extLst>
                </p:cNvPr>
                <p:cNvSpPr txBox="1"/>
                <p:nvPr/>
              </p:nvSpPr>
              <p:spPr>
                <a:xfrm>
                  <a:off x="3903644" y="5744261"/>
                  <a:ext cx="103160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500</a:t>
                  </a:r>
                  <a:endPara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636EB5F2-B5B9-449B-B70B-191980AD7DE6}"/>
                    </a:ext>
                  </a:extLst>
                </p:cNvPr>
                <p:cNvSpPr txBox="1"/>
                <p:nvPr/>
              </p:nvSpPr>
              <p:spPr>
                <a:xfrm>
                  <a:off x="5169172" y="5744261"/>
                  <a:ext cx="103160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520</a:t>
                  </a:r>
                  <a:endPara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25F2CF94-8A21-4D20-9680-3C1F96F5E406}"/>
                    </a:ext>
                  </a:extLst>
                </p:cNvPr>
                <p:cNvSpPr txBox="1"/>
                <p:nvPr/>
              </p:nvSpPr>
              <p:spPr>
                <a:xfrm>
                  <a:off x="3720456" y="4615264"/>
                  <a:ext cx="261703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INTEGRAL/SPI</a:t>
                  </a:r>
                  <a:endParaRPr kumimoji="1" lang="ja-JP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3AEE647E-F698-4371-A036-520710024CF4}"/>
                    </a:ext>
                  </a:extLst>
                </p:cNvPr>
                <p:cNvSpPr txBox="1"/>
                <p:nvPr/>
              </p:nvSpPr>
              <p:spPr>
                <a:xfrm>
                  <a:off x="3541611" y="5446512"/>
                  <a:ext cx="225995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16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Siegert</a:t>
                  </a:r>
                  <a:r>
                    <a:rPr kumimoji="1" lang="en-US" altLang="ja-JP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メイリオ" panose="020B0604030504040204" pitchFamily="50" charset="-128"/>
                      <a:ea typeface="メイリオ" panose="020B0604030504040204" pitchFamily="50" charset="-128"/>
                      <a:cs typeface="+mn-cs"/>
                    </a:rPr>
                    <a:t> et al. 2016</a:t>
                  </a:r>
                  <a:endParaRPr kumimoji="1" lang="ja-JP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+mn-cs"/>
                  </a:endParaRPr>
                </a:p>
              </p:txBody>
            </p:sp>
          </p:grpSp>
        </p:grpSp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4B617E1B-D2E0-476B-8C0E-D2D886428E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5913" y="928655"/>
              <a:ext cx="2569973" cy="2733948"/>
            </a:xfrm>
            <a:prstGeom prst="rect">
              <a:avLst/>
            </a:prstGeom>
          </p:spPr>
        </p:pic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25AB035-C2A2-4ACE-B675-944C3B8392D2}"/>
                </a:ext>
              </a:extLst>
            </p:cNvPr>
            <p:cNvSpPr txBox="1"/>
            <p:nvPr/>
          </p:nvSpPr>
          <p:spPr>
            <a:xfrm>
              <a:off x="1450510" y="970384"/>
              <a:ext cx="1619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SMILE-2+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7C3682BF-26C0-4774-8DAC-F03998786F23}"/>
                </a:ext>
              </a:extLst>
            </p:cNvPr>
            <p:cNvSpPr txBox="1"/>
            <p:nvPr/>
          </p:nvSpPr>
          <p:spPr>
            <a:xfrm>
              <a:off x="4302289" y="914815"/>
              <a:ext cx="1619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COSI 2016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3B0C2C8-8D0B-4CD4-8F6C-1AB9859E3EEE}"/>
                </a:ext>
              </a:extLst>
            </p:cNvPr>
            <p:cNvSpPr txBox="1"/>
            <p:nvPr/>
          </p:nvSpPr>
          <p:spPr>
            <a:xfrm>
              <a:off x="3803340" y="3086044"/>
              <a:ext cx="18646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Chiu et al. 2017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4B2A97C1-DC9E-4893-B352-ED693782C0CA}"/>
                </a:ext>
              </a:extLst>
            </p:cNvPr>
            <p:cNvSpPr txBox="1"/>
            <p:nvPr/>
          </p:nvSpPr>
          <p:spPr>
            <a:xfrm>
              <a:off x="3885623" y="1348015"/>
              <a:ext cx="1040711" cy="88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defRPr/>
              </a:pPr>
              <a:r>
                <a:rPr lang="en-US" altLang="ja-JP" sz="16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Balloon
46 Days
~34 km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1A58CAE-9F7E-401D-A3C3-62780A9A9F19}"/>
                </a:ext>
              </a:extLst>
            </p:cNvPr>
            <p:cNvSpPr txBox="1"/>
            <p:nvPr/>
          </p:nvSpPr>
          <p:spPr>
            <a:xfrm>
              <a:off x="5081399" y="1356783"/>
              <a:ext cx="927158" cy="6258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defRPr/>
              </a:pPr>
              <a:r>
                <a:rPr lang="en-US" altLang="ja-JP" sz="1600" dirty="0">
                  <a:solidFill>
                    <a:prstClr val="black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BG 1/8
</a:t>
              </a:r>
              <a:endPara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E8788BAD-11A7-4DA0-BCC3-6A577C4D4E76}"/>
                </a:ext>
              </a:extLst>
            </p:cNvPr>
            <p:cNvCxnSpPr/>
            <p:nvPr/>
          </p:nvCxnSpPr>
          <p:spPr>
            <a:xfrm flipH="1">
              <a:off x="5112171" y="1626862"/>
              <a:ext cx="340889" cy="2995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8FC8FDE-8517-4457-984A-95AB909B19B4}"/>
              </a:ext>
            </a:extLst>
          </p:cNvPr>
          <p:cNvSpPr txBox="1"/>
          <p:nvPr/>
        </p:nvSpPr>
        <p:spPr>
          <a:xfrm>
            <a:off x="6177373" y="2959184"/>
            <a:ext cx="2659873" cy="33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511 keV line 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 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58 σ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135F3CA7-EA0F-41A3-9D88-3660DA9B65D9}"/>
              </a:ext>
            </a:extLst>
          </p:cNvPr>
          <p:cNvSpPr txBox="1"/>
          <p:nvPr/>
        </p:nvSpPr>
        <p:spPr>
          <a:xfrm>
            <a:off x="6222416" y="3264787"/>
            <a:ext cx="2659873" cy="33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lang="en-US" altLang="ja-JP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3-gammas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 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29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σ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862F5499-E670-42D3-B563-5192282A1E90}"/>
              </a:ext>
            </a:extLst>
          </p:cNvPr>
          <p:cNvSpPr txBox="1"/>
          <p:nvPr/>
        </p:nvSpPr>
        <p:spPr>
          <a:xfrm>
            <a:off x="6286460" y="3607893"/>
            <a:ext cx="2314010" cy="334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・</a:t>
            </a:r>
            <a:r>
              <a:rPr lang="en-US" altLang="ja-JP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combined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 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65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 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σ</a:t>
            </a: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89BC2AF6-5C16-4F5C-A565-C5D0D065D1FB}"/>
              </a:ext>
            </a:extLst>
          </p:cNvPr>
          <p:cNvSpPr/>
          <p:nvPr/>
        </p:nvSpPr>
        <p:spPr>
          <a:xfrm>
            <a:off x="6204872" y="2920834"/>
            <a:ext cx="2542944" cy="11047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C0CF874-D076-4ABD-996B-5217561FD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635438"/>
              </p:ext>
            </p:extLst>
          </p:nvPr>
        </p:nvGraphicFramePr>
        <p:xfrm>
          <a:off x="1187624" y="5276256"/>
          <a:ext cx="7463401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251">
                  <a:extLst>
                    <a:ext uri="{9D8B030D-6E8A-4147-A177-3AD203B41FA5}">
                      <a16:colId xmlns:a16="http://schemas.microsoft.com/office/drawing/2014/main" val="337206335"/>
                    </a:ext>
                  </a:extLst>
                </a:gridCol>
                <a:gridCol w="1370087">
                  <a:extLst>
                    <a:ext uri="{9D8B030D-6E8A-4147-A177-3AD203B41FA5}">
                      <a16:colId xmlns:a16="http://schemas.microsoft.com/office/drawing/2014/main" val="1620183414"/>
                    </a:ext>
                  </a:extLst>
                </a:gridCol>
                <a:gridCol w="1081648">
                  <a:extLst>
                    <a:ext uri="{9D8B030D-6E8A-4147-A177-3AD203B41FA5}">
                      <a16:colId xmlns:a16="http://schemas.microsoft.com/office/drawing/2014/main" val="4233152848"/>
                    </a:ext>
                  </a:extLst>
                </a:gridCol>
                <a:gridCol w="3694415">
                  <a:extLst>
                    <a:ext uri="{9D8B030D-6E8A-4147-A177-3AD203B41FA5}">
                      <a16:colId xmlns:a16="http://schemas.microsoft.com/office/drawing/2014/main" val="1522709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Instum</a:t>
                      </a:r>
                      <a:r>
                        <a:rPr kumimoji="1" lang="en-US" altLang="ja-JP" dirty="0"/>
                        <a:t>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Eff.</a:t>
                      </a:r>
                      <a:r>
                        <a:rPr kumimoji="1" lang="en-US" altLang="ja-JP" baseline="0" dirty="0"/>
                        <a:t> Area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ΔE/E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Normalized</a:t>
                      </a:r>
                      <a:r>
                        <a:rPr kumimoji="1" lang="en-US" altLang="ja-JP" baseline="0" dirty="0"/>
                        <a:t> Sensitivity to SPI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689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SPI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solidFill>
                            <a:schemeClr val="accent4"/>
                          </a:solidFill>
                        </a:rPr>
                        <a:t>　</a:t>
                      </a:r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75cm</a:t>
                      </a:r>
                      <a:r>
                        <a:rPr kumimoji="1" lang="en-US" altLang="ja-JP" baseline="30000" dirty="0">
                          <a:solidFill>
                            <a:schemeClr val="accent4"/>
                          </a:solidFill>
                        </a:rPr>
                        <a:t>2</a:t>
                      </a:r>
                      <a:endParaRPr kumimoji="1" lang="ja-JP" altLang="en-US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&lt;1%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solidFill>
                            <a:schemeClr val="accent4"/>
                          </a:solidFill>
                        </a:rPr>
                        <a:t>１　</a:t>
                      </a:r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Coded Mask with</a:t>
                      </a:r>
                      <a:r>
                        <a:rPr kumimoji="1" lang="en-US" altLang="ja-JP" baseline="0" dirty="0">
                          <a:solidFill>
                            <a:schemeClr val="accent4"/>
                          </a:solidFill>
                        </a:rPr>
                        <a:t> Veto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470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COSI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~10cm</a:t>
                      </a:r>
                      <a:r>
                        <a:rPr kumimoji="1" lang="en-US" altLang="ja-JP" baseline="30000" dirty="0">
                          <a:solidFill>
                            <a:schemeClr val="accent4"/>
                          </a:solidFill>
                        </a:rPr>
                        <a:t>2</a:t>
                      </a:r>
                      <a:endParaRPr kumimoji="1" lang="ja-JP" altLang="en-US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&lt;1%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5</a:t>
                      </a:r>
                      <a:r>
                        <a:rPr kumimoji="1" lang="ja-JP" altLang="en-US" baseline="0" dirty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kumimoji="1" lang="en-US" altLang="ja-JP" baseline="0" dirty="0">
                          <a:solidFill>
                            <a:schemeClr val="accent4"/>
                          </a:solidFill>
                        </a:rPr>
                        <a:t>x   Conventional CC with Veto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809980"/>
                  </a:ext>
                </a:extLst>
              </a:tr>
              <a:tr h="135426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SM2+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   1cm</a:t>
                      </a:r>
                      <a:r>
                        <a:rPr kumimoji="1" lang="en-US" altLang="ja-JP" baseline="30000" dirty="0">
                          <a:solidFill>
                            <a:schemeClr val="accent4"/>
                          </a:solidFill>
                        </a:rPr>
                        <a:t>2</a:t>
                      </a:r>
                      <a:endParaRPr kumimoji="1" lang="ja-JP" altLang="en-US" baseline="30000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 13%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100</a:t>
                      </a:r>
                      <a:r>
                        <a:rPr kumimoji="1" lang="ja-JP" altLang="en-US" dirty="0" err="1">
                          <a:solidFill>
                            <a:schemeClr val="accent4"/>
                          </a:solidFill>
                        </a:rPr>
                        <a:t>ー</a:t>
                      </a:r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200</a:t>
                      </a:r>
                      <a:r>
                        <a:rPr kumimoji="1" lang="ja-JP" altLang="en-US" dirty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 x</a:t>
                      </a:r>
                      <a:r>
                        <a:rPr kumimoji="1" lang="ja-JP" altLang="en-US" dirty="0">
                          <a:solidFill>
                            <a:schemeClr val="accent4"/>
                          </a:solidFill>
                        </a:rPr>
                        <a:t>　</a:t>
                      </a:r>
                      <a:r>
                        <a:rPr kumimoji="1" lang="en-US" altLang="ja-JP" dirty="0">
                          <a:solidFill>
                            <a:schemeClr val="accent4"/>
                          </a:solidFill>
                        </a:rPr>
                        <a:t>ETCC</a:t>
                      </a:r>
                      <a:r>
                        <a:rPr kumimoji="1" lang="ja-JP" altLang="en-US" baseline="0" dirty="0">
                          <a:solidFill>
                            <a:schemeClr val="accent4"/>
                          </a:solidFill>
                        </a:rPr>
                        <a:t> </a:t>
                      </a:r>
                      <a:r>
                        <a:rPr kumimoji="1" lang="en-US" altLang="ja-JP" baseline="0" dirty="0">
                          <a:solidFill>
                            <a:schemeClr val="accent4"/>
                          </a:solidFill>
                        </a:rPr>
                        <a:t>with no-veto</a:t>
                      </a:r>
                      <a:endParaRPr kumimoji="1" lang="ja-JP" altLang="en-US" dirty="0">
                        <a:solidFill>
                          <a:schemeClr val="accent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259001"/>
                  </a:ext>
                </a:extLst>
              </a:tr>
            </a:tbl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90A4EF34-47A0-4F53-8DBF-2FFE0F4E9C6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7171" y="1035674"/>
            <a:ext cx="1444877" cy="493819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828B26D-90E7-453E-8F0B-5AEF5A8938E5}"/>
              </a:ext>
            </a:extLst>
          </p:cNvPr>
          <p:cNvSpPr/>
          <p:nvPr/>
        </p:nvSpPr>
        <p:spPr>
          <a:xfrm>
            <a:off x="1561150" y="1837333"/>
            <a:ext cx="9284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2000" b="1" dirty="0">
                <a:solidFill>
                  <a:srgbClr val="000000"/>
                </a:solidFill>
              </a:rPr>
              <a:t>5.36 σ</a:t>
            </a:r>
            <a:endParaRPr lang="ja-JP" altLang="en-US" sz="2000" b="1" dirty="0">
              <a:solidFill>
                <a:srgbClr val="000000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A75FC324-9634-4CB9-84A6-F635D8315768}"/>
              </a:ext>
            </a:extLst>
          </p:cNvPr>
          <p:cNvSpPr/>
          <p:nvPr/>
        </p:nvSpPr>
        <p:spPr>
          <a:xfrm>
            <a:off x="1039069" y="2430602"/>
            <a:ext cx="18966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2000" dirty="0">
                <a:solidFill>
                  <a:srgbClr val="FF0000"/>
                </a:solidFill>
              </a:rPr>
              <a:t>Excess</a:t>
            </a:r>
            <a:r>
              <a:rPr lang="en-US" altLang="ja-JP" sz="2000" dirty="0">
                <a:solidFill>
                  <a:srgbClr val="000000"/>
                </a:solidFill>
              </a:rPr>
              <a:t>: </a:t>
            </a:r>
            <a:r>
              <a:rPr lang="en-US" altLang="ja-JP" sz="2000" b="1" dirty="0">
                <a:solidFill>
                  <a:srgbClr val="000000"/>
                </a:solidFill>
              </a:rPr>
              <a:t>10.3 σ</a:t>
            </a:r>
            <a:endParaRPr lang="ja-JP" altLang="en-US" sz="2000" b="1" dirty="0">
              <a:solidFill>
                <a:srgbClr val="00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C48884A-E1FE-4103-93C8-1DBC9D70DBC4}"/>
              </a:ext>
            </a:extLst>
          </p:cNvPr>
          <p:cNvSpPr/>
          <p:nvPr/>
        </p:nvSpPr>
        <p:spPr>
          <a:xfrm>
            <a:off x="4497727" y="1788502"/>
            <a:ext cx="13436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S/N ~ 1/80</a:t>
            </a:r>
            <a:endParaRPr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0091329-17A9-435D-9844-5CA4E414ED6C}"/>
              </a:ext>
            </a:extLst>
          </p:cNvPr>
          <p:cNvSpPr/>
          <p:nvPr/>
        </p:nvSpPr>
        <p:spPr>
          <a:xfrm>
            <a:off x="2224551" y="1501125"/>
            <a:ext cx="13211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ja-JP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S/N ~ 5/1</a:t>
            </a:r>
            <a:endParaRPr lang="ja-JP" alt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70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/>
          </a:bodyPr>
          <a:lstStyle/>
          <a:p>
            <a:r>
              <a:rPr kumimoji="1" lang="en-US" altLang="ja-JP" sz="4000" b="0" dirty="0">
                <a:solidFill>
                  <a:schemeClr val="bg1"/>
                </a:solidFill>
                <a:effectLst/>
                <a:latin typeface="Comic Sans MS" panose="030F0702030302020204" pitchFamily="66" charset="0"/>
              </a:rPr>
              <a:t>First true MeV gamma sky map</a:t>
            </a:r>
            <a:endParaRPr kumimoji="1" lang="ja-JP" altLang="en-US" sz="4000" b="0" dirty="0"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</p:txBody>
      </p:sp>
      <p:pic>
        <p:nvPicPr>
          <p:cNvPr id="9" name="図 8" descr="テキスト, 地図, 食品 が含まれている画像&#10;&#10;自動的に生成された説明">
            <a:extLst>
              <a:ext uri="{FF2B5EF4-FFF2-40B4-BE49-F238E27FC236}">
                <a16:creationId xmlns:a16="http://schemas.microsoft.com/office/drawing/2014/main" id="{B38E69D1-58CA-41B2-801F-61733AAFD7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37" t="36616" r="33851" b="35475"/>
          <a:stretch/>
        </p:blipFill>
        <p:spPr>
          <a:xfrm>
            <a:off x="168822" y="1453338"/>
            <a:ext cx="3239126" cy="2152321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F3F56A9-4E23-484F-841C-1CC4615E9661}"/>
              </a:ext>
            </a:extLst>
          </p:cNvPr>
          <p:cNvGrpSpPr/>
          <p:nvPr/>
        </p:nvGrpSpPr>
        <p:grpSpPr>
          <a:xfrm>
            <a:off x="61647" y="3783277"/>
            <a:ext cx="2278105" cy="2788078"/>
            <a:chOff x="-85366" y="3140968"/>
            <a:chExt cx="2665524" cy="3387894"/>
          </a:xfrm>
        </p:grpSpPr>
        <p:pic>
          <p:nvPicPr>
            <p:cNvPr id="7" name="図 6" descr="テキスト, 地図, 食品 が含まれている画像&#10;&#10;自動的に生成された説明">
              <a:extLst>
                <a:ext uri="{FF2B5EF4-FFF2-40B4-BE49-F238E27FC236}">
                  <a16:creationId xmlns:a16="http://schemas.microsoft.com/office/drawing/2014/main" id="{3FC42095-0769-4C63-B5A3-04378D6261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1" t="3428" r="65952" b="68663"/>
            <a:stretch/>
          </p:blipFill>
          <p:spPr>
            <a:xfrm>
              <a:off x="-47626" y="3314167"/>
              <a:ext cx="2627784" cy="1613688"/>
            </a:xfrm>
            <a:prstGeom prst="rect">
              <a:avLst/>
            </a:prstGeom>
          </p:spPr>
        </p:pic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90BC7C7-0F0A-47C2-9945-1427B8B7BC60}"/>
                </a:ext>
              </a:extLst>
            </p:cNvPr>
            <p:cNvGrpSpPr/>
            <p:nvPr/>
          </p:nvGrpSpPr>
          <p:grpSpPr>
            <a:xfrm>
              <a:off x="-85366" y="3140968"/>
              <a:ext cx="2665524" cy="3387894"/>
              <a:chOff x="-85366" y="3129501"/>
              <a:chExt cx="2600575" cy="3399361"/>
            </a:xfrm>
          </p:grpSpPr>
          <p:pic>
            <p:nvPicPr>
              <p:cNvPr id="20" name="図 19" descr="テキスト, 地図, 食品 が含まれている画像&#10;&#10;自動的に生成された説明">
                <a:extLst>
                  <a:ext uri="{FF2B5EF4-FFF2-40B4-BE49-F238E27FC236}">
                    <a16:creationId xmlns:a16="http://schemas.microsoft.com/office/drawing/2014/main" id="{D0320575-38B8-4206-89A3-6E2B60729C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625" t="3488" r="34026" b="68603"/>
              <a:stretch/>
            </p:blipFill>
            <p:spPr>
              <a:xfrm>
                <a:off x="-85366" y="4915174"/>
                <a:ext cx="2600575" cy="1613688"/>
              </a:xfrm>
              <a:prstGeom prst="rect">
                <a:avLst/>
              </a:prstGeom>
            </p:spPr>
          </p:pic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5F3CBF59-DF09-4D0A-BDB3-14B0A5799D8E}"/>
                  </a:ext>
                </a:extLst>
              </p:cNvPr>
              <p:cNvSpPr txBox="1"/>
              <p:nvPr/>
            </p:nvSpPr>
            <p:spPr>
              <a:xfrm>
                <a:off x="304553" y="3129501"/>
                <a:ext cx="16429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sample region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C97120C-4B20-481A-817A-A245A02D2E71}"/>
              </a:ext>
            </a:extLst>
          </p:cNvPr>
          <p:cNvSpPr txBox="1"/>
          <p:nvPr/>
        </p:nvSpPr>
        <p:spPr>
          <a:xfrm>
            <a:off x="-39141" y="524748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zenith profile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4" name="右中かっこ 13">
            <a:extLst>
              <a:ext uri="{FF2B5EF4-FFF2-40B4-BE49-F238E27FC236}">
                <a16:creationId xmlns:a16="http://schemas.microsoft.com/office/drawing/2014/main" id="{FB5C8995-42D2-4997-9351-4FA8252CDAA1}"/>
              </a:ext>
            </a:extLst>
          </p:cNvPr>
          <p:cNvSpPr/>
          <p:nvPr/>
        </p:nvSpPr>
        <p:spPr>
          <a:xfrm>
            <a:off x="2515010" y="3905361"/>
            <a:ext cx="412592" cy="2788078"/>
          </a:xfrm>
          <a:prstGeom prst="rightBrace">
            <a:avLst/>
          </a:prstGeom>
          <a:ln w="3810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1" name="図 20" descr="テキスト, 地図, 食品 が含まれている画像&#10;&#10;自動的に生成された説明">
            <a:extLst>
              <a:ext uri="{FF2B5EF4-FFF2-40B4-BE49-F238E27FC236}">
                <a16:creationId xmlns:a16="http://schemas.microsoft.com/office/drawing/2014/main" id="{9947EA02-9A25-46F8-976E-88402338FF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" t="37048" r="65801" b="35043"/>
          <a:stretch/>
        </p:blipFill>
        <p:spPr>
          <a:xfrm>
            <a:off x="2465492" y="4827320"/>
            <a:ext cx="2973833" cy="1856686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FAA720C-136B-493C-94B0-547004C4E361}"/>
              </a:ext>
            </a:extLst>
          </p:cNvPr>
          <p:cNvSpPr txBox="1"/>
          <p:nvPr/>
        </p:nvSpPr>
        <p:spPr>
          <a:xfrm>
            <a:off x="62559" y="822006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 data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simple count map &lt;1MeV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DB5A56F-660C-4868-BECF-75380C74FE39}"/>
              </a:ext>
            </a:extLst>
          </p:cNvPr>
          <p:cNvSpPr txBox="1"/>
          <p:nvPr/>
        </p:nvSpPr>
        <p:spPr>
          <a:xfrm>
            <a:off x="2343061" y="3706622"/>
            <a:ext cx="2555270" cy="919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OFF sky map model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(=CGB + atmospheric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+instrumental)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60EEB02-A589-463B-84D3-D9D7197E0988}"/>
              </a:ext>
            </a:extLst>
          </p:cNvPr>
          <p:cNvGrpSpPr/>
          <p:nvPr/>
        </p:nvGrpSpPr>
        <p:grpSpPr>
          <a:xfrm>
            <a:off x="4425990" y="774326"/>
            <a:ext cx="4569034" cy="3110349"/>
            <a:chOff x="4427741" y="909745"/>
            <a:chExt cx="4567173" cy="3269102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2F7917E-AAE7-4883-B8C2-151EB08CB2A6}"/>
                </a:ext>
              </a:extLst>
            </p:cNvPr>
            <p:cNvGrpSpPr/>
            <p:nvPr/>
          </p:nvGrpSpPr>
          <p:grpSpPr>
            <a:xfrm>
              <a:off x="4427741" y="1247909"/>
              <a:ext cx="4567173" cy="2930938"/>
              <a:chOff x="4627257" y="1230955"/>
              <a:chExt cx="4567173" cy="2930938"/>
            </a:xfrm>
          </p:grpSpPr>
          <p:pic>
            <p:nvPicPr>
              <p:cNvPr id="31" name="図 30" descr="テキスト, 地図, 食品 が含まれている画像&#10;&#10;自動的に生成された説明">
                <a:extLst>
                  <a:ext uri="{FF2B5EF4-FFF2-40B4-BE49-F238E27FC236}">
                    <a16:creationId xmlns:a16="http://schemas.microsoft.com/office/drawing/2014/main" id="{C950394F-B955-40BC-B3F0-4235AC4EED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310" t="70319" r="33555" b="4111"/>
              <a:stretch/>
            </p:blipFill>
            <p:spPr>
              <a:xfrm>
                <a:off x="4627257" y="1230955"/>
                <a:ext cx="4567173" cy="2930938"/>
              </a:xfrm>
              <a:prstGeom prst="rect">
                <a:avLst/>
              </a:prstGeom>
            </p:spPr>
          </p:pic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2470F452-E598-43A1-B943-19A43AAEC99C}"/>
                  </a:ext>
                </a:extLst>
              </p:cNvPr>
              <p:cNvSpPr txBox="1"/>
              <p:nvPr/>
            </p:nvSpPr>
            <p:spPr>
              <a:xfrm>
                <a:off x="7752271" y="2175645"/>
                <a:ext cx="12189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Crab!</a:t>
                </a: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33" name="加算記号 32">
                <a:extLst>
                  <a:ext uri="{FF2B5EF4-FFF2-40B4-BE49-F238E27FC236}">
                    <a16:creationId xmlns:a16="http://schemas.microsoft.com/office/drawing/2014/main" id="{800D51B9-093E-42E2-B944-5F9125777372}"/>
                  </a:ext>
                </a:extLst>
              </p:cNvPr>
              <p:cNvSpPr/>
              <p:nvPr/>
            </p:nvSpPr>
            <p:spPr>
              <a:xfrm>
                <a:off x="8250289" y="2801177"/>
                <a:ext cx="222865" cy="222865"/>
              </a:xfrm>
              <a:prstGeom prst="mathPlus">
                <a:avLst>
                  <a:gd name="adj1" fmla="val 1096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C4BA5684-8251-4AEB-BAD0-7DADCFDABF51}"/>
                  </a:ext>
                </a:extLst>
              </p:cNvPr>
              <p:cNvSpPr txBox="1"/>
              <p:nvPr/>
            </p:nvSpPr>
            <p:spPr>
              <a:xfrm>
                <a:off x="6660851" y="2406477"/>
                <a:ext cx="73423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GC</a:t>
                </a:r>
                <a:endParaRPr kumimoji="1" lang="ja-JP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4E47F900-1B4F-49BA-A2C2-8C4C20A2B61B}"/>
                  </a:ext>
                </a:extLst>
              </p:cNvPr>
              <p:cNvSpPr/>
              <p:nvPr/>
            </p:nvSpPr>
            <p:spPr>
              <a:xfrm>
                <a:off x="8081728" y="2589415"/>
                <a:ext cx="503015" cy="503015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7B19F4-B488-4854-BF16-66CF4868041A}"/>
                </a:ext>
              </a:extLst>
            </p:cNvPr>
            <p:cNvSpPr txBox="1"/>
            <p:nvPr/>
          </p:nvSpPr>
          <p:spPr>
            <a:xfrm>
              <a:off x="4679426" y="909745"/>
              <a:ext cx="31646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significance map</a:t>
              </a:r>
              <a:endPara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450BFF0-5C80-41E4-AEA8-F7D3EB2F2023}"/>
                </a:ext>
              </a:extLst>
            </p:cNvPr>
            <p:cNvSpPr txBox="1"/>
            <p:nvPr/>
          </p:nvSpPr>
          <p:spPr>
            <a:xfrm rot="20157437">
              <a:off x="4567882" y="1766551"/>
              <a:ext cx="1834869" cy="448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Preliminary</a:t>
              </a:r>
              <a:endPara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F970BBF-4C86-4537-AD06-20E58AD3173B}"/>
              </a:ext>
            </a:extLst>
          </p:cNvPr>
          <p:cNvSpPr/>
          <p:nvPr/>
        </p:nvSpPr>
        <p:spPr>
          <a:xfrm>
            <a:off x="5391151" y="4262440"/>
            <a:ext cx="35534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Simple Detection of Crab on the Map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 5sigma as expected by proposal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Halo-like emission around  GC  over 30</a:t>
            </a:r>
            <a:r>
              <a:rPr kumimoji="1" lang="en-US" altLang="ja-JP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o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/>
              </a:rPr>
              <a:t> radius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8F50E7-D176-4901-8CDF-AC1584D9A874}"/>
              </a:ext>
            </a:extLst>
          </p:cNvPr>
          <p:cNvSpPr/>
          <p:nvPr/>
        </p:nvSpPr>
        <p:spPr bwMode="auto">
          <a:xfrm>
            <a:off x="4425990" y="924841"/>
            <a:ext cx="4549188" cy="30185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4F11BF4-F9EE-4EA7-9AFD-C37D3DCE9E81}"/>
              </a:ext>
            </a:extLst>
          </p:cNvPr>
          <p:cNvGrpSpPr/>
          <p:nvPr/>
        </p:nvGrpSpPr>
        <p:grpSpPr>
          <a:xfrm>
            <a:off x="4528628" y="762683"/>
            <a:ext cx="4363758" cy="3251752"/>
            <a:chOff x="-20390" y="953188"/>
            <a:chExt cx="4363758" cy="3251752"/>
          </a:xfrm>
        </p:grpSpPr>
        <p:pic>
          <p:nvPicPr>
            <p:cNvPr id="26" name="図 25" descr="テキスト, 地図, 食品 が含まれている画像&#10;&#10;自動的に生成された説明">
              <a:extLst>
                <a:ext uri="{FF2B5EF4-FFF2-40B4-BE49-F238E27FC236}">
                  <a16:creationId xmlns:a16="http://schemas.microsoft.com/office/drawing/2014/main" id="{EC57902B-6695-4151-83E0-069EC9CCA1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76" t="36850" r="1200" b="37344"/>
            <a:stretch/>
          </p:blipFill>
          <p:spPr>
            <a:xfrm>
              <a:off x="18661" y="1313431"/>
              <a:ext cx="4324707" cy="2891509"/>
            </a:xfrm>
            <a:prstGeom prst="rect">
              <a:avLst/>
            </a:prstGeom>
          </p:spPr>
        </p:pic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BCB3438-949A-4AE9-B93B-3329AEF95335}"/>
                </a:ext>
              </a:extLst>
            </p:cNvPr>
            <p:cNvSpPr txBox="1"/>
            <p:nvPr/>
          </p:nvSpPr>
          <p:spPr>
            <a:xfrm>
              <a:off x="18660" y="953188"/>
              <a:ext cx="38166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</a:rPr>
                <a:t>redisual</a:t>
              </a:r>
              <a:r>
                <a:rPr kumimoji="0" lang="en-US" altLang="ja-JP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</a:rPr>
                <a:t> count map(=GDG)</a:t>
              </a:r>
              <a:endPara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390FFA2D-97F3-4C35-B1BF-73D8311115E2}"/>
                </a:ext>
              </a:extLst>
            </p:cNvPr>
            <p:cNvSpPr txBox="1"/>
            <p:nvPr/>
          </p:nvSpPr>
          <p:spPr>
            <a:xfrm rot="20157437">
              <a:off x="-20390" y="1439152"/>
              <a:ext cx="2520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</a:rPr>
                <a:t>Preliminary</a:t>
              </a:r>
              <a:endParaRPr kumimoji="0" lang="ja-JP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DBFC8206-4464-4DA9-93D8-CC964F1A0418}"/>
                </a:ext>
              </a:extLst>
            </p:cNvPr>
            <p:cNvSpPr txBox="1"/>
            <p:nvPr/>
          </p:nvSpPr>
          <p:spPr>
            <a:xfrm>
              <a:off x="1941499" y="2454394"/>
              <a:ext cx="7342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</a:rPr>
                <a:t>GC</a:t>
              </a:r>
              <a:endPara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6D6EE1FE-7A3C-4A85-ABE8-633BEF7ECB54}"/>
                </a:ext>
              </a:extLst>
            </p:cNvPr>
            <p:cNvSpPr txBox="1"/>
            <p:nvPr/>
          </p:nvSpPr>
          <p:spPr>
            <a:xfrm>
              <a:off x="2945921" y="1731589"/>
              <a:ext cx="12189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</a:rPr>
                <a:t>Crab!</a:t>
              </a:r>
              <a:endPara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ea"/>
                <a:ea typeface="ＭＳ Ｐゴシック" panose="020B0600070205080204" pitchFamily="50" charset="-128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400" kern="0" dirty="0">
                  <a:solidFill>
                    <a:prstClr val="black"/>
                  </a:solidFill>
                  <a:latin typeface="+mn-ea"/>
                  <a:ea typeface="ＭＳ Ｐゴシック" panose="020B0600070205080204" pitchFamily="50" charset="-128"/>
                </a:rPr>
                <a:t>~5</a:t>
              </a:r>
              <a:r>
                <a:rPr kumimoji="0" lang="en-US" altLang="ja-JP" sz="2400" kern="0" dirty="0">
                  <a:solidFill>
                    <a:prstClr val="black"/>
                  </a:solidFill>
                  <a:latin typeface="Symbol" panose="05050102010706020507" pitchFamily="18" charset="2"/>
                  <a:ea typeface="ＭＳ Ｐゴシック" panose="020B0600070205080204" pitchFamily="50" charset="-128"/>
                </a:rPr>
                <a:t>s</a:t>
              </a:r>
              <a:endParaRPr kumimoji="0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A697BEB6-F462-4352-903D-9D49ED233BBA}"/>
                </a:ext>
              </a:extLst>
            </p:cNvPr>
            <p:cNvSpPr/>
            <p:nvPr/>
          </p:nvSpPr>
          <p:spPr>
            <a:xfrm>
              <a:off x="3332276" y="2589416"/>
              <a:ext cx="503015" cy="503015"/>
            </a:xfrm>
            <a:prstGeom prst="ellipse">
              <a:avLst/>
            </a:prstGeom>
            <a:noFill/>
            <a:ln w="571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BF8D5F8-0A0C-49FB-8F01-6EA094DF7FD1}"/>
                </a:ext>
              </a:extLst>
            </p:cNvPr>
            <p:cNvSpPr/>
            <p:nvPr/>
          </p:nvSpPr>
          <p:spPr>
            <a:xfrm>
              <a:off x="144624" y="1765803"/>
              <a:ext cx="3475654" cy="1864376"/>
            </a:xfrm>
            <a:custGeom>
              <a:avLst/>
              <a:gdLst>
                <a:gd name="connsiteX0" fmla="*/ 3475654 w 3475654"/>
                <a:gd name="connsiteY0" fmla="*/ 664821 h 1864376"/>
                <a:gd name="connsiteX1" fmla="*/ 3247054 w 3475654"/>
                <a:gd name="connsiteY1" fmla="*/ 375573 h 1864376"/>
                <a:gd name="connsiteX2" fmla="*/ 2995127 w 3475654"/>
                <a:gd name="connsiteY2" fmla="*/ 207621 h 1864376"/>
                <a:gd name="connsiteX3" fmla="*/ 2929813 w 3475654"/>
                <a:gd name="connsiteY3" fmla="*/ 132977 h 1864376"/>
                <a:gd name="connsiteX4" fmla="*/ 2435290 w 3475654"/>
                <a:gd name="connsiteY4" fmla="*/ 53666 h 1864376"/>
                <a:gd name="connsiteX5" fmla="*/ 1404258 w 3475654"/>
                <a:gd name="connsiteY5" fmla="*/ 1019385 h 1864376"/>
                <a:gd name="connsiteX6" fmla="*/ 979715 w 3475654"/>
                <a:gd name="connsiteY6" fmla="*/ 1859140 h 1864376"/>
                <a:gd name="connsiteX7" fmla="*/ 177282 w 3475654"/>
                <a:gd name="connsiteY7" fmla="*/ 1364617 h 1864376"/>
                <a:gd name="connsiteX8" fmla="*/ 0 w 3475654"/>
                <a:gd name="connsiteY8" fmla="*/ 1145348 h 186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5654" h="1864376">
                  <a:moveTo>
                    <a:pt x="3475654" y="664821"/>
                  </a:moveTo>
                  <a:cubicBezTo>
                    <a:pt x="3401398" y="558297"/>
                    <a:pt x="3327142" y="451773"/>
                    <a:pt x="3247054" y="375573"/>
                  </a:cubicBezTo>
                  <a:cubicBezTo>
                    <a:pt x="3166966" y="299373"/>
                    <a:pt x="3048000" y="248054"/>
                    <a:pt x="2995127" y="207621"/>
                  </a:cubicBezTo>
                  <a:cubicBezTo>
                    <a:pt x="2942254" y="167188"/>
                    <a:pt x="3023119" y="158636"/>
                    <a:pt x="2929813" y="132977"/>
                  </a:cubicBezTo>
                  <a:cubicBezTo>
                    <a:pt x="2836507" y="107318"/>
                    <a:pt x="2689549" y="-94069"/>
                    <a:pt x="2435290" y="53666"/>
                  </a:cubicBezTo>
                  <a:cubicBezTo>
                    <a:pt x="2181031" y="201401"/>
                    <a:pt x="1646854" y="718473"/>
                    <a:pt x="1404258" y="1019385"/>
                  </a:cubicBezTo>
                  <a:cubicBezTo>
                    <a:pt x="1161662" y="1320297"/>
                    <a:pt x="1184211" y="1801601"/>
                    <a:pt x="979715" y="1859140"/>
                  </a:cubicBezTo>
                  <a:cubicBezTo>
                    <a:pt x="775219" y="1916679"/>
                    <a:pt x="340568" y="1483582"/>
                    <a:pt x="177282" y="1364617"/>
                  </a:cubicBezTo>
                  <a:cubicBezTo>
                    <a:pt x="13996" y="1245652"/>
                    <a:pt x="6998" y="1195500"/>
                    <a:pt x="0" y="1145348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2171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みや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kumimoji="1" dirty="0" smtClean="0">
            <a:latin typeface="Comic Sans MS" panose="030F0702030302020204" pitchFamily="66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ool7-s-3">
  <a:themeElements>
    <a:clrScheme name="cool7-s-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ol7-s-3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eaVert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cool7-s-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7-s-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7-s-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7-s-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7-s-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l7-s-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l7-s-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2">
      <a:majorFont>
        <a:latin typeface="Arial"/>
        <a:ea typeface="HGS創英角ｺﾞｼｯｸUB"/>
        <a:cs typeface=""/>
      </a:majorFont>
      <a:minorFont>
        <a:latin typeface="Arial"/>
        <a:ea typeface="HG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2_Orbit">
  <a:themeElements>
    <a:clrScheme name="Orbit 10">
      <a:dk1>
        <a:srgbClr val="000000"/>
      </a:dk1>
      <a:lt1>
        <a:srgbClr val="FFFFFF"/>
      </a:lt1>
      <a:dk2>
        <a:srgbClr val="000066"/>
      </a:dk2>
      <a:lt2>
        <a:srgbClr val="5F5F5F"/>
      </a:lt2>
      <a:accent1>
        <a:srgbClr val="003300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ADAA"/>
      </a:accent5>
      <a:accent6>
        <a:srgbClr val="E70000"/>
      </a:accent6>
      <a:hlink>
        <a:srgbClr val="663300"/>
      </a:hlink>
      <a:folHlink>
        <a:srgbClr val="0000FF"/>
      </a:folHlink>
    </a:clrScheme>
    <a:fontScheme name="Orbi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pitchFamily="34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10">
        <a:dk1>
          <a:srgbClr val="000000"/>
        </a:dk1>
        <a:lt1>
          <a:srgbClr val="FFFFFF"/>
        </a:lt1>
        <a:dk2>
          <a:srgbClr val="000066"/>
        </a:dk2>
        <a:lt2>
          <a:srgbClr val="5F5F5F"/>
        </a:lt2>
        <a:accent1>
          <a:srgbClr val="0033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AADAA"/>
        </a:accent5>
        <a:accent6>
          <a:srgbClr val="E70000"/>
        </a:accent6>
        <a:hlink>
          <a:srgbClr val="663300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kumimoji="1" sz="2200" dirty="0" smtClean="0">
            <a:latin typeface="Comic Sans MS" panose="030F0702030302020204" pitchFamily="66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4_みや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みやび">
      <a:majorFont>
        <a:latin typeface="Calibri"/>
        <a:ea typeface=""/>
        <a:cs typeface=""/>
        <a:font script="Jpan" typeface="HGｺﾞｼｯｸE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みやび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tint val="95000"/>
                <a:satMod val="155000"/>
              </a:schemeClr>
            </a:gs>
            <a:gs pos="100000">
              <a:schemeClr val="phClr">
                <a:tint val="47000"/>
                <a:hueMod val="100000"/>
                <a:satMod val="375000"/>
              </a:schemeClr>
            </a:gs>
          </a:gsLst>
          <a:lin ang="5400000" scaled="1"/>
        </a:gradFill>
        <a:blipFill rotWithShape="0">
          <a:blip xmlns:r="http://schemas.openxmlformats.org/officeDocument/2006/relationships" r:embed="rId2">
            <a:duotone>
              <a:schemeClr val="phClr">
                <a:tint val="95000"/>
                <a:shade val="18000"/>
                <a:hueMod val="100000"/>
                <a:satMod val="275000"/>
              </a:schemeClr>
              <a:schemeClr val="phClr">
                <a:tint val="47000"/>
                <a:shade val="100000"/>
                <a:hueMod val="100000"/>
                <a:satMod val="3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kumimoji="1" dirty="0" smtClean="0">
            <a:latin typeface="Comic Sans MS" panose="030F0702030302020204" pitchFamily="66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Grace</Template>
  <TotalTime>20262</TotalTime>
  <Words>1505</Words>
  <Application>Microsoft Office PowerPoint</Application>
  <PresentationFormat>画面に合わせる (4:3)</PresentationFormat>
  <Paragraphs>329</Paragraphs>
  <Slides>16</Slides>
  <Notes>8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8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40" baseType="lpstr">
      <vt:lpstr>HGS創英角ﾎﾟｯﾌﾟ体</vt:lpstr>
      <vt:lpstr>HG創英角ｺﾞｼｯｸUB</vt:lpstr>
      <vt:lpstr>ＭＳ Ｐゴシック</vt:lpstr>
      <vt:lpstr>ＭＳ ゴシック</vt:lpstr>
      <vt:lpstr>メイリオ</vt:lpstr>
      <vt:lpstr>游ゴシック</vt:lpstr>
      <vt:lpstr>Arial</vt:lpstr>
      <vt:lpstr>Calibri</vt:lpstr>
      <vt:lpstr>Calibri Light</vt:lpstr>
      <vt:lpstr>Cambria Math</vt:lpstr>
      <vt:lpstr>Comic Sans MS</vt:lpstr>
      <vt:lpstr>Corbel</vt:lpstr>
      <vt:lpstr>Symbol</vt:lpstr>
      <vt:lpstr>Times New Roman</vt:lpstr>
      <vt:lpstr>Wingdings</vt:lpstr>
      <vt:lpstr>みやび</vt:lpstr>
      <vt:lpstr>2_cool7-s-3</vt:lpstr>
      <vt:lpstr>12_Office テーマ</vt:lpstr>
      <vt:lpstr>12_Orbit</vt:lpstr>
      <vt:lpstr>2_Office テーマ</vt:lpstr>
      <vt:lpstr>1_Office テーマ</vt:lpstr>
      <vt:lpstr>3_Office テーマ</vt:lpstr>
      <vt:lpstr>4_みやび</vt:lpstr>
      <vt:lpstr>数式</vt:lpstr>
      <vt:lpstr>PowerPoint プレゼンテーション</vt:lpstr>
      <vt:lpstr>How to fill up MeV gap </vt:lpstr>
      <vt:lpstr>Electron Tracking Compton Camera　(SMILE-Project)</vt:lpstr>
      <vt:lpstr>PowerPoint プレゼンテーション</vt:lpstr>
      <vt:lpstr>Time Variation of detection rate of gamma-ray events</vt:lpstr>
      <vt:lpstr>Estimation of BG &amp; Cosmic Diffuse Gamma (CDG) </vt:lpstr>
      <vt:lpstr>PowerPoint プレゼンテーション</vt:lpstr>
      <vt:lpstr>Comparison of significance with other observations</vt:lpstr>
      <vt:lpstr>First true MeV gamma sky map</vt:lpstr>
      <vt:lpstr>High energ event count spectrum</vt:lpstr>
      <vt:lpstr>Spectrum of Galactic diffuse g in 0.2-1MeV</vt:lpstr>
      <vt:lpstr>Expected Sensitivity based on well-defined PSF</vt:lpstr>
      <vt:lpstr>Summary</vt:lpstr>
      <vt:lpstr>Members of SMILE Projects</vt:lpstr>
      <vt:lpstr>Diffuse &amp; 511keV gs rays from  Galactic Center </vt:lpstr>
      <vt:lpstr>     Simple map for  extended source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広視野低雑音MeVガンマ線 コンプトンカメラを用いた SMILE-IIシステムの改良</dc:title>
  <dc:creator>mizumura</dc:creator>
  <cp:lastModifiedBy>達 谷森</cp:lastModifiedBy>
  <cp:revision>1527</cp:revision>
  <cp:lastPrinted>2017-07-28T02:41:20Z</cp:lastPrinted>
  <dcterms:created xsi:type="dcterms:W3CDTF">2014-09-08T11:33:24Z</dcterms:created>
  <dcterms:modified xsi:type="dcterms:W3CDTF">2019-12-01T20:24:44Z</dcterms:modified>
</cp:coreProperties>
</file>