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2" r:id="rId6"/>
    <p:sldId id="552" r:id="rId7"/>
    <p:sldId id="263" r:id="rId8"/>
    <p:sldId id="261" r:id="rId9"/>
    <p:sldId id="266" r:id="rId10"/>
    <p:sldId id="264" r:id="rId11"/>
    <p:sldId id="472" r:id="rId12"/>
    <p:sldId id="470" r:id="rId13"/>
    <p:sldId id="525" r:id="rId14"/>
    <p:sldId id="322" r:id="rId15"/>
    <p:sldId id="325" r:id="rId16"/>
    <p:sldId id="526" r:id="rId17"/>
    <p:sldId id="352" r:id="rId18"/>
    <p:sldId id="324" r:id="rId19"/>
    <p:sldId id="351" r:id="rId20"/>
    <p:sldId id="353" r:id="rId21"/>
    <p:sldId id="316" r:id="rId22"/>
    <p:sldId id="475" r:id="rId23"/>
    <p:sldId id="270" r:id="rId24"/>
    <p:sldId id="271" r:id="rId25"/>
    <p:sldId id="479" r:id="rId26"/>
    <p:sldId id="545" r:id="rId27"/>
    <p:sldId id="275" r:id="rId28"/>
    <p:sldId id="357" r:id="rId29"/>
    <p:sldId id="404" r:id="rId30"/>
    <p:sldId id="548" r:id="rId31"/>
    <p:sldId id="549" r:id="rId32"/>
    <p:sldId id="550" r:id="rId33"/>
    <p:sldId id="409" r:id="rId34"/>
    <p:sldId id="480" r:id="rId35"/>
    <p:sldId id="546" r:id="rId36"/>
    <p:sldId id="547" r:id="rId37"/>
    <p:sldId id="269" r:id="rId38"/>
    <p:sldId id="347" r:id="rId39"/>
    <p:sldId id="553" r:id="rId40"/>
    <p:sldId id="295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9" d="100"/>
          <a:sy n="149" d="100"/>
        </p:scale>
        <p:origin x="13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2800" dirty="0"/>
              <a:t>Energy Budget of the</a:t>
            </a:r>
            <a:r>
              <a:rPr lang="en-US" sz="2800" baseline="0" dirty="0"/>
              <a:t> Universe</a:t>
            </a:r>
            <a:endParaRPr lang="en-US" sz="28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rAngAx val="0"/>
    </c:view3D>
    <c:floor>
      <c:thickness val="0"/>
      <c:spPr>
        <a:noFill/>
        <a:ln w="9525" cap="flat" cmpd="sng" algn="ctr">
          <a:solidFill>
            <a:schemeClr val="tx1">
              <a:tint val="75000"/>
              <a:shade val="95000"/>
              <a:satMod val="105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shade val="95000"/>
              <a:satMod val="10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8945-4263-B7DB-EB3CE55136C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8945-4263-B7DB-EB3CE55136C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8945-4263-B7DB-EB3CE55136C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8945-4263-B7DB-EB3CE55136CA}"/>
              </c:ext>
            </c:extLst>
          </c:dPt>
          <c:cat>
            <c:strRef>
              <c:f>Sheet1!$A$2:$A$5</c:f>
              <c:strCache>
                <c:ptCount val="4"/>
                <c:pt idx="0">
                  <c:v>Dark Energy ~73%</c:v>
                </c:pt>
                <c:pt idx="1">
                  <c:v>Dark Matter ~23%</c:v>
                </c:pt>
                <c:pt idx="2">
                  <c:v>Visible Matter ~4%</c:v>
                </c:pt>
                <c:pt idx="3">
                  <c:v>Neutrino &gt;~ 0.3%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73</c:v>
                </c:pt>
                <c:pt idx="1">
                  <c:v>23</c:v>
                </c:pt>
                <c:pt idx="2">
                  <c:v>4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D0-4F02-924B-A1C8C0B28D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370693775137121"/>
          <c:y val="0.2576172723990835"/>
          <c:w val="0.3662930622486289"/>
          <c:h val="0.6430579602301611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8A4CB0-35D2-4906-894A-C63DD4F7B864}" type="datetimeFigureOut">
              <a:rPr lang="en-US" smtClean="0"/>
              <a:t>7/24/2023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1303D-DE42-40BB-B2B6-4DA0052ADA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50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Explicitly state that </a:t>
            </a:r>
            <a:r>
              <a:rPr lang="en-US" dirty="0" err="1"/>
              <a:t>anue</a:t>
            </a:r>
            <a:r>
              <a:rPr lang="en-US" dirty="0"/>
              <a:t> are produced in beta decay of fission daughters. This is hard to see in the image. Write out </a:t>
            </a:r>
            <a:r>
              <a:rPr lang="en-US" dirty="0" err="1"/>
              <a:t>GWth</a:t>
            </a:r>
            <a:r>
              <a:rPr lang="en-US" dirty="0"/>
              <a:t> = </a:t>
            </a:r>
            <a:r>
              <a:rPr lang="en-US" dirty="0" err="1"/>
              <a:t>GigaWatt</a:t>
            </a:r>
            <a:r>
              <a:rPr lang="en-US" dirty="0"/>
              <a:t> of thermal power.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E1FD52-3070-45BC-A060-1E06298F9A6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271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mole of neutrino passing through your body through your lifetime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00813-CA1C-4618-A63B-D959C4A5238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720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 every proton/neutron/electron the Universe contains a billion of neutrinos from the Big Bang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00813-CA1C-4618-A63B-D959C4A5238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321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C2FA9D-CE7E-4368-A5B3-F0B03EC45EB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382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F6835-0BFC-45B7-B157-E153BC06226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96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neutrino oscillation enables access to fundamental parameters.</a:t>
            </a:r>
          </a:p>
          <a:p>
            <a:endParaRPr lang="en-US" dirty="0"/>
          </a:p>
          <a:p>
            <a:r>
              <a:rPr lang="en-US" dirty="0"/>
              <a:t>Neutrino mass hierarchy, explain, </a:t>
            </a:r>
          </a:p>
          <a:p>
            <a:endParaRPr lang="en-US" dirty="0"/>
          </a:p>
          <a:p>
            <a:r>
              <a:rPr lang="en-US" dirty="0"/>
              <a:t>Explain atm, or sol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E1FD52-3070-45BC-A060-1E06298F9A6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0050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759270-1364-48E4-952D-9AC1BB86FB28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9338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6 -7 years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E1FD52-3070-45BC-A060-1E06298F9A60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5115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E1FD52-3070-45BC-A060-1E06298F9A60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431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CDF6C-6FFF-4EEC-89C6-8CBD7EA551F7}" type="datetime1">
              <a:rPr lang="en-US" smtClean="0"/>
              <a:t>7/24/2023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07BB-9C63-4CCD-B64E-D1F0225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860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7B30-ABE5-4BE4-8532-C62A797FA8D9}" type="datetime1">
              <a:rPr lang="en-US" smtClean="0"/>
              <a:t>7/24/2023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07BB-9C63-4CCD-B64E-D1F0225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151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96C8-314D-439D-9845-C9F394EF89C3}" type="datetime1">
              <a:rPr lang="en-US" smtClean="0"/>
              <a:t>7/24/2023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07BB-9C63-4CCD-B64E-D1F0225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3400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407BB-9C63-4CCD-B64E-D1F0225BA961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9082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330200" y="1393825"/>
            <a:ext cx="11482917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478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9132B-1E74-44C8-9902-448B5958A240}" type="datetime1">
              <a:rPr lang="en-US" smtClean="0"/>
              <a:t>7/24/2023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07BB-9C63-4CCD-B64E-D1F0225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579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443CE-50ED-46B9-8258-73463F6299CE}" type="datetime1">
              <a:rPr lang="en-US" smtClean="0"/>
              <a:t>7/24/2023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07BB-9C63-4CCD-B64E-D1F0225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780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E68D6-ED30-432F-A9AA-9DAFBBC1ADE4}" type="datetime1">
              <a:rPr lang="en-US" smtClean="0"/>
              <a:t>7/24/2023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07BB-9C63-4CCD-B64E-D1F0225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535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AEEF4-0131-4A5B-948D-D36969AD610B}" type="datetime1">
              <a:rPr lang="en-US" smtClean="0"/>
              <a:t>7/24/2023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07BB-9C63-4CCD-B64E-D1F0225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491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C5FD-C54F-49F6-8726-B79690C7F220}" type="datetime1">
              <a:rPr lang="en-US" smtClean="0"/>
              <a:t>7/24/2023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07BB-9C63-4CCD-B64E-D1F0225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82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5CC53-80AA-4786-998B-A6D47A3E8594}" type="datetime1">
              <a:rPr lang="en-US" smtClean="0"/>
              <a:t>7/24/2023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07BB-9C63-4CCD-B64E-D1F0225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064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0CFB1-35BF-47C8-8682-E85F4F9DD989}" type="datetime1">
              <a:rPr lang="en-US" smtClean="0"/>
              <a:t>7/24/2023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07BB-9C63-4CCD-B64E-D1F0225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58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1038B-A78F-4883-99D2-BC17AAF5439E}" type="datetime1">
              <a:rPr lang="en-US" smtClean="0"/>
              <a:t>7/24/2023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07BB-9C63-4CCD-B64E-D1F0225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303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C85D5-3868-44EC-92E1-EB81480CA043}" type="datetime1">
              <a:rPr lang="en-US" smtClean="0"/>
              <a:t>7/24/2023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407BB-9C63-4CCD-B64E-D1F0225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118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zhang@bnl.gov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www.bnl.gov/about/history/reactors.php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t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g"/><Relationship Id="rId3" Type="http://schemas.openxmlformats.org/officeDocument/2006/relationships/image" Target="../media/image35.png"/><Relationship Id="rId7" Type="http://schemas.openxmlformats.org/officeDocument/2006/relationships/image" Target="../media/image44.pn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ournals.aps.org/prl/abstract/10.1103/PhysRevLett.123.022502" TargetMode="External"/><Relationship Id="rId5" Type="http://schemas.openxmlformats.org/officeDocument/2006/relationships/image" Target="../media/image260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bnl.gov/staff/xqian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iopscience.iop.org/article/10.1088/1361-6633/aae881" TargetMode="External"/><Relationship Id="rId3" Type="http://schemas.openxmlformats.org/officeDocument/2006/relationships/image" Target="../media/image49.png"/><Relationship Id="rId7" Type="http://schemas.openxmlformats.org/officeDocument/2006/relationships/image" Target="../media/image52.png"/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wmf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ciencedirect.com/science/article/pii/S0146641015000307" TargetMode="External"/><Relationship Id="rId3" Type="http://schemas.openxmlformats.org/officeDocument/2006/relationships/oleObject" Target="../embeddings/oleObject2.bin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nature.com/articles/ncomms7935" TargetMode="External"/><Relationship Id="rId5" Type="http://schemas.openxmlformats.org/officeDocument/2006/relationships/image" Target="../media/image60.png"/><Relationship Id="rId10" Type="http://schemas.openxmlformats.org/officeDocument/2006/relationships/image" Target="../media/image62.wmf"/><Relationship Id="rId4" Type="http://schemas.openxmlformats.org/officeDocument/2006/relationships/image" Target="../media/image59.wmf"/><Relationship Id="rId9" Type="http://schemas.openxmlformats.org/officeDocument/2006/relationships/oleObject" Target="../embeddings/oleObject3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0.png"/><Relationship Id="rId4" Type="http://schemas.openxmlformats.org/officeDocument/2006/relationships/image" Target="../media/image6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76.png"/><Relationship Id="rId5" Type="http://schemas.openxmlformats.org/officeDocument/2006/relationships/hyperlink" Target="https://indico.bnl.gov/event/9947/" TargetMode="External"/><Relationship Id="rId4" Type="http://schemas.openxmlformats.org/officeDocument/2006/relationships/image" Target="../media/image7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0.png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nnualreviews.org/doi/10.1146/annurev-nucl-101916-123318" TargetMode="External"/><Relationship Id="rId3" Type="http://schemas.openxmlformats.org/officeDocument/2006/relationships/image" Target="../media/image92.jpeg"/><Relationship Id="rId7" Type="http://schemas.openxmlformats.org/officeDocument/2006/relationships/image" Target="../media/image95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94.png"/><Relationship Id="rId10" Type="http://schemas.openxmlformats.org/officeDocument/2006/relationships/hyperlink" Target="https://journals.aps.org/prd/abstract/10.1103/PhysRevD.86.113011" TargetMode="External"/><Relationship Id="rId4" Type="http://schemas.openxmlformats.org/officeDocument/2006/relationships/image" Target="../media/image93.png"/><Relationship Id="rId9" Type="http://schemas.openxmlformats.org/officeDocument/2006/relationships/hyperlink" Target="https://journals.aps.org/prd/abstract/10.1103/PhysRevD.87.033005" TargetMode="Externa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://juno.ihep.cas.cn/" TargetMode="External"/><Relationship Id="rId3" Type="http://schemas.openxmlformats.org/officeDocument/2006/relationships/image" Target="../media/image92.jpeg"/><Relationship Id="rId7" Type="http://schemas.openxmlformats.org/officeDocument/2006/relationships/image" Target="../media/image9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RQYjlNnAKic?feature=oembed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OIlveC1Z5ow?start=61&amp;feature=oembed" TargetMode="External"/><Relationship Id="rId4" Type="http://schemas.openxmlformats.org/officeDocument/2006/relationships/hyperlink" Target="https://www.youtube.com/watch?v=uYrhWO_ZLYw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rbonbrief.org/mapped-the-worlds-nuclear-power-plants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arxiv.org/abs/1502.01132" TargetMode="Externa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gif"/><Relationship Id="rId4" Type="http://schemas.openxmlformats.org/officeDocument/2006/relationships/hyperlink" Target="https://iopscience.iop.org/article/10.1088/1361-6633/aae88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84A35-DF54-7FAF-5E48-108C7C4066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549870"/>
            <a:ext cx="10363200" cy="1470025"/>
          </a:xfrm>
        </p:spPr>
        <p:txBody>
          <a:bodyPr/>
          <a:lstStyle/>
          <a:p>
            <a:r>
              <a:rPr lang="en-US" dirty="0"/>
              <a:t>Reactor Neutrinos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F95276-28B3-7183-9149-32CA374B03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73525" y="3104713"/>
            <a:ext cx="8534400" cy="17526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Xin Qian </a:t>
            </a:r>
          </a:p>
          <a:p>
            <a:r>
              <a:rPr lang="en-US" dirty="0">
                <a:solidFill>
                  <a:schemeClr val="tx1"/>
                </a:solidFill>
              </a:rPr>
              <a:t>xqian@bnl.gov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983DAD-8B7F-14F0-A502-5404F5731A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62587"/>
            <a:ext cx="4676775" cy="139541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4B862-469C-E8D4-2A60-12A638079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07BB-9C63-4CCD-B64E-D1F0225BA961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14E525-EF31-219B-FA2E-CE197901E9B4}"/>
              </a:ext>
            </a:extLst>
          </p:cNvPr>
          <p:cNvSpPr txBox="1"/>
          <p:nvPr/>
        </p:nvSpPr>
        <p:spPr>
          <a:xfrm>
            <a:off x="5433498" y="5822946"/>
            <a:ext cx="6413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Borrowed </a:t>
            </a:r>
            <a:r>
              <a:rPr lang="en-US" dirty="0"/>
              <a:t>many materials from my colleague Dr. Chao Zhang (</a:t>
            </a:r>
            <a:r>
              <a:rPr lang="en-US" dirty="0">
                <a:hlinkClick r:id="rId3"/>
              </a:rPr>
              <a:t>czhang@bnl.gov</a:t>
            </a:r>
            <a:r>
              <a:rPr lang="en-US" dirty="0"/>
              <a:t>), who is traveling right now</a:t>
            </a:r>
          </a:p>
        </p:txBody>
      </p:sp>
      <p:pic>
        <p:nvPicPr>
          <p:cNvPr id="9" name="Picture 8" descr="A person wearing glasses smiling&#10;&#10;Description automatically generated">
            <a:extLst>
              <a:ext uri="{FF2B5EF4-FFF2-40B4-BE49-F238E27FC236}">
                <a16:creationId xmlns:a16="http://schemas.microsoft.com/office/drawing/2014/main" id="{89454097-6330-96CC-E9F9-8F76CE2112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517" y="2371923"/>
            <a:ext cx="2110740" cy="2567940"/>
          </a:xfrm>
          <a:prstGeom prst="rect">
            <a:avLst/>
          </a:prstGeom>
        </p:spPr>
      </p:pic>
      <p:pic>
        <p:nvPicPr>
          <p:cNvPr id="11" name="Picture 10" descr="A person sitting in front of a computer&#10;&#10;Description automatically generated">
            <a:extLst>
              <a:ext uri="{FF2B5EF4-FFF2-40B4-BE49-F238E27FC236}">
                <a16:creationId xmlns:a16="http://schemas.microsoft.com/office/drawing/2014/main" id="{0F96EBBF-5693-8B6C-17C1-E41A4ED4946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71" r="12214" b="40926"/>
          <a:stretch/>
        </p:blipFill>
        <p:spPr>
          <a:xfrm>
            <a:off x="9044975" y="2238156"/>
            <a:ext cx="2645375" cy="2637108"/>
          </a:xfrm>
          <a:prstGeom prst="rect">
            <a:avLst/>
          </a:prstGeom>
        </p:spPr>
      </p:pic>
      <p:pic>
        <p:nvPicPr>
          <p:cNvPr id="12" name="droppedImage.png">
            <a:extLst>
              <a:ext uri="{FF2B5EF4-FFF2-40B4-BE49-F238E27FC236}">
                <a16:creationId xmlns:a16="http://schemas.microsoft.com/office/drawing/2014/main" id="{54550893-3850-06BE-DDAB-12C66EF973C3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10000"/>
          </a:blip>
          <a:stretch>
            <a:fillRect/>
          </a:stretch>
        </p:blipFill>
        <p:spPr>
          <a:xfrm>
            <a:off x="3571792" y="388723"/>
            <a:ext cx="5068684" cy="5188554"/>
          </a:xfrm>
          <a:prstGeom prst="rect">
            <a:avLst/>
          </a:prstGeom>
          <a:ln w="25400"/>
        </p:spPr>
      </p:pic>
    </p:spTree>
    <p:extLst>
      <p:ext uri="{BB962C8B-B14F-4D97-AF65-F5344CB8AC3E}">
        <p14:creationId xmlns:p14="http://schemas.microsoft.com/office/powerpoint/2010/main" val="2181095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7AF24-0ABE-9D9B-7D66-7E091A81C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07BB-9C63-4CCD-B64E-D1F0225BA961}" type="slidenum">
              <a:rPr lang="en-US" smtClean="0"/>
              <a:t>10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057569-88AE-11FC-4071-6308B38BBB7B}"/>
              </a:ext>
            </a:extLst>
          </p:cNvPr>
          <p:cNvSpPr txBox="1"/>
          <p:nvPr/>
        </p:nvSpPr>
        <p:spPr>
          <a:xfrm>
            <a:off x="3644900" y="6308731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https://www.bnl.gov/about/history/reactors.php</a:t>
            </a:r>
            <a:endParaRPr lang="en-US" dirty="0"/>
          </a:p>
          <a:p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E9D3800-886D-6342-FECA-7D2D704E03D8}"/>
              </a:ext>
            </a:extLst>
          </p:cNvPr>
          <p:cNvGrpSpPr/>
          <p:nvPr/>
        </p:nvGrpSpPr>
        <p:grpSpPr>
          <a:xfrm>
            <a:off x="569295" y="136521"/>
            <a:ext cx="10659144" cy="5986247"/>
            <a:chOff x="228600" y="1447800"/>
            <a:chExt cx="8725978" cy="483076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AA30FF6-B471-7BFB-CFFE-48DA27B26E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459149"/>
              <a:ext cx="2386013" cy="46180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C5FAEB7-7126-5A3C-2E87-EA79806D30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2078" y="1459149"/>
              <a:ext cx="4405313" cy="30019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6B2DCA1-227C-3129-3B22-9C57F091B8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1803" y="1447800"/>
              <a:ext cx="1882775" cy="4830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1F00C6C-9766-E1D5-405E-16BAE4C21CE7}"/>
              </a:ext>
            </a:extLst>
          </p:cNvPr>
          <p:cNvSpPr txBox="1">
            <a:spLocks/>
          </p:cNvSpPr>
          <p:nvPr/>
        </p:nvSpPr>
        <p:spPr>
          <a:xfrm>
            <a:off x="3731030" y="4184658"/>
            <a:ext cx="5006569" cy="1400065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Research Reactors typically ~10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BNL’s past 3 reactors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BGRR, HFBR, BMRR</a:t>
            </a:r>
          </a:p>
        </p:txBody>
      </p:sp>
    </p:spTree>
    <p:extLst>
      <p:ext uri="{BB962C8B-B14F-4D97-AF65-F5344CB8AC3E}">
        <p14:creationId xmlns:p14="http://schemas.microsoft.com/office/powerpoint/2010/main" val="3366636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7FBD4-DBBE-45D9-84F4-3F36F4579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 Problem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63B230-A4EE-428D-9625-AFC9313899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many antineutrinos are produced per second for a typical 3-gigawatt (thermal) commercial reactor?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Each fission releases ~200 MeV energy. How many fissions are produced per second?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Each fission produce ~6 antineutrinos on average from the beta-decay chains. How many antineutrinos are produced per second?</a:t>
            </a:r>
          </a:p>
        </p:txBody>
      </p:sp>
    </p:spTree>
    <p:extLst>
      <p:ext uri="{BB962C8B-B14F-4D97-AF65-F5344CB8AC3E}">
        <p14:creationId xmlns:p14="http://schemas.microsoft.com/office/powerpoint/2010/main" val="2075749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3B569-B1A4-4016-A0CD-6C5BF9D87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99" y="365125"/>
            <a:ext cx="11138417" cy="1325563"/>
          </a:xfrm>
        </p:spPr>
        <p:txBody>
          <a:bodyPr/>
          <a:lstStyle/>
          <a:p>
            <a:r>
              <a:rPr lang="en-US" dirty="0"/>
              <a:t>Neutrino and Beta Decay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7C7EBC-4C8C-4056-82E5-B342C65A11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2053" y="4290157"/>
            <a:ext cx="6762316" cy="18307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D6FCB7-F94A-456B-A132-4C77E311D2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3247" y="1233180"/>
            <a:ext cx="1977254" cy="284683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E7A73E-2598-4906-AB39-C1C6E0391111}"/>
              </a:ext>
            </a:extLst>
          </p:cNvPr>
          <p:cNvSpPr txBox="1"/>
          <p:nvPr/>
        </p:nvSpPr>
        <p:spPr>
          <a:xfrm>
            <a:off x="5008207" y="3093809"/>
            <a:ext cx="3415004" cy="646331"/>
          </a:xfrm>
          <a:prstGeom prst="rect">
            <a:avLst/>
          </a:prstGeom>
          <a:noFill/>
          <a:ln w="19050">
            <a:solidFill>
              <a:srgbClr val="01ADDD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1930</a:t>
            </a:r>
            <a:r>
              <a:rPr lang="en-US" dirty="0"/>
              <a:t>: Pauli’s letter to physicists at a workshop in Tubingen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AE0DCF-B4D7-4694-8C3E-D0CEF701CA64}"/>
              </a:ext>
            </a:extLst>
          </p:cNvPr>
          <p:cNvSpPr txBox="1"/>
          <p:nvPr/>
        </p:nvSpPr>
        <p:spPr>
          <a:xfrm>
            <a:off x="5017258" y="3938537"/>
            <a:ext cx="3120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 Nova" panose="020B0504020202020204" pitchFamily="34" charset="0"/>
                <a:cs typeface="Times New Roman" panose="02020603050405020304" pitchFamily="18" charset="0"/>
              </a:rPr>
              <a:t>Dear Radioactive Ladies and Gentlemen,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45A464-C14E-48D1-9396-5F227B65CEAE}"/>
              </a:ext>
            </a:extLst>
          </p:cNvPr>
          <p:cNvSpPr/>
          <p:nvPr/>
        </p:nvSpPr>
        <p:spPr>
          <a:xfrm>
            <a:off x="6876660" y="6007857"/>
            <a:ext cx="48332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“I have done a terrible thing. I have postulated a particle that cannot be detected.”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EE4A1001-7AA9-4343-8B10-00D4E035EA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514" y="1739413"/>
            <a:ext cx="2290582" cy="1556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3FBA95A-2434-4736-8D30-6C3B1A939B5A}"/>
              </a:ext>
            </a:extLst>
          </p:cNvPr>
          <p:cNvSpPr/>
          <p:nvPr/>
        </p:nvSpPr>
        <p:spPr>
          <a:xfrm>
            <a:off x="7789468" y="1493237"/>
            <a:ext cx="579120" cy="132556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18C32312-EA34-42A7-B54F-3552696A7F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260" y="1863326"/>
            <a:ext cx="4844826" cy="589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>
            <a:extLst>
              <a:ext uri="{FF2B5EF4-FFF2-40B4-BE49-F238E27FC236}">
                <a16:creationId xmlns:a16="http://schemas.microsoft.com/office/drawing/2014/main" id="{8CEB9841-729F-4642-8164-F03B18761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90" y="3698947"/>
            <a:ext cx="3543178" cy="263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92624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319F6-5FE1-4583-B2C9-51CF8AD4D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Elusive Neutrinos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87B00-3C8B-4F4C-A287-C5CDCB959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285" y="4939798"/>
            <a:ext cx="11048999" cy="1588040"/>
          </a:xfrm>
        </p:spPr>
        <p:txBody>
          <a:bodyPr>
            <a:normAutofit/>
          </a:bodyPr>
          <a:lstStyle/>
          <a:p>
            <a:r>
              <a:rPr lang="en-US" sz="2400" dirty="0"/>
              <a:t>An intensive neutrino source: </a:t>
            </a:r>
            <a:r>
              <a:rPr lang="en-US" sz="2400" dirty="0">
                <a:solidFill>
                  <a:srgbClr val="00B0F0"/>
                </a:solidFill>
              </a:rPr>
              <a:t>a billion trillion (~10</a:t>
            </a:r>
            <a:r>
              <a:rPr lang="en-US" sz="2400" baseline="30000" dirty="0">
                <a:solidFill>
                  <a:srgbClr val="00B0F0"/>
                </a:solidFill>
              </a:rPr>
              <a:t>21</a:t>
            </a:r>
            <a:r>
              <a:rPr lang="en-US" sz="2400" dirty="0">
                <a:solidFill>
                  <a:srgbClr val="00B0F0"/>
                </a:solidFill>
              </a:rPr>
              <a:t>) </a:t>
            </a:r>
            <a:r>
              <a:rPr lang="el-GR" sz="2400" dirty="0">
                <a:solidFill>
                  <a:srgbClr val="00B0F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ν</a:t>
            </a:r>
            <a:r>
              <a:rPr lang="en-US" sz="2400" dirty="0">
                <a:solidFill>
                  <a:srgbClr val="00B0F0"/>
                </a:solidFill>
              </a:rPr>
              <a:t> per second</a:t>
            </a:r>
          </a:p>
          <a:p>
            <a:r>
              <a:rPr lang="en-US" sz="2400" dirty="0"/>
              <a:t>A huge neutrino detector: </a:t>
            </a:r>
            <a:r>
              <a:rPr lang="en-US" sz="2400" dirty="0">
                <a:solidFill>
                  <a:srgbClr val="00B0F0"/>
                </a:solidFill>
              </a:rPr>
              <a:t>tons to kilotons of target material</a:t>
            </a:r>
          </a:p>
          <a:p>
            <a:r>
              <a:rPr lang="en-US" sz="2400" dirty="0">
                <a:solidFill>
                  <a:srgbClr val="00B0F0"/>
                </a:solidFill>
              </a:rPr>
              <a:t>A distinctive method</a:t>
            </a:r>
            <a:r>
              <a:rPr lang="en-US" sz="2400" dirty="0"/>
              <a:t> to tell “neutrino interactions” from other backgrounds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A170291-BEC2-4C4A-AD5C-D20EA0EA8B71}"/>
              </a:ext>
            </a:extLst>
          </p:cNvPr>
          <p:cNvGrpSpPr/>
          <p:nvPr/>
        </p:nvGrpSpPr>
        <p:grpSpPr>
          <a:xfrm>
            <a:off x="1734627" y="592029"/>
            <a:ext cx="7840816" cy="3816639"/>
            <a:chOff x="4032568" y="2922152"/>
            <a:chExt cx="7840816" cy="381663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1D0F833-1063-46AD-8319-46A3F736F4B5}"/>
                </a:ext>
              </a:extLst>
            </p:cNvPr>
            <p:cNvGrpSpPr/>
            <p:nvPr/>
          </p:nvGrpSpPr>
          <p:grpSpPr>
            <a:xfrm>
              <a:off x="5364353" y="4521183"/>
              <a:ext cx="5767297" cy="1046346"/>
              <a:chOff x="4489759" y="4917431"/>
              <a:chExt cx="5767297" cy="1046346"/>
            </a:xfrm>
          </p:grpSpPr>
          <p:pic>
            <p:nvPicPr>
              <p:cNvPr id="13" name="Picture 2" descr="Earth PNG, Earth Transparent Background - FreeIconsPNG">
                <a:extLst>
                  <a:ext uri="{FF2B5EF4-FFF2-40B4-BE49-F238E27FC236}">
                    <a16:creationId xmlns:a16="http://schemas.microsoft.com/office/drawing/2014/main" id="{AC21EEC9-38CE-49DA-ACAB-3216EFEC733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22484" y="4917431"/>
                <a:ext cx="1046346" cy="10463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Picture 2" descr="Earth PNG, Earth Transparent Background - FreeIconsPNG">
                <a:extLst>
                  <a:ext uri="{FF2B5EF4-FFF2-40B4-BE49-F238E27FC236}">
                    <a16:creationId xmlns:a16="http://schemas.microsoft.com/office/drawing/2014/main" id="{2CEF64FD-5437-4C35-B466-C37BC12BB6A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55209" y="4917431"/>
                <a:ext cx="1046346" cy="10463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Picture 2" descr="Earth PNG, Earth Transparent Background - FreeIconsPNG">
                <a:extLst>
                  <a:ext uri="{FF2B5EF4-FFF2-40B4-BE49-F238E27FC236}">
                    <a16:creationId xmlns:a16="http://schemas.microsoft.com/office/drawing/2014/main" id="{3A3F9CC8-6D5C-4A34-B8E4-94828659660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87934" y="4917431"/>
                <a:ext cx="1046346" cy="10463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2" descr="Earth PNG, Earth Transparent Background - FreeIconsPNG">
                <a:extLst>
                  <a:ext uri="{FF2B5EF4-FFF2-40B4-BE49-F238E27FC236}">
                    <a16:creationId xmlns:a16="http://schemas.microsoft.com/office/drawing/2014/main" id="{035F8571-E30B-47E8-81B3-8588D0661E7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10710" y="4917431"/>
                <a:ext cx="1046346" cy="10463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2" descr="Earth PNG, Earth Transparent Background - FreeIconsPNG">
                <a:extLst>
                  <a:ext uri="{FF2B5EF4-FFF2-40B4-BE49-F238E27FC236}">
                    <a16:creationId xmlns:a16="http://schemas.microsoft.com/office/drawing/2014/main" id="{04ADC42F-B494-463D-97DB-BE3034F619D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89759" y="4917431"/>
                <a:ext cx="1046346" cy="10463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395F5EE-845E-4A25-BC10-170551BB59FF}"/>
                </a:ext>
              </a:extLst>
            </p:cNvPr>
            <p:cNvGrpSpPr/>
            <p:nvPr/>
          </p:nvGrpSpPr>
          <p:grpSpPr>
            <a:xfrm>
              <a:off x="4032568" y="2922152"/>
              <a:ext cx="7840816" cy="2324960"/>
              <a:chOff x="3200399" y="3316419"/>
              <a:chExt cx="7840816" cy="2324960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D0309E61-3E6C-466C-94EC-16AFB2C4116C}"/>
                  </a:ext>
                </a:extLst>
              </p:cNvPr>
              <p:cNvSpPr/>
              <p:nvPr/>
            </p:nvSpPr>
            <p:spPr>
              <a:xfrm>
                <a:off x="3200399" y="5239829"/>
                <a:ext cx="401550" cy="401550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sz="18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ν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1F1648C2-5F35-493B-8B36-0AACC3003D29}"/>
                  </a:ext>
                </a:extLst>
              </p:cNvPr>
              <p:cNvSpPr/>
              <p:nvPr/>
            </p:nvSpPr>
            <p:spPr>
              <a:xfrm>
                <a:off x="10639665" y="3316419"/>
                <a:ext cx="401550" cy="401550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sz="18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ν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4AC1C4DD-E2E3-4638-A777-495A28512890}"/>
                  </a:ext>
                </a:extLst>
              </p:cNvPr>
              <p:cNvCxnSpPr>
                <a:cxnSpLocks/>
                <a:stCxn id="9" idx="6"/>
              </p:cNvCxnSpPr>
              <p:nvPr/>
            </p:nvCxnSpPr>
            <p:spPr>
              <a:xfrm>
                <a:off x="3601949" y="5440604"/>
                <a:ext cx="625319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C0811B4B-5BCB-48EA-B7C2-BD60E5870F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55148" y="3717970"/>
                <a:ext cx="953576" cy="1722634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0522DD8-F465-4BC2-BB93-AEB68C0561E4}"/>
                </a:ext>
              </a:extLst>
            </p:cNvPr>
            <p:cNvSpPr txBox="1"/>
            <p:nvPr/>
          </p:nvSpPr>
          <p:spPr>
            <a:xfrm>
              <a:off x="7267659" y="6369459"/>
              <a:ext cx="20185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100 million Earths</a:t>
              </a:r>
            </a:p>
          </p:txBody>
        </p:sp>
        <p:sp>
          <p:nvSpPr>
            <p:cNvPr id="8" name="Right Brace 7">
              <a:extLst>
                <a:ext uri="{FF2B5EF4-FFF2-40B4-BE49-F238E27FC236}">
                  <a16:creationId xmlns:a16="http://schemas.microsoft.com/office/drawing/2014/main" id="{2AD43C80-180B-461E-9B0F-EA069D284361}"/>
                </a:ext>
              </a:extLst>
            </p:cNvPr>
            <p:cNvSpPr/>
            <p:nvPr/>
          </p:nvSpPr>
          <p:spPr>
            <a:xfrm rot="5400000">
              <a:off x="7897319" y="3616752"/>
              <a:ext cx="675352" cy="4694938"/>
            </a:xfrm>
            <a:prstGeom prst="rightBrace">
              <a:avLst>
                <a:gd name="adj1" fmla="val 109470"/>
                <a:gd name="adj2" fmla="val 46892"/>
              </a:avLst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B80F243-3C8A-45FF-BF84-5299C984AEDF}"/>
              </a:ext>
            </a:extLst>
          </p:cNvPr>
          <p:cNvSpPr txBox="1"/>
          <p:nvPr/>
        </p:nvSpPr>
        <p:spPr>
          <a:xfrm>
            <a:off x="593023" y="4357771"/>
            <a:ext cx="56569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Neutrino detection requires: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5E1DF4-0A84-45EB-B6AF-91881864B2F2}"/>
              </a:ext>
            </a:extLst>
          </p:cNvPr>
          <p:cNvSpPr txBox="1"/>
          <p:nvPr/>
        </p:nvSpPr>
        <p:spPr>
          <a:xfrm>
            <a:off x="8983129" y="1642465"/>
            <a:ext cx="2296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Weak nuclear force</a:t>
            </a:r>
          </a:p>
        </p:txBody>
      </p:sp>
    </p:spTree>
    <p:extLst>
      <p:ext uri="{BB962C8B-B14F-4D97-AF65-F5344CB8AC3E}">
        <p14:creationId xmlns:p14="http://schemas.microsoft.com/office/powerpoint/2010/main" val="2212190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/>
              <a:t>Neutrinos from the Universe </a:t>
            </a:r>
          </a:p>
        </p:txBody>
      </p:sp>
      <p:pic>
        <p:nvPicPr>
          <p:cNvPr id="5" name="pasted-image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6677" y="1233495"/>
            <a:ext cx="5664119" cy="4214966"/>
          </a:xfrm>
          <a:prstGeom prst="rect">
            <a:avLst/>
          </a:prstGeom>
          <a:ln w="25400"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053EA-8CF0-4C01-AA96-8407815B9C0A}" type="slidenum">
              <a:rPr lang="en-US" smtClean="0"/>
              <a:t>14</a:t>
            </a:fld>
            <a:endParaRPr lang="en-US"/>
          </a:p>
        </p:txBody>
      </p:sp>
      <p:pic>
        <p:nvPicPr>
          <p:cNvPr id="6" name="pasted-image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2983" y="1233495"/>
            <a:ext cx="6090063" cy="4214966"/>
          </a:xfrm>
          <a:prstGeom prst="rect">
            <a:avLst/>
          </a:prstGeom>
          <a:ln w="25400"/>
        </p:spPr>
      </p:pic>
      <p:sp>
        <p:nvSpPr>
          <p:cNvPr id="7" name="Rectangle 6"/>
          <p:cNvSpPr/>
          <p:nvPr/>
        </p:nvSpPr>
        <p:spPr>
          <a:xfrm>
            <a:off x="296491" y="5657671"/>
            <a:ext cx="50286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99% of the energy in a core collapse supernova explosion is carried away by neutrinos</a:t>
            </a:r>
          </a:p>
        </p:txBody>
      </p:sp>
      <p:sp>
        <p:nvSpPr>
          <p:cNvPr id="9" name="Rectangle 8"/>
          <p:cNvSpPr/>
          <p:nvPr/>
        </p:nvSpPr>
        <p:spPr>
          <a:xfrm>
            <a:off x="6223294" y="5894688"/>
            <a:ext cx="53591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10</a:t>
            </a:r>
            <a:r>
              <a:rPr lang="en-US" sz="2400" baseline="30000" dirty="0"/>
              <a:t>38</a:t>
            </a:r>
            <a:r>
              <a:rPr lang="en-US" sz="2400" dirty="0"/>
              <a:t> </a:t>
            </a:r>
            <a:r>
              <a:rPr lang="el-GR" sz="2400" dirty="0"/>
              <a:t>ν</a:t>
            </a:r>
            <a:r>
              <a:rPr lang="en-US" sz="2400" baseline="-25000" dirty="0"/>
              <a:t>e</a:t>
            </a:r>
            <a:r>
              <a:rPr lang="en-US" sz="2400" dirty="0"/>
              <a:t>/s are produced by the sun</a:t>
            </a:r>
          </a:p>
        </p:txBody>
      </p:sp>
    </p:spTree>
    <p:extLst>
      <p:ext uri="{BB962C8B-B14F-4D97-AF65-F5344CB8AC3E}">
        <p14:creationId xmlns:p14="http://schemas.microsoft.com/office/powerpoint/2010/main" val="2144801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6D201-6D2F-7504-B2CC-FB896FB63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A6192-9B14-1942-2859-14F13955FA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2C0125-5A5C-6036-6F67-B259DA922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07BB-9C63-4CCD-B64E-D1F0225BA961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4CDFD3-CB8B-8C1B-C7E3-7E8FE2F095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96" y="0"/>
            <a:ext cx="114328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151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079F6-13A4-4BF7-957F-8D02CB20C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007" y="15235"/>
            <a:ext cx="7241540" cy="1325563"/>
          </a:xfrm>
        </p:spPr>
        <p:txBody>
          <a:bodyPr/>
          <a:lstStyle/>
          <a:p>
            <a:r>
              <a:rPr lang="en-US" dirty="0"/>
              <a:t>Neutrinos: First Detection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8350A48-974B-408B-AAD4-29AF34D02171}"/>
              </a:ext>
            </a:extLst>
          </p:cNvPr>
          <p:cNvSpPr/>
          <p:nvPr/>
        </p:nvSpPr>
        <p:spPr>
          <a:xfrm>
            <a:off x="498473" y="1608222"/>
            <a:ext cx="57420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666666"/>
                </a:solidFill>
                <a:latin typeface="-apple-system"/>
              </a:rPr>
              <a:t>Frederick </a:t>
            </a:r>
            <a:r>
              <a:rPr lang="en-US" dirty="0" err="1">
                <a:solidFill>
                  <a:srgbClr val="666666"/>
                </a:solidFill>
                <a:latin typeface="-apple-system"/>
              </a:rPr>
              <a:t>Reines</a:t>
            </a:r>
            <a:r>
              <a:rPr lang="en-US" dirty="0">
                <a:solidFill>
                  <a:srgbClr val="666666"/>
                </a:solidFill>
                <a:latin typeface="-apple-system"/>
              </a:rPr>
              <a:t> and Clyde Cowan first detected (anti)neutrinos using the </a:t>
            </a:r>
            <a:r>
              <a:rPr lang="en-US" dirty="0">
                <a:solidFill>
                  <a:srgbClr val="01ADDD"/>
                </a:solidFill>
                <a:latin typeface="-apple-system"/>
              </a:rPr>
              <a:t>Savanah River nuclear reactor </a:t>
            </a:r>
            <a:r>
              <a:rPr lang="en-US" dirty="0">
                <a:solidFill>
                  <a:srgbClr val="666666"/>
                </a:solidFill>
                <a:latin typeface="-apple-system"/>
              </a:rPr>
              <a:t>in South Carolina in </a:t>
            </a:r>
            <a:r>
              <a:rPr lang="en-US" dirty="0">
                <a:solidFill>
                  <a:srgbClr val="FF0000"/>
                </a:solidFill>
                <a:latin typeface="-apple-system"/>
              </a:rPr>
              <a:t>1956</a:t>
            </a:r>
            <a:r>
              <a:rPr lang="en-US" dirty="0">
                <a:solidFill>
                  <a:srgbClr val="666666"/>
                </a:solidFill>
                <a:latin typeface="-apple-system"/>
              </a:rPr>
              <a:t>. (26 years after Pauli’s proposal)</a:t>
            </a:r>
            <a:endParaRPr lang="en-US" dirty="0"/>
          </a:p>
        </p:txBody>
      </p:sp>
      <p:pic>
        <p:nvPicPr>
          <p:cNvPr id="3" name="Picture 2" descr="Image result for nobel prize">
            <a:extLst>
              <a:ext uri="{FF2B5EF4-FFF2-40B4-BE49-F238E27FC236}">
                <a16:creationId xmlns:a16="http://schemas.microsoft.com/office/drawing/2014/main" id="{01B77873-640F-9DD8-978E-81AD707CF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6204" y="365125"/>
            <a:ext cx="1028804" cy="101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4FC5DEC-F8FE-99EE-CE1D-175B7BA891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08" y="2798976"/>
            <a:ext cx="2857500" cy="353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9C149C-F5CD-7C9B-B694-6F204B551F1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5975"/>
          <a:stretch/>
        </p:blipFill>
        <p:spPr>
          <a:xfrm>
            <a:off x="7610869" y="1572695"/>
            <a:ext cx="4556186" cy="31878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E46654-44C2-9C34-8AF0-A2F5185DC332}"/>
              </a:ext>
            </a:extLst>
          </p:cNvPr>
          <p:cNvSpPr txBox="1"/>
          <p:nvPr/>
        </p:nvSpPr>
        <p:spPr>
          <a:xfrm>
            <a:off x="7813040" y="4919221"/>
            <a:ext cx="42409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Arial Nova" panose="020B0504020202020204" pitchFamily="34" charset="0"/>
              </a:rPr>
              <a:t>“We are happy to inform you that we have definitely detected neutrinos from fission fragments by observing inverse beta decay of protons”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B64CAC-DBEB-4C42-4A00-F31CE0C956FB}"/>
              </a:ext>
            </a:extLst>
          </p:cNvPr>
          <p:cNvSpPr txBox="1"/>
          <p:nvPr/>
        </p:nvSpPr>
        <p:spPr>
          <a:xfrm>
            <a:off x="7738547" y="452662"/>
            <a:ext cx="2894887" cy="923330"/>
          </a:xfrm>
          <a:prstGeom prst="rect">
            <a:avLst/>
          </a:prstGeom>
          <a:noFill/>
          <a:ln w="19050">
            <a:solidFill>
              <a:srgbClr val="01ADD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Reines</a:t>
            </a:r>
            <a:r>
              <a:rPr lang="en-US" dirty="0"/>
              <a:t> and Cowan’s telegram to W. Pauli (1956)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9994273-C856-BAAF-CD41-C0A0E5A5F5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3963" y="2684054"/>
            <a:ext cx="3653669" cy="328478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E5B0EFB-2FB0-0620-F151-130E2A133EA6}"/>
              </a:ext>
            </a:extLst>
          </p:cNvPr>
          <p:cNvSpPr txBox="1"/>
          <p:nvPr/>
        </p:nvSpPr>
        <p:spPr>
          <a:xfrm>
            <a:off x="3742871" y="6009585"/>
            <a:ext cx="3769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Target: Water + CdCl</a:t>
            </a:r>
            <a:r>
              <a:rPr lang="en-US" baseline="-25000" dirty="0"/>
              <a:t>2</a:t>
            </a:r>
            <a:endParaRPr lang="en-US" dirty="0"/>
          </a:p>
          <a:p>
            <a:r>
              <a:rPr lang="en-US" dirty="0"/>
              <a:t>Detector: Liquid Scintillator + PMTs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64655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59" y="286873"/>
            <a:ext cx="5325986" cy="533334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053EA-8CF0-4C01-AA96-8407815B9C0A}" type="slidenum">
              <a:rPr lang="en-US" smtClean="0"/>
              <a:t>17</a:t>
            </a:fld>
            <a:endParaRPr lang="en-US"/>
          </a:p>
        </p:txBody>
      </p:sp>
      <p:graphicFrame>
        <p:nvGraphicFramePr>
          <p:cNvPr id="7" name="Chart 6"/>
          <p:cNvGraphicFramePr/>
          <p:nvPr/>
        </p:nvGraphicFramePr>
        <p:xfrm>
          <a:off x="5814012" y="1376634"/>
          <a:ext cx="6301788" cy="3423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3400" y="5767371"/>
            <a:ext cx="11049000" cy="954107"/>
          </a:xfrm>
          <a:prstGeom prst="rect">
            <a:avLst/>
          </a:prstGeom>
          <a:solidFill>
            <a:srgbClr val="E9F369"/>
          </a:solidFill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As fundamental particles in the standard model of particle physics, neutrinos are the second most abundant (known) particles in our universe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5B0CBB2-6058-FB3E-E43E-E961F712D3B7}"/>
              </a:ext>
            </a:extLst>
          </p:cNvPr>
          <p:cNvSpPr txBox="1"/>
          <p:nvPr/>
        </p:nvSpPr>
        <p:spPr>
          <a:xfrm>
            <a:off x="4593638" y="86697"/>
            <a:ext cx="150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26 free parameters</a:t>
            </a:r>
          </a:p>
        </p:txBody>
      </p:sp>
    </p:spTree>
    <p:extLst>
      <p:ext uri="{BB962C8B-B14F-4D97-AF65-F5344CB8AC3E}">
        <p14:creationId xmlns:p14="http://schemas.microsoft.com/office/powerpoint/2010/main" val="10658524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D46F26-4131-498D-A2EA-6E6B20ADA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B30D-5956-410D-BEAB-2F1DB297C8C0}" type="slidenum">
              <a:rPr lang="en-US" smtClean="0"/>
              <a:t>18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FD5492-1363-4885-B2F0-AB7D2CC13F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40" y="955522"/>
            <a:ext cx="4779676" cy="19564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DC458DB-2FA3-45AC-A230-60FCE7FCF1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625" y="1148"/>
            <a:ext cx="1255734" cy="12356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25441C-918C-4EFA-A533-B1307A8961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935" y="2911970"/>
            <a:ext cx="2420153" cy="333687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849C6B-44F3-4493-B065-1BC6381C04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40" y="2911970"/>
            <a:ext cx="3017500" cy="224815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02BC76B-DE50-4B69-901F-A60AACCB63A2}"/>
              </a:ext>
            </a:extLst>
          </p:cNvPr>
          <p:cNvSpPr txBox="1"/>
          <p:nvPr/>
        </p:nvSpPr>
        <p:spPr>
          <a:xfrm>
            <a:off x="537900" y="6249507"/>
            <a:ext cx="4485315" cy="584775"/>
          </a:xfrm>
          <a:prstGeom prst="rect">
            <a:avLst/>
          </a:prstGeom>
          <a:solidFill>
            <a:schemeClr val="bg1"/>
          </a:solidFill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2000s: KamLAND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413D087-39B8-40DC-BD98-09BCDE8226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151" y="2762122"/>
            <a:ext cx="3229971" cy="242247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8F218C2-1B80-4C40-BF86-A11AE7BED9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56749" y="955522"/>
            <a:ext cx="3406373" cy="187074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985FA24-B6E3-4C37-9A56-BBC108425CB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215" y="5184600"/>
            <a:ext cx="1596373" cy="106424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6BA335D-AFD3-45A7-A9F9-8899577F6DF0}"/>
              </a:ext>
            </a:extLst>
          </p:cNvPr>
          <p:cNvSpPr txBox="1"/>
          <p:nvPr/>
        </p:nvSpPr>
        <p:spPr>
          <a:xfrm>
            <a:off x="6614454" y="5171630"/>
            <a:ext cx="1764303" cy="1077218"/>
          </a:xfrm>
          <a:prstGeom prst="rect">
            <a:avLst/>
          </a:prstGeom>
          <a:solidFill>
            <a:schemeClr val="bg1"/>
          </a:solidFill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2010s: Daya Bay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616E29-C9C8-4670-9DD2-6440FA3997A3}"/>
              </a:ext>
            </a:extLst>
          </p:cNvPr>
          <p:cNvSpPr txBox="1"/>
          <p:nvPr/>
        </p:nvSpPr>
        <p:spPr>
          <a:xfrm>
            <a:off x="842572" y="80360"/>
            <a:ext cx="2580153" cy="1077218"/>
          </a:xfrm>
          <a:prstGeom prst="rect">
            <a:avLst/>
          </a:prstGeom>
          <a:solidFill>
            <a:schemeClr val="bg1"/>
          </a:solidFill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1950s: </a:t>
            </a:r>
            <a:r>
              <a:rPr lang="en-US" sz="3200" dirty="0" err="1"/>
              <a:t>Reines</a:t>
            </a:r>
            <a:r>
              <a:rPr lang="en-US" sz="3200" dirty="0"/>
              <a:t> and Cowan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ACFD4F6-C7E2-4363-A7E6-FECED6A4616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85" y="5155120"/>
            <a:ext cx="1640593" cy="1093728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0367C89A-5397-4EB5-9F3E-E05BAC673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4774" y="-81969"/>
            <a:ext cx="6465651" cy="1036832"/>
          </a:xfrm>
        </p:spPr>
        <p:txBody>
          <a:bodyPr>
            <a:noAutofit/>
          </a:bodyPr>
          <a:lstStyle/>
          <a:p>
            <a:r>
              <a:rPr lang="en-US" sz="3600" dirty="0"/>
              <a:t>Discoveries with Reactor Anti-</a:t>
            </a:r>
            <a:r>
              <a:rPr lang="el-GR" sz="3600" dirty="0"/>
              <a:t>ν</a:t>
            </a:r>
            <a:endParaRPr lang="en-US" sz="3600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C0F1B73B-4576-4E60-B92B-6D42527CDC85}"/>
              </a:ext>
            </a:extLst>
          </p:cNvPr>
          <p:cNvSpPr txBox="1">
            <a:spLocks/>
          </p:cNvSpPr>
          <p:nvPr/>
        </p:nvSpPr>
        <p:spPr>
          <a:xfrm>
            <a:off x="8378757" y="1068420"/>
            <a:ext cx="3813243" cy="571515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Detection of anti-v</a:t>
            </a:r>
          </a:p>
          <a:p>
            <a:endParaRPr lang="en-US" sz="1800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Solving solar v problem on Earth</a:t>
            </a:r>
          </a:p>
          <a:p>
            <a:endParaRPr lang="en-US" sz="1800" dirty="0">
              <a:solidFill>
                <a:srgbClr val="7030A0"/>
              </a:solidFill>
            </a:endParaRPr>
          </a:p>
          <a:p>
            <a:r>
              <a:rPr lang="en-US" dirty="0">
                <a:solidFill>
                  <a:srgbClr val="7030A0"/>
                </a:solidFill>
              </a:rPr>
              <a:t>Measurement of non-zero oscillation angle </a:t>
            </a:r>
            <a:r>
              <a:rPr lang="el-GR" dirty="0">
                <a:solidFill>
                  <a:srgbClr val="7030A0"/>
                </a:solidFill>
              </a:rPr>
              <a:t>θ</a:t>
            </a:r>
            <a:r>
              <a:rPr lang="en-US" baseline="-25000" dirty="0">
                <a:solidFill>
                  <a:srgbClr val="7030A0"/>
                </a:solidFill>
              </a:rPr>
              <a:t>13</a:t>
            </a:r>
            <a:r>
              <a:rPr lang="en-US" dirty="0">
                <a:solidFill>
                  <a:srgbClr val="7030A0"/>
                </a:solidFill>
              </a:rPr>
              <a:t> </a:t>
            </a:r>
          </a:p>
          <a:p>
            <a:endParaRPr lang="en-US" dirty="0"/>
          </a:p>
          <a:p>
            <a:r>
              <a:rPr lang="en-US" dirty="0"/>
              <a:t>Currently hold the best precision of</a:t>
            </a:r>
          </a:p>
          <a:p>
            <a:pPr lvl="1"/>
            <a:r>
              <a:rPr lang="el-GR" dirty="0">
                <a:solidFill>
                  <a:srgbClr val="0070C0"/>
                </a:solidFill>
              </a:rPr>
              <a:t>Δ</a:t>
            </a:r>
            <a:r>
              <a:rPr lang="en-US" dirty="0">
                <a:solidFill>
                  <a:srgbClr val="0070C0"/>
                </a:solidFill>
              </a:rPr>
              <a:t>m</a:t>
            </a:r>
            <a:r>
              <a:rPr lang="en-US" baseline="30000" dirty="0">
                <a:solidFill>
                  <a:srgbClr val="0070C0"/>
                </a:solidFill>
              </a:rPr>
              <a:t>2</a:t>
            </a:r>
            <a:r>
              <a:rPr lang="en-US" baseline="-25000" dirty="0">
                <a:solidFill>
                  <a:srgbClr val="0070C0"/>
                </a:solidFill>
              </a:rPr>
              <a:t>21</a:t>
            </a:r>
            <a:r>
              <a:rPr lang="en-US" dirty="0">
                <a:solidFill>
                  <a:srgbClr val="0070C0"/>
                </a:solidFill>
              </a:rPr>
              <a:t> (KamLAND)</a:t>
            </a:r>
          </a:p>
          <a:p>
            <a:pPr lvl="1"/>
            <a:r>
              <a:rPr lang="el-GR" dirty="0">
                <a:solidFill>
                  <a:srgbClr val="0070C0"/>
                </a:solidFill>
              </a:rPr>
              <a:t>θ</a:t>
            </a:r>
            <a:r>
              <a:rPr lang="en-US" baseline="-25000" dirty="0">
                <a:solidFill>
                  <a:srgbClr val="0070C0"/>
                </a:solidFill>
              </a:rPr>
              <a:t>13</a:t>
            </a:r>
            <a:r>
              <a:rPr lang="en-US" dirty="0">
                <a:solidFill>
                  <a:srgbClr val="0070C0"/>
                </a:solidFill>
              </a:rPr>
              <a:t> (Daya Bay)</a:t>
            </a:r>
          </a:p>
          <a:p>
            <a:r>
              <a:rPr lang="en-US" dirty="0"/>
              <a:t>Comparable precision to accelerator-based experiments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|</a:t>
            </a:r>
            <a:r>
              <a:rPr lang="el-GR" dirty="0">
                <a:solidFill>
                  <a:srgbClr val="0070C0"/>
                </a:solidFill>
              </a:rPr>
              <a:t> Δ</a:t>
            </a:r>
            <a:r>
              <a:rPr lang="en-US" dirty="0">
                <a:solidFill>
                  <a:srgbClr val="0070C0"/>
                </a:solidFill>
              </a:rPr>
              <a:t>m</a:t>
            </a:r>
            <a:r>
              <a:rPr lang="en-US" baseline="30000" dirty="0">
                <a:solidFill>
                  <a:srgbClr val="0070C0"/>
                </a:solidFill>
              </a:rPr>
              <a:t>2</a:t>
            </a:r>
            <a:r>
              <a:rPr lang="en-US" baseline="-25000" dirty="0">
                <a:solidFill>
                  <a:srgbClr val="0070C0"/>
                </a:solidFill>
              </a:rPr>
              <a:t>32 </a:t>
            </a:r>
            <a:r>
              <a:rPr lang="en-US" dirty="0">
                <a:solidFill>
                  <a:srgbClr val="0070C0"/>
                </a:solidFill>
              </a:rPr>
              <a:t>| (Daya Bay)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34ECA78-2DC7-436D-918D-3B90B7EE9D85}"/>
              </a:ext>
            </a:extLst>
          </p:cNvPr>
          <p:cNvSpPr txBox="1"/>
          <p:nvPr/>
        </p:nvSpPr>
        <p:spPr>
          <a:xfrm>
            <a:off x="5382058" y="6414569"/>
            <a:ext cx="5290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Courtesy of </a:t>
            </a:r>
            <a:r>
              <a:rPr lang="en-US" dirty="0" err="1"/>
              <a:t>Karsten</a:t>
            </a:r>
            <a:r>
              <a:rPr lang="en-US" dirty="0"/>
              <a:t> </a:t>
            </a:r>
            <a:r>
              <a:rPr lang="en-US" dirty="0" err="1"/>
              <a:t>Heeger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15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0" grpId="0" animBg="1"/>
      <p:bldP spid="9" grpId="0" animBg="1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11DCC-C89C-4AAC-96A9-80A1F90F8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4150" y="164830"/>
            <a:ext cx="5993672" cy="1143000"/>
          </a:xfrm>
        </p:spPr>
        <p:txBody>
          <a:bodyPr/>
          <a:lstStyle/>
          <a:p>
            <a:r>
              <a:rPr lang="en-US" dirty="0"/>
              <a:t>Reactor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55209-1D53-479E-BF8D-63A9E80CD2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965" y="2627320"/>
            <a:ext cx="5920740" cy="1494775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rgbClr val="00B050"/>
                </a:solidFill>
              </a:rPr>
              <a:t>Summation (</a:t>
            </a:r>
            <a:r>
              <a:rPr lang="en-US" i="1" dirty="0">
                <a:solidFill>
                  <a:srgbClr val="00B050"/>
                </a:solidFill>
              </a:rPr>
              <a:t>ab initio</a:t>
            </a:r>
            <a:r>
              <a:rPr lang="en-US" dirty="0">
                <a:solidFill>
                  <a:srgbClr val="00B050"/>
                </a:solidFill>
              </a:rPr>
              <a:t>) method</a:t>
            </a:r>
          </a:p>
          <a:p>
            <a:pPr lvl="1"/>
            <a:r>
              <a:rPr lang="en-US" dirty="0"/>
              <a:t>Calculate the spectrum of each beta-decay branch using </a:t>
            </a:r>
            <a:r>
              <a:rPr lang="en-US" b="1" dirty="0">
                <a:solidFill>
                  <a:srgbClr val="0070C0"/>
                </a:solidFill>
              </a:rPr>
              <a:t>nuclear databases</a:t>
            </a:r>
            <a:r>
              <a:rPr lang="en-US" dirty="0"/>
              <a:t>: </a:t>
            </a:r>
            <a:r>
              <a:rPr lang="en-US" u="sng" dirty="0"/>
              <a:t>fission yields</a:t>
            </a:r>
            <a:r>
              <a:rPr lang="en-US" dirty="0"/>
              <a:t>, </a:t>
            </a:r>
            <a:r>
              <a:rPr lang="en-US" u="sng" dirty="0"/>
              <a:t>decay schemes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~10% </a:t>
            </a:r>
            <a:r>
              <a:rPr lang="en-US" dirty="0"/>
              <a:t>uncertainty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2CE3E-1673-4829-8129-0B0149D2D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C691698A-2840-43C9-BB84-DF859CF43D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31"/>
          <a:stretch/>
        </p:blipFill>
        <p:spPr bwMode="auto">
          <a:xfrm>
            <a:off x="1829521" y="4048728"/>
            <a:ext cx="3459688" cy="2697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6A1F3A3-50AD-4589-AFFD-B91426D11AD2}"/>
              </a:ext>
            </a:extLst>
          </p:cNvPr>
          <p:cNvSpPr txBox="1"/>
          <p:nvPr/>
        </p:nvSpPr>
        <p:spPr>
          <a:xfrm>
            <a:off x="425309" y="4260176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/>
              <a:t>Sonzogni</a:t>
            </a:r>
            <a:r>
              <a:rPr lang="en-US" sz="1400" i="1" dirty="0"/>
              <a:t> et al</a:t>
            </a:r>
          </a:p>
          <a:p>
            <a:r>
              <a:rPr lang="en-US" sz="1400" i="1" dirty="0"/>
              <a:t>PRC 91, 011301</a:t>
            </a:r>
          </a:p>
        </p:txBody>
      </p:sp>
      <p:pic>
        <p:nvPicPr>
          <p:cNvPr id="9" name="Screen Shot 2015-03-08 at 7.34.23 PM.png">
            <a:extLst>
              <a:ext uri="{FF2B5EF4-FFF2-40B4-BE49-F238E27FC236}">
                <a16:creationId xmlns:a16="http://schemas.microsoft.com/office/drawing/2014/main" id="{58050B68-36E2-4DB0-BA9B-9F357106B5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0765" y="1693306"/>
            <a:ext cx="2971235" cy="3657600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3A79984-CAF3-4288-9045-4E5CFBF0402B}"/>
              </a:ext>
            </a:extLst>
          </p:cNvPr>
          <p:cNvSpPr txBox="1">
            <a:spLocks/>
          </p:cNvSpPr>
          <p:nvPr/>
        </p:nvSpPr>
        <p:spPr>
          <a:xfrm>
            <a:off x="5691424" y="1847983"/>
            <a:ext cx="3725789" cy="49038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8925" indent="-288925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rgbClr val="00B050"/>
                </a:solidFill>
              </a:rPr>
              <a:t>Conversion Method</a:t>
            </a:r>
          </a:p>
          <a:p>
            <a:pPr lvl="1">
              <a:defRPr sz="2600"/>
            </a:pPr>
            <a:r>
              <a:rPr lang="en-US" sz="2000" dirty="0"/>
              <a:t>Measure total outgoing </a:t>
            </a:r>
            <a:br>
              <a:rPr lang="en-US" sz="2000" dirty="0"/>
            </a:br>
            <a:r>
              <a:rPr lang="en-US" sz="2000" dirty="0"/>
              <a:t>beta-decay electron energy spectra</a:t>
            </a:r>
          </a:p>
          <a:p>
            <a:pPr lvl="1">
              <a:defRPr sz="2600"/>
            </a:pPr>
            <a:r>
              <a:rPr lang="en-US" sz="2000" dirty="0"/>
              <a:t>Predict corresponding anti-neutrino spectra with &gt;30 virtual branches</a:t>
            </a:r>
          </a:p>
          <a:p>
            <a:pPr lvl="1">
              <a:defRPr sz="2600"/>
            </a:pPr>
            <a:r>
              <a:rPr lang="en-US" sz="2000" dirty="0"/>
              <a:t>Considered to be more precise: </a:t>
            </a:r>
            <a:r>
              <a:rPr lang="en-US" sz="2000" dirty="0">
                <a:solidFill>
                  <a:srgbClr val="FF0000"/>
                </a:solidFill>
              </a:rPr>
              <a:t>~2.5% </a:t>
            </a:r>
            <a:r>
              <a:rPr lang="en-US" sz="2000" dirty="0"/>
              <a:t>uncertainty</a:t>
            </a:r>
          </a:p>
          <a:p>
            <a:endParaRPr lang="en-US" sz="2200" dirty="0">
              <a:solidFill>
                <a:srgbClr val="0070C0"/>
              </a:solidFill>
            </a:endParaRPr>
          </a:p>
          <a:p>
            <a:pPr>
              <a:defRPr sz="2600"/>
            </a:pP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48B372-2A3C-4697-B147-88BA7DFC1009}"/>
              </a:ext>
            </a:extLst>
          </p:cNvPr>
          <p:cNvSpPr txBox="1"/>
          <p:nvPr/>
        </p:nvSpPr>
        <p:spPr>
          <a:xfrm>
            <a:off x="495594" y="4880224"/>
            <a:ext cx="11328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~6000 decay branches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1E939EA-4F2E-4DC7-B5A0-E3A03F086E05}"/>
              </a:ext>
            </a:extLst>
          </p:cNvPr>
          <p:cNvGrpSpPr/>
          <p:nvPr/>
        </p:nvGrpSpPr>
        <p:grpSpPr>
          <a:xfrm>
            <a:off x="72394" y="155122"/>
            <a:ext cx="5407499" cy="2334117"/>
            <a:chOff x="-561989" y="1452282"/>
            <a:chExt cx="5407499" cy="233411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3D1D3C0-2FF8-4F4D-9B36-32B4205329CA}"/>
                    </a:ext>
                  </a:extLst>
                </p:cNvPr>
                <p:cNvSpPr txBox="1"/>
                <p:nvPr/>
              </p:nvSpPr>
              <p:spPr>
                <a:xfrm>
                  <a:off x="228600" y="1452282"/>
                  <a:ext cx="455009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400" b="1">
                          <a:latin typeface="Cambria Math"/>
                        </a:rPr>
                        <m:t>𝐒</m:t>
                      </m:r>
                      <m:r>
                        <a:rPr lang="en-US" sz="2400" b="1" i="1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/>
                            </a:rPr>
                            <m:t>𝑬</m:t>
                          </m:r>
                        </m:e>
                        <m:sub>
                          <m:r>
                            <a:rPr lang="en-US" sz="2400" b="1" i="1">
                              <a:latin typeface="Cambria Math"/>
                            </a:rPr>
                            <m:t>𝒗</m:t>
                          </m:r>
                        </m:sub>
                      </m:sSub>
                      <m:r>
                        <a:rPr lang="en-US" sz="2400" b="1" i="1">
                          <a:latin typeface="Cambria Math"/>
                        </a:rPr>
                        <m:t>)=</m:t>
                      </m:r>
                    </m:oMath>
                  </a14:m>
                  <a:r>
                    <a:rPr lang="zh-CN" altLang="zh-CN" sz="2400" b="1" dirty="0"/>
                    <a:t> </a:t>
                  </a:r>
                  <a14:m>
                    <m:oMath xmlns:m="http://schemas.openxmlformats.org/officeDocument/2006/math">
                      <m:r>
                        <a:rPr lang="en-US" altLang="zh-CN" sz="2400" b="1">
                          <a:latin typeface="Cambria Math"/>
                        </a:rPr>
                        <m:t>𝐜</m:t>
                      </m:r>
                      <m:r>
                        <a:rPr lang="en-US" altLang="zh-CN" sz="2400" b="1" i="1">
                          <a:latin typeface="Cambria Math"/>
                          <a:ea typeface="Cambria Math"/>
                        </a:rPr>
                        <m:t>∙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zh-CN" altLang="zh-CN" sz="2400" b="1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altLang="zh-CN" sz="2400" b="1" i="1">
                              <a:latin typeface="Cambria Math"/>
                            </a:rPr>
                            <m:t>𝒊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altLang="zh-CN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1" i="1">
                                  <a:latin typeface="Cambria Math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altLang="zh-CN" sz="2400" b="1" i="1">
                                  <a:latin typeface="Cambria Math"/>
                                </a:rPr>
                                <m:t>𝒊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zh-CN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∙</m:t>
                              </m:r>
                              <m:r>
                                <a:rPr lang="en-US" altLang="zh-CN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𝒔</m:t>
                              </m:r>
                            </m:e>
                            <m:sub>
                              <m:r>
                                <a:rPr lang="en-US" altLang="zh-CN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𝒊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24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altLang="zh-CN" sz="24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𝒗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altLang="zh-CN" sz="24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altLang="zh-CN" sz="2400" b="1" i="1">
                          <a:latin typeface="Cambria Math"/>
                        </a:rPr>
                        <m:t>𝝈</m:t>
                      </m:r>
                      <m:r>
                        <a:rPr lang="en-US" altLang="zh-CN" sz="2400" b="1" i="1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US" altLang="zh-CN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1" i="1">
                              <a:latin typeface="Cambria Math"/>
                            </a:rPr>
                            <m:t>𝑬</m:t>
                          </m:r>
                        </m:e>
                        <m:sub>
                          <m:r>
                            <a:rPr lang="en-US" altLang="zh-CN" sz="2400" b="1" i="1">
                              <a:latin typeface="Cambria Math"/>
                            </a:rPr>
                            <m:t>𝒗</m:t>
                          </m:r>
                        </m:sub>
                      </m:sSub>
                      <m:r>
                        <a:rPr lang="en-US" altLang="zh-CN" sz="2400" b="1" i="1">
                          <a:latin typeface="Cambria Math"/>
                        </a:rPr>
                        <m:t>)</m:t>
                      </m:r>
                    </m:oMath>
                  </a14:m>
                  <a:endParaRPr lang="en-US" sz="2400" b="1" dirty="0"/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8600" y="1452282"/>
                  <a:ext cx="4550092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402" t="-128947" b="-19605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CD1AB3E-E527-4372-9DE7-85370060A639}"/>
                </a:ext>
              </a:extLst>
            </p:cNvPr>
            <p:cNvSpPr/>
            <p:nvPr/>
          </p:nvSpPr>
          <p:spPr>
            <a:xfrm>
              <a:off x="-561989" y="1970517"/>
              <a:ext cx="2087964" cy="1815882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600" dirty="0"/>
                <a:t>reactor thermal power, energy released per fission, baseline, target protons, detection efficiency, oscillation, etc. 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4F4FD7E-B2F1-400D-9A7A-59D00BF84E6E}"/>
                </a:ext>
              </a:extLst>
            </p:cNvPr>
            <p:cNvSpPr/>
            <p:nvPr/>
          </p:nvSpPr>
          <p:spPr>
            <a:xfrm>
              <a:off x="1600200" y="2207465"/>
              <a:ext cx="903446" cy="830997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600" dirty="0"/>
                <a:t>isotope fission fraction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A665D91-A694-48D4-A317-3313047AF6B6}"/>
                </a:ext>
              </a:extLst>
            </p:cNvPr>
            <p:cNvSpPr/>
            <p:nvPr/>
          </p:nvSpPr>
          <p:spPr>
            <a:xfrm>
              <a:off x="2667000" y="2217003"/>
              <a:ext cx="963902" cy="830997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isotope neutrino spectra 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392121B-C643-4690-970F-A45581FC4FEF}"/>
                </a:ext>
              </a:extLst>
            </p:cNvPr>
            <p:cNvSpPr/>
            <p:nvPr/>
          </p:nvSpPr>
          <p:spPr>
            <a:xfrm>
              <a:off x="3886200" y="2217003"/>
              <a:ext cx="959310" cy="830997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600" dirty="0"/>
                <a:t>IBD cross section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A7975B8-CD61-4E61-BB53-47A7522BBE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91827" y="1793346"/>
              <a:ext cx="378145" cy="26736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8710FDFD-5BB0-450B-B158-77B13B07FA55}"/>
                </a:ext>
              </a:extLst>
            </p:cNvPr>
            <p:cNvCxnSpPr>
              <a:endCxn id="20" idx="0"/>
            </p:cNvCxnSpPr>
            <p:nvPr/>
          </p:nvCxnSpPr>
          <p:spPr>
            <a:xfrm flipH="1">
              <a:off x="2051923" y="1913947"/>
              <a:ext cx="126403" cy="29351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71F0808E-AA70-4C03-96AA-974CD7A7EC58}"/>
                </a:ext>
              </a:extLst>
            </p:cNvPr>
            <p:cNvCxnSpPr>
              <a:endCxn id="21" idx="0"/>
            </p:cNvCxnSpPr>
            <p:nvPr/>
          </p:nvCxnSpPr>
          <p:spPr>
            <a:xfrm>
              <a:off x="2819401" y="1886551"/>
              <a:ext cx="329550" cy="33045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179F2A4C-D3EC-46FC-98ED-5AC02D88CECB}"/>
                </a:ext>
              </a:extLst>
            </p:cNvPr>
            <p:cNvCxnSpPr>
              <a:endCxn id="22" idx="0"/>
            </p:cNvCxnSpPr>
            <p:nvPr/>
          </p:nvCxnSpPr>
          <p:spPr>
            <a:xfrm>
              <a:off x="3962400" y="1884216"/>
              <a:ext cx="403455" cy="332787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CF15A1A7-4019-448B-8675-56B43A5AE2CA}"/>
              </a:ext>
            </a:extLst>
          </p:cNvPr>
          <p:cNvSpPr txBox="1"/>
          <p:nvPr/>
        </p:nvSpPr>
        <p:spPr>
          <a:xfrm>
            <a:off x="152965" y="5832000"/>
            <a:ext cx="18846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Latest update </a:t>
            </a:r>
            <a:r>
              <a:rPr lang="en-US" sz="1600"/>
              <a:t>@ </a:t>
            </a:r>
            <a:br>
              <a:rPr lang="en-US" sz="1600"/>
            </a:br>
            <a:r>
              <a:rPr lang="en-US" sz="1600">
                <a:hlinkClick r:id="rId6"/>
              </a:rPr>
              <a:t>PRL </a:t>
            </a:r>
            <a:r>
              <a:rPr lang="en-US" sz="1600" dirty="0">
                <a:hlinkClick r:id="rId6"/>
              </a:rPr>
              <a:t>123, 022502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01413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30BFE-F023-B433-9D70-BC5EFEBFE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9245"/>
            <a:ext cx="10972800" cy="1143000"/>
          </a:xfrm>
        </p:spPr>
        <p:txBody>
          <a:bodyPr/>
          <a:lstStyle/>
          <a:p>
            <a:r>
              <a:rPr lang="en-US" dirty="0"/>
              <a:t>Me and </a:t>
            </a:r>
            <a:r>
              <a:rPr lang="en-US" dirty="0">
                <a:solidFill>
                  <a:srgbClr val="0070C0"/>
                </a:solidFill>
              </a:rPr>
              <a:t>Reactor Neutrinos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2E89299-D17A-C368-2318-F593D4885A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417639"/>
            <a:ext cx="6197600" cy="4938714"/>
          </a:xfrm>
        </p:spPr>
        <p:txBody>
          <a:bodyPr>
            <a:normAutofit/>
          </a:bodyPr>
          <a:lstStyle/>
          <a:p>
            <a:r>
              <a:rPr lang="en-US" dirty="0"/>
              <a:t>Physicist in the Electronic Detector Group (EDG), Physics Department, BNL</a:t>
            </a:r>
          </a:p>
          <a:p>
            <a:pPr lvl="1"/>
            <a:r>
              <a:rPr lang="en-US" dirty="0"/>
              <a:t>PhD @ Duke University (2010)</a:t>
            </a:r>
          </a:p>
          <a:p>
            <a:pPr lvl="2"/>
            <a:r>
              <a:rPr lang="en-US" dirty="0">
                <a:solidFill>
                  <a:srgbClr val="7030A0"/>
                </a:solidFill>
              </a:rPr>
              <a:t>Nucleon spin structure with electron scattering </a:t>
            </a:r>
          </a:p>
          <a:p>
            <a:pPr lvl="1"/>
            <a:r>
              <a:rPr lang="en-US" dirty="0"/>
              <a:t>Post-doc @ Caltech (2010-2013)</a:t>
            </a:r>
          </a:p>
          <a:p>
            <a:pPr lvl="2"/>
            <a:r>
              <a:rPr lang="en-US" dirty="0">
                <a:solidFill>
                  <a:srgbClr val="0070C0"/>
                </a:solidFill>
              </a:rPr>
              <a:t>Daya Bay experiment (China)</a:t>
            </a:r>
          </a:p>
          <a:p>
            <a:pPr lvl="2"/>
            <a:r>
              <a:rPr lang="en-US" dirty="0"/>
              <a:t>LBNE </a:t>
            </a:r>
            <a:r>
              <a:rPr lang="en-US" dirty="0">
                <a:sym typeface="Wingdings" panose="05000000000000000000" pitchFamily="2" charset="2"/>
              </a:rPr>
              <a:t> DUNE experiment</a:t>
            </a:r>
            <a:endParaRPr lang="en-US" dirty="0"/>
          </a:p>
          <a:p>
            <a:pPr lvl="1"/>
            <a:r>
              <a:rPr lang="en-US" dirty="0"/>
              <a:t>Staff Scientist @ BNL (2013-Now): </a:t>
            </a:r>
            <a:br>
              <a:rPr lang="en-US" dirty="0"/>
            </a:br>
            <a:r>
              <a:rPr lang="en-US" dirty="0">
                <a:hlinkClick r:id="rId2"/>
              </a:rPr>
              <a:t>BNL | Staff | Xin Qian, Physics Department</a:t>
            </a:r>
            <a:endParaRPr lang="en-US" dirty="0"/>
          </a:p>
          <a:p>
            <a:pPr lvl="2"/>
            <a:r>
              <a:rPr lang="en-US" dirty="0">
                <a:solidFill>
                  <a:srgbClr val="0070C0"/>
                </a:solidFill>
              </a:rPr>
              <a:t>PROSPECT experiment (US)</a:t>
            </a:r>
          </a:p>
          <a:p>
            <a:pPr lvl="2"/>
            <a:r>
              <a:rPr lang="en-US" dirty="0"/>
              <a:t>LArTPC technology development for DUNE</a:t>
            </a:r>
          </a:p>
          <a:p>
            <a:pPr lvl="2"/>
            <a:r>
              <a:rPr lang="en-US" dirty="0">
                <a:solidFill>
                  <a:srgbClr val="C00000"/>
                </a:solidFill>
              </a:rPr>
              <a:t>PIONEER: rare decay experiment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42D0DE-C8DC-5A04-511C-21C513D60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07BB-9C63-4CCD-B64E-D1F0225BA961}" type="slidenum">
              <a:rPr lang="en-US" smtClean="0"/>
              <a:t>2</a:t>
            </a:fld>
            <a:endParaRPr lang="en-US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881A8E00-47AE-DE5A-DE4F-56C1FCA3A5A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895322" y="3461772"/>
            <a:ext cx="4565780" cy="1508721"/>
          </a:xfrm>
        </p:spPr>
      </p:pic>
      <p:pic>
        <p:nvPicPr>
          <p:cNvPr id="14" name="Picture 3">
            <a:extLst>
              <a:ext uri="{FF2B5EF4-FFF2-40B4-BE49-F238E27FC236}">
                <a16:creationId xmlns:a16="http://schemas.microsoft.com/office/drawing/2014/main" id="{D19EE35B-8616-CEC9-DB22-F14A005E88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 t="18184" b="18184"/>
          <a:stretch>
            <a:fillRect/>
          </a:stretch>
        </p:blipFill>
        <p:spPr bwMode="auto">
          <a:xfrm>
            <a:off x="8132682" y="987293"/>
            <a:ext cx="2914764" cy="24027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5" name="Content Placeholder 5">
            <a:extLst>
              <a:ext uri="{FF2B5EF4-FFF2-40B4-BE49-F238E27FC236}">
                <a16:creationId xmlns:a16="http://schemas.microsoft.com/office/drawing/2014/main" id="{7B28E41F-587D-92A8-AD68-39C8B3BC22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4264" y="5081230"/>
            <a:ext cx="2893569" cy="1672409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32097D3-76B5-08DD-CC5F-484C45EB2A42}"/>
              </a:ext>
            </a:extLst>
          </p:cNvPr>
          <p:cNvCxnSpPr/>
          <p:nvPr/>
        </p:nvCxnSpPr>
        <p:spPr>
          <a:xfrm flipV="1">
            <a:off x="6267450" y="2489200"/>
            <a:ext cx="1784350" cy="458894"/>
          </a:xfrm>
          <a:prstGeom prst="straightConnector1">
            <a:avLst/>
          </a:prstGeom>
          <a:ln w="317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81C0D7A-BB85-D7A8-3704-591DA90905B5}"/>
              </a:ext>
            </a:extLst>
          </p:cNvPr>
          <p:cNvCxnSpPr>
            <a:cxnSpLocks/>
          </p:cNvCxnSpPr>
          <p:nvPr/>
        </p:nvCxnSpPr>
        <p:spPr>
          <a:xfrm>
            <a:off x="4247737" y="4150981"/>
            <a:ext cx="2460973" cy="169092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B76D380-2875-F607-82A4-2D57DFC7CD8F}"/>
              </a:ext>
            </a:extLst>
          </p:cNvPr>
          <p:cNvCxnSpPr>
            <a:cxnSpLocks/>
          </p:cNvCxnSpPr>
          <p:nvPr/>
        </p:nvCxnSpPr>
        <p:spPr>
          <a:xfrm flipV="1">
            <a:off x="4966705" y="5986360"/>
            <a:ext cx="2723465" cy="59205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544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ectru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27237" y="508800"/>
            <a:ext cx="4467814" cy="321053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296E559-91D3-4E26-97D4-7F48662E0B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682" y="3756731"/>
            <a:ext cx="3703232" cy="2959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6328" y="36990"/>
            <a:ext cx="8229600" cy="685800"/>
          </a:xfrm>
        </p:spPr>
        <p:txBody>
          <a:bodyPr>
            <a:noAutofit/>
          </a:bodyPr>
          <a:lstStyle/>
          <a:p>
            <a:r>
              <a:rPr lang="en-US" dirty="0"/>
              <a:t>Reactor Anti-</a:t>
            </a:r>
            <a:r>
              <a:rPr lang="el-GR" dirty="0"/>
              <a:t>ν</a:t>
            </a:r>
            <a:r>
              <a:rPr lang="en-US" baseline="-25000" dirty="0"/>
              <a:t>e</a:t>
            </a:r>
            <a:r>
              <a:rPr lang="en-US" dirty="0"/>
              <a:t> Detection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328685" y="5572245"/>
            <a:ext cx="739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        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3759301" y="6336765"/>
          <a:ext cx="3252181" cy="447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752480" imgH="241200" progId="Equation.DSMT4">
                  <p:embed/>
                </p:oleObj>
              </mc:Choice>
              <mc:Fallback>
                <p:oleObj name="Equation" r:id="rId4" imgW="1752480" imgH="241200" progId="Equation.DSMT4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59301" y="6336765"/>
                        <a:ext cx="3252181" cy="4477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2B66F496-93F6-4DAB-89D7-79CFE57EE0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9857" y="873731"/>
            <a:ext cx="5947920" cy="27320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57898E5-610B-48CC-AE69-12C6B420012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5673"/>
          <a:stretch/>
        </p:blipFill>
        <p:spPr>
          <a:xfrm>
            <a:off x="4257795" y="3878588"/>
            <a:ext cx="7863992" cy="227717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2498B60-B69E-46C5-B773-3A8A509F3120}"/>
              </a:ext>
            </a:extLst>
          </p:cNvPr>
          <p:cNvSpPr/>
          <p:nvPr/>
        </p:nvSpPr>
        <p:spPr>
          <a:xfrm>
            <a:off x="529857" y="3482081"/>
            <a:ext cx="2674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Coincidence signal of IBD: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64531C-7D17-4A33-82E0-18ED30398839}"/>
              </a:ext>
            </a:extLst>
          </p:cNvPr>
          <p:cNvSpPr txBox="1"/>
          <p:nvPr/>
        </p:nvSpPr>
        <p:spPr>
          <a:xfrm>
            <a:off x="9024385" y="3885058"/>
            <a:ext cx="2154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Thermal neutron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C8D4F90-2884-44D8-8124-F3DF521EC31F}"/>
              </a:ext>
            </a:extLst>
          </p:cNvPr>
          <p:cNvSpPr txBox="1"/>
          <p:nvPr/>
        </p:nvSpPr>
        <p:spPr>
          <a:xfrm>
            <a:off x="617964" y="1808574"/>
            <a:ext cx="5771706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C4BA811-70CA-4E5F-BCC2-6B196903A4FD}"/>
              </a:ext>
            </a:extLst>
          </p:cNvPr>
          <p:cNvSpPr/>
          <p:nvPr/>
        </p:nvSpPr>
        <p:spPr>
          <a:xfrm>
            <a:off x="8258946" y="6345849"/>
            <a:ext cx="27753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8"/>
              </a:rPr>
              <a:t>Rep. Prog. Phys. 82, 036201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0746B6-0506-4AA2-98E8-78573C13D19C}"/>
              </a:ext>
            </a:extLst>
          </p:cNvPr>
          <p:cNvSpPr txBox="1"/>
          <p:nvPr/>
        </p:nvSpPr>
        <p:spPr>
          <a:xfrm>
            <a:off x="8025063" y="873731"/>
            <a:ext cx="3154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Inverse Beta Decay (IBD)</a:t>
            </a:r>
          </a:p>
        </p:txBody>
      </p:sp>
    </p:spTree>
    <p:extLst>
      <p:ext uri="{BB962C8B-B14F-4D97-AF65-F5344CB8AC3E}">
        <p14:creationId xmlns:p14="http://schemas.microsoft.com/office/powerpoint/2010/main" val="365156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9" grpId="0" animBg="1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789" y="2593767"/>
            <a:ext cx="766485" cy="743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531" y="-163802"/>
            <a:ext cx="11049000" cy="1325563"/>
          </a:xfrm>
        </p:spPr>
        <p:txBody>
          <a:bodyPr/>
          <a:lstStyle/>
          <a:p>
            <a:r>
              <a:rPr lang="en-US" dirty="0"/>
              <a:t>Event Rate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8793" y="967937"/>
            <a:ext cx="10906813" cy="1066800"/>
          </a:xfrm>
        </p:spPr>
        <p:txBody>
          <a:bodyPr>
            <a:normAutofit/>
          </a:bodyPr>
          <a:lstStyle/>
          <a:p>
            <a:r>
              <a:rPr lang="en-US" dirty="0"/>
              <a:t>Depending on the </a:t>
            </a:r>
            <a:r>
              <a:rPr lang="en-US" u="sng" dirty="0"/>
              <a:t>power</a:t>
            </a:r>
            <a:r>
              <a:rPr lang="en-US" dirty="0"/>
              <a:t> of the reactors, </a:t>
            </a:r>
            <a:r>
              <a:rPr lang="en-US" u="sng" dirty="0"/>
              <a:t>size</a:t>
            </a:r>
            <a:r>
              <a:rPr lang="en-US" dirty="0"/>
              <a:t> of the detectors, and the </a:t>
            </a:r>
            <a:r>
              <a:rPr lang="en-US" u="sng" dirty="0"/>
              <a:t>distance</a:t>
            </a:r>
            <a:r>
              <a:rPr lang="en-US" dirty="0"/>
              <a:t> between them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1447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CC7CFA-787B-472D-B64D-231F278C3BAD}" type="datetime1">
              <a:rPr lang="en-US" smtClean="0"/>
              <a:pPr/>
              <a:t>7/24/2023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18288"/>
            <a:ext cx="8229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Reactor Antineutrino Flux and Spectrum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48130" name="Picture 2" descr="http://kamland.lbl.gov/Pictures/pictures/KamLAND-detector-il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1" y="3819548"/>
            <a:ext cx="989191" cy="1362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582" y="3932937"/>
            <a:ext cx="959679" cy="1135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3352800" y="4599653"/>
            <a:ext cx="28194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http://kamland.lbl.gov/Pictures/pictures/KamLAND-detector-il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0020" y="5343548"/>
            <a:ext cx="989191" cy="1362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>
            <a:off x="3313619" y="6024574"/>
            <a:ext cx="50292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264" y="5544652"/>
            <a:ext cx="996340" cy="1160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758" y="2588202"/>
            <a:ext cx="766485" cy="743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13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584" y="2692259"/>
            <a:ext cx="1506980" cy="575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" name="Straight Arrow Connector 21"/>
          <p:cNvCxnSpPr>
            <a:endCxn id="40" idx="2"/>
          </p:cNvCxnSpPr>
          <p:nvPr/>
        </p:nvCxnSpPr>
        <p:spPr>
          <a:xfrm flipV="1">
            <a:off x="3618419" y="3337440"/>
            <a:ext cx="2395612" cy="1536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605018" y="2943875"/>
            <a:ext cx="5715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234373" y="2402266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17 GW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71102" y="2371988"/>
            <a:ext cx="889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800 /day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526373" y="2609717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500 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640082" y="2371987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80 /day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919565" y="2980037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1.6 km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234372" y="3665659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55 GW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124116" y="4289481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180 km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416919" y="4346684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1000 ton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789211" y="5881290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1000 ton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224389" y="5711855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1000 km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520165" y="3553236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0.5 /day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013012" y="5236876"/>
            <a:ext cx="19220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10 </a:t>
            </a:r>
            <a:r>
              <a:rPr lang="en-US" sz="1400" b="1" dirty="0" err="1"/>
              <a:t>kt</a:t>
            </a:r>
            <a:r>
              <a:rPr lang="en-US" sz="1400" b="1" dirty="0"/>
              <a:t> TNT-equivalent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720291" y="5041704"/>
            <a:ext cx="13019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&lt; 0.001 event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324601" y="2826148"/>
            <a:ext cx="7104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20 ton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F388E1-7743-1D64-C2DF-14D1B59F472B}"/>
              </a:ext>
            </a:extLst>
          </p:cNvPr>
          <p:cNvSpPr txBox="1"/>
          <p:nvPr/>
        </p:nvSpPr>
        <p:spPr>
          <a:xfrm>
            <a:off x="681588" y="2826148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Daya Bay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A145B5-859C-4189-9C32-4B0899FFDCE3}"/>
              </a:ext>
            </a:extLst>
          </p:cNvPr>
          <p:cNvSpPr txBox="1"/>
          <p:nvPr/>
        </p:nvSpPr>
        <p:spPr>
          <a:xfrm>
            <a:off x="622309" y="4268247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KamLAND</a:t>
            </a:r>
            <a:endParaRPr lang="en-US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12B75B-6D6F-FB83-53E5-AC009FCC056E}"/>
              </a:ext>
            </a:extLst>
          </p:cNvPr>
          <p:cNvSpPr txBox="1"/>
          <p:nvPr/>
        </p:nvSpPr>
        <p:spPr>
          <a:xfrm>
            <a:off x="673605" y="5573513"/>
            <a:ext cx="12747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Nuclear Bomb Test</a:t>
            </a:r>
          </a:p>
        </p:txBody>
      </p:sp>
    </p:spTree>
    <p:extLst>
      <p:ext uri="{BB962C8B-B14F-4D97-AF65-F5344CB8AC3E}">
        <p14:creationId xmlns:p14="http://schemas.microsoft.com/office/powerpoint/2010/main" val="3491848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5" grpId="0"/>
      <p:bldP spid="36" grpId="0"/>
      <p:bldP spid="37" grpId="0"/>
      <p:bldP spid="38" grpId="0"/>
      <p:bldP spid="39" grpId="0"/>
      <p:bldP spid="34" grpId="0"/>
      <p:bldP spid="7" grpId="0"/>
      <p:bldP spid="9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7FBD4-DBBE-45D9-84F4-3F36F4579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 Problem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63B230-A4EE-428D-9625-AFC9313899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505194"/>
            <a:ext cx="11049000" cy="452804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Daya Bay’s antineutrino detector (AD) is a 20-ton liquid scintillator detector. The far ADs are placed at ~1.6 km away from reactors with a total power of ~17 GW. How many inverse beta decay(IBD) reactions are expected per day in each far AD?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The hydrogen mass fraction in the AD is ~12%. How many free protons (from hydrogen) are there in each AD?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How many reactor antineutrinos per cm</a:t>
            </a:r>
            <a:r>
              <a:rPr lang="en-US" baseline="30000" dirty="0"/>
              <a:t>2</a:t>
            </a:r>
            <a:r>
              <a:rPr lang="en-US" dirty="0"/>
              <a:t> per second is expected at the AD? (this is referred as the “flux”)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The average IBD cross section is ~3x10</a:t>
            </a:r>
            <a:r>
              <a:rPr lang="en-US" baseline="30000" dirty="0"/>
              <a:t>-43</a:t>
            </a:r>
            <a:r>
              <a:rPr lang="en-US" dirty="0"/>
              <a:t> cm</a:t>
            </a:r>
            <a:r>
              <a:rPr lang="en-US" baseline="30000" dirty="0"/>
              <a:t>2 </a:t>
            </a:r>
            <a:r>
              <a:rPr lang="en-US" dirty="0"/>
              <a:t>, calculate </a:t>
            </a:r>
            <a:r>
              <a:rPr lang="en-US" dirty="0">
                <a:solidFill>
                  <a:srgbClr val="00B0F0"/>
                </a:solidFill>
              </a:rPr>
              <a:t>event rate = flux * cross section * number of protons</a:t>
            </a:r>
            <a:r>
              <a:rPr lang="en-US" dirty="0"/>
              <a:t>, assuming 100% detection efficiency. (remember that IBD can only detect 1/3 of all reactor antineutrinos)</a:t>
            </a:r>
          </a:p>
        </p:txBody>
      </p:sp>
    </p:spTree>
    <p:extLst>
      <p:ext uri="{BB962C8B-B14F-4D97-AF65-F5344CB8AC3E}">
        <p14:creationId xmlns:p14="http://schemas.microsoft.com/office/powerpoint/2010/main" val="2178480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072274D-B507-42A5-B92A-571DD2638E5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286686"/>
            <a:ext cx="8150087" cy="4549896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A8E0D3F4-57EA-437A-8FFB-4D8678552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-80204"/>
            <a:ext cx="10972800" cy="1143000"/>
          </a:xfrm>
        </p:spPr>
        <p:txBody>
          <a:bodyPr/>
          <a:lstStyle/>
          <a:p>
            <a:r>
              <a:rPr lang="en-US" dirty="0"/>
              <a:t>Reactor Neutrino Experiments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9A974CF-AFCB-4EC3-AA58-D4121BB6B8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56645" y="1434185"/>
            <a:ext cx="4235355" cy="501438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Four major motivations: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Measurement of fundamental parameters (MB, SB)</a:t>
            </a:r>
          </a:p>
          <a:p>
            <a:endParaRPr lang="en-US" sz="1600" dirty="0"/>
          </a:p>
          <a:p>
            <a:pPr lvl="1"/>
            <a:r>
              <a:rPr lang="en-US" dirty="0">
                <a:solidFill>
                  <a:srgbClr val="7030A0"/>
                </a:solidFill>
              </a:rPr>
              <a:t>Search for new physics </a:t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dirty="0">
                <a:solidFill>
                  <a:srgbClr val="7030A0"/>
                </a:solidFill>
              </a:rPr>
              <a:t>(VSB, SB, MB) </a:t>
            </a:r>
          </a:p>
          <a:p>
            <a:endParaRPr lang="en-US" sz="1500" dirty="0"/>
          </a:p>
          <a:p>
            <a:pPr lvl="1"/>
            <a:r>
              <a:rPr lang="en-US" dirty="0">
                <a:solidFill>
                  <a:srgbClr val="00B050"/>
                </a:solidFill>
              </a:rPr>
              <a:t>Measurement of neutrino flux, spectrum, evolution (SB, VSB)</a:t>
            </a:r>
          </a:p>
          <a:p>
            <a:pPr marL="0" indent="0">
              <a:buNone/>
            </a:pPr>
            <a:endParaRPr lang="en-US" sz="1600" dirty="0"/>
          </a:p>
          <a:p>
            <a:pPr lvl="1"/>
            <a:r>
              <a:rPr lang="en-US" dirty="0"/>
              <a:t>Technology development (MB, VSB, SB)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AB77E5-3321-4E83-B381-2BA3956E3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B30D-5956-410D-BEAB-2F1DB297C8C0}" type="slidenum">
              <a:rPr lang="en-US" smtClean="0"/>
              <a:t>23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90603C-490F-4ACC-B43A-9CD0BB33FB9E}"/>
              </a:ext>
            </a:extLst>
          </p:cNvPr>
          <p:cNvSpPr txBox="1"/>
          <p:nvPr/>
        </p:nvSpPr>
        <p:spPr>
          <a:xfrm>
            <a:off x="3031171" y="6169583"/>
            <a:ext cx="5290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Courtesy of Chao Zhang</a:t>
            </a:r>
          </a:p>
        </p:txBody>
      </p:sp>
    </p:spTree>
    <p:extLst>
      <p:ext uri="{BB962C8B-B14F-4D97-AF65-F5344CB8AC3E}">
        <p14:creationId xmlns:p14="http://schemas.microsoft.com/office/powerpoint/2010/main" val="2046380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5EF03C9-FE35-441A-AF4E-97F173B5A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Measurement of Fundamental Parameters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FE913-7414-4B36-81C4-59709CC08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B30D-5956-410D-BEAB-2F1DB297C8C0}" type="slidenum">
              <a:rPr lang="en-US" smtClean="0"/>
              <a:t>24</a:t>
            </a:fld>
            <a:endParaRPr lang="en-US"/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CDACB743-F5F4-4B9D-B0F1-60EB25C287A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46223" y="1143000"/>
          <a:ext cx="8713777" cy="8513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4419360" imgH="431640" progId="Equation.DSMT4">
                  <p:embed/>
                </p:oleObj>
              </mc:Choice>
              <mc:Fallback>
                <p:oleObj name="Equation" r:id="rId3" imgW="4419360" imgH="43164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CDACB743-F5F4-4B9D-B0F1-60EB25C287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46223" y="1143000"/>
                        <a:ext cx="8713777" cy="851346"/>
                      </a:xfrm>
                      <a:prstGeom prst="rect">
                        <a:avLst/>
                      </a:prstGeom>
                      <a:ln w="317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1657488C-D2DC-4637-B158-0EE3E977C7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435162"/>
            <a:ext cx="6897398" cy="327422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9EE688B-C7C2-43D2-93B6-F27B9B211D36}"/>
              </a:ext>
            </a:extLst>
          </p:cNvPr>
          <p:cNvSpPr txBox="1"/>
          <p:nvPr/>
        </p:nvSpPr>
        <p:spPr>
          <a:xfrm>
            <a:off x="2736376" y="4156341"/>
            <a:ext cx="2606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4 MeV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78DE69-C80A-49EF-8EFC-A78324EABD91}"/>
              </a:ext>
            </a:extLst>
          </p:cNvPr>
          <p:cNvSpPr txBox="1"/>
          <p:nvPr/>
        </p:nvSpPr>
        <p:spPr>
          <a:xfrm>
            <a:off x="1444392" y="6148914"/>
            <a:ext cx="5034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6"/>
              </a:rPr>
              <a:t>Nat. </a:t>
            </a:r>
            <a:r>
              <a:rPr lang="en-US" dirty="0" err="1">
                <a:hlinkClick r:id="rId6"/>
              </a:rPr>
              <a:t>commun</a:t>
            </a:r>
            <a:r>
              <a:rPr lang="en-US" dirty="0">
                <a:hlinkClick r:id="rId6"/>
              </a:rPr>
              <a:t>. 6, 6935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92FCAF4-25EA-4DE1-BAE8-1C6FD04BB8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48904" y="2163768"/>
            <a:ext cx="5105651" cy="398514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E5173E5-BF81-46D8-950B-64A932DB4FA3}"/>
              </a:ext>
            </a:extLst>
          </p:cNvPr>
          <p:cNvSpPr txBox="1"/>
          <p:nvPr/>
        </p:nvSpPr>
        <p:spPr>
          <a:xfrm>
            <a:off x="8802807" y="6172142"/>
            <a:ext cx="3582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8"/>
              </a:rPr>
              <a:t>Prog. Part. </a:t>
            </a:r>
            <a:r>
              <a:rPr lang="en-US" dirty="0" err="1">
                <a:hlinkClick r:id="rId8"/>
              </a:rPr>
              <a:t>Nucl</a:t>
            </a:r>
            <a:r>
              <a:rPr lang="en-US" dirty="0">
                <a:hlinkClick r:id="rId8"/>
              </a:rPr>
              <a:t>. Phys. 83, 1</a:t>
            </a:r>
            <a:endParaRPr lang="en-US" dirty="0"/>
          </a:p>
        </p:txBody>
      </p:sp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C4F81C90-6E38-4129-865D-3A165B50785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90684" y="5886061"/>
          <a:ext cx="3376326" cy="7331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2222280" imgH="482400" progId="Equation.DSMT4">
                  <p:embed/>
                </p:oleObj>
              </mc:Choice>
              <mc:Fallback>
                <p:oleObj name="Equation" r:id="rId9" imgW="2222280" imgH="482400" progId="Equation.DSMT4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id="{C4F81C90-6E38-4129-865D-3A165B50785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790684" y="5886061"/>
                        <a:ext cx="3376326" cy="733145"/>
                      </a:xfrm>
                      <a:prstGeom prst="rect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AE28890-5FB8-437A-9D6A-1B30E59299AD}"/>
              </a:ext>
            </a:extLst>
          </p:cNvPr>
          <p:cNvCxnSpPr>
            <a:cxnSpLocks/>
          </p:cNvCxnSpPr>
          <p:nvPr/>
        </p:nvCxnSpPr>
        <p:spPr>
          <a:xfrm flipH="1">
            <a:off x="2893325" y="1932893"/>
            <a:ext cx="1453487" cy="878546"/>
          </a:xfrm>
          <a:prstGeom prst="straightConnector1">
            <a:avLst/>
          </a:prstGeom>
          <a:ln w="317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8D38BF7-1E47-45B2-B8E9-40864AD289C2}"/>
              </a:ext>
            </a:extLst>
          </p:cNvPr>
          <p:cNvCxnSpPr>
            <a:cxnSpLocks/>
          </p:cNvCxnSpPr>
          <p:nvPr/>
        </p:nvCxnSpPr>
        <p:spPr>
          <a:xfrm flipH="1">
            <a:off x="6096001" y="1849272"/>
            <a:ext cx="1749189" cy="2429301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556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1BD93F38-6BA1-4354-9A49-F965368A4A33}"/>
              </a:ext>
            </a:extLst>
          </p:cNvPr>
          <p:cNvGrpSpPr/>
          <p:nvPr/>
        </p:nvGrpSpPr>
        <p:grpSpPr>
          <a:xfrm>
            <a:off x="410438" y="330771"/>
            <a:ext cx="11262628" cy="4505051"/>
            <a:chOff x="932226" y="791312"/>
            <a:chExt cx="9906000" cy="3962400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0FE50155-9E35-4DB6-A7FE-F23BC46ED8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226" y="791312"/>
              <a:ext cx="9906000" cy="3962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28EA11E-DCDD-4718-8B6D-86F9F5E2836B}"/>
                </a:ext>
              </a:extLst>
            </p:cNvPr>
            <p:cNvSpPr txBox="1"/>
            <p:nvPr/>
          </p:nvSpPr>
          <p:spPr>
            <a:xfrm>
              <a:off x="5375323" y="1359658"/>
              <a:ext cx="8611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Far AD</a:t>
              </a:r>
            </a:p>
            <a:p>
              <a:r>
                <a:rPr lang="en-US" sz="1400" b="1" dirty="0"/>
                <a:t>(1.6 km)</a:t>
              </a:r>
            </a:p>
          </p:txBody>
        </p:sp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FF62A105-25B6-407B-A032-75A338B432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6386" y="1383104"/>
              <a:ext cx="480660" cy="4663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63883D4-4E9E-47ED-82A1-E44E70B3E9AC}"/>
                </a:ext>
              </a:extLst>
            </p:cNvPr>
            <p:cNvSpPr txBox="1"/>
            <p:nvPr/>
          </p:nvSpPr>
          <p:spPr>
            <a:xfrm>
              <a:off x="3576316" y="1133217"/>
              <a:ext cx="8865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Near AD</a:t>
              </a:r>
            </a:p>
            <a:p>
              <a:r>
                <a:rPr lang="en-US" sz="1400" b="1" dirty="0"/>
                <a:t>(500 m)</a:t>
              </a:r>
            </a:p>
          </p:txBody>
        </p:sp>
        <p:pic>
          <p:nvPicPr>
            <p:cNvPr id="8" name="Picture 6">
              <a:extLst>
                <a:ext uri="{FF2B5EF4-FFF2-40B4-BE49-F238E27FC236}">
                  <a16:creationId xmlns:a16="http://schemas.microsoft.com/office/drawing/2014/main" id="{C9670A31-CB0D-49CD-AAA3-704933733C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7379" y="1156663"/>
              <a:ext cx="480660" cy="4663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" name="Shape 358">
            <a:extLst>
              <a:ext uri="{FF2B5EF4-FFF2-40B4-BE49-F238E27FC236}">
                <a16:creationId xmlns:a16="http://schemas.microsoft.com/office/drawing/2014/main" id="{B4E8CF6C-F9F2-4ED7-90EF-D334B95CFCF4}"/>
              </a:ext>
            </a:extLst>
          </p:cNvPr>
          <p:cNvSpPr/>
          <p:nvPr/>
        </p:nvSpPr>
        <p:spPr>
          <a:xfrm>
            <a:off x="2153492" y="5685973"/>
            <a:ext cx="1173521" cy="841256"/>
          </a:xfrm>
          <a:prstGeom prst="rect">
            <a:avLst/>
          </a:prstGeom>
          <a:solidFill>
            <a:srgbClr val="FFB5A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b">
            <a:spAutoFit/>
          </a:bodyPr>
          <a:lstStyle/>
          <a:p>
            <a:pPr>
              <a:defRPr sz="1800" b="1">
                <a:latin typeface="+mn-lt"/>
                <a:ea typeface="+mn-ea"/>
                <a:cs typeface="+mn-cs"/>
                <a:sym typeface="Helvetica Neue"/>
              </a:defRPr>
            </a:pPr>
            <a:r>
              <a:rPr sz="1600" dirty="0"/>
              <a:t>Far/Near</a:t>
            </a:r>
            <a:br>
              <a:rPr sz="1600" dirty="0"/>
            </a:br>
            <a:r>
              <a:rPr sz="1600" dirty="0"/>
              <a:t>Neutrino Ratio</a:t>
            </a:r>
          </a:p>
        </p:txBody>
      </p:sp>
      <p:sp>
        <p:nvSpPr>
          <p:cNvPr id="10" name="Shape 359">
            <a:extLst>
              <a:ext uri="{FF2B5EF4-FFF2-40B4-BE49-F238E27FC236}">
                <a16:creationId xmlns:a16="http://schemas.microsoft.com/office/drawing/2014/main" id="{706D55AD-FC7B-4C93-8965-25A88CCDE66C}"/>
              </a:ext>
            </a:extLst>
          </p:cNvPr>
          <p:cNvSpPr/>
          <p:nvPr/>
        </p:nvSpPr>
        <p:spPr>
          <a:xfrm>
            <a:off x="3736788" y="5685973"/>
            <a:ext cx="1053763" cy="841256"/>
          </a:xfrm>
          <a:prstGeom prst="rect">
            <a:avLst/>
          </a:prstGeom>
          <a:solidFill>
            <a:srgbClr val="CAF0FE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b">
            <a:spAutoFit/>
          </a:bodyPr>
          <a:lstStyle/>
          <a:p>
            <a:pPr>
              <a:defRPr sz="1800" b="1">
                <a:latin typeface="+mn-lt"/>
                <a:ea typeface="+mn-ea"/>
                <a:cs typeface="+mn-cs"/>
                <a:sym typeface="Helvetica Neue"/>
              </a:defRPr>
            </a:pPr>
            <a:r>
              <a:rPr sz="1600" dirty="0"/>
              <a:t>Detector</a:t>
            </a:r>
            <a:endParaRPr lang="en-US" sz="1600" dirty="0"/>
          </a:p>
          <a:p>
            <a:pPr>
              <a:defRPr sz="1800" b="1">
                <a:latin typeface="+mn-lt"/>
                <a:ea typeface="+mn-ea"/>
                <a:cs typeface="+mn-cs"/>
                <a:sym typeface="Helvetica Neue"/>
              </a:defRPr>
            </a:pPr>
            <a:r>
              <a:rPr sz="1600" dirty="0"/>
              <a:t>Target Mass</a:t>
            </a:r>
          </a:p>
        </p:txBody>
      </p:sp>
      <p:sp>
        <p:nvSpPr>
          <p:cNvPr id="11" name="Shape 360">
            <a:extLst>
              <a:ext uri="{FF2B5EF4-FFF2-40B4-BE49-F238E27FC236}">
                <a16:creationId xmlns:a16="http://schemas.microsoft.com/office/drawing/2014/main" id="{9C16E3B6-0B3E-4F75-B914-77ED43CC861E}"/>
              </a:ext>
            </a:extLst>
          </p:cNvPr>
          <p:cNvSpPr/>
          <p:nvPr/>
        </p:nvSpPr>
        <p:spPr>
          <a:xfrm>
            <a:off x="6208265" y="5685973"/>
            <a:ext cx="1098397" cy="595035"/>
          </a:xfrm>
          <a:prstGeom prst="rect">
            <a:avLst/>
          </a:prstGeom>
          <a:solidFill>
            <a:srgbClr val="CAF0FE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b">
            <a:spAutoFit/>
          </a:bodyPr>
          <a:lstStyle/>
          <a:p>
            <a:pPr>
              <a:defRPr sz="1800" b="1">
                <a:latin typeface="+mn-lt"/>
                <a:ea typeface="+mn-ea"/>
                <a:cs typeface="+mn-cs"/>
                <a:sym typeface="Helvetica Neue"/>
              </a:defRPr>
            </a:pPr>
            <a:r>
              <a:rPr sz="1600"/>
              <a:t>Detector </a:t>
            </a:r>
            <a:br>
              <a:rPr sz="1600"/>
            </a:br>
            <a:r>
              <a:rPr sz="1600"/>
              <a:t>Efficiency</a:t>
            </a:r>
          </a:p>
        </p:txBody>
      </p:sp>
      <p:sp>
        <p:nvSpPr>
          <p:cNvPr id="12" name="Shape 361">
            <a:extLst>
              <a:ext uri="{FF2B5EF4-FFF2-40B4-BE49-F238E27FC236}">
                <a16:creationId xmlns:a16="http://schemas.microsoft.com/office/drawing/2014/main" id="{F0AB0F98-243C-4B16-8342-D88E3FD3C1FA}"/>
              </a:ext>
            </a:extLst>
          </p:cNvPr>
          <p:cNvSpPr/>
          <p:nvPr/>
        </p:nvSpPr>
        <p:spPr>
          <a:xfrm>
            <a:off x="7475518" y="5685973"/>
            <a:ext cx="2008217" cy="595035"/>
          </a:xfrm>
          <a:prstGeom prst="rect">
            <a:avLst/>
          </a:prstGeom>
          <a:solidFill>
            <a:srgbClr val="CCE8B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b">
            <a:spAutoFit/>
          </a:bodyPr>
          <a:lstStyle/>
          <a:p>
            <a:pPr>
              <a:defRPr sz="1800" b="1">
                <a:latin typeface="+mn-lt"/>
                <a:ea typeface="+mn-ea"/>
                <a:cs typeface="+mn-cs"/>
                <a:sym typeface="Helvetica Neue"/>
              </a:defRPr>
            </a:pPr>
            <a:r>
              <a:rPr sz="1600" dirty="0"/>
              <a:t>Survival Probability </a:t>
            </a:r>
            <a:br>
              <a:rPr sz="1600" dirty="0"/>
            </a:br>
            <a:r>
              <a:rPr sz="1600" dirty="0"/>
              <a:t>(</a:t>
            </a:r>
            <a:r>
              <a:rPr sz="1600" dirty="0">
                <a:solidFill>
                  <a:srgbClr val="E32400"/>
                </a:solidFill>
              </a:rPr>
              <a:t>θ</a:t>
            </a:r>
            <a:r>
              <a:rPr sz="1600" baseline="-5999" dirty="0">
                <a:solidFill>
                  <a:srgbClr val="E32400"/>
                </a:solidFill>
              </a:rPr>
              <a:t>13</a:t>
            </a:r>
            <a:r>
              <a:rPr sz="1600" dirty="0"/>
              <a:t>)</a:t>
            </a:r>
          </a:p>
        </p:txBody>
      </p:sp>
      <p:sp>
        <p:nvSpPr>
          <p:cNvPr id="13" name="Shape 362">
            <a:extLst>
              <a:ext uri="{FF2B5EF4-FFF2-40B4-BE49-F238E27FC236}">
                <a16:creationId xmlns:a16="http://schemas.microsoft.com/office/drawing/2014/main" id="{5ADE0349-760F-49EB-90BD-3538CC5BD975}"/>
              </a:ext>
            </a:extLst>
          </p:cNvPr>
          <p:cNvSpPr/>
          <p:nvPr/>
        </p:nvSpPr>
        <p:spPr>
          <a:xfrm>
            <a:off x="4943356" y="5685973"/>
            <a:ext cx="1098396" cy="841256"/>
          </a:xfrm>
          <a:prstGeom prst="rect">
            <a:avLst/>
          </a:prstGeom>
          <a:solidFill>
            <a:srgbClr val="CAF0FE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b">
            <a:spAutoFit/>
          </a:bodyPr>
          <a:lstStyle/>
          <a:p>
            <a:pPr>
              <a:defRPr sz="1800" b="1">
                <a:latin typeface="+mn-lt"/>
                <a:ea typeface="+mn-ea"/>
                <a:cs typeface="+mn-cs"/>
                <a:sym typeface="Helvetica Neue"/>
              </a:defRPr>
            </a:pPr>
            <a:r>
              <a:rPr sz="1600"/>
              <a:t>Distance</a:t>
            </a:r>
          </a:p>
          <a:p>
            <a:pPr>
              <a:defRPr sz="1800" b="1">
                <a:latin typeface="+mn-lt"/>
                <a:ea typeface="+mn-ea"/>
                <a:cs typeface="+mn-cs"/>
                <a:sym typeface="Helvetica Neue"/>
              </a:defRPr>
            </a:pPr>
            <a:r>
              <a:rPr sz="1600"/>
              <a:t>from</a:t>
            </a:r>
          </a:p>
          <a:p>
            <a:pPr>
              <a:defRPr sz="1800" b="1">
                <a:latin typeface="+mn-lt"/>
                <a:ea typeface="+mn-ea"/>
                <a:cs typeface="+mn-cs"/>
                <a:sym typeface="Helvetica Neue"/>
              </a:defRPr>
            </a:pPr>
            <a:r>
              <a:rPr sz="1600"/>
              <a:t>Reactor</a:t>
            </a:r>
          </a:p>
        </p:txBody>
      </p:sp>
      <p:pic>
        <p:nvPicPr>
          <p:cNvPr id="14" name="droppedImage.pdf">
            <a:extLst>
              <a:ext uri="{FF2B5EF4-FFF2-40B4-BE49-F238E27FC236}">
                <a16:creationId xmlns:a16="http://schemas.microsoft.com/office/drawing/2014/main" id="{90666617-4B17-4A69-8E7A-48FE959EF8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0503" y="4367864"/>
            <a:ext cx="7750993" cy="1114206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3A86142-4D43-4546-84F0-8D4523F1BBFB}"/>
                  </a:ext>
                </a:extLst>
              </p:cNvPr>
              <p:cNvSpPr txBox="1"/>
              <p:nvPr/>
            </p:nvSpPr>
            <p:spPr>
              <a:xfrm>
                <a:off x="2740252" y="1478098"/>
                <a:ext cx="5482014" cy="5767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−</m:t>
                      </m:r>
                      <m:func>
                        <m:func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𝐬𝐢𝐧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fName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𝜽</m:t>
                          </m:r>
                          <m:r>
                            <a:rPr lang="en-US" b="1" i="1" baseline="-25000" smtClean="0">
                              <a:latin typeface="Cambria Math" panose="02040503050406030204" pitchFamily="18" charset="0"/>
                            </a:rPr>
                            <m:t>𝟏𝟑</m:t>
                          </m:r>
                        </m:e>
                      </m:func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⋅</m:t>
                      </m:r>
                      <m:func>
                        <m:func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𝒔𝒊𝒏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fName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𝟐𝟕</m:t>
                          </m:r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𝚫</m:t>
                          </m:r>
                          <m:sSubSup>
                            <m:sSub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𝒆𝒆</m:t>
                              </m:r>
                            </m:sub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  <m:sSup>
                            <m:s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)|⋅</m:t>
                          </m:r>
                          <m:f>
                            <m:f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 (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𝑴𝒆𝑽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3A86142-4D43-4546-84F0-8D4523F1BB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0252" y="1478098"/>
                <a:ext cx="5482014" cy="57676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4533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0A3ABEF1-D094-444D-BA51-C0B525D07602}"/>
              </a:ext>
            </a:extLst>
          </p:cNvPr>
          <p:cNvGrpSpPr/>
          <p:nvPr/>
        </p:nvGrpSpPr>
        <p:grpSpPr>
          <a:xfrm>
            <a:off x="499188" y="3106626"/>
            <a:ext cx="7652041" cy="3431152"/>
            <a:chOff x="1044026" y="2482290"/>
            <a:chExt cx="9916909" cy="401058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D238F4D-3E9C-4A1A-A008-8FAE0A04CF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4026" y="2482290"/>
              <a:ext cx="9916909" cy="4010585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A9F8F98-8B73-44CF-9B58-70B56A4B9A62}"/>
                </a:ext>
              </a:extLst>
            </p:cNvPr>
            <p:cNvSpPr/>
            <p:nvPr/>
          </p:nvSpPr>
          <p:spPr>
            <a:xfrm>
              <a:off x="6951518" y="6182592"/>
              <a:ext cx="2036618" cy="3102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322B1A40-09B8-4B8E-A27A-B83B7751C0DD}"/>
              </a:ext>
            </a:extLst>
          </p:cNvPr>
          <p:cNvSpPr txBox="1"/>
          <p:nvPr/>
        </p:nvSpPr>
        <p:spPr>
          <a:xfrm>
            <a:off x="533398" y="6450890"/>
            <a:ext cx="61306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1" u="none" strike="noStrike" baseline="0" dirty="0"/>
              <a:t>Image credit: H. Murayama</a:t>
            </a:r>
            <a:endParaRPr lang="en-US" sz="1600" dirty="0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F37725E2-B465-46A4-9458-80B6628758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998" y="2097400"/>
            <a:ext cx="3424420" cy="3898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0B2EBF7-4388-4869-B241-4415F18A0CE1}"/>
              </a:ext>
            </a:extLst>
          </p:cNvPr>
          <p:cNvSpPr txBox="1"/>
          <p:nvPr/>
        </p:nvSpPr>
        <p:spPr>
          <a:xfrm>
            <a:off x="5356140" y="5509534"/>
            <a:ext cx="21098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solidFill>
                  <a:srgbClr val="FF0000"/>
                </a:solidFill>
              </a:rPr>
              <a:t>Δ</a:t>
            </a:r>
            <a:r>
              <a:rPr lang="en-US" sz="1600" dirty="0">
                <a:solidFill>
                  <a:srgbClr val="FF0000"/>
                </a:solidFill>
              </a:rPr>
              <a:t>m</a:t>
            </a:r>
            <a:r>
              <a:rPr lang="en-US" sz="1600" baseline="30000" dirty="0">
                <a:solidFill>
                  <a:srgbClr val="FF0000"/>
                </a:solidFill>
              </a:rPr>
              <a:t>2</a:t>
            </a:r>
            <a:r>
              <a:rPr lang="en-US" sz="1600" dirty="0">
                <a:solidFill>
                  <a:srgbClr val="FF0000"/>
                </a:solidFill>
              </a:rPr>
              <a:t> ~ 7.5 x 10</a:t>
            </a:r>
            <a:r>
              <a:rPr lang="en-US" sz="1600" baseline="30000" dirty="0">
                <a:solidFill>
                  <a:srgbClr val="FF0000"/>
                </a:solidFill>
              </a:rPr>
              <a:t>-5</a:t>
            </a:r>
            <a:r>
              <a:rPr lang="en-US" sz="1600" dirty="0">
                <a:solidFill>
                  <a:srgbClr val="FF0000"/>
                </a:solidFill>
              </a:rPr>
              <a:t> eV</a:t>
            </a:r>
            <a:r>
              <a:rPr lang="en-US" sz="1600" baseline="30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A86F2D8-4B81-4DBB-A533-DD35BA8CA274}"/>
              </a:ext>
            </a:extLst>
          </p:cNvPr>
          <p:cNvSpPr txBox="1"/>
          <p:nvPr/>
        </p:nvSpPr>
        <p:spPr>
          <a:xfrm>
            <a:off x="8423967" y="6154284"/>
            <a:ext cx="2574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Chao Zhang’s Ph. D thesis</a:t>
            </a:r>
          </a:p>
        </p:txBody>
      </p:sp>
      <p:grpSp>
        <p:nvGrpSpPr>
          <p:cNvPr id="9219" name="Group 9218">
            <a:extLst>
              <a:ext uri="{FF2B5EF4-FFF2-40B4-BE49-F238E27FC236}">
                <a16:creationId xmlns:a16="http://schemas.microsoft.com/office/drawing/2014/main" id="{B1D10469-927C-4694-A5B4-C2EDBE2F8B79}"/>
              </a:ext>
            </a:extLst>
          </p:cNvPr>
          <p:cNvGrpSpPr/>
          <p:nvPr/>
        </p:nvGrpSpPr>
        <p:grpSpPr>
          <a:xfrm>
            <a:off x="1797865" y="130340"/>
            <a:ext cx="8695773" cy="3766251"/>
            <a:chOff x="1797865" y="130340"/>
            <a:chExt cx="8695773" cy="376625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C07CF14-50E3-486F-AD23-37D99E16F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83208" y="130340"/>
              <a:ext cx="4306820" cy="2693841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14B6C2B-D92C-43CF-AB08-1D300A12DBCE}"/>
                </a:ext>
              </a:extLst>
            </p:cNvPr>
            <p:cNvSpPr/>
            <p:nvPr/>
          </p:nvSpPr>
          <p:spPr>
            <a:xfrm>
              <a:off x="4042063" y="602673"/>
              <a:ext cx="1600201" cy="5507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Daya Bay data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669C6CE-8DB1-4886-B278-82A88EB21E86}"/>
                </a:ext>
              </a:extLst>
            </p:cNvPr>
            <p:cNvSpPr txBox="1"/>
            <p:nvPr/>
          </p:nvSpPr>
          <p:spPr>
            <a:xfrm>
              <a:off x="3767580" y="292158"/>
              <a:ext cx="20393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dirty="0">
                  <a:solidFill>
                    <a:srgbClr val="FF0000"/>
                  </a:solidFill>
                </a:rPr>
                <a:t>Δ</a:t>
              </a:r>
              <a:r>
                <a:rPr lang="en-US" sz="1600" dirty="0">
                  <a:solidFill>
                    <a:srgbClr val="FF0000"/>
                  </a:solidFill>
                </a:rPr>
                <a:t>m</a:t>
              </a:r>
              <a:r>
                <a:rPr lang="en-US" sz="1600" baseline="30000" dirty="0">
                  <a:solidFill>
                    <a:srgbClr val="FF0000"/>
                  </a:solidFill>
                </a:rPr>
                <a:t>2</a:t>
              </a:r>
              <a:r>
                <a:rPr lang="en-US" sz="1600" dirty="0">
                  <a:solidFill>
                    <a:srgbClr val="FF0000"/>
                  </a:solidFill>
                </a:rPr>
                <a:t> ~ 2.5 x 10</a:t>
              </a:r>
              <a:r>
                <a:rPr lang="en-US" sz="1600" baseline="30000" dirty="0">
                  <a:solidFill>
                    <a:srgbClr val="FF0000"/>
                  </a:solidFill>
                </a:rPr>
                <a:t>-3</a:t>
              </a:r>
              <a:r>
                <a:rPr lang="en-US" sz="1600" dirty="0">
                  <a:solidFill>
                    <a:srgbClr val="FF0000"/>
                  </a:solidFill>
                </a:rPr>
                <a:t> eV</a:t>
              </a:r>
              <a:r>
                <a:rPr lang="en-US" sz="1600" baseline="300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C70093F-EAF7-427D-9699-E5291478663A}"/>
                </a:ext>
              </a:extLst>
            </p:cNvPr>
            <p:cNvSpPr/>
            <p:nvPr/>
          </p:nvSpPr>
          <p:spPr>
            <a:xfrm>
              <a:off x="1797865" y="3626427"/>
              <a:ext cx="395972" cy="27016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F9F81E08-B32D-4EC1-BAC2-D189B0A35E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68350" y="2734898"/>
              <a:ext cx="602114" cy="80224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2D71CBF-DC14-417D-A58E-9B9643006923}"/>
                </a:ext>
              </a:extLst>
            </p:cNvPr>
            <p:cNvSpPr txBox="1"/>
            <p:nvPr/>
          </p:nvSpPr>
          <p:spPr>
            <a:xfrm>
              <a:off x="6508058" y="1440083"/>
              <a:ext cx="28897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My post-doc work @ Caltech</a:t>
              </a:r>
            </a:p>
          </p:txBody>
        </p:sp>
        <p:pic>
          <p:nvPicPr>
            <p:cNvPr id="9217" name="Picture 9216">
              <a:extLst>
                <a:ext uri="{FF2B5EF4-FFF2-40B4-BE49-F238E27FC236}">
                  <a16:creationId xmlns:a16="http://schemas.microsoft.com/office/drawing/2014/main" id="{1B001B04-0BF3-463D-852F-FB9F6CD1159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9738" y="250763"/>
              <a:ext cx="3943900" cy="1181265"/>
            </a:xfrm>
            <a:prstGeom prst="rect">
              <a:avLst/>
            </a:prstGeom>
          </p:spPr>
        </p:pic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0E374073-F1BD-401E-B73C-1E717313C491}"/>
              </a:ext>
            </a:extLst>
          </p:cNvPr>
          <p:cNvSpPr txBox="1"/>
          <p:nvPr/>
        </p:nvSpPr>
        <p:spPr>
          <a:xfrm rot="16200000">
            <a:off x="-715742" y="4379533"/>
            <a:ext cx="22340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survival probability</a:t>
            </a:r>
          </a:p>
        </p:txBody>
      </p:sp>
    </p:spTree>
    <p:extLst>
      <p:ext uri="{BB962C8B-B14F-4D97-AF65-F5344CB8AC3E}">
        <p14:creationId xmlns:p14="http://schemas.microsoft.com/office/powerpoint/2010/main" val="14561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51C65B-BA46-4629-AB67-33A7D2260E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7"/>
            <a:ext cx="432487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046275-2416-455A-B632-54AD909B5CB5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C023B55-5EA1-4536-A736-5AC13F526B95}"/>
              </a:ext>
            </a:extLst>
          </p:cNvPr>
          <p:cNvSpPr txBox="1">
            <a:spLocks/>
          </p:cNvSpPr>
          <p:nvPr/>
        </p:nvSpPr>
        <p:spPr>
          <a:xfrm>
            <a:off x="9172280" y="137872"/>
            <a:ext cx="3019720" cy="6701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§"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8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dirty="0">
                <a:solidFill>
                  <a:srgbClr val="FF0000"/>
                </a:solidFill>
              </a:rPr>
              <a:t>Statistics</a:t>
            </a:r>
          </a:p>
          <a:p>
            <a:pPr lvl="1"/>
            <a:r>
              <a:rPr lang="en-US" sz="2000" dirty="0"/>
              <a:t>powerful reactors (17.4 </a:t>
            </a:r>
            <a:r>
              <a:rPr lang="en-US" sz="2000" dirty="0" err="1"/>
              <a:t>GW</a:t>
            </a:r>
            <a:r>
              <a:rPr lang="en-US" sz="2000" baseline="-25000" dirty="0" err="1"/>
              <a:t>th</a:t>
            </a:r>
            <a:r>
              <a:rPr lang="en-US" sz="2000" dirty="0"/>
              <a:t>) + large detectors (80 ton at Far site)</a:t>
            </a:r>
          </a:p>
          <a:p>
            <a:pPr marL="0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600" dirty="0">
                <a:solidFill>
                  <a:srgbClr val="FF0000"/>
                </a:solidFill>
              </a:rPr>
              <a:t>Systematics</a:t>
            </a:r>
          </a:p>
          <a:p>
            <a:r>
              <a:rPr lang="en-US" sz="2600" dirty="0">
                <a:solidFill>
                  <a:srgbClr val="00B050"/>
                </a:solidFill>
              </a:rPr>
              <a:t>Reactor</a:t>
            </a:r>
          </a:p>
          <a:p>
            <a:pPr lvl="1"/>
            <a:r>
              <a:rPr lang="en-US" sz="2000" dirty="0"/>
              <a:t>Far/Near relative measurement</a:t>
            </a:r>
          </a:p>
          <a:p>
            <a:r>
              <a:rPr lang="en-US" sz="2600" dirty="0">
                <a:solidFill>
                  <a:srgbClr val="00B050"/>
                </a:solidFill>
              </a:rPr>
              <a:t>Detector</a:t>
            </a:r>
          </a:p>
          <a:p>
            <a:pPr lvl="1"/>
            <a:r>
              <a:rPr lang="en-US" sz="2000" dirty="0"/>
              <a:t>multiple functionally identical detectors (4 Near + 4 Far)</a:t>
            </a:r>
            <a:endParaRPr lang="en-US" sz="2000" dirty="0">
              <a:solidFill>
                <a:srgbClr val="00B050"/>
              </a:solidFill>
            </a:endParaRPr>
          </a:p>
          <a:p>
            <a:r>
              <a:rPr lang="en-US" sz="2600" dirty="0">
                <a:solidFill>
                  <a:srgbClr val="00B050"/>
                </a:solidFill>
              </a:rPr>
              <a:t>Background</a:t>
            </a:r>
          </a:p>
          <a:p>
            <a:pPr lvl="1"/>
            <a:r>
              <a:rPr lang="en-US" sz="2000" dirty="0"/>
              <a:t>deep underground (860 </a:t>
            </a:r>
            <a:r>
              <a:rPr lang="en-US" sz="2000" dirty="0" err="1"/>
              <a:t>m.w.e</a:t>
            </a:r>
            <a:r>
              <a:rPr lang="en-US" sz="2000" dirty="0"/>
              <a:t> at far site)</a:t>
            </a:r>
          </a:p>
          <a:p>
            <a:pPr lvl="1"/>
            <a:endParaRPr lang="en-US" sz="2000" dirty="0"/>
          </a:p>
          <a:p>
            <a:endParaRPr lang="en-US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748D72-F42A-4E8A-AAF8-9B2B7AD44E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03728" cy="683971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51CE35E-A668-4779-9EC2-2A26BCB3F70F}"/>
              </a:ext>
            </a:extLst>
          </p:cNvPr>
          <p:cNvSpPr/>
          <p:nvPr/>
        </p:nvSpPr>
        <p:spPr>
          <a:xfrm>
            <a:off x="5441766" y="137872"/>
            <a:ext cx="35672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Designed to discover sin</a:t>
            </a:r>
            <a:r>
              <a:rPr lang="en-US" sz="2000" b="1" baseline="30000" dirty="0">
                <a:solidFill>
                  <a:schemeClr val="bg2"/>
                </a:solidFill>
              </a:rPr>
              <a:t>2</a:t>
            </a:r>
            <a:r>
              <a:rPr lang="en-US" sz="2000" b="1" dirty="0">
                <a:solidFill>
                  <a:schemeClr val="bg2"/>
                </a:solidFill>
              </a:rPr>
              <a:t>(2</a:t>
            </a:r>
            <a:r>
              <a:rPr lang="el-GR" sz="2000" b="1" dirty="0">
                <a:solidFill>
                  <a:schemeClr val="bg2"/>
                </a:solidFill>
              </a:rPr>
              <a:t>θ</a:t>
            </a:r>
            <a:r>
              <a:rPr lang="en-US" sz="2000" b="1" baseline="-25000" dirty="0">
                <a:solidFill>
                  <a:schemeClr val="bg2"/>
                </a:solidFill>
              </a:rPr>
              <a:t>13</a:t>
            </a:r>
            <a:r>
              <a:rPr lang="en-US" sz="2000" b="1" dirty="0">
                <a:solidFill>
                  <a:schemeClr val="bg2"/>
                </a:solidFill>
              </a:rPr>
              <a:t>) &lt; 0.01 @90% C.L.</a:t>
            </a:r>
          </a:p>
        </p:txBody>
      </p:sp>
    </p:spTree>
    <p:extLst>
      <p:ext uri="{BB962C8B-B14F-4D97-AF65-F5344CB8AC3E}">
        <p14:creationId xmlns:p14="http://schemas.microsoft.com/office/powerpoint/2010/main" val="3607934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520D9-3BE9-9625-1F26-275303173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Detection of Reactor Neutrino in Daya Bay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F46B79-9771-6D90-B6BA-CCCFDF5E6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07BB-9C63-4CCD-B64E-D1F0225BA961}" type="slidenum">
              <a:rPr lang="en-US" smtClean="0"/>
              <a:t>28</a:t>
            </a:fld>
            <a:endParaRPr lang="en-US"/>
          </a:p>
        </p:txBody>
      </p:sp>
      <p:pic>
        <p:nvPicPr>
          <p:cNvPr id="5" name="Picture 4" descr="New Results from Daya Bay: Tracking the Disappearance of Ghostlike Neutrinos">
            <a:extLst>
              <a:ext uri="{FF2B5EF4-FFF2-40B4-BE49-F238E27FC236}">
                <a16:creationId xmlns:a16="http://schemas.microsoft.com/office/drawing/2014/main" id="{44CCBCAB-D520-4A58-9913-E9CF3D3B81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957" y="1600203"/>
            <a:ext cx="1900237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574435-BEA5-425D-9BCF-B97AEDAE84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557" y="4498343"/>
            <a:ext cx="5080317" cy="2009672"/>
          </a:xfrm>
          <a:prstGeom prst="rect">
            <a:avLst/>
          </a:prstGeom>
        </p:spPr>
      </p:pic>
      <p:pic>
        <p:nvPicPr>
          <p:cNvPr id="7" name="Picture 6" descr="Antineutrino detectors installed in the far hall of the Daya Bay experiment. Credit: Qiang Xiao.">
            <a:extLst>
              <a:ext uri="{FF2B5EF4-FFF2-40B4-BE49-F238E27FC236}">
                <a16:creationId xmlns:a16="http://schemas.microsoft.com/office/drawing/2014/main" id="{651F394B-19B3-4A31-B9A9-2E60AFAC46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4" r="13133"/>
          <a:stretch/>
        </p:blipFill>
        <p:spPr bwMode="auto">
          <a:xfrm>
            <a:off x="333557" y="1600203"/>
            <a:ext cx="315976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1461BC7-EA13-4796-DB8C-0641A62B07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5578475" y="1917703"/>
            <a:ext cx="6724650" cy="44386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DED82B2-9E94-4088-AA26-B18466AD43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2510" y="1312231"/>
            <a:ext cx="3036579" cy="480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658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XL_20201212_025526996">
            <a:hlinkClick r:id="" action="ppaction://media"/>
            <a:extLst>
              <a:ext uri="{FF2B5EF4-FFF2-40B4-BE49-F238E27FC236}">
                <a16:creationId xmlns:a16="http://schemas.microsoft.com/office/drawing/2014/main" id="{02B9B78D-5329-45E3-8227-01F7745BAB36}"/>
              </a:ext>
            </a:extLst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embed="rId2">
                  <p14:trim end="7000.9609"/>
                </p14:media>
              </p:ext>
            </p:extLst>
          </p:nvPr>
        </p:nvPicPr>
        <p:blipFill rotWithShape="1">
          <a:blip r:embed="rId4"/>
          <a:srcRect t="23696" b="22632"/>
          <a:stretch/>
        </p:blipFill>
        <p:spPr>
          <a:xfrm>
            <a:off x="6964203" y="936309"/>
            <a:ext cx="4969534" cy="474168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39AA5-9E9C-4243-B1DC-321C608992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18288"/>
            <a:ext cx="1930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12/15/2020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C3D6D-2138-4437-84D1-38C16F3E4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" y="18288"/>
            <a:ext cx="10972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BNL Physics Colloquium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ADE7E5-3EFA-468A-9569-1196736D5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A14B1B8-0C6E-4C7B-80D8-6DA86510F62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E28F56C-E8A8-4EAA-BFA9-6BECCF8EA4D0}"/>
              </a:ext>
            </a:extLst>
          </p:cNvPr>
          <p:cNvSpPr txBox="1">
            <a:spLocks/>
          </p:cNvSpPr>
          <p:nvPr/>
        </p:nvSpPr>
        <p:spPr>
          <a:xfrm>
            <a:off x="515332" y="528599"/>
            <a:ext cx="5932602" cy="5149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8925" indent="-288925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Discovery of non-zero </a:t>
            </a:r>
            <a:r>
              <a:rPr lang="el-GR" dirty="0"/>
              <a:t>θ</a:t>
            </a:r>
            <a:r>
              <a:rPr lang="en-US" baseline="-25000" dirty="0"/>
              <a:t>13 </a:t>
            </a:r>
            <a:r>
              <a:rPr lang="en-US" dirty="0"/>
              <a:t>at 5.2 σ </a:t>
            </a:r>
          </a:p>
          <a:p>
            <a:pPr lvl="1"/>
            <a:r>
              <a:rPr lang="en-US" dirty="0"/>
              <a:t>2011/12/24 – 2012/2/17 (55 days)</a:t>
            </a:r>
          </a:p>
          <a:p>
            <a:pPr lvl="1"/>
            <a:r>
              <a:rPr lang="en-US" dirty="0"/>
              <a:t>6 detectors in operation first</a:t>
            </a:r>
          </a:p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A76AE35-C617-456B-9D65-8800E2F407B7}"/>
              </a:ext>
            </a:extLst>
          </p:cNvPr>
          <p:cNvSpPr/>
          <p:nvPr/>
        </p:nvSpPr>
        <p:spPr>
          <a:xfrm>
            <a:off x="6964203" y="6401972"/>
            <a:ext cx="49695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hlinkClick r:id="rId5"/>
              </a:rPr>
              <a:t>https://indico.bnl.gov/event/9947/</a:t>
            </a:r>
            <a:endParaRPr lang="en-US" sz="1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9077B57-2A68-49A5-818A-DBD0F7402259}"/>
              </a:ext>
            </a:extLst>
          </p:cNvPr>
          <p:cNvSpPr/>
          <p:nvPr/>
        </p:nvSpPr>
        <p:spPr>
          <a:xfrm>
            <a:off x="6860837" y="5878752"/>
            <a:ext cx="50729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Roboto" panose="02000000000000000000" pitchFamily="2" charset="0"/>
              </a:rPr>
              <a:t>BNL virtual mini-symposium: The Daya Bay Reactor Neutrino Experiment and the Discovery of Non-zero Theta13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300E42-DF13-4215-99AA-EFA5887FF609}"/>
              </a:ext>
            </a:extLst>
          </p:cNvPr>
          <p:cNvSpPr txBox="1"/>
          <p:nvPr/>
        </p:nvSpPr>
        <p:spPr>
          <a:xfrm>
            <a:off x="6694500" y="488002"/>
            <a:ext cx="54055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End of operation ceremony (Dec 24, 2011 - Dec 12, 2020)</a:t>
            </a:r>
          </a:p>
        </p:txBody>
      </p:sp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8EE97544-8E88-4970-8A30-D5AEA1E8BE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5195" y="1928556"/>
            <a:ext cx="4242021" cy="316643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061640C-DE59-4BD9-BD87-2EFD94A0790B}"/>
              </a:ext>
            </a:extLst>
          </p:cNvPr>
          <p:cNvSpPr txBox="1"/>
          <p:nvPr/>
        </p:nvSpPr>
        <p:spPr>
          <a:xfrm>
            <a:off x="710152" y="5632530"/>
            <a:ext cx="5542961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In fact, in the </a:t>
            </a:r>
            <a:r>
              <a:rPr lang="en-US" dirty="0">
                <a:solidFill>
                  <a:srgbClr val="FF0000"/>
                </a:solidFill>
              </a:rPr>
              <a:t>first 5 days</a:t>
            </a:r>
            <a:r>
              <a:rPr lang="en-US" dirty="0"/>
              <a:t> we already knew that </a:t>
            </a:r>
            <a:r>
              <a:rPr lang="el-GR" dirty="0"/>
              <a:t>θ</a:t>
            </a:r>
            <a:r>
              <a:rPr lang="en-US" baseline="-25000" dirty="0"/>
              <a:t>13 </a:t>
            </a:r>
            <a:r>
              <a:rPr lang="en-US" dirty="0"/>
              <a:t>is large from the data. In the homework I’ll give you all the inputs to do a simplified analysis.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60F87C-64DA-4B4D-80B4-6F3860A43BE1}"/>
              </a:ext>
            </a:extLst>
          </p:cNvPr>
          <p:cNvSpPr txBox="1"/>
          <p:nvPr/>
        </p:nvSpPr>
        <p:spPr>
          <a:xfrm>
            <a:off x="1916211" y="5034136"/>
            <a:ext cx="37991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dirty="0">
                <a:solidFill>
                  <a:srgbClr val="000000"/>
                </a:solidFill>
                <a:effectLst/>
                <a:latin typeface="Lucida Grande"/>
              </a:rPr>
              <a:t>Phys. Rev. Lett. 108, 171803 (2012)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4202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928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>
                <p:cTn id="19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11" grpId="0"/>
      <p:bldP spid="12" grpId="0"/>
      <p:bldP spid="13" grpId="0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D6613-6B9B-FDC5-BD41-46E9617CC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96904"/>
            <a:ext cx="10972800" cy="1143000"/>
          </a:xfrm>
        </p:spPr>
        <p:txBody>
          <a:bodyPr/>
          <a:lstStyle/>
          <a:p>
            <a:r>
              <a:rPr lang="en-US" dirty="0"/>
              <a:t>Worlds’ First Nuclear Reactor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6C63BF-F935-9148-5BA3-38EBBCC6F0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341711"/>
            <a:ext cx="5994399" cy="501464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Chicago Pile-1 (CP-1)  </a:t>
            </a:r>
            <a:r>
              <a:rPr lang="en-US" b="1" dirty="0"/>
              <a:t>~ 0.5 W power</a:t>
            </a:r>
          </a:p>
          <a:p>
            <a:r>
              <a:rPr lang="en-US" dirty="0"/>
              <a:t>Part of the Manhattan Project</a:t>
            </a:r>
          </a:p>
          <a:p>
            <a:pPr lvl="1"/>
            <a:r>
              <a:rPr lang="en-US" b="0" i="0" u="none" strike="noStrike" baseline="0" dirty="0">
                <a:solidFill>
                  <a:srgbClr val="0070C0"/>
                </a:solidFill>
              </a:rPr>
              <a:t>Did you watch “Oppenheimer” last weekend?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</a:rPr>
              <a:t>Designed and tested by a team of 49 scientists led by Enrico Fermi at </a:t>
            </a:r>
            <a:br>
              <a:rPr lang="en-US" b="0" i="0" u="none" strike="noStrike" baseline="0" dirty="0">
                <a:solidFill>
                  <a:srgbClr val="000000"/>
                </a:solidFill>
              </a:rPr>
            </a:br>
            <a:r>
              <a:rPr lang="en-US" b="0" i="0" u="none" strike="noStrike" baseline="0" dirty="0">
                <a:solidFill>
                  <a:srgbClr val="000000"/>
                </a:solidFill>
              </a:rPr>
              <a:t>U. Chicago</a:t>
            </a:r>
          </a:p>
          <a:p>
            <a:r>
              <a:rPr lang="en-US" dirty="0"/>
              <a:t>Dec 2, 1942: first human-made self-sustaining </a:t>
            </a:r>
            <a:r>
              <a:rPr lang="en-US" dirty="0">
                <a:solidFill>
                  <a:srgbClr val="0070C0"/>
                </a:solidFill>
              </a:rPr>
              <a:t>nuclear chain reaction</a:t>
            </a:r>
            <a:r>
              <a:rPr lang="en-US" dirty="0"/>
              <a:t>:</a:t>
            </a:r>
          </a:p>
          <a:p>
            <a:pPr lvl="1"/>
            <a:r>
              <a:rPr lang="en-US" u="sng" dirty="0"/>
              <a:t>Fuel: </a:t>
            </a:r>
            <a:r>
              <a:rPr lang="en-US" dirty="0"/>
              <a:t>40-ton Uranium Oxide and 6-ton Uranium Metal</a:t>
            </a:r>
          </a:p>
          <a:p>
            <a:pPr lvl="1"/>
            <a:r>
              <a:rPr lang="en-US" u="sng" dirty="0"/>
              <a:t>Neutron moderator: </a:t>
            </a:r>
            <a:r>
              <a:rPr lang="en-US" dirty="0"/>
              <a:t>380-ton Graphite blocks</a:t>
            </a:r>
          </a:p>
          <a:p>
            <a:pPr lvl="1"/>
            <a:r>
              <a:rPr lang="en-US" u="sng" dirty="0"/>
              <a:t>Control rods: </a:t>
            </a:r>
            <a:r>
              <a:rPr lang="en-US" dirty="0"/>
              <a:t>Cadmium sheets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310D512-EF85-5630-0D1C-181804208C8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97602" y="1751330"/>
            <a:ext cx="5870946" cy="4605023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A944BB-1E4C-F40D-9861-A76D34A9C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07BB-9C63-4CCD-B64E-D1F0225BA961}" type="slidenum">
              <a:rPr lang="en-US" smtClean="0"/>
              <a:t>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8085FD-8B56-24FC-BD72-E58C75C4658A}"/>
              </a:ext>
            </a:extLst>
          </p:cNvPr>
          <p:cNvSpPr txBox="1"/>
          <p:nvPr/>
        </p:nvSpPr>
        <p:spPr>
          <a:xfrm>
            <a:off x="5831633" y="1287624"/>
            <a:ext cx="6512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CP-1 in a squash court under the stands of Staff Field @ U. Chicago</a:t>
            </a:r>
          </a:p>
        </p:txBody>
      </p:sp>
      <p:pic>
        <p:nvPicPr>
          <p:cNvPr id="1026" name="Picture 2" descr="Picture 1 of 1">
            <a:extLst>
              <a:ext uri="{FF2B5EF4-FFF2-40B4-BE49-F238E27FC236}">
                <a16:creationId xmlns:a16="http://schemas.microsoft.com/office/drawing/2014/main" id="{707DE3F9-45E5-EBB3-2DDD-FB8BF5E0B5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07" t="10463" r="17831" b="10370"/>
          <a:stretch/>
        </p:blipFill>
        <p:spPr bwMode="auto">
          <a:xfrm>
            <a:off x="1286874" y="2814746"/>
            <a:ext cx="2796398" cy="390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30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233A1-757E-68D8-B304-625548C60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 Problem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9B126-0225-5F13-A3B5-9E0EDA10FD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to discover the smallest neutrino oscillation with 5 days of Daya Bay reactor neutrino data?</a:t>
            </a:r>
          </a:p>
        </p:txBody>
      </p:sp>
    </p:spTree>
    <p:extLst>
      <p:ext uri="{BB962C8B-B14F-4D97-AF65-F5344CB8AC3E}">
        <p14:creationId xmlns:p14="http://schemas.microsoft.com/office/powerpoint/2010/main" val="17542451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9F807E28-028C-4517-948E-269C55CD78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927" y="634942"/>
            <a:ext cx="3788387" cy="32771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EABFA4-F783-4562-8018-4063951E3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Reactor and Detector Location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4CDE852E-C8C9-4F04-8551-FD82194C2F3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1500" y="1825627"/>
          <a:ext cx="6753124" cy="1698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4732">
                  <a:extLst>
                    <a:ext uri="{9D8B030D-6E8A-4147-A177-3AD203B41FA5}">
                      <a16:colId xmlns:a16="http://schemas.microsoft.com/office/drawing/2014/main" val="2977060863"/>
                    </a:ext>
                  </a:extLst>
                </a:gridCol>
                <a:gridCol w="964732">
                  <a:extLst>
                    <a:ext uri="{9D8B030D-6E8A-4147-A177-3AD203B41FA5}">
                      <a16:colId xmlns:a16="http://schemas.microsoft.com/office/drawing/2014/main" val="1032391038"/>
                    </a:ext>
                  </a:extLst>
                </a:gridCol>
                <a:gridCol w="964732">
                  <a:extLst>
                    <a:ext uri="{9D8B030D-6E8A-4147-A177-3AD203B41FA5}">
                      <a16:colId xmlns:a16="http://schemas.microsoft.com/office/drawing/2014/main" val="2661575923"/>
                    </a:ext>
                  </a:extLst>
                </a:gridCol>
                <a:gridCol w="964732">
                  <a:extLst>
                    <a:ext uri="{9D8B030D-6E8A-4147-A177-3AD203B41FA5}">
                      <a16:colId xmlns:a16="http://schemas.microsoft.com/office/drawing/2014/main" val="3784818591"/>
                    </a:ext>
                  </a:extLst>
                </a:gridCol>
                <a:gridCol w="964732">
                  <a:extLst>
                    <a:ext uri="{9D8B030D-6E8A-4147-A177-3AD203B41FA5}">
                      <a16:colId xmlns:a16="http://schemas.microsoft.com/office/drawing/2014/main" val="2971186049"/>
                    </a:ext>
                  </a:extLst>
                </a:gridCol>
                <a:gridCol w="964732">
                  <a:extLst>
                    <a:ext uri="{9D8B030D-6E8A-4147-A177-3AD203B41FA5}">
                      <a16:colId xmlns:a16="http://schemas.microsoft.com/office/drawing/2014/main" val="2902617309"/>
                    </a:ext>
                  </a:extLst>
                </a:gridCol>
                <a:gridCol w="964732">
                  <a:extLst>
                    <a:ext uri="{9D8B030D-6E8A-4147-A177-3AD203B41FA5}">
                      <a16:colId xmlns:a16="http://schemas.microsoft.com/office/drawing/2014/main" val="1285663645"/>
                    </a:ext>
                  </a:extLst>
                </a:gridCol>
              </a:tblGrid>
              <a:tr h="42447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6457449"/>
                  </a:ext>
                </a:extLst>
              </a:tr>
              <a:tr h="42500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-44.6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792.3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1143.6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1076.5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598830"/>
                  </a:ext>
                </a:extLst>
              </a:tr>
              <a:tr h="42447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830.9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767.9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1206.1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1138.5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552713"/>
                  </a:ext>
                </a:extLst>
              </a:tr>
              <a:tr h="42447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z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-12.0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-12.0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-12.0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217672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8211337-2394-4A02-A96E-7FB878A7F091}"/>
              </a:ext>
            </a:extLst>
          </p:cNvPr>
          <p:cNvGraphicFramePr>
            <a:graphicFrameLocks/>
          </p:cNvGraphicFramePr>
          <p:nvPr/>
        </p:nvGraphicFramePr>
        <p:xfrm>
          <a:off x="571500" y="4414871"/>
          <a:ext cx="6753124" cy="1706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4732">
                  <a:extLst>
                    <a:ext uri="{9D8B030D-6E8A-4147-A177-3AD203B41FA5}">
                      <a16:colId xmlns:a16="http://schemas.microsoft.com/office/drawing/2014/main" val="2977060863"/>
                    </a:ext>
                  </a:extLst>
                </a:gridCol>
                <a:gridCol w="964732">
                  <a:extLst>
                    <a:ext uri="{9D8B030D-6E8A-4147-A177-3AD203B41FA5}">
                      <a16:colId xmlns:a16="http://schemas.microsoft.com/office/drawing/2014/main" val="1032391038"/>
                    </a:ext>
                  </a:extLst>
                </a:gridCol>
                <a:gridCol w="964732">
                  <a:extLst>
                    <a:ext uri="{9D8B030D-6E8A-4147-A177-3AD203B41FA5}">
                      <a16:colId xmlns:a16="http://schemas.microsoft.com/office/drawing/2014/main" val="2661575923"/>
                    </a:ext>
                  </a:extLst>
                </a:gridCol>
                <a:gridCol w="964732">
                  <a:extLst>
                    <a:ext uri="{9D8B030D-6E8A-4147-A177-3AD203B41FA5}">
                      <a16:colId xmlns:a16="http://schemas.microsoft.com/office/drawing/2014/main" val="3784818591"/>
                    </a:ext>
                  </a:extLst>
                </a:gridCol>
                <a:gridCol w="964732">
                  <a:extLst>
                    <a:ext uri="{9D8B030D-6E8A-4147-A177-3AD203B41FA5}">
                      <a16:colId xmlns:a16="http://schemas.microsoft.com/office/drawing/2014/main" val="2971186049"/>
                    </a:ext>
                  </a:extLst>
                </a:gridCol>
                <a:gridCol w="964732">
                  <a:extLst>
                    <a:ext uri="{9D8B030D-6E8A-4147-A177-3AD203B41FA5}">
                      <a16:colId xmlns:a16="http://schemas.microsoft.com/office/drawing/2014/main" val="2902617309"/>
                    </a:ext>
                  </a:extLst>
                </a:gridCol>
                <a:gridCol w="964732">
                  <a:extLst>
                    <a:ext uri="{9D8B030D-6E8A-4147-A177-3AD203B41FA5}">
                      <a16:colId xmlns:a16="http://schemas.microsoft.com/office/drawing/2014/main" val="1285663645"/>
                    </a:ext>
                  </a:extLst>
                </a:gridCol>
              </a:tblGrid>
              <a:tr h="42447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6457449"/>
                  </a:ext>
                </a:extLst>
              </a:tr>
              <a:tr h="43305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94.5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97.8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584.1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-254.3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-259.5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257.3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598830"/>
                  </a:ext>
                </a:extLst>
              </a:tr>
              <a:tr h="42447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350.2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345.2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1216.2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1892.6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1889.6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897.8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552713"/>
                  </a:ext>
                </a:extLst>
              </a:tr>
              <a:tr h="42447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z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-20.0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-20.0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-16.6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-15.4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-15.4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-15.4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2176721"/>
                  </a:ext>
                </a:extLst>
              </a:tr>
            </a:tbl>
          </a:graphicData>
        </a:graphic>
      </p:graphicFrame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BC68460-6C95-4462-9095-3EC8D7398195}"/>
              </a:ext>
            </a:extLst>
          </p:cNvPr>
          <p:cNvSpPr txBox="1">
            <a:spLocks/>
          </p:cNvSpPr>
          <p:nvPr/>
        </p:nvSpPr>
        <p:spPr>
          <a:xfrm>
            <a:off x="7764277" y="4176074"/>
            <a:ext cx="4160649" cy="2356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All reactor cores operated at approximately </a:t>
            </a:r>
            <a:r>
              <a:rPr lang="en-US" dirty="0">
                <a:solidFill>
                  <a:srgbClr val="FF0000"/>
                </a:solidFill>
              </a:rPr>
              <a:t>equal power</a:t>
            </a:r>
            <a:r>
              <a:rPr lang="en-US" dirty="0"/>
              <a:t> for the 5 days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L2 was powered off </a:t>
            </a:r>
            <a:r>
              <a:rPr lang="en-US" dirty="0"/>
              <a:t>during the 5 days</a:t>
            </a:r>
          </a:p>
        </p:txBody>
      </p:sp>
    </p:spTree>
    <p:extLst>
      <p:ext uri="{BB962C8B-B14F-4D97-AF65-F5344CB8AC3E}">
        <p14:creationId xmlns:p14="http://schemas.microsoft.com/office/powerpoint/2010/main" val="27681690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D586A-2287-4C32-8D87-63B4C8ED0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6"/>
            <a:ext cx="11620500" cy="1138710"/>
          </a:xfrm>
        </p:spPr>
        <p:txBody>
          <a:bodyPr>
            <a:normAutofit/>
          </a:bodyPr>
          <a:lstStyle/>
          <a:p>
            <a:r>
              <a:rPr lang="en-US" dirty="0"/>
              <a:t>Summary of event selection for the first 5 days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DDCEB32-9D21-428C-B505-93EB5D2078A2}"/>
              </a:ext>
            </a:extLst>
          </p:cNvPr>
          <p:cNvGrpSpPr/>
          <p:nvPr/>
        </p:nvGrpSpPr>
        <p:grpSpPr>
          <a:xfrm>
            <a:off x="1937254" y="1372941"/>
            <a:ext cx="8888991" cy="3604412"/>
            <a:chOff x="731256" y="1344661"/>
            <a:chExt cx="8888991" cy="3604412"/>
          </a:xfrm>
        </p:grpSpPr>
        <p:pic>
          <p:nvPicPr>
            <p:cNvPr id="7" name="Picture 6" descr="Table&#10;&#10;Description automatically generated">
              <a:extLst>
                <a:ext uri="{FF2B5EF4-FFF2-40B4-BE49-F238E27FC236}">
                  <a16:creationId xmlns:a16="http://schemas.microsoft.com/office/drawing/2014/main" id="{ECDF2E5C-6EF1-4F85-8EEC-74F9CBA0F4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D6D6D6"/>
                </a:clrFrom>
                <a:clrTo>
                  <a:srgbClr val="D6D6D6">
                    <a:alpha val="0"/>
                  </a:srgbClr>
                </a:clrTo>
              </a:clrChange>
            </a:blip>
            <a:srcRect b="13193"/>
            <a:stretch/>
          </p:blipFill>
          <p:spPr>
            <a:xfrm>
              <a:off x="731256" y="1344661"/>
              <a:ext cx="6891845" cy="3604412"/>
            </a:xfrm>
            <a:prstGeom prst="rect">
              <a:avLst/>
            </a:prstGeom>
          </p:spPr>
        </p:pic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D167536C-190C-4621-B0C8-7F247BEC037B}"/>
                </a:ext>
              </a:extLst>
            </p:cNvPr>
            <p:cNvSpPr/>
            <p:nvPr/>
          </p:nvSpPr>
          <p:spPr>
            <a:xfrm>
              <a:off x="7702560" y="3146867"/>
              <a:ext cx="307040" cy="1187777"/>
            </a:xfrm>
            <a:prstGeom prst="rightBrac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00B9A53-6C17-4CAA-B1AD-77BE66375A32}"/>
                </a:ext>
              </a:extLst>
            </p:cNvPr>
            <p:cNvSpPr txBox="1"/>
            <p:nvPr/>
          </p:nvSpPr>
          <p:spPr>
            <a:xfrm>
              <a:off x="8089059" y="3556089"/>
              <a:ext cx="15311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Backgrounds</a:t>
              </a:r>
            </a:p>
          </p:txBody>
        </p:sp>
      </p:grp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21BE4F5-4E3B-4470-9211-C68A5061C078}"/>
              </a:ext>
            </a:extLst>
          </p:cNvPr>
          <p:cNvSpPr txBox="1">
            <a:spLocks/>
          </p:cNvSpPr>
          <p:nvPr/>
        </p:nvSpPr>
        <p:spPr>
          <a:xfrm>
            <a:off x="717999" y="5211416"/>
            <a:ext cx="10756002" cy="144390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Calculate the signal rate per day after efficiency correction</a:t>
            </a:r>
          </a:p>
          <a:p>
            <a:pPr lvl="1"/>
            <a:r>
              <a:rPr lang="en-US" dirty="0">
                <a:solidFill>
                  <a:srgbClr val="00B0F0"/>
                </a:solidFill>
              </a:rPr>
              <a:t>EH1-AD1: (3278 - 60.9 – 43 - 6) / 0.8144 / 5.39 = </a:t>
            </a:r>
            <a:r>
              <a:rPr lang="en-US" b="0" i="0" dirty="0">
                <a:solidFill>
                  <a:srgbClr val="00B0F0"/>
                </a:solidFill>
                <a:effectLst/>
                <a:latin typeface="Roboto" panose="02000000000000000000" pitchFamily="2" charset="0"/>
              </a:rPr>
              <a:t>721.7 events/day</a:t>
            </a:r>
            <a:endParaRPr lang="en-US" dirty="0">
              <a:solidFill>
                <a:srgbClr val="00B0F0"/>
              </a:solidFill>
            </a:endParaRPr>
          </a:p>
          <a:p>
            <a:r>
              <a:rPr lang="en-US" dirty="0"/>
              <a:t>Calculate the statistical error on the signal rate</a:t>
            </a:r>
          </a:p>
          <a:p>
            <a:pPr lvl="1"/>
            <a:r>
              <a:rPr lang="en-US" dirty="0">
                <a:solidFill>
                  <a:srgbClr val="00B0F0"/>
                </a:solidFill>
              </a:rPr>
              <a:t>EH1-AD1: sqrt(3278)/0.8144/5.39 = 13.0 events/day</a:t>
            </a:r>
          </a:p>
          <a:p>
            <a:pPr lvl="1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8B4718-B4F6-409A-A2F1-AAB7907312C3}"/>
              </a:ext>
            </a:extLst>
          </p:cNvPr>
          <p:cNvSpPr txBox="1"/>
          <p:nvPr/>
        </p:nvSpPr>
        <p:spPr>
          <a:xfrm>
            <a:off x="8865697" y="2075999"/>
            <a:ext cx="243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Signal + Backgrounds</a:t>
            </a:r>
          </a:p>
        </p:txBody>
      </p:sp>
    </p:spTree>
    <p:extLst>
      <p:ext uri="{BB962C8B-B14F-4D97-AF65-F5344CB8AC3E}">
        <p14:creationId xmlns:p14="http://schemas.microsoft.com/office/powerpoint/2010/main" val="18966753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C8FAF-3720-4D7F-969A-E76B481BD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083" y="242952"/>
            <a:ext cx="11171734" cy="1325563"/>
          </a:xfrm>
        </p:spPr>
        <p:txBody>
          <a:bodyPr>
            <a:normAutofit/>
          </a:bodyPr>
          <a:lstStyle/>
          <a:p>
            <a:r>
              <a:rPr lang="en-US" sz="4000" dirty="0"/>
              <a:t>Background to IBD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005F6F-4C81-45DB-BD81-F6B60061B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766" y="1431346"/>
            <a:ext cx="5486400" cy="2725271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00B0F0"/>
                </a:solidFill>
              </a:rPr>
              <a:t>Accidentals</a:t>
            </a:r>
            <a:r>
              <a:rPr lang="en-US" dirty="0"/>
              <a:t>: </a:t>
            </a:r>
            <a:r>
              <a:rPr lang="en-US" dirty="0">
                <a:sym typeface="Helvetica"/>
              </a:rPr>
              <a:t>statistically calculate from uncorrelated singles </a:t>
            </a:r>
            <a:endParaRPr lang="en-US" dirty="0">
              <a:latin typeface="Helvetica"/>
              <a:ea typeface="Helvetica"/>
              <a:cs typeface="Helvetica"/>
              <a:sym typeface="Helvetica"/>
            </a:endParaRPr>
          </a:p>
          <a:p>
            <a:r>
              <a:rPr lang="en-US" dirty="0">
                <a:solidFill>
                  <a:srgbClr val="00B0F0"/>
                </a:solidFill>
              </a:rPr>
              <a:t>Li9 / He8</a:t>
            </a:r>
            <a:r>
              <a:rPr lang="en-US" dirty="0"/>
              <a:t>: </a:t>
            </a:r>
            <a:r>
              <a:rPr lang="en-US" dirty="0">
                <a:sym typeface="Helvetica"/>
              </a:rPr>
              <a:t>measure time distribution of after-muon events</a:t>
            </a:r>
            <a:endParaRPr lang="en-US" dirty="0">
              <a:latin typeface="Helvetica"/>
              <a:ea typeface="Helvetica"/>
              <a:cs typeface="Helvetica"/>
              <a:sym typeface="Helvetica"/>
            </a:endParaRPr>
          </a:p>
          <a:p>
            <a:r>
              <a:rPr lang="en-US" dirty="0">
                <a:solidFill>
                  <a:srgbClr val="00B0F0"/>
                </a:solidFill>
              </a:rPr>
              <a:t>Fast neutron</a:t>
            </a:r>
            <a:r>
              <a:rPr lang="en-US" dirty="0"/>
              <a:t>: </a:t>
            </a:r>
            <a:r>
              <a:rPr lang="en-US" dirty="0">
                <a:sym typeface="Helvetica"/>
              </a:rPr>
              <a:t>measure energy spectrum from AD/water/RPC tagged muon events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DEBFB0-4825-4C9D-B2CE-BAF9F2BE7A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18288"/>
            <a:ext cx="1930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12/15/2020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67B91-A4DA-422D-8336-C45D209A5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" y="18288"/>
            <a:ext cx="10972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BNL Physics Colloquium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1517B-1B62-4C1B-87D4-2AAD44F56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A14B1B8-0C6E-4C7B-80D8-6DA86510F622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D1664F9-CAD3-44DB-AAD0-3805F1A422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6127" y="2465374"/>
            <a:ext cx="3059133" cy="23247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EF391ED-8144-454A-AA06-C080A0DFC3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5343" y="597647"/>
            <a:ext cx="2731955" cy="18527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4036731-1349-440E-8048-9BEC4742A6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6499" y="4716162"/>
            <a:ext cx="2678728" cy="21235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4EBF666-B20E-4E39-ACDC-9C895C3E4D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6709" y="662958"/>
            <a:ext cx="1617091" cy="187488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EB38FF1-7134-4B24-8D04-9955045211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3626" y="2636595"/>
            <a:ext cx="1617091" cy="18805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AFFFF0D-A17B-4596-A53D-8686A35F30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69738" y="4615853"/>
            <a:ext cx="2077897" cy="2094453"/>
          </a:xfrm>
          <a:prstGeom prst="rect">
            <a:avLst/>
          </a:prstGeom>
        </p:spPr>
      </p:pic>
      <p:graphicFrame>
        <p:nvGraphicFramePr>
          <p:cNvPr id="16" name="Table 553">
            <a:extLst>
              <a:ext uri="{FF2B5EF4-FFF2-40B4-BE49-F238E27FC236}">
                <a16:creationId xmlns:a16="http://schemas.microsoft.com/office/drawing/2014/main" id="{69F1BA0C-03B1-4B0A-A862-BBF37C242677}"/>
              </a:ext>
            </a:extLst>
          </p:cNvPr>
          <p:cNvGraphicFramePr/>
          <p:nvPr/>
        </p:nvGraphicFramePr>
        <p:xfrm>
          <a:off x="684100" y="4064018"/>
          <a:ext cx="5006696" cy="2551030"/>
        </p:xfrm>
        <a:graphic>
          <a:graphicData uri="http://schemas.openxmlformats.org/drawingml/2006/table">
            <a:tbl>
              <a:tblPr firstRow="1">
                <a:tableStyleId>{85BE263C-DBD7-4A20-BB59-AAB30ACAA65A}</a:tableStyleId>
              </a:tblPr>
              <a:tblGrid>
                <a:gridCol w="1553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23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3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4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18263">
                <a:tc>
                  <a:txBody>
                    <a:bodyPr/>
                    <a:lstStyle/>
                    <a:p>
                      <a:pPr algn="ctr" defTabSz="914400">
                        <a:tabLst>
                          <a:tab pos="11811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900">
                          <a:effectLst>
                            <a:outerShdw blurRad="25400" dist="25400" dir="5400000" rotWithShape="0">
                              <a:srgbClr val="000000">
                                <a:alpha val="60000"/>
                              </a:srgbClr>
                            </a:outerShdw>
                          </a:effectLst>
                          <a:sym typeface="Helvetica"/>
                        </a:rPr>
                        <a:t>Background</a:t>
                      </a:r>
                      <a:endParaRPr sz="1900" b="1">
                        <a:solidFill>
                          <a:srgbClr val="FFFFFF"/>
                        </a:solidFill>
                        <a:effectLst>
                          <a:outerShdw blurRad="25400" dist="25400" dir="5400000" rotWithShape="0">
                            <a:srgbClr val="000000">
                              <a:alpha val="60000"/>
                            </a:srgbClr>
                          </a:outerShdw>
                        </a:effectLst>
                        <a:sym typeface="Helvetica"/>
                      </a:endParaRPr>
                    </a:p>
                  </a:txBody>
                  <a:tcPr marL="34375" marR="34375" marT="34375" marB="34375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11811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900" dirty="0">
                          <a:effectLst>
                            <a:outerShdw blurRad="25400" dist="25400" dir="5400000" rotWithShape="0">
                              <a:srgbClr val="000000">
                                <a:alpha val="60000"/>
                              </a:srgbClr>
                            </a:outerShdw>
                          </a:effectLst>
                          <a:sym typeface="Helvetica"/>
                        </a:rPr>
                        <a:t>Near</a:t>
                      </a:r>
                      <a:endParaRPr sz="1900" b="1" dirty="0">
                        <a:solidFill>
                          <a:srgbClr val="FFFFFF"/>
                        </a:solidFill>
                        <a:effectLst>
                          <a:outerShdw blurRad="25400" dist="25400" dir="5400000" rotWithShape="0">
                            <a:srgbClr val="000000">
                              <a:alpha val="60000"/>
                            </a:srgbClr>
                          </a:outerShdw>
                        </a:effectLst>
                        <a:sym typeface="Helvetica"/>
                      </a:endParaRPr>
                    </a:p>
                  </a:txBody>
                  <a:tcPr marL="34375" marR="34375" marT="34375" marB="34375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11811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900" dirty="0">
                          <a:effectLst>
                            <a:outerShdw blurRad="25400" dist="25400" dir="5400000" rotWithShape="0">
                              <a:srgbClr val="000000">
                                <a:alpha val="60000"/>
                              </a:srgbClr>
                            </a:outerShdw>
                          </a:effectLst>
                          <a:sym typeface="Helvetica"/>
                        </a:rPr>
                        <a:t>Far</a:t>
                      </a:r>
                      <a:endParaRPr sz="1900" b="1" dirty="0">
                        <a:solidFill>
                          <a:srgbClr val="FFFFFF"/>
                        </a:solidFill>
                        <a:effectLst>
                          <a:outerShdw blurRad="25400" dist="25400" dir="5400000" rotWithShape="0">
                            <a:srgbClr val="000000">
                              <a:alpha val="60000"/>
                            </a:srgbClr>
                          </a:outerShdw>
                        </a:effectLst>
                        <a:sym typeface="Helvetica"/>
                      </a:endParaRPr>
                    </a:p>
                  </a:txBody>
                  <a:tcPr marL="34375" marR="34375" marT="34375" marB="34375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11811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900">
                          <a:effectLst>
                            <a:outerShdw blurRad="25400" dist="25400" dir="5400000" rotWithShape="0">
                              <a:srgbClr val="000000">
                                <a:alpha val="60000"/>
                              </a:srgbClr>
                            </a:outerShdw>
                          </a:effectLst>
                          <a:sym typeface="Helvetica"/>
                        </a:rPr>
                        <a:t>Uncertainty</a:t>
                      </a:r>
                      <a:endParaRPr sz="1900" b="1">
                        <a:solidFill>
                          <a:srgbClr val="FFFFFF"/>
                        </a:solidFill>
                        <a:effectLst>
                          <a:outerShdw blurRad="25400" dist="25400" dir="5400000" rotWithShape="0">
                            <a:srgbClr val="000000">
                              <a:alpha val="60000"/>
                            </a:srgbClr>
                          </a:outerShdw>
                        </a:effectLst>
                        <a:sym typeface="Helvetica"/>
                      </a:endParaRPr>
                    </a:p>
                  </a:txBody>
                  <a:tcPr marL="34375" marR="34375" marT="34375" marB="34375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7252"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900" dirty="0">
                          <a:sym typeface="Helvetica"/>
                        </a:rPr>
                        <a:t>Accidentals</a:t>
                      </a:r>
                      <a:endParaRPr sz="1900" dirty="0">
                        <a:latin typeface="Helvetica"/>
                        <a:ea typeface="Helvetica"/>
                        <a:cs typeface="Helvetica"/>
                        <a:sym typeface="Helvetica"/>
                      </a:endParaRPr>
                    </a:p>
                  </a:txBody>
                  <a:tcPr marL="34375" marR="34375" marT="34375" marB="34375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900" dirty="0">
                          <a:sym typeface="Helvetica"/>
                        </a:rPr>
                        <a:t>1.4%</a:t>
                      </a:r>
                      <a:endParaRPr sz="1900" dirty="0">
                        <a:latin typeface="Helvetica"/>
                        <a:ea typeface="Helvetica"/>
                        <a:cs typeface="Helvetica"/>
                        <a:sym typeface="Helvetica"/>
                      </a:endParaRPr>
                    </a:p>
                  </a:txBody>
                  <a:tcPr marL="34375" marR="34375" marT="34375" marB="34375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900" dirty="0">
                          <a:sym typeface="Helvetica"/>
                        </a:rPr>
                        <a:t>2.3%</a:t>
                      </a:r>
                      <a:endParaRPr sz="1900" dirty="0">
                        <a:latin typeface="Helvetica"/>
                        <a:ea typeface="Helvetica"/>
                        <a:cs typeface="Helvetica"/>
                        <a:sym typeface="Helvetica"/>
                      </a:endParaRPr>
                    </a:p>
                  </a:txBody>
                  <a:tcPr marL="34375" marR="34375" marT="34375" marB="34375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900">
                          <a:sym typeface="Helvetica"/>
                        </a:rPr>
                        <a:t>negligible</a:t>
                      </a:r>
                      <a:endParaRPr sz="1900">
                        <a:latin typeface="Helvetica"/>
                        <a:ea typeface="Helvetica"/>
                        <a:cs typeface="Helvetica"/>
                        <a:sym typeface="Helvetica"/>
                      </a:endParaRPr>
                    </a:p>
                  </a:txBody>
                  <a:tcPr marL="34375" marR="34375" marT="34375" marB="34375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8263"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900" dirty="0">
                          <a:sym typeface="Helvetica"/>
                        </a:rPr>
                        <a:t>Li-9 / He-8</a:t>
                      </a:r>
                      <a:endParaRPr sz="1900" dirty="0">
                        <a:latin typeface="Helvetica"/>
                        <a:ea typeface="Helvetica"/>
                        <a:cs typeface="Helvetica"/>
                        <a:sym typeface="Helvetica"/>
                      </a:endParaRPr>
                    </a:p>
                  </a:txBody>
                  <a:tcPr marL="34375" marR="34375" marT="34375" marB="34375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900">
                          <a:sym typeface="Helvetica"/>
                        </a:rPr>
                        <a:t>0.4%</a:t>
                      </a:r>
                      <a:endParaRPr sz="1900">
                        <a:latin typeface="Helvetica"/>
                        <a:ea typeface="Helvetica"/>
                        <a:cs typeface="Helvetica"/>
                        <a:sym typeface="Helvetica"/>
                      </a:endParaRPr>
                    </a:p>
                  </a:txBody>
                  <a:tcPr marL="34375" marR="34375" marT="34375" marB="34375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900">
                          <a:sym typeface="Helvetica"/>
                        </a:rPr>
                        <a:t>0.4%</a:t>
                      </a:r>
                      <a:endParaRPr sz="1900">
                        <a:latin typeface="Helvetica"/>
                        <a:ea typeface="Helvetica"/>
                        <a:cs typeface="Helvetica"/>
                        <a:sym typeface="Helvetica"/>
                      </a:endParaRPr>
                    </a:p>
                  </a:txBody>
                  <a:tcPr marL="34375" marR="34375" marT="34375" marB="34375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900" dirty="0">
                          <a:sym typeface="Helvetica"/>
                        </a:rPr>
                        <a:t>~</a:t>
                      </a:r>
                      <a:r>
                        <a:rPr lang="en-US" sz="1900" dirty="0">
                          <a:sym typeface="Helvetica"/>
                        </a:rPr>
                        <a:t>3</a:t>
                      </a:r>
                      <a:r>
                        <a:rPr sz="1900" dirty="0">
                          <a:sym typeface="Helvetica"/>
                        </a:rPr>
                        <a:t>0%</a:t>
                      </a:r>
                      <a:endParaRPr sz="1900" dirty="0">
                        <a:latin typeface="Helvetica"/>
                        <a:ea typeface="Helvetica"/>
                        <a:cs typeface="Helvetica"/>
                        <a:sym typeface="Helvetica"/>
                      </a:endParaRPr>
                    </a:p>
                  </a:txBody>
                  <a:tcPr marL="34375" marR="34375" marT="34375" marB="34375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7252"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900">
                          <a:sym typeface="Helvetica"/>
                        </a:rPr>
                        <a:t>Fast neutron</a:t>
                      </a:r>
                      <a:endParaRPr sz="1900">
                        <a:latin typeface="Helvetica"/>
                        <a:ea typeface="Helvetica"/>
                        <a:cs typeface="Helvetica"/>
                        <a:sym typeface="Helvetica"/>
                      </a:endParaRPr>
                    </a:p>
                  </a:txBody>
                  <a:tcPr marL="34375" marR="34375" marT="34375" marB="34375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900">
                          <a:sym typeface="Helvetica"/>
                        </a:rPr>
                        <a:t>0.1%</a:t>
                      </a:r>
                      <a:endParaRPr sz="1900">
                        <a:latin typeface="Helvetica"/>
                        <a:ea typeface="Helvetica"/>
                        <a:cs typeface="Helvetica"/>
                        <a:sym typeface="Helvetica"/>
                      </a:endParaRPr>
                    </a:p>
                  </a:txBody>
                  <a:tcPr marL="34375" marR="34375" marT="34375" marB="34375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900">
                          <a:sym typeface="Helvetica"/>
                        </a:rPr>
                        <a:t>0.1%</a:t>
                      </a:r>
                      <a:endParaRPr sz="1900">
                        <a:latin typeface="Helvetica"/>
                        <a:ea typeface="Helvetica"/>
                        <a:cs typeface="Helvetica"/>
                        <a:sym typeface="Helvetica"/>
                      </a:endParaRPr>
                    </a:p>
                  </a:txBody>
                  <a:tcPr marL="34375" marR="34375" marT="34375" marB="34375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900" dirty="0">
                          <a:sym typeface="Helvetica"/>
                        </a:rPr>
                        <a:t>~30%</a:t>
                      </a:r>
                      <a:endParaRPr sz="1900" dirty="0">
                        <a:latin typeface="Helvetica"/>
                        <a:ea typeface="Helvetica"/>
                        <a:cs typeface="Helvetica"/>
                        <a:sym typeface="Helvetica"/>
                      </a:endParaRPr>
                    </a:p>
                  </a:txBody>
                  <a:tcPr marL="34375" marR="34375" marT="34375" marB="34375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88529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5899D-87D4-416F-9CA7-04FC7B7FED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085" y="878184"/>
            <a:ext cx="11049000" cy="480218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How to discover the smallest neutrino oscillation with 5 days of Daya Bay reactor neutrino data?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Plot the measured antineutrino signal rate of each AD vs. the expected flux, assuming each AD has the same size, and each reactor has the same power.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Fit the data (what function to use?) with the near ADs and extrapolate to the far ADs. What do you see?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What is the “survival probability” in the far ADs relative to the near ADs? What is the statistical significance of this observation?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What is the size of </a:t>
            </a:r>
            <a:r>
              <a:rPr lang="el-GR" dirty="0"/>
              <a:t>θ</a:t>
            </a:r>
            <a:r>
              <a:rPr lang="en-US" baseline="-25000" dirty="0"/>
              <a:t>13</a:t>
            </a:r>
            <a:r>
              <a:rPr lang="en-US" dirty="0"/>
              <a:t> using the oscillation formula?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0982C4D-3675-43F9-9C94-E6F7F81DB5BA}"/>
                  </a:ext>
                </a:extLst>
              </p:cNvPr>
              <p:cNvSpPr txBox="1"/>
              <p:nvPr/>
            </p:nvSpPr>
            <p:spPr>
              <a:xfrm>
                <a:off x="1707684" y="5680370"/>
                <a:ext cx="5231047" cy="5767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=1−</m:t>
                      </m:r>
                      <m:func>
                        <m:func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13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𝑠𝑖𝑛</m:t>
                              </m:r>
                            </m:e>
                            <m:sup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(1.27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𝑒𝑒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)|⋅</m:t>
                          </m:r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𝑀𝑒𝑉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0982C4D-3675-43F9-9C94-E6F7F81DB5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7684" y="5680370"/>
                <a:ext cx="5231047" cy="57676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0C72BA0C-2781-4B36-B081-2A4320603618}"/>
              </a:ext>
            </a:extLst>
          </p:cNvPr>
          <p:cNvGraphicFramePr>
            <a:graphicFrameLocks noGrp="1"/>
          </p:cNvGraphicFramePr>
          <p:nvPr/>
        </p:nvGraphicFramePr>
        <p:xfrm>
          <a:off x="7292981" y="5152382"/>
          <a:ext cx="3725898" cy="1483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0663">
                  <a:extLst>
                    <a:ext uri="{9D8B030D-6E8A-4147-A177-3AD203B41FA5}">
                      <a16:colId xmlns:a16="http://schemas.microsoft.com/office/drawing/2014/main" val="2266403460"/>
                    </a:ext>
                  </a:extLst>
                </a:gridCol>
                <a:gridCol w="3035235">
                  <a:extLst>
                    <a:ext uri="{9D8B030D-6E8A-4147-A177-3AD203B41FA5}">
                      <a16:colId xmlns:a16="http://schemas.microsoft.com/office/drawing/2014/main" val="13514870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248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Δ</a:t>
                      </a:r>
                      <a:r>
                        <a:rPr lang="en-US" dirty="0"/>
                        <a:t>m</a:t>
                      </a:r>
                      <a:r>
                        <a:rPr lang="en-US" baseline="30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2.4 x 10</a:t>
                      </a:r>
                      <a:r>
                        <a:rPr lang="en-US" baseline="30000" dirty="0"/>
                        <a:t>-3</a:t>
                      </a:r>
                      <a:r>
                        <a:rPr lang="en-US" baseline="0" dirty="0"/>
                        <a:t> (eV</a:t>
                      </a:r>
                      <a:r>
                        <a:rPr lang="en-US" baseline="30000" dirty="0"/>
                        <a:t>2</a:t>
                      </a:r>
                      <a:r>
                        <a:rPr lang="en-US" baseline="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9538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1.66 x 10</a:t>
                      </a:r>
                      <a:r>
                        <a:rPr lang="en-US" baseline="30000" dirty="0"/>
                        <a:t>3</a:t>
                      </a:r>
                      <a:r>
                        <a:rPr lang="en-US" baseline="0" dirty="0"/>
                        <a:t> (m)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966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3.5 (MeV)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74809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351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4AFDAB-B7CB-4491-A32E-92A15313D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7"/>
            <a:ext cx="432487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046275-2416-455A-B632-54AD909B5CB5}" type="slidenum">
              <a:rPr lang="en-US" smtClean="0"/>
              <a:pPr/>
              <a:t>35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CA0BE7D-0E74-436A-8E15-E53F31F04DA4}"/>
              </a:ext>
            </a:extLst>
          </p:cNvPr>
          <p:cNvGrpSpPr/>
          <p:nvPr/>
        </p:nvGrpSpPr>
        <p:grpSpPr>
          <a:xfrm>
            <a:off x="272400" y="3865132"/>
            <a:ext cx="11920711" cy="3001719"/>
            <a:chOff x="272400" y="3847376"/>
            <a:chExt cx="11920711" cy="300171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374B554-467F-4D20-9575-250ED5DC90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2400" y="3847376"/>
              <a:ext cx="11294832" cy="3001719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39B6027-4296-4265-A5F5-36C66CC51569}"/>
                </a:ext>
              </a:extLst>
            </p:cNvPr>
            <p:cNvSpPr txBox="1"/>
            <p:nvPr/>
          </p:nvSpPr>
          <p:spPr>
            <a:xfrm>
              <a:off x="11285490" y="4422379"/>
              <a:ext cx="907621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300" dirty="0"/>
                <a:t>Daya Bay</a:t>
              </a:r>
            </a:p>
            <a:p>
              <a:r>
                <a:rPr lang="en-US" sz="1300" dirty="0"/>
                <a:t>Near Hall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4994B3E-C284-4837-85DE-4FF57A0CDD01}"/>
                </a:ext>
              </a:extLst>
            </p:cNvPr>
            <p:cNvSpPr txBox="1"/>
            <p:nvPr/>
          </p:nvSpPr>
          <p:spPr>
            <a:xfrm>
              <a:off x="11285490" y="5070137"/>
              <a:ext cx="880369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300" dirty="0"/>
                <a:t>Ling </a:t>
              </a:r>
              <a:r>
                <a:rPr lang="en-US" sz="1300" dirty="0" err="1"/>
                <a:t>Ao</a:t>
              </a:r>
              <a:endParaRPr lang="en-US" sz="1300" dirty="0"/>
            </a:p>
            <a:p>
              <a:r>
                <a:rPr lang="en-US" sz="1300" dirty="0"/>
                <a:t>Near Hall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579D601-34EC-4BDD-8FF1-AD2E5EF69A87}"/>
                </a:ext>
              </a:extLst>
            </p:cNvPr>
            <p:cNvSpPr txBox="1"/>
            <p:nvPr/>
          </p:nvSpPr>
          <p:spPr>
            <a:xfrm>
              <a:off x="11311433" y="5788578"/>
              <a:ext cx="769763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300" dirty="0"/>
                <a:t>Far Hall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7B134539-8ED3-4848-8BD2-BCDD98D096B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30842" y="435455"/>
                <a:ext cx="11294832" cy="2530062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Wingdings" panose="05000000000000000000" pitchFamily="2" charset="2"/>
                  <a:buChar char="q"/>
                </a:pPr>
                <a:r>
                  <a:rPr lang="en-US" dirty="0"/>
                  <a:t>Data taking (12/24/2011 – 12/12/2020)</a:t>
                </a:r>
              </a:p>
              <a:p>
                <a:pPr lvl="1"/>
                <a:r>
                  <a:rPr lang="en-US" dirty="0"/>
                  <a:t>3275 days, 5.5M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/>
                  <a:t> events</a:t>
                </a:r>
                <a:br>
                  <a:rPr lang="en-US" dirty="0"/>
                </a:br>
                <a:r>
                  <a:rPr lang="en-US" dirty="0"/>
                  <a:t>largest reactor neutrino data sample in the world</a:t>
                </a:r>
              </a:p>
              <a:p>
                <a:endParaRPr lang="en-US" dirty="0">
                  <a:cs typeface="Arial"/>
                </a:endParaRPr>
              </a:p>
              <a:p>
                <a:pPr marL="342900" indent="-342900">
                  <a:buFont typeface="Wingdings" panose="05000000000000000000" pitchFamily="2" charset="2"/>
                  <a:buChar char="q"/>
                </a:pPr>
                <a:endParaRPr lang="en-US" dirty="0"/>
              </a:p>
              <a:p>
                <a:pPr lvl="1"/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7B134539-8ED3-4848-8BD2-BCDD98D096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842" y="435455"/>
                <a:ext cx="11294832" cy="2530062"/>
              </a:xfrm>
              <a:prstGeom prst="rect">
                <a:avLst/>
              </a:prstGeom>
              <a:blipFill>
                <a:blip r:embed="rId3"/>
                <a:stretch>
                  <a:fillRect l="-756" t="-31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989392BC-E87D-DF1A-3F93-CEA47C6A7165}"/>
              </a:ext>
            </a:extLst>
          </p:cNvPr>
          <p:cNvGrpSpPr/>
          <p:nvPr/>
        </p:nvGrpSpPr>
        <p:grpSpPr>
          <a:xfrm>
            <a:off x="682920" y="438103"/>
            <a:ext cx="11509080" cy="3434648"/>
            <a:chOff x="254524" y="3118245"/>
            <a:chExt cx="11509080" cy="3434648"/>
          </a:xfrm>
        </p:grpSpPr>
        <p:pic>
          <p:nvPicPr>
            <p:cNvPr id="13" name="Picture 10">
              <a:extLst>
                <a:ext uri="{FF2B5EF4-FFF2-40B4-BE49-F238E27FC236}">
                  <a16:creationId xmlns:a16="http://schemas.microsoft.com/office/drawing/2014/main" id="{2B5383A0-10C9-692F-D7C4-47824D1AC5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524" y="4263968"/>
              <a:ext cx="3051898" cy="22889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2">
              <a:extLst>
                <a:ext uri="{FF2B5EF4-FFF2-40B4-BE49-F238E27FC236}">
                  <a16:creationId xmlns:a16="http://schemas.microsoft.com/office/drawing/2014/main" id="{A8385A48-8A9B-934F-1B96-B29B4C8168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2167" y="3118245"/>
              <a:ext cx="5151437" cy="3429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1FC51EF-2F01-467E-C6AC-7ADC372BF94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06423" y="4263969"/>
              <a:ext cx="3305744" cy="22889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8273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482A0-3859-4554-B249-3B96198F0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Precision Oscillation (1/26 free parameters in the SM)</a:t>
            </a:r>
            <a:endParaRPr lang="en-US" sz="4000" baseline="-25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4AFDAB-B7CB-4491-A32E-92A15313D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7"/>
            <a:ext cx="432487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046275-2416-455A-B632-54AD909B5CB5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B134539-8ED3-4848-8BD2-BCDD98D096B0}"/>
              </a:ext>
            </a:extLst>
          </p:cNvPr>
          <p:cNvSpPr txBox="1">
            <a:spLocks/>
          </p:cNvSpPr>
          <p:nvPr/>
        </p:nvSpPr>
        <p:spPr>
          <a:xfrm>
            <a:off x="571499" y="1532891"/>
            <a:ext cx="7083066" cy="224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cs typeface="Arial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BC93E5-7287-4017-8692-C1BEEDF4BD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87"/>
          <a:stretch/>
        </p:blipFill>
        <p:spPr>
          <a:xfrm>
            <a:off x="5912692" y="1282184"/>
            <a:ext cx="5966222" cy="2018193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152EB6A-1677-48C0-BD92-5CBAF1415A3F}"/>
              </a:ext>
            </a:extLst>
          </p:cNvPr>
          <p:cNvSpPr txBox="1">
            <a:spLocks/>
          </p:cNvSpPr>
          <p:nvPr/>
        </p:nvSpPr>
        <p:spPr>
          <a:xfrm>
            <a:off x="326442" y="1528137"/>
            <a:ext cx="5796673" cy="47884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b="1" dirty="0"/>
              <a:t>Final results with the full data set</a:t>
            </a:r>
          </a:p>
          <a:p>
            <a:endParaRPr lang="en-US" dirty="0">
              <a:cs typeface="Arial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C2C0F19-1882-4E3A-9F6A-B6ABB53CDF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913" y="2537233"/>
            <a:ext cx="3362794" cy="5525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91A4FA4-37F0-48DB-BB32-5F40BB1F32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5263" y="3557623"/>
            <a:ext cx="9406737" cy="328806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B2D4B69-FDA3-48C1-9C28-735735891B96}"/>
              </a:ext>
            </a:extLst>
          </p:cNvPr>
          <p:cNvSpPr txBox="1"/>
          <p:nvPr/>
        </p:nvSpPr>
        <p:spPr>
          <a:xfrm>
            <a:off x="769835" y="2058318"/>
            <a:ext cx="47204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Phys. Rev. Lett. 130, 161802 (2023)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06C667D-7B34-44F4-A326-F93337867140}"/>
              </a:ext>
            </a:extLst>
          </p:cNvPr>
          <p:cNvSpPr txBox="1"/>
          <p:nvPr/>
        </p:nvSpPr>
        <p:spPr>
          <a:xfrm>
            <a:off x="326442" y="3950635"/>
            <a:ext cx="260529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Likely to be the best measurement in the foreseeable future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Critical input to the current and future long-baseline experiments (DUNE)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088AF34-95AB-4A96-A2D5-581AFF344FB4}"/>
              </a:ext>
            </a:extLst>
          </p:cNvPr>
          <p:cNvSpPr txBox="1"/>
          <p:nvPr/>
        </p:nvSpPr>
        <p:spPr>
          <a:xfrm>
            <a:off x="771142" y="3111062"/>
            <a:ext cx="22810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(2.8% precision)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22E65EB-0BF3-4003-8630-528E4CABF4DC}"/>
              </a:ext>
            </a:extLst>
          </p:cNvPr>
          <p:cNvSpPr txBox="1"/>
          <p:nvPr/>
        </p:nvSpPr>
        <p:spPr>
          <a:xfrm>
            <a:off x="3840496" y="3501696"/>
            <a:ext cx="1649811" cy="29238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00" dirty="0"/>
              <a:t>Daya Bay Near Hall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C81A857-19A4-4A78-9685-674F2716D2FB}"/>
              </a:ext>
            </a:extLst>
          </p:cNvPr>
          <p:cNvSpPr txBox="1"/>
          <p:nvPr/>
        </p:nvSpPr>
        <p:spPr>
          <a:xfrm>
            <a:off x="6912792" y="3513837"/>
            <a:ext cx="1483548" cy="29238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00" dirty="0"/>
              <a:t>Ling </a:t>
            </a:r>
            <a:r>
              <a:rPr lang="en-US" sz="1300" dirty="0" err="1"/>
              <a:t>Ao</a:t>
            </a:r>
            <a:r>
              <a:rPr lang="en-US" sz="1300" dirty="0"/>
              <a:t> Near Hall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E407F4-5393-49EB-9E9B-F6A278BBC42F}"/>
              </a:ext>
            </a:extLst>
          </p:cNvPr>
          <p:cNvSpPr txBox="1"/>
          <p:nvPr/>
        </p:nvSpPr>
        <p:spPr>
          <a:xfrm>
            <a:off x="10389389" y="3501696"/>
            <a:ext cx="769763" cy="29238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00" dirty="0"/>
              <a:t>Far Hall</a:t>
            </a:r>
          </a:p>
        </p:txBody>
      </p:sp>
    </p:spTree>
    <p:extLst>
      <p:ext uri="{BB962C8B-B14F-4D97-AF65-F5344CB8AC3E}">
        <p14:creationId xmlns:p14="http://schemas.microsoft.com/office/powerpoint/2010/main" val="4266067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DE5AA-A3DE-4C8A-8788-4D2579375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2218" y="42591"/>
            <a:ext cx="9805481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Resolution of the Neutrino Mass Hierarchy (MH or NMO) with Reactors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8D43C-B2A9-4DFF-AE2E-73365C27D6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871" y="1255596"/>
            <a:ext cx="7530391" cy="1924702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20 </a:t>
            </a:r>
            <a:r>
              <a:rPr lang="en-US" sz="2400" dirty="0" err="1"/>
              <a:t>kt</a:t>
            </a:r>
            <a:r>
              <a:rPr lang="en-US" sz="2400" dirty="0"/>
              <a:t> JUNO detector with better than 3% energy resolution </a:t>
            </a:r>
            <a:br>
              <a:rPr lang="en-US" sz="2400" dirty="0"/>
            </a:br>
            <a:r>
              <a:rPr lang="en-US" sz="2400" dirty="0"/>
              <a:t>@ 1 MeV and better than 1% energy scale determination</a:t>
            </a:r>
          </a:p>
          <a:p>
            <a:r>
              <a:rPr lang="en-US" sz="2400" dirty="0"/>
              <a:t>~100k neutrino events with ~27 </a:t>
            </a:r>
            <a:r>
              <a:rPr lang="en-US" sz="2400" dirty="0" err="1"/>
              <a:t>GW</a:t>
            </a:r>
            <a:r>
              <a:rPr lang="en-US" sz="2400" baseline="-25000" dirty="0" err="1"/>
              <a:t>th</a:t>
            </a:r>
            <a:r>
              <a:rPr lang="en-US" sz="2400" dirty="0"/>
              <a:t> </a:t>
            </a:r>
            <a:r>
              <a:rPr lang="en-US" sz="2400" dirty="0">
                <a:sym typeface="Wingdings" panose="05000000000000000000" pitchFamily="2" charset="2"/>
              </a:rPr>
              <a:t> 3</a:t>
            </a:r>
            <a:r>
              <a:rPr lang="el-GR" sz="2400" dirty="0">
                <a:sym typeface="Wingdings" panose="05000000000000000000" pitchFamily="2" charset="2"/>
              </a:rPr>
              <a:t>σ</a:t>
            </a:r>
            <a:r>
              <a:rPr lang="en-US" sz="2400" dirty="0">
                <a:sym typeface="Wingdings" panose="05000000000000000000" pitchFamily="2" charset="2"/>
              </a:rPr>
              <a:t> MH sensitivity*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64BFB8-2698-420A-82B6-C35C9B864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B30D-5956-410D-BEAB-2F1DB297C8C0}" type="slidenum">
              <a:rPr lang="en-US" smtClean="0"/>
              <a:t>37</a:t>
            </a:fld>
            <a:endParaRPr lang="en-US"/>
          </a:p>
        </p:txBody>
      </p:sp>
      <p:pic>
        <p:nvPicPr>
          <p:cNvPr id="3074" name="Picture 2" descr="Image result for JUNO neutrino">
            <a:extLst>
              <a:ext uri="{FF2B5EF4-FFF2-40B4-BE49-F238E27FC236}">
                <a16:creationId xmlns:a16="http://schemas.microsoft.com/office/drawing/2014/main" id="{371ACBAA-7B43-40E4-855F-B396B53F87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62418" cy="1175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CEB2840-0CD1-4251-98DE-CCBDF9E51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552" y="3383800"/>
            <a:ext cx="4866746" cy="31374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C50924-EF64-43CE-8347-54A0168FD2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46750" y="1143000"/>
            <a:ext cx="4135649" cy="386103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CE3836E-07F3-4ED8-B41F-D97135DD6CB2}"/>
              </a:ext>
            </a:extLst>
          </p:cNvPr>
          <p:cNvCxnSpPr/>
          <p:nvPr/>
        </p:nvCxnSpPr>
        <p:spPr>
          <a:xfrm>
            <a:off x="8253103" y="2989634"/>
            <a:ext cx="2730230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0AD8F2B-D0A8-4817-88A5-37CA189BA777}"/>
              </a:ext>
            </a:extLst>
          </p:cNvPr>
          <p:cNvSpPr txBox="1"/>
          <p:nvPr/>
        </p:nvSpPr>
        <p:spPr>
          <a:xfrm>
            <a:off x="9480240" y="2497540"/>
            <a:ext cx="136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JUNO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129F6469-B8CA-466E-8806-623F8823CB2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70675" y="5343525"/>
          <a:ext cx="5265738" cy="124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145960" imgH="507960" progId="Equation.DSMT4">
                  <p:embed/>
                </p:oleObj>
              </mc:Choice>
              <mc:Fallback>
                <p:oleObj name="Equation" r:id="rId6" imgW="2145960" imgH="50796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129F6469-B8CA-466E-8806-623F8823CB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670675" y="5343525"/>
                        <a:ext cx="5265738" cy="1247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B6BB81EF-247A-4E4C-B28D-294CF56F9CD3}"/>
              </a:ext>
            </a:extLst>
          </p:cNvPr>
          <p:cNvSpPr txBox="1"/>
          <p:nvPr/>
        </p:nvSpPr>
        <p:spPr>
          <a:xfrm>
            <a:off x="1792388" y="6440891"/>
            <a:ext cx="5310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8"/>
              </a:rPr>
              <a:t>Ann. Rev. </a:t>
            </a:r>
            <a:r>
              <a:rPr lang="en-US" dirty="0" err="1">
                <a:hlinkClick r:id="rId8"/>
              </a:rPr>
              <a:t>Nucl</a:t>
            </a:r>
            <a:r>
              <a:rPr lang="en-US" dirty="0">
                <a:hlinkClick r:id="rId8"/>
              </a:rPr>
              <a:t>. Part. Sci. 67, 183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7F059F-C27F-4729-BD4C-8260D7D868D2}"/>
              </a:ext>
            </a:extLst>
          </p:cNvPr>
          <p:cNvSpPr txBox="1"/>
          <p:nvPr/>
        </p:nvSpPr>
        <p:spPr>
          <a:xfrm>
            <a:off x="8889076" y="4909898"/>
            <a:ext cx="3860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9"/>
              </a:rPr>
              <a:t>PRD 87, 033005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501830C-1191-4E92-9216-600896DE9DE6}"/>
              </a:ext>
            </a:extLst>
          </p:cNvPr>
          <p:cNvSpPr txBox="1"/>
          <p:nvPr/>
        </p:nvSpPr>
        <p:spPr>
          <a:xfrm>
            <a:off x="712729" y="2549780"/>
            <a:ext cx="6352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* See </a:t>
            </a:r>
            <a:r>
              <a:rPr lang="en-US" sz="1600" dirty="0">
                <a:hlinkClick r:id="rId10"/>
              </a:rPr>
              <a:t>PRD 86, 113011 </a:t>
            </a:r>
            <a:r>
              <a:rPr lang="en-US" sz="1600" dirty="0"/>
              <a:t>for the statistical interpretation of MH sensitivity</a:t>
            </a:r>
          </a:p>
        </p:txBody>
      </p:sp>
    </p:spTree>
    <p:extLst>
      <p:ext uri="{BB962C8B-B14F-4D97-AF65-F5344CB8AC3E}">
        <p14:creationId xmlns:p14="http://schemas.microsoft.com/office/powerpoint/2010/main" val="4107360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  <p:bldP spid="1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8B558-8C8F-4371-B714-BA3A2E3E6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135" y="45513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Micro-Channel Plate PMT and </a:t>
            </a:r>
            <a:br>
              <a:rPr lang="en-US" dirty="0"/>
            </a:br>
            <a:r>
              <a:rPr lang="en-US" dirty="0"/>
              <a:t>High-Light-Yield Liquid Scintillator (LS)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AD2A37-2B56-4B4D-B0E8-4F6DDEEBE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B30D-5956-410D-BEAB-2F1DB297C8C0}" type="slidenum">
              <a:rPr lang="en-US" smtClean="0"/>
              <a:t>38</a:t>
            </a:fld>
            <a:endParaRPr lang="en-US"/>
          </a:p>
        </p:txBody>
      </p:sp>
      <p:pic>
        <p:nvPicPr>
          <p:cNvPr id="8" name="Picture 2" descr="Image result for JUNO neutrino">
            <a:extLst>
              <a:ext uri="{FF2B5EF4-FFF2-40B4-BE49-F238E27FC236}">
                <a16:creationId xmlns:a16="http://schemas.microsoft.com/office/drawing/2014/main" id="{25841AFB-F9BF-486C-9071-5D0088B7E4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62418" cy="1175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69CD4BA-7726-42F6-A47F-0351D35ED2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869" y="1887356"/>
            <a:ext cx="3663818" cy="39875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6BC576F-FCDB-4D0D-887A-EB9F9EC829ED}"/>
              </a:ext>
            </a:extLst>
          </p:cNvPr>
          <p:cNvSpPr txBox="1"/>
          <p:nvPr/>
        </p:nvSpPr>
        <p:spPr>
          <a:xfrm>
            <a:off x="3963580" y="1637000"/>
            <a:ext cx="2844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3% energy resolution @ 1 MeV</a:t>
            </a:r>
          </a:p>
          <a:p>
            <a:endParaRPr lang="en-US" sz="2400" dirty="0"/>
          </a:p>
          <a:p>
            <a:r>
              <a:rPr lang="en-US" sz="2400" dirty="0"/>
              <a:t>PMTs:</a:t>
            </a:r>
          </a:p>
          <a:p>
            <a:r>
              <a:rPr lang="en-US" sz="2400" dirty="0"/>
              <a:t>17,600 20’’ PMT</a:t>
            </a:r>
          </a:p>
          <a:p>
            <a:r>
              <a:rPr lang="en-US" sz="2400" dirty="0"/>
              <a:t>25,000 3’’ PMT</a:t>
            </a:r>
          </a:p>
          <a:p>
            <a:r>
              <a:rPr lang="en-US" sz="2400" dirty="0"/>
              <a:t>Coverage 77.5%</a:t>
            </a:r>
          </a:p>
          <a:p>
            <a:endParaRPr lang="en-US" sz="2400" dirty="0"/>
          </a:p>
          <a:p>
            <a:r>
              <a:rPr lang="en-US" sz="2400" dirty="0"/>
              <a:t>LS: </a:t>
            </a:r>
          </a:p>
          <a:p>
            <a:r>
              <a:rPr lang="en-US" sz="2400" dirty="0"/>
              <a:t>10</a:t>
            </a:r>
            <a:r>
              <a:rPr lang="en-US" sz="2400" baseline="30000" dirty="0"/>
              <a:t>4</a:t>
            </a:r>
            <a:r>
              <a:rPr lang="en-US" sz="2400" dirty="0"/>
              <a:t> PE/MeV</a:t>
            </a:r>
          </a:p>
          <a:p>
            <a:r>
              <a:rPr lang="en-US" sz="2400" dirty="0" err="1"/>
              <a:t>L</a:t>
            </a:r>
            <a:r>
              <a:rPr lang="en-US" sz="2400" baseline="-25000" dirty="0" err="1"/>
              <a:t>att</a:t>
            </a:r>
            <a:r>
              <a:rPr lang="en-US" sz="2400" dirty="0"/>
              <a:t> &gt; 20 m @ 430 nm</a:t>
            </a:r>
          </a:p>
          <a:p>
            <a:r>
              <a:rPr lang="en-US" sz="2400" dirty="0"/>
              <a:t>Low background</a:t>
            </a:r>
          </a:p>
        </p:txBody>
      </p:sp>
      <p:pic>
        <p:nvPicPr>
          <p:cNvPr id="14" name="Content Placeholder 4">
            <a:extLst>
              <a:ext uri="{FF2B5EF4-FFF2-40B4-BE49-F238E27FC236}">
                <a16:creationId xmlns:a16="http://schemas.microsoft.com/office/drawing/2014/main" id="{9773B991-446A-4BF7-8273-E7C74C1F0F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6738676" y="1175730"/>
            <a:ext cx="5518189" cy="354187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F92BEBE-59CF-4AB3-9D62-929F90E66F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71104" y="4816250"/>
            <a:ext cx="1489227" cy="168397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4D4560E-A1CC-4233-9A38-43E5172737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69046" y="5008560"/>
            <a:ext cx="1700286" cy="149166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1D3D98F-7729-4589-B6F6-38838DCF3468}"/>
              </a:ext>
            </a:extLst>
          </p:cNvPr>
          <p:cNvSpPr txBox="1"/>
          <p:nvPr/>
        </p:nvSpPr>
        <p:spPr>
          <a:xfrm>
            <a:off x="7991061" y="6500222"/>
            <a:ext cx="3569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PDE: Photon Detection Efficiency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97331C-5E64-4E7A-B69C-8516A26500DA}"/>
              </a:ext>
            </a:extLst>
          </p:cNvPr>
          <p:cNvSpPr/>
          <p:nvPr/>
        </p:nvSpPr>
        <p:spPr>
          <a:xfrm>
            <a:off x="2608899" y="6389071"/>
            <a:ext cx="2429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8"/>
              </a:rPr>
              <a:t>http://juno.ihep.cas.cn/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780B6A-3A53-4F0E-BADC-DD3437BF144F}"/>
              </a:ext>
            </a:extLst>
          </p:cNvPr>
          <p:cNvSpPr txBox="1"/>
          <p:nvPr/>
        </p:nvSpPr>
        <p:spPr>
          <a:xfrm>
            <a:off x="852060" y="1504860"/>
            <a:ext cx="2279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 kT liquid scintillator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46DC1AB-1B5F-425E-890D-00CEBE7DCE26}"/>
              </a:ext>
            </a:extLst>
          </p:cNvPr>
          <p:cNvCxnSpPr/>
          <p:nvPr/>
        </p:nvCxnSpPr>
        <p:spPr>
          <a:xfrm>
            <a:off x="535364" y="6011014"/>
            <a:ext cx="2912828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7D5726B-3670-4BDF-9DD9-3F3CAD91873D}"/>
              </a:ext>
            </a:extLst>
          </p:cNvPr>
          <p:cNvSpPr txBox="1"/>
          <p:nvPr/>
        </p:nvSpPr>
        <p:spPr>
          <a:xfrm>
            <a:off x="1584546" y="6011014"/>
            <a:ext cx="1495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~40 m</a:t>
            </a:r>
          </a:p>
        </p:txBody>
      </p:sp>
    </p:spTree>
    <p:extLst>
      <p:ext uri="{BB962C8B-B14F-4D97-AF65-F5344CB8AC3E}">
        <p14:creationId xmlns:p14="http://schemas.microsoft.com/office/powerpoint/2010/main" val="3602817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6D721-67C6-D06B-F31F-5A217F184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Construction Process of JUNO</a:t>
            </a:r>
          </a:p>
        </p:txBody>
      </p:sp>
      <p:pic>
        <p:nvPicPr>
          <p:cNvPr id="4" name="Online Media 3" title="JUNO: completed the steel supporting structure of the experiment that will search out neutrinos.">
            <a:hlinkClick r:id="" action="ppaction://media"/>
            <a:extLst>
              <a:ext uri="{FF2B5EF4-FFF2-40B4-BE49-F238E27FC236}">
                <a16:creationId xmlns:a16="http://schemas.microsoft.com/office/drawing/2014/main" id="{1DD959D6-DC95-BCD6-EAB1-EF644A6F5619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090738" y="1600200"/>
            <a:ext cx="8010525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05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EC59196-3DE4-0C25-5BD7-6C8CDDE3D27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09600" y="157456"/>
                <a:ext cx="10972800" cy="114300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Fission and Energy Release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EC59196-3DE4-0C25-5BD7-6C8CDDE3D27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157456"/>
                <a:ext cx="10972800" cy="1143000"/>
              </a:xfrm>
              <a:blipFill>
                <a:blip r:embed="rId2"/>
                <a:stretch>
                  <a:fillRect b="-96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313C06F-864F-E109-FF65-05E02494DF0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01604" y="1554624"/>
            <a:ext cx="6157164" cy="2535595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812D243-B1CF-3A48-9ECA-B02787488A1B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421535" y="1367983"/>
                <a:ext cx="5770465" cy="45259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>
                    <a:solidFill>
                      <a:srgbClr val="C00000"/>
                    </a:solidFill>
                  </a:rPr>
                  <a:t>1 fission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0.219 AMU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200 MeV</a:t>
                </a:r>
              </a:p>
              <a:p>
                <a:r>
                  <a:rPr lang="en-US" dirty="0"/>
                  <a:t>1 g of U-235 fission = 24,000 kwh</a:t>
                </a:r>
              </a:p>
              <a:p>
                <a:pPr lvl="1"/>
                <a:r>
                  <a:rPr lang="en-US" dirty="0"/>
                  <a:t>3.2 tons of coal</a:t>
                </a:r>
              </a:p>
              <a:p>
                <a:pPr lvl="1"/>
                <a:r>
                  <a:rPr lang="en-US" dirty="0"/>
                  <a:t>12.6 barrel of oil</a:t>
                </a:r>
              </a:p>
              <a:p>
                <a:pPr lvl="1"/>
                <a:r>
                  <a:rPr lang="en-US" u="sng" dirty="0"/>
                  <a:t>Lightening of a small city overnight</a:t>
                </a:r>
              </a:p>
              <a:p>
                <a:r>
                  <a:rPr lang="en-US" dirty="0"/>
                  <a:t>Energy density (energy/mass) of </a:t>
                </a:r>
                <a:br>
                  <a:rPr lang="en-US" dirty="0"/>
                </a:br>
                <a:r>
                  <a:rPr lang="en-US" dirty="0"/>
                  <a:t>U-235 = 28,000 times of that of coal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812D243-B1CF-3A48-9ECA-B02787488A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421535" y="1367983"/>
                <a:ext cx="5770465" cy="4525963"/>
              </a:xfrm>
              <a:blipFill>
                <a:blip r:embed="rId4"/>
                <a:stretch>
                  <a:fillRect l="-2112" t="-1211" r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99E0C4-2E59-3E85-D1EA-71B01A949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07BB-9C63-4CCD-B64E-D1F0225BA961}" type="slidenum">
              <a:rPr lang="en-US" smtClean="0"/>
              <a:t>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768266-8B3B-F1A4-433C-A9B13F2967E9}"/>
              </a:ext>
            </a:extLst>
          </p:cNvPr>
          <p:cNvSpPr txBox="1"/>
          <p:nvPr/>
        </p:nvSpPr>
        <p:spPr>
          <a:xfrm>
            <a:off x="9239" y="4806159"/>
            <a:ext cx="60867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Key properties of fission: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Release substantial energy (mostly as kinetic energy of the fission fragments)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Release excess neutrons: possibility of chain reaction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713257-1804-851D-5D12-9CE5F0571329}"/>
              </a:ext>
            </a:extLst>
          </p:cNvPr>
          <p:cNvSpPr txBox="1"/>
          <p:nvPr/>
        </p:nvSpPr>
        <p:spPr>
          <a:xfrm>
            <a:off x="6042968" y="4782486"/>
            <a:ext cx="60867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Reactor Design Requirement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Thermal neutrons: needs “moderator” to slow down neutrinos (water, graphite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Controllable fission: engineering to make output neutron = 1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0880F4-7526-640B-B633-2E49144414A4}"/>
              </a:ext>
            </a:extLst>
          </p:cNvPr>
          <p:cNvSpPr txBox="1"/>
          <p:nvPr/>
        </p:nvSpPr>
        <p:spPr>
          <a:xfrm>
            <a:off x="101604" y="1554624"/>
            <a:ext cx="3035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1.008 atomic mass unit (AMU)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E0252E-13DD-F5A3-7D23-ECC606B90A16}"/>
              </a:ext>
            </a:extLst>
          </p:cNvPr>
          <p:cNvSpPr txBox="1"/>
          <p:nvPr/>
        </p:nvSpPr>
        <p:spPr>
          <a:xfrm>
            <a:off x="882652" y="3611701"/>
            <a:ext cx="147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235.044 AMU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3F5078-3A79-4514-55B7-11C7E5D3FAD1}"/>
              </a:ext>
            </a:extLst>
          </p:cNvPr>
          <p:cNvSpPr txBox="1"/>
          <p:nvPr/>
        </p:nvSpPr>
        <p:spPr>
          <a:xfrm>
            <a:off x="4297266" y="4067020"/>
            <a:ext cx="147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140.883 AMU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5317DE-F2EC-1ABC-B545-176C5C7920FD}"/>
              </a:ext>
            </a:extLst>
          </p:cNvPr>
          <p:cNvSpPr txBox="1"/>
          <p:nvPr/>
        </p:nvSpPr>
        <p:spPr>
          <a:xfrm>
            <a:off x="4130352" y="1173456"/>
            <a:ext cx="147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91.926 AMU</a:t>
            </a:r>
          </a:p>
        </p:txBody>
      </p:sp>
    </p:spTree>
    <p:extLst>
      <p:ext uri="{BB962C8B-B14F-4D97-AF65-F5344CB8AC3E}">
        <p14:creationId xmlns:p14="http://schemas.microsoft.com/office/powerpoint/2010/main" val="3475399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3" grpId="0"/>
      <p:bldP spid="1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053EA-8CF0-4C01-AA96-8407815B9C0A}" type="slidenum">
              <a:rPr lang="en-US" smtClean="0"/>
              <a:t>40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85883" y="2904312"/>
            <a:ext cx="27527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13065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E85A2B-D21D-D90E-A7B2-DC4FAB8D2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07BB-9C63-4CCD-B64E-D1F0225BA961}" type="slidenum">
              <a:rPr lang="en-US" smtClean="0"/>
              <a:t>5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5AC142-0613-FE43-5C8C-A8CB5154AFE8}"/>
              </a:ext>
            </a:extLst>
          </p:cNvPr>
          <p:cNvSpPr txBox="1"/>
          <p:nvPr/>
        </p:nvSpPr>
        <p:spPr>
          <a:xfrm>
            <a:off x="4806950" y="514350"/>
            <a:ext cx="67754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Core Heat Removal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Coolant: Heat Transfer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Safety Systems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0DFFDD-7DF0-18D0-1F83-5516F806827D}"/>
              </a:ext>
            </a:extLst>
          </p:cNvPr>
          <p:cNvSpPr txBox="1"/>
          <p:nvPr/>
        </p:nvSpPr>
        <p:spPr>
          <a:xfrm>
            <a:off x="8537575" y="514350"/>
            <a:ext cx="67754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Confinement of Radioactivity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Electricity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Spent fuel processing</a:t>
            </a:r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E4C552-E90D-11AB-8D90-937121C89DB0}"/>
              </a:ext>
            </a:extLst>
          </p:cNvPr>
          <p:cNvSpPr txBox="1"/>
          <p:nvPr/>
        </p:nvSpPr>
        <p:spPr>
          <a:xfrm>
            <a:off x="466770" y="5072496"/>
            <a:ext cx="67754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Reactor Core Design: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Core Power Distribution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Ability to shutdown plant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fuel failure or melting</a:t>
            </a:r>
          </a:p>
          <a:p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6FE4D93-9309-C7CB-0BD3-5A7ED6E113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059" y="2250833"/>
            <a:ext cx="8317703" cy="447064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80A1497-D141-B35E-F7F9-FF0A8B75D6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895" y="308176"/>
            <a:ext cx="2979812" cy="3312380"/>
          </a:xfrm>
          <a:prstGeom prst="rect">
            <a:avLst/>
          </a:prstGeom>
        </p:spPr>
      </p:pic>
      <p:sp>
        <p:nvSpPr>
          <p:cNvPr id="19" name="TextBox 3">
            <a:extLst>
              <a:ext uri="{FF2B5EF4-FFF2-40B4-BE49-F238E27FC236}">
                <a16:creationId xmlns:a16="http://schemas.microsoft.com/office/drawing/2014/main" id="{2B80418F-1997-A354-5339-4617F20B7320}"/>
              </a:ext>
            </a:extLst>
          </p:cNvPr>
          <p:cNvSpPr txBox="1"/>
          <p:nvPr/>
        </p:nvSpPr>
        <p:spPr>
          <a:xfrm>
            <a:off x="5548245" y="2158500"/>
            <a:ext cx="5292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Schematic of a Pressurized Water Reactor (PWR)</a:t>
            </a:r>
          </a:p>
        </p:txBody>
      </p:sp>
    </p:spTree>
    <p:extLst>
      <p:ext uri="{BB962C8B-B14F-4D97-AF65-F5344CB8AC3E}">
        <p14:creationId xmlns:p14="http://schemas.microsoft.com/office/powerpoint/2010/main" val="1836498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nline Media 5" title="Top 5 Amazing Nuclear Reactor Startups">
            <a:hlinkClick r:id="" action="ppaction://media"/>
            <a:extLst>
              <a:ext uri="{FF2B5EF4-FFF2-40B4-BE49-F238E27FC236}">
                <a16:creationId xmlns:a16="http://schemas.microsoft.com/office/drawing/2014/main" id="{AE0E67ED-4822-A6A6-2241-E29D8ED544F8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94845" y="276349"/>
            <a:ext cx="9602310" cy="54253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A850A3C-0C88-3450-4744-0C716FE80595}"/>
              </a:ext>
            </a:extLst>
          </p:cNvPr>
          <p:cNvSpPr txBox="1"/>
          <p:nvPr/>
        </p:nvSpPr>
        <p:spPr>
          <a:xfrm>
            <a:off x="3799643" y="6032810"/>
            <a:ext cx="70666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hlinkClick r:id="rId4"/>
              </a:rPr>
              <a:t>Breazeale</a:t>
            </a:r>
            <a:r>
              <a:rPr lang="en-US" dirty="0">
                <a:hlinkClick r:id="rId4"/>
              </a:rPr>
              <a:t> Nuclear Reactor Start up, 500kW, 1MW, and Shut Down (ANNOTATED) - YouTube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8BDACE-FA5A-4599-1B67-9E59A846BE06}"/>
              </a:ext>
            </a:extLst>
          </p:cNvPr>
          <p:cNvSpPr txBox="1"/>
          <p:nvPr/>
        </p:nvSpPr>
        <p:spPr>
          <a:xfrm>
            <a:off x="710214" y="6032810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Full video with annotations:</a:t>
            </a:r>
          </a:p>
        </p:txBody>
      </p:sp>
    </p:spTree>
    <p:extLst>
      <p:ext uri="{BB962C8B-B14F-4D97-AF65-F5344CB8AC3E}">
        <p14:creationId xmlns:p14="http://schemas.microsoft.com/office/powerpoint/2010/main" val="3555119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A9F4D-ECCB-F28A-2522-83E19287C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FF957C-FC28-257F-A620-103D3440E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07BB-9C63-4CCD-B64E-D1F0225BA961}" type="slidenum">
              <a:rPr lang="en-US" smtClean="0"/>
              <a:t>7</a:t>
            </a:fld>
            <a:endParaRPr lang="en-US"/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16BEFFE1-9345-A067-20DD-5BBB5B0665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088" y="136522"/>
            <a:ext cx="8868347" cy="450489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BBBEE06-D463-9B54-FBA6-A78B4521C9C5}"/>
              </a:ext>
            </a:extLst>
          </p:cNvPr>
          <p:cNvSpPr/>
          <p:nvPr/>
        </p:nvSpPr>
        <p:spPr>
          <a:xfrm>
            <a:off x="553154" y="136522"/>
            <a:ext cx="80376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https://www.carbonbrief.org/mapped-the-worlds-nuclear-power-plants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9D2E43-F46A-C07C-6EE7-E6C737A3CA84}"/>
              </a:ext>
            </a:extLst>
          </p:cNvPr>
          <p:cNvSpPr txBox="1"/>
          <p:nvPr/>
        </p:nvSpPr>
        <p:spPr>
          <a:xfrm>
            <a:off x="353466" y="4908703"/>
            <a:ext cx="79184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b="1" dirty="0"/>
              <a:t> &gt;450 </a:t>
            </a:r>
            <a:r>
              <a:rPr lang="en-US" sz="2400" dirty="0"/>
              <a:t>operating nuclear reactors with </a:t>
            </a:r>
            <a:br>
              <a:rPr lang="en-US" sz="2400" dirty="0"/>
            </a:br>
            <a:r>
              <a:rPr lang="en-US" sz="2400" b="1" dirty="0"/>
              <a:t>&gt;50 </a:t>
            </a:r>
            <a:r>
              <a:rPr lang="en-US" sz="2400" dirty="0"/>
              <a:t>under construction in </a:t>
            </a:r>
            <a:r>
              <a:rPr lang="en-US" sz="2400" b="1" dirty="0"/>
              <a:t>&gt;30 </a:t>
            </a:r>
            <a:r>
              <a:rPr lang="en-US" sz="2400" dirty="0"/>
              <a:t>countries, </a:t>
            </a:r>
            <a:br>
              <a:rPr lang="en-US" sz="2400" dirty="0"/>
            </a:br>
            <a:r>
              <a:rPr lang="en-US" sz="2400" dirty="0"/>
              <a:t>contributing to </a:t>
            </a:r>
            <a:r>
              <a:rPr lang="en-US" sz="2400" b="1" dirty="0"/>
              <a:t>~10% </a:t>
            </a:r>
            <a:r>
              <a:rPr lang="en-US" sz="2400" dirty="0"/>
              <a:t>of global electricity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8D7CBCC-969C-ED5C-02E4-FD69A151366E}"/>
              </a:ext>
            </a:extLst>
          </p:cNvPr>
          <p:cNvGrpSpPr/>
          <p:nvPr/>
        </p:nvGrpSpPr>
        <p:grpSpPr>
          <a:xfrm>
            <a:off x="8271916" y="136522"/>
            <a:ext cx="3703266" cy="2059890"/>
            <a:chOff x="7861954" y="559873"/>
            <a:chExt cx="4079821" cy="2353011"/>
          </a:xfrm>
        </p:grpSpPr>
        <p:pic>
          <p:nvPicPr>
            <p:cNvPr id="10" name="Picture 2" descr="World Electricity Production by Source 2019 graphic">
              <a:extLst>
                <a:ext uri="{FF2B5EF4-FFF2-40B4-BE49-F238E27FC236}">
                  <a16:creationId xmlns:a16="http://schemas.microsoft.com/office/drawing/2014/main" id="{13A3FF91-1404-89A2-DD4B-3F9B045F722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646"/>
            <a:stretch/>
          </p:blipFill>
          <p:spPr bwMode="auto">
            <a:xfrm>
              <a:off x="7861954" y="559873"/>
              <a:ext cx="4079821" cy="23530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897E5DB-A11A-51A6-2CB5-ADCF3FFAB714}"/>
                </a:ext>
              </a:extLst>
            </p:cNvPr>
            <p:cNvCxnSpPr>
              <a:cxnSpLocks/>
            </p:cNvCxnSpPr>
            <p:nvPr/>
          </p:nvCxnSpPr>
          <p:spPr>
            <a:xfrm>
              <a:off x="8418136" y="1364544"/>
              <a:ext cx="1947061" cy="34538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734F410-326E-C601-0F67-4AF0397C65FA}"/>
                </a:ext>
              </a:extLst>
            </p:cNvPr>
            <p:cNvSpPr/>
            <p:nvPr/>
          </p:nvSpPr>
          <p:spPr>
            <a:xfrm>
              <a:off x="10365197" y="1616964"/>
              <a:ext cx="1062087" cy="185928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4D60681D-422E-7496-7A00-0064573F2E0B}"/>
              </a:ext>
            </a:extLst>
          </p:cNvPr>
          <p:cNvSpPr txBox="1"/>
          <p:nvPr/>
        </p:nvSpPr>
        <p:spPr>
          <a:xfrm>
            <a:off x="9949495" y="1994609"/>
            <a:ext cx="2107844" cy="2424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IEA Electricity Information 2019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115EB45-C7CE-A6BF-511B-537B71F2AD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1524" y="4462719"/>
            <a:ext cx="5257838" cy="233190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F60F788-ABB2-8D5E-5DB3-C883BF09286F}"/>
              </a:ext>
            </a:extLst>
          </p:cNvPr>
          <p:cNvSpPr txBox="1"/>
          <p:nvPr/>
        </p:nvSpPr>
        <p:spPr>
          <a:xfrm>
            <a:off x="9285573" y="4422030"/>
            <a:ext cx="2533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2015 Ranking</a:t>
            </a:r>
          </a:p>
        </p:txBody>
      </p:sp>
    </p:spTree>
    <p:extLst>
      <p:ext uri="{BB962C8B-B14F-4D97-AF65-F5344CB8AC3E}">
        <p14:creationId xmlns:p14="http://schemas.microsoft.com/office/powerpoint/2010/main" val="796200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5E59B-2ED7-3ACA-E543-1920404F2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382"/>
            <a:ext cx="10972800" cy="1143000"/>
          </a:xfrm>
        </p:spPr>
        <p:txBody>
          <a:bodyPr/>
          <a:lstStyle/>
          <a:p>
            <a:r>
              <a:rPr lang="en-US" dirty="0"/>
              <a:t>Production of Weapon-graded Plutonium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9ED7227-9836-B563-EB09-F4704D571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152697"/>
            <a:ext cx="5386917" cy="639762"/>
          </a:xfrm>
        </p:spPr>
        <p:txBody>
          <a:bodyPr/>
          <a:lstStyle/>
          <a:p>
            <a:r>
              <a:rPr lang="en-US" dirty="0"/>
              <a:t>U-235: 52 kg critical mass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266A454-D63B-377D-1E56-296DB31A62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0" y="1955800"/>
            <a:ext cx="6193369" cy="4170363"/>
          </a:xfrm>
        </p:spPr>
        <p:txBody>
          <a:bodyPr/>
          <a:lstStyle/>
          <a:p>
            <a:r>
              <a:rPr lang="en-US" dirty="0"/>
              <a:t>Natural abundance of 0.72% (mostly U-238) </a:t>
            </a:r>
          </a:p>
          <a:p>
            <a:r>
              <a:rPr lang="en-US" dirty="0"/>
              <a:t>90% and above is needed for weapon graded </a:t>
            </a:r>
            <a:r>
              <a:rPr lang="en-US" dirty="0">
                <a:sym typeface="Wingdings" panose="05000000000000000000" pitchFamily="2" charset="2"/>
              </a:rPr>
              <a:t> electromagnetic separation, diffusions, </a:t>
            </a:r>
            <a:r>
              <a:rPr lang="en-US" b="0" i="0" dirty="0">
                <a:solidFill>
                  <a:srgbClr val="111111"/>
                </a:solidFill>
                <a:effectLst/>
                <a:latin typeface="-apple-system"/>
              </a:rPr>
              <a:t>centrifuges, highly technically challenging</a:t>
            </a:r>
            <a:endParaRPr lang="en-US" dirty="0"/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B2F895C-2A9D-2893-45AE-1C3CF99072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93369" y="1152697"/>
            <a:ext cx="5389033" cy="639762"/>
          </a:xfrm>
        </p:spPr>
        <p:txBody>
          <a:bodyPr/>
          <a:lstStyle/>
          <a:p>
            <a:r>
              <a:rPr lang="en-US" dirty="0"/>
              <a:t>Pu-239: 10 kg critical mass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A28CD66-EBF4-A39D-DC92-551A566224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3369" y="1955800"/>
            <a:ext cx="5389033" cy="4170363"/>
          </a:xfrm>
        </p:spPr>
        <p:txBody>
          <a:bodyPr/>
          <a:lstStyle/>
          <a:p>
            <a:r>
              <a:rPr lang="en-US" dirty="0"/>
              <a:t>93% and above for weapon graded</a:t>
            </a:r>
          </a:p>
          <a:p>
            <a:r>
              <a:rPr lang="en-US" dirty="0"/>
              <a:t>Produced in nuclear reactors </a:t>
            </a:r>
            <a:r>
              <a:rPr lang="en-US" dirty="0">
                <a:sym typeface="Wingdings" panose="05000000000000000000" pitchFamily="2" charset="2"/>
              </a:rPr>
              <a:t> given enough time, all U-238  Pu</a:t>
            </a:r>
            <a:r>
              <a:rPr lang="en-US" dirty="0"/>
              <a:t> 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A615D6-35AF-2FD7-47B2-D6D431D2D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07BB-9C63-4CCD-B64E-D1F0225BA961}" type="slidenum">
              <a:rPr lang="en-US" smtClean="0"/>
              <a:t>8</a:t>
            </a:fld>
            <a:endParaRPr lang="en-US"/>
          </a:p>
        </p:txBody>
      </p:sp>
      <p:pic>
        <p:nvPicPr>
          <p:cNvPr id="1026" name="Picture 2" descr="Uranium Enrichment">
            <a:extLst>
              <a:ext uri="{FF2B5EF4-FFF2-40B4-BE49-F238E27FC236}">
                <a16:creationId xmlns:a16="http://schemas.microsoft.com/office/drawing/2014/main" id="{F4576C82-4B4E-0ECC-60AC-A62CF79B3E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27" y="3714419"/>
            <a:ext cx="2562225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ranium enrichment - Energy Education">
            <a:extLst>
              <a:ext uri="{FF2B5EF4-FFF2-40B4-BE49-F238E27FC236}">
                <a16:creationId xmlns:a16="http://schemas.microsoft.com/office/drawing/2014/main" id="{77B376B5-7045-A8BC-9139-57DAFC2B0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258" y="3819424"/>
            <a:ext cx="2880555" cy="2306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8" descr="{\displaystyle {\ce {{}^{238}_{92}U + {}^{1}_{0}n -&gt; {}^{239}_{92}U -&gt;[\beta^-][23.5\ {\ce {min}}] {}^{239}_{93}Np -&gt;[\beta^-][2.356\ {\ce {d}}] {}^{239}_{94}Pu}}}">
            <a:extLst>
              <a:ext uri="{FF2B5EF4-FFF2-40B4-BE49-F238E27FC236}">
                <a16:creationId xmlns:a16="http://schemas.microsoft.com/office/drawing/2014/main" id="{7186E52D-F3EC-7D8D-5E63-24C575F7B3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4" name="Picture 10" descr="Plutonium production">
            <a:extLst>
              <a:ext uri="{FF2B5EF4-FFF2-40B4-BE49-F238E27FC236}">
                <a16:creationId xmlns:a16="http://schemas.microsoft.com/office/drawing/2014/main" id="{3EFBB718-F7D8-CD88-ECFA-8420B9899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473" y="3295177"/>
            <a:ext cx="4644820" cy="270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679BFED-B365-7651-EC8E-0C4FF5946B53}"/>
              </a:ext>
            </a:extLst>
          </p:cNvPr>
          <p:cNvSpPr txBox="1"/>
          <p:nvPr/>
        </p:nvSpPr>
        <p:spPr>
          <a:xfrm>
            <a:off x="6410459" y="6156298"/>
            <a:ext cx="613727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Safeguards efforts (</a:t>
            </a:r>
            <a:r>
              <a:rPr lang="en-US" dirty="0"/>
              <a:t>e</a:t>
            </a:r>
            <a:r>
              <a:rPr lang="en-US" sz="1800" dirty="0"/>
              <a:t>.g. WATCHMAN: </a:t>
            </a:r>
            <a:r>
              <a:rPr lang="en-US" sz="1800" dirty="0">
                <a:hlinkClick r:id="rId5"/>
              </a:rPr>
              <a:t>arXiv:1502.01132</a:t>
            </a:r>
            <a:r>
              <a:rPr lang="en-US" sz="1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94642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39EE1-A1FD-4308-A256-6B798A262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7057"/>
            <a:ext cx="10972800" cy="1143000"/>
          </a:xfrm>
        </p:spPr>
        <p:txBody>
          <a:bodyPr/>
          <a:lstStyle/>
          <a:p>
            <a:r>
              <a:rPr lang="en-US" dirty="0"/>
              <a:t>Nuclear Reactor as Antineutrino Source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F159666-949A-44EE-AED4-EB98B17D74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96000" y="3120779"/>
            <a:ext cx="4970745" cy="360069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0CBB22-6445-4E80-A052-85072886E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B30D-5956-410D-BEAB-2F1DB297C8C0}" type="slidenum">
              <a:rPr lang="en-US" smtClean="0"/>
              <a:t>9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3946554-591C-40D9-9564-ADBE4F411ACE}"/>
              </a:ext>
            </a:extLst>
          </p:cNvPr>
          <p:cNvSpPr txBox="1">
            <a:spLocks/>
          </p:cNvSpPr>
          <p:nvPr/>
        </p:nvSpPr>
        <p:spPr>
          <a:xfrm>
            <a:off x="320587" y="5472693"/>
            <a:ext cx="4896455" cy="130247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Pure anti-</a:t>
            </a:r>
            <a:r>
              <a:rPr lang="el-GR" sz="2000" dirty="0"/>
              <a:t>ν</a:t>
            </a:r>
            <a:r>
              <a:rPr lang="en-US" sz="2000" baseline="-25000" dirty="0"/>
              <a:t>e</a:t>
            </a:r>
            <a:r>
              <a:rPr lang="en-US" sz="2000" dirty="0"/>
              <a:t> source with </a:t>
            </a:r>
            <a:br>
              <a:rPr lang="en-US" sz="2000" dirty="0"/>
            </a:br>
            <a:r>
              <a:rPr lang="en-US" sz="2000" dirty="0"/>
              <a:t>~6 anti-</a:t>
            </a:r>
            <a:r>
              <a:rPr lang="el-GR" sz="2000" dirty="0"/>
              <a:t>ν</a:t>
            </a:r>
            <a:r>
              <a:rPr lang="en-US" sz="2000" baseline="-25000" dirty="0"/>
              <a:t>e</a:t>
            </a:r>
            <a:r>
              <a:rPr lang="en-US" sz="2000" dirty="0"/>
              <a:t> per fission</a:t>
            </a:r>
          </a:p>
          <a:p>
            <a:r>
              <a:rPr lang="en-US" sz="2000" dirty="0"/>
              <a:t>~2 x 10</a:t>
            </a:r>
            <a:r>
              <a:rPr lang="en-US" sz="2000" baseline="30000" dirty="0"/>
              <a:t>20</a:t>
            </a:r>
            <a:r>
              <a:rPr lang="en-US" sz="2000" dirty="0"/>
              <a:t> anti-</a:t>
            </a:r>
            <a:r>
              <a:rPr lang="el-GR" sz="2000" dirty="0"/>
              <a:t>ν</a:t>
            </a:r>
            <a:r>
              <a:rPr lang="en-US" sz="2000" baseline="-25000" dirty="0"/>
              <a:t>e</a:t>
            </a:r>
            <a:r>
              <a:rPr lang="en-US" sz="2000" dirty="0"/>
              <a:t>/sec per </a:t>
            </a:r>
            <a:r>
              <a:rPr lang="en-US" sz="2000" dirty="0" err="1"/>
              <a:t>GigaWatt</a:t>
            </a:r>
            <a:r>
              <a:rPr lang="en-US" sz="2000" dirty="0"/>
              <a:t> thermal power (</a:t>
            </a:r>
            <a:r>
              <a:rPr lang="en-US" sz="2000" dirty="0" err="1"/>
              <a:t>GW</a:t>
            </a:r>
            <a:r>
              <a:rPr lang="en-US" sz="2000" baseline="-25000" dirty="0" err="1"/>
              <a:t>th</a:t>
            </a:r>
            <a:r>
              <a:rPr lang="en-US" sz="2000" dirty="0"/>
              <a:t>)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55E56EA-6E93-40EC-9C9F-19C6982F93C6}"/>
              </a:ext>
            </a:extLst>
          </p:cNvPr>
          <p:cNvSpPr txBox="1">
            <a:spLocks/>
          </p:cNvSpPr>
          <p:nvPr/>
        </p:nvSpPr>
        <p:spPr>
          <a:xfrm>
            <a:off x="4656308" y="977853"/>
            <a:ext cx="7263318" cy="2089233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Low-enriched uranium (LEU) cores in </a:t>
            </a:r>
            <a:r>
              <a:rPr lang="en-US" dirty="0">
                <a:solidFill>
                  <a:srgbClr val="00B050"/>
                </a:solidFill>
              </a:rPr>
              <a:t>Commercial reactors</a:t>
            </a:r>
            <a:r>
              <a:rPr lang="en-US" dirty="0"/>
              <a:t> in Nuclear Power Plants</a:t>
            </a:r>
          </a:p>
          <a:p>
            <a:pPr lvl="1"/>
            <a:r>
              <a:rPr lang="en-US" sz="2900" dirty="0">
                <a:solidFill>
                  <a:srgbClr val="0070C0"/>
                </a:solidFill>
              </a:rPr>
              <a:t>Mixture of fissions: </a:t>
            </a:r>
            <a:r>
              <a:rPr lang="en-US" sz="2900" baseline="30000" dirty="0">
                <a:solidFill>
                  <a:srgbClr val="0070C0"/>
                </a:solidFill>
              </a:rPr>
              <a:t>235</a:t>
            </a:r>
            <a:r>
              <a:rPr lang="en-US" sz="2900" dirty="0">
                <a:solidFill>
                  <a:srgbClr val="0070C0"/>
                </a:solidFill>
              </a:rPr>
              <a:t>U (~55%), </a:t>
            </a:r>
            <a:r>
              <a:rPr lang="en-US" sz="2900" baseline="30000" dirty="0">
                <a:solidFill>
                  <a:srgbClr val="0070C0"/>
                </a:solidFill>
              </a:rPr>
              <a:t>239</a:t>
            </a:r>
            <a:r>
              <a:rPr lang="en-US" sz="2900" dirty="0">
                <a:solidFill>
                  <a:srgbClr val="0070C0"/>
                </a:solidFill>
              </a:rPr>
              <a:t>Pu (~30%), </a:t>
            </a:r>
            <a:r>
              <a:rPr lang="en-US" sz="2900" baseline="30000" dirty="0">
                <a:solidFill>
                  <a:srgbClr val="0070C0"/>
                </a:solidFill>
              </a:rPr>
              <a:t>238</a:t>
            </a:r>
            <a:r>
              <a:rPr lang="en-US" sz="2900" dirty="0">
                <a:solidFill>
                  <a:srgbClr val="0070C0"/>
                </a:solidFill>
              </a:rPr>
              <a:t>U (~10%), </a:t>
            </a:r>
            <a:r>
              <a:rPr lang="en-US" sz="2900" baseline="30000" dirty="0">
                <a:solidFill>
                  <a:srgbClr val="0070C0"/>
                </a:solidFill>
              </a:rPr>
              <a:t>241</a:t>
            </a:r>
            <a:r>
              <a:rPr lang="en-US" sz="2900" dirty="0">
                <a:solidFill>
                  <a:srgbClr val="0070C0"/>
                </a:solidFill>
              </a:rPr>
              <a:t>Pu (~5%)</a:t>
            </a:r>
          </a:p>
          <a:p>
            <a:pPr lvl="1"/>
            <a:r>
              <a:rPr lang="en-US" sz="2900" dirty="0">
                <a:solidFill>
                  <a:srgbClr val="0070C0"/>
                </a:solidFill>
              </a:rPr>
              <a:t>Large power: ~3 </a:t>
            </a:r>
            <a:r>
              <a:rPr lang="en-US" sz="2900" dirty="0" err="1">
                <a:solidFill>
                  <a:srgbClr val="0070C0"/>
                </a:solidFill>
              </a:rPr>
              <a:t>GW</a:t>
            </a:r>
            <a:r>
              <a:rPr lang="en-US" sz="2900" baseline="-25000" dirty="0" err="1">
                <a:solidFill>
                  <a:srgbClr val="0070C0"/>
                </a:solidFill>
              </a:rPr>
              <a:t>th</a:t>
            </a:r>
            <a:endParaRPr lang="en-US" sz="2900" baseline="-25000" dirty="0">
              <a:solidFill>
                <a:srgbClr val="0070C0"/>
              </a:solidFill>
            </a:endParaRPr>
          </a:p>
          <a:p>
            <a:r>
              <a:rPr lang="en-US" dirty="0"/>
              <a:t>Highly-enriched uranium (HEU) cores with compact size in </a:t>
            </a:r>
            <a:br>
              <a:rPr lang="en-US" dirty="0"/>
            </a:br>
            <a:r>
              <a:rPr lang="en-US" dirty="0">
                <a:solidFill>
                  <a:srgbClr val="00B050"/>
                </a:solidFill>
              </a:rPr>
              <a:t>Research reactors</a:t>
            </a:r>
          </a:p>
          <a:p>
            <a:pPr lvl="1"/>
            <a:r>
              <a:rPr lang="en-US" sz="2900" baseline="30000" dirty="0">
                <a:solidFill>
                  <a:srgbClr val="0070C0"/>
                </a:solidFill>
              </a:rPr>
              <a:t>235</a:t>
            </a:r>
            <a:r>
              <a:rPr lang="en-US" sz="2900" dirty="0">
                <a:solidFill>
                  <a:srgbClr val="0070C0"/>
                </a:solidFill>
              </a:rPr>
              <a:t>U fission fraction ~99%</a:t>
            </a:r>
          </a:p>
          <a:p>
            <a:pPr lvl="1"/>
            <a:r>
              <a:rPr lang="en-US" sz="2900" dirty="0">
                <a:solidFill>
                  <a:srgbClr val="0070C0"/>
                </a:solidFill>
              </a:rPr>
              <a:t>Lower power, few tens of </a:t>
            </a:r>
            <a:r>
              <a:rPr lang="en-US" sz="2900" dirty="0" err="1">
                <a:solidFill>
                  <a:srgbClr val="0070C0"/>
                </a:solidFill>
              </a:rPr>
              <a:t>MW</a:t>
            </a:r>
            <a:r>
              <a:rPr lang="en-US" sz="2900" baseline="-25000" dirty="0" err="1">
                <a:solidFill>
                  <a:srgbClr val="0070C0"/>
                </a:solidFill>
              </a:rPr>
              <a:t>th</a:t>
            </a:r>
            <a:endParaRPr lang="en-US" sz="2900" baseline="-25000" dirty="0">
              <a:solidFill>
                <a:srgbClr val="0070C0"/>
              </a:solidFill>
            </a:endParaRPr>
          </a:p>
          <a:p>
            <a:pPr lvl="1"/>
            <a:endParaRPr lang="en-US" sz="2000" dirty="0"/>
          </a:p>
          <a:p>
            <a:pPr lvl="1"/>
            <a:endParaRPr lang="en-US" sz="2000" dirty="0">
              <a:solidFill>
                <a:srgbClr val="00B050"/>
              </a:solidFill>
            </a:endParaRPr>
          </a:p>
          <a:p>
            <a:pPr lvl="1"/>
            <a:endParaRPr lang="en-US" sz="2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ACA89D-4B67-430E-B399-8C08947699B3}"/>
              </a:ext>
            </a:extLst>
          </p:cNvPr>
          <p:cNvSpPr/>
          <p:nvPr/>
        </p:nvSpPr>
        <p:spPr>
          <a:xfrm>
            <a:off x="5891429" y="6405839"/>
            <a:ext cx="27753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Rep. Prog. Phys. 82, 036201</a:t>
            </a:r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40A095F-ABDF-4D43-9164-A4B0635E50F1}"/>
              </a:ext>
            </a:extLst>
          </p:cNvPr>
          <p:cNvGrpSpPr/>
          <p:nvPr/>
        </p:nvGrpSpPr>
        <p:grpSpPr>
          <a:xfrm>
            <a:off x="183798" y="933130"/>
            <a:ext cx="4409899" cy="4373044"/>
            <a:chOff x="183798" y="933130"/>
            <a:chExt cx="4409899" cy="437304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AE77DEC-30E4-40C2-8AC9-CF9AC5169A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798" y="1135943"/>
              <a:ext cx="4409899" cy="4170231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FE8D8A7-2490-4D52-9923-8FDBC1345FBD}"/>
                </a:ext>
              </a:extLst>
            </p:cNvPr>
            <p:cNvSpPr txBox="1"/>
            <p:nvPr/>
          </p:nvSpPr>
          <p:spPr>
            <a:xfrm>
              <a:off x="183798" y="4736462"/>
              <a:ext cx="16603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nobelprize.org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C88E7B2-B24B-4C29-BB69-7D514C5DC608}"/>
                </a:ext>
              </a:extLst>
            </p:cNvPr>
            <p:cNvSpPr txBox="1"/>
            <p:nvPr/>
          </p:nvSpPr>
          <p:spPr>
            <a:xfrm>
              <a:off x="208258" y="933130"/>
              <a:ext cx="41108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Fission process in a nuclear reactor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9463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C1B52CD5-924D-445E-8F92-CA7C36CE2E20}" vid="{7FAA2FA3-34B7-4EFC-8526-D414AAF2874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406</TotalTime>
  <Words>2489</Words>
  <Application>Microsoft Office PowerPoint</Application>
  <PresentationFormat>Widescreen</PresentationFormat>
  <Paragraphs>430</Paragraphs>
  <Slides>40</Slides>
  <Notes>9</Notes>
  <HiddenSlides>0</HiddenSlides>
  <MMClips>3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2" baseType="lpstr">
      <vt:lpstr>-apple-system</vt:lpstr>
      <vt:lpstr>Lucida Grande</vt:lpstr>
      <vt:lpstr>Arial</vt:lpstr>
      <vt:lpstr>Arial Nova</vt:lpstr>
      <vt:lpstr>Calibri</vt:lpstr>
      <vt:lpstr>Cambria Math</vt:lpstr>
      <vt:lpstr>Helvetica</vt:lpstr>
      <vt:lpstr>Open Sans</vt:lpstr>
      <vt:lpstr>Roboto</vt:lpstr>
      <vt:lpstr>Wingdings</vt:lpstr>
      <vt:lpstr>Theme1</vt:lpstr>
      <vt:lpstr>Equation</vt:lpstr>
      <vt:lpstr>Reactor Neutrinos</vt:lpstr>
      <vt:lpstr>Me and Reactor Neutrinos</vt:lpstr>
      <vt:lpstr>Worlds’ First Nuclear Reactor</vt:lpstr>
      <vt:lpstr>Fission and Energy Release E=mc^2</vt:lpstr>
      <vt:lpstr>PowerPoint Presentation</vt:lpstr>
      <vt:lpstr>PowerPoint Presentation</vt:lpstr>
      <vt:lpstr>PowerPoint Presentation</vt:lpstr>
      <vt:lpstr>Production of Weapon-graded Plutonium</vt:lpstr>
      <vt:lpstr>Nuclear Reactor as Antineutrino Source</vt:lpstr>
      <vt:lpstr>PowerPoint Presentation</vt:lpstr>
      <vt:lpstr>Homework Problem 1</vt:lpstr>
      <vt:lpstr>Neutrino and Beta Decay</vt:lpstr>
      <vt:lpstr>The Elusive Neutrinos</vt:lpstr>
      <vt:lpstr>Neutrinos from the Universe </vt:lpstr>
      <vt:lpstr>PowerPoint Presentation</vt:lpstr>
      <vt:lpstr>Neutrinos: First Detection</vt:lpstr>
      <vt:lpstr>PowerPoint Presentation</vt:lpstr>
      <vt:lpstr>Discoveries with Reactor Anti-ν</vt:lpstr>
      <vt:lpstr>Reactor Models</vt:lpstr>
      <vt:lpstr>Reactor Anti-νe Detection</vt:lpstr>
      <vt:lpstr>Event Rate</vt:lpstr>
      <vt:lpstr>Homework Problem 2</vt:lpstr>
      <vt:lpstr>Reactor Neutrino Experiments</vt:lpstr>
      <vt:lpstr>Measurement of Fundamental Parameters </vt:lpstr>
      <vt:lpstr>PowerPoint Presentation</vt:lpstr>
      <vt:lpstr>PowerPoint Presentation</vt:lpstr>
      <vt:lpstr>PowerPoint Presentation</vt:lpstr>
      <vt:lpstr>Detection of Reactor Neutrino in Daya Bay</vt:lpstr>
      <vt:lpstr>PowerPoint Presentation</vt:lpstr>
      <vt:lpstr>Homework Problem 3</vt:lpstr>
      <vt:lpstr>Reactor and Detector Location</vt:lpstr>
      <vt:lpstr>Summary of event selection for the first 5 days </vt:lpstr>
      <vt:lpstr>Background to IBD</vt:lpstr>
      <vt:lpstr>PowerPoint Presentation</vt:lpstr>
      <vt:lpstr>PowerPoint Presentation</vt:lpstr>
      <vt:lpstr>Precision Oscillation (1/26 free parameters in the SM)</vt:lpstr>
      <vt:lpstr>Resolution of the Neutrino Mass Hierarchy (MH or NMO) with Reactors</vt:lpstr>
      <vt:lpstr>Micro-Channel Plate PMT and  High-Light-Yield Liquid Scintillator (LS)</vt:lpstr>
      <vt:lpstr>Construction Process of JUNO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Reactor Neutrinos</dc:title>
  <dc:creator>Qian, Xin</dc:creator>
  <cp:lastModifiedBy>Qian, Xin</cp:lastModifiedBy>
  <cp:revision>56</cp:revision>
  <dcterms:created xsi:type="dcterms:W3CDTF">2023-07-19T13:47:54Z</dcterms:created>
  <dcterms:modified xsi:type="dcterms:W3CDTF">2023-07-24T12:56:36Z</dcterms:modified>
</cp:coreProperties>
</file>