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8" r:id="rId2"/>
    <p:sldId id="1809" r:id="rId3"/>
    <p:sldId id="1816" r:id="rId4"/>
    <p:sldId id="1656" r:id="rId5"/>
    <p:sldId id="1659" r:id="rId6"/>
    <p:sldId id="281" r:id="rId7"/>
    <p:sldId id="272" r:id="rId8"/>
    <p:sldId id="1803" r:id="rId9"/>
    <p:sldId id="1817" r:id="rId10"/>
    <p:sldId id="1819" r:id="rId11"/>
    <p:sldId id="1821" r:id="rId12"/>
    <p:sldId id="1824" r:id="rId13"/>
    <p:sldId id="1823" r:id="rId14"/>
    <p:sldId id="1822" r:id="rId15"/>
    <p:sldId id="1825" r:id="rId16"/>
    <p:sldId id="1820" r:id="rId17"/>
    <p:sldId id="1651" r:id="rId18"/>
    <p:sldId id="292" r:id="rId19"/>
    <p:sldId id="285" r:id="rId20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3C77"/>
    <a:srgbClr val="481966"/>
    <a:srgbClr val="C0504D"/>
    <a:srgbClr val="322925"/>
    <a:srgbClr val="6A00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45" autoAdjust="0"/>
    <p:restoredTop sz="93521" autoAdjust="0"/>
  </p:normalViewPr>
  <p:slideViewPr>
    <p:cSldViewPr>
      <p:cViewPr varScale="1">
        <p:scale>
          <a:sx n="97" d="100"/>
          <a:sy n="97" d="100"/>
        </p:scale>
        <p:origin x="224" y="5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chrisparkes/Desktop/LHCb%20Author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078957988286928"/>
          <c:y val="7.8267349092400143E-2"/>
          <c:w val="0.70751925097605906"/>
          <c:h val="0.75578217487394306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Sheet1!$A$1:$A$24</c:f>
              <c:numCache>
                <c:formatCode>General</c:formatCode>
                <c:ptCount val="24"/>
                <c:pt idx="0">
                  <c:v>2023</c:v>
                </c:pt>
                <c:pt idx="1">
                  <c:v>2022</c:v>
                </c:pt>
                <c:pt idx="2">
                  <c:v>2021</c:v>
                </c:pt>
                <c:pt idx="3">
                  <c:v>2020</c:v>
                </c:pt>
                <c:pt idx="4">
                  <c:v>2019</c:v>
                </c:pt>
                <c:pt idx="5">
                  <c:v>2018</c:v>
                </c:pt>
                <c:pt idx="6">
                  <c:v>2017</c:v>
                </c:pt>
                <c:pt idx="7">
                  <c:v>2016</c:v>
                </c:pt>
                <c:pt idx="8">
                  <c:v>2015</c:v>
                </c:pt>
                <c:pt idx="9">
                  <c:v>2014</c:v>
                </c:pt>
                <c:pt idx="10">
                  <c:v>2013</c:v>
                </c:pt>
                <c:pt idx="11">
                  <c:v>2012</c:v>
                </c:pt>
                <c:pt idx="12">
                  <c:v>2011</c:v>
                </c:pt>
                <c:pt idx="13">
                  <c:v>2010</c:v>
                </c:pt>
                <c:pt idx="14">
                  <c:v>2009</c:v>
                </c:pt>
                <c:pt idx="15">
                  <c:v>2008</c:v>
                </c:pt>
                <c:pt idx="16">
                  <c:v>2007</c:v>
                </c:pt>
                <c:pt idx="17">
                  <c:v>2006</c:v>
                </c:pt>
                <c:pt idx="18">
                  <c:v>2005</c:v>
                </c:pt>
                <c:pt idx="19">
                  <c:v>2004</c:v>
                </c:pt>
                <c:pt idx="20">
                  <c:v>2003</c:v>
                </c:pt>
                <c:pt idx="21">
                  <c:v>2002</c:v>
                </c:pt>
                <c:pt idx="22">
                  <c:v>2001</c:v>
                </c:pt>
                <c:pt idx="23">
                  <c:v>2000</c:v>
                </c:pt>
              </c:numCache>
            </c:numRef>
          </c:xVal>
          <c:yVal>
            <c:numRef>
              <c:f>Sheet1!$B$1:$B$24</c:f>
              <c:numCache>
                <c:formatCode>General</c:formatCode>
                <c:ptCount val="24"/>
                <c:pt idx="0">
                  <c:v>1072</c:v>
                </c:pt>
                <c:pt idx="1">
                  <c:v>1023</c:v>
                </c:pt>
                <c:pt idx="2">
                  <c:v>958</c:v>
                </c:pt>
                <c:pt idx="3">
                  <c:v>921</c:v>
                </c:pt>
                <c:pt idx="4">
                  <c:v>859</c:v>
                </c:pt>
                <c:pt idx="5">
                  <c:v>804</c:v>
                </c:pt>
                <c:pt idx="6">
                  <c:v>765</c:v>
                </c:pt>
                <c:pt idx="7">
                  <c:v>727</c:v>
                </c:pt>
                <c:pt idx="8">
                  <c:v>704.95495495495493</c:v>
                </c:pt>
                <c:pt idx="9">
                  <c:v>673.4234234234234</c:v>
                </c:pt>
                <c:pt idx="10">
                  <c:v>617.11711711711712</c:v>
                </c:pt>
                <c:pt idx="11">
                  <c:v>583.33333333333337</c:v>
                </c:pt>
                <c:pt idx="12">
                  <c:v>531.53153153153153</c:v>
                </c:pt>
                <c:pt idx="13">
                  <c:v>457.2072072072072</c:v>
                </c:pt>
                <c:pt idx="14">
                  <c:v>409.90990990990991</c:v>
                </c:pt>
                <c:pt idx="15">
                  <c:v>364.8648648648649</c:v>
                </c:pt>
                <c:pt idx="16">
                  <c:v>344.59459459459458</c:v>
                </c:pt>
                <c:pt idx="17">
                  <c:v>335.58558558558559</c:v>
                </c:pt>
                <c:pt idx="18">
                  <c:v>322.0720720720721</c:v>
                </c:pt>
                <c:pt idx="19">
                  <c:v>315.31531531531533</c:v>
                </c:pt>
                <c:pt idx="20">
                  <c:v>310.81081081081084</c:v>
                </c:pt>
                <c:pt idx="21">
                  <c:v>308.55855855855856</c:v>
                </c:pt>
                <c:pt idx="22">
                  <c:v>304.05405405405406</c:v>
                </c:pt>
                <c:pt idx="23">
                  <c:v>279.27927927927931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AF1-5345-BEF8-B41B592FCB79}"/>
            </c:ext>
          </c:extLst>
        </c:ser>
        <c:ser>
          <c:idx val="1"/>
          <c:order val="1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2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trendline>
            <c:spPr>
              <a:ln w="19050" cap="rnd">
                <a:solidFill>
                  <a:schemeClr val="accent2"/>
                </a:solidFill>
                <a:prstDash val="sysDot"/>
              </a:ln>
              <a:effectLst/>
            </c:spPr>
            <c:trendlineType val="linear"/>
            <c:forward val="7"/>
            <c:dispRSqr val="0"/>
            <c:dispEq val="0"/>
          </c:trendline>
          <c:xVal>
            <c:numRef>
              <c:f>Sheet1!$A$1:$A$14</c:f>
              <c:numCache>
                <c:formatCode>General</c:formatCode>
                <c:ptCount val="14"/>
                <c:pt idx="0">
                  <c:v>2023</c:v>
                </c:pt>
                <c:pt idx="1">
                  <c:v>2022</c:v>
                </c:pt>
                <c:pt idx="2">
                  <c:v>2021</c:v>
                </c:pt>
                <c:pt idx="3">
                  <c:v>2020</c:v>
                </c:pt>
                <c:pt idx="4">
                  <c:v>2019</c:v>
                </c:pt>
                <c:pt idx="5">
                  <c:v>2018</c:v>
                </c:pt>
                <c:pt idx="6">
                  <c:v>2017</c:v>
                </c:pt>
                <c:pt idx="7">
                  <c:v>2016</c:v>
                </c:pt>
                <c:pt idx="8">
                  <c:v>2015</c:v>
                </c:pt>
                <c:pt idx="9">
                  <c:v>2014</c:v>
                </c:pt>
                <c:pt idx="10">
                  <c:v>2013</c:v>
                </c:pt>
                <c:pt idx="11">
                  <c:v>2012</c:v>
                </c:pt>
                <c:pt idx="12">
                  <c:v>2011</c:v>
                </c:pt>
                <c:pt idx="13">
                  <c:v>2010</c:v>
                </c:pt>
              </c:numCache>
            </c:numRef>
          </c:xVal>
          <c:yVal>
            <c:numRef>
              <c:f>Sheet1!$B$1:$B$14</c:f>
              <c:numCache>
                <c:formatCode>General</c:formatCode>
                <c:ptCount val="14"/>
                <c:pt idx="0">
                  <c:v>1072</c:v>
                </c:pt>
                <c:pt idx="1">
                  <c:v>1023</c:v>
                </c:pt>
                <c:pt idx="2">
                  <c:v>958</c:v>
                </c:pt>
                <c:pt idx="3">
                  <c:v>921</c:v>
                </c:pt>
                <c:pt idx="4">
                  <c:v>859</c:v>
                </c:pt>
                <c:pt idx="5">
                  <c:v>804</c:v>
                </c:pt>
                <c:pt idx="6">
                  <c:v>765</c:v>
                </c:pt>
                <c:pt idx="7">
                  <c:v>727</c:v>
                </c:pt>
                <c:pt idx="8">
                  <c:v>704.95495495495493</c:v>
                </c:pt>
                <c:pt idx="9">
                  <c:v>673.4234234234234</c:v>
                </c:pt>
                <c:pt idx="10">
                  <c:v>617.11711711711712</c:v>
                </c:pt>
                <c:pt idx="11">
                  <c:v>583.33333333333337</c:v>
                </c:pt>
                <c:pt idx="12">
                  <c:v>531.53153153153153</c:v>
                </c:pt>
                <c:pt idx="13">
                  <c:v>457.2072072072072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8AF1-5345-BEF8-B41B592FCB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88160272"/>
        <c:axId val="488146544"/>
      </c:scatterChart>
      <c:valAx>
        <c:axId val="488160272"/>
        <c:scaling>
          <c:orientation val="minMax"/>
          <c:max val="2030"/>
          <c:min val="2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Year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8146544"/>
        <c:crosses val="autoZero"/>
        <c:crossBetween val="midCat"/>
      </c:valAx>
      <c:valAx>
        <c:axId val="488146544"/>
        <c:scaling>
          <c:orientation val="minMax"/>
          <c:max val="15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Authors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816027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1E620D-4B1B-4145-91F8-7E9E48006550}" type="datetimeFigureOut">
              <a:rPr lang="en-US" smtClean="0"/>
              <a:t>3/6/24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561B4C-6C64-7647-80F8-DF7EAE848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47488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ECCAEB-7496-4C12-9A08-526B0D813A46}" type="datetimeFigureOut">
              <a:rPr lang="en-GB" smtClean="0"/>
              <a:pPr/>
              <a:t>06/03/2024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E8D4E6-F64F-4999-AC2A-A008E685C04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224621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E8D4E6-F64F-4999-AC2A-A008E685C045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2167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E8D4E6-F64F-4999-AC2A-A008E685C045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03873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E8D4E6-F64F-4999-AC2A-A008E685C045}" type="slidenum">
              <a:rPr lang="en-GB" smtClean="0"/>
              <a:pPr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66074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3392" y="2130426"/>
            <a:ext cx="10363200" cy="1470025"/>
          </a:xfrm>
        </p:spPr>
        <p:txBody>
          <a:bodyPr/>
          <a:lstStyle>
            <a:lvl1pPr>
              <a:defRPr sz="32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3392" y="3886200"/>
            <a:ext cx="8534400" cy="1752600"/>
          </a:xfrm>
        </p:spPr>
        <p:txBody>
          <a:bodyPr/>
          <a:lstStyle>
            <a:lvl1pPr marL="0" indent="0" algn="l">
              <a:buNone/>
              <a:defRPr sz="2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AD8A0A-4898-40BF-9009-4DA7E611EAC1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BEF1A4C-AAE1-E246-91DD-5DBF34F422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71798" y="6597352"/>
            <a:ext cx="4512501" cy="260648"/>
          </a:xfrm>
          <a:prstGeom prst="rect">
            <a:avLst/>
          </a:prstGeom>
          <a:solidFill>
            <a:srgbClr val="481966"/>
          </a:solidFill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r>
              <a:rPr lang="en-GB" dirty="0"/>
              <a:t>Chris Parkes,  Tuesday Meeting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16633"/>
            <a:ext cx="10972799" cy="648072"/>
          </a:xfrm>
        </p:spPr>
        <p:txBody>
          <a:bodyPr/>
          <a:lstStyle>
            <a:lvl1pPr>
              <a:defRPr sz="32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AD8A0A-4898-40BF-9009-4DA7E611EAC1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 bwMode="auto">
          <a:xfrm>
            <a:off x="609600" y="908720"/>
            <a:ext cx="10972800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BA3D5EEE-B4DA-B545-BD13-91C24C3F01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71798" y="6597352"/>
            <a:ext cx="4512501" cy="260648"/>
          </a:xfrm>
          <a:prstGeom prst="rect">
            <a:avLst/>
          </a:prstGeom>
          <a:solidFill>
            <a:srgbClr val="481966"/>
          </a:solidFill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r>
              <a:rPr lang="en-GB" dirty="0"/>
              <a:t>Chris Parkes,  Tuesday Meeting</a:t>
            </a:r>
          </a:p>
        </p:txBody>
      </p:sp>
    </p:spTree>
    <p:extLst>
      <p:ext uri="{BB962C8B-B14F-4D97-AF65-F5344CB8AC3E}">
        <p14:creationId xmlns:p14="http://schemas.microsoft.com/office/powerpoint/2010/main" val="2090912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Text"/>
          <p:cNvSpPr txBox="1">
            <a:spLocks noGrp="1"/>
          </p:cNvSpPr>
          <p:nvPr>
            <p:ph type="title"/>
          </p:nvPr>
        </p:nvSpPr>
        <p:spPr>
          <a:xfrm>
            <a:off x="1267172" y="150496"/>
            <a:ext cx="9346407" cy="482204"/>
          </a:xfrm>
          <a:prstGeom prst="rect">
            <a:avLst/>
          </a:prstGeom>
        </p:spPr>
        <p:txBody>
          <a:bodyPr/>
          <a:lstStyle>
            <a:lvl1pPr>
              <a:defRPr sz="3375" b="0"/>
            </a:lvl1pPr>
          </a:lstStyle>
          <a:p>
            <a:r>
              <a:t>Title Text</a:t>
            </a:r>
          </a:p>
        </p:txBody>
      </p:sp>
      <p:sp>
        <p:nvSpPr>
          <p:cNvPr id="2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829918" y="6572850"/>
            <a:ext cx="289704" cy="267891"/>
          </a:xfrm>
          <a:prstGeom prst="rect">
            <a:avLst/>
          </a:prstGeom>
        </p:spPr>
        <p:txBody>
          <a:bodyPr lIns="0" tIns="0" rIns="0" bIns="0"/>
          <a:lstStyle>
            <a:lvl1pPr>
              <a:defRPr sz="1547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6236584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116632"/>
            <a:ext cx="10972800" cy="692696"/>
          </a:xfrm>
          <a:prstGeom prst="rect">
            <a:avLst/>
          </a:prstGeom>
          <a:solidFill>
            <a:srgbClr val="481966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908720"/>
            <a:ext cx="10972800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64619" y="6597352"/>
            <a:ext cx="527381" cy="260648"/>
          </a:xfrm>
          <a:prstGeom prst="rect">
            <a:avLst/>
          </a:prstGeom>
          <a:solidFill>
            <a:srgbClr val="481966"/>
          </a:solidFill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fld id="{26878614-5F41-4702-8E44-D9C8B2874F5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2FE19A33-56ED-0F44-B86B-3B5F8CAFD5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71798" y="6597352"/>
            <a:ext cx="4512501" cy="260648"/>
          </a:xfrm>
          <a:prstGeom prst="rect">
            <a:avLst/>
          </a:prstGeom>
          <a:solidFill>
            <a:srgbClr val="481966"/>
          </a:solidFill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r>
              <a:rPr lang="en-GB" dirty="0"/>
              <a:t>Chris Parkes,  Tuesday Meeting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</p:sldLayoutIdLst>
  <p:hf hdr="0" dt="0"/>
  <p:txStyles>
    <p:titleStyle>
      <a:lvl1pPr algn="l" rtl="0" fontAlgn="base">
        <a:spcBef>
          <a:spcPct val="0"/>
        </a:spcBef>
        <a:spcAft>
          <a:spcPct val="0"/>
        </a:spcAft>
        <a:defRPr sz="32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2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accent2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2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accent2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800" kern="1200">
          <a:solidFill>
            <a:schemeClr val="tx2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tiff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cdsweb.cern.ch/record/2776420?ln=en" TargetMode="External"/><Relationship Id="rId3" Type="http://schemas.openxmlformats.org/officeDocument/2006/relationships/image" Target="../media/image6.tif"/><Relationship Id="rId7" Type="http://schemas.openxmlformats.org/officeDocument/2006/relationships/image" Target="../media/image10.t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tif"/><Relationship Id="rId5" Type="http://schemas.openxmlformats.org/officeDocument/2006/relationships/image" Target="../media/image8.tif"/><Relationship Id="rId4" Type="http://schemas.openxmlformats.org/officeDocument/2006/relationships/image" Target="../media/image7.tif"/><Relationship Id="rId9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arxiv.org/abs/2104.04421" TargetMode="External"/><Relationship Id="rId13" Type="http://schemas.openxmlformats.org/officeDocument/2006/relationships/image" Target="../media/image17.png"/><Relationship Id="rId3" Type="http://schemas.openxmlformats.org/officeDocument/2006/relationships/image" Target="../media/image11.tiff"/><Relationship Id="rId7" Type="http://schemas.openxmlformats.org/officeDocument/2006/relationships/hyperlink" Target="https://arxiv.org/abs/2108.09284" TargetMode="External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11" Type="http://schemas.openxmlformats.org/officeDocument/2006/relationships/image" Target="../media/image15.png"/><Relationship Id="rId5" Type="http://schemas.openxmlformats.org/officeDocument/2006/relationships/image" Target="../media/image13.png"/><Relationship Id="rId10" Type="http://schemas.openxmlformats.org/officeDocument/2006/relationships/image" Target="../media/image2.png"/><Relationship Id="rId4" Type="http://schemas.openxmlformats.org/officeDocument/2006/relationships/image" Target="../media/image12.tiff"/><Relationship Id="rId9" Type="http://schemas.openxmlformats.org/officeDocument/2006/relationships/hyperlink" Target="https://www.google.com/url?sa=t&amp;rct=j&amp;q=&amp;esrc=s&amp;source=web&amp;cd=&amp;ved=2ahUKEwjI7rny2Jj1AhUDC-wKHR56A9sQFnoECAoQAQ&amp;url=https://link.springer.com/content/pdf/10.1007/JHEP12(2021)141.pdf&amp;usg=AOvVaw0GkMoEjNYJRL1sMIjwZW9o" TargetMode="External"/><Relationship Id="rId14" Type="http://schemas.openxmlformats.org/officeDocument/2006/relationships/hyperlink" Target="http://arxiv.org/abs/1903.08726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0.ti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"/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tiff"/><Relationship Id="rId5" Type="http://schemas.openxmlformats.org/officeDocument/2006/relationships/image" Target="../media/image22.png"/><Relationship Id="rId4" Type="http://schemas.openxmlformats.org/officeDocument/2006/relationships/image" Target="../media/image21.t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iff"/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tif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263167" y="1358085"/>
            <a:ext cx="3528392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3200" b="1" dirty="0" err="1">
                <a:solidFill>
                  <a:schemeClr val="bg1">
                    <a:lumMod val="50000"/>
                  </a:schemeClr>
                </a:solidFill>
              </a:rPr>
              <a:t>LHCb</a:t>
            </a:r>
            <a:r>
              <a:rPr lang="en-GB" sz="3200" b="1" dirty="0">
                <a:solidFill>
                  <a:schemeClr val="bg1">
                    <a:lumMod val="50000"/>
                  </a:schemeClr>
                </a:solidFill>
              </a:rPr>
              <a:t> Upgrade II</a:t>
            </a:r>
          </a:p>
          <a:p>
            <a:pPr>
              <a:defRPr/>
            </a:pPr>
            <a:r>
              <a:rPr lang="en-GB" sz="3200" b="1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CMOS Tracker</a:t>
            </a:r>
          </a:p>
        </p:txBody>
      </p:sp>
      <p:cxnSp>
        <p:nvCxnSpPr>
          <p:cNvPr id="10" name="Straight Connector 9"/>
          <p:cNvCxnSpPr>
            <a:cxnSpLocks noChangeShapeType="1"/>
          </p:cNvCxnSpPr>
          <p:nvPr/>
        </p:nvCxnSpPr>
        <p:spPr bwMode="auto">
          <a:xfrm>
            <a:off x="335360" y="1896694"/>
            <a:ext cx="3168352" cy="5453"/>
          </a:xfrm>
          <a:prstGeom prst="line">
            <a:avLst/>
          </a:prstGeom>
          <a:noFill/>
          <a:ln w="25400">
            <a:solidFill>
              <a:srgbClr val="660066"/>
            </a:solidFill>
            <a:prstDash val="dot"/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10AD8A0A-4898-40BF-9009-4DA7E611EAC1}" type="slidenum">
              <a:rPr lang="en-GB" sz="1800" smtClean="0"/>
              <a:pPr algn="ctr"/>
              <a:t>1</a:t>
            </a:fld>
            <a:endParaRPr lang="en-GB" sz="1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53B2428-54EC-894C-987B-A4F95D7105EE}"/>
              </a:ext>
            </a:extLst>
          </p:cNvPr>
          <p:cNvSpPr txBox="1"/>
          <p:nvPr/>
        </p:nvSpPr>
        <p:spPr>
          <a:xfrm>
            <a:off x="263352" y="4659350"/>
            <a:ext cx="314380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481966"/>
                </a:solidFill>
              </a:rPr>
              <a:t>7</a:t>
            </a:r>
            <a:r>
              <a:rPr lang="en-US" sz="3200" baseline="30000" dirty="0">
                <a:solidFill>
                  <a:srgbClr val="481966"/>
                </a:solidFill>
              </a:rPr>
              <a:t>th</a:t>
            </a:r>
            <a:r>
              <a:rPr lang="en-US" sz="3200" dirty="0">
                <a:solidFill>
                  <a:srgbClr val="481966"/>
                </a:solidFill>
              </a:rPr>
              <a:t> March 2024 </a:t>
            </a:r>
          </a:p>
          <a:p>
            <a:endParaRPr lang="en-US" sz="3200" dirty="0">
              <a:solidFill>
                <a:srgbClr val="481966"/>
              </a:solidFill>
            </a:endParaRPr>
          </a:p>
        </p:txBody>
      </p:sp>
      <p:sp>
        <p:nvSpPr>
          <p:cNvPr id="12" name="Rectangle 6">
            <a:extLst>
              <a:ext uri="{FF2B5EF4-FFF2-40B4-BE49-F238E27FC236}">
                <a16:creationId xmlns:a16="http://schemas.microsoft.com/office/drawing/2014/main" id="{2058D009-FD7A-B64E-B5FC-784C723A73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167" y="5682640"/>
            <a:ext cx="273648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3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Chris Parkes</a:t>
            </a:r>
          </a:p>
        </p:txBody>
      </p:sp>
      <p:pic>
        <p:nvPicPr>
          <p:cNvPr id="13" name="Picture 5" descr="TAB_col_white_background.eps">
            <a:extLst>
              <a:ext uri="{FF2B5EF4-FFF2-40B4-BE49-F238E27FC236}">
                <a16:creationId xmlns:a16="http://schemas.microsoft.com/office/drawing/2014/main" id="{453C8FCD-FB05-9E4B-A3F3-00D611D0D10E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09600" y="407964"/>
            <a:ext cx="16637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42" descr="lhcblogo">
            <a:extLst>
              <a:ext uri="{FF2B5EF4-FFF2-40B4-BE49-F238E27FC236}">
                <a16:creationId xmlns:a16="http://schemas.microsoft.com/office/drawing/2014/main" id="{1232447F-2CF7-244D-8BF3-FAE4C3405D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9736" y="361811"/>
            <a:ext cx="1262594" cy="792089"/>
          </a:xfrm>
          <a:prstGeom prst="rect">
            <a:avLst/>
          </a:prstGeom>
          <a:noFill/>
        </p:spPr>
      </p:pic>
      <p:pic>
        <p:nvPicPr>
          <p:cNvPr id="17" name="Picture 42" descr="lhcblogo">
            <a:extLst>
              <a:ext uri="{FF2B5EF4-FFF2-40B4-BE49-F238E27FC236}">
                <a16:creationId xmlns:a16="http://schemas.microsoft.com/office/drawing/2014/main" id="{744953C4-0FDB-2243-A841-AF22AC737C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1116" y="361812"/>
            <a:ext cx="1262771" cy="792088"/>
          </a:xfrm>
          <a:prstGeom prst="rect">
            <a:avLst/>
          </a:prstGeom>
          <a:noFill/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241A097-ABAC-8D4B-A528-C3D77458D704}"/>
              </a:ext>
            </a:extLst>
          </p:cNvPr>
          <p:cNvSpPr txBox="1"/>
          <p:nvPr/>
        </p:nvSpPr>
        <p:spPr>
          <a:xfrm>
            <a:off x="7755895" y="361812"/>
            <a:ext cx="1296144" cy="369332"/>
          </a:xfrm>
          <a:prstGeom prst="rect">
            <a:avLst/>
          </a:prstGeom>
          <a:solidFill>
            <a:srgbClr val="C4E7E9"/>
          </a:solidFill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2F0088"/>
                </a:solidFill>
              </a:rPr>
              <a:t>Upgrade I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3E6E96B-16A4-7542-ADAF-FE1C37DEDCF6}"/>
              </a:ext>
            </a:extLst>
          </p:cNvPr>
          <p:cNvSpPr txBox="1"/>
          <p:nvPr/>
        </p:nvSpPr>
        <p:spPr>
          <a:xfrm>
            <a:off x="5054510" y="361812"/>
            <a:ext cx="1296143" cy="369332"/>
          </a:xfrm>
          <a:prstGeom prst="rect">
            <a:avLst/>
          </a:prstGeom>
          <a:solidFill>
            <a:srgbClr val="C4E7E9"/>
          </a:solidFill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2F0088"/>
                </a:solidFill>
              </a:rPr>
              <a:t>Original</a:t>
            </a:r>
          </a:p>
        </p:txBody>
      </p:sp>
      <p:pic>
        <p:nvPicPr>
          <p:cNvPr id="20" name="Picture 42" descr="lhcblogo">
            <a:extLst>
              <a:ext uri="{FF2B5EF4-FFF2-40B4-BE49-F238E27FC236}">
                <a16:creationId xmlns:a16="http://schemas.microsoft.com/office/drawing/2014/main" id="{F7B9F38E-0305-214E-BAC7-58724B2914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31627" y="361812"/>
            <a:ext cx="1262771" cy="792200"/>
          </a:xfrm>
          <a:prstGeom prst="rect">
            <a:avLst/>
          </a:prstGeom>
          <a:noFill/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694C9B0-F595-AC4F-98F3-170EB2068E5B}"/>
              </a:ext>
            </a:extLst>
          </p:cNvPr>
          <p:cNvSpPr txBox="1"/>
          <p:nvPr/>
        </p:nvSpPr>
        <p:spPr>
          <a:xfrm>
            <a:off x="10473986" y="361811"/>
            <a:ext cx="1296144" cy="369332"/>
          </a:xfrm>
          <a:prstGeom prst="rect">
            <a:avLst/>
          </a:prstGeom>
          <a:solidFill>
            <a:srgbClr val="C4E7E9"/>
          </a:solidFill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2F0088"/>
                </a:solidFill>
              </a:rPr>
              <a:t>Upgrade II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AE140F1-F60B-364F-82D3-7185D245840E}"/>
              </a:ext>
            </a:extLst>
          </p:cNvPr>
          <p:cNvSpPr txBox="1"/>
          <p:nvPr/>
        </p:nvSpPr>
        <p:spPr>
          <a:xfrm>
            <a:off x="5054509" y="784568"/>
            <a:ext cx="1296144" cy="369332"/>
          </a:xfrm>
          <a:prstGeom prst="rect">
            <a:avLst/>
          </a:prstGeom>
          <a:solidFill>
            <a:srgbClr val="30018A"/>
          </a:solidFill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B8DDDD"/>
                </a:solidFill>
              </a:rPr>
              <a:t>2009-2018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73F16B2-BBDF-4B4A-84A5-6779B3661193}"/>
              </a:ext>
            </a:extLst>
          </p:cNvPr>
          <p:cNvSpPr txBox="1"/>
          <p:nvPr/>
        </p:nvSpPr>
        <p:spPr>
          <a:xfrm>
            <a:off x="7755895" y="784568"/>
            <a:ext cx="1296144" cy="369332"/>
          </a:xfrm>
          <a:prstGeom prst="rect">
            <a:avLst/>
          </a:prstGeom>
          <a:solidFill>
            <a:srgbClr val="30018A"/>
          </a:solidFill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B8DDDD"/>
                </a:solidFill>
              </a:rPr>
              <a:t>2022-2032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69766BC-0458-BB46-A09A-866B634A23D8}"/>
              </a:ext>
            </a:extLst>
          </p:cNvPr>
          <p:cNvSpPr txBox="1"/>
          <p:nvPr/>
        </p:nvSpPr>
        <p:spPr>
          <a:xfrm>
            <a:off x="10473986" y="784568"/>
            <a:ext cx="1296144" cy="369332"/>
          </a:xfrm>
          <a:prstGeom prst="rect">
            <a:avLst/>
          </a:prstGeom>
          <a:solidFill>
            <a:srgbClr val="30018A"/>
          </a:solidFill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B8DDDD"/>
                </a:solidFill>
              </a:rPr>
              <a:t>2033-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3A4D3A4-E479-0847-BFC7-245272915CAE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413890" y="2364413"/>
            <a:ext cx="3089822" cy="30180"/>
          </a:xfrm>
          <a:prstGeom prst="line">
            <a:avLst/>
          </a:prstGeom>
          <a:noFill/>
          <a:ln w="25400">
            <a:solidFill>
              <a:srgbClr val="660066"/>
            </a:solidFill>
            <a:prstDash val="dot"/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pic>
        <p:nvPicPr>
          <p:cNvPr id="27" name="Image" descr="Image">
            <a:extLst>
              <a:ext uri="{FF2B5EF4-FFF2-40B4-BE49-F238E27FC236}">
                <a16:creationId xmlns:a16="http://schemas.microsoft.com/office/drawing/2014/main" id="{766ED9E2-6448-5547-9FAA-F4120669521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1163" y="2083115"/>
            <a:ext cx="5898500" cy="3911636"/>
          </a:xfrm>
          <a:prstGeom prst="rect">
            <a:avLst/>
          </a:prstGeom>
        </p:spPr>
      </p:pic>
      <p:sp>
        <p:nvSpPr>
          <p:cNvPr id="26" name="Rectangle 6">
            <a:extLst>
              <a:ext uri="{FF2B5EF4-FFF2-40B4-BE49-F238E27FC236}">
                <a16:creationId xmlns:a16="http://schemas.microsoft.com/office/drawing/2014/main" id="{427BE8C3-3718-494F-B0CD-CD5E7D24FD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641" y="2558737"/>
            <a:ext cx="5557798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GB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Upgrade II Overview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GB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Opportunities in CMOS Trackers</a:t>
            </a:r>
          </a:p>
        </p:txBody>
      </p:sp>
      <p:pic>
        <p:nvPicPr>
          <p:cNvPr id="1026" name="Picture 2" descr="Brookhaven National Lab Deploys Equipment to New Computing Center">
            <a:extLst>
              <a:ext uri="{FF2B5EF4-FFF2-40B4-BE49-F238E27FC236}">
                <a16:creationId xmlns:a16="http://schemas.microsoft.com/office/drawing/2014/main" id="{EB37F4FA-DF31-D848-B5B9-FAC69ADF62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858" y="4579341"/>
            <a:ext cx="2501900" cy="75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66890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860F26-AB1B-FC4F-8584-F284BD4552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2" y="150496"/>
            <a:ext cx="11665296" cy="542200"/>
          </a:xfrm>
        </p:spPr>
        <p:txBody>
          <a:bodyPr/>
          <a:lstStyle/>
          <a:p>
            <a:r>
              <a:rPr lang="en-US" b="1" dirty="0"/>
              <a:t>“Baseline” Module Design (MT)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EF0FC4-957B-724D-ACCD-A1F15D3FAD92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10</a:t>
            </a:fld>
            <a:endParaRPr lang="en-GB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AC991797-D9AE-A742-8FEF-C649A7FCA47F}"/>
              </a:ext>
            </a:extLst>
          </p:cNvPr>
          <p:cNvSpPr txBox="1">
            <a:spLocks/>
          </p:cNvSpPr>
          <p:nvPr/>
        </p:nvSpPr>
        <p:spPr>
          <a:xfrm>
            <a:off x="220452" y="701623"/>
            <a:ext cx="5947556" cy="639145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/>
              <a:t>Material budget aim ~ 1% X</a:t>
            </a:r>
            <a:r>
              <a:rPr lang="en-GB" sz="2400" baseline="-25000" dirty="0"/>
              <a:t>0</a:t>
            </a:r>
            <a:r>
              <a:rPr lang="en-GB" sz="2400" dirty="0"/>
              <a:t> per layer</a:t>
            </a:r>
          </a:p>
        </p:txBody>
      </p:sp>
      <p:pic>
        <p:nvPicPr>
          <p:cNvPr id="8" name="Picture 7" descr="A table with numbers and letters&#10;&#10;Description automatically generated">
            <a:extLst>
              <a:ext uri="{FF2B5EF4-FFF2-40B4-BE49-F238E27FC236}">
                <a16:creationId xmlns:a16="http://schemas.microsoft.com/office/drawing/2014/main" id="{853B6865-4FDC-6B43-B7C1-35AD87C18E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52" y="1124744"/>
            <a:ext cx="6055553" cy="2520280"/>
          </a:xfrm>
          <a:prstGeom prst="rect">
            <a:avLst/>
          </a:prstGeom>
        </p:spPr>
      </p:pic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5830ABCC-9DD2-A345-BC5E-33F342C810CF}"/>
              </a:ext>
            </a:extLst>
          </p:cNvPr>
          <p:cNvSpPr txBox="1">
            <a:spLocks/>
          </p:cNvSpPr>
          <p:nvPr/>
        </p:nvSpPr>
        <p:spPr>
          <a:xfrm>
            <a:off x="237228" y="3501008"/>
            <a:ext cx="5947556" cy="639145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/>
              <a:t>Design inspired by </a:t>
            </a:r>
          </a:p>
          <a:p>
            <a:r>
              <a:rPr lang="en-GB" sz="2400" dirty="0"/>
              <a:t>ATLAS Pixels  </a:t>
            </a:r>
            <a:r>
              <a:rPr lang="en-GB" sz="1200" dirty="0"/>
              <a:t>(&amp; ALICE ITS)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B7EA745-8A37-0141-9985-A1B423234B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273" y="4392359"/>
            <a:ext cx="2544045" cy="1908034"/>
          </a:xfrm>
          <a:prstGeom prst="rect">
            <a:avLst/>
          </a:prstGeom>
        </p:spPr>
      </p:pic>
      <p:pic>
        <p:nvPicPr>
          <p:cNvPr id="11" name="Picture 10" descr="A blue and yellow squares with a white circle in center&#10;&#10;Description automatically generated">
            <a:extLst>
              <a:ext uri="{FF2B5EF4-FFF2-40B4-BE49-F238E27FC236}">
                <a16:creationId xmlns:a16="http://schemas.microsoft.com/office/drawing/2014/main" id="{B42232DB-3B7A-344B-BA8A-3DCE7499DC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244" y="816381"/>
            <a:ext cx="4869674" cy="1198125"/>
          </a:xfrm>
          <a:prstGeom prst="rect">
            <a:avLst/>
          </a:prstGeom>
        </p:spPr>
      </p:pic>
      <p:pic>
        <p:nvPicPr>
          <p:cNvPr id="15" name="Picture 14" descr="A diagram of a graph&#10;&#10;Description automatically generated">
            <a:extLst>
              <a:ext uri="{FF2B5EF4-FFF2-40B4-BE49-F238E27FC236}">
                <a16:creationId xmlns:a16="http://schemas.microsoft.com/office/drawing/2014/main" id="{EAFE71A0-1A1B-DC47-8D08-24E27EF4026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3875" y="3579405"/>
            <a:ext cx="5732871" cy="2935340"/>
          </a:xfrm>
          <a:prstGeom prst="rect">
            <a:avLst/>
          </a:prstGeom>
        </p:spPr>
      </p:pic>
      <p:pic>
        <p:nvPicPr>
          <p:cNvPr id="13" name="Picture 12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D2D70889-7040-2C47-969C-51743B7A1B8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2781" y="2054117"/>
            <a:ext cx="4869674" cy="1839079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37D7C2B-12E4-0143-8999-7048DEFC8652}"/>
              </a:ext>
            </a:extLst>
          </p:cNvPr>
          <p:cNvSpPr/>
          <p:nvPr/>
        </p:nvSpPr>
        <p:spPr>
          <a:xfrm>
            <a:off x="6744072" y="3917034"/>
            <a:ext cx="2232248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 descr="A blue and yellow rectangular object with a red circle&#10;&#10;Description automatically generated">
            <a:extLst>
              <a:ext uri="{FF2B5EF4-FFF2-40B4-BE49-F238E27FC236}">
                <a16:creationId xmlns:a16="http://schemas.microsoft.com/office/drawing/2014/main" id="{FF49AB45-542A-DF43-9528-94607337019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6663" y="4284169"/>
            <a:ext cx="1904715" cy="253273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E43D33A1-706A-5D4A-834C-575C6FFC6ECE}"/>
              </a:ext>
            </a:extLst>
          </p:cNvPr>
          <p:cNvSpPr txBox="1"/>
          <p:nvPr/>
        </p:nvSpPr>
        <p:spPr>
          <a:xfrm>
            <a:off x="10067748" y="3893196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x-ray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3D3CF60-A704-D348-8CCF-2CB7F6A6B2B8}"/>
              </a:ext>
            </a:extLst>
          </p:cNvPr>
          <p:cNvSpPr txBox="1"/>
          <p:nvPr/>
        </p:nvSpPr>
        <p:spPr>
          <a:xfrm>
            <a:off x="263352" y="6485856"/>
            <a:ext cx="8516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83C77"/>
                </a:solidFill>
              </a:rPr>
              <a:t>But other significantly different ideas: Honeycomb, 3D printing pipes, ceramics…..</a:t>
            </a:r>
          </a:p>
        </p:txBody>
      </p:sp>
    </p:spTree>
    <p:extLst>
      <p:ext uri="{BB962C8B-B14F-4D97-AF65-F5344CB8AC3E}">
        <p14:creationId xmlns:p14="http://schemas.microsoft.com/office/powerpoint/2010/main" val="1259827677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80C1D-D7F2-6749-9F43-2C6E5B7D0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150496"/>
            <a:ext cx="11494558" cy="686216"/>
          </a:xfrm>
        </p:spPr>
        <p:txBody>
          <a:bodyPr/>
          <a:lstStyle/>
          <a:p>
            <a:r>
              <a:rPr lang="en-US" b="1" dirty="0"/>
              <a:t>“Baseline” Module Design (MT) - Electronics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1F6D01E-7E15-DD43-915F-CA0B23C58D05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11</a:t>
            </a:fld>
            <a:endParaRPr lang="en-GB"/>
          </a:p>
        </p:txBody>
      </p:sp>
      <p:pic>
        <p:nvPicPr>
          <p:cNvPr id="5" name="Picture 4" descr="A diagram of a computer chip&#10;&#10;Description automatically generated">
            <a:extLst>
              <a:ext uri="{FF2B5EF4-FFF2-40B4-BE49-F238E27FC236}">
                <a16:creationId xmlns:a16="http://schemas.microsoft.com/office/drawing/2014/main" id="{58DC739F-654A-794E-8B6C-E03EE9EDEB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78" y="836712"/>
            <a:ext cx="7607798" cy="375060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BA90F60-6C20-9D4D-9F3A-EA65CA9F45CA}"/>
              </a:ext>
            </a:extLst>
          </p:cNvPr>
          <p:cNvSpPr/>
          <p:nvPr/>
        </p:nvSpPr>
        <p:spPr>
          <a:xfrm>
            <a:off x="767408" y="1484784"/>
            <a:ext cx="1152128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diagram of a computer chip&#10;&#10;Description automatically generated">
            <a:extLst>
              <a:ext uri="{FF2B5EF4-FFF2-40B4-BE49-F238E27FC236}">
                <a16:creationId xmlns:a16="http://schemas.microsoft.com/office/drawing/2014/main" id="{4236EF8E-6178-E148-9378-517DE3EFBA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6444" y="1124744"/>
            <a:ext cx="4683178" cy="512027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BFFEAEA-E283-8945-A97A-72CBBF582469}"/>
              </a:ext>
            </a:extLst>
          </p:cNvPr>
          <p:cNvSpPr/>
          <p:nvPr/>
        </p:nvSpPr>
        <p:spPr>
          <a:xfrm>
            <a:off x="7320136" y="1484784"/>
            <a:ext cx="792088" cy="26642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BF498FB-DEF7-9D40-A625-4C056FA322F0}"/>
              </a:ext>
            </a:extLst>
          </p:cNvPr>
          <p:cNvSpPr txBox="1"/>
          <p:nvPr/>
        </p:nvSpPr>
        <p:spPr>
          <a:xfrm>
            <a:off x="410411" y="6244266"/>
            <a:ext cx="58865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83C77"/>
                </a:solidFill>
              </a:rPr>
              <a:t>Serial powering being actively looked at</a:t>
            </a:r>
          </a:p>
        </p:txBody>
      </p:sp>
      <p:pic>
        <p:nvPicPr>
          <p:cNvPr id="12" name="Picture 11" descr="A close-up of a text&#10;&#10;Description automatically generated">
            <a:extLst>
              <a:ext uri="{FF2B5EF4-FFF2-40B4-BE49-F238E27FC236}">
                <a16:creationId xmlns:a16="http://schemas.microsoft.com/office/drawing/2014/main" id="{06FF3DB9-4234-BF4B-B714-3C6C4702D6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411" y="5028006"/>
            <a:ext cx="7101178" cy="1137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6092366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80C1D-D7F2-6749-9F43-2C6E5B7D0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150496"/>
            <a:ext cx="11494558" cy="686216"/>
          </a:xfrm>
        </p:spPr>
        <p:txBody>
          <a:bodyPr/>
          <a:lstStyle/>
          <a:p>
            <a:r>
              <a:rPr lang="en-US" b="1" dirty="0"/>
              <a:t>“Baseline” Module Design (MT) – Off-chip Electronics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1F6D01E-7E15-DD43-915F-CA0B23C58D05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12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BA90F60-6C20-9D4D-9F3A-EA65CA9F45CA}"/>
              </a:ext>
            </a:extLst>
          </p:cNvPr>
          <p:cNvSpPr/>
          <p:nvPr/>
        </p:nvSpPr>
        <p:spPr>
          <a:xfrm>
            <a:off x="767408" y="1484784"/>
            <a:ext cx="1152128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BFFEAEA-E283-8945-A97A-72CBBF582469}"/>
              </a:ext>
            </a:extLst>
          </p:cNvPr>
          <p:cNvSpPr/>
          <p:nvPr/>
        </p:nvSpPr>
        <p:spPr>
          <a:xfrm>
            <a:off x="7320136" y="1484784"/>
            <a:ext cx="792088" cy="26642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36E0576-645B-9549-BFC0-6607CB1BAE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224" y="874766"/>
            <a:ext cx="10943551" cy="5544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002143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7F32C5-8009-E049-AF68-97B7AE66D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76" y="150496"/>
            <a:ext cx="11161240" cy="614208"/>
          </a:xfrm>
        </p:spPr>
        <p:txBody>
          <a:bodyPr/>
          <a:lstStyle/>
          <a:p>
            <a:r>
              <a:rPr lang="en-US" b="1" dirty="0"/>
              <a:t>Module Production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48359CC-700B-E24D-9CA3-A9CE3B687E3C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13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D200DFB-ED2B-1D41-A3CC-FD8E294E5011}"/>
              </a:ext>
            </a:extLst>
          </p:cNvPr>
          <p:cNvSpPr txBox="1"/>
          <p:nvPr/>
        </p:nvSpPr>
        <p:spPr>
          <a:xfrm>
            <a:off x="458619" y="1052736"/>
            <a:ext cx="10389909" cy="267765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481966"/>
                </a:solidFill>
              </a:rPr>
              <a:t>ASIC to flex hybrid attachment &amp; bonding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481966"/>
                </a:solidFill>
              </a:rPr>
              <a:t>Module thermo-mechanical support structure construction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481966"/>
                </a:solidFill>
              </a:rPr>
              <a:t>Attachment of </a:t>
            </a:r>
            <a:r>
              <a:rPr lang="en-US" sz="2800" dirty="0" err="1">
                <a:solidFill>
                  <a:srgbClr val="481966"/>
                </a:solidFill>
              </a:rPr>
              <a:t>ASIC+flex</a:t>
            </a:r>
            <a:r>
              <a:rPr lang="en-US" sz="2800" dirty="0">
                <a:solidFill>
                  <a:srgbClr val="481966"/>
                </a:solidFill>
              </a:rPr>
              <a:t>, hybrid to module support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solidFill>
                <a:srgbClr val="481966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solidFill>
                <a:srgbClr val="481966"/>
              </a:solidFill>
            </a:endParaRPr>
          </a:p>
          <a:p>
            <a:r>
              <a:rPr lang="en-US" sz="2800" dirty="0">
                <a:solidFill>
                  <a:srgbClr val="481966"/>
                </a:solidFill>
              </a:rPr>
              <a:t>	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D449889-57F8-9941-A17B-2B74E6C2196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057" t="23919" r="1"/>
          <a:stretch/>
        </p:blipFill>
        <p:spPr>
          <a:xfrm>
            <a:off x="4683427" y="2503101"/>
            <a:ext cx="7056784" cy="418983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69A6DCC-2867-2A4F-94EA-A46DD6DB9F5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6876" t="-1988" r="62477" b="56223"/>
          <a:stretch/>
        </p:blipFill>
        <p:spPr>
          <a:xfrm>
            <a:off x="19675" y="2996952"/>
            <a:ext cx="4824536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942763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BE2BC7-D78F-6F4C-84A1-064437DAD9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150496"/>
            <a:ext cx="11593288" cy="482204"/>
          </a:xfrm>
        </p:spPr>
        <p:txBody>
          <a:bodyPr/>
          <a:lstStyle/>
          <a:p>
            <a:r>
              <a:rPr lang="en-US" b="1" dirty="0"/>
              <a:t>Cooling (MT)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8A014CA-D7C1-7540-A45E-9C763B46C235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14</a:t>
            </a:fld>
            <a:endParaRPr lang="en-GB"/>
          </a:p>
        </p:txBody>
      </p:sp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418E435B-F447-E14C-9837-3809FC295F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1072362"/>
            <a:ext cx="8730029" cy="4771304"/>
          </a:xfrm>
          <a:prstGeom prst="rect">
            <a:avLst/>
          </a:prstGeom>
        </p:spPr>
      </p:pic>
      <p:pic>
        <p:nvPicPr>
          <p:cNvPr id="8" name="Picture 7" descr="A diagram of a metal object&#10;&#10;Description automatically generated with medium confidence">
            <a:extLst>
              <a:ext uri="{FF2B5EF4-FFF2-40B4-BE49-F238E27FC236}">
                <a16:creationId xmlns:a16="http://schemas.microsoft.com/office/drawing/2014/main" id="{1A7EDEFB-29C6-324E-99F4-A9992F8AAE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9961" y="1412776"/>
            <a:ext cx="3159054" cy="185204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A7D9CDF-DB38-944E-92DB-841696A2EA5A}"/>
              </a:ext>
            </a:extLst>
          </p:cNvPr>
          <p:cNvSpPr txBox="1"/>
          <p:nvPr/>
        </p:nvSpPr>
        <p:spPr>
          <a:xfrm>
            <a:off x="9543220" y="1043587"/>
            <a:ext cx="1877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Interconnections</a:t>
            </a:r>
          </a:p>
        </p:txBody>
      </p:sp>
    </p:spTree>
    <p:extLst>
      <p:ext uri="{BB962C8B-B14F-4D97-AF65-F5344CB8AC3E}">
        <p14:creationId xmlns:p14="http://schemas.microsoft.com/office/powerpoint/2010/main" val="2626634092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F6DB5A-CC4E-C742-B3AE-AECF21D514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8" y="150496"/>
            <a:ext cx="11422550" cy="758224"/>
          </a:xfrm>
        </p:spPr>
        <p:txBody>
          <a:bodyPr/>
          <a:lstStyle/>
          <a:p>
            <a:r>
              <a:rPr lang="en-US" b="1" dirty="0"/>
              <a:t>Mechanics – Module support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D56EC2-0030-5047-B24E-4A25EDED806A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15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904A7F2-709E-A844-A0A1-24ACE5118C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426" y="943798"/>
            <a:ext cx="6032796" cy="2845242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9E216B0D-C69E-0540-8DED-3390530C0A04}"/>
              </a:ext>
            </a:extLst>
          </p:cNvPr>
          <p:cNvGrpSpPr/>
          <p:nvPr/>
        </p:nvGrpSpPr>
        <p:grpSpPr>
          <a:xfrm>
            <a:off x="362364" y="3954025"/>
            <a:ext cx="3168352" cy="2753479"/>
            <a:chOff x="6074369" y="2857499"/>
            <a:chExt cx="4015086" cy="343534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CD8BC97-C911-1440-9234-2717B7B3857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74369" y="2857499"/>
              <a:ext cx="4015086" cy="3435347"/>
            </a:xfrm>
            <a:prstGeom prst="rect">
              <a:avLst/>
            </a:prstGeom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F664390-61F5-D24D-A191-DFC237BEAB13}"/>
                </a:ext>
              </a:extLst>
            </p:cNvPr>
            <p:cNvSpPr/>
            <p:nvPr/>
          </p:nvSpPr>
          <p:spPr>
            <a:xfrm>
              <a:off x="6426994" y="3493295"/>
              <a:ext cx="831057" cy="309562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FE2B4EC-FFD3-8649-8C99-BEC6894071F6}"/>
                </a:ext>
              </a:extLst>
            </p:cNvPr>
            <p:cNvSpPr/>
            <p:nvPr/>
          </p:nvSpPr>
          <p:spPr>
            <a:xfrm>
              <a:off x="7258051" y="3493295"/>
              <a:ext cx="831057" cy="478630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2BC3352-B11E-B642-90FB-4E5892363E92}"/>
                </a:ext>
              </a:extLst>
            </p:cNvPr>
            <p:cNvSpPr/>
            <p:nvPr/>
          </p:nvSpPr>
          <p:spPr>
            <a:xfrm>
              <a:off x="8089108" y="3493294"/>
              <a:ext cx="831057" cy="621505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ABF872B-C2E0-B643-BCEF-BC7AA5D7ED16}"/>
                </a:ext>
              </a:extLst>
            </p:cNvPr>
            <p:cNvSpPr/>
            <p:nvPr/>
          </p:nvSpPr>
          <p:spPr>
            <a:xfrm>
              <a:off x="8920165" y="3493294"/>
              <a:ext cx="831057" cy="783431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13CB4F0-AAFF-8B4B-BF46-BC2C765A7FB1}"/>
                </a:ext>
              </a:extLst>
            </p:cNvPr>
            <p:cNvSpPr/>
            <p:nvPr/>
          </p:nvSpPr>
          <p:spPr>
            <a:xfrm>
              <a:off x="8934455" y="4902594"/>
              <a:ext cx="816767" cy="783431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FD4DCAB-D294-D24B-B976-10244454F81B}"/>
                </a:ext>
              </a:extLst>
            </p:cNvPr>
            <p:cNvSpPr/>
            <p:nvPr/>
          </p:nvSpPr>
          <p:spPr>
            <a:xfrm>
              <a:off x="8089109" y="5054994"/>
              <a:ext cx="816767" cy="631031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F69CDD3-5BF9-4A4C-97EF-70A0656004AF}"/>
                </a:ext>
              </a:extLst>
            </p:cNvPr>
            <p:cNvSpPr/>
            <p:nvPr/>
          </p:nvSpPr>
          <p:spPr>
            <a:xfrm>
              <a:off x="7272341" y="5219700"/>
              <a:ext cx="816767" cy="466325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2BC12DD-F62B-7E4E-B2AD-E4A7EC2FF52C}"/>
                </a:ext>
              </a:extLst>
            </p:cNvPr>
            <p:cNvSpPr/>
            <p:nvPr/>
          </p:nvSpPr>
          <p:spPr>
            <a:xfrm>
              <a:off x="6434138" y="5389558"/>
              <a:ext cx="816767" cy="296467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3C0EDD2-2DAB-8348-A447-35F40C869545}"/>
                </a:ext>
              </a:extLst>
            </p:cNvPr>
            <p:cNvSpPr txBox="1"/>
            <p:nvPr/>
          </p:nvSpPr>
          <p:spPr>
            <a:xfrm>
              <a:off x="8868734" y="3722728"/>
              <a:ext cx="86466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</a:rPr>
                <a:t>Services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313FADAB-477E-DE4A-B6BB-824B8392542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335693" y="3267075"/>
              <a:ext cx="0" cy="54424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23D0094-DCA4-E44C-83FD-C81B58BC5937}"/>
                </a:ext>
              </a:extLst>
            </p:cNvPr>
            <p:cNvSpPr txBox="1"/>
            <p:nvPr/>
          </p:nvSpPr>
          <p:spPr>
            <a:xfrm>
              <a:off x="8903363" y="5115508"/>
              <a:ext cx="86466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</a:rPr>
                <a:t>Services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30B64DE9-F621-1F45-AEE3-7E13F4F8164F}"/>
                </a:ext>
              </a:extLst>
            </p:cNvPr>
            <p:cNvCxnSpPr>
              <a:cxnSpLocks/>
              <a:stCxn id="17" idx="2"/>
            </p:cNvCxnSpPr>
            <p:nvPr/>
          </p:nvCxnSpPr>
          <p:spPr>
            <a:xfrm>
              <a:off x="9335693" y="5454062"/>
              <a:ext cx="0" cy="40381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0A7A6E68-D132-1843-A4D0-836DC127BD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4521" y="1014167"/>
            <a:ext cx="4732609" cy="3449457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7D3DFBF-8A3D-6644-8B5D-25243CBBBA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23833" y="4767107"/>
            <a:ext cx="2379823" cy="199348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C003291D-2F58-D940-BC32-AF9BA772268F}"/>
              </a:ext>
            </a:extLst>
          </p:cNvPr>
          <p:cNvSpPr txBox="1">
            <a:spLocks/>
          </p:cNvSpPr>
          <p:nvPr/>
        </p:nvSpPr>
        <p:spPr>
          <a:xfrm>
            <a:off x="3530716" y="4645192"/>
            <a:ext cx="5384213" cy="2262772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 Fully populated modules plug into support panel</a:t>
            </a:r>
          </a:p>
          <a:p>
            <a:pPr lvl="1"/>
            <a:r>
              <a:rPr lang="en-US" dirty="0"/>
              <a:t>Allows modules to be installed and repaired as a unit in a clean room</a:t>
            </a:r>
          </a:p>
          <a:p>
            <a:r>
              <a:rPr lang="en-US" dirty="0"/>
              <a:t>Panel supported mostly from the top</a:t>
            </a:r>
          </a:p>
          <a:p>
            <a:pPr lvl="1"/>
            <a:r>
              <a:rPr lang="en-US" dirty="0"/>
              <a:t>Bottom pieces provide stability, little mechanical support</a:t>
            </a:r>
          </a:p>
        </p:txBody>
      </p:sp>
    </p:spTree>
    <p:extLst>
      <p:ext uri="{BB962C8B-B14F-4D97-AF65-F5344CB8AC3E}">
        <p14:creationId xmlns:p14="http://schemas.microsoft.com/office/powerpoint/2010/main" val="2003570127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9A8B61-5293-4945-9E87-A80D27F97D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150496"/>
            <a:ext cx="11494558" cy="482204"/>
          </a:xfrm>
        </p:spPr>
        <p:txBody>
          <a:bodyPr/>
          <a:lstStyle/>
          <a:p>
            <a:r>
              <a:rPr lang="en-US" b="1" dirty="0"/>
              <a:t>Large Scale Mechanics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E65CB08-F254-5340-B3D7-31CD26E757A7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16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76472D7-7C7D-5344-BDDA-6A95F392F5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376" y="764705"/>
            <a:ext cx="3341255" cy="331236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1846F81-ABC4-4548-A79F-2933E88000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271" y="4230943"/>
            <a:ext cx="3240360" cy="2476561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BAF4023-1995-ED43-B01C-2512D5FDC9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6082" y="764705"/>
            <a:ext cx="1624129" cy="3312368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DD03981-7C9F-C54A-B818-295D3759910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8533"/>
          <a:stretch/>
        </p:blipFill>
        <p:spPr>
          <a:xfrm>
            <a:off x="6240016" y="764705"/>
            <a:ext cx="2763212" cy="1766406"/>
          </a:xfrm>
          <a:prstGeom prst="rect">
            <a:avLst/>
          </a:prstGeom>
          <a:ln w="15875">
            <a:solidFill>
              <a:schemeClr val="accent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7965BCF-CB72-7F47-B524-A75D7C4F221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64352" y="726349"/>
            <a:ext cx="2088275" cy="1705472"/>
          </a:xfrm>
          <a:prstGeom prst="rect">
            <a:avLst/>
          </a:prstGeom>
          <a:ln w="15875">
            <a:solidFill>
              <a:schemeClr val="accent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343ED0B-CA6F-CC40-8394-FD6DE55FBF7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23533" y="4265291"/>
            <a:ext cx="2280618" cy="2533053"/>
          </a:xfrm>
          <a:prstGeom prst="rect">
            <a:avLst/>
          </a:prstGeom>
          <a:ln w="15875">
            <a:solidFill>
              <a:schemeClr val="accent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1C91773-1B21-1143-ADD4-EBD67C40CE61}"/>
              </a:ext>
            </a:extLst>
          </p:cNvPr>
          <p:cNvSpPr txBox="1"/>
          <p:nvPr/>
        </p:nvSpPr>
        <p:spPr>
          <a:xfrm>
            <a:off x="6729919" y="2849562"/>
            <a:ext cx="4896544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83C77"/>
                </a:solidFill>
              </a:rPr>
              <a:t>Modules will operate below dew point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83C77"/>
                </a:solidFill>
              </a:rPr>
              <a:t>Need dry enclosure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83C77"/>
                </a:solidFill>
              </a:rPr>
              <a:t>Carbon </a:t>
            </a:r>
            <a:r>
              <a:rPr lang="en-US" sz="2400" dirty="0" err="1">
                <a:solidFill>
                  <a:srgbClr val="083C77"/>
                </a:solidFill>
              </a:rPr>
              <a:t>fibre</a:t>
            </a:r>
            <a:r>
              <a:rPr lang="en-US" sz="2400" dirty="0">
                <a:solidFill>
                  <a:srgbClr val="083C77"/>
                </a:solidFill>
              </a:rPr>
              <a:t> enclosure e.g. around pairs of layers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83C77"/>
                </a:solidFill>
              </a:rPr>
              <a:t>Space available is challenging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83C77"/>
                </a:solidFill>
              </a:rPr>
              <a:t>Integration </a:t>
            </a:r>
            <a:r>
              <a:rPr lang="en-US" sz="2400" dirty="0" err="1">
                <a:solidFill>
                  <a:srgbClr val="083C77"/>
                </a:solidFill>
              </a:rPr>
              <a:t>SciFi</a:t>
            </a:r>
            <a:r>
              <a:rPr lang="en-US" sz="2400" dirty="0">
                <a:solidFill>
                  <a:srgbClr val="083C77"/>
                </a:solidFill>
              </a:rPr>
              <a:t> &amp; CMOS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752498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2" descr="lhcblogo">
            <a:extLst>
              <a:ext uri="{FF2B5EF4-FFF2-40B4-BE49-F238E27FC236}">
                <a16:creationId xmlns:a16="http://schemas.microsoft.com/office/drawing/2014/main" id="{FD3436EB-2CF7-F048-B50B-9889D95A33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9736" y="147494"/>
            <a:ext cx="1262594" cy="792089"/>
          </a:xfrm>
          <a:prstGeom prst="rect">
            <a:avLst/>
          </a:prstGeom>
          <a:noFill/>
        </p:spPr>
      </p:pic>
      <p:pic>
        <p:nvPicPr>
          <p:cNvPr id="12" name="Picture 42" descr="lhcblogo">
            <a:extLst>
              <a:ext uri="{FF2B5EF4-FFF2-40B4-BE49-F238E27FC236}">
                <a16:creationId xmlns:a16="http://schemas.microsoft.com/office/drawing/2014/main" id="{6F5ADCFC-D574-F043-A908-7D3BD17E5C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1116" y="147495"/>
            <a:ext cx="1262771" cy="792088"/>
          </a:xfrm>
          <a:prstGeom prst="rect">
            <a:avLst/>
          </a:prstGeom>
          <a:noFill/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57A4F78-CBBB-7D4E-9A46-1B98E712A3DC}"/>
              </a:ext>
            </a:extLst>
          </p:cNvPr>
          <p:cNvSpPr txBox="1"/>
          <p:nvPr/>
        </p:nvSpPr>
        <p:spPr>
          <a:xfrm>
            <a:off x="7755895" y="147495"/>
            <a:ext cx="1296144" cy="369332"/>
          </a:xfrm>
          <a:prstGeom prst="rect">
            <a:avLst/>
          </a:prstGeom>
          <a:solidFill>
            <a:srgbClr val="C4E7E9"/>
          </a:solidFill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2F0088"/>
                </a:solidFill>
              </a:rPr>
              <a:t>Upgrade I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1527BB-2F46-B046-B98F-09B808B7F55E}"/>
              </a:ext>
            </a:extLst>
          </p:cNvPr>
          <p:cNvSpPr txBox="1"/>
          <p:nvPr/>
        </p:nvSpPr>
        <p:spPr>
          <a:xfrm>
            <a:off x="5054510" y="147495"/>
            <a:ext cx="1296143" cy="369332"/>
          </a:xfrm>
          <a:prstGeom prst="rect">
            <a:avLst/>
          </a:prstGeom>
          <a:solidFill>
            <a:srgbClr val="C4E7E9"/>
          </a:solidFill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2F0088"/>
                </a:solidFill>
              </a:rPr>
              <a:t>Original</a:t>
            </a:r>
          </a:p>
        </p:txBody>
      </p:sp>
      <p:pic>
        <p:nvPicPr>
          <p:cNvPr id="15" name="Picture 42" descr="lhcblogo">
            <a:extLst>
              <a:ext uri="{FF2B5EF4-FFF2-40B4-BE49-F238E27FC236}">
                <a16:creationId xmlns:a16="http://schemas.microsoft.com/office/drawing/2014/main" id="{AEFE7117-1028-4E47-8FEE-49971A2D3A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31627" y="147495"/>
            <a:ext cx="1262771" cy="792200"/>
          </a:xfrm>
          <a:prstGeom prst="rect">
            <a:avLst/>
          </a:prstGeom>
          <a:noFill/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6FE78D0-C277-744E-85B1-73F96C767FAF}"/>
              </a:ext>
            </a:extLst>
          </p:cNvPr>
          <p:cNvSpPr txBox="1"/>
          <p:nvPr/>
        </p:nvSpPr>
        <p:spPr>
          <a:xfrm>
            <a:off x="10473986" y="147494"/>
            <a:ext cx="1296144" cy="369332"/>
          </a:xfrm>
          <a:prstGeom prst="rect">
            <a:avLst/>
          </a:prstGeom>
          <a:solidFill>
            <a:srgbClr val="C4E7E9"/>
          </a:solidFill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2F0088"/>
                </a:solidFill>
              </a:rPr>
              <a:t>Upgrade II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86E31E3-4168-FD45-991E-22065221DF57}"/>
              </a:ext>
            </a:extLst>
          </p:cNvPr>
          <p:cNvSpPr txBox="1"/>
          <p:nvPr/>
        </p:nvSpPr>
        <p:spPr>
          <a:xfrm>
            <a:off x="5054509" y="570251"/>
            <a:ext cx="1296144" cy="369332"/>
          </a:xfrm>
          <a:prstGeom prst="rect">
            <a:avLst/>
          </a:prstGeom>
          <a:solidFill>
            <a:srgbClr val="30018A"/>
          </a:solidFill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B8DDDD"/>
                </a:solidFill>
              </a:rPr>
              <a:t>2009-2018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4B00D9D-1F7E-E949-AEE0-546DC3BFB6A6}"/>
              </a:ext>
            </a:extLst>
          </p:cNvPr>
          <p:cNvSpPr txBox="1"/>
          <p:nvPr/>
        </p:nvSpPr>
        <p:spPr>
          <a:xfrm>
            <a:off x="7755895" y="570251"/>
            <a:ext cx="1296144" cy="369332"/>
          </a:xfrm>
          <a:prstGeom prst="rect">
            <a:avLst/>
          </a:prstGeom>
          <a:solidFill>
            <a:srgbClr val="30018A"/>
          </a:solidFill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B8DDDD"/>
                </a:solidFill>
              </a:rPr>
              <a:t>2022-2032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579350F-9B3A-2B49-A365-5C6988E4F6AE}"/>
              </a:ext>
            </a:extLst>
          </p:cNvPr>
          <p:cNvSpPr txBox="1"/>
          <p:nvPr/>
        </p:nvSpPr>
        <p:spPr>
          <a:xfrm>
            <a:off x="10473986" y="570251"/>
            <a:ext cx="1296144" cy="369332"/>
          </a:xfrm>
          <a:prstGeom prst="rect">
            <a:avLst/>
          </a:prstGeom>
          <a:solidFill>
            <a:srgbClr val="30018A"/>
          </a:solidFill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B8DDDD"/>
                </a:solidFill>
              </a:rPr>
              <a:t>2033-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D0B32861-3233-4140-BF58-0BA1B9348F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955" y="188640"/>
            <a:ext cx="2914814" cy="692696"/>
          </a:xfrm>
        </p:spPr>
        <p:txBody>
          <a:bodyPr>
            <a:normAutofit/>
          </a:bodyPr>
          <a:lstStyle/>
          <a:p>
            <a:r>
              <a:rPr lang="fr-CH" sz="3200" b="1" dirty="0" err="1"/>
              <a:t>Summary</a:t>
            </a:r>
            <a:endParaRPr lang="en-US" sz="3200" b="1" dirty="0"/>
          </a:p>
        </p:txBody>
      </p:sp>
      <p:sp>
        <p:nvSpPr>
          <p:cNvPr id="23" name="Content Placeholder 4">
            <a:extLst>
              <a:ext uri="{FF2B5EF4-FFF2-40B4-BE49-F238E27FC236}">
                <a16:creationId xmlns:a16="http://schemas.microsoft.com/office/drawing/2014/main" id="{88707D3B-ED79-5C4E-800A-C2AF6AD87C54}"/>
              </a:ext>
            </a:extLst>
          </p:cNvPr>
          <p:cNvSpPr txBox="1">
            <a:spLocks/>
          </p:cNvSpPr>
          <p:nvPr/>
        </p:nvSpPr>
        <p:spPr>
          <a:xfrm>
            <a:off x="391529" y="908720"/>
            <a:ext cx="11408941" cy="821791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14313" indent="-214313">
              <a:spcBef>
                <a:spcPts val="450"/>
              </a:spcBef>
            </a:pPr>
            <a:r>
              <a:rPr lang="en-US" sz="2400" dirty="0" err="1"/>
              <a:t>LHCb</a:t>
            </a:r>
            <a:r>
              <a:rPr lang="en-US" sz="2400" dirty="0"/>
              <a:t> Upgrade II</a:t>
            </a:r>
          </a:p>
          <a:p>
            <a:pPr marL="614363" lvl="1" indent="-214313">
              <a:spcBef>
                <a:spcPts val="450"/>
              </a:spcBef>
            </a:pPr>
            <a:r>
              <a:rPr lang="en-US" sz="2400" dirty="0"/>
              <a:t>project taking shape: Framework TDR approved, R&amp;D setting path to future</a:t>
            </a:r>
          </a:p>
          <a:p>
            <a:pPr marL="614363" lvl="1" indent="-214313">
              <a:spcBef>
                <a:spcPts val="450"/>
              </a:spcBef>
            </a:pPr>
            <a:r>
              <a:rPr lang="en-US" sz="2400" dirty="0"/>
              <a:t>Scoping document this year</a:t>
            </a:r>
          </a:p>
          <a:p>
            <a:pPr marL="214313" indent="-214313">
              <a:spcBef>
                <a:spcPts val="450"/>
              </a:spcBef>
            </a:pPr>
            <a:r>
              <a:rPr lang="en-US" sz="2400" dirty="0"/>
              <a:t>CMOS based tracker</a:t>
            </a:r>
          </a:p>
          <a:p>
            <a:pPr marL="614363" lvl="1" indent="-214313">
              <a:spcBef>
                <a:spcPts val="450"/>
              </a:spcBef>
            </a:pPr>
            <a:r>
              <a:rPr lang="en-US" sz="2400" dirty="0"/>
              <a:t>First of kind</a:t>
            </a:r>
          </a:p>
          <a:p>
            <a:pPr marL="614363" lvl="1" indent="-214313">
              <a:spcBef>
                <a:spcPts val="450"/>
              </a:spcBef>
            </a:pPr>
            <a:r>
              <a:rPr lang="en-US" sz="2400" dirty="0"/>
              <a:t>Before &amp; After magnet</a:t>
            </a:r>
          </a:p>
          <a:p>
            <a:pPr marL="614363" lvl="1" indent="-214313">
              <a:spcBef>
                <a:spcPts val="450"/>
              </a:spcBef>
            </a:pPr>
            <a:r>
              <a:rPr lang="en-US" sz="2400" dirty="0"/>
              <a:t>Larger Si project than undertaken </a:t>
            </a:r>
          </a:p>
          <a:p>
            <a:pPr marL="400050" lvl="1" indent="0">
              <a:spcBef>
                <a:spcPts val="450"/>
              </a:spcBef>
              <a:buNone/>
            </a:pPr>
            <a:r>
              <a:rPr lang="en-US" sz="2400" dirty="0"/>
              <a:t>before at </a:t>
            </a:r>
            <a:r>
              <a:rPr lang="en-US" sz="2400" dirty="0" err="1"/>
              <a:t>LHCb</a:t>
            </a:r>
            <a:endParaRPr lang="en-US" sz="2400" dirty="0"/>
          </a:p>
          <a:p>
            <a:pPr marL="614363" lvl="1" indent="-214313">
              <a:spcBef>
                <a:spcPts val="450"/>
              </a:spcBef>
            </a:pPr>
            <a:r>
              <a:rPr lang="en-US" sz="2400" dirty="0"/>
              <a:t>New collaborators on most</a:t>
            </a:r>
          </a:p>
          <a:p>
            <a:pPr marL="400050" lvl="1" indent="0">
              <a:spcBef>
                <a:spcPts val="450"/>
              </a:spcBef>
              <a:buNone/>
            </a:pPr>
            <a:r>
              <a:rPr lang="en-US" sz="2400" dirty="0"/>
              <a:t>R&amp;D areas welcomed, including</a:t>
            </a:r>
          </a:p>
          <a:p>
            <a:pPr marL="400050" lvl="1" indent="0">
              <a:spcBef>
                <a:spcPts val="450"/>
              </a:spcBef>
              <a:buNone/>
            </a:pPr>
            <a:r>
              <a:rPr lang="en-US" sz="2400" dirty="0"/>
              <a:t>	</a:t>
            </a:r>
            <a:r>
              <a:rPr lang="en-US" sz="2400" dirty="0">
                <a:solidFill>
                  <a:srgbClr val="083C77"/>
                </a:solidFill>
              </a:rPr>
              <a:t>ASIC, </a:t>
            </a:r>
          </a:p>
          <a:p>
            <a:pPr marL="400050" lvl="1" indent="0">
              <a:spcBef>
                <a:spcPts val="450"/>
              </a:spcBef>
              <a:buNone/>
            </a:pPr>
            <a:r>
              <a:rPr lang="en-US" sz="2400" dirty="0">
                <a:solidFill>
                  <a:srgbClr val="083C77"/>
                </a:solidFill>
              </a:rPr>
              <a:t>	Off-chip electronics module designs</a:t>
            </a:r>
          </a:p>
          <a:p>
            <a:pPr marL="400050" lvl="1" indent="0">
              <a:spcBef>
                <a:spcPts val="450"/>
              </a:spcBef>
              <a:buNone/>
            </a:pPr>
            <a:r>
              <a:rPr lang="en-US" sz="2400" dirty="0">
                <a:solidFill>
                  <a:srgbClr val="083C77"/>
                </a:solidFill>
              </a:rPr>
              <a:t>	thermo-mechanical module design</a:t>
            </a:r>
          </a:p>
          <a:p>
            <a:pPr marL="400050" lvl="1" indent="0">
              <a:spcBef>
                <a:spcPts val="450"/>
              </a:spcBef>
              <a:buNone/>
            </a:pPr>
            <a:r>
              <a:rPr lang="en-US" sz="2400" dirty="0">
                <a:solidFill>
                  <a:srgbClr val="083C77"/>
                </a:solidFill>
              </a:rPr>
              <a:t>	Mechanical structure</a:t>
            </a:r>
          </a:p>
          <a:p>
            <a:pPr marL="400050" lvl="1" indent="0">
              <a:spcBef>
                <a:spcPts val="450"/>
              </a:spcBef>
              <a:buNone/>
            </a:pPr>
            <a:endParaRPr lang="en-US" sz="2400" dirty="0"/>
          </a:p>
        </p:txBody>
      </p:sp>
      <p:sp>
        <p:nvSpPr>
          <p:cNvPr id="25" name="Slide Number Placeholder 3">
            <a:extLst>
              <a:ext uri="{FF2B5EF4-FFF2-40B4-BE49-F238E27FC236}">
                <a16:creationId xmlns:a16="http://schemas.microsoft.com/office/drawing/2014/main" id="{FDE0ACCA-7AAF-5941-B04B-5FBA2D48890C}"/>
              </a:ext>
            </a:extLst>
          </p:cNvPr>
          <p:cNvSpPr txBox="1">
            <a:spLocks/>
          </p:cNvSpPr>
          <p:nvPr/>
        </p:nvSpPr>
        <p:spPr>
          <a:xfrm>
            <a:off x="11664619" y="6597352"/>
            <a:ext cx="527381" cy="260648"/>
          </a:xfrm>
          <a:prstGeom prst="rect">
            <a:avLst/>
          </a:prstGeom>
          <a:solidFill>
            <a:srgbClr val="481966"/>
          </a:solidFill>
        </p:spPr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fld id="{10AD8A0A-4898-40BF-9009-4DA7E611EAC1}" type="slidenum">
              <a:rPr lang="en-GB" smtClean="0">
                <a:solidFill>
                  <a:schemeClr val="bg1"/>
                </a:solidFill>
              </a:rPr>
              <a:pPr algn="ctr"/>
              <a:t>17</a:t>
            </a:fld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26" name="Picture 25" descr="A picture containing screenshot, text, stationary&#10;&#10;Description automatically generated">
            <a:extLst>
              <a:ext uri="{FF2B5EF4-FFF2-40B4-BE49-F238E27FC236}">
                <a16:creationId xmlns:a16="http://schemas.microsoft.com/office/drawing/2014/main" id="{AA6BE80C-7378-B141-8E94-F141337743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2581" y="2063725"/>
            <a:ext cx="6194677" cy="348450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51DCD86-C615-EB41-B07F-470AAA5CC7D6}"/>
              </a:ext>
            </a:extLst>
          </p:cNvPr>
          <p:cNvSpPr txBox="1"/>
          <p:nvPr/>
        </p:nvSpPr>
        <p:spPr>
          <a:xfrm>
            <a:off x="6880850" y="5872250"/>
            <a:ext cx="45015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C00000"/>
                </a:solidFill>
              </a:rPr>
              <a:t>And then later for production </a:t>
            </a:r>
          </a:p>
          <a:p>
            <a:r>
              <a:rPr lang="en-US" sz="2400" dirty="0">
                <a:solidFill>
                  <a:srgbClr val="C00000"/>
                </a:solidFill>
              </a:rPr>
              <a:t>and quality assurance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835D59-62A9-8647-AC2A-35B5F6001B5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74076AD-19AE-9149-9156-95AC03886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58C6A0-59D6-4B42-B747-77482E922D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3034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1B75D-CA2F-F840-9F81-140B4AD18B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LHC Schedule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484DD67-EB4B-C54A-801A-8B53E4B4130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19</a:t>
            </a:fld>
            <a:endParaRPr lang="en-GB"/>
          </a:p>
        </p:txBody>
      </p:sp>
      <p:pic>
        <p:nvPicPr>
          <p:cNvPr id="5" name="Picture 4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E199B899-CAE1-134F-B322-CCFD0F1E08B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82795"/>
            <a:ext cx="12192000" cy="449241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FEC96AE-1458-9140-9DB7-2082218E35E3}"/>
              </a:ext>
            </a:extLst>
          </p:cNvPr>
          <p:cNvSpPr txBox="1"/>
          <p:nvPr/>
        </p:nvSpPr>
        <p:spPr>
          <a:xfrm>
            <a:off x="3935760" y="4653136"/>
            <a:ext cx="336983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481966"/>
                </a:solidFill>
              </a:rPr>
              <a:t>LS4 extended to</a:t>
            </a:r>
          </a:p>
          <a:p>
            <a:r>
              <a:rPr lang="en-US" sz="2400" dirty="0">
                <a:solidFill>
                  <a:srgbClr val="481966"/>
                </a:solidFill>
              </a:rPr>
              <a:t>allow </a:t>
            </a:r>
            <a:r>
              <a:rPr lang="en-US" sz="2400" dirty="0" err="1">
                <a:solidFill>
                  <a:srgbClr val="481966"/>
                </a:solidFill>
              </a:rPr>
              <a:t>LHCb</a:t>
            </a:r>
            <a:r>
              <a:rPr lang="en-US" sz="2400" dirty="0">
                <a:solidFill>
                  <a:srgbClr val="481966"/>
                </a:solidFill>
              </a:rPr>
              <a:t> Upgrade II </a:t>
            </a:r>
          </a:p>
          <a:p>
            <a:r>
              <a:rPr lang="en-US" sz="2400" dirty="0">
                <a:solidFill>
                  <a:srgbClr val="481966"/>
                </a:solidFill>
              </a:rPr>
              <a:t>installation</a:t>
            </a:r>
          </a:p>
        </p:txBody>
      </p:sp>
    </p:spTree>
    <p:extLst>
      <p:ext uri="{BB962C8B-B14F-4D97-AF65-F5344CB8AC3E}">
        <p14:creationId xmlns:p14="http://schemas.microsoft.com/office/powerpoint/2010/main" val="2189563259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DFBE9A-A889-6248-8365-EB2DA1F337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367" y="134173"/>
            <a:ext cx="10049286" cy="772252"/>
          </a:xfrm>
        </p:spPr>
        <p:txBody>
          <a:bodyPr/>
          <a:lstStyle/>
          <a:p>
            <a:r>
              <a:rPr lang="en-US" dirty="0"/>
              <a:t>Collaboration Scale &amp; Timescales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BDA0528-6E3E-B547-BE92-2D2F9B3E94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2</a:t>
            </a:fld>
            <a:endParaRPr lang="en-GB" dirty="0"/>
          </a:p>
        </p:txBody>
      </p:sp>
      <p:pic>
        <p:nvPicPr>
          <p:cNvPr id="14" name="Picture 42" descr="lhcblogo">
            <a:extLst>
              <a:ext uri="{FF2B5EF4-FFF2-40B4-BE49-F238E27FC236}">
                <a16:creationId xmlns:a16="http://schemas.microsoft.com/office/drawing/2014/main" id="{3AD92CF0-843F-AD42-A0E1-DB8D308BC4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58886" y="116631"/>
            <a:ext cx="1262594" cy="792089"/>
          </a:xfrm>
          <a:prstGeom prst="rect">
            <a:avLst/>
          </a:prstGeom>
          <a:noFill/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EBCCF3EA-FE9F-9F4E-9F4E-151A128F7D1F}"/>
              </a:ext>
            </a:extLst>
          </p:cNvPr>
          <p:cNvSpPr txBox="1"/>
          <p:nvPr/>
        </p:nvSpPr>
        <p:spPr>
          <a:xfrm>
            <a:off x="4397789" y="906425"/>
            <a:ext cx="7536159" cy="267765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481966"/>
                </a:solidFill>
              </a:rPr>
              <a:t>Collaboration &amp; Financial Scale</a:t>
            </a:r>
          </a:p>
          <a:p>
            <a:r>
              <a:rPr lang="en-US" sz="2800" dirty="0">
                <a:solidFill>
                  <a:srgbClr val="481966"/>
                </a:solidFill>
              </a:rPr>
              <a:t>	1100 authors, 99 institutes,  22 countries</a:t>
            </a:r>
          </a:p>
          <a:p>
            <a:r>
              <a:rPr lang="en-US" sz="2800" dirty="0">
                <a:solidFill>
                  <a:srgbClr val="481966"/>
                </a:solidFill>
              </a:rPr>
              <a:t>	Upgrade II ~$150M core-capital</a:t>
            </a:r>
          </a:p>
          <a:p>
            <a:r>
              <a:rPr lang="en-US" sz="2800" dirty="0">
                <a:solidFill>
                  <a:srgbClr val="481966"/>
                </a:solidFill>
              </a:rPr>
              <a:t>	~ half an ATLAS</a:t>
            </a:r>
          </a:p>
          <a:p>
            <a:r>
              <a:rPr lang="en-US" sz="2800" dirty="0">
                <a:solidFill>
                  <a:srgbClr val="481966"/>
                </a:solidFill>
              </a:rPr>
              <a:t>	U2 Silicon projects much larger than in 	original /Upgrade I – new collaborators</a:t>
            </a:r>
          </a:p>
        </p:txBody>
      </p:sp>
      <p:graphicFrame>
        <p:nvGraphicFramePr>
          <p:cNvPr id="20" name="Chart 19">
            <a:extLst>
              <a:ext uri="{FF2B5EF4-FFF2-40B4-BE49-F238E27FC236}">
                <a16:creationId xmlns:a16="http://schemas.microsoft.com/office/drawing/2014/main" id="{D5D78B89-3E52-BB44-A91F-F6A0AD3BFD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5759144"/>
              </p:ext>
            </p:extLst>
          </p:nvPr>
        </p:nvGraphicFramePr>
        <p:xfrm>
          <a:off x="109565" y="906425"/>
          <a:ext cx="4309203" cy="28826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25" name="Picture 42" descr="lhcblogo">
            <a:extLst>
              <a:ext uri="{FF2B5EF4-FFF2-40B4-BE49-F238E27FC236}">
                <a16:creationId xmlns:a16="http://schemas.microsoft.com/office/drawing/2014/main" id="{9D447DBA-FB23-4148-AB13-126CCAEC37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48128" y="3814264"/>
            <a:ext cx="1262771" cy="792200"/>
          </a:xfrm>
          <a:prstGeom prst="rect">
            <a:avLst/>
          </a:prstGeom>
          <a:noFill/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8BE88BA5-082D-B645-B05B-CEED311B63FF}"/>
              </a:ext>
            </a:extLst>
          </p:cNvPr>
          <p:cNvSpPr txBox="1"/>
          <p:nvPr/>
        </p:nvSpPr>
        <p:spPr>
          <a:xfrm>
            <a:off x="8616280" y="3814922"/>
            <a:ext cx="1296144" cy="369332"/>
          </a:xfrm>
          <a:prstGeom prst="rect">
            <a:avLst/>
          </a:prstGeom>
          <a:solidFill>
            <a:srgbClr val="C4E7E9"/>
          </a:solidFill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2F0088"/>
                </a:solidFill>
              </a:rPr>
              <a:t>Upgrade II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632E5C5-794B-B944-8FF2-EC42FB22AB7F}"/>
              </a:ext>
            </a:extLst>
          </p:cNvPr>
          <p:cNvSpPr txBox="1"/>
          <p:nvPr/>
        </p:nvSpPr>
        <p:spPr>
          <a:xfrm>
            <a:off x="8616280" y="4237679"/>
            <a:ext cx="1296144" cy="369332"/>
          </a:xfrm>
          <a:prstGeom prst="rect">
            <a:avLst/>
          </a:prstGeom>
          <a:solidFill>
            <a:srgbClr val="30018A"/>
          </a:solidFill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B8DDDD"/>
                </a:solidFill>
              </a:rPr>
              <a:t>2033-</a:t>
            </a:r>
          </a:p>
        </p:txBody>
      </p:sp>
      <p:pic>
        <p:nvPicPr>
          <p:cNvPr id="30" name="Picture 29" descr="A chart of different colors&#10;&#10;Description automatically generated">
            <a:extLst>
              <a:ext uri="{FF2B5EF4-FFF2-40B4-BE49-F238E27FC236}">
                <a16:creationId xmlns:a16="http://schemas.microsoft.com/office/drawing/2014/main" id="{6891C8A9-E595-B24B-9A17-9D3AEEFD01A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361"/>
          <a:stretch/>
        </p:blipFill>
        <p:spPr>
          <a:xfrm>
            <a:off x="109564" y="4331716"/>
            <a:ext cx="6838541" cy="1689571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9345C093-0321-0B4E-9627-488E1E2AB99D}"/>
              </a:ext>
            </a:extLst>
          </p:cNvPr>
          <p:cNvSpPr txBox="1"/>
          <p:nvPr/>
        </p:nvSpPr>
        <p:spPr>
          <a:xfrm>
            <a:off x="6828988" y="4611231"/>
            <a:ext cx="5139038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481966"/>
                </a:solidFill>
              </a:rPr>
              <a:t>Timescale</a:t>
            </a:r>
          </a:p>
          <a:p>
            <a:r>
              <a:rPr lang="en-US" sz="2800" dirty="0">
                <a:solidFill>
                  <a:srgbClr val="481966"/>
                </a:solidFill>
              </a:rPr>
              <a:t>Upgrade II installation in LS4 (2033/2034)</a:t>
            </a:r>
          </a:p>
          <a:p>
            <a:r>
              <a:rPr lang="en-US" sz="2800" dirty="0">
                <a:solidFill>
                  <a:srgbClr val="481966"/>
                </a:solidFill>
              </a:rPr>
              <a:t>	Beyond Belle II</a:t>
            </a:r>
          </a:p>
          <a:p>
            <a:r>
              <a:rPr lang="en-US" sz="2800" dirty="0">
                <a:solidFill>
                  <a:srgbClr val="481966"/>
                </a:solidFill>
              </a:rPr>
              <a:t>	Beyond ATLAS Phase II</a:t>
            </a:r>
          </a:p>
        </p:txBody>
      </p:sp>
    </p:spTree>
    <p:extLst>
      <p:ext uri="{BB962C8B-B14F-4D97-AF65-F5344CB8AC3E}">
        <p14:creationId xmlns:p14="http://schemas.microsoft.com/office/powerpoint/2010/main" val="42819970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fld id="{86CB4B4D-7CA3-9044-876B-883B54F8677D}" type="slidenum">
              <a:rPr/>
              <a:t>3</a:t>
            </a:fld>
            <a:endParaRPr/>
          </a:p>
        </p:txBody>
      </p:sp>
      <p:sp>
        <p:nvSpPr>
          <p:cNvPr id="225" name="European Strategy Update 2020   &quot;The  full potential of the LHC and the HL-LHC, including the study of flavour physics, should be exploited”"/>
          <p:cNvSpPr txBox="1"/>
          <p:nvPr/>
        </p:nvSpPr>
        <p:spPr>
          <a:xfrm>
            <a:off x="47328" y="5672399"/>
            <a:ext cx="8768047" cy="6131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defTabSz="321457">
              <a:defRPr sz="2500" b="1" i="1">
                <a:solidFill>
                  <a:srgbClr val="FF26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lang="en-GB" sz="1758" dirty="0">
                <a:solidFill>
                  <a:srgbClr val="083C77"/>
                </a:solidFill>
              </a:rPr>
              <a:t>European Strategy Update</a:t>
            </a:r>
            <a:r>
              <a:rPr sz="1758" dirty="0">
                <a:solidFill>
                  <a:srgbClr val="083C77"/>
                </a:solidFill>
              </a:rPr>
              <a:t> </a:t>
            </a:r>
            <a:r>
              <a:rPr lang="en-GB" sz="1758" dirty="0">
                <a:solidFill>
                  <a:srgbClr val="083C77"/>
                </a:solidFill>
              </a:rPr>
              <a:t>2020</a:t>
            </a:r>
            <a:r>
              <a:rPr sz="1758" dirty="0">
                <a:solidFill>
                  <a:srgbClr val="083C77"/>
                </a:solidFill>
              </a:rPr>
              <a:t>  </a:t>
            </a:r>
            <a:r>
              <a:rPr sz="1758" dirty="0">
                <a:solidFill>
                  <a:srgbClr val="C0504D"/>
                </a:solidFill>
              </a:rPr>
              <a:t>"The  full potential of the LHC and the HL-LHC, including the study of </a:t>
            </a:r>
            <a:r>
              <a:rPr sz="1758" dirty="0" err="1">
                <a:solidFill>
                  <a:srgbClr val="C0504D"/>
                </a:solidFill>
              </a:rPr>
              <a:t>flavour</a:t>
            </a:r>
            <a:r>
              <a:rPr sz="1758" dirty="0">
                <a:solidFill>
                  <a:srgbClr val="C0504D"/>
                </a:solidFill>
              </a:rPr>
              <a:t> physics, should be exploited”  </a:t>
            </a:r>
          </a:p>
        </p:txBody>
      </p:sp>
      <p:pic>
        <p:nvPicPr>
          <p:cNvPr id="226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7687" y="1233232"/>
            <a:ext cx="2072041" cy="2975237"/>
          </a:xfrm>
          <a:prstGeom prst="rect">
            <a:avLst/>
          </a:prstGeom>
        </p:spPr>
      </p:pic>
      <p:sp>
        <p:nvSpPr>
          <p:cNvPr id="227" name="LHCC-2018-027"/>
          <p:cNvSpPr txBox="1"/>
          <p:nvPr/>
        </p:nvSpPr>
        <p:spPr>
          <a:xfrm>
            <a:off x="3531046" y="4321431"/>
            <a:ext cx="1410644" cy="2884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marL="0" marR="0" algn="ctr" defTabSz="457200">
              <a:defRPr sz="2000" u="sng">
                <a:solidFill>
                  <a:srgbClr val="9437FF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  <a:hlinkClick r:id="" action="ppaction://noaction"/>
              </a:defRPr>
            </a:lvl1pPr>
          </a:lstStyle>
          <a:p>
            <a:pPr>
              <a:defRPr u="none"/>
            </a:pPr>
            <a:r>
              <a:rPr sz="1406"/>
              <a:t>LHCC-2018-027</a:t>
            </a:r>
          </a:p>
        </p:txBody>
      </p:sp>
      <p:pic>
        <p:nvPicPr>
          <p:cNvPr id="228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301" y="1209025"/>
            <a:ext cx="2072040" cy="2999444"/>
          </a:xfrm>
          <a:prstGeom prst="rect">
            <a:avLst/>
          </a:prstGeom>
        </p:spPr>
      </p:pic>
      <p:sp>
        <p:nvSpPr>
          <p:cNvPr id="229" name="LHCC-2017-003"/>
          <p:cNvSpPr txBox="1"/>
          <p:nvPr/>
        </p:nvSpPr>
        <p:spPr>
          <a:xfrm>
            <a:off x="575097" y="4320864"/>
            <a:ext cx="1333699" cy="2777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marL="0" marR="0" algn="ctr" defTabSz="457200">
              <a:defRPr sz="1900" u="sng">
                <a:solidFill>
                  <a:srgbClr val="0433FF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  <a:hlinkClick r:id="" action="ppaction://noaction"/>
              </a:defRPr>
            </a:lvl1pPr>
          </a:lstStyle>
          <a:p>
            <a:pPr>
              <a:defRPr u="none"/>
            </a:pPr>
            <a:r>
              <a:rPr sz="1336"/>
              <a:t>LHCC-2017-003</a:t>
            </a:r>
          </a:p>
        </p:txBody>
      </p:sp>
      <p:sp>
        <p:nvSpPr>
          <p:cNvPr id="230" name="Expression of Interest"/>
          <p:cNvSpPr txBox="1"/>
          <p:nvPr/>
        </p:nvSpPr>
        <p:spPr>
          <a:xfrm>
            <a:off x="47328" y="836712"/>
            <a:ext cx="2990886" cy="3534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>
            <a:lvl1pPr marL="0" marR="0" defTabSz="457200">
              <a:defRPr sz="2600" b="1" i="1">
                <a:solidFill>
                  <a:srgbClr val="0433FF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sz="1828" dirty="0"/>
              <a:t>Expression of Interest</a:t>
            </a:r>
          </a:p>
        </p:txBody>
      </p:sp>
      <p:sp>
        <p:nvSpPr>
          <p:cNvPr id="231" name="Physics case"/>
          <p:cNvSpPr txBox="1"/>
          <p:nvPr/>
        </p:nvSpPr>
        <p:spPr>
          <a:xfrm>
            <a:off x="3494187" y="843321"/>
            <a:ext cx="2192191" cy="3534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>
            <a:lvl1pPr marL="0" marR="0" defTabSz="457200">
              <a:defRPr sz="2600" b="1" i="1">
                <a:solidFill>
                  <a:srgbClr val="9437FF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sz="1828" dirty="0"/>
              <a:t>Physics case</a:t>
            </a:r>
          </a:p>
        </p:txBody>
      </p:sp>
      <p:pic>
        <p:nvPicPr>
          <p:cNvPr id="232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3637" y="1668861"/>
            <a:ext cx="3219747" cy="2396092"/>
          </a:xfrm>
          <a:prstGeom prst="rect">
            <a:avLst/>
          </a:prstGeom>
        </p:spPr>
      </p:pic>
      <p:sp>
        <p:nvSpPr>
          <p:cNvPr id="233" name="CERN-ACC-2018-038"/>
          <p:cNvSpPr txBox="1"/>
          <p:nvPr/>
        </p:nvSpPr>
        <p:spPr>
          <a:xfrm>
            <a:off x="6501980" y="4314344"/>
            <a:ext cx="1671933" cy="2669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marL="0" marR="0" algn="ctr" defTabSz="457200">
              <a:defRPr sz="1800" u="sng">
                <a:solidFill>
                  <a:srgbClr val="FF93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  <a:hlinkClick r:id="" action="ppaction://noaction"/>
              </a:defRPr>
            </a:lvl1pPr>
          </a:lstStyle>
          <a:p>
            <a:pPr>
              <a:defRPr u="none"/>
            </a:pPr>
            <a:r>
              <a:rPr sz="1266"/>
              <a:t>CERN-ACC-2018-038</a:t>
            </a:r>
          </a:p>
        </p:txBody>
      </p:sp>
      <p:sp>
        <p:nvSpPr>
          <p:cNvPr id="234" name="Accelerator study"/>
          <p:cNvSpPr txBox="1"/>
          <p:nvPr/>
        </p:nvSpPr>
        <p:spPr>
          <a:xfrm>
            <a:off x="6357639" y="843321"/>
            <a:ext cx="2192192" cy="3534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>
            <a:lvl1pPr marL="0" marR="0" defTabSz="457200">
              <a:defRPr sz="2600" b="1" i="1">
                <a:solidFill>
                  <a:srgbClr val="FF93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sz="1828" dirty="0"/>
              <a:t>Accelerator study</a:t>
            </a:r>
          </a:p>
        </p:txBody>
      </p:sp>
      <p:sp>
        <p:nvSpPr>
          <p:cNvPr id="235" name="CERN Research Board  September 2019"/>
          <p:cNvSpPr txBox="1"/>
          <p:nvPr/>
        </p:nvSpPr>
        <p:spPr>
          <a:xfrm>
            <a:off x="165340" y="4700100"/>
            <a:ext cx="3075435" cy="6347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defTabSz="321457">
              <a:spcBef>
                <a:spcPts val="844"/>
              </a:spcBef>
              <a:defRPr sz="2600" b="1">
                <a:solidFill>
                  <a:srgbClr val="005493"/>
                </a:solidFill>
                <a:uFillTx/>
                <a:latin typeface="Arial"/>
                <a:ea typeface="Arial"/>
                <a:cs typeface="Arial"/>
                <a:sym typeface="Arial"/>
              </a:defRPr>
            </a:pPr>
            <a:r>
              <a:rPr sz="1828" dirty="0"/>
              <a:t>CERN Research Board  September 2019 </a:t>
            </a:r>
          </a:p>
        </p:txBody>
      </p:sp>
      <p:sp>
        <p:nvSpPr>
          <p:cNvPr id="236" name="&quot;The recommendation to prepare a framework TDR for the LHCb Upgrade-II was endorsed, noting that LHCb is expected to run throughout the HL-LHC era.”"/>
          <p:cNvSpPr txBox="1"/>
          <p:nvPr/>
        </p:nvSpPr>
        <p:spPr>
          <a:xfrm>
            <a:off x="2893814" y="4709117"/>
            <a:ext cx="6039570" cy="9031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>
            <a:lvl1pPr marL="0" marR="0" defTabSz="457200">
              <a:spcBef>
                <a:spcPts val="1200"/>
              </a:spcBef>
              <a:defRPr i="1">
                <a:solidFill>
                  <a:srgbClr val="005493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dirty="0"/>
              <a:t>"The recommendation to prepare a framework TDR for the </a:t>
            </a:r>
            <a:r>
              <a:rPr dirty="0" err="1"/>
              <a:t>LHCb</a:t>
            </a:r>
            <a:r>
              <a:rPr dirty="0"/>
              <a:t> Upgrade-II was endorsed, noting that </a:t>
            </a:r>
            <a:r>
              <a:rPr dirty="0" err="1"/>
              <a:t>LHCb</a:t>
            </a:r>
            <a:r>
              <a:rPr dirty="0"/>
              <a:t> is expected to run throughout the HL-LHC era.” </a:t>
            </a:r>
          </a:p>
        </p:txBody>
      </p:sp>
      <p:pic>
        <p:nvPicPr>
          <p:cNvPr id="17" name="Image" descr="Image">
            <a:extLst>
              <a:ext uri="{FF2B5EF4-FFF2-40B4-BE49-F238E27FC236}">
                <a16:creationId xmlns:a16="http://schemas.microsoft.com/office/drawing/2014/main" id="{F061C73A-ED73-EC48-802A-7F43BC23DD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09699" y="800422"/>
            <a:ext cx="2320219" cy="331257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7AC9933-206F-A54D-AE67-A37BD5FC1A4E}"/>
              </a:ext>
            </a:extLst>
          </p:cNvPr>
          <p:cNvSpPr txBox="1"/>
          <p:nvPr/>
        </p:nvSpPr>
        <p:spPr>
          <a:xfrm>
            <a:off x="9012925" y="4734661"/>
            <a:ext cx="31790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481966"/>
                </a:solidFill>
              </a:rPr>
              <a:t>Approved March 2022</a:t>
            </a:r>
          </a:p>
          <a:p>
            <a:r>
              <a:rPr lang="en-US" b="1" dirty="0">
                <a:solidFill>
                  <a:srgbClr val="481966"/>
                </a:solidFill>
              </a:rPr>
              <a:t>Scoping document 2024</a:t>
            </a:r>
          </a:p>
          <a:p>
            <a:r>
              <a:rPr lang="en-US" b="1" dirty="0">
                <a:solidFill>
                  <a:srgbClr val="481966"/>
                </a:solidFill>
              </a:rPr>
              <a:t>R&amp;D </a:t>
            </a:r>
            <a:r>
              <a:rPr lang="en-US" b="1" dirty="0" err="1">
                <a:solidFill>
                  <a:srgbClr val="481966"/>
                </a:solidFill>
              </a:rPr>
              <a:t>programme</a:t>
            </a:r>
            <a:r>
              <a:rPr lang="en-US" b="1" dirty="0">
                <a:solidFill>
                  <a:srgbClr val="481966"/>
                </a:solidFill>
              </a:rPr>
              <a:t> followed</a:t>
            </a:r>
          </a:p>
          <a:p>
            <a:r>
              <a:rPr lang="en-US" b="1" dirty="0">
                <a:solidFill>
                  <a:srgbClr val="481966"/>
                </a:solidFill>
              </a:rPr>
              <a:t>by sub-system TDRs ~2026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600D6021-9AA0-6A48-A173-61E390AA75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1482" y="210492"/>
            <a:ext cx="8488435" cy="482204"/>
          </a:xfrm>
        </p:spPr>
        <p:txBody>
          <a:bodyPr/>
          <a:lstStyle/>
          <a:p>
            <a:r>
              <a:rPr lang="en-US" sz="3200" b="1" dirty="0"/>
              <a:t>Upgrade II: steps so far</a:t>
            </a:r>
          </a:p>
        </p:txBody>
      </p:sp>
      <p:pic>
        <p:nvPicPr>
          <p:cNvPr id="20" name="Image" descr="Image">
            <a:extLst>
              <a:ext uri="{FF2B5EF4-FFF2-40B4-BE49-F238E27FC236}">
                <a16:creationId xmlns:a16="http://schemas.microsoft.com/office/drawing/2014/main" id="{14F96DF0-746D-ED4A-9A12-FB66CD4710B4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2456"/>
          <a:stretch>
            <a:fillRect/>
          </a:stretch>
        </p:blipFill>
        <p:spPr>
          <a:xfrm>
            <a:off x="11107408" y="210492"/>
            <a:ext cx="722510" cy="48220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90D14971-734A-5F4A-8A42-1C2386936191}"/>
              </a:ext>
            </a:extLst>
          </p:cNvPr>
          <p:cNvSpPr txBox="1"/>
          <p:nvPr/>
        </p:nvSpPr>
        <p:spPr>
          <a:xfrm>
            <a:off x="9824667" y="4293096"/>
            <a:ext cx="167193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83C77"/>
                </a:solidFill>
                <a:hlinkClick r:id="rId8"/>
              </a:rPr>
              <a:t>LHCC-2021-012</a:t>
            </a:r>
            <a:endParaRPr lang="en-US" sz="1400" dirty="0">
              <a:solidFill>
                <a:srgbClr val="083C77"/>
              </a:solidFill>
            </a:endParaRPr>
          </a:p>
        </p:txBody>
      </p:sp>
      <p:pic>
        <p:nvPicPr>
          <p:cNvPr id="22" name="Picture 42" descr="lhcblogo">
            <a:extLst>
              <a:ext uri="{FF2B5EF4-FFF2-40B4-BE49-F238E27FC236}">
                <a16:creationId xmlns:a16="http://schemas.microsoft.com/office/drawing/2014/main" id="{81F4BBE3-9C64-0448-B2C5-F9F16014D2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392" y="116633"/>
            <a:ext cx="1262771" cy="792200"/>
          </a:xfrm>
          <a:prstGeom prst="rect">
            <a:avLst/>
          </a:prstGeom>
          <a:noFill/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AD5F1887-9060-C240-96A1-3B27551ADC0A}"/>
              </a:ext>
            </a:extLst>
          </p:cNvPr>
          <p:cNvSpPr txBox="1"/>
          <p:nvPr/>
        </p:nvSpPr>
        <p:spPr>
          <a:xfrm>
            <a:off x="1965751" y="116632"/>
            <a:ext cx="1296144" cy="369332"/>
          </a:xfrm>
          <a:prstGeom prst="rect">
            <a:avLst/>
          </a:prstGeom>
          <a:solidFill>
            <a:srgbClr val="C4E7E9"/>
          </a:solidFill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2F0088"/>
                </a:solidFill>
              </a:rPr>
              <a:t>Upgrade II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F34C465-735F-B24E-A89D-D0063B8FAEDA}"/>
              </a:ext>
            </a:extLst>
          </p:cNvPr>
          <p:cNvSpPr txBox="1"/>
          <p:nvPr/>
        </p:nvSpPr>
        <p:spPr>
          <a:xfrm>
            <a:off x="1965751" y="539389"/>
            <a:ext cx="1296144" cy="369332"/>
          </a:xfrm>
          <a:prstGeom prst="rect">
            <a:avLst/>
          </a:prstGeom>
          <a:solidFill>
            <a:srgbClr val="30018A"/>
          </a:solidFill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B8DDDD"/>
                </a:solidFill>
              </a:rPr>
              <a:t>2033-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EDF986F-7251-D242-9F1C-FEC8B96AE90E}"/>
              </a:ext>
            </a:extLst>
          </p:cNvPr>
          <p:cNvSpPr txBox="1"/>
          <p:nvPr/>
        </p:nvSpPr>
        <p:spPr>
          <a:xfrm>
            <a:off x="-27499" y="6380300"/>
            <a:ext cx="92643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83C77"/>
                </a:solidFill>
              </a:rPr>
              <a:t> US P5 2023</a:t>
            </a:r>
            <a:r>
              <a:rPr lang="en-US" dirty="0">
                <a:solidFill>
                  <a:srgbClr val="481966"/>
                </a:solidFill>
              </a:rPr>
              <a:t> </a:t>
            </a:r>
            <a:r>
              <a:rPr lang="en-US" dirty="0">
                <a:solidFill>
                  <a:srgbClr val="C00000"/>
                </a:solidFill>
              </a:rPr>
              <a:t>“</a:t>
            </a:r>
            <a:r>
              <a:rPr lang="en-US" dirty="0" err="1">
                <a:solidFill>
                  <a:srgbClr val="C00000"/>
                </a:solidFill>
              </a:rPr>
              <a:t>LHCb</a:t>
            </a:r>
            <a:r>
              <a:rPr lang="en-US" dirty="0">
                <a:solidFill>
                  <a:srgbClr val="C00000"/>
                </a:solidFill>
              </a:rPr>
              <a:t> upgrade II will be a major project that opens a new era of precision”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73CC6-12DC-7344-BEC5-29BFF139AD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516" y="150496"/>
            <a:ext cx="11337402" cy="598124"/>
          </a:xfrm>
        </p:spPr>
        <p:txBody>
          <a:bodyPr/>
          <a:lstStyle/>
          <a:p>
            <a:r>
              <a:rPr lang="en-US" sz="3200" b="1" dirty="0" err="1"/>
              <a:t>LHCb</a:t>
            </a:r>
            <a:r>
              <a:rPr lang="en-US" sz="3200" b="1" dirty="0"/>
              <a:t> Highlights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CA23BED-EFF3-634B-B726-5C49C4B84072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4</a:t>
            </a:fld>
            <a:endParaRPr lang="en-GB"/>
          </a:p>
        </p:txBody>
      </p:sp>
      <p:sp>
        <p:nvSpPr>
          <p:cNvPr id="5" name="Future plans build on the success of the experiment during Run 1 and Run 2">
            <a:extLst>
              <a:ext uri="{FF2B5EF4-FFF2-40B4-BE49-F238E27FC236}">
                <a16:creationId xmlns:a16="http://schemas.microsoft.com/office/drawing/2014/main" id="{1C4137F7-AA06-CC44-87F1-9A28A27A7E29}"/>
              </a:ext>
            </a:extLst>
          </p:cNvPr>
          <p:cNvSpPr txBox="1"/>
          <p:nvPr/>
        </p:nvSpPr>
        <p:spPr>
          <a:xfrm>
            <a:off x="479376" y="843046"/>
            <a:ext cx="11640246" cy="5030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 marL="0" marR="0" defTabSz="457200">
              <a:defRPr sz="2600" b="1" i="1">
                <a:solidFill>
                  <a:srgbClr val="005493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sz="2800" b="0" i="0" dirty="0">
                <a:latin typeface="Arial" panose="020B0604020202020204" pitchFamily="34" charset="0"/>
                <a:cs typeface="Arial" panose="020B0604020202020204" pitchFamily="34" charset="0"/>
              </a:rPr>
              <a:t>Future plans build on the success of the experiment</a:t>
            </a:r>
            <a:r>
              <a:rPr lang="en-GB" sz="2800" b="0" i="0" dirty="0">
                <a:latin typeface="Arial" panose="020B0604020202020204" pitchFamily="34" charset="0"/>
                <a:cs typeface="Arial" panose="020B0604020202020204" pitchFamily="34" charset="0"/>
              </a:rPr>
              <a:t> so far e.g.</a:t>
            </a:r>
            <a:endParaRPr sz="2800" b="0" i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" descr="Image">
            <a:extLst>
              <a:ext uri="{FF2B5EF4-FFF2-40B4-BE49-F238E27FC236}">
                <a16:creationId xmlns:a16="http://schemas.microsoft.com/office/drawing/2014/main" id="{EE3168FB-D060-F741-8295-F6E5EF051B5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62010" y="1370445"/>
            <a:ext cx="2625877" cy="1794638"/>
          </a:xfrm>
          <a:prstGeom prst="rect">
            <a:avLst/>
          </a:prstGeom>
        </p:spPr>
      </p:pic>
      <p:pic>
        <p:nvPicPr>
          <p:cNvPr id="10" name="Image" descr="Image">
            <a:extLst>
              <a:ext uri="{FF2B5EF4-FFF2-40B4-BE49-F238E27FC236}">
                <a16:creationId xmlns:a16="http://schemas.microsoft.com/office/drawing/2014/main" id="{BEB86810-DFBD-DA41-858D-B2125BE62F5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00119" y="1375088"/>
            <a:ext cx="2849622" cy="1789995"/>
          </a:xfrm>
          <a:prstGeom prst="rect">
            <a:avLst/>
          </a:prstGeom>
        </p:spPr>
      </p:pic>
      <p:sp>
        <p:nvSpPr>
          <p:cNvPr id="11" name="Rectangle">
            <a:extLst>
              <a:ext uri="{FF2B5EF4-FFF2-40B4-BE49-F238E27FC236}">
                <a16:creationId xmlns:a16="http://schemas.microsoft.com/office/drawing/2014/main" id="{72C13AB4-A161-F940-9703-570C53CFD893}"/>
              </a:ext>
            </a:extLst>
          </p:cNvPr>
          <p:cNvSpPr/>
          <p:nvPr/>
        </p:nvSpPr>
        <p:spPr>
          <a:xfrm>
            <a:off x="4554140" y="6577026"/>
            <a:ext cx="2073967" cy="9283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lnSpc>
                <a:spcPts val="3375"/>
              </a:lnSpc>
              <a:defRPr sz="3000"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sz="2109"/>
          </a:p>
        </p:txBody>
      </p:sp>
      <p:sp>
        <p:nvSpPr>
          <p:cNvPr id="12" name="CKM angle  𝛾">
            <a:extLst>
              <a:ext uri="{FF2B5EF4-FFF2-40B4-BE49-F238E27FC236}">
                <a16:creationId xmlns:a16="http://schemas.microsoft.com/office/drawing/2014/main" id="{A2137E62-4F81-4A4E-9892-27907F150B20}"/>
              </a:ext>
            </a:extLst>
          </p:cNvPr>
          <p:cNvSpPr txBox="1"/>
          <p:nvPr/>
        </p:nvSpPr>
        <p:spPr>
          <a:xfrm>
            <a:off x="7986668" y="2828379"/>
            <a:ext cx="1261311" cy="15494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 marL="0" marR="0" defTabSz="457200">
              <a:spcBef>
                <a:spcPts val="1200"/>
              </a:spcBef>
              <a:defRPr sz="2600" b="1">
                <a:solidFill>
                  <a:srgbClr val="005493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>
              <a:defRPr i="1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3200" b="0" dirty="0">
                <a:latin typeface="Arial" panose="020B0604020202020204" pitchFamily="34" charset="0"/>
                <a:cs typeface="Arial" panose="020B0604020202020204" pitchFamily="34" charset="0"/>
              </a:rPr>
              <a:t>CKM angle  𝛾</a:t>
            </a:r>
          </a:p>
        </p:txBody>
      </p:sp>
      <p:sp>
        <p:nvSpPr>
          <p:cNvPr id="13" name="Rectangle">
            <a:extLst>
              <a:ext uri="{FF2B5EF4-FFF2-40B4-BE49-F238E27FC236}">
                <a16:creationId xmlns:a16="http://schemas.microsoft.com/office/drawing/2014/main" id="{C2BF83A6-83AB-0C4B-AC17-6CC0C222D0AC}"/>
              </a:ext>
            </a:extLst>
          </p:cNvPr>
          <p:cNvSpPr/>
          <p:nvPr/>
        </p:nvSpPr>
        <p:spPr>
          <a:xfrm>
            <a:off x="2898195" y="6598280"/>
            <a:ext cx="2407017" cy="10366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lnSpc>
                <a:spcPts val="3375"/>
              </a:lnSpc>
              <a:defRPr sz="3000"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sz="2109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Equation">
                <a:extLst>
                  <a:ext uri="{FF2B5EF4-FFF2-40B4-BE49-F238E27FC236}">
                    <a16:creationId xmlns:a16="http://schemas.microsoft.com/office/drawing/2014/main" id="{C42B0148-95F2-8948-86E0-61FB1765E4A5}"/>
                  </a:ext>
                </a:extLst>
              </p:cNvPr>
              <p:cNvSpPr txBox="1"/>
              <p:nvPr/>
            </p:nvSpPr>
            <p:spPr>
              <a:xfrm>
                <a:off x="502266" y="1339816"/>
                <a:ext cx="1616853" cy="492443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642915" latinLnBrk="1">
                  <a:defRPr sz="1800">
                    <a:uFillTx/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sz="3200" i="1">
                              <a:solidFill>
                                <a:srgbClr val="00539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3200" i="1">
                              <a:solidFill>
                                <a:srgbClr val="005392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sz="3200" i="1">
                              <a:solidFill>
                                <a:srgbClr val="005392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  <m:sup>
                          <m:r>
                            <a:rPr sz="3200" i="1">
                              <a:solidFill>
                                <a:srgbClr val="005392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bSup>
                      <m:r>
                        <a:rPr sz="3200" i="1">
                          <a:solidFill>
                            <a:srgbClr val="005392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sz="3200" i="1">
                          <a:solidFill>
                            <a:srgbClr val="005392"/>
                          </a:solidFill>
                          <a:latin typeface="Cambria Math" panose="02040503050406030204" pitchFamily="18" charset="0"/>
                        </a:rPr>
                        <m:t>𝜇𝜇</m:t>
                      </m:r>
                    </m:oMath>
                  </m:oMathPara>
                </a14:m>
                <a:endParaRPr sz="3200" dirty="0">
                  <a:solidFill>
                    <a:srgbClr val="005493"/>
                  </a:solidFill>
                </a:endParaRPr>
              </a:p>
            </p:txBody>
          </p:sp>
        </mc:Choice>
        <mc:Fallback>
          <p:sp>
            <p:nvSpPr>
              <p:cNvPr id="14" name="Equation">
                <a:extLst>
                  <a:ext uri="{FF2B5EF4-FFF2-40B4-BE49-F238E27FC236}">
                    <a16:creationId xmlns:a16="http://schemas.microsoft.com/office/drawing/2014/main" id="{C42B0148-95F2-8948-86E0-61FB1765E4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266" y="1339816"/>
                <a:ext cx="1616853" cy="492443"/>
              </a:xfrm>
              <a:prstGeom prst="rect">
                <a:avLst/>
              </a:prstGeom>
              <a:blipFill>
                <a:blip r:embed="rId5"/>
                <a:stretch>
                  <a:fillRect l="-4651" r="-3101" b="-22500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Equation">
                <a:extLst>
                  <a:ext uri="{FF2B5EF4-FFF2-40B4-BE49-F238E27FC236}">
                    <a16:creationId xmlns:a16="http://schemas.microsoft.com/office/drawing/2014/main" id="{FB65FC83-EE7C-254F-9609-17540CBC7D81}"/>
                  </a:ext>
                </a:extLst>
              </p:cNvPr>
              <p:cNvSpPr txBox="1"/>
              <p:nvPr/>
            </p:nvSpPr>
            <p:spPr>
              <a:xfrm>
                <a:off x="8147933" y="1409227"/>
                <a:ext cx="871201" cy="492443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642915" latinLnBrk="1">
                  <a:defRPr sz="1800">
                    <a:uFillTx/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sz="3200" i="1">
                          <a:solidFill>
                            <a:srgbClr val="005392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sz="3200" i="1">
                              <a:solidFill>
                                <a:srgbClr val="00539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3200" i="1">
                              <a:solidFill>
                                <a:srgbClr val="005392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sz="3200" i="1">
                              <a:solidFill>
                                <a:srgbClr val="005392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sz="3200" dirty="0">
                  <a:solidFill>
                    <a:srgbClr val="005493"/>
                  </a:solidFill>
                </a:endParaRPr>
              </a:p>
            </p:txBody>
          </p:sp>
        </mc:Choice>
        <mc:Fallback>
          <p:sp>
            <p:nvSpPr>
              <p:cNvPr id="15" name="Equation">
                <a:extLst>
                  <a:ext uri="{FF2B5EF4-FFF2-40B4-BE49-F238E27FC236}">
                    <a16:creationId xmlns:a16="http://schemas.microsoft.com/office/drawing/2014/main" id="{FB65FC83-EE7C-254F-9609-17540CBC7D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47933" y="1409227"/>
                <a:ext cx="871201" cy="492443"/>
              </a:xfrm>
              <a:prstGeom prst="rect">
                <a:avLst/>
              </a:prstGeom>
              <a:blipFill>
                <a:blip r:embed="rId6"/>
                <a:stretch>
                  <a:fillRect l="-8571" b="-15000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arXiv:2108.09284">
            <a:extLst>
              <a:ext uri="{FF2B5EF4-FFF2-40B4-BE49-F238E27FC236}">
                <a16:creationId xmlns:a16="http://schemas.microsoft.com/office/drawing/2014/main" id="{6DB0A2BB-7274-DD4C-AE91-896843BA85DF}"/>
              </a:ext>
            </a:extLst>
          </p:cNvPr>
          <p:cNvSpPr txBox="1"/>
          <p:nvPr/>
        </p:nvSpPr>
        <p:spPr>
          <a:xfrm>
            <a:off x="637509" y="1893055"/>
            <a:ext cx="1105201" cy="21281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>
            <a:lvl1pPr marL="0" marR="0" defTabSz="457200">
              <a:defRPr sz="1300" i="1" u="sng">
                <a:uFillTx/>
                <a:latin typeface="Helvetica Neue"/>
                <a:ea typeface="Helvetica Neue"/>
                <a:cs typeface="Helvetica Neue"/>
                <a:sym typeface="Helvetica Neue"/>
                <a:hlinkClick r:id="" action="ppaction://noaction"/>
              </a:defRPr>
            </a:lvl1pPr>
          </a:lstStyle>
          <a:p>
            <a:pPr>
              <a:defRPr u="none"/>
            </a:pPr>
            <a:r>
              <a:rPr sz="914" dirty="0">
                <a:hlinkClick r:id="rId7"/>
              </a:rPr>
              <a:t>arXiv:2108.09284</a:t>
            </a:r>
          </a:p>
        </p:txBody>
      </p:sp>
      <p:sp>
        <p:nvSpPr>
          <p:cNvPr id="17" name="arXiv:2104.04421">
            <a:extLst>
              <a:ext uri="{FF2B5EF4-FFF2-40B4-BE49-F238E27FC236}">
                <a16:creationId xmlns:a16="http://schemas.microsoft.com/office/drawing/2014/main" id="{F43C27B8-07AC-BF40-8E38-D4AE1FE21818}"/>
              </a:ext>
            </a:extLst>
          </p:cNvPr>
          <p:cNvSpPr txBox="1"/>
          <p:nvPr/>
        </p:nvSpPr>
        <p:spPr>
          <a:xfrm>
            <a:off x="8239613" y="2009383"/>
            <a:ext cx="981039" cy="2128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marL="0" marR="0" defTabSz="457200">
              <a:defRPr sz="1300" i="1" u="sng">
                <a:uFillTx/>
                <a:latin typeface="Helvetica Neue"/>
                <a:ea typeface="Helvetica Neue"/>
                <a:cs typeface="Helvetica Neue"/>
                <a:sym typeface="Helvetica Neue"/>
                <a:hlinkClick r:id="" action="ppaction://noaction"/>
              </a:defRPr>
            </a:lvl1pPr>
          </a:lstStyle>
          <a:p>
            <a:r>
              <a:rPr sz="914" dirty="0">
                <a:hlinkClick r:id="rId8"/>
              </a:rPr>
              <a:t>arXiv:2104.04421</a:t>
            </a:r>
          </a:p>
        </p:txBody>
      </p:sp>
      <p:sp>
        <p:nvSpPr>
          <p:cNvPr id="20" name="JHEP 12 (2021) 141">
            <a:extLst>
              <a:ext uri="{FF2B5EF4-FFF2-40B4-BE49-F238E27FC236}">
                <a16:creationId xmlns:a16="http://schemas.microsoft.com/office/drawing/2014/main" id="{3AF39954-964C-784C-A624-9EA2DE1E6941}"/>
              </a:ext>
            </a:extLst>
          </p:cNvPr>
          <p:cNvSpPr txBox="1"/>
          <p:nvPr/>
        </p:nvSpPr>
        <p:spPr>
          <a:xfrm>
            <a:off x="8427862" y="4002223"/>
            <a:ext cx="1328890" cy="2128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marL="0" marR="0" defTabSz="457200">
              <a:defRPr sz="1300" i="1" u="sng">
                <a:uFillTx/>
                <a:latin typeface="Helvetica Neue"/>
                <a:ea typeface="Helvetica Neue"/>
                <a:cs typeface="Helvetica Neue"/>
                <a:sym typeface="Helvetica Neue"/>
                <a:hlinkClick r:id="" action="ppaction://noaction"/>
              </a:defRPr>
            </a:lvl1pPr>
          </a:lstStyle>
          <a:p>
            <a:r>
              <a:rPr lang="en-GB" sz="914" dirty="0">
                <a:hlinkClick r:id="rId9"/>
              </a:rPr>
              <a:t>LHCb-CONF-</a:t>
            </a:r>
            <a:r>
              <a:rPr sz="914" dirty="0">
                <a:hlinkClick r:id="rId9"/>
              </a:rPr>
              <a:t> 202</a:t>
            </a:r>
            <a:r>
              <a:rPr lang="en-GB" sz="914" dirty="0">
                <a:hlinkClick r:id="rId9"/>
              </a:rPr>
              <a:t>2-003</a:t>
            </a:r>
            <a:endParaRPr sz="914" dirty="0">
              <a:hlinkClick r:id="rId9"/>
            </a:endParaRPr>
          </a:p>
        </p:txBody>
      </p:sp>
      <p:sp>
        <p:nvSpPr>
          <p:cNvPr id="21" name="CKM angle  𝛾">
            <a:extLst>
              <a:ext uri="{FF2B5EF4-FFF2-40B4-BE49-F238E27FC236}">
                <a16:creationId xmlns:a16="http://schemas.microsoft.com/office/drawing/2014/main" id="{8C0CD620-3176-8E43-AF2C-1571DE421106}"/>
              </a:ext>
            </a:extLst>
          </p:cNvPr>
          <p:cNvSpPr txBox="1"/>
          <p:nvPr/>
        </p:nvSpPr>
        <p:spPr>
          <a:xfrm>
            <a:off x="425676" y="2900489"/>
            <a:ext cx="2441646" cy="10570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 marL="0" marR="0" defTabSz="457200">
              <a:spcBef>
                <a:spcPts val="1200"/>
              </a:spcBef>
              <a:defRPr sz="2600" b="1">
                <a:solidFill>
                  <a:srgbClr val="005493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>
              <a:defRPr i="1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lang="en-GB" sz="3200" b="0" dirty="0">
                <a:latin typeface="Arial" panose="020B0604020202020204" pitchFamily="34" charset="0"/>
                <a:cs typeface="Arial" panose="020B0604020202020204" pitchFamily="34" charset="0"/>
              </a:rPr>
              <a:t>CPV in Charm</a:t>
            </a:r>
            <a:endParaRPr sz="3200" b="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Picture 42" descr="lhcblogo">
            <a:extLst>
              <a:ext uri="{FF2B5EF4-FFF2-40B4-BE49-F238E27FC236}">
                <a16:creationId xmlns:a16="http://schemas.microsoft.com/office/drawing/2014/main" id="{BAB460B0-7282-6D4D-A6BD-575AD987ED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45999" y="161843"/>
            <a:ext cx="901713" cy="565690"/>
          </a:xfrm>
          <a:prstGeom prst="rect">
            <a:avLst/>
          </a:prstGeom>
          <a:noFill/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2C5D102F-2A56-A849-933E-C81933B76FD8}"/>
              </a:ext>
            </a:extLst>
          </p:cNvPr>
          <p:cNvSpPr txBox="1"/>
          <p:nvPr/>
        </p:nvSpPr>
        <p:spPr>
          <a:xfrm>
            <a:off x="9043723" y="262468"/>
            <a:ext cx="1296143" cy="369332"/>
          </a:xfrm>
          <a:prstGeom prst="rect">
            <a:avLst/>
          </a:prstGeom>
          <a:solidFill>
            <a:srgbClr val="C4E7E9"/>
          </a:solidFill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2F0088"/>
                </a:solidFill>
              </a:rPr>
              <a:t>Original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BCFE89D-5226-5347-A0B9-23957C319F6B}"/>
              </a:ext>
            </a:extLst>
          </p:cNvPr>
          <p:cNvSpPr txBox="1"/>
          <p:nvPr/>
        </p:nvSpPr>
        <p:spPr>
          <a:xfrm>
            <a:off x="10416480" y="244922"/>
            <a:ext cx="1296144" cy="369332"/>
          </a:xfrm>
          <a:prstGeom prst="rect">
            <a:avLst/>
          </a:prstGeom>
          <a:solidFill>
            <a:srgbClr val="30018A"/>
          </a:solidFill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B8DDDD"/>
                </a:solidFill>
              </a:rPr>
              <a:t>2009-2018</a:t>
            </a:r>
          </a:p>
        </p:txBody>
      </p:sp>
      <p:pic>
        <p:nvPicPr>
          <p:cNvPr id="10242" name="Picture 2" descr="gammacharm_lhcb_comp_flavour.pdf">
            <a:extLst>
              <a:ext uri="{FF2B5EF4-FFF2-40B4-BE49-F238E27FC236}">
                <a16:creationId xmlns:a16="http://schemas.microsoft.com/office/drawing/2014/main" id="{C32882ED-C875-674F-BC49-F228F38446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0211" y="3117344"/>
            <a:ext cx="2759965" cy="1982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Image" descr="Image">
            <a:extLst>
              <a:ext uri="{FF2B5EF4-FFF2-40B4-BE49-F238E27FC236}">
                <a16:creationId xmlns:a16="http://schemas.microsoft.com/office/drawing/2014/main" id="{E9F5F4D5-561C-B142-A23C-776AD6CF0486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7349" y="3165083"/>
            <a:ext cx="1618545" cy="1798383"/>
          </a:xfrm>
          <a:prstGeom prst="rect">
            <a:avLst/>
          </a:prstGeom>
        </p:spPr>
      </p:pic>
      <p:sp>
        <p:nvSpPr>
          <p:cNvPr id="27" name="… but it achieved also much more: exotic spectroscopy, heavy ions, fixed target programme, EW precision physics">
            <a:extLst>
              <a:ext uri="{FF2B5EF4-FFF2-40B4-BE49-F238E27FC236}">
                <a16:creationId xmlns:a16="http://schemas.microsoft.com/office/drawing/2014/main" id="{16117DA1-1913-394E-AFDC-43994710BC7E}"/>
              </a:ext>
            </a:extLst>
          </p:cNvPr>
          <p:cNvSpPr txBox="1"/>
          <p:nvPr/>
        </p:nvSpPr>
        <p:spPr>
          <a:xfrm>
            <a:off x="361888" y="5327259"/>
            <a:ext cx="7343670" cy="1180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 marL="0" marR="0" defTabSz="457200">
              <a:defRPr sz="3000" i="1">
                <a:solidFill>
                  <a:srgbClr val="005493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sz="2400" dirty="0"/>
              <a:t>… </a:t>
            </a:r>
            <a:r>
              <a:rPr sz="2400" i="0" dirty="0">
                <a:latin typeface="Arial" panose="020B0604020202020204" pitchFamily="34" charset="0"/>
                <a:cs typeface="Arial" panose="020B0604020202020204" pitchFamily="34" charset="0"/>
              </a:rPr>
              <a:t>but it achieved much more</a:t>
            </a:r>
            <a:r>
              <a:rPr lang="en-GB" sz="2400" i="0" dirty="0">
                <a:latin typeface="Arial" panose="020B0604020202020204" pitchFamily="34" charset="0"/>
                <a:cs typeface="Arial" panose="020B0604020202020204" pitchFamily="34" charset="0"/>
              </a:rPr>
              <a:t> than flavour</a:t>
            </a:r>
            <a:r>
              <a:rPr sz="2400" i="0" dirty="0">
                <a:latin typeface="Arial" panose="020B0604020202020204" pitchFamily="34" charset="0"/>
                <a:cs typeface="Arial" panose="020B0604020202020204" pitchFamily="34" charset="0"/>
              </a:rPr>
              <a:t>: exotic spectroscopy, heavy ions, fixed target </a:t>
            </a:r>
            <a:r>
              <a:rPr sz="2400" i="0" dirty="0" err="1">
                <a:latin typeface="Arial" panose="020B0604020202020204" pitchFamily="34" charset="0"/>
                <a:cs typeface="Arial" panose="020B0604020202020204" pitchFamily="34" charset="0"/>
              </a:rPr>
              <a:t>programme</a:t>
            </a:r>
            <a:r>
              <a:rPr sz="2400" i="0" dirty="0">
                <a:latin typeface="Arial" panose="020B0604020202020204" pitchFamily="34" charset="0"/>
                <a:cs typeface="Arial" panose="020B0604020202020204" pitchFamily="34" charset="0"/>
              </a:rPr>
              <a:t>, EW precision physics</a:t>
            </a:r>
            <a:r>
              <a:rPr lang="en-GB" sz="2400" i="0" dirty="0">
                <a:latin typeface="Arial" panose="020B0604020202020204" pitchFamily="34" charset="0"/>
                <a:cs typeface="Arial" panose="020B0604020202020204" pitchFamily="34" charset="0"/>
              </a:rPr>
              <a:t>, dark sector searches…</a:t>
            </a:r>
            <a:r>
              <a:rPr sz="2400" i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28" name="Picture 2">
            <a:extLst>
              <a:ext uri="{FF2B5EF4-FFF2-40B4-BE49-F238E27FC236}">
                <a16:creationId xmlns:a16="http://schemas.microsoft.com/office/drawing/2014/main" id="{E93C62EB-EDEC-9C47-BE72-2681873E60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9959" y="4837752"/>
            <a:ext cx="3586212" cy="1986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1CC2B2E-054B-C145-9DE3-487C91F7B22A}"/>
              </a:ext>
            </a:extLst>
          </p:cNvPr>
          <p:cNvSpPr txBox="1"/>
          <p:nvPr/>
        </p:nvSpPr>
        <p:spPr>
          <a:xfrm>
            <a:off x="8583533" y="5161662"/>
            <a:ext cx="10903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64 at </a:t>
            </a:r>
            <a:r>
              <a:rPr lang="en-US" sz="1400" dirty="0" err="1"/>
              <a:t>LHCb</a:t>
            </a:r>
            <a:endParaRPr lang="en-US" sz="14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BC8D47F-3BF5-B546-9DEF-6875B1874218}"/>
              </a:ext>
            </a:extLst>
          </p:cNvPr>
          <p:cNvSpPr txBox="1"/>
          <p:nvPr/>
        </p:nvSpPr>
        <p:spPr>
          <a:xfrm>
            <a:off x="330776" y="3954741"/>
            <a:ext cx="612250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dirty="0">
                <a:latin typeface="Helvetica" pitchFamily="2" charset="0"/>
                <a:hlinkClick r:id="rId14"/>
              </a:rPr>
              <a:t>arXiv:1903.08726</a:t>
            </a:r>
            <a:endParaRPr lang="en-US" sz="900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7925853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hysics programme limited by detector, and NOT by the LHC, so there’s a clear case for an ambitious plan of upgrades"/>
          <p:cNvSpPr txBox="1"/>
          <p:nvPr/>
        </p:nvSpPr>
        <p:spPr>
          <a:xfrm>
            <a:off x="298523" y="545395"/>
            <a:ext cx="11387441" cy="10877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 marL="0" marR="0" defTabSz="457200">
              <a:spcBef>
                <a:spcPts val="1200"/>
              </a:spcBef>
              <a:defRPr sz="2800" b="1">
                <a:solidFill>
                  <a:srgbClr val="005493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  <a:defRPr b="0">
                <a:latin typeface="Times Roman"/>
                <a:ea typeface="Times Roman"/>
                <a:cs typeface="Times Roman"/>
                <a:sym typeface="Times Roman"/>
              </a:defRPr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Physics </a:t>
            </a:r>
            <a:r>
              <a:rPr dirty="0" err="1">
                <a:latin typeface="Arial" panose="020B0604020202020204" pitchFamily="34" charset="0"/>
                <a:cs typeface="Arial" panose="020B0604020202020204" pitchFamily="34" charset="0"/>
              </a:rPr>
              <a:t>programme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 limited by detector, NOT by LHC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  <a:defRPr b="0">
                <a:latin typeface="Times Roman"/>
                <a:ea typeface="Times Roman"/>
                <a:cs typeface="Times Roman"/>
                <a:sym typeface="Times Roman"/>
              </a:defRPr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Hence, 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clear case for an ambitious plan of upgrades</a:t>
            </a:r>
          </a:p>
        </p:txBody>
      </p:sp>
      <p:sp>
        <p:nvSpPr>
          <p:cNvPr id="206" name="Line"/>
          <p:cNvSpPr/>
          <p:nvPr/>
        </p:nvSpPr>
        <p:spPr>
          <a:xfrm>
            <a:off x="9847613" y="1992725"/>
            <a:ext cx="951503" cy="1"/>
          </a:xfrm>
          <a:prstGeom prst="line">
            <a:avLst/>
          </a:prstGeom>
          <a:ln w="50800">
            <a:solidFill>
              <a:srgbClr val="FF2600"/>
            </a:solidFill>
            <a:headEnd type="triangle"/>
            <a:tailEnd type="triangle"/>
          </a:ln>
        </p:spPr>
        <p:txBody>
          <a:bodyPr lIns="0" tIns="0" rIns="0" bIns="0"/>
          <a:lstStyle/>
          <a:p>
            <a:pPr>
              <a:lnSpc>
                <a:spcPts val="3375"/>
              </a:lnSpc>
              <a:defRPr sz="3000"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sz="2109"/>
          </a:p>
        </p:txBody>
      </p:sp>
      <p:sp>
        <p:nvSpPr>
          <p:cNvPr id="209" name="Upgrade II"/>
          <p:cNvSpPr txBox="1"/>
          <p:nvPr/>
        </p:nvSpPr>
        <p:spPr>
          <a:xfrm>
            <a:off x="9811246" y="1490736"/>
            <a:ext cx="1221489" cy="349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marL="0" marR="0" defTabSz="457200">
              <a:spcBef>
                <a:spcPts val="1200"/>
              </a:spcBef>
              <a:defRPr b="1">
                <a:solidFill>
                  <a:srgbClr val="FF26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latin typeface="Times Roman"/>
                <a:ea typeface="Times Roman"/>
                <a:cs typeface="Times Roman"/>
                <a:sym typeface="Times Roman"/>
              </a:defRPr>
            </a:pPr>
            <a:r>
              <a:rPr b="1">
                <a:latin typeface="Helvetica Neue"/>
                <a:ea typeface="Helvetica Neue"/>
                <a:cs typeface="Helvetica Neue"/>
                <a:sym typeface="Helvetica Neue"/>
              </a:rPr>
              <a:t>Upgrade II</a:t>
            </a:r>
          </a:p>
        </p:txBody>
      </p:sp>
      <p:sp>
        <p:nvSpPr>
          <p:cNvPr id="210" name="Line"/>
          <p:cNvSpPr/>
          <p:nvPr/>
        </p:nvSpPr>
        <p:spPr>
          <a:xfrm>
            <a:off x="8000285" y="1998678"/>
            <a:ext cx="1362779" cy="1"/>
          </a:xfrm>
          <a:prstGeom prst="line">
            <a:avLst/>
          </a:prstGeom>
          <a:ln w="50800">
            <a:solidFill>
              <a:srgbClr val="005493"/>
            </a:solidFill>
            <a:headEnd type="triangle"/>
            <a:tailEnd type="triangle"/>
          </a:ln>
        </p:spPr>
        <p:txBody>
          <a:bodyPr lIns="0" tIns="0" rIns="0" bIns="0"/>
          <a:lstStyle/>
          <a:p>
            <a:pPr>
              <a:lnSpc>
                <a:spcPts val="3375"/>
              </a:lnSpc>
              <a:defRPr sz="3000"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sz="2109"/>
          </a:p>
        </p:txBody>
      </p:sp>
      <p:sp>
        <p:nvSpPr>
          <p:cNvPr id="211" name="Upgrade I"/>
          <p:cNvSpPr txBox="1"/>
          <p:nvPr/>
        </p:nvSpPr>
        <p:spPr>
          <a:xfrm>
            <a:off x="8126511" y="1484784"/>
            <a:ext cx="1154163" cy="349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marL="0" marR="0" defTabSz="457200">
              <a:spcBef>
                <a:spcPts val="1200"/>
              </a:spcBef>
              <a:defRPr b="1">
                <a:solidFill>
                  <a:srgbClr val="005493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latin typeface="Times Roman"/>
                <a:ea typeface="Times Roman"/>
                <a:cs typeface="Times Roman"/>
                <a:sym typeface="Times Roman"/>
              </a:defRPr>
            </a:pPr>
            <a:r>
              <a:rPr b="1">
                <a:latin typeface="Helvetica Neue"/>
                <a:ea typeface="Helvetica Neue"/>
                <a:cs typeface="Helvetica Neue"/>
                <a:sym typeface="Helvetica Neue"/>
              </a:rPr>
              <a:t>Upgrade I</a:t>
            </a:r>
          </a:p>
        </p:txBody>
      </p:sp>
      <p:sp>
        <p:nvSpPr>
          <p:cNvPr id="212" name="Lpeak = 2x1033 cm-2 s-1"/>
          <p:cNvSpPr txBox="1"/>
          <p:nvPr/>
        </p:nvSpPr>
        <p:spPr>
          <a:xfrm>
            <a:off x="675489" y="2169362"/>
            <a:ext cx="4412399" cy="4414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marL="123225" indent="-123225" defTabSz="321457">
              <a:buClr>
                <a:srgbClr val="005493"/>
              </a:buClr>
              <a:buSzPct val="70000"/>
              <a:buChar char="•"/>
              <a:defRPr sz="2300" i="1">
                <a:solidFill>
                  <a:srgbClr val="005493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2400" dirty="0" err="1"/>
              <a:t>L</a:t>
            </a:r>
            <a:r>
              <a:rPr sz="2400" baseline="-5999" dirty="0" err="1"/>
              <a:t>peak</a:t>
            </a:r>
            <a:r>
              <a:rPr sz="2400" dirty="0"/>
              <a:t> = 2x10</a:t>
            </a:r>
            <a:r>
              <a:rPr sz="2400" baseline="31999" dirty="0"/>
              <a:t>33</a:t>
            </a:r>
            <a:r>
              <a:rPr sz="2400" dirty="0"/>
              <a:t> cm</a:t>
            </a:r>
            <a:r>
              <a:rPr sz="2400" baseline="31999" dirty="0"/>
              <a:t>-2 </a:t>
            </a:r>
            <a:r>
              <a:rPr sz="2400" dirty="0"/>
              <a:t>s</a:t>
            </a:r>
            <a:r>
              <a:rPr sz="2400" baseline="31999" dirty="0"/>
              <a:t>-1</a:t>
            </a:r>
          </a:p>
        </p:txBody>
      </p:sp>
      <p:sp>
        <p:nvSpPr>
          <p:cNvPr id="213" name="Healthy competition with Belle II at 50 ab-1"/>
          <p:cNvSpPr txBox="1"/>
          <p:nvPr/>
        </p:nvSpPr>
        <p:spPr>
          <a:xfrm>
            <a:off x="719781" y="3258666"/>
            <a:ext cx="3283294" cy="8107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marL="123225" indent="-123225" defTabSz="321457">
              <a:buClr>
                <a:srgbClr val="005493"/>
              </a:buClr>
              <a:buSzPct val="70000"/>
              <a:buChar char="•"/>
              <a:defRPr sz="2300" i="1">
                <a:solidFill>
                  <a:srgbClr val="005493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2400" dirty="0"/>
              <a:t>Healthy competition with Belle II at 50 ab</a:t>
            </a:r>
            <a:r>
              <a:rPr sz="2400" baseline="31999" dirty="0"/>
              <a:t>-1</a:t>
            </a:r>
          </a:p>
        </p:txBody>
      </p:sp>
      <p:sp>
        <p:nvSpPr>
          <p:cNvPr id="214" name="Upgrade I  starting now!!"/>
          <p:cNvSpPr txBox="1"/>
          <p:nvPr/>
        </p:nvSpPr>
        <p:spPr>
          <a:xfrm>
            <a:off x="471616" y="1725339"/>
            <a:ext cx="3531459" cy="4414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>
            <a:lvl1pPr marL="0" marR="0" defTabSz="457200">
              <a:defRPr sz="2600" b="1" i="1">
                <a:solidFill>
                  <a:srgbClr val="005493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sz="2400" i="0" dirty="0">
                <a:latin typeface="Arial" panose="020B0604020202020204" pitchFamily="34" charset="0"/>
                <a:cs typeface="Arial" panose="020B0604020202020204" pitchFamily="34" charset="0"/>
              </a:rPr>
              <a:t>Upgrade I  </a:t>
            </a:r>
            <a:r>
              <a:rPr lang="en-GB" sz="2400" i="0" dirty="0">
                <a:latin typeface="Arial" panose="020B0604020202020204" pitchFamily="34" charset="0"/>
                <a:cs typeface="Arial" panose="020B0604020202020204" pitchFamily="34" charset="0"/>
              </a:rPr>
              <a:t>running</a:t>
            </a:r>
            <a:r>
              <a:rPr sz="2400" i="0" dirty="0">
                <a:latin typeface="Arial" panose="020B0604020202020204" pitchFamily="34" charset="0"/>
                <a:cs typeface="Arial" panose="020B0604020202020204" pitchFamily="34" charset="0"/>
              </a:rPr>
              <a:t> now! </a:t>
            </a:r>
          </a:p>
        </p:txBody>
      </p:sp>
      <p:sp>
        <p:nvSpPr>
          <p:cNvPr id="215" name="Lint = 50 fb-1  during Run 3 &amp; 4"/>
          <p:cNvSpPr txBox="1"/>
          <p:nvPr/>
        </p:nvSpPr>
        <p:spPr>
          <a:xfrm>
            <a:off x="705254" y="2574056"/>
            <a:ext cx="3066579" cy="8107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marL="123225" indent="-123225" defTabSz="321457">
              <a:buClr>
                <a:srgbClr val="005493"/>
              </a:buClr>
              <a:buSzPct val="70000"/>
              <a:buChar char="•"/>
              <a:defRPr sz="2300" i="1">
                <a:solidFill>
                  <a:srgbClr val="005493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2400" dirty="0"/>
              <a:t>L</a:t>
            </a:r>
            <a:r>
              <a:rPr sz="2400" baseline="-5999" dirty="0"/>
              <a:t>int</a:t>
            </a:r>
            <a:r>
              <a:rPr sz="2400" dirty="0"/>
              <a:t> = 50 fb</a:t>
            </a:r>
            <a:r>
              <a:rPr sz="2400" baseline="31999" dirty="0"/>
              <a:t>-1  </a:t>
            </a:r>
            <a:r>
              <a:rPr sz="2400" dirty="0"/>
              <a:t>during Run 3 &amp; 4 </a:t>
            </a:r>
          </a:p>
        </p:txBody>
      </p:sp>
      <p:sp>
        <p:nvSpPr>
          <p:cNvPr id="216" name="Upgrade II"/>
          <p:cNvSpPr txBox="1"/>
          <p:nvPr/>
        </p:nvSpPr>
        <p:spPr>
          <a:xfrm>
            <a:off x="664237" y="4349021"/>
            <a:ext cx="1603004" cy="4414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marL="0" marR="0" defTabSz="457200">
              <a:defRPr sz="2600" b="1" i="1">
                <a:solidFill>
                  <a:srgbClr val="FF26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sz="2400" dirty="0"/>
              <a:t>Upgrade II</a:t>
            </a:r>
          </a:p>
        </p:txBody>
      </p:sp>
      <p:sp>
        <p:nvSpPr>
          <p:cNvPr id="217" name="Lpeak = 1.5x1034 cm-2 s-1"/>
          <p:cNvSpPr txBox="1"/>
          <p:nvPr/>
        </p:nvSpPr>
        <p:spPr>
          <a:xfrm>
            <a:off x="451658" y="4797152"/>
            <a:ext cx="4060165" cy="4414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marL="123225" indent="-123225" defTabSz="321457">
              <a:buClr>
                <a:srgbClr val="FF2600"/>
              </a:buClr>
              <a:buSzPct val="70000"/>
              <a:buChar char="•"/>
              <a:defRPr sz="2300" i="1">
                <a:solidFill>
                  <a:srgbClr val="FF26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2400" dirty="0" err="1"/>
              <a:t>L</a:t>
            </a:r>
            <a:r>
              <a:rPr sz="2400" baseline="-5999" dirty="0" err="1"/>
              <a:t>peak</a:t>
            </a:r>
            <a:r>
              <a:rPr sz="2400" dirty="0"/>
              <a:t> = </a:t>
            </a:r>
            <a:r>
              <a:rPr lang="en-GB" sz="2400" dirty="0"/>
              <a:t>1-</a:t>
            </a:r>
            <a:r>
              <a:rPr sz="2400" dirty="0"/>
              <a:t>1.5x10</a:t>
            </a:r>
            <a:r>
              <a:rPr sz="2400" baseline="31999" dirty="0"/>
              <a:t>34</a:t>
            </a:r>
            <a:r>
              <a:rPr sz="2400" dirty="0"/>
              <a:t> cm</a:t>
            </a:r>
            <a:r>
              <a:rPr sz="2400" baseline="31999" dirty="0"/>
              <a:t>-2 </a:t>
            </a:r>
            <a:r>
              <a:rPr sz="2400" dirty="0"/>
              <a:t>s</a:t>
            </a:r>
            <a:r>
              <a:rPr sz="2400" baseline="31999" dirty="0"/>
              <a:t>-1</a:t>
            </a:r>
          </a:p>
        </p:txBody>
      </p:sp>
      <p:sp>
        <p:nvSpPr>
          <p:cNvPr id="218" name="Potentially the only general purpose flavour physics facility in the world on this timescale"/>
          <p:cNvSpPr txBox="1"/>
          <p:nvPr/>
        </p:nvSpPr>
        <p:spPr>
          <a:xfrm>
            <a:off x="385291" y="5718092"/>
            <a:ext cx="13781245" cy="4414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 marL="175260" marR="0" indent="-175260" defTabSz="457200">
              <a:buClr>
                <a:srgbClr val="FF2600"/>
              </a:buClr>
              <a:buSzPct val="70000"/>
              <a:buChar char="•"/>
              <a:defRPr sz="2300" i="1">
                <a:solidFill>
                  <a:srgbClr val="FF26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sz="2400" dirty="0"/>
              <a:t>Potentially the only general purpose </a:t>
            </a:r>
            <a:r>
              <a:rPr sz="2400" dirty="0" err="1"/>
              <a:t>flavour</a:t>
            </a:r>
            <a:r>
              <a:rPr sz="2400" dirty="0"/>
              <a:t> physics facility in world on this</a:t>
            </a:r>
            <a:r>
              <a:rPr lang="en-GB" sz="2400" dirty="0"/>
              <a:t> </a:t>
            </a:r>
            <a:r>
              <a:rPr sz="2400" dirty="0"/>
              <a:t>timescale</a:t>
            </a:r>
          </a:p>
        </p:txBody>
      </p:sp>
      <p:sp>
        <p:nvSpPr>
          <p:cNvPr id="219" name="Lint = ~300 fb-1 during Run 5 &amp; 6"/>
          <p:cNvSpPr txBox="1"/>
          <p:nvPr/>
        </p:nvSpPr>
        <p:spPr>
          <a:xfrm>
            <a:off x="469518" y="5218747"/>
            <a:ext cx="9802946" cy="6876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marL="123225" indent="-123225" defTabSz="321457">
              <a:buClr>
                <a:srgbClr val="FF2600"/>
              </a:buClr>
              <a:buSzPct val="70000"/>
              <a:buChar char="•"/>
              <a:defRPr sz="2300" i="1">
                <a:solidFill>
                  <a:srgbClr val="FF26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2400" baseline="31999" dirty="0"/>
              <a:t> </a:t>
            </a:r>
            <a:r>
              <a:rPr sz="2400" dirty="0"/>
              <a:t>L</a:t>
            </a:r>
            <a:r>
              <a:rPr sz="2400" baseline="-5999" dirty="0"/>
              <a:t>int</a:t>
            </a:r>
            <a:r>
              <a:rPr sz="2400" dirty="0"/>
              <a:t> = ~300 fb</a:t>
            </a:r>
            <a:r>
              <a:rPr sz="2400" baseline="31999" dirty="0"/>
              <a:t>-1</a:t>
            </a:r>
            <a:r>
              <a:rPr sz="2400" dirty="0"/>
              <a:t> during Run 5 &amp; 6</a:t>
            </a:r>
            <a:r>
              <a:rPr lang="en-GB" sz="2400" dirty="0"/>
              <a:t>, Install in LS4 (2033)</a:t>
            </a:r>
          </a:p>
          <a:p>
            <a:pPr defTabSz="321457">
              <a:buClr>
                <a:srgbClr val="FF2600"/>
              </a:buClr>
              <a:buSzPct val="70000"/>
              <a:defRPr sz="2300" i="1">
                <a:solidFill>
                  <a:srgbClr val="FF26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2400" baseline="31999" dirty="0"/>
          </a:p>
        </p:txBody>
      </p:sp>
      <p:sp>
        <p:nvSpPr>
          <p:cNvPr id="220" name="schedule updated beginning of 2022"/>
          <p:cNvSpPr txBox="1"/>
          <p:nvPr/>
        </p:nvSpPr>
        <p:spPr>
          <a:xfrm>
            <a:off x="5977969" y="1937022"/>
            <a:ext cx="1894750" cy="2235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marL="0" marR="0" defTabSz="457200">
              <a:spcBef>
                <a:spcPts val="1200"/>
              </a:spcBef>
              <a:defRPr sz="1400" b="1"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latin typeface="Times Roman"/>
                <a:ea typeface="Times Roman"/>
                <a:cs typeface="Times Roman"/>
                <a:sym typeface="Times Roman"/>
              </a:defRPr>
            </a:pPr>
            <a:r>
              <a:rPr sz="984" dirty="0"/>
              <a:t>schedule updated beginning of 2022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8866ACA2-DFD5-DB4F-B987-98151816A8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8" y="150496"/>
            <a:ext cx="11422550" cy="482204"/>
          </a:xfrm>
        </p:spPr>
        <p:txBody>
          <a:bodyPr/>
          <a:lstStyle/>
          <a:p>
            <a:r>
              <a:rPr lang="en-US" sz="3200" b="1" dirty="0" err="1"/>
              <a:t>LHCb</a:t>
            </a:r>
            <a:r>
              <a:rPr lang="en-US" sz="3200" b="1" dirty="0"/>
              <a:t> Upgrades</a:t>
            </a:r>
          </a:p>
        </p:txBody>
      </p:sp>
      <p:sp>
        <p:nvSpPr>
          <p:cNvPr id="22" name="Slide Number">
            <a:extLst>
              <a:ext uri="{FF2B5EF4-FFF2-40B4-BE49-F238E27FC236}">
                <a16:creationId xmlns:a16="http://schemas.microsoft.com/office/drawing/2014/main" id="{34158B80-B648-A84E-AC12-35552E51D1E8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11829918" y="6572850"/>
            <a:ext cx="289704" cy="26789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fld id="{86CB4B4D-7CA3-9044-876B-883B54F8677D}" type="slidenum">
              <a:rPr/>
              <a:t>5</a:t>
            </a:fld>
            <a:endParaRPr/>
          </a:p>
        </p:txBody>
      </p:sp>
      <p:pic>
        <p:nvPicPr>
          <p:cNvPr id="23" name="Image" descr="Image">
            <a:extLst>
              <a:ext uri="{FF2B5EF4-FFF2-40B4-BE49-F238E27FC236}">
                <a16:creationId xmlns:a16="http://schemas.microsoft.com/office/drawing/2014/main" id="{8F604845-1CBE-4942-B9E8-8271C61F884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456"/>
          <a:stretch>
            <a:fillRect/>
          </a:stretch>
        </p:blipFill>
        <p:spPr>
          <a:xfrm>
            <a:off x="11107408" y="150496"/>
            <a:ext cx="722510" cy="482204"/>
          </a:xfrm>
          <a:prstGeom prst="rect">
            <a:avLst/>
          </a:prstGeom>
        </p:spPr>
      </p:pic>
      <p:sp>
        <p:nvSpPr>
          <p:cNvPr id="3" name="Frame 2">
            <a:extLst>
              <a:ext uri="{FF2B5EF4-FFF2-40B4-BE49-F238E27FC236}">
                <a16:creationId xmlns:a16="http://schemas.microsoft.com/office/drawing/2014/main" id="{1B9BB248-2317-C048-A7C0-441A5F2F4882}"/>
              </a:ext>
            </a:extLst>
          </p:cNvPr>
          <p:cNvSpPr/>
          <p:nvPr/>
        </p:nvSpPr>
        <p:spPr>
          <a:xfrm>
            <a:off x="16428" y="4138739"/>
            <a:ext cx="12200252" cy="2434111"/>
          </a:xfrm>
          <a:prstGeom prst="frame">
            <a:avLst>
              <a:gd name="adj1" fmla="val 520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pic>
        <p:nvPicPr>
          <p:cNvPr id="202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1760" y="2135446"/>
            <a:ext cx="6492871" cy="3080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466558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17226" y="6572850"/>
            <a:ext cx="227446" cy="26789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fld id="{86CB4B4D-7CA3-9044-876B-883B54F8677D}" type="slidenum">
              <a:rPr/>
              <a:t>6</a:t>
            </a:fld>
            <a:endParaRPr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169242E1-081C-C346-AC53-F908BCF045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8" y="150496"/>
            <a:ext cx="11422550" cy="482204"/>
          </a:xfrm>
        </p:spPr>
        <p:txBody>
          <a:bodyPr/>
          <a:lstStyle/>
          <a:p>
            <a:r>
              <a:rPr lang="en-US" sz="3200" b="1" dirty="0"/>
              <a:t>Constraining the Unitarity Triangle</a:t>
            </a:r>
          </a:p>
        </p:txBody>
      </p:sp>
      <p:pic>
        <p:nvPicPr>
          <p:cNvPr id="17" name="Image" descr="Image">
            <a:extLst>
              <a:ext uri="{FF2B5EF4-FFF2-40B4-BE49-F238E27FC236}">
                <a16:creationId xmlns:a16="http://schemas.microsoft.com/office/drawing/2014/main" id="{2F01BFAC-B25D-A045-B2A7-340A95FDB83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107408" y="150496"/>
            <a:ext cx="722510" cy="482204"/>
          </a:xfrm>
          <a:prstGeom prst="rect">
            <a:avLst/>
          </a:prstGeom>
        </p:spPr>
      </p:pic>
      <p:pic>
        <p:nvPicPr>
          <p:cNvPr id="15" name="Image" descr="Image">
            <a:extLst>
              <a:ext uri="{FF2B5EF4-FFF2-40B4-BE49-F238E27FC236}">
                <a16:creationId xmlns:a16="http://schemas.microsoft.com/office/drawing/2014/main" id="{4AA33FED-804D-CD47-9D5C-9CF5F6D523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516" y="993920"/>
            <a:ext cx="4524024" cy="2447844"/>
          </a:xfrm>
          <a:prstGeom prst="rect">
            <a:avLst/>
          </a:prstGeom>
        </p:spPr>
      </p:pic>
      <p:pic>
        <p:nvPicPr>
          <p:cNvPr id="18" name="Image" descr="Image">
            <a:extLst>
              <a:ext uri="{FF2B5EF4-FFF2-40B4-BE49-F238E27FC236}">
                <a16:creationId xmlns:a16="http://schemas.microsoft.com/office/drawing/2014/main" id="{BDF08CA1-64C5-1F4A-9922-AC8C56F081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9977" y="1196753"/>
            <a:ext cx="4248472" cy="2234746"/>
          </a:xfrm>
          <a:prstGeom prst="rect">
            <a:avLst/>
          </a:prstGeom>
        </p:spPr>
      </p:pic>
      <p:sp>
        <p:nvSpPr>
          <p:cNvPr id="19" name="LHCb only, end of 2018">
            <a:extLst>
              <a:ext uri="{FF2B5EF4-FFF2-40B4-BE49-F238E27FC236}">
                <a16:creationId xmlns:a16="http://schemas.microsoft.com/office/drawing/2014/main" id="{7446EBD6-9026-6147-A1AB-1EC8AF543ECC}"/>
              </a:ext>
            </a:extLst>
          </p:cNvPr>
          <p:cNvSpPr txBox="1"/>
          <p:nvPr/>
        </p:nvSpPr>
        <p:spPr>
          <a:xfrm>
            <a:off x="3390650" y="966285"/>
            <a:ext cx="2563780" cy="34913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marL="0" marR="0" defTabSz="457200">
              <a:spcBef>
                <a:spcPts val="1200"/>
              </a:spcBef>
              <a:defRPr sz="2000" i="1">
                <a:solidFill>
                  <a:srgbClr val="005493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sz="1800" dirty="0" err="1"/>
              <a:t>LHCb</a:t>
            </a:r>
            <a:r>
              <a:rPr sz="1800" dirty="0"/>
              <a:t> only, end of 2018 </a:t>
            </a:r>
          </a:p>
        </p:txBody>
      </p:sp>
      <p:sp>
        <p:nvSpPr>
          <p:cNvPr id="20" name="LHCb Upgrade II + LQCD improvement">
            <a:extLst>
              <a:ext uri="{FF2B5EF4-FFF2-40B4-BE49-F238E27FC236}">
                <a16:creationId xmlns:a16="http://schemas.microsoft.com/office/drawing/2014/main" id="{2967573D-708A-9441-B653-6612C419F4C2}"/>
              </a:ext>
            </a:extLst>
          </p:cNvPr>
          <p:cNvSpPr txBox="1"/>
          <p:nvPr/>
        </p:nvSpPr>
        <p:spPr>
          <a:xfrm>
            <a:off x="7372327" y="993920"/>
            <a:ext cx="4117154" cy="34913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marL="0" marR="0" defTabSz="457200">
              <a:spcBef>
                <a:spcPts val="1200"/>
              </a:spcBef>
              <a:defRPr i="1">
                <a:solidFill>
                  <a:srgbClr val="005493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dirty="0" err="1"/>
              <a:t>LHCb</a:t>
            </a:r>
            <a:r>
              <a:rPr dirty="0"/>
              <a:t> Upgrade II + LQCD improvement</a:t>
            </a:r>
          </a:p>
        </p:txBody>
      </p:sp>
      <p:sp>
        <p:nvSpPr>
          <p:cNvPr id="21" name="LHCb Upgrade II will test the CKM paradigm with unprecedented accuracy">
            <a:extLst>
              <a:ext uri="{FF2B5EF4-FFF2-40B4-BE49-F238E27FC236}">
                <a16:creationId xmlns:a16="http://schemas.microsoft.com/office/drawing/2014/main" id="{37B02758-8469-494C-8CF3-B2C731072E0C}"/>
              </a:ext>
            </a:extLst>
          </p:cNvPr>
          <p:cNvSpPr txBox="1"/>
          <p:nvPr/>
        </p:nvSpPr>
        <p:spPr>
          <a:xfrm>
            <a:off x="407368" y="614798"/>
            <a:ext cx="12025336" cy="4414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 marL="0" marR="0" defTabSz="457200">
              <a:defRPr sz="2600" b="1" i="1">
                <a:solidFill>
                  <a:srgbClr val="FF26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sz="2400" i="0" dirty="0" err="1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LHCb</a:t>
            </a:r>
            <a:r>
              <a:rPr sz="2400" i="0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Upgrade II will test the CKM paradigm with unprecedented accuracy </a:t>
            </a:r>
          </a:p>
        </p:txBody>
      </p:sp>
      <p:sp>
        <p:nvSpPr>
          <p:cNvPr id="12" name="Lepton flavour universality">
            <a:extLst>
              <a:ext uri="{FF2B5EF4-FFF2-40B4-BE49-F238E27FC236}">
                <a16:creationId xmlns:a16="http://schemas.microsoft.com/office/drawing/2014/main" id="{DB2E06F3-9C3D-394C-A70F-0302A1171A31}"/>
              </a:ext>
            </a:extLst>
          </p:cNvPr>
          <p:cNvSpPr txBox="1"/>
          <p:nvPr/>
        </p:nvSpPr>
        <p:spPr>
          <a:xfrm>
            <a:off x="400485" y="3309590"/>
            <a:ext cx="5130940" cy="10570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 marL="0" marR="0" defTabSz="457200">
              <a:defRPr sz="2600" b="1" i="1">
                <a:solidFill>
                  <a:srgbClr val="005493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lang="en-GB" sz="3200" b="0" i="0" dirty="0">
                <a:latin typeface="Arial" panose="020B0604020202020204" pitchFamily="34" charset="0"/>
                <a:cs typeface="Arial" panose="020B0604020202020204" pitchFamily="34" charset="0"/>
              </a:rPr>
              <a:t>CP violating phase </a:t>
            </a:r>
            <a:r>
              <a:rPr lang="en-GB" sz="3200" b="0" i="0" dirty="0" err="1">
                <a:latin typeface="+mn-lt"/>
                <a:cs typeface="Arial" panose="020B0604020202020204" pitchFamily="34" charset="0"/>
              </a:rPr>
              <a:t>φ</a:t>
            </a:r>
            <a:r>
              <a:rPr lang="en-GB" sz="3200" b="0" i="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sz="3200" b="0" i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sz="3200" b="0" i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E07AE92-6538-6B42-A030-3B79B7E4946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1464" y="4772010"/>
            <a:ext cx="2300655" cy="1500001"/>
          </a:xfrm>
          <a:prstGeom prst="rect">
            <a:avLst/>
          </a:prstGeom>
        </p:spPr>
      </p:pic>
      <p:sp>
        <p:nvSpPr>
          <p:cNvPr id="14" name="Capability to discriminate between different NP scenarios, no limitations from theory">
            <a:extLst>
              <a:ext uri="{FF2B5EF4-FFF2-40B4-BE49-F238E27FC236}">
                <a16:creationId xmlns:a16="http://schemas.microsoft.com/office/drawing/2014/main" id="{E7D8019E-70C8-304C-A174-2CA3EC41CA73}"/>
              </a:ext>
            </a:extLst>
          </p:cNvPr>
          <p:cNvSpPr txBox="1"/>
          <p:nvPr/>
        </p:nvSpPr>
        <p:spPr>
          <a:xfrm>
            <a:off x="148516" y="3838101"/>
            <a:ext cx="5634879" cy="9339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 marL="0" marR="0" defTabSz="457200">
              <a:spcBef>
                <a:spcPts val="1200"/>
              </a:spcBef>
              <a:defRPr sz="2400" i="1">
                <a:solidFill>
                  <a:srgbClr val="005493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i="0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Upgrade II sensitivity below SM prediction in multiple channels</a:t>
            </a:r>
          </a:p>
        </p:txBody>
      </p:sp>
      <p:sp>
        <p:nvSpPr>
          <p:cNvPr id="23" name="CP violation in charm">
            <a:extLst>
              <a:ext uri="{FF2B5EF4-FFF2-40B4-BE49-F238E27FC236}">
                <a16:creationId xmlns:a16="http://schemas.microsoft.com/office/drawing/2014/main" id="{68548D71-9AC9-A640-80CD-8FA1D7B092D9}"/>
              </a:ext>
            </a:extLst>
          </p:cNvPr>
          <p:cNvSpPr txBox="1"/>
          <p:nvPr/>
        </p:nvSpPr>
        <p:spPr>
          <a:xfrm>
            <a:off x="6035364" y="3416424"/>
            <a:ext cx="4592201" cy="5645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 marL="0" marR="0" defTabSz="457200">
              <a:defRPr sz="2600" b="1" i="1">
                <a:solidFill>
                  <a:srgbClr val="005493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sz="3200" b="0" i="0" dirty="0">
                <a:latin typeface="Arial" panose="020B0604020202020204" pitchFamily="34" charset="0"/>
                <a:cs typeface="Arial" panose="020B0604020202020204" pitchFamily="34" charset="0"/>
              </a:rPr>
              <a:t>CP violation in charm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9310F83-1418-0D43-98A0-1496F5229A5E}"/>
              </a:ext>
            </a:extLst>
          </p:cNvPr>
          <p:cNvSpPr txBox="1"/>
          <p:nvPr/>
        </p:nvSpPr>
        <p:spPr>
          <a:xfrm>
            <a:off x="5916716" y="3838100"/>
            <a:ext cx="622795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i="0" dirty="0">
                <a:solidFill>
                  <a:srgbClr val="C0504D"/>
                </a:solidFill>
              </a:rPr>
              <a:t>realistic possibility to observe CPV in charm mixing</a:t>
            </a:r>
            <a:r>
              <a:rPr lang="en-GB" sz="2800" i="0" dirty="0">
                <a:solidFill>
                  <a:srgbClr val="FF0000"/>
                </a:solidFill>
              </a:rPr>
              <a:t> </a:t>
            </a:r>
            <a:endParaRPr lang="en-US" sz="2800" dirty="0"/>
          </a:p>
        </p:txBody>
      </p:sp>
      <p:pic>
        <p:nvPicPr>
          <p:cNvPr id="25" name="Image" descr="Image">
            <a:extLst>
              <a:ext uri="{FF2B5EF4-FFF2-40B4-BE49-F238E27FC236}">
                <a16:creationId xmlns:a16="http://schemas.microsoft.com/office/drawing/2014/main" id="{63CB90DA-9F85-654A-94BC-32AF1ADE271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8309" y="4416419"/>
            <a:ext cx="2520280" cy="1867972"/>
          </a:xfrm>
          <a:prstGeom prst="rect">
            <a:avLst/>
          </a:prstGeom>
        </p:spPr>
      </p:pic>
      <p:sp>
        <p:nvSpPr>
          <p:cNvPr id="27" name="Title 1">
            <a:extLst>
              <a:ext uri="{FF2B5EF4-FFF2-40B4-BE49-F238E27FC236}">
                <a16:creationId xmlns:a16="http://schemas.microsoft.com/office/drawing/2014/main" id="{45E51E30-343F-EE4F-A81B-39D718BC9E0B}"/>
              </a:ext>
            </a:extLst>
          </p:cNvPr>
          <p:cNvSpPr txBox="1">
            <a:spLocks/>
          </p:cNvSpPr>
          <p:nvPr/>
        </p:nvSpPr>
        <p:spPr bwMode="auto">
          <a:xfrm>
            <a:off x="426985" y="6284391"/>
            <a:ext cx="11422550" cy="482204"/>
          </a:xfrm>
          <a:prstGeom prst="rect">
            <a:avLst/>
          </a:prstGeom>
          <a:solidFill>
            <a:srgbClr val="481966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375" b="0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200" dirty="0"/>
              <a:t>Broad </a:t>
            </a:r>
            <a:r>
              <a:rPr lang="en-US" sz="3200" dirty="0" err="1"/>
              <a:t>programme</a:t>
            </a:r>
            <a:r>
              <a:rPr lang="en-US" sz="3200" dirty="0"/>
              <a:t> – Ions, Fixed Target, EW, Dark Sector….</a:t>
            </a:r>
          </a:p>
        </p:txBody>
      </p:sp>
    </p:spTree>
    <p:extLst>
      <p:ext uri="{BB962C8B-B14F-4D97-AF65-F5344CB8AC3E}">
        <p14:creationId xmlns:p14="http://schemas.microsoft.com/office/powerpoint/2010/main" val="3659859558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5" name="Image" descr="Image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439" y="1511918"/>
            <a:ext cx="10010010" cy="4725394"/>
          </a:xfrm>
          <a:prstGeom prst="rect">
            <a:avLst/>
          </a:prstGeom>
        </p:spPr>
      </p:pic>
      <p:sp>
        <p:nvSpPr>
          <p:cNvPr id="346" name="Rectangle"/>
          <p:cNvSpPr/>
          <p:nvPr/>
        </p:nvSpPr>
        <p:spPr>
          <a:xfrm>
            <a:off x="809342" y="903319"/>
            <a:ext cx="7747249" cy="380489"/>
          </a:xfrm>
          <a:prstGeom prst="rect">
            <a:avLst/>
          </a:prstGeom>
          <a:solidFill>
            <a:srgbClr val="76D6FF">
              <a:alpha val="50360"/>
            </a:srgbClr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lnSpc>
                <a:spcPts val="3375"/>
              </a:lnSpc>
              <a:defRPr sz="3000"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sz="2109"/>
          </a:p>
        </p:txBody>
      </p:sp>
      <p:sp>
        <p:nvSpPr>
          <p:cNvPr id="34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28648" y="6572850"/>
            <a:ext cx="227446" cy="26789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fld id="{86CB4B4D-7CA3-9044-876B-883B54F8677D}" type="slidenum">
              <a:rPr/>
              <a:t>7</a:t>
            </a:fld>
            <a:endParaRPr/>
          </a:p>
        </p:txBody>
      </p:sp>
      <p:sp>
        <p:nvSpPr>
          <p:cNvPr id="350" name="Targeting same performance as in Run 3, but with pile-up ~42!"/>
          <p:cNvSpPr txBox="1"/>
          <p:nvPr/>
        </p:nvSpPr>
        <p:spPr>
          <a:xfrm>
            <a:off x="893374" y="863489"/>
            <a:ext cx="7663217" cy="3751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>
            <a:lvl1pPr marL="0" marR="0" defTabSz="457200">
              <a:spcBef>
                <a:spcPts val="1200"/>
              </a:spcBef>
              <a:defRPr sz="2800" b="1" i="1">
                <a:solidFill>
                  <a:srgbClr val="005493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sz="1969" dirty="0"/>
              <a:t>Targeting same performance as in Run 3, but with pile-up </a:t>
            </a:r>
            <a:r>
              <a:rPr lang="en-GB" sz="1969" dirty="0"/>
              <a:t>30-</a:t>
            </a:r>
            <a:r>
              <a:rPr sz="1969" dirty="0"/>
              <a:t>4</a:t>
            </a:r>
            <a:r>
              <a:rPr lang="en-GB" sz="1969" dirty="0"/>
              <a:t>0</a:t>
            </a:r>
            <a:endParaRPr sz="1969" dirty="0"/>
          </a:p>
        </p:txBody>
      </p:sp>
      <p:sp>
        <p:nvSpPr>
          <p:cNvPr id="351" name="Same spectrometer footprint, innovative technology for detector and data processing"/>
          <p:cNvSpPr txBox="1"/>
          <p:nvPr/>
        </p:nvSpPr>
        <p:spPr>
          <a:xfrm>
            <a:off x="9783734" y="961595"/>
            <a:ext cx="2329003" cy="14571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>
            <a:lvl1pPr marL="0" marR="0" defTabSz="457200">
              <a:spcBef>
                <a:spcPts val="1200"/>
              </a:spcBef>
              <a:defRPr i="1">
                <a:solidFill>
                  <a:srgbClr val="005493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>
                <a:latin typeface="Times Roman"/>
                <a:ea typeface="Times Roman"/>
                <a:cs typeface="Times Roman"/>
                <a:sym typeface="Times Roman"/>
              </a:defRPr>
            </a:pPr>
            <a:r>
              <a:rPr i="0" dirty="0">
                <a:latin typeface="Arial" panose="020B0604020202020204" pitchFamily="34" charset="0"/>
                <a:cs typeface="Arial" panose="020B0604020202020204" pitchFamily="34" charset="0"/>
                <a:sym typeface="Helvetica Neue"/>
              </a:rPr>
              <a:t>Same spectrometer footprint, innovative technology for detector and data processing</a:t>
            </a:r>
          </a:p>
        </p:txBody>
      </p:sp>
      <p:sp>
        <p:nvSpPr>
          <p:cNvPr id="352" name="Key ingredients:"/>
          <p:cNvSpPr txBox="1"/>
          <p:nvPr/>
        </p:nvSpPr>
        <p:spPr>
          <a:xfrm>
            <a:off x="9809171" y="3003549"/>
            <a:ext cx="2278131" cy="3214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>
            <a:lvl1pPr marL="0" marR="0" defTabSz="457200">
              <a:lnSpc>
                <a:spcPct val="90000"/>
              </a:lnSpc>
              <a:spcBef>
                <a:spcPts val="1200"/>
              </a:spcBef>
              <a:defRPr i="1">
                <a:solidFill>
                  <a:srgbClr val="005493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i="0" dirty="0">
                <a:latin typeface="Arial" panose="020B0604020202020204" pitchFamily="34" charset="0"/>
                <a:cs typeface="Arial" panose="020B0604020202020204" pitchFamily="34" charset="0"/>
              </a:rPr>
              <a:t>Key ingredients:   </a:t>
            </a:r>
          </a:p>
        </p:txBody>
      </p:sp>
      <p:sp>
        <p:nvSpPr>
          <p:cNvPr id="356" name="~2000 tracks"/>
          <p:cNvSpPr txBox="1"/>
          <p:nvPr/>
        </p:nvSpPr>
        <p:spPr>
          <a:xfrm>
            <a:off x="8366674" y="6058355"/>
            <a:ext cx="1270669" cy="349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marL="0">
              <a:spcBef>
                <a:spcPts val="900"/>
              </a:spcBef>
              <a:tabLst>
                <a:tab pos="1181100" algn="l"/>
              </a:tabLst>
              <a:defRPr i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~2000 tracks</a:t>
            </a:r>
          </a:p>
        </p:txBody>
      </p:sp>
      <p:sp>
        <p:nvSpPr>
          <p:cNvPr id="359" name="granularity"/>
          <p:cNvSpPr txBox="1"/>
          <p:nvPr/>
        </p:nvSpPr>
        <p:spPr>
          <a:xfrm>
            <a:off x="9877963" y="3410595"/>
            <a:ext cx="2278131" cy="3214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>
            <a:lvl1pPr marL="167640" marR="0" indent="-167640" defTabSz="457200">
              <a:lnSpc>
                <a:spcPct val="90000"/>
              </a:lnSpc>
              <a:spcBef>
                <a:spcPts val="1200"/>
              </a:spcBef>
              <a:buClr>
                <a:srgbClr val="FF2600"/>
              </a:buClr>
              <a:buSzPct val="70000"/>
              <a:buChar char="•"/>
              <a:defRPr i="1">
                <a:solidFill>
                  <a:srgbClr val="005493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i="0" dirty="0">
                <a:latin typeface="Arial" panose="020B0604020202020204" pitchFamily="34" charset="0"/>
                <a:cs typeface="Arial" panose="020B0604020202020204" pitchFamily="34" charset="0"/>
              </a:rPr>
              <a:t>granularity          </a:t>
            </a:r>
            <a:r>
              <a:rPr dirty="0"/>
              <a:t>            </a:t>
            </a:r>
          </a:p>
        </p:txBody>
      </p:sp>
      <p:sp>
        <p:nvSpPr>
          <p:cNvPr id="361" name="fast timing  (few tens of ps)"/>
          <p:cNvSpPr txBox="1"/>
          <p:nvPr/>
        </p:nvSpPr>
        <p:spPr>
          <a:xfrm>
            <a:off x="9842317" y="3944883"/>
            <a:ext cx="3405713" cy="7246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 marL="167640" marR="0" indent="-167640" defTabSz="457200">
              <a:lnSpc>
                <a:spcPct val="90000"/>
              </a:lnSpc>
              <a:spcBef>
                <a:spcPts val="1200"/>
              </a:spcBef>
              <a:buClr>
                <a:srgbClr val="FF2600"/>
              </a:buClr>
              <a:buSzPct val="70000"/>
              <a:buChar char="•"/>
              <a:defRPr i="1">
                <a:solidFill>
                  <a:srgbClr val="005493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i="0" dirty="0">
                <a:latin typeface="Arial" panose="020B0604020202020204" pitchFamily="34" charset="0"/>
                <a:cs typeface="Arial" panose="020B0604020202020204" pitchFamily="34" charset="0"/>
              </a:rPr>
              <a:t>fast timing  </a:t>
            </a:r>
            <a:endParaRPr lang="en-GB" i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i="0" dirty="0">
                <a:latin typeface="Arial" panose="020B0604020202020204" pitchFamily="34" charset="0"/>
                <a:cs typeface="Arial" panose="020B0604020202020204" pitchFamily="34" charset="0"/>
              </a:rPr>
              <a:t>(few tens of </a:t>
            </a:r>
            <a:r>
              <a:rPr i="0" dirty="0" err="1"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r>
              <a:rPr i="0" dirty="0">
                <a:latin typeface="Arial" panose="020B0604020202020204" pitchFamily="34" charset="0"/>
                <a:cs typeface="Arial" panose="020B0604020202020204" pitchFamily="34" charset="0"/>
              </a:rPr>
              <a:t>)  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7950B65-87AE-E746-90EA-C843315CD2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775" y="151622"/>
            <a:ext cx="11350542" cy="559318"/>
          </a:xfrm>
        </p:spPr>
        <p:txBody>
          <a:bodyPr/>
          <a:lstStyle/>
          <a:p>
            <a:r>
              <a:rPr lang="en-US" sz="3200" b="1" dirty="0"/>
              <a:t>The detector challenge</a:t>
            </a:r>
          </a:p>
        </p:txBody>
      </p:sp>
      <p:pic>
        <p:nvPicPr>
          <p:cNvPr id="348" name="Image" descr="Image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948237" y="151622"/>
            <a:ext cx="832213" cy="555420"/>
          </a:xfrm>
          <a:prstGeom prst="rect">
            <a:avLst/>
          </a:prstGeom>
        </p:spPr>
      </p:pic>
      <p:sp>
        <p:nvSpPr>
          <p:cNvPr id="23" name="fast timing  (few tens of ps)">
            <a:extLst>
              <a:ext uri="{FF2B5EF4-FFF2-40B4-BE49-F238E27FC236}">
                <a16:creationId xmlns:a16="http://schemas.microsoft.com/office/drawing/2014/main" id="{E725AD50-EAB7-BB45-A08F-D6CFF223EF52}"/>
              </a:ext>
            </a:extLst>
          </p:cNvPr>
          <p:cNvSpPr txBox="1"/>
          <p:nvPr/>
        </p:nvSpPr>
        <p:spPr>
          <a:xfrm>
            <a:off x="9844696" y="4837436"/>
            <a:ext cx="3405713" cy="3214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 marL="167640" marR="0" indent="-167640" defTabSz="457200">
              <a:lnSpc>
                <a:spcPct val="90000"/>
              </a:lnSpc>
              <a:spcBef>
                <a:spcPts val="1200"/>
              </a:spcBef>
              <a:buClr>
                <a:srgbClr val="FF2600"/>
              </a:buClr>
              <a:buSzPct val="70000"/>
              <a:buChar char="•"/>
              <a:defRPr i="1">
                <a:solidFill>
                  <a:srgbClr val="005493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lang="en-GB" i="0" dirty="0">
                <a:latin typeface="Arial" panose="020B0604020202020204" pitchFamily="34" charset="0"/>
                <a:cs typeface="Arial" panose="020B0604020202020204" pitchFamily="34" charset="0"/>
              </a:rPr>
              <a:t>radiation hardness</a:t>
            </a:r>
            <a:r>
              <a:rPr i="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7B5FF81-5B1C-344C-B263-D9DFC0C132CB}"/>
              </a:ext>
            </a:extLst>
          </p:cNvPr>
          <p:cNvSpPr txBox="1"/>
          <p:nvPr/>
        </p:nvSpPr>
        <p:spPr>
          <a:xfrm>
            <a:off x="9825212" y="5282901"/>
            <a:ext cx="22875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Use CMOS for silicon tracker</a:t>
            </a:r>
          </a:p>
          <a:p>
            <a:r>
              <a:rPr lang="en-US" b="1" dirty="0"/>
              <a:t>before/after magnet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E27186-12E7-1A48-BB23-F2975640C6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384" y="150496"/>
            <a:ext cx="11278534" cy="559316"/>
          </a:xfrm>
        </p:spPr>
        <p:txBody>
          <a:bodyPr/>
          <a:lstStyle/>
          <a:p>
            <a:r>
              <a:rPr lang="en-US" sz="3200" b="1" dirty="0"/>
              <a:t>Tracker: Rad Hard MAPs, first of kind at LHC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4B8952E-0085-5F4F-9B3F-8A3C79D86E1E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8</a:t>
            </a:fld>
            <a:endParaRPr lang="en-GB"/>
          </a:p>
        </p:txBody>
      </p:sp>
      <p:pic>
        <p:nvPicPr>
          <p:cNvPr id="4" name="Image" descr="Image">
            <a:extLst>
              <a:ext uri="{FF2B5EF4-FFF2-40B4-BE49-F238E27FC236}">
                <a16:creationId xmlns:a16="http://schemas.microsoft.com/office/drawing/2014/main" id="{57A7C1BC-CC72-6F44-AB66-82B2BC0676F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991866" y="150495"/>
            <a:ext cx="838052" cy="55931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3">
                <a:extLst>
                  <a:ext uri="{FF2B5EF4-FFF2-40B4-BE49-F238E27FC236}">
                    <a16:creationId xmlns:a16="http://schemas.microsoft.com/office/drawing/2014/main" id="{40788EAF-FBF7-C24A-A754-D979B211301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49560" y="836712"/>
                <a:ext cx="5846440" cy="5400600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fontAlgn="base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•"/>
                  <a:defRPr sz="2800" kern="1200">
                    <a:solidFill>
                      <a:schemeClr val="tx2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742950" indent="-285750" algn="l" rtl="0" fontAlgn="base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–"/>
                  <a:defRPr sz="2800" kern="1200">
                    <a:solidFill>
                      <a:schemeClr val="accent2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1143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•"/>
                  <a:defRPr sz="2800" kern="1200">
                    <a:solidFill>
                      <a:schemeClr val="tx2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600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–"/>
                  <a:defRPr sz="2800" kern="1200">
                    <a:solidFill>
                      <a:schemeClr val="accent2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20574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800" kern="1200">
                    <a:solidFill>
                      <a:schemeClr val="tx2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2400" dirty="0"/>
                  <a:t>UT – before magnet</a:t>
                </a:r>
              </a:p>
              <a:p>
                <a:pPr lvl="1"/>
                <a:r>
                  <a:rPr lang="en-GB" sz="2400" dirty="0"/>
                  <a:t>Baseline 4 (or 3)  layers ~ 9m</a:t>
                </a:r>
                <a:r>
                  <a:rPr lang="en-GB" sz="2400" baseline="30000" dirty="0"/>
                  <a:t>2 </a:t>
                </a:r>
                <a:r>
                  <a:rPr lang="en-GB" sz="2400" dirty="0"/>
                  <a:t>Si</a:t>
                </a:r>
              </a:p>
              <a:p>
                <a:r>
                  <a:rPr lang="en-GB" sz="2400" dirty="0"/>
                  <a:t>Mighty tracker – </a:t>
                </a:r>
                <a:r>
                  <a:rPr lang="en-GB" sz="2400" dirty="0" err="1"/>
                  <a:t>SciFi+CMOS</a:t>
                </a:r>
                <a:r>
                  <a:rPr lang="en-GB" sz="2400" dirty="0"/>
                  <a:t> –</a:t>
                </a:r>
              </a:p>
              <a:p>
                <a:pPr marL="0" indent="0">
                  <a:buNone/>
                </a:pPr>
                <a:r>
                  <a:rPr lang="en-GB" sz="2400" dirty="0"/>
                  <a:t>	after magnet</a:t>
                </a:r>
              </a:p>
              <a:p>
                <a:pPr lvl="1" indent="-342900"/>
                <a:r>
                  <a:rPr lang="en-GB" sz="2400" dirty="0"/>
                  <a:t>Baseline 6 layers ~10-15m</a:t>
                </a:r>
                <a:r>
                  <a:rPr lang="en-GB" sz="2400" baseline="30000" dirty="0"/>
                  <a:t>2 </a:t>
                </a:r>
                <a:r>
                  <a:rPr lang="en-GB" sz="2400" dirty="0"/>
                  <a:t>Si</a:t>
                </a:r>
              </a:p>
              <a:p>
                <a:r>
                  <a:rPr lang="en-GB" sz="2400" dirty="0"/>
                  <a:t>Monolithic Active Pixel Sensors </a:t>
                </a:r>
              </a:p>
              <a:p>
                <a:pPr marL="0" indent="0">
                  <a:buNone/>
                </a:pPr>
                <a:r>
                  <a:rPr lang="en-GB" sz="2400" dirty="0"/>
                  <a:t>(</a:t>
                </a:r>
                <a14:m>
                  <m:oMath xmlns:m="http://schemas.openxmlformats.org/officeDocument/2006/math">
                    <m:r>
                      <a:rPr lang="en-GB" sz="2400" i="1">
                        <a:solidFill>
                          <a:srgbClr val="005392"/>
                        </a:solidFill>
                        <a:latin typeface="Cambria Math" panose="02040503050406030204" pitchFamily="18" charset="0"/>
                      </a:rPr>
                      <m:t>50×150</m:t>
                    </m:r>
                    <m:r>
                      <a:rPr lang="en-GB" sz="2400" i="1">
                        <a:solidFill>
                          <a:srgbClr val="005392"/>
                        </a:solidFill>
                        <a:latin typeface="Cambria Math" panose="02040503050406030204" pitchFamily="18" charset="0"/>
                      </a:rPr>
                      <m:t>𝜇</m:t>
                    </m:r>
                    <m:sSup>
                      <m:sSupPr>
                        <m:ctrlPr>
                          <a:rPr lang="ar-AE" sz="2400" i="1" smtClean="0">
                            <a:solidFill>
                              <a:srgbClr val="00539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ar-AE" sz="2400" i="1">
                            <a:solidFill>
                              <a:srgbClr val="005392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ar-AE" sz="2400" i="1">
                            <a:solidFill>
                              <a:srgbClr val="00539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2400" dirty="0"/>
                  <a:t>)</a:t>
                </a:r>
              </a:p>
              <a:p>
                <a:pPr lvl="1"/>
                <a:r>
                  <a:rPr lang="en-GB" sz="2400" dirty="0">
                    <a:solidFill>
                      <a:srgbClr val="C0504D"/>
                    </a:solidFill>
                  </a:rPr>
                  <a:t>Radiation</a:t>
                </a:r>
                <a:r>
                  <a:rPr lang="en-GB" sz="2400" dirty="0"/>
                  <a:t> requirements in UT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 smtClean="0">
                          <a:solidFill>
                            <a:srgbClr val="C0504D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ar-AE" sz="2400" i="1">
                          <a:solidFill>
                            <a:srgbClr val="C0504D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ar-AE" sz="2400" i="1">
                              <a:solidFill>
                                <a:srgbClr val="C0504D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ar-AE" sz="2400" i="1">
                              <a:solidFill>
                                <a:srgbClr val="C0504D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ar-AE" sz="2400" i="1">
                              <a:solidFill>
                                <a:srgbClr val="C0504D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GB" sz="2400" b="0" i="1" smtClean="0">
                              <a:solidFill>
                                <a:srgbClr val="C0504D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  <m:sSub>
                        <m:sSubPr>
                          <m:ctrlPr>
                            <a:rPr lang="ar-AE" sz="2400" i="1">
                              <a:solidFill>
                                <a:srgbClr val="C0504D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sz="2400" i="1">
                              <a:solidFill>
                                <a:srgbClr val="C0504D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ar-AE" sz="2400" i="1">
                              <a:solidFill>
                                <a:srgbClr val="C0504D"/>
                              </a:solidFill>
                              <a:latin typeface="Cambria Math" panose="02040503050406030204" pitchFamily="18" charset="0"/>
                            </a:rPr>
                            <m:t>𝑒𝑞</m:t>
                          </m:r>
                        </m:sub>
                      </m:sSub>
                      <m:r>
                        <a:rPr lang="ar-AE" sz="2400" i="1">
                          <a:solidFill>
                            <a:srgbClr val="C0504D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ar-AE" sz="2400" i="1">
                          <a:solidFill>
                            <a:srgbClr val="C0504D"/>
                          </a:solidFill>
                          <a:latin typeface="Cambria Math" panose="02040503050406030204" pitchFamily="18" charset="0"/>
                        </a:rPr>
                        <m:t>𝑐</m:t>
                      </m:r>
                      <m:sSup>
                        <m:sSupPr>
                          <m:ctrlPr>
                            <a:rPr lang="ar-AE" sz="2400" i="1">
                              <a:solidFill>
                                <a:srgbClr val="C0504D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ar-AE" sz="2400" i="1">
                              <a:solidFill>
                                <a:srgbClr val="C0504D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ar-AE" sz="2400" i="1">
                              <a:solidFill>
                                <a:srgbClr val="C0504D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400" dirty="0">
                  <a:solidFill>
                    <a:srgbClr val="C0504D"/>
                  </a:solidFill>
                </a:endParaRPr>
              </a:p>
              <a:p>
                <a:pPr lvl="1"/>
                <a:r>
                  <a:rPr lang="en-GB" sz="2400" dirty="0"/>
                  <a:t>low-cost commercial process </a:t>
                </a:r>
              </a:p>
              <a:p>
                <a:pPr lvl="1"/>
                <a:r>
                  <a:rPr lang="en-GB" sz="2400" dirty="0"/>
                  <a:t>low material budget</a:t>
                </a:r>
              </a:p>
              <a:p>
                <a:r>
                  <a:rPr lang="en-GB" sz="2400" dirty="0"/>
                  <a:t>Scintillating fibres in outer region</a:t>
                </a:r>
              </a:p>
              <a:p>
                <a:pPr marL="0" indent="0">
                  <a:buNone/>
                </a:pPr>
                <a:endParaRPr lang="en-GB" sz="2400" dirty="0"/>
              </a:p>
            </p:txBody>
          </p:sp>
        </mc:Choice>
        <mc:Fallback>
          <p:sp>
            <p:nvSpPr>
              <p:cNvPr id="6" name="Content Placeholder 3">
                <a:extLst>
                  <a:ext uri="{FF2B5EF4-FFF2-40B4-BE49-F238E27FC236}">
                    <a16:creationId xmlns:a16="http://schemas.microsoft.com/office/drawing/2014/main" id="{40788EAF-FBF7-C24A-A754-D979B21130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560" y="836712"/>
                <a:ext cx="5846440" cy="5400600"/>
              </a:xfrm>
              <a:prstGeom prst="rect">
                <a:avLst/>
              </a:prstGeom>
              <a:blipFill>
                <a:blip r:embed="rId3"/>
                <a:stretch>
                  <a:fillRect l="-1515" t="-9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 descr="A diagram of a graph&#10;&#10;Description automatically generated">
            <a:extLst>
              <a:ext uri="{FF2B5EF4-FFF2-40B4-BE49-F238E27FC236}">
                <a16:creationId xmlns:a16="http://schemas.microsoft.com/office/drawing/2014/main" id="{24E060F5-1D37-9A42-89F6-2FAEA25F65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8460" y="836712"/>
            <a:ext cx="3127487" cy="3062601"/>
          </a:xfrm>
          <a:prstGeom prst="rect">
            <a:avLst/>
          </a:prstGeom>
        </p:spPr>
      </p:pic>
      <p:pic>
        <p:nvPicPr>
          <p:cNvPr id="17" name="Picture 16" descr="A blue frame with a diagram of a structure&#10;&#10;Description automatically generated with medium confidence">
            <a:extLst>
              <a:ext uri="{FF2B5EF4-FFF2-40B4-BE49-F238E27FC236}">
                <a16:creationId xmlns:a16="http://schemas.microsoft.com/office/drawing/2014/main" id="{0C906445-53D9-344E-B48C-FDD02B83777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968" y="3696497"/>
            <a:ext cx="4248472" cy="3144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671804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FF2A6-35C1-2F4A-AE50-12B302BCCE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150496"/>
            <a:ext cx="11494558" cy="482204"/>
          </a:xfrm>
        </p:spPr>
        <p:txBody>
          <a:bodyPr/>
          <a:lstStyle/>
          <a:p>
            <a:r>
              <a:rPr lang="en-US" b="1" dirty="0"/>
              <a:t>ASIC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590A02F-1E57-454D-83A4-0F35F15F106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9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A528B9-ECA9-3D44-ADC5-E4DB6E3FCF1F}"/>
              </a:ext>
            </a:extLst>
          </p:cNvPr>
          <p:cNvSpPr txBox="1">
            <a:spLocks/>
          </p:cNvSpPr>
          <p:nvPr/>
        </p:nvSpPr>
        <p:spPr>
          <a:xfrm>
            <a:off x="220452" y="701623"/>
            <a:ext cx="11751096" cy="1594958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/>
              <a:t>Most advanced developments are based on </a:t>
            </a:r>
            <a:r>
              <a:rPr lang="en-GB" sz="2400" dirty="0" err="1"/>
              <a:t>ATLASPix</a:t>
            </a:r>
            <a:r>
              <a:rPr lang="en-GB" sz="2400" dirty="0"/>
              <a:t> HVCMOS </a:t>
            </a:r>
          </a:p>
          <a:p>
            <a:pPr lvl="1"/>
            <a:r>
              <a:rPr lang="en-GB" sz="2400" dirty="0"/>
              <a:t>Developed for ATLAS Phase II pixels but not used</a:t>
            </a:r>
          </a:p>
          <a:p>
            <a:pPr marL="0" indent="0">
              <a:buNone/>
            </a:pPr>
            <a:r>
              <a:rPr lang="en-GB" sz="2400" dirty="0"/>
              <a:t>	180nm TSI /AMS/ </a:t>
            </a:r>
            <a:r>
              <a:rPr lang="en-GB" sz="2400" dirty="0" err="1"/>
              <a:t>LFoundry</a:t>
            </a:r>
            <a:r>
              <a:rPr lang="en-GB" sz="2400" dirty="0"/>
              <a:t> processes</a:t>
            </a:r>
          </a:p>
          <a:p>
            <a:r>
              <a:rPr lang="en-GB" sz="2400" dirty="0"/>
              <a:t>Though other possibilities also being explored (e.g. based on MALTA) </a:t>
            </a:r>
          </a:p>
        </p:txBody>
      </p:sp>
      <p:pic>
        <p:nvPicPr>
          <p:cNvPr id="5" name="Picture 1" descr="page16image11893168">
            <a:extLst>
              <a:ext uri="{FF2B5EF4-FFF2-40B4-BE49-F238E27FC236}">
                <a16:creationId xmlns:a16="http://schemas.microsoft.com/office/drawing/2014/main" id="{03A69FA4-8C8B-FB4A-947E-6C8943288B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626965" y="4213598"/>
            <a:ext cx="1112471" cy="4141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FF7C2B5-5042-2E4C-B0C3-5F42372FF5E2}"/>
              </a:ext>
            </a:extLst>
          </p:cNvPr>
          <p:cNvSpPr txBox="1"/>
          <p:nvPr/>
        </p:nvSpPr>
        <p:spPr>
          <a:xfrm>
            <a:off x="223280" y="4532927"/>
            <a:ext cx="894668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481966"/>
                </a:solidFill>
              </a:rPr>
              <a:t>MightyPix1 1/4 scale  chip fabricated</a:t>
            </a:r>
          </a:p>
          <a:p>
            <a:r>
              <a:rPr lang="en-US" sz="2400" dirty="0">
                <a:solidFill>
                  <a:srgbClr val="481966"/>
                </a:solidFill>
              </a:rPr>
              <a:t>but foundry change and significant </a:t>
            </a:r>
            <a:r>
              <a:rPr lang="en-US" sz="2400" b="1" dirty="0">
                <a:solidFill>
                  <a:srgbClr val="481966"/>
                </a:solidFill>
              </a:rPr>
              <a:t>further design work </a:t>
            </a:r>
            <a:r>
              <a:rPr lang="en-US" sz="2400" dirty="0">
                <a:solidFill>
                  <a:srgbClr val="481966"/>
                </a:solidFill>
              </a:rPr>
              <a:t>needed</a:t>
            </a:r>
          </a:p>
          <a:p>
            <a:r>
              <a:rPr lang="en-US" sz="2400" dirty="0">
                <a:solidFill>
                  <a:srgbClr val="481966"/>
                </a:solidFill>
              </a:rPr>
              <a:t>and </a:t>
            </a:r>
            <a:r>
              <a:rPr lang="en-US" sz="2400" b="1" dirty="0">
                <a:solidFill>
                  <a:srgbClr val="481966"/>
                </a:solidFill>
              </a:rPr>
              <a:t>characterization </a:t>
            </a:r>
            <a:r>
              <a:rPr lang="en-US" sz="2400" dirty="0">
                <a:solidFill>
                  <a:srgbClr val="481966"/>
                </a:solidFill>
              </a:rPr>
              <a:t>(timing, radiation hardness vs temp.)</a:t>
            </a:r>
          </a:p>
        </p:txBody>
      </p:sp>
      <p:pic>
        <p:nvPicPr>
          <p:cNvPr id="10" name="Picture 9" descr="A white text with black text&#10;&#10;Description automatically generated">
            <a:extLst>
              <a:ext uri="{FF2B5EF4-FFF2-40B4-BE49-F238E27FC236}">
                <a16:creationId xmlns:a16="http://schemas.microsoft.com/office/drawing/2014/main" id="{6A48B784-6885-D24C-A520-D8A9F29830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1688" y="2672079"/>
            <a:ext cx="6490320" cy="195014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424E758-7574-0849-A759-478FC7806281}"/>
              </a:ext>
            </a:extLst>
          </p:cNvPr>
          <p:cNvSpPr txBox="1"/>
          <p:nvPr/>
        </p:nvSpPr>
        <p:spPr>
          <a:xfrm>
            <a:off x="10128448" y="3275692"/>
            <a:ext cx="1394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 x 150μm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28A194C-659F-BC42-B141-85D313BAC20F}"/>
              </a:ext>
            </a:extLst>
          </p:cNvPr>
          <p:cNvSpPr txBox="1"/>
          <p:nvPr/>
        </p:nvSpPr>
        <p:spPr>
          <a:xfrm>
            <a:off x="9626662" y="4211796"/>
            <a:ext cx="2212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UT: 3 x 10</a:t>
            </a:r>
            <a:r>
              <a:rPr lang="en-US" baseline="30000" dirty="0"/>
              <a:t>15</a:t>
            </a:r>
            <a:r>
              <a:rPr lang="en-US" dirty="0"/>
              <a:t> </a:t>
            </a:r>
            <a:r>
              <a:rPr lang="en-US" dirty="0" err="1"/>
              <a:t>n</a:t>
            </a:r>
            <a:r>
              <a:rPr lang="en-US" baseline="-25000" dirty="0" err="1"/>
              <a:t>eq</a:t>
            </a:r>
            <a:r>
              <a:rPr lang="en-US" dirty="0"/>
              <a:t>/cm</a:t>
            </a:r>
            <a:r>
              <a:rPr lang="en-US" baseline="30000" dirty="0"/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16974B8-3FE1-B843-BD47-6013B8676AA1}"/>
              </a:ext>
            </a:extLst>
          </p:cNvPr>
          <p:cNvSpPr txBox="1"/>
          <p:nvPr/>
        </p:nvSpPr>
        <p:spPr>
          <a:xfrm>
            <a:off x="5087888" y="2453928"/>
            <a:ext cx="2988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Specification MT from 2020</a:t>
            </a:r>
          </a:p>
        </p:txBody>
      </p:sp>
      <p:pic>
        <p:nvPicPr>
          <p:cNvPr id="15" name="Picture 14" descr="A diagram of a diagram of a complex area&#10;&#10;Description automatically generated">
            <a:extLst>
              <a:ext uri="{FF2B5EF4-FFF2-40B4-BE49-F238E27FC236}">
                <a16:creationId xmlns:a16="http://schemas.microsoft.com/office/drawing/2014/main" id="{4FD3B548-404C-4341-B31D-59C3D02FC8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7285" y="4699673"/>
            <a:ext cx="2144302" cy="209084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24F0AFD-19C6-1247-B5C3-0E728635B6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31394" y="5717281"/>
            <a:ext cx="1404566" cy="1053425"/>
          </a:xfrm>
          <a:prstGeom prst="rect">
            <a:avLst/>
          </a:prstGeom>
        </p:spPr>
      </p:pic>
      <p:pic>
        <p:nvPicPr>
          <p:cNvPr id="18" name="Picture 17" descr="Diagram of a diagram of a cell&#10;&#10;Description automatically generated">
            <a:extLst>
              <a:ext uri="{FF2B5EF4-FFF2-40B4-BE49-F238E27FC236}">
                <a16:creationId xmlns:a16="http://schemas.microsoft.com/office/drawing/2014/main" id="{CEE1CCB5-4D42-CC45-A9CE-CB8C35F694B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09" y="2470301"/>
            <a:ext cx="2243837" cy="1964842"/>
          </a:xfrm>
          <a:prstGeom prst="rect">
            <a:avLst/>
          </a:prstGeom>
        </p:spPr>
      </p:pic>
      <p:pic>
        <p:nvPicPr>
          <p:cNvPr id="20" name="Picture 19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54239489-2EEC-9542-B3B1-21FF912A8FD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5030" y="3187890"/>
            <a:ext cx="2306658" cy="9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110453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Chris Manchester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107298</TotalTime>
  <Words>933</Words>
  <Application>Microsoft Macintosh PowerPoint</Application>
  <PresentationFormat>Widescreen</PresentationFormat>
  <Paragraphs>197</Paragraphs>
  <Slides>19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Arial</vt:lpstr>
      <vt:lpstr>Calibri</vt:lpstr>
      <vt:lpstr>Cambria Math</vt:lpstr>
      <vt:lpstr>Comic Sans MS</vt:lpstr>
      <vt:lpstr>Helvetica</vt:lpstr>
      <vt:lpstr>Helvetica Neue</vt:lpstr>
      <vt:lpstr>Times New Roman</vt:lpstr>
      <vt:lpstr>Times Roman</vt:lpstr>
      <vt:lpstr>Chris Manchester Theme</vt:lpstr>
      <vt:lpstr>PowerPoint Presentation</vt:lpstr>
      <vt:lpstr>Collaboration Scale &amp; Timescales</vt:lpstr>
      <vt:lpstr>Upgrade II: steps so far</vt:lpstr>
      <vt:lpstr>LHCb Highlights</vt:lpstr>
      <vt:lpstr>LHCb Upgrades</vt:lpstr>
      <vt:lpstr>Constraining the Unitarity Triangle</vt:lpstr>
      <vt:lpstr>The detector challenge</vt:lpstr>
      <vt:lpstr>Tracker: Rad Hard MAPs, first of kind at LHC</vt:lpstr>
      <vt:lpstr>ASIC</vt:lpstr>
      <vt:lpstr>“Baseline” Module Design (MT)</vt:lpstr>
      <vt:lpstr>“Baseline” Module Design (MT) - Electronics</vt:lpstr>
      <vt:lpstr>“Baseline” Module Design (MT) – Off-chip Electronics</vt:lpstr>
      <vt:lpstr>Module Production</vt:lpstr>
      <vt:lpstr>Cooling (MT)</vt:lpstr>
      <vt:lpstr>Mechanics – Module support</vt:lpstr>
      <vt:lpstr>Large Scale Mechanics</vt:lpstr>
      <vt:lpstr>Summary</vt:lpstr>
      <vt:lpstr>Backup</vt:lpstr>
      <vt:lpstr>LHC Schedule</vt:lpstr>
    </vt:vector>
  </TitlesOfParts>
  <Company>University of Manchester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MZYSSPB2</dc:creator>
  <cp:lastModifiedBy>Christopher Parkes</cp:lastModifiedBy>
  <cp:revision>915</cp:revision>
  <cp:lastPrinted>2022-02-01T12:33:33Z</cp:lastPrinted>
  <dcterms:created xsi:type="dcterms:W3CDTF">2012-06-12T15:56:20Z</dcterms:created>
  <dcterms:modified xsi:type="dcterms:W3CDTF">2024-03-07T16:59:22Z</dcterms:modified>
</cp:coreProperties>
</file>