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277" r:id="rId6"/>
    <p:sldId id="278" r:id="rId7"/>
    <p:sldId id="271" r:id="rId8"/>
    <p:sldId id="274" r:id="rId9"/>
    <p:sldId id="275" r:id="rId10"/>
    <p:sldId id="280" r:id="rId11"/>
    <p:sldId id="263" r:id="rId12"/>
    <p:sldId id="279" r:id="rId13"/>
  </p:sldIdLst>
  <p:sldSz cx="9144000" cy="6858000" type="screen4x3"/>
  <p:notesSz cx="6794500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2340"/>
    <a:srgbClr val="FF0600"/>
    <a:srgbClr val="D9D9D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108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C01F8-7A96-1A42-A5C1-A6293913991B}" type="datetime1">
              <a:rPr lang="en-AU" smtClean="0"/>
              <a:t>28/08/2020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3F6A53-947D-664F-86C6-7EA2E2AF7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9866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0F5882-1633-C84E-BDD4-8A584B4C4483}" type="datetime1">
              <a:rPr lang="en-AU" smtClean="0"/>
              <a:t>28/08/2020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10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A4F87-D5C2-4945-AFCA-8B793D258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0989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2950"/>
            <a:ext cx="4953000" cy="3714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A4F87-D5C2-4945-AFCA-8B793D2588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230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18"/>
            <a:ext cx="9144000" cy="68495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5920" y="3274273"/>
            <a:ext cx="6347825" cy="2148899"/>
          </a:xfrm>
        </p:spPr>
        <p:txBody>
          <a:bodyPr lIns="0" tIns="0" anchor="b">
            <a:noAutofit/>
          </a:bodyPr>
          <a:lstStyle>
            <a:lvl1pPr algn="l">
              <a:lnSpc>
                <a:spcPct val="80000"/>
              </a:lnSpc>
              <a:defRPr sz="6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55920" y="5653142"/>
            <a:ext cx="6347825" cy="565927"/>
          </a:xfrm>
        </p:spPr>
        <p:txBody>
          <a:bodyPr lIns="0" tIns="0" anchor="t"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7636" y="5233479"/>
            <a:ext cx="1425278" cy="1172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4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596723" y="6417652"/>
            <a:ext cx="2547522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Document title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17652"/>
            <a:ext cx="2023724" cy="365125"/>
          </a:xfrm>
          <a:prstGeom prst="rect">
            <a:avLst/>
          </a:prstGeom>
        </p:spPr>
        <p:txBody>
          <a:bodyPr/>
          <a:lstStyle/>
          <a:p>
            <a:fld id="{4956BB43-EB25-9C48-837D-98E6AF077A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92970" y="2375396"/>
            <a:ext cx="5691188" cy="2267483"/>
          </a:xfrm>
        </p:spPr>
        <p:txBody>
          <a:bodyPr lIns="0" tIns="0"/>
          <a:lstStyle>
            <a:lvl1pPr marL="0" indent="0">
              <a:lnSpc>
                <a:spcPct val="80000"/>
              </a:lnSpc>
              <a:buNone/>
              <a:defRPr sz="6000">
                <a:solidFill>
                  <a:srgbClr val="FFFFFF"/>
                </a:solidFill>
                <a:latin typeface="+mj-lt"/>
              </a:defRPr>
            </a:lvl1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292970" y="4642879"/>
            <a:ext cx="5623504" cy="1690507"/>
          </a:xfrm>
        </p:spPr>
        <p:txBody>
          <a:bodyPr lIns="0" tIns="0">
            <a:normAutofit/>
          </a:bodyPr>
          <a:lstStyle>
            <a:lvl1pPr marL="0" indent="0">
              <a:buNone/>
              <a:defRPr sz="1600" cap="all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en-AU" dirty="0" err="1" smtClean="0"/>
              <a:t>subheadinG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1258" y="5244840"/>
            <a:ext cx="1425278" cy="1172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691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80831"/>
            <a:ext cx="7279974" cy="308552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700"/>
            </a:lvl2pPr>
            <a:lvl3pPr>
              <a:defRPr sz="1600"/>
            </a:lvl3pPr>
            <a:lvl4pPr>
              <a:defRPr sz="15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Document title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7B4246-FDFA-7E4C-A54D-095A75DA82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08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80831"/>
            <a:ext cx="3427384" cy="308552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700"/>
            </a:lvl2pPr>
            <a:lvl3pPr>
              <a:defRPr sz="1600"/>
            </a:lvl3pPr>
            <a:lvl4pPr>
              <a:defRPr sz="15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091428" y="2480831"/>
            <a:ext cx="3645747" cy="308552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700"/>
            </a:lvl2pPr>
            <a:lvl3pPr>
              <a:defRPr sz="1600"/>
            </a:lvl3pPr>
            <a:lvl4pPr>
              <a:defRPr sz="15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Document title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A7B4246-FDFA-7E4C-A54D-095A75DA82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355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314293"/>
            <a:ext cx="3427384" cy="851523"/>
          </a:xfrm>
        </p:spPr>
        <p:txBody>
          <a:bodyPr anchor="t">
            <a:normAutofit/>
          </a:bodyPr>
          <a:lstStyle>
            <a:lvl1pPr marL="0" indent="0">
              <a:buNone/>
              <a:defRPr sz="1400" b="1">
                <a:solidFill>
                  <a:srgbClr val="E10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091428" y="1314293"/>
            <a:ext cx="3645747" cy="851523"/>
          </a:xfrm>
        </p:spPr>
        <p:txBody>
          <a:bodyPr anchor="t">
            <a:normAutofit/>
          </a:bodyPr>
          <a:lstStyle>
            <a:lvl1pPr marL="0" indent="0">
              <a:buNone/>
              <a:defRPr sz="1400" b="1">
                <a:solidFill>
                  <a:srgbClr val="E10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410996"/>
            <a:ext cx="7279974" cy="846793"/>
          </a:xfrm>
        </p:spPr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457200" y="2480831"/>
            <a:ext cx="3427384" cy="308552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700"/>
            </a:lvl2pPr>
            <a:lvl3pPr>
              <a:defRPr sz="1600"/>
            </a:lvl3pPr>
            <a:lvl4pPr>
              <a:defRPr sz="15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4091428" y="2480831"/>
            <a:ext cx="3645747" cy="308552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700"/>
            </a:lvl2pPr>
            <a:lvl3pPr>
              <a:defRPr sz="1600"/>
            </a:lvl3pPr>
            <a:lvl4pPr>
              <a:defRPr sz="15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Document title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A7B4246-FDFA-7E4C-A54D-095A75DA82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878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Document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7B4246-FDFA-7E4C-A54D-095A75DA82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53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Document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7B4246-FDFA-7E4C-A54D-095A75DA82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05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36301"/>
            <a:ext cx="5486400" cy="655443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Document title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7B4246-FDFA-7E4C-A54D-095A75DA82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173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10996"/>
            <a:ext cx="7279974" cy="846793"/>
          </a:xfrm>
          <a:prstGeom prst="rect">
            <a:avLst/>
          </a:prstGeom>
        </p:spPr>
        <p:txBody>
          <a:bodyPr vert="horz" lIns="0" tIns="0" rIns="91440" bIns="45720" rtlCol="0" anchor="t">
            <a:normAutofit/>
          </a:bodyPr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64873"/>
            <a:ext cx="7279974" cy="3668409"/>
          </a:xfrm>
          <a:prstGeom prst="rect">
            <a:avLst/>
          </a:prstGeom>
        </p:spPr>
        <p:txBody>
          <a:bodyPr vert="horz" lIns="0" tIns="0" rIns="91440" bIns="45720" rtlCol="0">
            <a:normAutofit/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6421235"/>
            <a:ext cx="753607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Picture 3" descr="UOW_Primary_RGB_Dark Blue.pdf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947" y="6079153"/>
            <a:ext cx="650057" cy="554057"/>
          </a:xfrm>
          <a:prstGeom prst="rect">
            <a:avLst/>
          </a:prstGeom>
        </p:spPr>
      </p:pic>
      <p:sp>
        <p:nvSpPr>
          <p:cNvPr id="25" name="Footer Placeholder 24"/>
          <p:cNvSpPr>
            <a:spLocks noGrp="1"/>
          </p:cNvSpPr>
          <p:nvPr>
            <p:ph type="ftr" sz="quarter" idx="3"/>
          </p:nvPr>
        </p:nvSpPr>
        <p:spPr>
          <a:xfrm>
            <a:off x="1147430" y="6459548"/>
            <a:ext cx="2895600" cy="190440"/>
          </a:xfrm>
          <a:prstGeom prst="rect">
            <a:avLst/>
          </a:prstGeom>
        </p:spPr>
        <p:txBody>
          <a:bodyPr vert="horz" lIns="0" tIns="0" rIns="91440" bIns="45720" rtlCol="0" anchor="ctr"/>
          <a:lstStyle>
            <a:lvl1pPr algn="l">
              <a:defRPr sz="6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title</a:t>
            </a:r>
            <a:endParaRPr lang="en-US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4"/>
          </p:nvPr>
        </p:nvSpPr>
        <p:spPr>
          <a:xfrm>
            <a:off x="457201" y="6459548"/>
            <a:ext cx="364539" cy="190440"/>
          </a:xfrm>
          <a:prstGeom prst="rect">
            <a:avLst/>
          </a:prstGeom>
        </p:spPr>
        <p:txBody>
          <a:bodyPr vert="horz" lIns="0" tIns="0" rIns="91440" bIns="45720" rtlCol="0" anchor="ctr"/>
          <a:lstStyle>
            <a:lvl1pPr algn="l">
              <a:defRPr sz="6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B4246-FDFA-7E4C-A54D-095A75DA82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392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7" r:id="rId8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C2340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rgbClr val="0C234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C234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rgbClr val="0C2340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rgbClr val="0C23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02944" y="1630563"/>
            <a:ext cx="8453022" cy="2486839"/>
          </a:xfrm>
        </p:spPr>
        <p:txBody>
          <a:bodyPr lIns="0" tIns="0">
            <a:noAutofit/>
          </a:bodyPr>
          <a:lstStyle/>
          <a:p>
            <a:r>
              <a:rPr lang="en-AU" sz="4800" spc="-150" dirty="0">
                <a:solidFill>
                  <a:schemeClr val="bg1"/>
                </a:solidFill>
                <a:cs typeface="Times New Roman"/>
              </a:rPr>
              <a:t>Big Science Workflows and Orchestration:</a:t>
            </a:r>
            <a:br>
              <a:rPr lang="en-AU" sz="4800" spc="-150" dirty="0">
                <a:solidFill>
                  <a:schemeClr val="bg1"/>
                </a:solidFill>
                <a:cs typeface="Times New Roman"/>
              </a:rPr>
            </a:br>
            <a:r>
              <a:rPr lang="en-AU" sz="4800" spc="-150" dirty="0">
                <a:solidFill>
                  <a:schemeClr val="bg1"/>
                </a:solidFill>
                <a:cs typeface="Times New Roman"/>
              </a:rPr>
              <a:t>Opportunities in medical physics</a:t>
            </a:r>
            <a:endParaRPr lang="en-US" sz="4800" spc="-15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02944" y="4563149"/>
            <a:ext cx="6400800" cy="1065520"/>
          </a:xfrm>
        </p:spPr>
        <p:txBody>
          <a:bodyPr lIns="0" tIns="0">
            <a:normAutofit/>
          </a:bodyPr>
          <a:lstStyle/>
          <a:p>
            <a:pPr algn="l"/>
            <a:r>
              <a:rPr lang="en-US" sz="1600" dirty="0" smtClean="0">
                <a:solidFill>
                  <a:schemeClr val="bg2"/>
                </a:solidFill>
                <a:latin typeface="Montserrat"/>
                <a:cs typeface="Montserrat"/>
              </a:rPr>
              <a:t>A/Prof Susanna Guatelli and Dist. Prof. Anatoly Rosenfeld,</a:t>
            </a:r>
          </a:p>
          <a:p>
            <a:pPr algn="l"/>
            <a:endParaRPr lang="en-US" dirty="0">
              <a:solidFill>
                <a:schemeClr val="bg2"/>
              </a:solidFill>
              <a:latin typeface="Montserrat"/>
              <a:cs typeface="Montserrat"/>
            </a:endParaRPr>
          </a:p>
          <a:p>
            <a:pPr algn="l"/>
            <a:r>
              <a:rPr lang="en-US" sz="1600" dirty="0" smtClean="0">
                <a:solidFill>
                  <a:schemeClr val="bg2"/>
                </a:solidFill>
                <a:latin typeface="Montserrat"/>
                <a:cs typeface="Montserrat"/>
              </a:rPr>
              <a:t>University of Wollongong</a:t>
            </a:r>
            <a:endParaRPr lang="en-US" sz="1600" dirty="0">
              <a:solidFill>
                <a:schemeClr val="bg2"/>
              </a:solidFill>
              <a:latin typeface="Montserrat"/>
              <a:cs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54885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27" y="244096"/>
            <a:ext cx="7279974" cy="1092340"/>
          </a:xfrm>
        </p:spPr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Opportunities in computing for medical physics: general considerations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042" y="1503337"/>
            <a:ext cx="8430991" cy="4956212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AU" sz="2000" dirty="0" smtClean="0"/>
              <a:t>All the proposed deliverables will support research in medical physics in Australia</a:t>
            </a:r>
            <a:endParaRPr lang="en-AU" sz="2000" dirty="0"/>
          </a:p>
          <a:p>
            <a:pPr lvl="2">
              <a:spcBef>
                <a:spcPts val="1200"/>
              </a:spcBef>
            </a:pPr>
            <a:r>
              <a:rPr lang="en-AU" sz="1900" dirty="0" smtClean="0"/>
              <a:t>Deliverable </a:t>
            </a:r>
            <a:r>
              <a:rPr lang="en-AU" sz="1900" dirty="0"/>
              <a:t>1: Data orchestration (movement, workflow, popularity, access</a:t>
            </a:r>
            <a:r>
              <a:rPr lang="en-AU" sz="1900" dirty="0" smtClean="0"/>
              <a:t>).</a:t>
            </a:r>
          </a:p>
          <a:p>
            <a:pPr lvl="2">
              <a:spcBef>
                <a:spcPts val="1200"/>
              </a:spcBef>
            </a:pPr>
            <a:r>
              <a:rPr lang="en-AU" sz="1900" dirty="0" smtClean="0"/>
              <a:t>Deliverable </a:t>
            </a:r>
            <a:r>
              <a:rPr lang="en-AU" sz="1900" dirty="0"/>
              <a:t>2: Software </a:t>
            </a:r>
            <a:r>
              <a:rPr lang="en-AU" sz="1900" dirty="0" smtClean="0"/>
              <a:t>access</a:t>
            </a:r>
          </a:p>
          <a:p>
            <a:pPr lvl="2">
              <a:spcBef>
                <a:spcPts val="1200"/>
              </a:spcBef>
            </a:pPr>
            <a:r>
              <a:rPr lang="en-AU" sz="1900" dirty="0" smtClean="0"/>
              <a:t> </a:t>
            </a:r>
            <a:r>
              <a:rPr lang="en-AU" sz="1900" dirty="0"/>
              <a:t>Deliverable 3: Computing access to </a:t>
            </a:r>
            <a:r>
              <a:rPr lang="en-AU" sz="1900" dirty="0" smtClean="0"/>
              <a:t>data</a:t>
            </a:r>
          </a:p>
          <a:p>
            <a:pPr lvl="2">
              <a:spcBef>
                <a:spcPts val="1200"/>
              </a:spcBef>
            </a:pPr>
            <a:r>
              <a:rPr lang="en-AU" sz="1900" dirty="0" smtClean="0"/>
              <a:t>Deliverable </a:t>
            </a:r>
            <a:r>
              <a:rPr lang="en-AU" sz="1900" dirty="0"/>
              <a:t>4: Large-scale data </a:t>
            </a:r>
            <a:r>
              <a:rPr lang="en-AU" sz="1900" dirty="0" smtClean="0"/>
              <a:t>access</a:t>
            </a:r>
          </a:p>
          <a:p>
            <a:pPr lvl="2">
              <a:spcBef>
                <a:spcPts val="1200"/>
              </a:spcBef>
            </a:pPr>
            <a:r>
              <a:rPr lang="en-AU" sz="1900" dirty="0" smtClean="0"/>
              <a:t>Deliverable </a:t>
            </a:r>
            <a:r>
              <a:rPr lang="en-AU" sz="1900" dirty="0"/>
              <a:t>5: Training and Community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AU" sz="2000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AU" sz="2000" dirty="0" smtClean="0"/>
              <a:t>Depending on the specific application, some deliverables may be more important than others</a:t>
            </a:r>
            <a:endParaRPr lang="en-AU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7B4246-FDFA-7E4C-A54D-095A75DA82F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89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7B4246-FDFA-7E4C-A54D-095A75DA82F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292970" y="2375396"/>
            <a:ext cx="7192712" cy="2267483"/>
          </a:xfrm>
        </p:spPr>
        <p:txBody>
          <a:bodyPr/>
          <a:lstStyle/>
          <a:p>
            <a:r>
              <a:rPr lang="en-AU" dirty="0" smtClean="0"/>
              <a:t>Some use cases scenarios</a:t>
            </a:r>
            <a:endParaRPr lang="en-AU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292969" y="4185679"/>
            <a:ext cx="8361173" cy="1690507"/>
          </a:xfrm>
        </p:spPr>
        <p:txBody>
          <a:bodyPr>
            <a:normAutofit/>
          </a:bodyPr>
          <a:lstStyle/>
          <a:p>
            <a:r>
              <a:rPr lang="en-AU" sz="2000" dirty="0" smtClean="0"/>
              <a:t>Within research of the Centre For Medical Radiation Physics, University of Wollongong</a:t>
            </a: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305022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483" y="410996"/>
            <a:ext cx="8391585" cy="846793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Monte Carlo simulations for medical physics</a:t>
            </a:r>
            <a:endParaRPr lang="en-AU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107" t="21875" r="11929" b="12455"/>
          <a:stretch/>
        </p:blipFill>
        <p:spPr>
          <a:xfrm>
            <a:off x="132482" y="1025314"/>
            <a:ext cx="9056709" cy="45850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2483" y="5610386"/>
            <a:ext cx="6708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0C2340"/>
                </a:solidFill>
              </a:rPr>
              <a:t>Modelling of Medical Accelerators for </a:t>
            </a:r>
            <a:r>
              <a:rPr lang="en-AU" dirty="0" smtClean="0">
                <a:solidFill>
                  <a:srgbClr val="0C2340"/>
                </a:solidFill>
              </a:rPr>
              <a:t>hadron therapy</a:t>
            </a:r>
            <a:endParaRPr lang="en-AU" dirty="0">
              <a:solidFill>
                <a:srgbClr val="0C23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71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410996"/>
            <a:ext cx="8237349" cy="846793"/>
          </a:xfrm>
        </p:spPr>
        <p:txBody>
          <a:bodyPr>
            <a:normAutofit/>
          </a:bodyPr>
          <a:lstStyle/>
          <a:p>
            <a:r>
              <a:rPr lang="en-AU" sz="2800" dirty="0" smtClean="0">
                <a:solidFill>
                  <a:srgbClr val="FF0000"/>
                </a:solidFill>
              </a:rPr>
              <a:t>Monte Carlo for Treatment Planning System (TPS)</a:t>
            </a:r>
            <a:endParaRPr lang="en-AU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4983" y="1086898"/>
            <a:ext cx="8989017" cy="277177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AU" sz="2000" dirty="0" smtClean="0"/>
              <a:t>MC used for verification of TPS</a:t>
            </a:r>
          </a:p>
          <a:p>
            <a:pPr lvl="1">
              <a:lnSpc>
                <a:spcPct val="110000"/>
              </a:lnSpc>
              <a:spcBef>
                <a:spcPts val="1200"/>
              </a:spcBef>
            </a:pPr>
            <a:r>
              <a:rPr lang="en-AU" sz="2000" dirty="0" smtClean="0"/>
              <a:t>Too slow in terms of execution for many applications (conventional X-ray radiotherapy, Microbeam Radiation Therapy, hadron therapy)</a:t>
            </a:r>
          </a:p>
          <a:p>
            <a:pPr indent="-285750">
              <a:lnSpc>
                <a:spcPct val="110000"/>
              </a:lnSpc>
              <a:spcBef>
                <a:spcPts val="1200"/>
              </a:spcBef>
            </a:pPr>
            <a:r>
              <a:rPr lang="en-AU" sz="2000" dirty="0" smtClean="0"/>
              <a:t>However, access to extensive computing resources could change the paradigm  </a:t>
            </a:r>
          </a:p>
          <a:p>
            <a:pPr indent="-285750">
              <a:lnSpc>
                <a:spcPct val="110000"/>
              </a:lnSpc>
              <a:spcBef>
                <a:spcPts val="1200"/>
              </a:spcBef>
            </a:pPr>
            <a:r>
              <a:rPr lang="en-AU" sz="2000" b="1" dirty="0" smtClean="0"/>
              <a:t>Key point</a:t>
            </a:r>
            <a:r>
              <a:rPr lang="en-AU" sz="2000" dirty="0" smtClean="0"/>
              <a:t>: computing power and </a:t>
            </a:r>
            <a:r>
              <a:rPr lang="en-AU" sz="2000" dirty="0" smtClean="0"/>
              <a:t>resources</a:t>
            </a:r>
          </a:p>
          <a:p>
            <a:pPr indent="-285750">
              <a:lnSpc>
                <a:spcPct val="110000"/>
              </a:lnSpc>
              <a:spcBef>
                <a:spcPts val="1200"/>
              </a:spcBef>
            </a:pPr>
            <a:r>
              <a:rPr lang="en-AU" sz="2000" b="1" dirty="0" smtClean="0"/>
              <a:t>Note</a:t>
            </a:r>
            <a:r>
              <a:rPr lang="en-AU" sz="2000" dirty="0" smtClean="0"/>
              <a:t>: confidentiality is </a:t>
            </a:r>
            <a:r>
              <a:rPr lang="en-AU" sz="2000" u="sng" dirty="0" smtClean="0"/>
              <a:t>crucial</a:t>
            </a:r>
            <a:r>
              <a:rPr lang="en-AU" sz="2000" dirty="0" smtClean="0"/>
              <a:t> when </a:t>
            </a:r>
            <a:r>
              <a:rPr lang="en-AU" sz="2000" dirty="0"/>
              <a:t>dealing with TPS and images </a:t>
            </a:r>
            <a:endParaRPr lang="en-AU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7B4246-FDFA-7E4C-A54D-095A75DA82FF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2050270"/>
              </p:ext>
            </p:extLst>
          </p:nvPr>
        </p:nvGraphicFramePr>
        <p:xfrm>
          <a:off x="457201" y="4595326"/>
          <a:ext cx="7958380" cy="12353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9595">
                  <a:extLst>
                    <a:ext uri="{9D8B030D-6E8A-4147-A177-3AD203B41FA5}">
                      <a16:colId xmlns:a16="http://schemas.microsoft.com/office/drawing/2014/main" val="887065454"/>
                    </a:ext>
                  </a:extLst>
                </a:gridCol>
                <a:gridCol w="1989595">
                  <a:extLst>
                    <a:ext uri="{9D8B030D-6E8A-4147-A177-3AD203B41FA5}">
                      <a16:colId xmlns:a16="http://schemas.microsoft.com/office/drawing/2014/main" val="4261354610"/>
                    </a:ext>
                  </a:extLst>
                </a:gridCol>
                <a:gridCol w="1989595">
                  <a:extLst>
                    <a:ext uri="{9D8B030D-6E8A-4147-A177-3AD203B41FA5}">
                      <a16:colId xmlns:a16="http://schemas.microsoft.com/office/drawing/2014/main" val="440558934"/>
                    </a:ext>
                  </a:extLst>
                </a:gridCol>
                <a:gridCol w="1989595">
                  <a:extLst>
                    <a:ext uri="{9D8B030D-6E8A-4147-A177-3AD203B41FA5}">
                      <a16:colId xmlns:a16="http://schemas.microsoft.com/office/drawing/2014/main" val="1912906535"/>
                    </a:ext>
                  </a:extLst>
                </a:gridCol>
              </a:tblGrid>
              <a:tr h="864557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Data Orchestration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Software access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Computing access to data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Large-scale data access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85020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40496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03042" y="5953096"/>
            <a:ext cx="2222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>
                <a:solidFill>
                  <a:srgbClr val="00B050"/>
                </a:solidFill>
              </a:rPr>
              <a:t>Useful</a:t>
            </a:r>
            <a:r>
              <a:rPr lang="en-AU" b="1" dirty="0" smtClean="0"/>
              <a:t>, </a:t>
            </a:r>
            <a:r>
              <a:rPr lang="en-AU" b="1" dirty="0" smtClean="0">
                <a:solidFill>
                  <a:srgbClr val="FF0600"/>
                </a:solidFill>
              </a:rPr>
              <a:t>important</a:t>
            </a:r>
            <a:endParaRPr lang="en-AU" b="1" dirty="0">
              <a:solidFill>
                <a:srgbClr val="FF0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66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Study of the effect of radiation at sub-cellular level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3407"/>
            <a:ext cx="8283844" cy="2283889"/>
          </a:xfrm>
        </p:spPr>
        <p:txBody>
          <a:bodyPr>
            <a:normAutofit/>
          </a:bodyPr>
          <a:lstStyle/>
          <a:p>
            <a:r>
              <a:rPr lang="en-AU" sz="2000" dirty="0" smtClean="0"/>
              <a:t>Applications: radiotherapy and radiation protection (especially in space missions)</a:t>
            </a:r>
          </a:p>
          <a:p>
            <a:endParaRPr lang="en-AU" sz="2000" dirty="0" smtClean="0"/>
          </a:p>
          <a:p>
            <a:r>
              <a:rPr lang="en-AU" sz="2000" dirty="0" smtClean="0"/>
              <a:t>Very computing demanding as particle interactions are modelled one by one (no condensed history approach)</a:t>
            </a:r>
          </a:p>
          <a:p>
            <a:endParaRPr lang="en-AU" sz="2000" dirty="0" smtClean="0"/>
          </a:p>
          <a:p>
            <a:endParaRPr lang="en-AU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7B4246-FDFA-7E4C-A54D-095A75DA82FF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5697563"/>
              </p:ext>
            </p:extLst>
          </p:nvPr>
        </p:nvGraphicFramePr>
        <p:xfrm>
          <a:off x="425941" y="4271877"/>
          <a:ext cx="7958380" cy="12353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9595">
                  <a:extLst>
                    <a:ext uri="{9D8B030D-6E8A-4147-A177-3AD203B41FA5}">
                      <a16:colId xmlns:a16="http://schemas.microsoft.com/office/drawing/2014/main" val="887065454"/>
                    </a:ext>
                  </a:extLst>
                </a:gridCol>
                <a:gridCol w="1989595">
                  <a:extLst>
                    <a:ext uri="{9D8B030D-6E8A-4147-A177-3AD203B41FA5}">
                      <a16:colId xmlns:a16="http://schemas.microsoft.com/office/drawing/2014/main" val="4261354610"/>
                    </a:ext>
                  </a:extLst>
                </a:gridCol>
                <a:gridCol w="1989595">
                  <a:extLst>
                    <a:ext uri="{9D8B030D-6E8A-4147-A177-3AD203B41FA5}">
                      <a16:colId xmlns:a16="http://schemas.microsoft.com/office/drawing/2014/main" val="440558934"/>
                    </a:ext>
                  </a:extLst>
                </a:gridCol>
                <a:gridCol w="1989595">
                  <a:extLst>
                    <a:ext uri="{9D8B030D-6E8A-4147-A177-3AD203B41FA5}">
                      <a16:colId xmlns:a16="http://schemas.microsoft.com/office/drawing/2014/main" val="1912906535"/>
                    </a:ext>
                  </a:extLst>
                </a:gridCol>
              </a:tblGrid>
              <a:tr h="864557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Data Orchestration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Software access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Computing access to data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Large-scale data access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85020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404966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25941" y="5708710"/>
            <a:ext cx="2222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>
                <a:solidFill>
                  <a:srgbClr val="00B050"/>
                </a:solidFill>
              </a:rPr>
              <a:t>Useful</a:t>
            </a:r>
            <a:r>
              <a:rPr lang="en-AU" b="1" dirty="0" smtClean="0"/>
              <a:t>, </a:t>
            </a:r>
            <a:r>
              <a:rPr lang="en-AU" b="1" dirty="0" smtClean="0">
                <a:solidFill>
                  <a:srgbClr val="FF0600"/>
                </a:solidFill>
              </a:rPr>
              <a:t>important</a:t>
            </a:r>
            <a:endParaRPr lang="en-AU" b="1" dirty="0">
              <a:solidFill>
                <a:srgbClr val="FF0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38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Research for space exploration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5941" y="995420"/>
            <a:ext cx="8454324" cy="3065136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</a:pPr>
            <a:r>
              <a:rPr lang="en-AU" dirty="0" smtClean="0"/>
              <a:t>Space Medicine</a:t>
            </a:r>
          </a:p>
          <a:p>
            <a:pPr lvl="1">
              <a:spcBef>
                <a:spcPts val="1200"/>
              </a:spcBef>
            </a:pPr>
            <a:r>
              <a:rPr lang="en-AU" dirty="0" smtClean="0"/>
              <a:t>Radiation </a:t>
            </a:r>
            <a:r>
              <a:rPr lang="en-AU" dirty="0"/>
              <a:t>effects in </a:t>
            </a:r>
            <a:r>
              <a:rPr lang="en-AU" dirty="0" smtClean="0"/>
              <a:t>humans </a:t>
            </a:r>
            <a:r>
              <a:rPr lang="en-AU" dirty="0"/>
              <a:t>and </a:t>
            </a:r>
            <a:r>
              <a:rPr lang="en-AU" dirty="0" smtClean="0"/>
              <a:t>electronics </a:t>
            </a:r>
          </a:p>
          <a:p>
            <a:pPr lvl="1">
              <a:spcBef>
                <a:spcPts val="1200"/>
              </a:spcBef>
            </a:pPr>
            <a:r>
              <a:rPr lang="en-AU" dirty="0" smtClean="0"/>
              <a:t>Australian </a:t>
            </a:r>
            <a:r>
              <a:rPr lang="en-AU" dirty="0"/>
              <a:t>Space Agency Program : Moon to Mars,  $50M grants allocated today </a:t>
            </a:r>
            <a:endParaRPr lang="en-AU" dirty="0" smtClean="0"/>
          </a:p>
          <a:p>
            <a:pPr lvl="1">
              <a:spcBef>
                <a:spcPts val="1200"/>
              </a:spcBef>
            </a:pPr>
            <a:r>
              <a:rPr lang="en-AU" dirty="0"/>
              <a:t>New direction at </a:t>
            </a:r>
            <a:r>
              <a:rPr lang="en-AU" dirty="0" smtClean="0"/>
              <a:t>CMRP</a:t>
            </a:r>
          </a:p>
          <a:p>
            <a:pPr>
              <a:spcBef>
                <a:spcPts val="1200"/>
              </a:spcBef>
            </a:pPr>
            <a:r>
              <a:rPr lang="en-AU" dirty="0" smtClean="0"/>
              <a:t>Monte Carlo based radiation protection studies in the Moon and Mars environments</a:t>
            </a:r>
          </a:p>
          <a:p>
            <a:pPr lvl="1">
              <a:spcBef>
                <a:spcPts val="1200"/>
              </a:spcBef>
            </a:pPr>
            <a:r>
              <a:rPr lang="en-AU" dirty="0" smtClean="0"/>
              <a:t>Including shielding</a:t>
            </a:r>
          </a:p>
          <a:p>
            <a:pPr>
              <a:spcBef>
                <a:spcPts val="1200"/>
              </a:spcBef>
            </a:pPr>
            <a:r>
              <a:rPr lang="en-AU" dirty="0" smtClean="0"/>
              <a:t>Including industrial partners: </a:t>
            </a:r>
            <a:r>
              <a:rPr lang="en-AU" u="sng" dirty="0" smtClean="0"/>
              <a:t>confidentiality is important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7B4246-FDFA-7E4C-A54D-095A75DA82FF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7679275"/>
              </p:ext>
            </p:extLst>
          </p:nvPr>
        </p:nvGraphicFramePr>
        <p:xfrm>
          <a:off x="425941" y="4473313"/>
          <a:ext cx="7958380" cy="12353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9595">
                  <a:extLst>
                    <a:ext uri="{9D8B030D-6E8A-4147-A177-3AD203B41FA5}">
                      <a16:colId xmlns:a16="http://schemas.microsoft.com/office/drawing/2014/main" val="887065454"/>
                    </a:ext>
                  </a:extLst>
                </a:gridCol>
                <a:gridCol w="1989595">
                  <a:extLst>
                    <a:ext uri="{9D8B030D-6E8A-4147-A177-3AD203B41FA5}">
                      <a16:colId xmlns:a16="http://schemas.microsoft.com/office/drawing/2014/main" val="4261354610"/>
                    </a:ext>
                  </a:extLst>
                </a:gridCol>
                <a:gridCol w="1989595">
                  <a:extLst>
                    <a:ext uri="{9D8B030D-6E8A-4147-A177-3AD203B41FA5}">
                      <a16:colId xmlns:a16="http://schemas.microsoft.com/office/drawing/2014/main" val="440558934"/>
                    </a:ext>
                  </a:extLst>
                </a:gridCol>
                <a:gridCol w="1989595">
                  <a:extLst>
                    <a:ext uri="{9D8B030D-6E8A-4147-A177-3AD203B41FA5}">
                      <a16:colId xmlns:a16="http://schemas.microsoft.com/office/drawing/2014/main" val="1912906535"/>
                    </a:ext>
                  </a:extLst>
                </a:gridCol>
              </a:tblGrid>
              <a:tr h="864557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Data Orchestration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Software access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Computing access to data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Large-scale data access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85020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40496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25941" y="5910146"/>
            <a:ext cx="2222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>
                <a:solidFill>
                  <a:srgbClr val="00B050"/>
                </a:solidFill>
              </a:rPr>
              <a:t>Useful</a:t>
            </a:r>
            <a:r>
              <a:rPr lang="en-AU" b="1" dirty="0" smtClean="0"/>
              <a:t>, </a:t>
            </a:r>
            <a:r>
              <a:rPr lang="en-AU" b="1" dirty="0" smtClean="0">
                <a:solidFill>
                  <a:srgbClr val="FF0600"/>
                </a:solidFill>
              </a:rPr>
              <a:t>important</a:t>
            </a:r>
            <a:endParaRPr lang="en-AU" b="1" dirty="0">
              <a:solidFill>
                <a:srgbClr val="FF0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076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017" y="372119"/>
            <a:ext cx="7279974" cy="846793"/>
          </a:xfrm>
        </p:spPr>
        <p:txBody>
          <a:bodyPr/>
          <a:lstStyle/>
          <a:p>
            <a:r>
              <a:rPr lang="en-AU" dirty="0" err="1" smtClean="0">
                <a:solidFill>
                  <a:srgbClr val="FF0600"/>
                </a:solidFill>
              </a:rPr>
              <a:t>Radiomics</a:t>
            </a:r>
            <a:endParaRPr lang="en-AU" dirty="0">
              <a:solidFill>
                <a:srgbClr val="FF0600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57200" y="1218912"/>
            <a:ext cx="7984671" cy="2291731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AU" sz="2000" dirty="0" smtClean="0"/>
              <a:t>Extraction of a </a:t>
            </a:r>
            <a:r>
              <a:rPr lang="en-AU" sz="2000" dirty="0"/>
              <a:t>large number of features from </a:t>
            </a:r>
            <a:r>
              <a:rPr lang="en-AU" sz="2000" dirty="0" smtClean="0"/>
              <a:t>medical </a:t>
            </a:r>
            <a:r>
              <a:rPr lang="en-AU" sz="2000" dirty="0"/>
              <a:t>images </a:t>
            </a:r>
            <a:endParaRPr lang="en-AU" sz="2000" dirty="0" smtClean="0"/>
          </a:p>
          <a:p>
            <a:pPr lvl="1">
              <a:spcBef>
                <a:spcPts val="1200"/>
              </a:spcBef>
            </a:pPr>
            <a:r>
              <a:rPr lang="en-AU" sz="1900" dirty="0" smtClean="0"/>
              <a:t>using </a:t>
            </a:r>
            <a:r>
              <a:rPr lang="en-AU" sz="1900" dirty="0"/>
              <a:t>data-characterisation </a:t>
            </a:r>
            <a:r>
              <a:rPr lang="en-AU" sz="1900" dirty="0" smtClean="0"/>
              <a:t>algorithms, I</a:t>
            </a:r>
          </a:p>
          <a:p>
            <a:pPr lvl="1">
              <a:spcBef>
                <a:spcPts val="1200"/>
              </a:spcBef>
            </a:pPr>
            <a:r>
              <a:rPr lang="en-AU" sz="1900" dirty="0" smtClean="0"/>
              <a:t> machine learning algorithms</a:t>
            </a:r>
            <a:endParaRPr lang="en-AU" sz="2000" dirty="0"/>
          </a:p>
          <a:p>
            <a:pPr>
              <a:spcBef>
                <a:spcPts val="1200"/>
              </a:spcBef>
            </a:pPr>
            <a:r>
              <a:rPr lang="en-AU" sz="2000" dirty="0" smtClean="0"/>
              <a:t>Large datasets</a:t>
            </a:r>
            <a:endParaRPr lang="en-AU" sz="2000" dirty="0"/>
          </a:p>
          <a:p>
            <a:pPr>
              <a:spcBef>
                <a:spcPts val="1200"/>
              </a:spcBef>
            </a:pPr>
            <a:r>
              <a:rPr lang="en-AU" sz="2000" dirty="0" smtClean="0"/>
              <a:t>Often confidential information within inter-institutional agreements</a:t>
            </a:r>
          </a:p>
          <a:p>
            <a:pPr lvl="1">
              <a:spcBef>
                <a:spcPts val="1200"/>
              </a:spcBef>
            </a:pPr>
            <a:r>
              <a:rPr lang="en-AU" sz="2000" dirty="0" smtClean="0"/>
              <a:t>Security is crucial</a:t>
            </a:r>
            <a:endParaRPr lang="en-AU" sz="2000" dirty="0"/>
          </a:p>
        </p:txBody>
      </p:sp>
      <p:graphicFrame>
        <p:nvGraphicFramePr>
          <p:cNvPr id="11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1196425"/>
              </p:ext>
            </p:extLst>
          </p:nvPr>
        </p:nvGraphicFramePr>
        <p:xfrm>
          <a:off x="419017" y="4530363"/>
          <a:ext cx="7958380" cy="12353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9595">
                  <a:extLst>
                    <a:ext uri="{9D8B030D-6E8A-4147-A177-3AD203B41FA5}">
                      <a16:colId xmlns:a16="http://schemas.microsoft.com/office/drawing/2014/main" val="887065454"/>
                    </a:ext>
                  </a:extLst>
                </a:gridCol>
                <a:gridCol w="1989595">
                  <a:extLst>
                    <a:ext uri="{9D8B030D-6E8A-4147-A177-3AD203B41FA5}">
                      <a16:colId xmlns:a16="http://schemas.microsoft.com/office/drawing/2014/main" val="4261354610"/>
                    </a:ext>
                  </a:extLst>
                </a:gridCol>
                <a:gridCol w="1989595">
                  <a:extLst>
                    <a:ext uri="{9D8B030D-6E8A-4147-A177-3AD203B41FA5}">
                      <a16:colId xmlns:a16="http://schemas.microsoft.com/office/drawing/2014/main" val="440558934"/>
                    </a:ext>
                  </a:extLst>
                </a:gridCol>
                <a:gridCol w="1989595">
                  <a:extLst>
                    <a:ext uri="{9D8B030D-6E8A-4147-A177-3AD203B41FA5}">
                      <a16:colId xmlns:a16="http://schemas.microsoft.com/office/drawing/2014/main" val="1912906535"/>
                    </a:ext>
                  </a:extLst>
                </a:gridCol>
              </a:tblGrid>
              <a:tr h="864557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Data Orchestration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Software access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Computing access to data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Large-scale data access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85020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404966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19017" y="5861448"/>
            <a:ext cx="2222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>
                <a:solidFill>
                  <a:srgbClr val="00B050"/>
                </a:solidFill>
              </a:rPr>
              <a:t>Useful</a:t>
            </a:r>
            <a:r>
              <a:rPr lang="en-AU" b="1" dirty="0" smtClean="0"/>
              <a:t>, </a:t>
            </a:r>
            <a:r>
              <a:rPr lang="en-AU" b="1" dirty="0" smtClean="0">
                <a:solidFill>
                  <a:srgbClr val="FF0600"/>
                </a:solidFill>
              </a:rPr>
              <a:t>important</a:t>
            </a:r>
            <a:endParaRPr lang="en-AU" b="1" dirty="0">
              <a:solidFill>
                <a:srgbClr val="FF0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67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600"/>
                </a:solidFill>
              </a:rPr>
              <a:t>Summary</a:t>
            </a:r>
            <a:endParaRPr lang="en-AU" dirty="0">
              <a:solidFill>
                <a:srgbClr val="FF0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40684"/>
            <a:ext cx="8360228" cy="539219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AU" sz="1600" dirty="0" smtClean="0"/>
              <a:t>The proposed project will definitively support computing based research in medical physics, at national level</a:t>
            </a:r>
          </a:p>
          <a:p>
            <a:pPr lvl="1">
              <a:lnSpc>
                <a:spcPct val="120000"/>
              </a:lnSpc>
              <a:spcBef>
                <a:spcPts val="1200"/>
              </a:spcBef>
            </a:pPr>
            <a:r>
              <a:rPr lang="en-AU" sz="1600" dirty="0" smtClean="0"/>
              <a:t>Common platform and methodologies</a:t>
            </a:r>
          </a:p>
          <a:p>
            <a:pPr lvl="1">
              <a:lnSpc>
                <a:spcPct val="120000"/>
              </a:lnSpc>
              <a:spcBef>
                <a:spcPts val="1200"/>
              </a:spcBef>
            </a:pPr>
            <a:r>
              <a:rPr lang="en-AU" sz="1600" dirty="0" smtClean="0"/>
              <a:t>Enhancement of national </a:t>
            </a:r>
            <a:r>
              <a:rPr lang="en-AU" sz="1600" dirty="0" smtClean="0"/>
              <a:t>and international collaborations</a:t>
            </a:r>
            <a:endParaRPr lang="en-AU" sz="1600" dirty="0" smtClean="0"/>
          </a:p>
          <a:p>
            <a:pPr lvl="1">
              <a:lnSpc>
                <a:spcPct val="120000"/>
              </a:lnSpc>
              <a:spcBef>
                <a:spcPts val="1200"/>
              </a:spcBef>
            </a:pPr>
            <a:r>
              <a:rPr lang="en-AU" sz="1600" dirty="0" smtClean="0"/>
              <a:t>Easier use of software tools</a:t>
            </a:r>
          </a:p>
          <a:p>
            <a:pPr lvl="1">
              <a:lnSpc>
                <a:spcPct val="120000"/>
              </a:lnSpc>
              <a:spcBef>
                <a:spcPts val="1200"/>
              </a:spcBef>
            </a:pPr>
            <a:r>
              <a:rPr lang="en-AU" sz="1600" dirty="0" smtClean="0"/>
              <a:t>More efficient use of computing resources </a:t>
            </a:r>
            <a:endParaRPr lang="en-AU" sz="1600" dirty="0"/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AU" sz="1600" dirty="0" smtClean="0"/>
              <a:t>Security is very important for specific applications, especially if hospitals may be users of this </a:t>
            </a:r>
            <a:r>
              <a:rPr lang="en-AU" sz="1600" dirty="0" smtClean="0"/>
              <a:t>platform or if industrial partners are involved</a:t>
            </a:r>
            <a:endParaRPr lang="en-AU" sz="1600" dirty="0"/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AU" sz="1600" dirty="0" smtClean="0"/>
              <a:t>Good user documentation should be provided for  </a:t>
            </a:r>
            <a:r>
              <a:rPr lang="en-AU" sz="1600" dirty="0" smtClean="0"/>
              <a:t>the </a:t>
            </a:r>
            <a:r>
              <a:rPr lang="en-AU" sz="1600" dirty="0" smtClean="0"/>
              <a:t>wider community </a:t>
            </a:r>
            <a:r>
              <a:rPr lang="en-AU" sz="1600" dirty="0" smtClean="0"/>
              <a:t>(also </a:t>
            </a:r>
            <a:r>
              <a:rPr lang="en-AU" sz="1600" dirty="0" smtClean="0"/>
              <a:t>for non experts)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AU" sz="1700" dirty="0" smtClean="0"/>
              <a:t>Maybe something to look into: use the platform for education purposes, e.g. in Depth studies of High School </a:t>
            </a:r>
            <a:r>
              <a:rPr lang="en-AU" sz="1700" dirty="0" smtClean="0"/>
              <a:t>students</a:t>
            </a:r>
            <a:r>
              <a:rPr lang="en-AU" sz="1700" dirty="0" smtClean="0"/>
              <a:t>, tertiary education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7B4246-FDFA-7E4C-A54D-095A75DA82F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80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2016 UOW Brand">
      <a:dk1>
        <a:sysClr val="windowText" lastClr="000000"/>
      </a:dk1>
      <a:lt1>
        <a:sysClr val="window" lastClr="FFFFFF"/>
      </a:lt1>
      <a:dk2>
        <a:srgbClr val="0C2340"/>
      </a:dk2>
      <a:lt2>
        <a:srgbClr val="D9D9D6"/>
      </a:lt2>
      <a:accent1>
        <a:srgbClr val="0033CC"/>
      </a:accent1>
      <a:accent2>
        <a:srgbClr val="E10600"/>
      </a:accent2>
      <a:accent3>
        <a:srgbClr val="0C2340"/>
      </a:accent3>
      <a:accent4>
        <a:srgbClr val="FFFFFF"/>
      </a:accent4>
      <a:accent5>
        <a:srgbClr val="000000"/>
      </a:accent5>
      <a:accent6>
        <a:srgbClr val="FFFFFF"/>
      </a:accent6>
      <a:hlink>
        <a:srgbClr val="245397"/>
      </a:hlink>
      <a:folHlink>
        <a:srgbClr val="4195D3"/>
      </a:folHlink>
    </a:clrScheme>
    <a:fontScheme name="2016 UOW Brand">
      <a:majorFont>
        <a:latin typeface="Times New Roman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A597CBE66E324DA5EC3DF98AF7DB79" ma:contentTypeVersion="13" ma:contentTypeDescription="Create a new document." ma:contentTypeScope="" ma:versionID="c9891779a022e7ac75b6f1830d4aa5d3">
  <xsd:schema xmlns:xsd="http://www.w3.org/2001/XMLSchema" xmlns:xs="http://www.w3.org/2001/XMLSchema" xmlns:p="http://schemas.microsoft.com/office/2006/metadata/properties" xmlns:ns3="7a16784a-1825-41e7-b2bc-193ce8334176" xmlns:ns4="8533188a-ca79-475c-be12-6fb878c7bfd0" targetNamespace="http://schemas.microsoft.com/office/2006/metadata/properties" ma:root="true" ma:fieldsID="8880678702f1aaa92c3cd5f7069f042a" ns3:_="" ns4:_="">
    <xsd:import namespace="7a16784a-1825-41e7-b2bc-193ce8334176"/>
    <xsd:import namespace="8533188a-ca79-475c-be12-6fb878c7bfd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16784a-1825-41e7-b2bc-193ce83341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33188a-ca79-475c-be12-6fb878c7bfd0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C30F9B3-A23B-4C2B-BB2E-21B86EC98B6D}">
  <ds:schemaRefs>
    <ds:schemaRef ds:uri="7a16784a-1825-41e7-b2bc-193ce8334176"/>
    <ds:schemaRef ds:uri="8533188a-ca79-475c-be12-6fb878c7bfd0"/>
    <ds:schemaRef ds:uri="http://schemas.microsoft.com/office/2006/documentManagement/types"/>
    <ds:schemaRef ds:uri="http://schemas.microsoft.com/office/2006/metadata/properties"/>
    <ds:schemaRef ds:uri="http://purl.org/dc/terms/"/>
    <ds:schemaRef ds:uri="http://www.w3.org/XML/1998/namespace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AB22018-12A4-4765-823D-8D7CA6D36C1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54AE858-273B-41A9-BCE0-44AEBE34FB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16784a-1825-41e7-b2bc-193ce8334176"/>
    <ds:schemaRef ds:uri="8533188a-ca79-475c-be12-6fb878c7bf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1804</TotalTime>
  <Words>479</Words>
  <Application>Microsoft Office PowerPoint</Application>
  <PresentationFormat>On-screen Show (4:3)</PresentationFormat>
  <Paragraphs>78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Montserrat</vt:lpstr>
      <vt:lpstr>Times New Roman</vt:lpstr>
      <vt:lpstr>Wingdings</vt:lpstr>
      <vt:lpstr>Office Theme</vt:lpstr>
      <vt:lpstr>Big Science Workflows and Orchestration: Opportunities in medical physics</vt:lpstr>
      <vt:lpstr>Opportunities in computing for medical physics: general considerations</vt:lpstr>
      <vt:lpstr>PowerPoint Presentation</vt:lpstr>
      <vt:lpstr>Monte Carlo simulations for medical physics</vt:lpstr>
      <vt:lpstr>Monte Carlo for Treatment Planning System (TPS)</vt:lpstr>
      <vt:lpstr>Study of the effect of radiation at sub-cellular level</vt:lpstr>
      <vt:lpstr>Research for space exploration</vt:lpstr>
      <vt:lpstr>Radiomics</vt:lpstr>
      <vt:lpstr>Summary</vt:lpstr>
    </vt:vector>
  </TitlesOfParts>
  <Company>UOW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UOW 2016 template</dc:title>
  <dc:creator>Susanna Guatelli</dc:creator>
  <cp:lastModifiedBy>Susanna Guatelli</cp:lastModifiedBy>
  <cp:revision>59</cp:revision>
  <cp:lastPrinted>2016-01-28T23:16:16Z</cp:lastPrinted>
  <dcterms:created xsi:type="dcterms:W3CDTF">2016-01-22T04:47:59Z</dcterms:created>
  <dcterms:modified xsi:type="dcterms:W3CDTF">2020-08-27T22:16:55Z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0x0101001DA597CBE66E324DA5EC3DF98AF7DB79</vt:lpwstr>
  </property>
</Properties>
</file>