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25"/>
  </p:notesMasterIdLst>
  <p:sldIdLst>
    <p:sldId id="270" r:id="rId2"/>
    <p:sldId id="285" r:id="rId3"/>
    <p:sldId id="284" r:id="rId4"/>
    <p:sldId id="288" r:id="rId5"/>
    <p:sldId id="281" r:id="rId6"/>
    <p:sldId id="282" r:id="rId7"/>
    <p:sldId id="299" r:id="rId8"/>
    <p:sldId id="302" r:id="rId9"/>
    <p:sldId id="303" r:id="rId10"/>
    <p:sldId id="286" r:id="rId11"/>
    <p:sldId id="283" r:id="rId12"/>
    <p:sldId id="279" r:id="rId13"/>
    <p:sldId id="278" r:id="rId14"/>
    <p:sldId id="280" r:id="rId15"/>
    <p:sldId id="267" r:id="rId16"/>
    <p:sldId id="290" r:id="rId17"/>
    <p:sldId id="292" r:id="rId18"/>
    <p:sldId id="294" r:id="rId19"/>
    <p:sldId id="289" r:id="rId20"/>
    <p:sldId id="291" r:id="rId21"/>
    <p:sldId id="296" r:id="rId22"/>
    <p:sldId id="298" r:id="rId23"/>
    <p:sldId id="273" r:id="rId24"/>
  </p:sldIdLst>
  <p:sldSz cx="12192000" cy="6858000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Fira Sans ExtraBold" panose="020B0604020202020204" charset="0"/>
      <p:bold r:id="rId30"/>
      <p:boldItalic r:id="rId31"/>
    </p:embeddedFont>
    <p:embeddedFont>
      <p:font typeface="Poppins Light" panose="020B0604020202020204" charset="0"/>
      <p:regular r:id="rId32"/>
      <p:italic r:id="rId33"/>
    </p:embeddedFont>
    <p:embeddedFont>
      <p:font typeface="Poppins" panose="020B0604020202020204" charset="0"/>
      <p:regular r:id="rId34"/>
      <p:bold r:id="rId35"/>
      <p:italic r:id="rId36"/>
      <p:boldItalic r:id="rId37"/>
    </p:embeddedFont>
    <p:embeddedFont>
      <p:font typeface="Fira Sans Light" panose="020B0604020202020204" charset="0"/>
      <p:regular r:id="rId38"/>
      <p:italic r:id="rId39"/>
    </p:embeddedFont>
    <p:embeddedFont>
      <p:font typeface="Fira Sans ExtraLight" panose="020B0604020202020204" charset="0"/>
      <p:regular r:id="rId40"/>
      <p:italic r:id="rId41"/>
    </p:embeddedFont>
    <p:embeddedFont>
      <p:font typeface="Fira Sans" panose="020B0604020202020204" charset="0"/>
      <p:regular r:id="rId42"/>
      <p:bold r:id="rId43"/>
      <p:italic r:id="rId44"/>
      <p:boldItalic r:id="rId4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B8B2"/>
    <a:srgbClr val="006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2"/>
    <p:restoredTop sz="94656"/>
  </p:normalViewPr>
  <p:slideViewPr>
    <p:cSldViewPr snapToGrid="0" snapToObjects="1">
      <p:cViewPr>
        <p:scale>
          <a:sx n="107" d="100"/>
          <a:sy n="107" d="100"/>
        </p:scale>
        <p:origin x="13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font" Target="fonts/font17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font" Target="fonts/font2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4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font" Target="fonts/font18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37A56-B729-4AD2-B1C6-A285D4493DC6}" type="datetimeFigureOut">
              <a:rPr lang="en-AU" smtClean="0"/>
              <a:t>19/02/2019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8F32C-659F-4E3C-8C4A-3795B2E565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7877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8F32C-659F-4E3C-8C4A-3795B2E5657B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333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8F32C-659F-4E3C-8C4A-3795B2E5657B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9971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C658CBF-8FF4-4747-A9F8-2B1DD8350D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10836" b="13245"/>
          <a:stretch/>
        </p:blipFill>
        <p:spPr>
          <a:xfrm>
            <a:off x="5881459" y="1782142"/>
            <a:ext cx="6310541" cy="50758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67F4DC-9F6D-5D4D-B67D-CEE804F8AF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6053" b="198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BFFDE4-0E95-5649-8670-E0107FC5FC73}"/>
              </a:ext>
            </a:extLst>
          </p:cNvPr>
          <p:cNvSpPr/>
          <p:nvPr userDrawn="1"/>
        </p:nvSpPr>
        <p:spPr>
          <a:xfrm>
            <a:off x="766916" y="4579016"/>
            <a:ext cx="678426" cy="58993"/>
          </a:xfrm>
          <a:prstGeom prst="rect">
            <a:avLst/>
          </a:prstGeom>
          <a:solidFill>
            <a:srgbClr val="47B8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1561C7-A2F8-684F-B859-03705CA05A7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916" y="531922"/>
            <a:ext cx="3969676" cy="8120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66A9A6-43AA-1349-8AD0-23FABF906A6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11367" y="6271149"/>
            <a:ext cx="3454429" cy="238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96923A-B50F-2A44-9C76-3C9FFD0F8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070" y="1343988"/>
            <a:ext cx="9144000" cy="2165973"/>
          </a:xfrm>
        </p:spPr>
        <p:txBody>
          <a:bodyPr lIns="0"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B50290-CA83-1F4F-905C-EBE9354CA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070" y="3602038"/>
            <a:ext cx="7544451" cy="912812"/>
          </a:xfrm>
        </p:spPr>
        <p:txBody>
          <a:bodyPr lIns="0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13CC7-FA84-5249-B18B-5A3E8CCE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070" y="6356350"/>
            <a:ext cx="2743200" cy="365125"/>
          </a:xfrm>
        </p:spPr>
        <p:txBody>
          <a:bodyPr lIns="0"/>
          <a:lstStyle/>
          <a:p>
            <a:fld id="{0352A42B-78AF-8D4D-94A5-85285646B5D9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89993145-E805-8048-89C8-948B83197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6916" y="4714875"/>
            <a:ext cx="5819775" cy="542925"/>
          </a:xfrm>
        </p:spPr>
        <p:txBody>
          <a:bodyPr lIns="0" anchor="b"/>
          <a:lstStyle>
            <a:lvl1pPr marL="0" indent="0">
              <a:buNone/>
              <a:defRPr b="1" i="0">
                <a:solidFill>
                  <a:schemeClr val="bg2">
                    <a:lumMod val="50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E0351F6B-787D-2E4D-AFF5-594834FF43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5280024"/>
            <a:ext cx="4233862" cy="792163"/>
          </a:xfrm>
        </p:spPr>
        <p:txBody>
          <a:bodyPr lIns="0" tIns="0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479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28115-10D7-A946-ABC0-93249A930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1419226"/>
          </a:xfr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DA54B-3C40-AF4B-A1A0-CF590617C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1825625"/>
            <a:ext cx="10515600" cy="4351338"/>
          </a:xfrm>
        </p:spPr>
        <p:txBody>
          <a:bodyPr/>
          <a:lstStyle>
            <a:lvl1pPr marL="228600" indent="-228600">
              <a:buClr>
                <a:schemeClr val="accent2"/>
              </a:buClr>
              <a:buSzPct val="90000"/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1pPr>
            <a:lvl2pPr marL="627063" indent="-169863">
              <a:buClr>
                <a:schemeClr val="bg2">
                  <a:lumMod val="50000"/>
                </a:schemeClr>
              </a:buClr>
              <a:buSzPct val="80000"/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</a:defRPr>
            </a:lvl2pPr>
            <a:lvl3pPr marL="1069975" indent="-155575"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</a:defRPr>
            </a:lvl3pPr>
            <a:lvl4pPr marL="1511300" indent="-139700"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</a:defRPr>
            </a:lvl4pPr>
            <a:lvl5pPr marL="1960563" indent="-131763"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§"/>
              <a:tabLst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DA9AD-B2E6-2D4F-9903-ACA6302DC5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569" y="6356350"/>
            <a:ext cx="1097756" cy="365125"/>
          </a:xfrm>
        </p:spPr>
        <p:txBody>
          <a:bodyPr/>
          <a:lstStyle/>
          <a:p>
            <a:fld id="{0352A42B-78AF-8D4D-94A5-85285646B5D9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85708-634F-E04F-B359-ED49F9991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8305" y="6356350"/>
            <a:ext cx="663073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F18D9-2E44-8B4D-9E01-FFDF8B40A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5343" y="6356350"/>
            <a:ext cx="1145381" cy="365125"/>
          </a:xfrm>
        </p:spPr>
        <p:txBody>
          <a:bodyPr/>
          <a:lstStyle/>
          <a:p>
            <a:fld id="{1171C3FB-93AB-564D-95A5-C39E8DAE9B7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878D25-3F1C-7E42-AAEF-2D256F7A10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01200" y="5591048"/>
            <a:ext cx="2590800" cy="12669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9CDF7B-6094-D341-91FD-53AA2397D9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04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A6A6E9-277D-754B-BE9D-2F47B0DA1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021" r="10836" b="13245"/>
          <a:stretch/>
        </p:blipFill>
        <p:spPr>
          <a:xfrm>
            <a:off x="3029919" y="0"/>
            <a:ext cx="9162081" cy="6858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C442C4-CDAA-5D4B-98EA-A50EBAF115D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01200" y="5591048"/>
            <a:ext cx="2590800" cy="12669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2FA24E-AC59-4647-9BEF-F25C060E7F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487" y="947084"/>
            <a:ext cx="9725026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33487" y="3826809"/>
            <a:ext cx="9725026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605D9-9966-DD4B-B2C5-7A2AF7B9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9568" y="6356350"/>
            <a:ext cx="1097757" cy="365125"/>
          </a:xfrm>
        </p:spPr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0352A42B-78AF-8D4D-94A5-85285646B5D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9F58F-B1AF-5A44-B764-00BF45D46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8305" y="6356350"/>
            <a:ext cx="6630734" cy="365125"/>
          </a:xfrm>
        </p:spPr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CF3D9-6B80-1040-A391-8053C5C8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5342" y="6356350"/>
            <a:ext cx="1145381" cy="365125"/>
          </a:xfrm>
        </p:spPr>
        <p:txBody>
          <a:bodyPr/>
          <a:lstStyle>
            <a:lvl1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fld id="{1171C3FB-93AB-564D-95A5-C39E8DAE9B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6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A6A6E9-277D-754B-BE9D-2F47B0DA1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021" r="10836" b="13245"/>
          <a:stretch/>
        </p:blipFill>
        <p:spPr>
          <a:xfrm>
            <a:off x="3029919" y="0"/>
            <a:ext cx="9162081" cy="6858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C442C4-CDAA-5D4B-98EA-A50EBAF115D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01200" y="5591048"/>
            <a:ext cx="2590800" cy="12669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2FA24E-AC59-4647-9BEF-F25C060E7F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5794"/>
          <a:stretch/>
        </p:blipFill>
        <p:spPr>
          <a:xfrm>
            <a:off x="10693400" y="6320878"/>
            <a:ext cx="1352296" cy="4308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7C4289-805A-AA47-A853-BE2F1908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81" y="800100"/>
            <a:ext cx="10434638" cy="3744865"/>
          </a:xfrm>
        </p:spPr>
        <p:txBody>
          <a:bodyPr anchor="b">
            <a:normAutofit/>
          </a:bodyPr>
          <a:lstStyle>
            <a:lvl1pPr marL="177800" indent="-177800" algn="l">
              <a:tabLst/>
              <a:defRPr sz="5400" b="0" i="0" spc="-300">
                <a:solidFill>
                  <a:schemeClr val="bg1"/>
                </a:solidFill>
                <a:latin typeface="Fira Sans ExtraLight" panose="020B0403050000020004" pitchFamily="34" charset="0"/>
                <a:cs typeface="Poppins Ligh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03389-0927-934A-91E4-ADD7A44B2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5843" y="5034249"/>
            <a:ext cx="10277475" cy="797345"/>
          </a:xfrm>
        </p:spPr>
        <p:txBody>
          <a:bodyPr>
            <a:normAutofit/>
          </a:bodyPr>
          <a:lstStyle>
            <a:lvl1pPr marL="0" indent="0" algn="l">
              <a:buNone/>
              <a:defRPr sz="3200" b="1" i="0">
                <a:solidFill>
                  <a:schemeClr val="accent3">
                    <a:lumMod val="40000"/>
                    <a:lumOff val="60000"/>
                  </a:schemeClr>
                </a:solidFill>
                <a:latin typeface="Fira Sans" panose="020B05030500000200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100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89282CE-23A7-9C45-A239-5C73640343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6004" b="20014"/>
          <a:stretch/>
        </p:blipFill>
        <p:spPr>
          <a:xfrm>
            <a:off x="0" y="0"/>
            <a:ext cx="1220352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96923A-B50F-2A44-9C76-3C9FFD0F8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070" y="1343988"/>
            <a:ext cx="9144000" cy="2165973"/>
          </a:xfrm>
        </p:spPr>
        <p:txBody>
          <a:bodyPr lIns="0"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27FABC-47BC-5E42-BDF5-9E184B44EE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84851" y="5579163"/>
            <a:ext cx="5015148" cy="102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7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FBC827-767A-EB45-A727-C2A2F6C3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BD145-B6AE-9B45-8E40-2E6CCAD25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4C053-46DF-1E43-AC20-586C2EC18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>
                    <a:tint val="75000"/>
                  </a:schemeClr>
                </a:solidFill>
                <a:latin typeface="Fira Sans ExtraBold" panose="020B0503050000020004" pitchFamily="34" charset="0"/>
              </a:defRPr>
            </a:lvl1pPr>
          </a:lstStyle>
          <a:p>
            <a:fld id="{0352A42B-78AF-8D4D-94A5-85285646B5D9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A2AC0-3DFE-5C44-8C78-00B4C49F13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>
                <a:solidFill>
                  <a:schemeClr val="tx1">
                    <a:tint val="75000"/>
                  </a:schemeClr>
                </a:solidFill>
                <a:latin typeface="Fira Sans ExtraBold" panose="020B050305000002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97401-1F1E-8E4B-80CA-51785820B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tx1">
                    <a:tint val="75000"/>
                  </a:schemeClr>
                </a:solidFill>
                <a:latin typeface="Fira Sans ExtraBold" panose="020B0503050000020004" pitchFamily="34" charset="0"/>
              </a:defRPr>
            </a:lvl1pPr>
          </a:lstStyle>
          <a:p>
            <a:fld id="{1171C3FB-93AB-564D-95A5-C39E8DAE9B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23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-15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150">
          <a:solidFill>
            <a:schemeClr val="tx1"/>
          </a:solidFill>
          <a:latin typeface="Fira Sans Light" panose="020B04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png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1C823-4572-E149-BB37-2DB4531C44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Research Activities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397EDE-F4D0-B34C-B228-C595FA1F91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 of current Accelerator Physics research involvement.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BFA7BF-7073-C84A-B934-349902396F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Rohan Dowd	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A90B47-BF11-D249-B3A0-E75BA3A53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Senior Accelerator Physicist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3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731519"/>
          </a:xfrm>
        </p:spPr>
        <p:txBody>
          <a:bodyPr/>
          <a:lstStyle/>
          <a:p>
            <a:r>
              <a:rPr lang="en-US" dirty="0" smtClean="0"/>
              <a:t>Towards the Quantum Limit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891540"/>
            <a:ext cx="5081111" cy="5680710"/>
          </a:xfrm>
        </p:spPr>
        <p:txBody>
          <a:bodyPr>
            <a:normAutofit/>
          </a:bodyPr>
          <a:lstStyle/>
          <a:p>
            <a:r>
              <a:rPr lang="en-US" dirty="0" smtClean="0"/>
              <a:t>Employed a model based minimization technique and indirect measurements to achieve 1.3 </a:t>
            </a:r>
            <a:r>
              <a:rPr lang="en-US" dirty="0"/>
              <a:t>pm Vertical </a:t>
            </a:r>
            <a:r>
              <a:rPr lang="en-US" dirty="0" smtClean="0"/>
              <a:t>emittance </a:t>
            </a:r>
            <a:r>
              <a:rPr lang="en-US" dirty="0"/>
              <a:t>– </a:t>
            </a:r>
            <a:r>
              <a:rPr lang="en-AU" sz="2000" b="1" dirty="0"/>
              <a:t>Phys. Rev. ST </a:t>
            </a:r>
            <a:r>
              <a:rPr lang="en-AU" sz="2000" b="1" dirty="0" err="1"/>
              <a:t>Accel</a:t>
            </a:r>
            <a:r>
              <a:rPr lang="en-AU" sz="2000" b="1" dirty="0"/>
              <a:t>. Beams 14, 012804 (2011</a:t>
            </a:r>
            <a:r>
              <a:rPr lang="en-AU" sz="2000" b="1" dirty="0" smtClean="0"/>
              <a:t>)</a:t>
            </a:r>
          </a:p>
          <a:p>
            <a:r>
              <a:rPr lang="en-US" dirty="0" smtClean="0"/>
              <a:t>Since then, we have refined the technique and come within spitting distance of the Quantum limit</a:t>
            </a:r>
            <a:endParaRPr lang="en-AU" dirty="0"/>
          </a:p>
          <a:p>
            <a:r>
              <a:rPr lang="en-US" dirty="0" smtClean="0"/>
              <a:t>Some further-analysis to do.</a:t>
            </a:r>
          </a:p>
          <a:p>
            <a:r>
              <a:rPr lang="en-US" dirty="0" smtClean="0"/>
              <a:t>Lessons learned in beam control have translated to better stability of AS beam</a:t>
            </a:r>
            <a:endParaRPr lang="en-US" dirty="0"/>
          </a:p>
          <a:p>
            <a:endParaRPr lang="en-AU" dirty="0"/>
          </a:p>
        </p:txBody>
      </p:sp>
      <p:pic>
        <p:nvPicPr>
          <p:cNvPr id="5" name="Picture 4" descr="lifetimeAnalysis_before_BB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4808" y="1857390"/>
            <a:ext cx="4879662" cy="3749009"/>
          </a:xfrm>
          <a:prstGeom prst="rect">
            <a:avLst/>
          </a:prstGeom>
        </p:spPr>
      </p:pic>
      <p:pic>
        <p:nvPicPr>
          <p:cNvPr id="6" name="Picture 5" descr="lifetimeAnalysis_after_BB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3042" y="1857390"/>
            <a:ext cx="4873473" cy="3749009"/>
          </a:xfrm>
          <a:prstGeom prst="rect">
            <a:avLst/>
          </a:prstGeom>
        </p:spPr>
      </p:pic>
      <p:pic>
        <p:nvPicPr>
          <p:cNvPr id="7" name="Content Placeholder 5" descr="lifetimeAnalysis_lowChrom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3042" y="1860580"/>
            <a:ext cx="4885851" cy="3851879"/>
          </a:xfrm>
          <a:prstGeom prst="rect">
            <a:avLst/>
          </a:prstGeom>
        </p:spPr>
      </p:pic>
      <p:pic>
        <p:nvPicPr>
          <p:cNvPr id="8" name="Picture 7" descr="QL_zoo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83541" y="1994534"/>
            <a:ext cx="4685352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66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ED5A-E520-6B4E-858F-3A4A12A23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Based Alignment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57DCB9-047E-A440-B868-08CD2019E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 how to start fights with mechanical engineers…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54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F1D35-4BDC-764A-ACC4-6D880A044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651509"/>
          </a:xfrm>
        </p:spPr>
        <p:txBody>
          <a:bodyPr/>
          <a:lstStyle/>
          <a:p>
            <a:r>
              <a:rPr lang="en-US" dirty="0" smtClean="0"/>
              <a:t>Alignment Methods Comparison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4DBBF-9215-4B47-ACDC-3DB81DB45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55" y="1079463"/>
            <a:ext cx="5229701" cy="5273993"/>
          </a:xfrm>
        </p:spPr>
        <p:txBody>
          <a:bodyPr>
            <a:normAutofit lnSpcReduction="10000"/>
          </a:bodyPr>
          <a:lstStyle/>
          <a:p>
            <a:r>
              <a:rPr lang="en-AU" dirty="0"/>
              <a:t>AS uses laser tracker and magnet fiducials. Magnet to magnet resolution ~ 25-50 micron (but magnetic centre somewhat uncertain).</a:t>
            </a:r>
          </a:p>
          <a:p>
            <a:r>
              <a:rPr lang="en-AU" dirty="0"/>
              <a:t> NSLS II employs a vibrating wire measurement. Resolution of finding magnetic centre is 5-10 micron. Locked onto girder then  installed. Overall magnet to magnet positioning claimed &lt; 30 micron (15-20</a:t>
            </a:r>
            <a:r>
              <a:rPr lang="en-AU" dirty="0" smtClean="0"/>
              <a:t>?)</a:t>
            </a:r>
          </a:p>
          <a:p>
            <a:r>
              <a:rPr lang="en-AU" dirty="0"/>
              <a:t>What about Beam based Alignment?</a:t>
            </a:r>
          </a:p>
          <a:p>
            <a:endParaRPr lang="en-AU" dirty="0"/>
          </a:p>
          <a:p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9258" y="1877889"/>
            <a:ext cx="6400801" cy="183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4482" y="845470"/>
            <a:ext cx="5773188" cy="118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95545" y="3716460"/>
            <a:ext cx="2862365" cy="304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885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Conferences and Papers\IPAC11\Sextupole\girder_layo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2258" y="2677286"/>
            <a:ext cx="3665206" cy="1787906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9F1D35-4BDC-764A-ACC4-6D880A044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651509"/>
          </a:xfrm>
        </p:spPr>
        <p:txBody>
          <a:bodyPr/>
          <a:lstStyle/>
          <a:p>
            <a:r>
              <a:rPr lang="en-US" dirty="0" err="1"/>
              <a:t>Sextupole</a:t>
            </a:r>
            <a:r>
              <a:rPr lang="en-US" dirty="0"/>
              <a:t> Vertical offsets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4DBBF-9215-4B47-ACDC-3DB81DB45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914401"/>
            <a:ext cx="11470480" cy="1451610"/>
          </a:xfrm>
        </p:spPr>
        <p:txBody>
          <a:bodyPr>
            <a:normAutofit/>
          </a:bodyPr>
          <a:lstStyle/>
          <a:p>
            <a:r>
              <a:rPr lang="en-US" dirty="0"/>
              <a:t>Shunt each </a:t>
            </a:r>
            <a:r>
              <a:rPr lang="en-US" dirty="0" err="1"/>
              <a:t>sextupole</a:t>
            </a:r>
            <a:r>
              <a:rPr lang="en-US" dirty="0"/>
              <a:t> magnet family to different strengths and </a:t>
            </a:r>
            <a:r>
              <a:rPr lang="en-US" dirty="0" err="1" smtClean="0"/>
              <a:t>and</a:t>
            </a:r>
            <a:r>
              <a:rPr lang="en-US" dirty="0" smtClean="0"/>
              <a:t> </a:t>
            </a:r>
            <a:r>
              <a:rPr lang="en-US" dirty="0"/>
              <a:t>fit skew quadrupole terms to each </a:t>
            </a:r>
            <a:r>
              <a:rPr lang="en-US" dirty="0" err="1"/>
              <a:t>sextupole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Gradient of skew field vs </a:t>
            </a:r>
            <a:r>
              <a:rPr lang="en-US" dirty="0" err="1"/>
              <a:t>sextupole</a:t>
            </a:r>
            <a:r>
              <a:rPr lang="en-US" dirty="0"/>
              <a:t> field gives vertical offset.</a:t>
            </a:r>
          </a:p>
          <a:p>
            <a:endParaRPr lang="en-US" dirty="0"/>
          </a:p>
        </p:txBody>
      </p:sp>
      <p:pic>
        <p:nvPicPr>
          <p:cNvPr id="5" name="Picture 3" descr="C:\Conferences and Papers\IPAC11\Sextupole\skewfit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569" y="2468880"/>
            <a:ext cx="5230080" cy="3240360"/>
          </a:xfrm>
          <a:prstGeom prst="rect">
            <a:avLst/>
          </a:prstGeom>
          <a:noFill/>
        </p:spPr>
      </p:pic>
      <p:pic>
        <p:nvPicPr>
          <p:cNvPr id="6" name="Picture 3" descr="C:\Conferences and Papers\IPAC11\Sextupole\Sext_offsets_initial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569" y="2377440"/>
            <a:ext cx="5482001" cy="3672408"/>
          </a:xfrm>
          <a:prstGeom prst="rect">
            <a:avLst/>
          </a:prstGeom>
          <a:noFill/>
        </p:spPr>
      </p:pic>
      <p:pic>
        <p:nvPicPr>
          <p:cNvPr id="7" name="Picture 6" descr="C:\newmydocs\My Pictures\physics pics\Shimming\All_offsets_13_11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9569" y="2377440"/>
            <a:ext cx="5868144" cy="3891507"/>
          </a:xfrm>
          <a:prstGeom prst="rect">
            <a:avLst/>
          </a:prstGeom>
          <a:noFill/>
        </p:spPr>
      </p:pic>
      <p:pic>
        <p:nvPicPr>
          <p:cNvPr id="8" name="Picture 7" descr="C:\newmydocs\My Pictures\physics pics\Shimming\Shim_hand_smal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45596" y="2468880"/>
            <a:ext cx="2128386" cy="2009438"/>
          </a:xfrm>
          <a:prstGeom prst="rect">
            <a:avLst/>
          </a:prstGeom>
          <a:noFill/>
        </p:spPr>
      </p:pic>
      <p:pic>
        <p:nvPicPr>
          <p:cNvPr id="9" name="Picture 5" descr="C:\newmydocs\My Pictures\physics pics\Shimming\Shimm_sma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41004" y="2468689"/>
            <a:ext cx="2109513" cy="1996503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7713" y="4544005"/>
            <a:ext cx="5184190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79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F1D35-4BDC-764A-ACC4-6D880A044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651509"/>
          </a:xfrm>
        </p:spPr>
        <p:txBody>
          <a:bodyPr/>
          <a:lstStyle/>
          <a:p>
            <a:r>
              <a:rPr lang="en-US" dirty="0" smtClean="0"/>
              <a:t>Quadrupole Rolls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4DBBF-9215-4B47-ACDC-3DB81DB45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708660"/>
            <a:ext cx="6682456" cy="5468303"/>
          </a:xfrm>
        </p:spPr>
        <p:txBody>
          <a:bodyPr>
            <a:normAutofit/>
          </a:bodyPr>
          <a:lstStyle/>
          <a:p>
            <a:r>
              <a:rPr lang="en-AU" dirty="0"/>
              <a:t>Turn off </a:t>
            </a:r>
            <a:r>
              <a:rPr lang="en-AU" dirty="0" err="1"/>
              <a:t>Sextupoles</a:t>
            </a:r>
            <a:r>
              <a:rPr lang="en-AU" dirty="0"/>
              <a:t> and </a:t>
            </a:r>
            <a:r>
              <a:rPr lang="en-AU" dirty="0" smtClean="0"/>
              <a:t>perform skew analysis </a:t>
            </a:r>
            <a:r>
              <a:rPr lang="en-AU" dirty="0"/>
              <a:t>of quadrupoles</a:t>
            </a:r>
            <a:r>
              <a:rPr lang="en-AU" dirty="0" smtClean="0"/>
              <a:t>.</a:t>
            </a:r>
            <a:endParaRPr lang="en-AU" dirty="0"/>
          </a:p>
          <a:p>
            <a:r>
              <a:rPr lang="en-AU" dirty="0"/>
              <a:t>Method was found to be accurate to ±0.05 </a:t>
            </a:r>
            <a:r>
              <a:rPr lang="en-AU" dirty="0" err="1"/>
              <a:t>mRad</a:t>
            </a:r>
            <a:r>
              <a:rPr lang="en-AU" dirty="0"/>
              <a:t>. </a:t>
            </a:r>
            <a:r>
              <a:rPr lang="en-AU" dirty="0" smtClean="0"/>
              <a:t>Mechanical </a:t>
            </a:r>
            <a:r>
              <a:rPr lang="en-AU" dirty="0"/>
              <a:t>precision of setting the girders ±0.1 </a:t>
            </a:r>
            <a:r>
              <a:rPr lang="en-AU" dirty="0" err="1"/>
              <a:t>mRad</a:t>
            </a:r>
            <a:r>
              <a:rPr lang="en-AU" dirty="0"/>
              <a:t>. </a:t>
            </a:r>
            <a:endParaRPr lang="en-AU" dirty="0" smtClean="0"/>
          </a:p>
          <a:p>
            <a:r>
              <a:rPr lang="en-AU" dirty="0" smtClean="0"/>
              <a:t>Rolls </a:t>
            </a:r>
            <a:r>
              <a:rPr lang="en-AU" dirty="0"/>
              <a:t>now reduced to  &lt; 0.2 </a:t>
            </a:r>
            <a:r>
              <a:rPr lang="en-AU" dirty="0" err="1"/>
              <a:t>mRad</a:t>
            </a:r>
            <a:r>
              <a:rPr lang="en-AU" dirty="0"/>
              <a:t>. </a:t>
            </a:r>
          </a:p>
          <a:p>
            <a:endParaRPr lang="en-AU" dirty="0"/>
          </a:p>
          <a:p>
            <a:r>
              <a:rPr lang="en-AU" b="1" dirty="0" smtClean="0"/>
              <a:t>Alignment through BBA methods now on par with mechanical bench top measurements</a:t>
            </a:r>
            <a:endParaRPr lang="en-AU" b="1" dirty="0"/>
          </a:p>
          <a:p>
            <a:r>
              <a:rPr lang="en-US" dirty="0" smtClean="0"/>
              <a:t>Further Refinement of alignment technique ongoing</a:t>
            </a:r>
            <a:endParaRPr lang="en-US" dirty="0"/>
          </a:p>
        </p:txBody>
      </p:sp>
      <p:pic>
        <p:nvPicPr>
          <p:cNvPr id="5" name="Picture 2" descr="C:\Users\dowdr\Documents\Girder_rolls_fix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9920" y="708660"/>
            <a:ext cx="4752528" cy="3240360"/>
          </a:xfrm>
          <a:prstGeom prst="rect">
            <a:avLst/>
          </a:prstGeom>
          <a:noFill/>
        </p:spPr>
      </p:pic>
      <p:pic>
        <p:nvPicPr>
          <p:cNvPr id="6" name="Picture 3" descr="C:\middlelayer2\middleLayer\machine\ASP\StorageRingData\User1\LOCO\2012-07-24\22-57-01_nosext_noskews\rawrolls_2407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5568" y="708660"/>
            <a:ext cx="4766432" cy="3240360"/>
          </a:xfrm>
          <a:prstGeom prst="rect">
            <a:avLst/>
          </a:prstGeom>
          <a:noFill/>
        </p:spPr>
      </p:pic>
      <p:pic>
        <p:nvPicPr>
          <p:cNvPr id="7" name="Picture 6" descr="rolls_2111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39472" y="729759"/>
            <a:ext cx="4752528" cy="3219261"/>
          </a:xfrm>
          <a:prstGeom prst="rect">
            <a:avLst/>
          </a:prstGeom>
        </p:spPr>
      </p:pic>
      <p:pic>
        <p:nvPicPr>
          <p:cNvPr id="8" name="Picture 2" descr="C:\middlelayer2\middleLayer\machine\ASP\StorageRingData\User1\LOCO\2012-12-02_no_sext\17-16-57\rolls_0212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47673" y="708660"/>
            <a:ext cx="4788024" cy="324036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568" y="4121993"/>
            <a:ext cx="3281172" cy="112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42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ED5A-E520-6B4E-858F-3A4A12A23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IVU Induced </a:t>
            </a:r>
            <a:r>
              <a:rPr lang="en-US" dirty="0" err="1" smtClean="0"/>
              <a:t>Instabilties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57DCB9-047E-A440-B868-08CD2019E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Solving a long standing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795465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1037968"/>
            <a:ext cx="6140085" cy="546570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have observed vertical beam instabilities generated when the IVUs are at small gap since they were installed in 2006.</a:t>
            </a:r>
          </a:p>
          <a:p>
            <a:endParaRPr lang="en-US" dirty="0" smtClean="0"/>
          </a:p>
          <a:p>
            <a:r>
              <a:rPr lang="en-US" dirty="0" smtClean="0"/>
              <a:t>Have been able to control them, but mechanism was not identified.</a:t>
            </a:r>
          </a:p>
          <a:p>
            <a:endParaRPr lang="en-US" dirty="0"/>
          </a:p>
          <a:p>
            <a:r>
              <a:rPr lang="en-US" dirty="0" smtClean="0"/>
              <a:t>Risk that future IVUs will produce stronger instabilities</a:t>
            </a:r>
          </a:p>
          <a:p>
            <a:endParaRPr lang="en-US" dirty="0"/>
          </a:p>
          <a:p>
            <a:r>
              <a:rPr lang="en-US" dirty="0" smtClean="0"/>
              <a:t>This problem also reported in other facilities – of interest to global community.</a:t>
            </a:r>
          </a:p>
          <a:p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338" y="852616"/>
            <a:ext cx="4554213" cy="408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71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800099"/>
          </a:xfrm>
        </p:spPr>
        <p:txBody>
          <a:bodyPr/>
          <a:lstStyle/>
          <a:p>
            <a:r>
              <a:rPr lang="en-US" dirty="0" smtClean="0"/>
              <a:t>Modelling the IVUs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1064236"/>
            <a:ext cx="5405412" cy="5229773"/>
          </a:xfrm>
        </p:spPr>
        <p:txBody>
          <a:bodyPr>
            <a:normAutofit/>
          </a:bodyPr>
          <a:lstStyle/>
          <a:p>
            <a:r>
              <a:rPr lang="en-US" dirty="0" smtClean="0"/>
              <a:t>A full 3D model of the IVU was created from the engineering drawings</a:t>
            </a:r>
          </a:p>
          <a:p>
            <a:endParaRPr lang="en-US" dirty="0" smtClean="0"/>
          </a:p>
          <a:p>
            <a:r>
              <a:rPr lang="en-US" dirty="0" smtClean="0"/>
              <a:t>RFS conducted modelling and analysis of the structures and identified several resonance modes.</a:t>
            </a:r>
          </a:p>
          <a:p>
            <a:endParaRPr lang="en-US" dirty="0"/>
          </a:p>
          <a:p>
            <a:r>
              <a:rPr lang="en-US" dirty="0" smtClean="0"/>
              <a:t>Antenna installed in IVU to confirm modelling</a:t>
            </a:r>
          </a:p>
          <a:p>
            <a:endParaRPr lang="en-AU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/>
          <a:srcRect b="36988"/>
          <a:stretch>
            <a:fillRect/>
          </a:stretch>
        </p:blipFill>
        <p:spPr bwMode="auto">
          <a:xfrm>
            <a:off x="5764980" y="2700122"/>
            <a:ext cx="5871460" cy="130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980" y="1064236"/>
            <a:ext cx="5871460" cy="1447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2001" y="4050983"/>
            <a:ext cx="2688709" cy="212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772444" y="4050983"/>
            <a:ext cx="2783286" cy="212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153" y="2928722"/>
            <a:ext cx="4158848" cy="33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01" y="2577176"/>
            <a:ext cx="5231759" cy="392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44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362" y="101943"/>
            <a:ext cx="11470481" cy="754379"/>
          </a:xfrm>
        </p:spPr>
        <p:txBody>
          <a:bodyPr/>
          <a:lstStyle/>
          <a:p>
            <a:r>
              <a:rPr lang="en-US" dirty="0" smtClean="0"/>
              <a:t>Possible solution – ferrite rings</a:t>
            </a:r>
            <a:endParaRPr lang="en-A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04519" y="4491704"/>
            <a:ext cx="1780945" cy="143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7722" y="2782730"/>
            <a:ext cx="4731970" cy="1514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3128027" y="3173755"/>
            <a:ext cx="3728152" cy="18577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677981" y="3173755"/>
            <a:ext cx="4178198" cy="89718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861724" y="4005870"/>
            <a:ext cx="2666973" cy="1209097"/>
          </a:xfrm>
          <a:prstGeom prst="straightConnector1">
            <a:avLst/>
          </a:prstGeom>
          <a:ln w="317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128027" y="3210156"/>
            <a:ext cx="3728152" cy="1070309"/>
          </a:xfrm>
          <a:prstGeom prst="straightConnector1">
            <a:avLst/>
          </a:prstGeom>
          <a:ln w="317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549979" y="3250636"/>
            <a:ext cx="4306200" cy="1029829"/>
          </a:xfrm>
          <a:prstGeom prst="straightConnector1">
            <a:avLst/>
          </a:prstGeom>
          <a:ln w="317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910497" y="3317533"/>
            <a:ext cx="4945682" cy="962932"/>
          </a:xfrm>
          <a:prstGeom prst="straightConnector1">
            <a:avLst/>
          </a:prstGeom>
          <a:ln w="317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226844" y="3091650"/>
            <a:ext cx="2694357" cy="2328149"/>
          </a:xfrm>
          <a:prstGeom prst="straightConnector1">
            <a:avLst/>
          </a:prstGeom>
          <a:ln w="31750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760646" y="3263473"/>
            <a:ext cx="3095533" cy="2138865"/>
          </a:xfrm>
          <a:prstGeom prst="straightConnector1">
            <a:avLst/>
          </a:prstGeom>
          <a:ln w="31750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562842" y="3334994"/>
            <a:ext cx="4293337" cy="2067344"/>
          </a:xfrm>
          <a:prstGeom prst="straightConnector1">
            <a:avLst/>
          </a:prstGeom>
          <a:ln w="31750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158391" y="3263473"/>
            <a:ext cx="3697788" cy="2138865"/>
          </a:xfrm>
          <a:prstGeom prst="straightConnector1">
            <a:avLst/>
          </a:prstGeom>
          <a:ln w="31750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1977533" y="3424220"/>
            <a:ext cx="4878646" cy="1978118"/>
          </a:xfrm>
          <a:prstGeom prst="straightConnector1">
            <a:avLst/>
          </a:prstGeom>
          <a:ln w="31750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345454" y="3415312"/>
            <a:ext cx="5510725" cy="1987026"/>
          </a:xfrm>
          <a:prstGeom prst="straightConnector1">
            <a:avLst/>
          </a:prstGeom>
          <a:ln w="31750"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7722" y="1178293"/>
            <a:ext cx="1764062" cy="15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05556" y="1178293"/>
            <a:ext cx="1721813" cy="152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0516104" y="4430135"/>
            <a:ext cx="211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516104" y="2686936"/>
            <a:ext cx="211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4</a:t>
            </a:r>
            <a:endParaRPr lang="en-US" sz="2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0443321" y="6695173"/>
            <a:ext cx="2839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12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7722" y="4524858"/>
            <a:ext cx="1641691" cy="143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>
          <a:xfrm flipH="1">
            <a:off x="3158391" y="2004368"/>
            <a:ext cx="3697788" cy="1087282"/>
          </a:xfrm>
          <a:prstGeom prst="straightConnector1">
            <a:avLst/>
          </a:prstGeom>
          <a:ln w="317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6503670" y="1178293"/>
            <a:ext cx="5727562" cy="4962666"/>
            <a:chOff x="6482445" y="882165"/>
            <a:chExt cx="5436456" cy="4683920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6482445" y="882165"/>
              <a:ext cx="5436456" cy="1295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6482445" y="2164474"/>
              <a:ext cx="5436456" cy="1069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6482445" y="3264766"/>
              <a:ext cx="5436456" cy="1082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6482445" y="4289653"/>
              <a:ext cx="5436456" cy="1276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02" name="Straight Arrow Connector 101"/>
          <p:cNvCxnSpPr/>
          <p:nvPr/>
        </p:nvCxnSpPr>
        <p:spPr>
          <a:xfrm flipH="1" flipV="1">
            <a:off x="3760647" y="3174529"/>
            <a:ext cx="2743023" cy="1003000"/>
          </a:xfrm>
          <a:prstGeom prst="straightConnector1">
            <a:avLst/>
          </a:prstGeom>
          <a:ln w="317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5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CompactLight</a:t>
            </a:r>
            <a:r>
              <a:rPr lang="en-US" dirty="0" smtClean="0"/>
              <a:t> Collaboration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Conceptual design for a compact X-band FEL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7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822959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Emittance minimization and the Quantum Limit</a:t>
            </a:r>
          </a:p>
          <a:p>
            <a:endParaRPr lang="en-US" dirty="0" smtClean="0"/>
          </a:p>
          <a:p>
            <a:r>
              <a:rPr lang="en-US" dirty="0" smtClean="0"/>
              <a:t>Beam based alignment</a:t>
            </a:r>
          </a:p>
          <a:p>
            <a:endParaRPr lang="en-US" dirty="0" smtClean="0"/>
          </a:p>
          <a:p>
            <a:r>
              <a:rPr lang="en-US" dirty="0" smtClean="0"/>
              <a:t>Studies into IVU generated instabilities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CompactLight</a:t>
            </a:r>
            <a:r>
              <a:rPr lang="en-US" dirty="0" smtClean="0"/>
              <a:t> Collaboration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414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807822"/>
          </a:xfrm>
        </p:spPr>
        <p:txBody>
          <a:bodyPr/>
          <a:lstStyle/>
          <a:p>
            <a:r>
              <a:rPr lang="en-US" dirty="0" err="1" smtClean="0"/>
              <a:t>CompactLight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896401"/>
            <a:ext cx="10515600" cy="4351338"/>
          </a:xfrm>
        </p:spPr>
        <p:txBody>
          <a:bodyPr/>
          <a:lstStyle/>
          <a:p>
            <a:r>
              <a:rPr lang="en-AU" dirty="0" smtClean="0"/>
              <a:t>“The </a:t>
            </a:r>
            <a:r>
              <a:rPr lang="en-AU" dirty="0"/>
              <a:t>key objective of the </a:t>
            </a:r>
            <a:r>
              <a:rPr lang="en-AU" dirty="0" err="1"/>
              <a:t>CompactLight</a:t>
            </a:r>
            <a:r>
              <a:rPr lang="en-AU" dirty="0"/>
              <a:t> Design Study is to demonstrate, through a conceptual design, the feasibility of an innovative, compact and cost effective FEL facility suited for user demands identified in the science case</a:t>
            </a:r>
            <a:r>
              <a:rPr lang="en-AU" dirty="0" smtClean="0"/>
              <a:t>.”</a:t>
            </a:r>
          </a:p>
          <a:p>
            <a:endParaRPr lang="en-US" dirty="0" smtClean="0"/>
          </a:p>
          <a:p>
            <a:r>
              <a:rPr lang="en-US" dirty="0" smtClean="0"/>
              <a:t>X–Band acceleration will be a compact, cost effective solution for a future FEL in Australia. </a:t>
            </a:r>
            <a:endParaRPr lang="en-A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252" y="4584357"/>
            <a:ext cx="9455741" cy="162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524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783108"/>
          </a:xfrm>
        </p:spPr>
        <p:txBody>
          <a:bodyPr/>
          <a:lstStyle/>
          <a:p>
            <a:r>
              <a:rPr lang="en-US" dirty="0" smtClean="0"/>
              <a:t>The Collaboration Members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23" y="963826"/>
            <a:ext cx="9147986" cy="5671751"/>
          </a:xfrm>
        </p:spPr>
      </p:pic>
    </p:spTree>
    <p:extLst>
      <p:ext uri="{BB962C8B-B14F-4D97-AF65-F5344CB8AC3E}">
        <p14:creationId xmlns:p14="http://schemas.microsoft.com/office/powerpoint/2010/main" val="258132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820179"/>
          </a:xfrm>
        </p:spPr>
        <p:txBody>
          <a:bodyPr/>
          <a:lstStyle/>
          <a:p>
            <a:r>
              <a:rPr lang="en-US" dirty="0" smtClean="0"/>
              <a:t>RF </a:t>
            </a:r>
            <a:r>
              <a:rPr lang="en-US" dirty="0" err="1" smtClean="0"/>
              <a:t>Undulator</a:t>
            </a:r>
            <a:r>
              <a:rPr lang="en-US" dirty="0" smtClean="0"/>
              <a:t> 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8" y="1062681"/>
            <a:ext cx="11587723" cy="5114282"/>
          </a:xfrm>
        </p:spPr>
        <p:txBody>
          <a:bodyPr/>
          <a:lstStyle/>
          <a:p>
            <a:r>
              <a:rPr lang="en-AU" dirty="0" smtClean="0"/>
              <a:t>David is working </a:t>
            </a:r>
            <a:r>
              <a:rPr lang="en-AU" dirty="0"/>
              <a:t>with Strathclyde University for RF </a:t>
            </a:r>
            <a:r>
              <a:rPr lang="en-AU" dirty="0" err="1"/>
              <a:t>undulator</a:t>
            </a:r>
            <a:r>
              <a:rPr lang="en-AU" dirty="0"/>
              <a:t> research, including simulations of electromagnetic wave fields setup in the cavity, electron beam dynamics simulations by ASTRA code, photon radiation simulations by SPECTRA code and SIMPLEX code. </a:t>
            </a:r>
            <a:endParaRPr lang="en-AU" dirty="0" smtClean="0"/>
          </a:p>
          <a:p>
            <a:endParaRPr lang="en-AU" dirty="0"/>
          </a:p>
          <a:p>
            <a:r>
              <a:rPr lang="en-AU" dirty="0"/>
              <a:t>A 36 GHz microwave </a:t>
            </a:r>
            <a:r>
              <a:rPr lang="en-AU" dirty="0" err="1"/>
              <a:t>undulator</a:t>
            </a:r>
            <a:r>
              <a:rPr lang="en-AU" dirty="0"/>
              <a:t> </a:t>
            </a:r>
            <a:r>
              <a:rPr lang="en-AU" dirty="0" smtClean="0"/>
              <a:t>has been chosen for producing a conceptual </a:t>
            </a:r>
            <a:r>
              <a:rPr lang="en-AU" dirty="0"/>
              <a:t>design </a:t>
            </a:r>
            <a:r>
              <a:rPr lang="en-AU" dirty="0" smtClean="0"/>
              <a:t>report for this work package .</a:t>
            </a:r>
            <a:endParaRPr lang="en-AU" dirty="0"/>
          </a:p>
          <a:p>
            <a:endParaRPr lang="en-US" dirty="0" smtClean="0"/>
          </a:p>
          <a:p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1" y="4413898"/>
            <a:ext cx="8435340" cy="244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19B9F-65C0-C046-939D-E6900D4101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44477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ED5A-E520-6B4E-858F-3A4A12A23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Emittance at the Quantum Limit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57DCB9-047E-A440-B868-08CD2019E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Achieving the world’s flattest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5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605789"/>
          </a:xfrm>
        </p:spPr>
        <p:txBody>
          <a:bodyPr/>
          <a:lstStyle/>
          <a:p>
            <a:r>
              <a:rPr lang="en-US" dirty="0" smtClean="0"/>
              <a:t>ILC School 2007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9570" y="1120141"/>
            <a:ext cx="4023361" cy="4434839"/>
          </a:xfrm>
        </p:spPr>
        <p:txBody>
          <a:bodyPr/>
          <a:lstStyle/>
          <a:p>
            <a:r>
              <a:rPr lang="en-AU" dirty="0"/>
              <a:t>Linear Collider Basics</a:t>
            </a:r>
          </a:p>
          <a:p>
            <a:r>
              <a:rPr lang="en-AU" dirty="0"/>
              <a:t>Super Conducting &amp; Warm RF Technology</a:t>
            </a:r>
          </a:p>
          <a:p>
            <a:r>
              <a:rPr lang="en-AU" dirty="0"/>
              <a:t>Beam Dynamics of Collider </a:t>
            </a:r>
            <a:r>
              <a:rPr lang="en-AU" dirty="0" err="1"/>
              <a:t>Linac</a:t>
            </a:r>
            <a:r>
              <a:rPr lang="en-AU" dirty="0"/>
              <a:t> &amp; </a:t>
            </a:r>
            <a:r>
              <a:rPr lang="en-AU" b="1" dirty="0"/>
              <a:t>Damping Rings</a:t>
            </a:r>
          </a:p>
          <a:p>
            <a:r>
              <a:rPr lang="en-AU" dirty="0"/>
              <a:t>ILC and its Major Systems</a:t>
            </a:r>
          </a:p>
          <a:p>
            <a:r>
              <a:rPr lang="en-AU" dirty="0"/>
              <a:t>CLIC</a:t>
            </a:r>
          </a:p>
          <a:p>
            <a:r>
              <a:rPr lang="en-AU" dirty="0"/>
              <a:t>Detectors and Physics</a:t>
            </a:r>
          </a:p>
          <a:p>
            <a:endParaRPr lang="en-AU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68" y="984106"/>
            <a:ext cx="7549992" cy="58738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14" y="1604963"/>
            <a:ext cx="6667500" cy="45720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4267" y="779172"/>
            <a:ext cx="5880594" cy="294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1955" y="3659289"/>
            <a:ext cx="5945218" cy="313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948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3167" y="293985"/>
            <a:ext cx="5150300" cy="293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296" y="1108710"/>
            <a:ext cx="6064091" cy="56578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Emittance is the area of phase space the particles in the beam occupy.</a:t>
            </a:r>
          </a:p>
          <a:p>
            <a:endParaRPr lang="en-AU" dirty="0" smtClean="0"/>
          </a:p>
          <a:p>
            <a:r>
              <a:rPr lang="en-AU" dirty="0" smtClean="0"/>
              <a:t>Emission </a:t>
            </a:r>
            <a:r>
              <a:rPr lang="en-AU" dirty="0"/>
              <a:t>of synchrotron radiation will ‘Damp’ the </a:t>
            </a:r>
            <a:r>
              <a:rPr lang="en-AU" dirty="0" smtClean="0"/>
              <a:t>emittance</a:t>
            </a:r>
          </a:p>
          <a:p>
            <a:endParaRPr lang="en-AU" dirty="0" smtClean="0"/>
          </a:p>
          <a:p>
            <a:r>
              <a:rPr lang="en-US" dirty="0"/>
              <a:t>Dispersion, Magnet misalignments and Quantum effects can increase the </a:t>
            </a:r>
            <a:r>
              <a:rPr lang="en-US" dirty="0" smtClean="0"/>
              <a:t>emittance</a:t>
            </a:r>
          </a:p>
          <a:p>
            <a:endParaRPr lang="en-US" dirty="0" smtClean="0"/>
          </a:p>
          <a:p>
            <a:r>
              <a:rPr lang="en-US" dirty="0" smtClean="0"/>
              <a:t>Colliders want a very small vertical beam size, which means a very small vertical emittance. </a:t>
            </a:r>
          </a:p>
          <a:p>
            <a:r>
              <a:rPr lang="en-US" dirty="0" smtClean="0"/>
              <a:t>New colliders will employ ‘</a:t>
            </a:r>
            <a:r>
              <a:rPr lang="en-US" b="1" dirty="0" smtClean="0"/>
              <a:t>Damping Rings’</a:t>
            </a:r>
          </a:p>
          <a:p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697229"/>
          </a:xfrm>
        </p:spPr>
        <p:txBody>
          <a:bodyPr/>
          <a:lstStyle/>
          <a:p>
            <a:r>
              <a:rPr lang="en-US" dirty="0" smtClean="0"/>
              <a:t>Emittance</a:t>
            </a:r>
            <a:endParaRPr lang="en-AU" dirty="0"/>
          </a:p>
        </p:txBody>
      </p:sp>
      <p:grpSp>
        <p:nvGrpSpPr>
          <p:cNvPr id="60" name="Group 59"/>
          <p:cNvGrpSpPr/>
          <p:nvPr/>
        </p:nvGrpSpPr>
        <p:grpSpPr>
          <a:xfrm>
            <a:off x="7384644" y="3308121"/>
            <a:ext cx="3863928" cy="1474138"/>
            <a:chOff x="7658101" y="3938859"/>
            <a:chExt cx="3863928" cy="1474138"/>
          </a:xfrm>
        </p:grpSpPr>
        <p:grpSp>
          <p:nvGrpSpPr>
            <p:cNvPr id="15" name="Group 14"/>
            <p:cNvGrpSpPr/>
            <p:nvPr/>
          </p:nvGrpSpPr>
          <p:grpSpPr>
            <a:xfrm>
              <a:off x="7658101" y="3938859"/>
              <a:ext cx="2207858" cy="1379706"/>
              <a:chOff x="4900620" y="995095"/>
              <a:chExt cx="3786180" cy="1784877"/>
            </a:xfrm>
          </p:grpSpPr>
          <p:grpSp>
            <p:nvGrpSpPr>
              <p:cNvPr id="16" name="Group 17"/>
              <p:cNvGrpSpPr>
                <a:grpSpLocks/>
              </p:cNvGrpSpPr>
              <p:nvPr/>
            </p:nvGrpSpPr>
            <p:grpSpPr bwMode="auto">
              <a:xfrm>
                <a:off x="4900620" y="1323287"/>
                <a:ext cx="3786180" cy="1456685"/>
                <a:chOff x="748" y="350"/>
                <a:chExt cx="4306" cy="1266"/>
              </a:xfrm>
            </p:grpSpPr>
            <p:sp>
              <p:nvSpPr>
                <p:cNvPr id="21" name="Line 4"/>
                <p:cNvSpPr>
                  <a:spLocks noChangeShapeType="1"/>
                </p:cNvSpPr>
                <p:nvPr/>
              </p:nvSpPr>
              <p:spPr bwMode="auto">
                <a:xfrm>
                  <a:off x="748" y="1117"/>
                  <a:ext cx="4173" cy="0"/>
                </a:xfrm>
                <a:prstGeom prst="line">
                  <a:avLst/>
                </a:prstGeom>
                <a:noFill/>
                <a:ln w="28575">
                  <a:solidFill>
                    <a:srgbClr val="99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22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2245" y="618"/>
                  <a:ext cx="0" cy="99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23" name="Oval 22"/>
                <p:cNvSpPr>
                  <a:spLocks noChangeArrowheads="1"/>
                </p:cNvSpPr>
                <p:nvPr/>
              </p:nvSpPr>
              <p:spPr bwMode="auto">
                <a:xfrm>
                  <a:off x="2200" y="890"/>
                  <a:ext cx="91" cy="91"/>
                </a:xfrm>
                <a:prstGeom prst="ellipse">
                  <a:avLst/>
                </a:pr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24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2290" y="709"/>
                  <a:ext cx="118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2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002" y="350"/>
                  <a:ext cx="435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GB" i="1" dirty="0"/>
                    <a:t>p</a:t>
                  </a:r>
                </a:p>
              </p:txBody>
            </p:sp>
            <p:sp>
              <p:nvSpPr>
                <p:cNvPr id="26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843" y="449"/>
                  <a:ext cx="402" cy="4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GB" i="1" dirty="0"/>
                    <a:t>y</a:t>
                  </a:r>
                </a:p>
              </p:txBody>
            </p:sp>
            <p:sp>
              <p:nvSpPr>
                <p:cNvPr id="27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4863" y="1071"/>
                  <a:ext cx="19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i="1"/>
                    <a:t>s</a:t>
                  </a:r>
                </a:p>
              </p:txBody>
            </p:sp>
            <p:sp>
              <p:nvSpPr>
                <p:cNvPr id="28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290" y="779"/>
                  <a:ext cx="817" cy="156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2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2325" y="453"/>
                  <a:ext cx="1075" cy="4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GB" i="1" dirty="0" smtClean="0">
                      <a:solidFill>
                        <a:schemeClr val="accent2"/>
                      </a:solidFill>
                    </a:rPr>
                    <a:t>P’</a:t>
                  </a:r>
                  <a:endParaRPr lang="en-GB" i="1" dirty="0">
                    <a:solidFill>
                      <a:schemeClr val="accent2"/>
                    </a:solidFill>
                    <a:cs typeface="Times New Roman" pitchFamily="18" charset="0"/>
                    <a:sym typeface="Symbol" pitchFamily="18" charset="2"/>
                  </a:endParaRPr>
                </a:p>
              </p:txBody>
            </p:sp>
          </p:grpSp>
          <p:cxnSp>
            <p:nvCxnSpPr>
              <p:cNvPr id="17" name="Straight Arrow Connector 16"/>
              <p:cNvCxnSpPr/>
              <p:nvPr/>
            </p:nvCxnSpPr>
            <p:spPr>
              <a:xfrm flipV="1">
                <a:off x="7512561" y="1473162"/>
                <a:ext cx="574487" cy="238750"/>
              </a:xfrm>
              <a:prstGeom prst="straightConnector1">
                <a:avLst/>
              </a:prstGeom>
              <a:ln w="412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7678882" y="995095"/>
                <a:ext cx="514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>
                    <a:solidFill>
                      <a:srgbClr val="00B0F0"/>
                    </a:solidFill>
                  </a:rPr>
                  <a:t>γ</a:t>
                </a:r>
                <a:endParaRPr lang="en-AU" dirty="0">
                  <a:solidFill>
                    <a:srgbClr val="00B0F0"/>
                  </a:solidFill>
                </a:endParaRPr>
              </a:p>
            </p:txBody>
          </p:sp>
          <p:cxnSp>
            <p:nvCxnSpPr>
              <p:cNvPr id="19" name="Straight Connector 18"/>
              <p:cNvCxnSpPr>
                <a:stCxn id="24" idx="1"/>
              </p:cNvCxnSpPr>
              <p:nvPr/>
            </p:nvCxnSpPr>
            <p:spPr>
              <a:xfrm rot="5400000">
                <a:off x="7059294" y="1971086"/>
                <a:ext cx="469453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6676621" y="2049329"/>
                <a:ext cx="39121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9936745" y="4337626"/>
              <a:ext cx="1585284" cy="1075371"/>
              <a:chOff x="4564002" y="3208338"/>
              <a:chExt cx="3743325" cy="1752600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4564002" y="3208338"/>
                <a:ext cx="3743325" cy="1752600"/>
                <a:chOff x="2916238" y="3476625"/>
                <a:chExt cx="3743325" cy="1752600"/>
              </a:xfrm>
            </p:grpSpPr>
            <p:sp>
              <p:nvSpPr>
                <p:cNvPr id="40" name="Oval 5"/>
                <p:cNvSpPr>
                  <a:spLocks noChangeArrowheads="1"/>
                </p:cNvSpPr>
                <p:nvPr/>
              </p:nvSpPr>
              <p:spPr bwMode="auto">
                <a:xfrm>
                  <a:off x="4140200" y="3476625"/>
                  <a:ext cx="762000" cy="1752600"/>
                </a:xfrm>
                <a:prstGeom prst="ellipse">
                  <a:avLst/>
                </a:prstGeom>
                <a:solidFill>
                  <a:srgbClr val="FFCC00">
                    <a:alpha val="50000"/>
                  </a:srgb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41" name="Line 6"/>
                <p:cNvSpPr>
                  <a:spLocks noChangeShapeType="1"/>
                </p:cNvSpPr>
                <p:nvPr/>
              </p:nvSpPr>
              <p:spPr bwMode="auto">
                <a:xfrm>
                  <a:off x="2916238" y="4359275"/>
                  <a:ext cx="3743325" cy="0"/>
                </a:xfrm>
                <a:prstGeom prst="line">
                  <a:avLst/>
                </a:prstGeom>
                <a:noFill/>
                <a:ln w="28575">
                  <a:solidFill>
                    <a:srgbClr val="990099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2" name="Oval 20"/>
                <p:cNvSpPr>
                  <a:spLocks noChangeArrowheads="1"/>
                </p:cNvSpPr>
                <p:nvPr/>
              </p:nvSpPr>
              <p:spPr bwMode="auto">
                <a:xfrm>
                  <a:off x="4462463" y="3933825"/>
                  <a:ext cx="152400" cy="152400"/>
                </a:xfrm>
                <a:prstGeom prst="ellipse">
                  <a:avLst/>
                </a:pr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4747626" y="4677425"/>
                  <a:ext cx="1030288" cy="3365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1600" dirty="0">
                      <a:solidFill>
                        <a:srgbClr val="CC0000"/>
                      </a:solidFill>
                      <a:latin typeface="Arial" charset="0"/>
                    </a:rPr>
                    <a:t>RF cavity</a:t>
                  </a:r>
                </a:p>
              </p:txBody>
            </p:sp>
            <p:sp>
              <p:nvSpPr>
                <p:cNvPr id="45" name="Line 44"/>
                <p:cNvSpPr>
                  <a:spLocks noChangeShapeType="1"/>
                </p:cNvSpPr>
                <p:nvPr/>
              </p:nvSpPr>
              <p:spPr bwMode="auto">
                <a:xfrm flipV="1">
                  <a:off x="4606926" y="3703636"/>
                  <a:ext cx="1016415" cy="23018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6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4606924" y="3760575"/>
                  <a:ext cx="2052639" cy="173244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AU"/>
                </a:p>
              </p:txBody>
            </p:sp>
            <p:sp>
              <p:nvSpPr>
                <p:cNvPr id="47" name="Line 46"/>
                <p:cNvSpPr>
                  <a:spLocks noChangeShapeType="1"/>
                </p:cNvSpPr>
                <p:nvPr/>
              </p:nvSpPr>
              <p:spPr bwMode="auto">
                <a:xfrm>
                  <a:off x="5716464" y="3729778"/>
                  <a:ext cx="68580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AU"/>
                </a:p>
              </p:txBody>
            </p:sp>
          </p:grpSp>
          <p:sp>
            <p:nvSpPr>
              <p:cNvPr id="32" name="Line 34"/>
              <p:cNvSpPr>
                <a:spLocks noChangeShapeType="1"/>
              </p:cNvSpPr>
              <p:nvPr/>
            </p:nvSpPr>
            <p:spPr bwMode="auto">
              <a:xfrm>
                <a:off x="5965764" y="3556001"/>
                <a:ext cx="457200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3" name="Line 35"/>
              <p:cNvSpPr>
                <a:spLocks noChangeShapeType="1"/>
              </p:cNvSpPr>
              <p:nvPr/>
            </p:nvSpPr>
            <p:spPr bwMode="auto">
              <a:xfrm>
                <a:off x="5965764" y="3708401"/>
                <a:ext cx="457200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4" name="Line 36"/>
              <p:cNvSpPr>
                <a:spLocks noChangeShapeType="1"/>
              </p:cNvSpPr>
              <p:nvPr/>
            </p:nvSpPr>
            <p:spPr bwMode="auto">
              <a:xfrm>
                <a:off x="5965764" y="3860801"/>
                <a:ext cx="457200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" name="Line 37"/>
              <p:cNvSpPr>
                <a:spLocks noChangeShapeType="1"/>
              </p:cNvSpPr>
              <p:nvPr/>
            </p:nvSpPr>
            <p:spPr bwMode="auto">
              <a:xfrm>
                <a:off x="5965764" y="4013201"/>
                <a:ext cx="457200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" name="Line 38"/>
              <p:cNvSpPr>
                <a:spLocks noChangeShapeType="1"/>
              </p:cNvSpPr>
              <p:nvPr/>
            </p:nvSpPr>
            <p:spPr bwMode="auto">
              <a:xfrm>
                <a:off x="5965764" y="4165601"/>
                <a:ext cx="457200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7" name="Line 39"/>
              <p:cNvSpPr>
                <a:spLocks noChangeShapeType="1"/>
              </p:cNvSpPr>
              <p:nvPr/>
            </p:nvSpPr>
            <p:spPr bwMode="auto">
              <a:xfrm>
                <a:off x="5965764" y="4318001"/>
                <a:ext cx="457200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8" name="Line 40"/>
              <p:cNvSpPr>
                <a:spLocks noChangeShapeType="1"/>
              </p:cNvSpPr>
              <p:nvPr/>
            </p:nvSpPr>
            <p:spPr bwMode="auto">
              <a:xfrm>
                <a:off x="5965764" y="4470401"/>
                <a:ext cx="457200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9" name="Line 41"/>
              <p:cNvSpPr>
                <a:spLocks noChangeShapeType="1"/>
              </p:cNvSpPr>
              <p:nvPr/>
            </p:nvSpPr>
            <p:spPr bwMode="auto">
              <a:xfrm>
                <a:off x="5965764" y="4622801"/>
                <a:ext cx="457200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</p:grpSp>
      <p:pic>
        <p:nvPicPr>
          <p:cNvPr id="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3167" y="317888"/>
            <a:ext cx="5026882" cy="293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6164" y="216156"/>
            <a:ext cx="2650108" cy="268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269358"/>
              </p:ext>
            </p:extLst>
          </p:nvPr>
        </p:nvGraphicFramePr>
        <p:xfrm>
          <a:off x="7171072" y="5224651"/>
          <a:ext cx="2846249" cy="1132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6" imgW="1244520" imgH="495000" progId="Equation.3">
                  <p:embed/>
                </p:oleObj>
              </mc:Choice>
              <mc:Fallback>
                <p:oleObj name="Equation" r:id="rId6" imgW="1244520" imgH="49500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1072" y="5224651"/>
                        <a:ext cx="2846249" cy="1132691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082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640079"/>
          </a:xfrm>
        </p:spPr>
        <p:txBody>
          <a:bodyPr/>
          <a:lstStyle/>
          <a:p>
            <a:r>
              <a:rPr lang="en-US" dirty="0" smtClean="0"/>
              <a:t>Low Emittance rings workshop series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960120"/>
            <a:ext cx="10515600" cy="5216843"/>
          </a:xfrm>
        </p:spPr>
        <p:txBody>
          <a:bodyPr/>
          <a:lstStyle/>
          <a:p>
            <a:r>
              <a:rPr lang="en-US" dirty="0"/>
              <a:t>HEP community is starting to appreciate input from light sources.</a:t>
            </a:r>
          </a:p>
          <a:p>
            <a:pPr marL="0" indent="0" algn="ctr">
              <a:buNone/>
            </a:pPr>
            <a:r>
              <a:rPr lang="en-US" b="1" dirty="0"/>
              <a:t>Low Emittance Rings 2010 </a:t>
            </a:r>
            <a:r>
              <a:rPr lang="en-US" dirty="0"/>
              <a:t>Workshop. CERN, 12-15 </a:t>
            </a:r>
            <a:r>
              <a:rPr lang="en-US" dirty="0" smtClean="0"/>
              <a:t>January: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/>
              <a:t>“The workshop will profit from the experience of colleagues who have designed, commissioned and operated lepton ring colliders and synchrotron light sources.”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35"/>
          <a:stretch>
            <a:fillRect/>
          </a:stretch>
        </p:blipFill>
        <p:spPr bwMode="auto">
          <a:xfrm>
            <a:off x="838200" y="3365817"/>
            <a:ext cx="9144000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38200" y="5212080"/>
            <a:ext cx="9144000" cy="2971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338517"/>
              </p:ext>
            </p:extLst>
          </p:nvPr>
        </p:nvGraphicFramePr>
        <p:xfrm>
          <a:off x="4523483" y="5927015"/>
          <a:ext cx="2187771" cy="870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4" imgW="1244520" imgH="495000" progId="Equation.3">
                  <p:embed/>
                </p:oleObj>
              </mc:Choice>
              <mc:Fallback>
                <p:oleObj name="Equation" r:id="rId4" imgW="1244520" imgH="495000" progId="Equation.3">
                  <p:embed/>
                  <p:pic>
                    <p:nvPicPr>
                      <p:cNvPr id="63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3483" y="5927015"/>
                        <a:ext cx="2187771" cy="870644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018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617219"/>
          </a:xfrm>
        </p:spPr>
        <p:txBody>
          <a:bodyPr/>
          <a:lstStyle/>
          <a:p>
            <a:r>
              <a:rPr lang="en-US" dirty="0" smtClean="0"/>
              <a:t>Light Sources as a testing ground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845820"/>
            <a:ext cx="6589871" cy="5331143"/>
          </a:xfrm>
        </p:spPr>
        <p:txBody>
          <a:bodyPr/>
          <a:lstStyle/>
          <a:p>
            <a:r>
              <a:rPr lang="en-US" dirty="0" smtClean="0"/>
              <a:t>Light sources excel at beam stability and precision. The collider community has now recognized there are many lessons to learn from them.</a:t>
            </a:r>
          </a:p>
          <a:p>
            <a:endParaRPr lang="en-US" dirty="0"/>
          </a:p>
          <a:p>
            <a:r>
              <a:rPr lang="en-US" dirty="0" smtClean="0"/>
              <a:t>Physicists at </a:t>
            </a:r>
            <a:r>
              <a:rPr lang="en-US" dirty="0"/>
              <a:t>l</a:t>
            </a:r>
            <a:r>
              <a:rPr lang="en-US" dirty="0" smtClean="0"/>
              <a:t>ight sources often have the time and ability to test beam dynamics theories and hardware</a:t>
            </a:r>
          </a:p>
          <a:p>
            <a:endParaRPr lang="en-US" dirty="0"/>
          </a:p>
          <a:p>
            <a:r>
              <a:rPr lang="en-US" dirty="0" smtClean="0"/>
              <a:t>Light Sources are very similar to damping rings. Can demonstrate  techniques needed for </a:t>
            </a:r>
            <a:r>
              <a:rPr lang="en-US" smtClean="0"/>
              <a:t>future accelerators.</a:t>
            </a:r>
            <a:endParaRPr lang="en-A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24471" t="24469" r="24472" b="24490"/>
          <a:stretch/>
        </p:blipFill>
        <p:spPr bwMode="auto">
          <a:xfrm>
            <a:off x="7469011" y="977153"/>
            <a:ext cx="3721836" cy="186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566" y="2994213"/>
            <a:ext cx="5029434" cy="386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82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781049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irect emittance measurement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990600"/>
            <a:ext cx="10515600" cy="5748186"/>
          </a:xfrm>
        </p:spPr>
        <p:txBody>
          <a:bodyPr/>
          <a:lstStyle/>
          <a:p>
            <a:r>
              <a:rPr lang="en-US" b="1" dirty="0"/>
              <a:t>SLS: </a:t>
            </a:r>
            <a:r>
              <a:rPr lang="el-GR" b="1" dirty="0"/>
              <a:t>ε</a:t>
            </a:r>
            <a:r>
              <a:rPr lang="en-US" b="1" baseline="-25000" dirty="0"/>
              <a:t>y</a:t>
            </a:r>
            <a:r>
              <a:rPr lang="en-US" b="1" dirty="0"/>
              <a:t> = 2.8 pm ± 0.4 (0.05% coupling</a:t>
            </a:r>
            <a:r>
              <a:rPr lang="en-US" b="1" dirty="0" smtClean="0"/>
              <a:t>)</a:t>
            </a:r>
          </a:p>
          <a:p>
            <a:endParaRPr lang="en-AU" b="1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Diamond: </a:t>
            </a:r>
            <a:r>
              <a:rPr lang="el-GR" b="1" dirty="0"/>
              <a:t>ε</a:t>
            </a:r>
            <a:r>
              <a:rPr lang="en-US" b="1" baseline="-25000" dirty="0"/>
              <a:t>y</a:t>
            </a:r>
            <a:r>
              <a:rPr lang="en-US" b="1" dirty="0"/>
              <a:t> = 2.2 pm ± 2? (0.08% coupling)</a:t>
            </a:r>
            <a:endParaRPr lang="en-AU" b="1" dirty="0"/>
          </a:p>
          <a:p>
            <a:endParaRPr lang="en-US" dirty="0" smtClean="0"/>
          </a:p>
          <a:p>
            <a:endParaRPr lang="en-A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793" y="1629142"/>
            <a:ext cx="7826002" cy="210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4656" y="1484237"/>
            <a:ext cx="2511294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000" y="4558476"/>
            <a:ext cx="5177427" cy="201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0717" y="4440086"/>
            <a:ext cx="3219586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96498" y="2112644"/>
            <a:ext cx="4656777" cy="435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979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8" y="57151"/>
            <a:ext cx="11470481" cy="730249"/>
          </a:xfrm>
        </p:spPr>
        <p:txBody>
          <a:bodyPr/>
          <a:lstStyle/>
          <a:p>
            <a:r>
              <a:rPr lang="en-US" dirty="0" smtClean="0"/>
              <a:t>Indirect emittance measurement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9" y="901700"/>
            <a:ext cx="10515600" cy="5275263"/>
          </a:xfrm>
        </p:spPr>
        <p:txBody>
          <a:bodyPr/>
          <a:lstStyle/>
          <a:p>
            <a:r>
              <a:rPr lang="en-US" dirty="0" smtClean="0"/>
              <a:t>Without the resources for a dedicated high quality diagnostic beamline, we must try indirect inference of the beam size.</a:t>
            </a:r>
          </a:p>
          <a:p>
            <a:r>
              <a:rPr lang="en-US" dirty="0" err="1"/>
              <a:t>Tousheck</a:t>
            </a:r>
            <a:r>
              <a:rPr lang="en-US" dirty="0"/>
              <a:t> effect is the scattering of particles within the beam from each other.</a:t>
            </a:r>
          </a:p>
          <a:p>
            <a:endParaRPr lang="en-AU" dirty="0"/>
          </a:p>
        </p:txBody>
      </p:sp>
      <p:pic>
        <p:nvPicPr>
          <p:cNvPr id="4" name="Picture 5" descr="fit_examp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679" y="3756025"/>
            <a:ext cx="5399088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750520"/>
              </p:ext>
            </p:extLst>
          </p:nvPr>
        </p:nvGraphicFramePr>
        <p:xfrm>
          <a:off x="6094808" y="4907756"/>
          <a:ext cx="1909763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4" imgW="1295280" imgH="1091880" progId="Equation.3">
                  <p:embed/>
                </p:oleObj>
              </mc:Choice>
              <mc:Fallback>
                <p:oleObj name="Equation" r:id="rId4" imgW="1295280" imgH="1091880" progId="Equation.3">
                  <p:embed/>
                  <p:pic>
                    <p:nvPicPr>
                      <p:cNvPr id="102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4808" y="4907756"/>
                        <a:ext cx="1909763" cy="16097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91861" y="2501900"/>
            <a:ext cx="514968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43775" y="2781015"/>
            <a:ext cx="3531394" cy="9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2616199" y="2819400"/>
            <a:ext cx="1108075" cy="431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624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2747</TotalTime>
  <Words>790</Words>
  <Application>Microsoft Office PowerPoint</Application>
  <PresentationFormat>Widescreen</PresentationFormat>
  <Paragraphs>112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Calibri</vt:lpstr>
      <vt:lpstr>Wingdings</vt:lpstr>
      <vt:lpstr>Fira Sans ExtraBold</vt:lpstr>
      <vt:lpstr>Poppins Light</vt:lpstr>
      <vt:lpstr>Poppins</vt:lpstr>
      <vt:lpstr>Times New Roman</vt:lpstr>
      <vt:lpstr>Arial</vt:lpstr>
      <vt:lpstr>Fira Sans Light</vt:lpstr>
      <vt:lpstr>Fira Sans ExtraLight</vt:lpstr>
      <vt:lpstr>Fira Sans</vt:lpstr>
      <vt:lpstr>Symbol</vt:lpstr>
      <vt:lpstr>Office Theme</vt:lpstr>
      <vt:lpstr>Equation</vt:lpstr>
      <vt:lpstr>Research Activities</vt:lpstr>
      <vt:lpstr>Overview</vt:lpstr>
      <vt:lpstr>Vertical Emittance at the Quantum Limit</vt:lpstr>
      <vt:lpstr>ILC School 2007</vt:lpstr>
      <vt:lpstr>Emittance</vt:lpstr>
      <vt:lpstr>Low Emittance rings workshop series</vt:lpstr>
      <vt:lpstr>Light Sources as a testing ground</vt:lpstr>
      <vt:lpstr>Direct emittance measurement</vt:lpstr>
      <vt:lpstr>Indirect emittance measurement</vt:lpstr>
      <vt:lpstr>Towards the Quantum Limit</vt:lpstr>
      <vt:lpstr>Beam Based Alignment </vt:lpstr>
      <vt:lpstr>Alignment Methods Comparison</vt:lpstr>
      <vt:lpstr>Sextupole Vertical offsets</vt:lpstr>
      <vt:lpstr>Quadrupole Rolls</vt:lpstr>
      <vt:lpstr>IVU Induced Instabilties</vt:lpstr>
      <vt:lpstr>Background</vt:lpstr>
      <vt:lpstr>Modelling the IVUs</vt:lpstr>
      <vt:lpstr>Possible solution – ferrite rings</vt:lpstr>
      <vt:lpstr>The CompactLight Collaboration</vt:lpstr>
      <vt:lpstr>CompactLight</vt:lpstr>
      <vt:lpstr>The Collaboration Members</vt:lpstr>
      <vt:lpstr>RF Undulator Work</vt:lpstr>
      <vt:lpstr>Thank you.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DOWD, Rohan</cp:lastModifiedBy>
  <cp:revision>80</cp:revision>
  <dcterms:created xsi:type="dcterms:W3CDTF">2018-07-16T03:55:09Z</dcterms:created>
  <dcterms:modified xsi:type="dcterms:W3CDTF">2019-02-19T01:03:55Z</dcterms:modified>
</cp:coreProperties>
</file>