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2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20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1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5.xml.rels" ContentType="application/vnd.openxmlformats-package.relationships+xml"/>
  <Override PartName="/ppt/slideMasters/_rels/slideMaster23.xml.rels" ContentType="application/vnd.openxmlformats-package.relationships+xml"/>
  <Override PartName="/ppt/slideMasters/_rels/slideMaster6.xml.rels" ContentType="application/vnd.openxmlformats-package.relationships+xml"/>
  <Override PartName="/ppt/slideMasters/_rels/slideMaster24.xml.rels" ContentType="application/vnd.openxmlformats-package.relationships+xml"/>
  <Override PartName="/ppt/slideMasters/_rels/slideMaster7.xml.rels" ContentType="application/vnd.openxmlformats-package.relationships+xml"/>
  <Override PartName="/ppt/slideMasters/_rels/slideMaster8.xml.rels" ContentType="application/vnd.openxmlformats-package.relationships+xml"/>
  <Override PartName="/ppt/slideMasters/_rels/slideMaster9.xml.rels" ContentType="application/vnd.openxmlformats-package.relationships+xml"/>
  <Override PartName="/ppt/slideMasters/_rels/slideMaster10.xml.rels" ContentType="application/vnd.openxmlformats-package.relationships+xml"/>
  <Override PartName="/ppt/slideMasters/_rels/slideMaster11.xml.rels" ContentType="application/vnd.openxmlformats-package.relationships+xml"/>
  <Override PartName="/ppt/slideMasters/_rels/slideMaster12.xml.rels" ContentType="application/vnd.openxmlformats-package.relationships+xml"/>
  <Override PartName="/ppt/slideMasters/_rels/slideMaster13.xml.rels" ContentType="application/vnd.openxmlformats-package.relationships+xml"/>
  <Override PartName="/ppt/slideMasters/_rels/slideMaster14.xml.rels" ContentType="application/vnd.openxmlformats-package.relationships+xml"/>
  <Override PartName="/ppt/slideMasters/_rels/slideMaster15.xml.rels" ContentType="application/vnd.openxmlformats-package.relationships+xml"/>
  <Override PartName="/ppt/slideMasters/_rels/slideMaster16.xml.rels" ContentType="application/vnd.openxmlformats-package.relationships+xml"/>
  <Override PartName="/ppt/slideMasters/_rels/slideMaster17.xml.rels" ContentType="application/vnd.openxmlformats-package.relationships+xml"/>
  <Override PartName="/ppt/slideMasters/_rels/slideMaster18.xml.rels" ContentType="application/vnd.openxmlformats-package.relationships+xml"/>
  <Override PartName="/ppt/slideMasters/_rels/slideMaster19.xml.rels" ContentType="application/vnd.openxmlformats-package.relationships+xml"/>
  <Override PartName="/ppt/notesMasters/notesMaster1.xml" ContentType="application/vnd.openxmlformats-officedocument.presentationml.notesMaster+xml"/>
  <Override PartName="/ppt/notesMasters/_rels/notesMaster1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14.xml" ContentType="application/vnd.openxmlformats-officedocument.theme+xml"/>
  <Override PartName="/ppt/theme/theme15.xml" ContentType="application/vnd.openxmlformats-officedocument.theme+xml"/>
  <Override PartName="/ppt/theme/theme16.xml" ContentType="application/vnd.openxmlformats-officedocument.theme+xml"/>
  <Override PartName="/ppt/theme/theme17.xml" ContentType="application/vnd.openxmlformats-officedocument.theme+xml"/>
  <Override PartName="/ppt/theme/theme18.xml" ContentType="application/vnd.openxmlformats-officedocument.theme+xml"/>
  <Override PartName="/ppt/theme/theme19.xml" ContentType="application/vnd.openxmlformats-officedocument.theme+xml"/>
  <Override PartName="/ppt/theme/theme20.xml" ContentType="application/vnd.openxmlformats-officedocument.theme+xml"/>
  <Override PartName="/ppt/theme/theme21.xml" ContentType="application/vnd.openxmlformats-officedocument.theme+xml"/>
  <Override PartName="/ppt/theme/theme22.xml" ContentType="application/vnd.openxmlformats-officedocument.theme+xml"/>
  <Override PartName="/ppt/theme/theme23.xml" ContentType="application/vnd.openxmlformats-officedocument.theme+xml"/>
  <Override PartName="/ppt/theme/theme24.xml" ContentType="application/vnd.openxmlformats-officedocument.theme+xml"/>
  <Override PartName="/ppt/theme/theme25.xml" ContentType="application/vnd.openxmlformats-officedocument.theme+xml"/>
  <Override PartName="/ppt/notesSlides/notesSlide16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_rels/notesSlide16.xml.rels" ContentType="application/vnd.openxmlformats-package.relationships+xml"/>
  <Override PartName="/ppt/notesSlides/_rels/notesSlide22.xml.rels" ContentType="application/vnd.openxmlformats-package.relationships+xml"/>
  <Override PartName="/ppt/notesSlides/_rels/notesSlide26.xml.rels" ContentType="application/vnd.openxmlformats-package.relationships+xml"/>
  <Override PartName="/ppt/media/image28.png" ContentType="image/png"/>
  <Override PartName="/ppt/media/image1.jpeg" ContentType="image/jpeg"/>
  <Override PartName="/ppt/media/image59.png" ContentType="image/png"/>
  <Override PartName="/ppt/media/image131.png" ContentType="image/png"/>
  <Override PartName="/ppt/media/image17.jpeg" ContentType="image/jpeg"/>
  <Override PartName="/ppt/media/image106.jpeg" ContentType="image/jpeg"/>
  <Override PartName="/ppt/media/image3.png" ContentType="image/png"/>
  <Override PartName="/ppt/media/image74.png" ContentType="image/png"/>
  <Override PartName="/ppt/media/image8.png" ContentType="image/png"/>
  <Override PartName="/ppt/media/image2.jpeg" ContentType="image/jpeg"/>
  <Override PartName="/ppt/media/image110.png" ContentType="image/png"/>
  <Override PartName="/ppt/media/image38.png" ContentType="image/png"/>
  <Override PartName="/ppt/media/image4.jpeg" ContentType="image/jpeg"/>
  <Override PartName="/ppt/media/image130.png" ContentType="image/png"/>
  <Override PartName="/ppt/media/image58.png" ContentType="image/png"/>
  <Override PartName="/ppt/media/image5.png" ContentType="image/png"/>
  <Override PartName="/ppt/media/image72.png" ContentType="image/png"/>
  <Override PartName="/ppt/media/image6.png" ContentType="image/png"/>
  <Override PartName="/ppt/media/image73.png" ContentType="image/png"/>
  <Override PartName="/ppt/media/image7.png" ContentType="image/png"/>
  <Override PartName="/ppt/media/image75.png" ContentType="image/png"/>
  <Override PartName="/ppt/media/image9.png" ContentType="image/png"/>
  <Override PartName="/ppt/media/image51.jpeg" ContentType="image/jpeg"/>
  <Override PartName="/ppt/media/image10.png" ContentType="image/png"/>
  <Override PartName="/ppt/media/image100.jpeg" ContentType="image/jpeg"/>
  <Override PartName="/ppt/media/image11.jpeg" ContentType="image/jpeg"/>
  <Override PartName="/ppt/media/image12.png" ContentType="image/png"/>
  <Override PartName="/ppt/media/image18.jpeg" ContentType="image/jpeg"/>
  <Override PartName="/ppt/media/image102.jpeg" ContentType="image/jpeg"/>
  <Override PartName="/ppt/media/image86.png" ContentType="image/png"/>
  <Override PartName="/ppt/media/image13.jpeg" ContentType="image/jpeg"/>
  <Override PartName="/ppt/media/image96.png" ContentType="image/png"/>
  <Override PartName="/ppt/media/image14.jpeg" ContentType="image/jpeg"/>
  <Override PartName="/ppt/media/image29.png" ContentType="image/png"/>
  <Override PartName="/ppt/media/image15.png" ContentType="image/png"/>
  <Override PartName="/ppt/media/image16.png" ContentType="image/png"/>
  <Override PartName="/ppt/media/image19.jpeg" ContentType="image/jpeg"/>
  <Override PartName="/ppt/media/image22.png" ContentType="image/png"/>
  <Override PartName="/ppt/media/image20.jpeg" ContentType="image/jpeg"/>
  <Override PartName="/ppt/media/image44.png" ContentType="image/png"/>
  <Override PartName="/ppt/media/image21.png" ContentType="image/png"/>
  <Override PartName="/ppt/media/image23.png" ContentType="image/png"/>
  <Override PartName="/ppt/media/image24.png" ContentType="image/png"/>
  <Override PartName="/ppt/media/image25.png" ContentType="image/png"/>
  <Override PartName="/ppt/media/hdphoto1.wdp" ContentType="image/vnd.ms-photo"/>
  <Override PartName="/ppt/media/image26.png" ContentType="image/png"/>
  <Override PartName="/ppt/media/image27.png" ContentType="image/png"/>
  <Override PartName="/ppt/media/image30.png" ContentType="image/png"/>
  <Override PartName="/ppt/media/image31.png" ContentType="image/png"/>
  <Override PartName="/ppt/media/image32.png" ContentType="image/png"/>
  <Override PartName="/ppt/media/image33.png" ContentType="image/png"/>
  <Override PartName="/ppt/media/image48.jpeg" ContentType="image/jpeg"/>
  <Override PartName="/ppt/media/image34.png" ContentType="image/png"/>
  <Override PartName="/ppt/media/image35.png" ContentType="image/png"/>
  <Override PartName="/ppt/media/image36.png" ContentType="image/png"/>
  <Override PartName="/ppt/media/image37.png" ContentType="image/png"/>
  <Override PartName="/ppt/media/image111.png" ContentType="image/png"/>
  <Override PartName="/ppt/media/image82.jpeg" ContentType="image/jpeg"/>
  <Override PartName="/ppt/media/image39.png" ContentType="image/png"/>
  <Override PartName="/ppt/media/image40.png" ContentType="image/png"/>
  <Override PartName="/ppt/media/image41.png" ContentType="image/png"/>
  <Override PartName="/ppt/media/image42.png" ContentType="image/png"/>
  <Override PartName="/ppt/media/image43.png" ContentType="image/png"/>
  <Override PartName="/ppt/media/image45.png" ContentType="image/png"/>
  <Override PartName="/ppt/media/image46.jpeg" ContentType="image/jpeg"/>
  <Override PartName="/ppt/media/image47.png" ContentType="image/png"/>
  <Override PartName="/ppt/media/image49.png" ContentType="image/png"/>
  <Override PartName="/ppt/media/image83.jpeg" ContentType="image/jpeg"/>
  <Override PartName="/ppt/media/image121.png" ContentType="image/png"/>
  <Override PartName="/ppt/media/image50.png" ContentType="image/png"/>
  <Override PartName="/ppt/media/image52.png" ContentType="image/png"/>
  <Override PartName="/ppt/media/image60.jpeg" ContentType="image/jpeg"/>
  <Override PartName="/ppt/media/image53.png" ContentType="image/png"/>
  <Override PartName="/ppt/media/image54.png" ContentType="image/png"/>
  <Override PartName="/ppt/media/image55.jpeg" ContentType="image/jpeg"/>
  <Override PartName="/ppt/media/image56.png" ContentType="image/png"/>
  <Override PartName="/ppt/media/image57.png" ContentType="image/png"/>
  <Override PartName="/ppt/media/image61.png" ContentType="image/png"/>
  <Override PartName="/ppt/media/image62.png" ContentType="image/png"/>
  <Override PartName="/ppt/media/image63.png" ContentType="image/png"/>
  <Override PartName="/ppt/media/image64.png" ContentType="image/png"/>
  <Override PartName="/ppt/media/image65.png" ContentType="image/png"/>
  <Override PartName="/ppt/media/image66.jpeg" ContentType="image/jpeg"/>
  <Override PartName="/ppt/media/image67.png" ContentType="image/png"/>
  <Override PartName="/ppt/media/image68.png" ContentType="image/png"/>
  <Override PartName="/ppt/media/image69.jpeg" ContentType="image/jpeg"/>
  <Override PartName="/ppt/media/image70.png" ContentType="image/png"/>
  <Override PartName="/ppt/media/image71.jpeg" ContentType="image/jpeg"/>
  <Override PartName="/ppt/media/image76.png" ContentType="image/png"/>
  <Override PartName="/ppt/media/image101.jpeg" ContentType="image/jpeg"/>
  <Override PartName="/ppt/media/image77.png" ContentType="image/png"/>
  <Override PartName="/ppt/media/image78.jpeg" ContentType="image/jpeg"/>
  <Override PartName="/ppt/media/image79.jpeg" ContentType="image/jpeg"/>
  <Override PartName="/ppt/media/image80.png" ContentType="image/png"/>
  <Override PartName="/ppt/media/image81.png" ContentType="image/png"/>
  <Override PartName="/ppt/media/image84.png" ContentType="image/png"/>
  <Override PartName="/ppt/media/image85.png" ContentType="image/png"/>
  <Override PartName="/ppt/media/image87.jpeg" ContentType="image/jpeg"/>
  <Override PartName="/ppt/media/image89.png" ContentType="image/png"/>
  <Override PartName="/ppt/media/image88.png" ContentType="image/png"/>
  <Override PartName="/ppt/media/image90.png" ContentType="image/png"/>
  <Override PartName="/ppt/media/image91.jpeg" ContentType="image/jpeg"/>
  <Override PartName="/ppt/media/image92.jpeg" ContentType="image/jpeg"/>
  <Override PartName="/ppt/media/image93.jpeg" ContentType="image/jpeg"/>
  <Override PartName="/ppt/media/image94.png" ContentType="image/png"/>
  <Override PartName="/ppt/media/image95.jpeg" ContentType="image/jpeg"/>
  <Override PartName="/ppt/media/image97.png" ContentType="image/png"/>
  <Override PartName="/ppt/media/image98.jpeg" ContentType="image/jpeg"/>
  <Override PartName="/ppt/media/image99.png" ContentType="image/png"/>
  <Override PartName="/ppt/media/image103.png" ContentType="image/png"/>
  <Override PartName="/ppt/media/image115.wmf" ContentType="image/x-wmf"/>
  <Override PartName="/ppt/media/image104.png" ContentType="image/png"/>
  <Override PartName="/ppt/media/image116.wmf" ContentType="image/x-wmf"/>
  <Override PartName="/ppt/media/image105.png" ContentType="image/png"/>
  <Override PartName="/ppt/media/image117.wmf" ContentType="image/x-wmf"/>
  <Override PartName="/ppt/media/image107.png" ContentType="image/png"/>
  <Override PartName="/ppt/media/image108.wmf" ContentType="image/x-wmf"/>
  <Override PartName="/ppt/media/media109.mp4" ContentType="video/mp4"/>
  <Override PartName="/ppt/media/image112.jpeg" ContentType="image/jpeg"/>
  <Override PartName="/ppt/media/image113.png" ContentType="image/png"/>
  <Override PartName="/ppt/media/image114.png" ContentType="image/png"/>
  <Override PartName="/ppt/media/image118.png" ContentType="image/png"/>
  <Override PartName="/ppt/media/image119.png" ContentType="image/png"/>
  <Override PartName="/ppt/media/image120.png" ContentType="image/png"/>
  <Override PartName="/ppt/media/image122.png" ContentType="image/png"/>
  <Override PartName="/ppt/media/image123.png" ContentType="image/png"/>
  <Override PartName="/ppt/media/image124.png" ContentType="image/png"/>
  <Override PartName="/ppt/media/image125.png" ContentType="image/png"/>
  <Override PartName="/ppt/media/image126.png" ContentType="image/png"/>
  <Override PartName="/ppt/media/image127.png" ContentType="image/png"/>
  <Override PartName="/ppt/media/image128.png" ContentType="image/png"/>
  <Override PartName="/ppt/media/image129.png" ContentType="image/png"/>
  <Override PartName="/ppt/media/image132.png" ContentType="image/png"/>
  <Override PartName="/ppt/media/image133.png" ContentType="image/png"/>
  <Override PartName="/ppt/media/image134.jpeg" ContentType="image/jpe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21.xml" ContentType="application/vnd.openxmlformats-officedocument.presentationml.slide+xml"/>
  <Override PartName="/ppt/slides/slide4.xml" ContentType="application/vnd.openxmlformats-officedocument.presentationml.slide+xml"/>
  <Override PartName="/ppt/slides/slide22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slides/slide24.xml" ContentType="application/vnd.openxmlformats-officedocument.presentationml.slide+xml"/>
  <Override PartName="/ppt/slides/slide8.xml" ContentType="application/vnd.openxmlformats-officedocument.presentationml.slide+xml"/>
  <Override PartName="/ppt/slides/slide25.xml" ContentType="application/vnd.openxmlformats-officedocument.presentationml.slide+xml"/>
  <Override PartName="/ppt/slides/slide9.xml" ContentType="application/vnd.openxmlformats-officedocument.presentationml.slide+xml"/>
  <Override PartName="/ppt/slides/slide26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_rels/slide35.xml.rels" ContentType="application/vnd.openxmlformats-package.relationships+xml"/>
  <Override PartName="/ppt/slides/_rels/slide1.xml.rels" ContentType="application/vnd.openxmlformats-package.relationships+xml"/>
  <Override PartName="/ppt/slides/_rels/slide22.xml.rels" ContentType="application/vnd.openxmlformats-package.relationships+xml"/>
  <Override PartName="/ppt/slides/_rels/slide36.xml.rels" ContentType="application/vnd.openxmlformats-package.relationships+xml"/>
  <Override PartName="/ppt/slides/_rels/slide2.xml.rels" ContentType="application/vnd.openxmlformats-package.relationships+xml"/>
  <Override PartName="/ppt/slides/_rels/slide20.xml.rels" ContentType="application/vnd.openxmlformats-package.relationships+xml"/>
  <Override PartName="/ppt/slides/_rels/slide37.xml.rels" ContentType="application/vnd.openxmlformats-package.relationships+xml"/>
  <Override PartName="/ppt/slides/_rels/slide3.xml.rels" ContentType="application/vnd.openxmlformats-package.relationships+xml"/>
  <Override PartName="/ppt/slides/_rels/slide21.xml.rels" ContentType="application/vnd.openxmlformats-package.relationships+xml"/>
  <Override PartName="/ppt/slides/_rels/slide4.xml.rels" ContentType="application/vnd.openxmlformats-package.relationships+xml"/>
  <Override PartName="/ppt/slides/_rels/slide38.xml.rels" ContentType="application/vnd.openxmlformats-package.relationships+xml"/>
  <Override PartName="/ppt/slides/_rels/slide5.xml.rels" ContentType="application/vnd.openxmlformats-package.relationships+xml"/>
  <Override PartName="/ppt/slides/_rels/slide39.xml.rels" ContentType="application/vnd.openxmlformats-package.relationships+xml"/>
  <Override PartName="/ppt/slides/_rels/slide23.xml.rels" ContentType="application/vnd.openxmlformats-package.relationships+xml"/>
  <Override PartName="/ppt/slides/_rels/slide6.xml.rels" ContentType="application/vnd.openxmlformats-package.relationships+xml"/>
  <Override PartName="/ppt/slides/_rels/slide24.xml.rels" ContentType="application/vnd.openxmlformats-package.relationships+xml"/>
  <Override PartName="/ppt/slides/_rels/slide7.xml.rels" ContentType="application/vnd.openxmlformats-package.relationships+xml"/>
  <Override PartName="/ppt/slides/_rels/slide25.xml.rels" ContentType="application/vnd.openxmlformats-package.relationships+xml"/>
  <Override PartName="/ppt/slides/_rels/slide8.xml.rels" ContentType="application/vnd.openxmlformats-package.relationships+xml"/>
  <Override PartName="/ppt/slides/_rels/slide26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7.xml.rels" ContentType="application/vnd.openxmlformats-package.relationships+xml"/>
  <Override PartName="/ppt/slides/_rels/slide28.xml.rels" ContentType="application/vnd.openxmlformats-package.relationships+xml"/>
  <Override PartName="/ppt/slides/_rels/slide29.xml.rels" ContentType="application/vnd.openxmlformats-package.relationships+xml"/>
  <Override PartName="/ppt/slides/_rels/slide30.xml.rels" ContentType="application/vnd.openxmlformats-package.relationships+xml"/>
  <Override PartName="/ppt/slides/_rels/slide31.xml.rels" ContentType="application/vnd.openxmlformats-package.relationships+xml"/>
  <Override PartName="/ppt/slides/_rels/slide32.xml.rels" ContentType="application/vnd.openxmlformats-package.relationships+xml"/>
  <Override PartName="/ppt/slides/_rels/slide33.xml.rels" ContentType="application/vnd.openxmlformats-package.relationships+xml"/>
  <Override PartName="/ppt/slides/_rels/slide34.xml.rels" ContentType="application/vnd.openxmlformats-package.relationships+xml"/>
  <Override PartName="/ppt/slides/_rels/slide40.xml.rels" ContentType="application/vnd.openxmlformats-package.relationships+xml"/>
  <Override PartName="/ppt/slides/_rels/slide41.xml.rels" ContentType="application/vnd.openxmlformats-package.relationships+xml"/>
  <Override PartName="/ppt/slides/_rels/slide42.xml.rels" ContentType="application/vnd.openxmlformats-package.relationships+xml"/>
  <Override PartName="/ppt/presProps.xml" ContentType="application/vnd.openxmlformats-officedocument.presentationml.presProps+xml"/>
  <Override PartName="/ppt/_rels/presentation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50" r:id="rId3"/>
    <p:sldMasterId id="2147483652" r:id="rId4"/>
    <p:sldMasterId id="2147483654" r:id="rId5"/>
    <p:sldMasterId id="2147483656" r:id="rId6"/>
    <p:sldMasterId id="2147483658" r:id="rId7"/>
    <p:sldMasterId id="2147483660" r:id="rId8"/>
    <p:sldMasterId id="2147483662" r:id="rId9"/>
    <p:sldMasterId id="2147483664" r:id="rId10"/>
    <p:sldMasterId id="2147483666" r:id="rId11"/>
    <p:sldMasterId id="2147483668" r:id="rId12"/>
    <p:sldMasterId id="2147483670" r:id="rId13"/>
    <p:sldMasterId id="2147483672" r:id="rId14"/>
    <p:sldMasterId id="2147483674" r:id="rId15"/>
    <p:sldMasterId id="2147483676" r:id="rId16"/>
    <p:sldMasterId id="2147483678" r:id="rId17"/>
    <p:sldMasterId id="2147483680" r:id="rId18"/>
    <p:sldMasterId id="2147483682" r:id="rId19"/>
    <p:sldMasterId id="2147483684" r:id="rId20"/>
    <p:sldMasterId id="2147483686" r:id="rId21"/>
    <p:sldMasterId id="2147483688" r:id="rId22"/>
    <p:sldMasterId id="2147483690" r:id="rId23"/>
    <p:sldMasterId id="2147483692" r:id="rId24"/>
    <p:sldMasterId id="2147483694" r:id="rId25"/>
  </p:sldMasterIdLst>
  <p:notesMasterIdLst>
    <p:notesMasterId r:id="rId26"/>
  </p:notesMasterIdLst>
  <p:sldIdLst>
    <p:sldId id="256" r:id="rId27"/>
    <p:sldId id="257" r:id="rId28"/>
    <p:sldId id="258" r:id="rId29"/>
    <p:sldId id="259" r:id="rId30"/>
    <p:sldId id="260" r:id="rId31"/>
    <p:sldId id="261" r:id="rId32"/>
    <p:sldId id="262" r:id="rId33"/>
    <p:sldId id="263" r:id="rId34"/>
    <p:sldId id="264" r:id="rId35"/>
    <p:sldId id="265" r:id="rId36"/>
    <p:sldId id="266" r:id="rId37"/>
    <p:sldId id="267" r:id="rId38"/>
    <p:sldId id="268" r:id="rId39"/>
    <p:sldId id="269" r:id="rId40"/>
    <p:sldId id="270" r:id="rId41"/>
    <p:sldId id="271" r:id="rId42"/>
    <p:sldId id="272" r:id="rId43"/>
    <p:sldId id="273" r:id="rId44"/>
    <p:sldId id="274" r:id="rId45"/>
    <p:sldId id="275" r:id="rId46"/>
    <p:sldId id="276" r:id="rId47"/>
    <p:sldId id="277" r:id="rId48"/>
    <p:sldId id="278" r:id="rId49"/>
    <p:sldId id="279" r:id="rId50"/>
    <p:sldId id="280" r:id="rId51"/>
    <p:sldId id="281" r:id="rId52"/>
    <p:sldId id="282" r:id="rId53"/>
    <p:sldId id="283" r:id="rId54"/>
    <p:sldId id="284" r:id="rId55"/>
    <p:sldId id="285" r:id="rId56"/>
    <p:sldId id="286" r:id="rId57"/>
    <p:sldId id="287" r:id="rId58"/>
    <p:sldId id="288" r:id="rId59"/>
    <p:sldId id="289" r:id="rId60"/>
    <p:sldId id="290" r:id="rId61"/>
    <p:sldId id="291" r:id="rId62"/>
    <p:sldId id="292" r:id="rId63"/>
    <p:sldId id="293" r:id="rId64"/>
    <p:sldId id="294" r:id="rId65"/>
    <p:sldId id="295" r:id="rId66"/>
    <p:sldId id="296" r:id="rId67"/>
    <p:sldId id="297" r:id="rId68"/>
  </p:sldIdLst>
  <p:sldSz cx="12192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Master" Target="slideMasters/slideMaster6.xml"/><Relationship Id="rId8" Type="http://schemas.openxmlformats.org/officeDocument/2006/relationships/slideMaster" Target="slideMasters/slideMaster7.xml"/><Relationship Id="rId9" Type="http://schemas.openxmlformats.org/officeDocument/2006/relationships/slideMaster" Target="slideMasters/slideMaster8.xml"/><Relationship Id="rId10" Type="http://schemas.openxmlformats.org/officeDocument/2006/relationships/slideMaster" Target="slideMasters/slideMaster9.xml"/><Relationship Id="rId11" Type="http://schemas.openxmlformats.org/officeDocument/2006/relationships/slideMaster" Target="slideMasters/slideMaster10.xml"/><Relationship Id="rId12" Type="http://schemas.openxmlformats.org/officeDocument/2006/relationships/slideMaster" Target="slideMasters/slideMaster11.xml"/><Relationship Id="rId13" Type="http://schemas.openxmlformats.org/officeDocument/2006/relationships/slideMaster" Target="slideMasters/slideMaster12.xml"/><Relationship Id="rId14" Type="http://schemas.openxmlformats.org/officeDocument/2006/relationships/slideMaster" Target="slideMasters/slideMaster13.xml"/><Relationship Id="rId15" Type="http://schemas.openxmlformats.org/officeDocument/2006/relationships/slideMaster" Target="slideMasters/slideMaster14.xml"/><Relationship Id="rId16" Type="http://schemas.openxmlformats.org/officeDocument/2006/relationships/slideMaster" Target="slideMasters/slideMaster15.xml"/><Relationship Id="rId17" Type="http://schemas.openxmlformats.org/officeDocument/2006/relationships/slideMaster" Target="slideMasters/slideMaster16.xml"/><Relationship Id="rId18" Type="http://schemas.openxmlformats.org/officeDocument/2006/relationships/slideMaster" Target="slideMasters/slideMaster17.xml"/><Relationship Id="rId19" Type="http://schemas.openxmlformats.org/officeDocument/2006/relationships/slideMaster" Target="slideMasters/slideMaster18.xml"/><Relationship Id="rId20" Type="http://schemas.openxmlformats.org/officeDocument/2006/relationships/slideMaster" Target="slideMasters/slideMaster19.xml"/><Relationship Id="rId21" Type="http://schemas.openxmlformats.org/officeDocument/2006/relationships/slideMaster" Target="slideMasters/slideMaster20.xml"/><Relationship Id="rId22" Type="http://schemas.openxmlformats.org/officeDocument/2006/relationships/slideMaster" Target="slideMasters/slideMaster21.xml"/><Relationship Id="rId23" Type="http://schemas.openxmlformats.org/officeDocument/2006/relationships/slideMaster" Target="slideMasters/slideMaster22.xml"/><Relationship Id="rId24" Type="http://schemas.openxmlformats.org/officeDocument/2006/relationships/slideMaster" Target="slideMasters/slideMaster23.xml"/><Relationship Id="rId25" Type="http://schemas.openxmlformats.org/officeDocument/2006/relationships/slideMaster" Target="slideMasters/slideMaster24.xml"/><Relationship Id="rId26" Type="http://schemas.openxmlformats.org/officeDocument/2006/relationships/notesMaster" Target="notesMasters/notesMaster1.xml"/><Relationship Id="rId27" Type="http://schemas.openxmlformats.org/officeDocument/2006/relationships/slide" Target="slides/slide1.xml"/><Relationship Id="rId28" Type="http://schemas.openxmlformats.org/officeDocument/2006/relationships/slide" Target="slides/slide2.xml"/><Relationship Id="rId29" Type="http://schemas.openxmlformats.org/officeDocument/2006/relationships/slide" Target="slides/slide3.xml"/><Relationship Id="rId30" Type="http://schemas.openxmlformats.org/officeDocument/2006/relationships/slide" Target="slides/slide4.xml"/><Relationship Id="rId31" Type="http://schemas.openxmlformats.org/officeDocument/2006/relationships/slide" Target="slides/slide5.xml"/><Relationship Id="rId32" Type="http://schemas.openxmlformats.org/officeDocument/2006/relationships/slide" Target="slides/slide6.xml"/><Relationship Id="rId33" Type="http://schemas.openxmlformats.org/officeDocument/2006/relationships/slide" Target="slides/slide7.xml"/><Relationship Id="rId34" Type="http://schemas.openxmlformats.org/officeDocument/2006/relationships/slide" Target="slides/slide8.xml"/><Relationship Id="rId35" Type="http://schemas.openxmlformats.org/officeDocument/2006/relationships/slide" Target="slides/slide9.xml"/><Relationship Id="rId36" Type="http://schemas.openxmlformats.org/officeDocument/2006/relationships/slide" Target="slides/slide10.xml"/><Relationship Id="rId37" Type="http://schemas.openxmlformats.org/officeDocument/2006/relationships/slide" Target="slides/slide11.xml"/><Relationship Id="rId38" Type="http://schemas.openxmlformats.org/officeDocument/2006/relationships/slide" Target="slides/slide12.xml"/><Relationship Id="rId39" Type="http://schemas.openxmlformats.org/officeDocument/2006/relationships/slide" Target="slides/slide13.xml"/><Relationship Id="rId40" Type="http://schemas.openxmlformats.org/officeDocument/2006/relationships/slide" Target="slides/slide14.xml"/><Relationship Id="rId41" Type="http://schemas.openxmlformats.org/officeDocument/2006/relationships/slide" Target="slides/slide15.xml"/><Relationship Id="rId42" Type="http://schemas.openxmlformats.org/officeDocument/2006/relationships/slide" Target="slides/slide16.xml"/><Relationship Id="rId43" Type="http://schemas.openxmlformats.org/officeDocument/2006/relationships/slide" Target="slides/slide17.xml"/><Relationship Id="rId44" Type="http://schemas.openxmlformats.org/officeDocument/2006/relationships/slide" Target="slides/slide18.xml"/><Relationship Id="rId45" Type="http://schemas.openxmlformats.org/officeDocument/2006/relationships/slide" Target="slides/slide19.xml"/><Relationship Id="rId46" Type="http://schemas.openxmlformats.org/officeDocument/2006/relationships/slide" Target="slides/slide20.xml"/><Relationship Id="rId47" Type="http://schemas.openxmlformats.org/officeDocument/2006/relationships/slide" Target="slides/slide21.xml"/><Relationship Id="rId48" Type="http://schemas.openxmlformats.org/officeDocument/2006/relationships/slide" Target="slides/slide22.xml"/><Relationship Id="rId49" Type="http://schemas.openxmlformats.org/officeDocument/2006/relationships/slide" Target="slides/slide23.xml"/><Relationship Id="rId50" Type="http://schemas.openxmlformats.org/officeDocument/2006/relationships/slide" Target="slides/slide24.xml"/><Relationship Id="rId51" Type="http://schemas.openxmlformats.org/officeDocument/2006/relationships/slide" Target="slides/slide25.xml"/><Relationship Id="rId52" Type="http://schemas.openxmlformats.org/officeDocument/2006/relationships/slide" Target="slides/slide26.xml"/><Relationship Id="rId53" Type="http://schemas.openxmlformats.org/officeDocument/2006/relationships/slide" Target="slides/slide27.xml"/><Relationship Id="rId54" Type="http://schemas.openxmlformats.org/officeDocument/2006/relationships/slide" Target="slides/slide28.xml"/><Relationship Id="rId55" Type="http://schemas.openxmlformats.org/officeDocument/2006/relationships/slide" Target="slides/slide29.xml"/><Relationship Id="rId56" Type="http://schemas.openxmlformats.org/officeDocument/2006/relationships/slide" Target="slides/slide30.xml"/><Relationship Id="rId57" Type="http://schemas.openxmlformats.org/officeDocument/2006/relationships/slide" Target="slides/slide31.xml"/><Relationship Id="rId58" Type="http://schemas.openxmlformats.org/officeDocument/2006/relationships/slide" Target="slides/slide32.xml"/><Relationship Id="rId59" Type="http://schemas.openxmlformats.org/officeDocument/2006/relationships/slide" Target="slides/slide33.xml"/><Relationship Id="rId60" Type="http://schemas.openxmlformats.org/officeDocument/2006/relationships/slide" Target="slides/slide34.xml"/><Relationship Id="rId61" Type="http://schemas.openxmlformats.org/officeDocument/2006/relationships/slide" Target="slides/slide35.xml"/><Relationship Id="rId62" Type="http://schemas.openxmlformats.org/officeDocument/2006/relationships/slide" Target="slides/slide36.xml"/><Relationship Id="rId63" Type="http://schemas.openxmlformats.org/officeDocument/2006/relationships/slide" Target="slides/slide37.xml"/><Relationship Id="rId64" Type="http://schemas.openxmlformats.org/officeDocument/2006/relationships/slide" Target="slides/slide38.xml"/><Relationship Id="rId65" Type="http://schemas.openxmlformats.org/officeDocument/2006/relationships/slide" Target="slides/slide39.xml"/><Relationship Id="rId66" Type="http://schemas.openxmlformats.org/officeDocument/2006/relationships/slide" Target="slides/slide40.xml"/><Relationship Id="rId67" Type="http://schemas.openxmlformats.org/officeDocument/2006/relationships/slide" Target="slides/slide41.xml"/><Relationship Id="rId68" Type="http://schemas.openxmlformats.org/officeDocument/2006/relationships/slide" Target="slides/slide42.xml"/><Relationship Id="rId69" Type="http://schemas.openxmlformats.org/officeDocument/2006/relationships/presProps" Target="presProps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5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A dia áthelyezéséhez kattintson ide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201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-216000">
              <a:buNone/>
            </a:pPr>
            <a:r>
              <a:rPr b="0" lang="hu-HU" sz="2000" strike="noStrike" u="none">
                <a:solidFill>
                  <a:srgbClr val="000000"/>
                </a:solidFill>
                <a:uFillTx/>
                <a:latin typeface="Arial"/>
              </a:rPr>
              <a:t>A jegyzetformátum szerkesztéséhez kattintson ide</a:t>
            </a:r>
            <a:endParaRPr b="0" lang="hu-HU" sz="20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02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r>
              <a:rPr b="0" lang="hu-HU" sz="1400" strike="noStrike" u="none">
                <a:solidFill>
                  <a:srgbClr val="000000"/>
                </a:solidFill>
                <a:uFillTx/>
                <a:latin typeface="Times New Roman"/>
              </a:rPr>
              <a:t>&lt;élőfej&gt;</a:t>
            </a:r>
            <a:endParaRPr b="0" lang="hu-H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03" name="PlaceHolder 4"/>
          <p:cNvSpPr>
            <a:spLocks noGrp="1"/>
          </p:cNvSpPr>
          <p:nvPr>
            <p:ph type="dt" idx="57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hu-H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r">
              <a:buNone/>
            </a:pPr>
            <a:r>
              <a:rPr b="0" lang="hu-HU" sz="1400" strike="noStrike" u="none">
                <a:solidFill>
                  <a:srgbClr val="000000"/>
                </a:solidFill>
                <a:uFillTx/>
                <a:latin typeface="Times New Roman"/>
              </a:rPr>
              <a:t>&lt;dátum/idő&gt;</a:t>
            </a:r>
            <a:endParaRPr b="0" lang="hu-H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04" name="PlaceHolder 5"/>
          <p:cNvSpPr>
            <a:spLocks noGrp="1"/>
          </p:cNvSpPr>
          <p:nvPr>
            <p:ph type="ftr" idx="58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>
              <a:buNone/>
              <a:defRPr b="0" lang="hu-H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hu-HU" sz="1400" strike="noStrike" u="none">
                <a:solidFill>
                  <a:srgbClr val="000000"/>
                </a:solidFill>
                <a:uFillTx/>
                <a:latin typeface="Times New Roman"/>
              </a:rPr>
              <a:t>&lt;élőláb&gt;</a:t>
            </a:r>
            <a:endParaRPr b="0" lang="hu-H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05" name="PlaceHolder 6"/>
          <p:cNvSpPr>
            <a:spLocks noGrp="1"/>
          </p:cNvSpPr>
          <p:nvPr>
            <p:ph type="sldNum" idx="59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buNone/>
              <a:defRPr b="0" lang="hu-H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r">
              <a:buNone/>
            </a:pPr>
            <a:fld id="{D148AD9E-07D8-4E6F-8B85-144E4AFAE2B2}" type="slidenum">
              <a:rPr b="0" lang="hu-HU" sz="1400" strike="noStrike" u="none">
                <a:solidFill>
                  <a:srgbClr val="000000"/>
                </a:solidFill>
                <a:uFillTx/>
                <a:latin typeface="Times New Roman"/>
              </a:rPr>
              <a:t>&lt;szám&gt;</a:t>
            </a:fld>
            <a:endParaRPr b="0" lang="hu-H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6.xml.rels><?xml version="1.0" encoding="UTF-8"?>
<Relationships xmlns="http://schemas.openxmlformats.org/package/2006/relationships"><Relationship Id="rId1" Type="http://schemas.openxmlformats.org/officeDocument/2006/relationships/slide" Target="../slides/slide16.xml"/><Relationship Id="rId2" Type="http://schemas.openxmlformats.org/officeDocument/2006/relationships/notesMaster" Target="../notesMasters/notesMaster1.xml"/>
</Relationships>
</file>

<file path=ppt/notesSlides/_rels/notesSlide22.xml.rels><?xml version="1.0" encoding="UTF-8"?>
<Relationships xmlns="http://schemas.openxmlformats.org/package/2006/relationships"><Relationship Id="rId1" Type="http://schemas.openxmlformats.org/officeDocument/2006/relationships/slide" Target="../slides/slide22.xml"/><Relationship Id="rId2" Type="http://schemas.openxmlformats.org/officeDocument/2006/relationships/notesMaster" Target="../notesMasters/notesMaster1.xml"/>
</Relationships>
</file>

<file path=ppt/notesSlides/_rels/notesSlide26.xml.rels><?xml version="1.0" encoding="UTF-8"?>
<Relationships xmlns="http://schemas.openxmlformats.org/package/2006/relationships"><Relationship Id="rId1" Type="http://schemas.openxmlformats.org/officeDocument/2006/relationships/slide" Target="../slides/slide26.xml"/><Relationship Id="rId2" Type="http://schemas.openxmlformats.org/officeDocument/2006/relationships/notesMaster" Target="../notesMasters/notesMaster1.xml"/>
</Relationships>
</file>

<file path=ppt/notesSlides/notesSlide1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4600" cy="3084480"/>
          </a:xfrm>
          <a:prstGeom prst="rect">
            <a:avLst/>
          </a:prstGeom>
          <a:ln w="0">
            <a:noFill/>
          </a:ln>
        </p:spPr>
      </p:sp>
      <p:sp>
        <p:nvSpPr>
          <p:cNvPr id="697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4600" cy="359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16000" indent="-216000">
              <a:buNone/>
            </a:pP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698" name="PlaceHolder 3"/>
          <p:cNvSpPr>
            <a:spLocks noGrp="1"/>
          </p:cNvSpPr>
          <p:nvPr>
            <p:ph type="sldNum" idx="91"/>
          </p:nvPr>
        </p:nvSpPr>
        <p:spPr>
          <a:xfrm>
            <a:off x="3884760" y="8685360"/>
            <a:ext cx="2970000" cy="456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GB" sz="1200" strike="noStrike" u="none">
                <a:solidFill>
                  <a:srgbClr val="000000"/>
                </a:solidFill>
                <a:uFillTx/>
                <a:latin typeface="Times New Roman"/>
                <a:ea typeface="+mn-ea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10B5169A-92C2-44C0-833F-290861C0759C}" type="slidenum">
              <a:rPr b="0" lang="en-GB" sz="1200" strike="noStrike" u="none">
                <a:solidFill>
                  <a:srgbClr val="000000"/>
                </a:solidFill>
                <a:uFillTx/>
                <a:latin typeface="Times New Roman"/>
                <a:ea typeface="+mn-ea"/>
              </a:rPr>
              <a:t>&lt;szám&gt;</a:t>
            </a:fld>
            <a:endParaRPr b="0" lang="hu-H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</p:notes>
</file>

<file path=ppt/notesSlides/notesSlide2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9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4600" cy="3084480"/>
          </a:xfrm>
          <a:prstGeom prst="rect">
            <a:avLst/>
          </a:prstGeom>
          <a:ln w="0">
            <a:noFill/>
          </a:ln>
        </p:spPr>
      </p:sp>
      <p:sp>
        <p:nvSpPr>
          <p:cNvPr id="700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4600" cy="359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16000" indent="-216000">
              <a:buNone/>
            </a:pP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701" name="PlaceHolder 3"/>
          <p:cNvSpPr>
            <a:spLocks noGrp="1"/>
          </p:cNvSpPr>
          <p:nvPr>
            <p:ph type="sldNum" idx="92"/>
          </p:nvPr>
        </p:nvSpPr>
        <p:spPr>
          <a:xfrm>
            <a:off x="3884760" y="8685360"/>
            <a:ext cx="2970000" cy="456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GB" sz="1200" strike="noStrike" u="none">
                <a:solidFill>
                  <a:srgbClr val="000000"/>
                </a:solidFill>
                <a:uFillTx/>
                <a:latin typeface="Times New Roman"/>
                <a:ea typeface="+mn-ea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7757F809-37AE-41BC-87E2-CC5083FBB6CD}" type="slidenum">
              <a:rPr b="0" lang="en-GB" sz="1200" strike="noStrike" u="none">
                <a:solidFill>
                  <a:srgbClr val="000000"/>
                </a:solidFill>
                <a:uFillTx/>
                <a:latin typeface="Times New Roman"/>
                <a:ea typeface="+mn-ea"/>
              </a:rPr>
              <a:t>&lt;szám&gt;</a:t>
            </a:fld>
            <a:endParaRPr b="0" lang="hu-H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</p:notes>
</file>

<file path=ppt/notesSlides/notesSlide2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2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4960" cy="3084840"/>
          </a:xfrm>
          <a:prstGeom prst="rect">
            <a:avLst/>
          </a:prstGeom>
          <a:ln w="0">
            <a:noFill/>
          </a:ln>
        </p:spPr>
      </p:sp>
      <p:sp>
        <p:nvSpPr>
          <p:cNvPr id="703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4960" cy="35989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16000" indent="-216000">
              <a:buNone/>
            </a:pP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704" name="PlaceHolder 3"/>
          <p:cNvSpPr>
            <a:spLocks noGrp="1"/>
          </p:cNvSpPr>
          <p:nvPr>
            <p:ph type="sldNum" idx="93"/>
          </p:nvPr>
        </p:nvSpPr>
        <p:spPr>
          <a:xfrm>
            <a:off x="3884760" y="8685360"/>
            <a:ext cx="2970360" cy="4572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algn="r" defTabSz="453240">
              <a:lnSpc>
                <a:spcPct val="100000"/>
              </a:lnSpc>
              <a:buNone/>
              <a:tabLst>
                <a:tab algn="l" pos="0"/>
              </a:tabLst>
              <a:defRPr b="0" lang="en-US" sz="1200" strike="noStrike" u="none">
                <a:solidFill>
                  <a:srgbClr val="000000"/>
                </a:solidFill>
                <a:uFillTx/>
                <a:latin typeface="Calibri"/>
                <a:ea typeface="+mn-ea"/>
              </a:defRPr>
            </a:lvl1pPr>
          </a:lstStyle>
          <a:p>
            <a:pPr indent="0" algn="r" defTabSz="453240">
              <a:lnSpc>
                <a:spcPct val="100000"/>
              </a:lnSpc>
              <a:buNone/>
              <a:tabLst>
                <a:tab algn="l" pos="0"/>
              </a:tabLst>
            </a:pPr>
            <a:fld id="{4CAB649D-12C6-40A1-986B-67FEDEDA4D7F}" type="slidenum">
              <a:rPr b="0" lang="en-US" sz="1200" strike="noStrike" u="none">
                <a:solidFill>
                  <a:srgbClr val="000000"/>
                </a:solidFill>
                <a:uFillTx/>
                <a:latin typeface="Calibri"/>
                <a:ea typeface="+mn-ea"/>
              </a:rPr>
              <a:t>&lt;szám&gt;</a:t>
            </a:fld>
            <a:endParaRPr b="0" lang="hu-H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4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5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6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7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8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9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0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1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3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4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2115000" y="-272160"/>
            <a:ext cx="7960320" cy="132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4160" cy="4349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hu-HU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2115000" y="-272160"/>
            <a:ext cx="7960320" cy="132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4"/>
          </p:nvPr>
        </p:nvSpPr>
        <p:spPr/>
        <p:txBody>
          <a:bodyPr/>
          <a:p>
            <a:fld id="{24F292F5-0169-45ED-AA30-A9B8FC68DC79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25"/>
          </p:nvPr>
        </p:nvSpPr>
        <p:spPr/>
        <p:txBody>
          <a:bodyPr/>
          <a:p>
            <a:r>
              <a:rPr lang="hu-HU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7"/>
          </p:nvPr>
        </p:nvSpPr>
        <p:spPr/>
        <p:txBody>
          <a:bodyPr/>
          <a:p>
            <a:fld id="{C22F59CA-CE50-455C-A252-783F99E5B0D5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8"/>
          </p:nvPr>
        </p:nvSpPr>
        <p:spPr/>
        <p:txBody>
          <a:bodyPr/>
          <a:p>
            <a:r>
              <a:rPr lang="hu-HU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9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0"/>
          </p:nvPr>
        </p:nvSpPr>
        <p:spPr/>
        <p:txBody>
          <a:bodyPr/>
          <a:p>
            <a:fld id="{EB561D05-174F-48F4-B6EE-94EAD5AF5118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1"/>
          </p:nvPr>
        </p:nvSpPr>
        <p:spPr/>
        <p:txBody>
          <a:bodyPr/>
          <a:p>
            <a:r>
              <a:rPr lang="hu-HU"/>
              <a:t/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 and Content_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2115000" y="-272160"/>
            <a:ext cx="7960320" cy="132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10514160" cy="4349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3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3"/>
          </p:nvPr>
        </p:nvSpPr>
        <p:spPr/>
        <p:txBody>
          <a:bodyPr/>
          <a:p>
            <a:fld id="{0C43F470-DB0E-4D3C-AFA9-4A0D2787B854}" type="slidenum">
              <a:t>&lt;#&gt;</a:t>
            </a:fld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1_Title and Content_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2115000" y="-272160"/>
            <a:ext cx="7960320" cy="132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04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10514160" cy="4349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3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5"/>
          </p:nvPr>
        </p:nvSpPr>
        <p:spPr/>
        <p:txBody>
          <a:bodyPr/>
          <a:p>
            <a:fld id="{6550A57B-D1FF-4CCE-92B8-74C94404B999}" type="slidenum">
              <a:t>&lt;#&gt;</a:t>
            </a:fld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Alapértelmezett 7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2115000" y="-272160"/>
            <a:ext cx="7960320" cy="132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10514160" cy="4349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3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7"/>
          </p:nvPr>
        </p:nvSpPr>
        <p:spPr/>
        <p:txBody>
          <a:bodyPr/>
          <a:p>
            <a:fld id="{16D99966-98B3-40A4-B16D-30E22C212C67}" type="slidenum">
              <a:t>&lt;#&gt;</a:t>
            </a:fld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Alapértelmezet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xfrm>
            <a:off x="2115000" y="-272160"/>
            <a:ext cx="7960320" cy="132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26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10514160" cy="4349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3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9"/>
          </p:nvPr>
        </p:nvSpPr>
        <p:spPr/>
        <p:txBody>
          <a:bodyPr/>
          <a:p>
            <a:fld id="{7C3AB595-E96F-4574-BBBA-353C312A0315}" type="slidenum">
              <a:t>&lt;#&gt;</a:t>
            </a:fld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Alapértelmezett 8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2115000" y="-272160"/>
            <a:ext cx="7960320" cy="132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37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10514160" cy="4349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41"/>
          </p:nvPr>
        </p:nvSpPr>
        <p:spPr/>
        <p:txBody>
          <a:bodyPr/>
          <a:p>
            <a:fld id="{4777AD6C-D28D-400F-AE75-77C3A370799A}" type="slidenum">
              <a:t>&lt;#&gt;</a:t>
            </a:fld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Alapértelmezett 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PlaceHolder 1"/>
          <p:cNvSpPr>
            <a:spLocks noGrp="1"/>
          </p:cNvSpPr>
          <p:nvPr>
            <p:ph type="title"/>
          </p:nvPr>
        </p:nvSpPr>
        <p:spPr>
          <a:xfrm>
            <a:off x="2115000" y="-272160"/>
            <a:ext cx="7960320" cy="132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48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10514160" cy="4349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43"/>
          </p:nvPr>
        </p:nvSpPr>
        <p:spPr/>
        <p:txBody>
          <a:bodyPr/>
          <a:p>
            <a:fld id="{2E250141-54EA-4A63-9414-F10923659054}" type="slidenum">
              <a:t>&lt;#&gt;</a:t>
            </a:fld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 and Content__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PlaceHolder 1"/>
          <p:cNvSpPr>
            <a:spLocks noGrp="1"/>
          </p:cNvSpPr>
          <p:nvPr>
            <p:ph type="title"/>
          </p:nvPr>
        </p:nvSpPr>
        <p:spPr>
          <a:xfrm>
            <a:off x="2115000" y="-272160"/>
            <a:ext cx="7960320" cy="132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60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10514160" cy="4349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45"/>
          </p:nvPr>
        </p:nvSpPr>
        <p:spPr/>
        <p:txBody>
          <a:bodyPr/>
          <a:p>
            <a:fld id="{83AE0143-49AF-4630-800A-DB0146F83E32}" type="slidenum">
              <a:t>&lt;#&gt;</a:t>
            </a:fld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03F302D3-B6FE-4DC1-8D72-DE76C251DB7D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hu-HU"/>
              <a:t/>
            </a: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Alapértelmezett 9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PlaceHolder 1"/>
          <p:cNvSpPr>
            <a:spLocks noGrp="1"/>
          </p:cNvSpPr>
          <p:nvPr>
            <p:ph type="title"/>
          </p:nvPr>
        </p:nvSpPr>
        <p:spPr>
          <a:xfrm>
            <a:off x="2115000" y="-272160"/>
            <a:ext cx="7960320" cy="132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67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10514160" cy="4349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47"/>
          </p:nvPr>
        </p:nvSpPr>
        <p:spPr/>
        <p:txBody>
          <a:bodyPr/>
          <a:p>
            <a:fld id="{D9C17D9E-DC5D-4D06-936E-E84328AD9126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8"/>
          </p:nvPr>
        </p:nvSpPr>
        <p:spPr/>
        <p:txBody>
          <a:bodyPr/>
          <a:p>
            <a:r>
              <a:rPr lang="hu-HU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PlaceHolder 1"/>
          <p:cNvSpPr>
            <a:spLocks noGrp="1"/>
          </p:cNvSpPr>
          <p:nvPr>
            <p:ph type="title"/>
          </p:nvPr>
        </p:nvSpPr>
        <p:spPr>
          <a:xfrm>
            <a:off x="2115000" y="-272160"/>
            <a:ext cx="7960320" cy="132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72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5130720" cy="4349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73" name="PlaceHolder 3"/>
          <p:cNvSpPr>
            <a:spLocks noGrp="1"/>
          </p:cNvSpPr>
          <p:nvPr>
            <p:ph/>
          </p:nvPr>
        </p:nvSpPr>
        <p:spPr>
          <a:xfrm>
            <a:off x="6225840" y="1825560"/>
            <a:ext cx="5130720" cy="4349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PlaceHolder 1"/>
          <p:cNvSpPr>
            <a:spLocks noGrp="1"/>
          </p:cNvSpPr>
          <p:nvPr>
            <p:ph type="title"/>
          </p:nvPr>
        </p:nvSpPr>
        <p:spPr>
          <a:xfrm>
            <a:off x="2115000" y="-272160"/>
            <a:ext cx="7960320" cy="132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80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10514160" cy="4349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9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0"/>
          </p:nvPr>
        </p:nvSpPr>
        <p:spPr/>
        <p:txBody>
          <a:bodyPr/>
          <a:p>
            <a:fld id="{083DBB75-F73E-45A4-83E5-FB3EBDF4261C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51"/>
          </p:nvPr>
        </p:nvSpPr>
        <p:spPr/>
        <p:txBody>
          <a:bodyPr/>
          <a:p>
            <a:r>
              <a:rPr lang="hu-HU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PlaceHolder 1"/>
          <p:cNvSpPr>
            <a:spLocks noGrp="1"/>
          </p:cNvSpPr>
          <p:nvPr>
            <p:ph type="title"/>
          </p:nvPr>
        </p:nvSpPr>
        <p:spPr>
          <a:xfrm>
            <a:off x="2115000" y="-272160"/>
            <a:ext cx="7960320" cy="132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87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4160" cy="4349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hu-HU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3"/>
          </p:nvPr>
        </p:nvSpPr>
        <p:spPr/>
        <p:txBody>
          <a:bodyPr/>
          <a:p>
            <a:fld id="{F30D38E1-A0D1-4EFC-9753-CF5B4C3501CF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54"/>
          </p:nvPr>
        </p:nvSpPr>
        <p:spPr/>
        <p:txBody>
          <a:bodyPr/>
          <a:p>
            <a:r>
              <a:rPr lang="hu-HU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 and Content___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PlaceHolder 1"/>
          <p:cNvSpPr>
            <a:spLocks noGrp="1"/>
          </p:cNvSpPr>
          <p:nvPr>
            <p:ph type="title"/>
          </p:nvPr>
        </p:nvSpPr>
        <p:spPr>
          <a:xfrm>
            <a:off x="2115000" y="-272160"/>
            <a:ext cx="7960320" cy="132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99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10514160" cy="4349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6"/>
          </p:nvPr>
        </p:nvSpPr>
        <p:spPr/>
        <p:txBody>
          <a:bodyPr/>
          <a:p>
            <a:fld id="{A195E471-0787-4889-8484-EAC43E93D132}" type="slidenum">
              <a:t>&lt;#&gt;</a:t>
            </a:fld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6C452C7B-7B58-44CD-8268-0A9365EE4933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hu-HU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302BBA6F-5E8C-4783-B466-3096633BCE8D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hu-HU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2115000" y="-272160"/>
            <a:ext cx="7960320" cy="132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10514160" cy="4349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32B21940-E87B-40A7-9A85-6B0D31C9939C}" type="slidenum">
              <a:t>&lt;#&gt;</a:t>
            </a:fld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2115000" y="-272160"/>
            <a:ext cx="7960320" cy="132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10514160" cy="4349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3"/>
          </p:nvPr>
        </p:nvSpPr>
        <p:spPr/>
        <p:txBody>
          <a:bodyPr/>
          <a:p>
            <a:fld id="{442EFAC0-92E3-46A3-9493-7021C72720D4}" type="slidenum">
              <a:t>&lt;#&gt;</a:t>
            </a:fld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5"/>
          </p:nvPr>
        </p:nvSpPr>
        <p:spPr/>
        <p:txBody>
          <a:bodyPr/>
          <a:p>
            <a:fld id="{5689FEBB-4FE1-4957-98D5-BC844C50E469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6"/>
          </p:nvPr>
        </p:nvSpPr>
        <p:spPr/>
        <p:txBody>
          <a:bodyPr/>
          <a:p>
            <a:r>
              <a:rPr lang="hu-HU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2115000" y="-272160"/>
            <a:ext cx="7960320" cy="132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5130720" cy="4349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/>
          </p:nvPr>
        </p:nvSpPr>
        <p:spPr>
          <a:xfrm>
            <a:off x="6225840" y="1825560"/>
            <a:ext cx="5130720" cy="4349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8"/>
          </p:nvPr>
        </p:nvSpPr>
        <p:spPr/>
        <p:txBody>
          <a:bodyPr/>
          <a:p>
            <a:fld id="{10F10B7D-F874-4F26-BBF3-633E98302E8D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9"/>
          </p:nvPr>
        </p:nvSpPr>
        <p:spPr/>
        <p:txBody>
          <a:bodyPr/>
          <a:p>
            <a:r>
              <a:rPr lang="hu-HU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1"/>
          </p:nvPr>
        </p:nvSpPr>
        <p:spPr/>
        <p:txBody>
          <a:bodyPr/>
          <a:p>
            <a:fld id="{31ADD5EB-B712-4B5B-891B-508D61CDD12E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2"/>
          </p:nvPr>
        </p:nvSpPr>
        <p:spPr/>
        <p:txBody>
          <a:bodyPr/>
          <a:p>
            <a:r>
              <a:rPr lang="hu-HU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5" Type="http://schemas.openxmlformats.org/officeDocument/2006/relationships/image" Target="../media/image4.jpe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jpeg"/><Relationship Id="rId13" Type="http://schemas.openxmlformats.org/officeDocument/2006/relationships/image" Target="../media/image12.png"/><Relationship Id="rId14" Type="http://schemas.openxmlformats.org/officeDocument/2006/relationships/image" Target="../media/image13.jpeg"/><Relationship Id="rId15" Type="http://schemas.openxmlformats.org/officeDocument/2006/relationships/image" Target="../media/image14.jpeg"/><Relationship Id="rId16" Type="http://schemas.openxmlformats.org/officeDocument/2006/relationships/image" Target="../media/image15.png"/><Relationship Id="rId17" Type="http://schemas.openxmlformats.org/officeDocument/2006/relationships/slideLayout" Target="../slideLayouts/slideLayout1.xml"/>
</Relationships>
</file>

<file path=ppt/slideMasters/_rels/slideMaster10.xml.rels><?xml version="1.0" encoding="UTF-8"?>
<Relationships xmlns="http://schemas.openxmlformats.org/package/2006/relationships"><Relationship Id="rId1" Type="http://schemas.openxmlformats.org/officeDocument/2006/relationships/theme" Target="../theme/theme10.xml"/><Relationship Id="rId2" Type="http://schemas.openxmlformats.org/officeDocument/2006/relationships/slideLayout" Target="../slideLayouts/slideLayout10.xml"/>
</Relationships>
</file>

<file path=ppt/slideMasters/_rels/slideMaster11.xml.rels><?xml version="1.0" encoding="UTF-8"?>
<Relationships xmlns="http://schemas.openxmlformats.org/package/2006/relationships"><Relationship Id="rId1" Type="http://schemas.openxmlformats.org/officeDocument/2006/relationships/theme" Target="../theme/theme11.xml"/><Relationship Id="rId2" Type="http://schemas.openxmlformats.org/officeDocument/2006/relationships/slideLayout" Target="../slideLayouts/slideLayout11.xml"/>
</Relationships>
</file>

<file path=ppt/slideMasters/_rels/slideMaster12.xml.rels><?xml version="1.0" encoding="UTF-8"?>
<Relationships xmlns="http://schemas.openxmlformats.org/package/2006/relationships"><Relationship Id="rId1" Type="http://schemas.openxmlformats.org/officeDocument/2006/relationships/theme" Target="../theme/theme12.xml"/><Relationship Id="rId2" Type="http://schemas.openxmlformats.org/officeDocument/2006/relationships/slideLayout" Target="../slideLayouts/slideLayout12.xml"/>
</Relationships>
</file>

<file path=ppt/slideMasters/_rels/slideMaster13.xml.rels><?xml version="1.0" encoding="UTF-8"?>
<Relationships xmlns="http://schemas.openxmlformats.org/package/2006/relationships"><Relationship Id="rId1" Type="http://schemas.openxmlformats.org/officeDocument/2006/relationships/theme" Target="../theme/theme13.xml"/><Relationship Id="rId2" Type="http://schemas.openxmlformats.org/officeDocument/2006/relationships/image" Target="../media/image16.png"/><Relationship Id="rId3" Type="http://schemas.openxmlformats.org/officeDocument/2006/relationships/image" Target="../media/image17.jpeg"/><Relationship Id="rId4" Type="http://schemas.openxmlformats.org/officeDocument/2006/relationships/slideLayout" Target="../slideLayouts/slideLayout13.xml"/>
</Relationships>
</file>

<file path=ppt/slideMasters/_rels/slideMaster14.xml.rels><?xml version="1.0" encoding="UTF-8"?>
<Relationships xmlns="http://schemas.openxmlformats.org/package/2006/relationships"><Relationship Id="rId1" Type="http://schemas.openxmlformats.org/officeDocument/2006/relationships/theme" Target="../theme/theme14.xml"/><Relationship Id="rId2" Type="http://schemas.openxmlformats.org/officeDocument/2006/relationships/image" Target="../media/image16.png"/><Relationship Id="rId3" Type="http://schemas.openxmlformats.org/officeDocument/2006/relationships/image" Target="../media/image17.jpeg"/><Relationship Id="rId4" Type="http://schemas.openxmlformats.org/officeDocument/2006/relationships/slideLayout" Target="../slideLayouts/slideLayout14.xml"/>
</Relationships>
</file>

<file path=ppt/slideMasters/_rels/slideMaster15.xml.rels><?xml version="1.0" encoding="UTF-8"?>
<Relationships xmlns="http://schemas.openxmlformats.org/package/2006/relationships"><Relationship Id="rId1" Type="http://schemas.openxmlformats.org/officeDocument/2006/relationships/theme" Target="../theme/theme15.xml"/><Relationship Id="rId2" Type="http://schemas.openxmlformats.org/officeDocument/2006/relationships/image" Target="../media/image16.png"/><Relationship Id="rId3" Type="http://schemas.openxmlformats.org/officeDocument/2006/relationships/image" Target="../media/image18.jpeg"/><Relationship Id="rId4" Type="http://schemas.openxmlformats.org/officeDocument/2006/relationships/slideLayout" Target="../slideLayouts/slideLayout15.xml"/>
</Relationships>
</file>

<file path=ppt/slideMasters/_rels/slideMaster16.xml.rels><?xml version="1.0" encoding="UTF-8"?>
<Relationships xmlns="http://schemas.openxmlformats.org/package/2006/relationships"><Relationship Id="rId1" Type="http://schemas.openxmlformats.org/officeDocument/2006/relationships/theme" Target="../theme/theme16.xml"/><Relationship Id="rId2" Type="http://schemas.openxmlformats.org/officeDocument/2006/relationships/image" Target="../media/image16.png"/><Relationship Id="rId3" Type="http://schemas.openxmlformats.org/officeDocument/2006/relationships/image" Target="../media/image18.jpeg"/><Relationship Id="rId4" Type="http://schemas.openxmlformats.org/officeDocument/2006/relationships/slideLayout" Target="../slideLayouts/slideLayout16.xml"/>
</Relationships>
</file>

<file path=ppt/slideMasters/_rels/slideMaster17.xml.rels><?xml version="1.0" encoding="UTF-8"?>
<Relationships xmlns="http://schemas.openxmlformats.org/package/2006/relationships"><Relationship Id="rId1" Type="http://schemas.openxmlformats.org/officeDocument/2006/relationships/theme" Target="../theme/theme17.xml"/><Relationship Id="rId2" Type="http://schemas.openxmlformats.org/officeDocument/2006/relationships/image" Target="../media/image16.png"/><Relationship Id="rId3" Type="http://schemas.openxmlformats.org/officeDocument/2006/relationships/image" Target="../media/image19.jpeg"/><Relationship Id="rId4" Type="http://schemas.openxmlformats.org/officeDocument/2006/relationships/slideLayout" Target="../slideLayouts/slideLayout17.xml"/>
</Relationships>
</file>

<file path=ppt/slideMasters/_rels/slideMaster18.xml.rels><?xml version="1.0" encoding="UTF-8"?>
<Relationships xmlns="http://schemas.openxmlformats.org/package/2006/relationships"><Relationship Id="rId1" Type="http://schemas.openxmlformats.org/officeDocument/2006/relationships/theme" Target="../theme/theme18.xml"/><Relationship Id="rId2" Type="http://schemas.openxmlformats.org/officeDocument/2006/relationships/image" Target="../media/image16.png"/><Relationship Id="rId3" Type="http://schemas.openxmlformats.org/officeDocument/2006/relationships/image" Target="../media/image19.jpeg"/><Relationship Id="rId4" Type="http://schemas.openxmlformats.org/officeDocument/2006/relationships/slideLayout" Target="../slideLayouts/slideLayout18.xml"/>
</Relationships>
</file>

<file path=ppt/slideMasters/_rels/slideMaster19.xml.rels><?xml version="1.0" encoding="UTF-8"?>
<Relationships xmlns="http://schemas.openxmlformats.org/package/2006/relationships"><Relationship Id="rId1" Type="http://schemas.openxmlformats.org/officeDocument/2006/relationships/theme" Target="../theme/theme19.xml"/><Relationship Id="rId2" Type="http://schemas.openxmlformats.org/officeDocument/2006/relationships/image" Target="../media/image16.png"/><Relationship Id="rId3" Type="http://schemas.openxmlformats.org/officeDocument/2006/relationships/image" Target="../media/image17.jpeg"/><Relationship Id="rId4" Type="http://schemas.openxmlformats.org/officeDocument/2006/relationships/slideLayout" Target="../slideLayouts/slideLayout19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2.xml"/>
</Relationships>
</file>

<file path=ppt/slideMasters/_rels/slideMaster20.xml.rels><?xml version="1.0" encoding="UTF-8"?>
<Relationships xmlns="http://schemas.openxmlformats.org/package/2006/relationships"><Relationship Id="rId1" Type="http://schemas.openxmlformats.org/officeDocument/2006/relationships/theme" Target="../theme/theme20.xml"/><Relationship Id="rId2" Type="http://schemas.openxmlformats.org/officeDocument/2006/relationships/slideLayout" Target="../slideLayouts/slideLayout20.xml"/>
</Relationships>
</file>

<file path=ppt/slideMasters/_rels/slideMaster21.xml.rels><?xml version="1.0" encoding="UTF-8"?>
<Relationships xmlns="http://schemas.openxmlformats.org/package/2006/relationships"><Relationship Id="rId1" Type="http://schemas.openxmlformats.org/officeDocument/2006/relationships/theme" Target="../theme/theme21.xml"/><Relationship Id="rId2" Type="http://schemas.openxmlformats.org/officeDocument/2006/relationships/slideLayout" Target="../slideLayouts/slideLayout21.xml"/>
</Relationships>
</file>

<file path=ppt/slideMasters/_rels/slideMaster22.xml.rels><?xml version="1.0" encoding="UTF-8"?>
<Relationships xmlns="http://schemas.openxmlformats.org/package/2006/relationships"><Relationship Id="rId1" Type="http://schemas.openxmlformats.org/officeDocument/2006/relationships/theme" Target="../theme/theme22.xml"/><Relationship Id="rId2" Type="http://schemas.openxmlformats.org/officeDocument/2006/relationships/slideLayout" Target="../slideLayouts/slideLayout22.xml"/>
</Relationships>
</file>

<file path=ppt/slideMasters/_rels/slideMaster23.xml.rels><?xml version="1.0" encoding="UTF-8"?>
<Relationships xmlns="http://schemas.openxmlformats.org/package/2006/relationships"><Relationship Id="rId1" Type="http://schemas.openxmlformats.org/officeDocument/2006/relationships/theme" Target="../theme/theme23.xml"/><Relationship Id="rId2" Type="http://schemas.openxmlformats.org/officeDocument/2006/relationships/slideLayout" Target="../slideLayouts/slideLayout23.xml"/>
</Relationships>
</file>

<file path=ppt/slideMasters/_rels/slideMaster24.xml.rels><?xml version="1.0" encoding="UTF-8"?>
<Relationships xmlns="http://schemas.openxmlformats.org/package/2006/relationships"><Relationship Id="rId1" Type="http://schemas.openxmlformats.org/officeDocument/2006/relationships/theme" Target="../theme/theme24.xml"/><Relationship Id="rId2" Type="http://schemas.openxmlformats.org/officeDocument/2006/relationships/image" Target="../media/image16.png"/><Relationship Id="rId3" Type="http://schemas.openxmlformats.org/officeDocument/2006/relationships/image" Target="../media/image17.jpeg"/><Relationship Id="rId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3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4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image" Target="../media/image16.png"/><Relationship Id="rId3" Type="http://schemas.openxmlformats.org/officeDocument/2006/relationships/image" Target="../media/image17.jpeg"/><Relationship Id="rId4" Type="http://schemas.openxmlformats.org/officeDocument/2006/relationships/slideLayout" Target="../slideLayouts/slideLayout5.xml"/>
</Relationships>
</file>

<file path=ppt/slideMasters/_rels/slideMaster6.xml.rels><?xml version="1.0" encoding="UTF-8"?>
<Relationships xmlns="http://schemas.openxmlformats.org/package/2006/relationships"><Relationship Id="rId1" Type="http://schemas.openxmlformats.org/officeDocument/2006/relationships/theme" Target="../theme/theme6.xml"/><Relationship Id="rId2" Type="http://schemas.openxmlformats.org/officeDocument/2006/relationships/image" Target="../media/image16.png"/><Relationship Id="rId3" Type="http://schemas.openxmlformats.org/officeDocument/2006/relationships/image" Target="../media/image17.jpeg"/><Relationship Id="rId4" Type="http://schemas.openxmlformats.org/officeDocument/2006/relationships/slideLayout" Target="../slideLayouts/slideLayout6.xml"/>
</Relationships>
</file>

<file path=ppt/slideMasters/_rels/slideMaster7.xml.rels><?xml version="1.0" encoding="UTF-8"?>
<Relationships xmlns="http://schemas.openxmlformats.org/package/2006/relationships"><Relationship Id="rId1" Type="http://schemas.openxmlformats.org/officeDocument/2006/relationships/theme" Target="../theme/theme7.xml"/><Relationship Id="rId2" Type="http://schemas.openxmlformats.org/officeDocument/2006/relationships/slideLayout" Target="../slideLayouts/slideLayout7.xml"/>
</Relationships>
</file>

<file path=ppt/slideMasters/_rels/slideMaster8.xml.rels><?xml version="1.0" encoding="UTF-8"?>
<Relationships xmlns="http://schemas.openxmlformats.org/package/2006/relationships"><Relationship Id="rId1" Type="http://schemas.openxmlformats.org/officeDocument/2006/relationships/theme" Target="../theme/theme8.xml"/><Relationship Id="rId2" Type="http://schemas.openxmlformats.org/officeDocument/2006/relationships/slideLayout" Target="../slideLayouts/slideLayout8.xml"/>
</Relationships>
</file>

<file path=ppt/slideMasters/_rels/slideMaster9.xml.rels><?xml version="1.0" encoding="UTF-8"?>
<Relationships xmlns="http://schemas.openxmlformats.org/package/2006/relationships"><Relationship Id="rId1" Type="http://schemas.openxmlformats.org/officeDocument/2006/relationships/theme" Target="../theme/theme9.xml"/><Relationship Id="rId2" Type="http://schemas.openxmlformats.org/officeDocument/2006/relationships/slideLayout" Target="../slideLayouts/slideLayout9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0" name="Picture 6" descr=""/>
          <p:cNvPicPr/>
          <p:nvPr/>
        </p:nvPicPr>
        <p:blipFill>
          <a:blip r:embed="rId2"/>
          <a:srcRect l="21587" t="3602" r="0" b="18163"/>
          <a:stretch/>
        </p:blipFill>
        <p:spPr>
          <a:xfrm>
            <a:off x="0" y="-294480"/>
            <a:ext cx="12190680" cy="7151040"/>
          </a:xfrm>
          <a:prstGeom prst="rect">
            <a:avLst/>
          </a:prstGeom>
          <a:ln w="0">
            <a:noFill/>
          </a:ln>
        </p:spPr>
      </p:pic>
      <p:sp>
        <p:nvSpPr>
          <p:cNvPr id="1" name="Rectangle 3"/>
          <p:cNvSpPr/>
          <p:nvPr/>
        </p:nvSpPr>
        <p:spPr>
          <a:xfrm>
            <a:off x="293760" y="376200"/>
            <a:ext cx="2786760" cy="1918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GB" sz="2400" strike="noStrike" u="none">
                <a:solidFill>
                  <a:srgbClr val="3399ff"/>
                </a:solidFill>
                <a:uFillTx/>
                <a:latin typeface="Arial Narrow"/>
              </a:rPr>
              <a:t>EUROPEAN</a:t>
            </a:r>
            <a:endParaRPr b="0" lang="hu-HU" sz="2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en-GB" sz="2400" strike="noStrike" u="none">
                <a:solidFill>
                  <a:srgbClr val="33ccff"/>
                </a:solidFill>
                <a:uFillTx/>
                <a:latin typeface="Arial Narrow"/>
              </a:rPr>
              <a:t>PLASMA RESEARCH</a:t>
            </a:r>
            <a:endParaRPr b="0" lang="hu-HU" sz="2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en-GB" sz="2400" strike="noStrike" u="none">
                <a:solidFill>
                  <a:srgbClr val="33ccff"/>
                </a:solidFill>
                <a:uFillTx/>
                <a:latin typeface="Arial Narrow"/>
              </a:rPr>
              <a:t>ACCELERATOR WITH</a:t>
            </a:r>
            <a:endParaRPr b="0" lang="hu-HU" sz="2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en-GB" sz="2400" strike="noStrike" u="none">
                <a:solidFill>
                  <a:schemeClr val="lt1"/>
                </a:solidFill>
                <a:uFillTx/>
                <a:latin typeface="Arial Narrow"/>
              </a:rPr>
              <a:t>EXCELLENCE IN</a:t>
            </a:r>
            <a:endParaRPr b="0" lang="hu-HU" sz="2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en-GB" sz="2400" strike="noStrike" u="none">
                <a:solidFill>
                  <a:schemeClr val="lt1"/>
                </a:solidFill>
                <a:uFillTx/>
                <a:latin typeface="Arial Narrow"/>
              </a:rPr>
              <a:t>APPLICATIONS</a:t>
            </a:r>
            <a:endParaRPr b="0" lang="hu-HU" sz="2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" name="Rectangle 10"/>
          <p:cNvSpPr/>
          <p:nvPr/>
        </p:nvSpPr>
        <p:spPr>
          <a:xfrm rot="5400000">
            <a:off x="1714320" y="3641760"/>
            <a:ext cx="1150560" cy="39891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en-GB" sz="1800" strike="noStrike" u="none">
              <a:solidFill>
                <a:schemeClr val="lt1"/>
              </a:solidFill>
              <a:uFillTx/>
              <a:latin typeface="Calibri"/>
            </a:endParaRPr>
          </a:p>
        </p:txBody>
      </p:sp>
      <p:sp>
        <p:nvSpPr>
          <p:cNvPr id="3" name="TextBox 24"/>
          <p:cNvSpPr/>
          <p:nvPr/>
        </p:nvSpPr>
        <p:spPr>
          <a:xfrm>
            <a:off x="974880" y="6288120"/>
            <a:ext cx="3308040" cy="45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GB" sz="800" strike="noStrike" u="none">
                <a:solidFill>
                  <a:schemeClr val="lt1"/>
                </a:solidFill>
                <a:uFillTx/>
                <a:latin typeface="Calibri"/>
              </a:rPr>
              <a:t>This project has received funding from the European Union´s Horizon Europe research and innovation programme under grant agreement </a:t>
            </a:r>
            <a:endParaRPr b="0" lang="hu-HU" sz="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en-GB" sz="800" strike="noStrike" u="none">
                <a:solidFill>
                  <a:schemeClr val="lt1"/>
                </a:solidFill>
                <a:uFillTx/>
                <a:latin typeface="Calibri"/>
              </a:rPr>
              <a:t>No. 101079773</a:t>
            </a:r>
            <a:endParaRPr b="0" lang="hu-HU" sz="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4" name="Picture 15" descr="Shape, background pattern, rectangle&#10;&#10;Description automatically generated"/>
          <p:cNvPicPr/>
          <p:nvPr/>
        </p:nvPicPr>
        <p:blipFill>
          <a:blip r:embed="rId3"/>
          <a:stretch/>
        </p:blipFill>
        <p:spPr>
          <a:xfrm>
            <a:off x="1702440" y="5202000"/>
            <a:ext cx="538200" cy="358560"/>
          </a:xfrm>
          <a:prstGeom prst="rect">
            <a:avLst/>
          </a:prstGeom>
          <a:ln w="3175">
            <a:solidFill>
              <a:srgbClr val="d9d9d9"/>
            </a:solidFill>
            <a:round/>
          </a:ln>
        </p:spPr>
      </p:pic>
      <p:pic>
        <p:nvPicPr>
          <p:cNvPr id="5" name="Picture 19" descr="Shape&#10;&#10;Description automatically generated"/>
          <p:cNvPicPr/>
          <p:nvPr/>
        </p:nvPicPr>
        <p:blipFill>
          <a:blip r:embed="rId4"/>
          <a:stretch/>
        </p:blipFill>
        <p:spPr>
          <a:xfrm>
            <a:off x="442080" y="5204520"/>
            <a:ext cx="538560" cy="358560"/>
          </a:xfrm>
          <a:prstGeom prst="rect">
            <a:avLst/>
          </a:prstGeom>
          <a:ln w="3175">
            <a:solidFill>
              <a:srgbClr val="d9d9d9"/>
            </a:solidFill>
            <a:round/>
          </a:ln>
        </p:spPr>
      </p:pic>
      <p:pic>
        <p:nvPicPr>
          <p:cNvPr id="6" name="Picture 21" descr="Logo, company name&#10;&#10;Description automatically generated"/>
          <p:cNvPicPr/>
          <p:nvPr/>
        </p:nvPicPr>
        <p:blipFill>
          <a:blip r:embed="rId5"/>
          <a:stretch/>
        </p:blipFill>
        <p:spPr>
          <a:xfrm>
            <a:off x="3592800" y="5202000"/>
            <a:ext cx="538200" cy="358560"/>
          </a:xfrm>
          <a:prstGeom prst="rect">
            <a:avLst/>
          </a:prstGeom>
          <a:ln w="3175">
            <a:solidFill>
              <a:srgbClr val="d9d9d9"/>
            </a:solidFill>
            <a:round/>
          </a:ln>
        </p:spPr>
      </p:pic>
      <p:pic>
        <p:nvPicPr>
          <p:cNvPr id="7" name="Picture 27" descr="Shape&#10;&#10;Description automatically generated"/>
          <p:cNvPicPr/>
          <p:nvPr/>
        </p:nvPicPr>
        <p:blipFill>
          <a:blip r:embed="rId6"/>
          <a:stretch/>
        </p:blipFill>
        <p:spPr>
          <a:xfrm>
            <a:off x="1072080" y="5204520"/>
            <a:ext cx="538560" cy="358560"/>
          </a:xfrm>
          <a:prstGeom prst="rect">
            <a:avLst/>
          </a:prstGeom>
          <a:ln w="3175">
            <a:solidFill>
              <a:srgbClr val="d9d9d9"/>
            </a:solidFill>
            <a:round/>
          </a:ln>
        </p:spPr>
      </p:pic>
      <p:pic>
        <p:nvPicPr>
          <p:cNvPr id="8" name="Picture 29" descr="Chart&#10;&#10;Description automatically generated"/>
          <p:cNvPicPr/>
          <p:nvPr/>
        </p:nvPicPr>
        <p:blipFill>
          <a:blip r:embed="rId7"/>
          <a:stretch/>
        </p:blipFill>
        <p:spPr>
          <a:xfrm>
            <a:off x="2962080" y="5204520"/>
            <a:ext cx="538560" cy="358560"/>
          </a:xfrm>
          <a:prstGeom prst="rect">
            <a:avLst/>
          </a:prstGeom>
          <a:ln w="3175">
            <a:solidFill>
              <a:srgbClr val="d9d9d9"/>
            </a:solidFill>
            <a:round/>
          </a:ln>
        </p:spPr>
      </p:pic>
      <p:pic>
        <p:nvPicPr>
          <p:cNvPr id="9" name="Picture 31" descr="A picture containing diagram&#10;&#10;Description automatically generated"/>
          <p:cNvPicPr/>
          <p:nvPr/>
        </p:nvPicPr>
        <p:blipFill>
          <a:blip r:embed="rId8"/>
          <a:stretch/>
        </p:blipFill>
        <p:spPr>
          <a:xfrm>
            <a:off x="2331360" y="5202000"/>
            <a:ext cx="538560" cy="358560"/>
          </a:xfrm>
          <a:prstGeom prst="rect">
            <a:avLst/>
          </a:prstGeom>
          <a:ln w="3175">
            <a:solidFill>
              <a:srgbClr val="d9d9d9"/>
            </a:solidFill>
            <a:round/>
          </a:ln>
        </p:spPr>
      </p:pic>
      <p:pic>
        <p:nvPicPr>
          <p:cNvPr id="10" name="Picture 33" descr="A picture containing logo&#10;&#10;Description automatically generated"/>
          <p:cNvPicPr/>
          <p:nvPr/>
        </p:nvPicPr>
        <p:blipFill>
          <a:blip r:embed="rId9"/>
          <a:stretch/>
        </p:blipFill>
        <p:spPr>
          <a:xfrm>
            <a:off x="442080" y="5703120"/>
            <a:ext cx="538560" cy="358560"/>
          </a:xfrm>
          <a:prstGeom prst="rect">
            <a:avLst/>
          </a:prstGeom>
          <a:ln w="3175">
            <a:solidFill>
              <a:srgbClr val="d9d9d9"/>
            </a:solidFill>
            <a:round/>
          </a:ln>
        </p:spPr>
      </p:pic>
      <p:pic>
        <p:nvPicPr>
          <p:cNvPr id="11" name="Picture 35" descr="Shape, rectangle&#10;&#10;Description automatically generated"/>
          <p:cNvPicPr/>
          <p:nvPr/>
        </p:nvPicPr>
        <p:blipFill>
          <a:blip r:embed="rId10"/>
          <a:stretch/>
        </p:blipFill>
        <p:spPr>
          <a:xfrm>
            <a:off x="1072440" y="5703120"/>
            <a:ext cx="538560" cy="358560"/>
          </a:xfrm>
          <a:prstGeom prst="rect">
            <a:avLst/>
          </a:prstGeom>
          <a:ln w="3175">
            <a:solidFill>
              <a:srgbClr val="d9d9d9"/>
            </a:solidFill>
            <a:round/>
          </a:ln>
        </p:spPr>
      </p:pic>
      <p:pic>
        <p:nvPicPr>
          <p:cNvPr id="12" name="Picture 37" descr="A picture containing logo&#10;&#10;Description automatically generated"/>
          <p:cNvPicPr/>
          <p:nvPr/>
        </p:nvPicPr>
        <p:blipFill>
          <a:blip r:embed="rId11"/>
          <a:stretch/>
        </p:blipFill>
        <p:spPr>
          <a:xfrm>
            <a:off x="2332440" y="5703120"/>
            <a:ext cx="538560" cy="358560"/>
          </a:xfrm>
          <a:prstGeom prst="rect">
            <a:avLst/>
          </a:prstGeom>
          <a:ln w="3175">
            <a:solidFill>
              <a:srgbClr val="d9d9d9"/>
            </a:solidFill>
            <a:round/>
          </a:ln>
        </p:spPr>
      </p:pic>
      <p:pic>
        <p:nvPicPr>
          <p:cNvPr id="13" name="Picture 39" descr="A picture containing shape&#10;&#10;Description automatically generated"/>
          <p:cNvPicPr/>
          <p:nvPr/>
        </p:nvPicPr>
        <p:blipFill>
          <a:blip r:embed="rId12"/>
          <a:stretch/>
        </p:blipFill>
        <p:spPr>
          <a:xfrm>
            <a:off x="2962800" y="5703120"/>
            <a:ext cx="538200" cy="358560"/>
          </a:xfrm>
          <a:prstGeom prst="rect">
            <a:avLst/>
          </a:prstGeom>
          <a:ln w="3175">
            <a:solidFill>
              <a:srgbClr val="d9d9d9"/>
            </a:solidFill>
            <a:round/>
          </a:ln>
        </p:spPr>
      </p:pic>
      <p:pic>
        <p:nvPicPr>
          <p:cNvPr id="14" name="Picture 41" descr="Logo&#10;&#10;Description automatically generated"/>
          <p:cNvPicPr/>
          <p:nvPr/>
        </p:nvPicPr>
        <p:blipFill>
          <a:blip r:embed="rId13"/>
          <a:stretch/>
        </p:blipFill>
        <p:spPr>
          <a:xfrm>
            <a:off x="1702440" y="5703120"/>
            <a:ext cx="538560" cy="358560"/>
          </a:xfrm>
          <a:prstGeom prst="rect">
            <a:avLst/>
          </a:prstGeom>
          <a:ln w="3175">
            <a:solidFill>
              <a:srgbClr val="d9d9d9"/>
            </a:solidFill>
            <a:round/>
          </a:ln>
        </p:spPr>
      </p:pic>
      <p:pic>
        <p:nvPicPr>
          <p:cNvPr id="15" name="Picture 43" descr="Background pattern&#10;&#10;Description automatically generated"/>
          <p:cNvPicPr/>
          <p:nvPr/>
        </p:nvPicPr>
        <p:blipFill>
          <a:blip r:embed="rId14"/>
          <a:stretch/>
        </p:blipFill>
        <p:spPr>
          <a:xfrm>
            <a:off x="3592800" y="5703120"/>
            <a:ext cx="538200" cy="358560"/>
          </a:xfrm>
          <a:prstGeom prst="rect">
            <a:avLst/>
          </a:prstGeom>
          <a:ln w="3175">
            <a:solidFill>
              <a:srgbClr val="d9d9d9"/>
            </a:solidFill>
            <a:round/>
          </a:ln>
        </p:spPr>
      </p:pic>
      <p:pic>
        <p:nvPicPr>
          <p:cNvPr id="16" name="Picture 46" descr="A blue background with yellow stars&#10;&#10;Description automatically generated with low confidence"/>
          <p:cNvPicPr/>
          <p:nvPr/>
        </p:nvPicPr>
        <p:blipFill>
          <a:blip r:embed="rId15"/>
          <a:stretch/>
        </p:blipFill>
        <p:spPr>
          <a:xfrm>
            <a:off x="442080" y="6339600"/>
            <a:ext cx="542520" cy="358560"/>
          </a:xfrm>
          <a:prstGeom prst="rect">
            <a:avLst/>
          </a:prstGeom>
          <a:ln w="0">
            <a:noFill/>
          </a:ln>
        </p:spPr>
      </p:pic>
      <p:pic>
        <p:nvPicPr>
          <p:cNvPr id="17" name="Picture 4" descr="A black background with white text and yellow stars&#10;&#10;Description automatically generated"/>
          <p:cNvPicPr/>
          <p:nvPr/>
        </p:nvPicPr>
        <p:blipFill>
          <a:blip r:embed="rId16"/>
          <a:stretch/>
        </p:blipFill>
        <p:spPr>
          <a:xfrm>
            <a:off x="9109800" y="114840"/>
            <a:ext cx="2241360" cy="1414080"/>
          </a:xfrm>
          <a:prstGeom prst="rect">
            <a:avLst/>
          </a:prstGeom>
          <a:ln w="0">
            <a:noFill/>
          </a:ln>
        </p:spPr>
      </p:pic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2115000" y="-272160"/>
            <a:ext cx="7960320" cy="132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Címszöveg formátumának szerkesztése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Vázlatszöveg formátumának szerkesztése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Második vázlatszint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Harmadik vázlatszint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Negyedik vázlatszint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2000" strike="noStrike" u="none">
                <a:solidFill>
                  <a:schemeClr val="dk1"/>
                </a:solidFill>
                <a:uFillTx/>
                <a:latin typeface="Calibri"/>
              </a:rPr>
              <a:t>Ötödik vázlatszint</a:t>
            </a:r>
            <a:endParaRPr b="0" lang="hu-HU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2000" strike="noStrike" u="none">
                <a:solidFill>
                  <a:schemeClr val="dk1"/>
                </a:solidFill>
                <a:uFillTx/>
                <a:latin typeface="Calibri"/>
              </a:rPr>
              <a:t>Hatodik vázlatszint</a:t>
            </a:r>
            <a:endParaRPr b="0" lang="hu-HU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2000" strike="noStrike" u="none">
                <a:solidFill>
                  <a:schemeClr val="dk1"/>
                </a:solidFill>
                <a:uFillTx/>
                <a:latin typeface="Calibri"/>
              </a:rPr>
              <a:t>Hetedik vázlatszint</a:t>
            </a:r>
            <a:endParaRPr b="0" lang="hu-HU" sz="20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7"/>
  </p:sldLayoutIdLst>
</p:sldMaster>
</file>

<file path=ppt/slideMasters/slideMaster10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2115000" y="-272160"/>
            <a:ext cx="7960320" cy="132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Címszöveg formátumának szerkesztése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ftr" idx="23"/>
          </p:nvPr>
        </p:nvSpPr>
        <p:spPr>
          <a:xfrm>
            <a:off x="4038480" y="6356520"/>
            <a:ext cx="411336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tabLst>
                <a:tab algn="l" pos="0"/>
              </a:tabLst>
              <a:defRPr b="0" lang="en-GB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GB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&lt;élőláb&gt;</a:t>
            </a:r>
            <a:endParaRPr b="0" lang="hu-H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sldNum" idx="24"/>
          </p:nvPr>
        </p:nvSpPr>
        <p:spPr>
          <a:xfrm>
            <a:off x="8610480" y="6356520"/>
            <a:ext cx="274176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GB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B95AEA11-49E3-412A-BC0D-E84955464881}" type="slidenum">
              <a:rPr b="0" lang="en-GB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&lt;szám&gt;</a:t>
            </a:fld>
            <a:endParaRPr b="0" lang="hu-H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dt" idx="25"/>
          </p:nvPr>
        </p:nvSpPr>
        <p:spPr>
          <a:xfrm>
            <a:off x="838080" y="6356520"/>
            <a:ext cx="274176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hu-H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hu-HU" sz="1400" strike="noStrike" u="none">
                <a:solidFill>
                  <a:srgbClr val="000000"/>
                </a:solidFill>
                <a:uFillTx/>
                <a:latin typeface="Times New Roman"/>
              </a:rPr>
              <a:t>&lt;dátum/idő&gt;</a:t>
            </a:r>
            <a:endParaRPr b="0" lang="hu-H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2"/>
  </p:sldLayoutIdLst>
</p:sldMaster>
</file>

<file path=ppt/slideMasters/slideMaster1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ftr" idx="26"/>
          </p:nvPr>
        </p:nvSpPr>
        <p:spPr>
          <a:xfrm>
            <a:off x="4038480" y="6356520"/>
            <a:ext cx="411336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tabLst>
                <a:tab algn="l" pos="0"/>
              </a:tabLst>
              <a:defRPr b="0" lang="en-GB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GB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&lt;élőláb&gt;</a:t>
            </a:r>
            <a:endParaRPr b="0" lang="hu-H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sldNum" idx="27"/>
          </p:nvPr>
        </p:nvSpPr>
        <p:spPr>
          <a:xfrm>
            <a:off x="8610480" y="6356520"/>
            <a:ext cx="274176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GB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94D6E843-D61B-411D-A8B3-81A63A23AB71}" type="slidenum">
              <a:rPr b="0" lang="en-GB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&lt;szám&gt;</a:t>
            </a:fld>
            <a:endParaRPr b="0" lang="hu-H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dt" idx="28"/>
          </p:nvPr>
        </p:nvSpPr>
        <p:spPr>
          <a:xfrm>
            <a:off x="838080" y="6356520"/>
            <a:ext cx="274176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hu-H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hu-HU" sz="1400" strike="noStrike" u="none">
                <a:solidFill>
                  <a:srgbClr val="000000"/>
                </a:solidFill>
                <a:uFillTx/>
                <a:latin typeface="Times New Roman"/>
              </a:rPr>
              <a:t>&lt;dátum/idő&gt;</a:t>
            </a:r>
            <a:endParaRPr b="0" lang="hu-H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2"/>
  </p:sldLayoutIdLst>
</p:sldMaster>
</file>

<file path=ppt/slideMasters/slideMaster1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ftr" idx="29"/>
          </p:nvPr>
        </p:nvSpPr>
        <p:spPr>
          <a:xfrm>
            <a:off x="4038480" y="6356520"/>
            <a:ext cx="411336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tabLst>
                <a:tab algn="l" pos="0"/>
              </a:tabLst>
              <a:defRPr b="0" lang="en-GB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GB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&lt;élőláb&gt;</a:t>
            </a:r>
            <a:endParaRPr b="0" lang="hu-H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 type="sldNum" idx="30"/>
          </p:nvPr>
        </p:nvSpPr>
        <p:spPr>
          <a:xfrm>
            <a:off x="8610480" y="6356520"/>
            <a:ext cx="274176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GB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45E825CF-CA1B-4946-BC0E-9A7857F6A54A}" type="slidenum">
              <a:rPr b="0" lang="en-GB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&lt;szám&gt;</a:t>
            </a:fld>
            <a:endParaRPr b="0" lang="hu-H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80" name="PlaceHolder 3"/>
          <p:cNvSpPr>
            <a:spLocks noGrp="1"/>
          </p:cNvSpPr>
          <p:nvPr>
            <p:ph type="dt" idx="31"/>
          </p:nvPr>
        </p:nvSpPr>
        <p:spPr>
          <a:xfrm>
            <a:off x="838080" y="6356520"/>
            <a:ext cx="274176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hu-H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hu-HU" sz="1400" strike="noStrike" u="none">
                <a:solidFill>
                  <a:srgbClr val="000000"/>
                </a:solidFill>
                <a:uFillTx/>
                <a:latin typeface="Times New Roman"/>
              </a:rPr>
              <a:t>&lt;dátum/idő&gt;</a:t>
            </a:r>
            <a:endParaRPr b="0" lang="hu-H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2"/>
  </p:sldLayoutIdLst>
</p:sldMaster>
</file>

<file path=ppt/slideMasters/slideMaster1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Rectangle 10"/>
          <p:cNvSpPr/>
          <p:nvPr/>
        </p:nvSpPr>
        <p:spPr>
          <a:xfrm>
            <a:off x="0" y="6462720"/>
            <a:ext cx="12190680" cy="399960"/>
          </a:xfrm>
          <a:prstGeom prst="rect">
            <a:avLst/>
          </a:prstGeom>
          <a:solidFill>
            <a:srgbClr val="dde9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1800" strike="noStrike" u="none">
              <a:solidFill>
                <a:schemeClr val="lt1"/>
              </a:solidFill>
              <a:uFillTx/>
              <a:latin typeface="Calibri"/>
            </a:endParaRPr>
          </a:p>
        </p:txBody>
      </p:sp>
      <p:sp>
        <p:nvSpPr>
          <p:cNvPr id="82" name="Rectangle 6"/>
          <p:cNvSpPr/>
          <p:nvPr/>
        </p:nvSpPr>
        <p:spPr>
          <a:xfrm>
            <a:off x="0" y="-20520"/>
            <a:ext cx="12190680" cy="801720"/>
          </a:xfrm>
          <a:prstGeom prst="rect">
            <a:avLst/>
          </a:prstGeom>
          <a:solidFill>
            <a:srgbClr val="dde9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1800" strike="noStrike" u="none">
              <a:solidFill>
                <a:srgbClr val="c6d9f1"/>
              </a:solidFill>
              <a:uFillTx/>
              <a:latin typeface="Calibri"/>
            </a:endParaRPr>
          </a:p>
        </p:txBody>
      </p:sp>
      <p:pic>
        <p:nvPicPr>
          <p:cNvPr id="83" name="Picture 7" descr=""/>
          <p:cNvPicPr/>
          <p:nvPr/>
        </p:nvPicPr>
        <p:blipFill>
          <a:blip r:embed="rId2"/>
          <a:stretch/>
        </p:blipFill>
        <p:spPr>
          <a:xfrm>
            <a:off x="410400" y="83880"/>
            <a:ext cx="1419840" cy="609120"/>
          </a:xfrm>
          <a:prstGeom prst="rect">
            <a:avLst/>
          </a:prstGeom>
          <a:ln w="0">
            <a:noFill/>
          </a:ln>
        </p:spPr>
      </p:pic>
      <p:pic>
        <p:nvPicPr>
          <p:cNvPr id="84" name="Picture 12" descr="A blue background with yellow stars&#10;&#10;Description automatically generated with low confidence"/>
          <p:cNvPicPr/>
          <p:nvPr/>
        </p:nvPicPr>
        <p:blipFill>
          <a:blip r:embed="rId3"/>
          <a:stretch/>
        </p:blipFill>
        <p:spPr>
          <a:xfrm>
            <a:off x="11224800" y="52560"/>
            <a:ext cx="669240" cy="442440"/>
          </a:xfrm>
          <a:prstGeom prst="rect">
            <a:avLst/>
          </a:prstGeom>
          <a:ln w="0">
            <a:noFill/>
          </a:ln>
        </p:spPr>
      </p:pic>
      <p:sp>
        <p:nvSpPr>
          <p:cNvPr id="85" name="TextBox 13"/>
          <p:cNvSpPr/>
          <p:nvPr/>
        </p:nvSpPr>
        <p:spPr>
          <a:xfrm>
            <a:off x="11171880" y="506520"/>
            <a:ext cx="798840" cy="272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GB" sz="600" strike="noStrike" u="none">
                <a:solidFill>
                  <a:srgbClr val="0055a5"/>
                </a:solidFill>
                <a:uFillTx/>
                <a:latin typeface="Arial Rounded MT Bold"/>
              </a:rPr>
              <a:t>Funded by the European Union</a:t>
            </a:r>
            <a:endParaRPr b="0" lang="hu-HU" sz="6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86" name="TextBox 4"/>
          <p:cNvSpPr/>
          <p:nvPr/>
        </p:nvSpPr>
        <p:spPr>
          <a:xfrm>
            <a:off x="4456080" y="6458400"/>
            <a:ext cx="327816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GB" sz="1800" strike="noStrike" u="none">
                <a:solidFill>
                  <a:srgbClr val="2c3982"/>
                </a:solidFill>
                <a:uFillTx/>
                <a:latin typeface="Calibri"/>
              </a:rPr>
              <a:t>www.eupraxia-pp.org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2115000" y="-272160"/>
            <a:ext cx="7960320" cy="132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Címszöveg formátumának szerkesztése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4160" cy="4349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Vázlatszöveg formátumának szerkesztése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Második vázlatszint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Harmadik vázlatszint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Negyedik vázlatszint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Ötödik vázlatszint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Hatodik vázlatszint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Hetedik vázlatszint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89" name="PlaceHolder 3"/>
          <p:cNvSpPr>
            <a:spLocks noGrp="1"/>
          </p:cNvSpPr>
          <p:nvPr>
            <p:ph type="ftr" idx="32"/>
          </p:nvPr>
        </p:nvSpPr>
        <p:spPr>
          <a:xfrm>
            <a:off x="410400" y="6462720"/>
            <a:ext cx="411336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0" i="1" lang="en-GB" sz="1200" strike="noStrike" u="none">
                <a:solidFill>
                  <a:schemeClr val="dk1"/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i="1" lang="en-GB" sz="1200" strike="noStrike" u="none">
                <a:solidFill>
                  <a:schemeClr val="dk1"/>
                </a:solidFill>
                <a:uFillTx/>
                <a:latin typeface="Calibri"/>
              </a:rPr>
              <a:t>&lt;élőláb&gt;</a:t>
            </a:r>
            <a:endParaRPr b="0" lang="hu-H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90" name="PlaceHolder 4"/>
          <p:cNvSpPr>
            <a:spLocks noGrp="1"/>
          </p:cNvSpPr>
          <p:nvPr>
            <p:ph type="sldNum" idx="33"/>
          </p:nvPr>
        </p:nvSpPr>
        <p:spPr>
          <a:xfrm>
            <a:off x="9111600" y="6480720"/>
            <a:ext cx="274176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GB" sz="1200" strike="noStrike" u="none">
                <a:solidFill>
                  <a:schemeClr val="dk1"/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E7D0C6BE-DCFC-43AB-AB45-ED609031F0F4}" type="slidenum">
              <a:rPr b="0" lang="en-GB" sz="1200" strike="noStrike" u="none">
                <a:solidFill>
                  <a:schemeClr val="dk1"/>
                </a:solidFill>
                <a:uFillTx/>
                <a:latin typeface="Calibri"/>
              </a:rPr>
              <a:t>&lt;szám&gt;</a:t>
            </a:fld>
            <a:endParaRPr b="0" lang="hu-H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4"/>
  </p:sldLayoutIdLst>
</p:sldMaster>
</file>

<file path=ppt/slideMasters/slideMaster1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2c398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Rectangle 10"/>
          <p:cNvSpPr/>
          <p:nvPr/>
        </p:nvSpPr>
        <p:spPr>
          <a:xfrm>
            <a:off x="0" y="6462720"/>
            <a:ext cx="12190680" cy="399960"/>
          </a:xfrm>
          <a:prstGeom prst="rect">
            <a:avLst/>
          </a:prstGeom>
          <a:solidFill>
            <a:srgbClr val="dde9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1800" strike="noStrike" u="none">
              <a:solidFill>
                <a:schemeClr val="lt1"/>
              </a:solidFill>
              <a:uFillTx/>
              <a:latin typeface="Calibri"/>
            </a:endParaRPr>
          </a:p>
        </p:txBody>
      </p:sp>
      <p:sp>
        <p:nvSpPr>
          <p:cNvPr id="94" name="Rectangle 6"/>
          <p:cNvSpPr/>
          <p:nvPr/>
        </p:nvSpPr>
        <p:spPr>
          <a:xfrm>
            <a:off x="0" y="-20520"/>
            <a:ext cx="12190680" cy="801720"/>
          </a:xfrm>
          <a:prstGeom prst="rect">
            <a:avLst/>
          </a:prstGeom>
          <a:solidFill>
            <a:srgbClr val="dde9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1800" strike="noStrike" u="none">
              <a:solidFill>
                <a:srgbClr val="c6d9f1"/>
              </a:solidFill>
              <a:uFillTx/>
              <a:latin typeface="Calibri"/>
            </a:endParaRPr>
          </a:p>
        </p:txBody>
      </p:sp>
      <p:pic>
        <p:nvPicPr>
          <p:cNvPr id="95" name="Picture 7" descr=""/>
          <p:cNvPicPr/>
          <p:nvPr/>
        </p:nvPicPr>
        <p:blipFill>
          <a:blip r:embed="rId2"/>
          <a:stretch/>
        </p:blipFill>
        <p:spPr>
          <a:xfrm>
            <a:off x="410400" y="83880"/>
            <a:ext cx="1419840" cy="609120"/>
          </a:xfrm>
          <a:prstGeom prst="rect">
            <a:avLst/>
          </a:prstGeom>
          <a:ln w="0">
            <a:noFill/>
          </a:ln>
        </p:spPr>
      </p:pic>
      <p:pic>
        <p:nvPicPr>
          <p:cNvPr id="96" name="Picture 12" descr="A blue background with yellow stars&#10;&#10;Description automatically generated with low confidence"/>
          <p:cNvPicPr/>
          <p:nvPr/>
        </p:nvPicPr>
        <p:blipFill>
          <a:blip r:embed="rId3"/>
          <a:stretch/>
        </p:blipFill>
        <p:spPr>
          <a:xfrm>
            <a:off x="11224800" y="52560"/>
            <a:ext cx="669240" cy="442440"/>
          </a:xfrm>
          <a:prstGeom prst="rect">
            <a:avLst/>
          </a:prstGeom>
          <a:ln w="0">
            <a:noFill/>
          </a:ln>
        </p:spPr>
      </p:pic>
      <p:sp>
        <p:nvSpPr>
          <p:cNvPr id="97" name="TextBox 13"/>
          <p:cNvSpPr/>
          <p:nvPr/>
        </p:nvSpPr>
        <p:spPr>
          <a:xfrm>
            <a:off x="11171880" y="506520"/>
            <a:ext cx="798840" cy="272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GB" sz="600" strike="noStrike" u="none">
                <a:solidFill>
                  <a:srgbClr val="0055a5"/>
                </a:solidFill>
                <a:uFillTx/>
                <a:latin typeface="Arial Rounded MT Bold"/>
              </a:rPr>
              <a:t>Funded by the European Union</a:t>
            </a:r>
            <a:endParaRPr b="0" lang="hu-HU" sz="600" strike="noStrike" u="non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98" name="TextBox 3"/>
          <p:cNvSpPr/>
          <p:nvPr/>
        </p:nvSpPr>
        <p:spPr>
          <a:xfrm>
            <a:off x="4456080" y="6458400"/>
            <a:ext cx="327816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GB" sz="1800" strike="noStrike" u="none">
                <a:solidFill>
                  <a:srgbClr val="2c3982"/>
                </a:solidFill>
                <a:uFillTx/>
                <a:latin typeface="Calibri"/>
              </a:rPr>
              <a:t>www.eupraxia-pp.org</a:t>
            </a:r>
            <a:endParaRPr b="0" lang="hu-HU" sz="1800" strike="noStrike" u="non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2115000" y="-272160"/>
            <a:ext cx="7960320" cy="132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Címszöveg formátumának szerkesztése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4160" cy="4349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Vázlatszöveg formátumának szerkesztése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Második vázlatszint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Harmadik vázlatszint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Negyedik vázlatszint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Ötödik vázlatszint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Hatodik vázlatszint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Hetedik vázlatszint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 type="ftr" idx="34"/>
          </p:nvPr>
        </p:nvSpPr>
        <p:spPr>
          <a:xfrm>
            <a:off x="410400" y="6462720"/>
            <a:ext cx="411336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0" i="1" lang="en-GB" sz="1200" strike="noStrike" u="none">
                <a:solidFill>
                  <a:schemeClr val="dk1"/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i="1" lang="en-GB" sz="1200" strike="noStrike" u="none">
                <a:solidFill>
                  <a:schemeClr val="dk1"/>
                </a:solidFill>
                <a:uFillTx/>
                <a:latin typeface="Calibri"/>
              </a:rPr>
              <a:t>&lt;élőláb&gt;</a:t>
            </a:r>
            <a:endParaRPr b="0" lang="hu-HU" sz="1200" strike="noStrike" u="none">
              <a:solidFill>
                <a:srgbClr val="ffffff"/>
              </a:solidFill>
              <a:uFillTx/>
              <a:latin typeface="Times New Roman"/>
            </a:endParaRPr>
          </a:p>
        </p:txBody>
      </p:sp>
      <p:sp>
        <p:nvSpPr>
          <p:cNvPr id="102" name="PlaceHolder 4"/>
          <p:cNvSpPr>
            <a:spLocks noGrp="1"/>
          </p:cNvSpPr>
          <p:nvPr>
            <p:ph type="sldNum" idx="35"/>
          </p:nvPr>
        </p:nvSpPr>
        <p:spPr>
          <a:xfrm>
            <a:off x="9111600" y="6480720"/>
            <a:ext cx="274176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GB" sz="1200" strike="noStrike" u="none">
                <a:solidFill>
                  <a:schemeClr val="dk1"/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4EA5A7BE-51A0-4BD4-A019-27BFD9DFDE7C}" type="slidenum">
              <a:rPr b="0" lang="en-GB" sz="1200" strike="noStrike" u="none">
                <a:solidFill>
                  <a:schemeClr val="dk1"/>
                </a:solidFill>
                <a:uFillTx/>
                <a:latin typeface="Calibri"/>
              </a:rPr>
              <a:t>&lt;szám&gt;</a:t>
            </a:fld>
            <a:endParaRPr b="0" lang="hu-HU" sz="1200" strike="noStrike" u="none">
              <a:solidFill>
                <a:srgbClr val="ffffff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4"/>
  </p:sldLayoutIdLst>
</p:sldMaster>
</file>

<file path=ppt/slideMasters/slideMaster1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Rectangle 10"/>
          <p:cNvSpPr/>
          <p:nvPr/>
        </p:nvSpPr>
        <p:spPr>
          <a:xfrm>
            <a:off x="0" y="6462720"/>
            <a:ext cx="12190320" cy="399600"/>
          </a:xfrm>
          <a:prstGeom prst="rect">
            <a:avLst/>
          </a:prstGeom>
          <a:solidFill>
            <a:srgbClr val="dde9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1900" strike="noStrike" u="none">
              <a:solidFill>
                <a:schemeClr val="lt1"/>
              </a:solidFill>
              <a:uFillTx/>
              <a:latin typeface="Calibri"/>
            </a:endParaRPr>
          </a:p>
        </p:txBody>
      </p:sp>
      <p:sp>
        <p:nvSpPr>
          <p:cNvPr id="106" name="Rectangle 6"/>
          <p:cNvSpPr/>
          <p:nvPr/>
        </p:nvSpPr>
        <p:spPr>
          <a:xfrm>
            <a:off x="0" y="-20520"/>
            <a:ext cx="12190320" cy="801360"/>
          </a:xfrm>
          <a:prstGeom prst="rect">
            <a:avLst/>
          </a:prstGeom>
          <a:solidFill>
            <a:srgbClr val="dde9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1900" strike="noStrike" u="none">
              <a:solidFill>
                <a:srgbClr val="c6d9f1"/>
              </a:solidFill>
              <a:uFillTx/>
              <a:latin typeface="Calibri"/>
            </a:endParaRPr>
          </a:p>
        </p:txBody>
      </p:sp>
      <p:pic>
        <p:nvPicPr>
          <p:cNvPr id="107" name="Picture 7" descr=""/>
          <p:cNvPicPr/>
          <p:nvPr/>
        </p:nvPicPr>
        <p:blipFill>
          <a:blip r:embed="rId2"/>
          <a:stretch/>
        </p:blipFill>
        <p:spPr>
          <a:xfrm>
            <a:off x="410400" y="83880"/>
            <a:ext cx="1419480" cy="608760"/>
          </a:xfrm>
          <a:prstGeom prst="rect">
            <a:avLst/>
          </a:prstGeom>
          <a:ln w="0">
            <a:noFill/>
          </a:ln>
        </p:spPr>
      </p:pic>
      <p:pic>
        <p:nvPicPr>
          <p:cNvPr id="108" name="Picture 12" descr="A blue background with yellow stars&#10;&#10;Description automatically generated with low confidence"/>
          <p:cNvPicPr/>
          <p:nvPr/>
        </p:nvPicPr>
        <p:blipFill>
          <a:blip r:embed="rId3"/>
          <a:stretch/>
        </p:blipFill>
        <p:spPr>
          <a:xfrm>
            <a:off x="11224800" y="52560"/>
            <a:ext cx="668880" cy="442080"/>
          </a:xfrm>
          <a:prstGeom prst="rect">
            <a:avLst/>
          </a:prstGeom>
          <a:ln w="0">
            <a:noFill/>
          </a:ln>
        </p:spPr>
      </p:pic>
      <p:sp>
        <p:nvSpPr>
          <p:cNvPr id="109" name="TextBox 13"/>
          <p:cNvSpPr/>
          <p:nvPr/>
        </p:nvSpPr>
        <p:spPr>
          <a:xfrm>
            <a:off x="11171880" y="506520"/>
            <a:ext cx="798480" cy="272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GB" sz="600" strike="noStrike" u="none">
                <a:solidFill>
                  <a:srgbClr val="0055a5"/>
                </a:solidFill>
                <a:uFillTx/>
                <a:latin typeface="Arial Rounded MT Bold"/>
              </a:rPr>
              <a:t>Funded by the European Union</a:t>
            </a:r>
            <a:endParaRPr b="0" lang="hu-HU" sz="6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2115000" y="-272160"/>
            <a:ext cx="7960320" cy="132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Címszöveg formátumának szerkesztése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4160" cy="4349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Vázlatszöveg formátumának szerkesztése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Második vázlatszint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Harmadik vázlatszint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Negyedik vázlatszint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Ötödik vázlatszint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Hatodik vázlatszint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Hetedik vázlatszint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12" name="PlaceHolder 3"/>
          <p:cNvSpPr>
            <a:spLocks noGrp="1"/>
          </p:cNvSpPr>
          <p:nvPr>
            <p:ph type="ftr" idx="36"/>
          </p:nvPr>
        </p:nvSpPr>
        <p:spPr>
          <a:xfrm>
            <a:off x="410400" y="6516000"/>
            <a:ext cx="6192720" cy="3632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0" i="1" lang="en-GB" sz="1400" strike="noStrike" u="none">
                <a:solidFill>
                  <a:srgbClr val="334186"/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i="1" lang="en-GB" sz="1400" strike="noStrike" u="none">
                <a:solidFill>
                  <a:srgbClr val="334186"/>
                </a:solidFill>
                <a:uFillTx/>
                <a:latin typeface="Calibri"/>
              </a:rPr>
              <a:t>&lt;élőláb&gt;</a:t>
            </a:r>
            <a:endParaRPr b="0" lang="hu-H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13" name="PlaceHolder 4"/>
          <p:cNvSpPr>
            <a:spLocks noGrp="1"/>
          </p:cNvSpPr>
          <p:nvPr>
            <p:ph type="sldNum" idx="37"/>
          </p:nvPr>
        </p:nvSpPr>
        <p:spPr>
          <a:xfrm>
            <a:off x="9111600" y="6480720"/>
            <a:ext cx="2741400" cy="3632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0" lang="en-GB" sz="1900" strike="noStrike" u="none">
                <a:solidFill>
                  <a:srgbClr val="334186"/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A8313603-8D52-424C-BAE4-6D8931D7C2CB}" type="slidenum">
              <a:rPr b="0" lang="en-GB" sz="1900" strike="noStrike" u="none">
                <a:solidFill>
                  <a:srgbClr val="334186"/>
                </a:solidFill>
                <a:uFillTx/>
                <a:latin typeface="Calibri"/>
              </a:rPr>
              <a:t>&lt;szám&gt;</a:t>
            </a:fld>
            <a:endParaRPr b="0" lang="hu-HU" sz="19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4"/>
  </p:sldLayoutIdLst>
</p:sldMaster>
</file>

<file path=ppt/slideMasters/slideMaster1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gradFill rotWithShape="0">
          <a:gsLst>
            <a:gs pos="0">
              <a:srgbClr val="ffffff"/>
            </a:gs>
            <a:gs pos="35000">
              <a:srgbClr val="ffffff"/>
            </a:gs>
            <a:gs pos="100000">
              <a:srgbClr val="4472c4"/>
            </a:gs>
          </a:gsLst>
          <a:path path="circle">
            <a:fillToRect l="50000" t="0" r="50000" b="100000"/>
          </a:path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Rectangle 10"/>
          <p:cNvSpPr/>
          <p:nvPr/>
        </p:nvSpPr>
        <p:spPr>
          <a:xfrm>
            <a:off x="0" y="6462720"/>
            <a:ext cx="12190320" cy="399600"/>
          </a:xfrm>
          <a:prstGeom prst="rect">
            <a:avLst/>
          </a:prstGeom>
          <a:solidFill>
            <a:srgbClr val="dde9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1350" strike="noStrike" u="none">
              <a:solidFill>
                <a:schemeClr val="lt1"/>
              </a:solidFill>
              <a:uFillTx/>
              <a:latin typeface="Calibri"/>
            </a:endParaRPr>
          </a:p>
        </p:txBody>
      </p:sp>
      <p:sp>
        <p:nvSpPr>
          <p:cNvPr id="117" name="Rectangle 6"/>
          <p:cNvSpPr/>
          <p:nvPr/>
        </p:nvSpPr>
        <p:spPr>
          <a:xfrm>
            <a:off x="0" y="-20520"/>
            <a:ext cx="12190320" cy="801360"/>
          </a:xfrm>
          <a:prstGeom prst="rect">
            <a:avLst/>
          </a:prstGeom>
          <a:solidFill>
            <a:srgbClr val="dde9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1350" strike="noStrike" u="none">
              <a:solidFill>
                <a:srgbClr val="c6d9f1"/>
              </a:solidFill>
              <a:uFillTx/>
              <a:latin typeface="Calibri"/>
            </a:endParaRPr>
          </a:p>
        </p:txBody>
      </p:sp>
      <p:pic>
        <p:nvPicPr>
          <p:cNvPr id="118" name="Picture 7" descr=""/>
          <p:cNvPicPr/>
          <p:nvPr/>
        </p:nvPicPr>
        <p:blipFill>
          <a:blip r:embed="rId2"/>
          <a:stretch/>
        </p:blipFill>
        <p:spPr>
          <a:xfrm>
            <a:off x="410400" y="83880"/>
            <a:ext cx="1419480" cy="608760"/>
          </a:xfrm>
          <a:prstGeom prst="rect">
            <a:avLst/>
          </a:prstGeom>
          <a:ln w="0">
            <a:noFill/>
          </a:ln>
        </p:spPr>
      </p:pic>
      <p:pic>
        <p:nvPicPr>
          <p:cNvPr id="119" name="Picture 12" descr="A blue background with yellow stars&#10;&#10;Description automatically generated with low confidence"/>
          <p:cNvPicPr/>
          <p:nvPr/>
        </p:nvPicPr>
        <p:blipFill>
          <a:blip r:embed="rId3"/>
          <a:stretch/>
        </p:blipFill>
        <p:spPr>
          <a:xfrm>
            <a:off x="11224800" y="52560"/>
            <a:ext cx="668880" cy="442080"/>
          </a:xfrm>
          <a:prstGeom prst="rect">
            <a:avLst/>
          </a:prstGeom>
          <a:ln w="0">
            <a:noFill/>
          </a:ln>
        </p:spPr>
      </p:pic>
      <p:sp>
        <p:nvSpPr>
          <p:cNvPr id="120" name="TextBox 13"/>
          <p:cNvSpPr/>
          <p:nvPr/>
        </p:nvSpPr>
        <p:spPr>
          <a:xfrm>
            <a:off x="11171880" y="506520"/>
            <a:ext cx="798480" cy="227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GB" sz="450" strike="noStrike" u="none">
                <a:solidFill>
                  <a:srgbClr val="0055a5"/>
                </a:solidFill>
                <a:uFillTx/>
                <a:latin typeface="Arial Rounded MT Bold"/>
              </a:rPr>
              <a:t>Funded by the European Union</a:t>
            </a:r>
            <a:endParaRPr b="0" lang="hu-HU" sz="45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21" name="PlaceHolder 1"/>
          <p:cNvSpPr>
            <a:spLocks noGrp="1"/>
          </p:cNvSpPr>
          <p:nvPr>
            <p:ph type="title"/>
          </p:nvPr>
        </p:nvSpPr>
        <p:spPr>
          <a:xfrm>
            <a:off x="2115000" y="-272160"/>
            <a:ext cx="7960320" cy="132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Címszöveg formátumának szerkesztése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22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4160" cy="4349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Vázlatszöveg formátumának szerkesztése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Második vázlatszint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Harmadik vázlatszint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Negyedik vázlatszint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Ötödik vázlatszint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Hatodik vázlatszint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Hetedik vázlatszint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23" name="PlaceHolder 3"/>
          <p:cNvSpPr>
            <a:spLocks noGrp="1"/>
          </p:cNvSpPr>
          <p:nvPr>
            <p:ph type="ftr" idx="38"/>
          </p:nvPr>
        </p:nvSpPr>
        <p:spPr>
          <a:xfrm>
            <a:off x="410400" y="6462720"/>
            <a:ext cx="4113000" cy="36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0" i="1" lang="en-GB" sz="900" strike="noStrike" u="none">
                <a:solidFill>
                  <a:schemeClr val="dk1"/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i="1" lang="en-GB" sz="900" strike="noStrike" u="none">
                <a:solidFill>
                  <a:schemeClr val="dk1"/>
                </a:solidFill>
                <a:uFillTx/>
                <a:latin typeface="Calibri"/>
              </a:rPr>
              <a:t>&lt;élőláb&gt;</a:t>
            </a:r>
            <a:endParaRPr b="0" lang="hu-HU" sz="9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24" name="PlaceHolder 4"/>
          <p:cNvSpPr>
            <a:spLocks noGrp="1"/>
          </p:cNvSpPr>
          <p:nvPr>
            <p:ph type="sldNum" idx="39"/>
          </p:nvPr>
        </p:nvSpPr>
        <p:spPr>
          <a:xfrm>
            <a:off x="9111600" y="6480720"/>
            <a:ext cx="2741400" cy="36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GB" sz="900" strike="noStrike" u="none">
                <a:solidFill>
                  <a:schemeClr val="dk1"/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5993CA6D-180B-4DCE-98E6-6135E4BBC51C}" type="slidenum">
              <a:rPr b="0" lang="en-GB" sz="900" strike="noStrike" u="none">
                <a:solidFill>
                  <a:schemeClr val="dk1"/>
                </a:solidFill>
                <a:uFillTx/>
                <a:latin typeface="Calibri"/>
              </a:rPr>
              <a:t>&lt;szám&gt;</a:t>
            </a:fld>
            <a:endParaRPr b="0" lang="hu-HU" sz="9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4"/>
  </p:sldLayoutIdLst>
</p:sldMaster>
</file>

<file path=ppt/slideMasters/slideMaster1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Rectangle 10"/>
          <p:cNvSpPr/>
          <p:nvPr/>
        </p:nvSpPr>
        <p:spPr>
          <a:xfrm>
            <a:off x="0" y="6462720"/>
            <a:ext cx="12190320" cy="399600"/>
          </a:xfrm>
          <a:prstGeom prst="rect">
            <a:avLst/>
          </a:prstGeom>
          <a:solidFill>
            <a:srgbClr val="dde9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1900" strike="noStrike" u="none">
              <a:solidFill>
                <a:schemeClr val="lt1"/>
              </a:solidFill>
              <a:uFillTx/>
              <a:latin typeface="Calibri"/>
            </a:endParaRPr>
          </a:p>
        </p:txBody>
      </p:sp>
      <p:sp>
        <p:nvSpPr>
          <p:cNvPr id="128" name="Rectangle 6"/>
          <p:cNvSpPr/>
          <p:nvPr/>
        </p:nvSpPr>
        <p:spPr>
          <a:xfrm>
            <a:off x="0" y="-20520"/>
            <a:ext cx="12190320" cy="801360"/>
          </a:xfrm>
          <a:prstGeom prst="rect">
            <a:avLst/>
          </a:prstGeom>
          <a:solidFill>
            <a:srgbClr val="dde9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1900" strike="noStrike" u="none">
              <a:solidFill>
                <a:srgbClr val="c6d9f1"/>
              </a:solidFill>
              <a:uFillTx/>
              <a:latin typeface="Calibri"/>
            </a:endParaRPr>
          </a:p>
        </p:txBody>
      </p:sp>
      <p:pic>
        <p:nvPicPr>
          <p:cNvPr id="129" name="Picture 7" descr=""/>
          <p:cNvPicPr/>
          <p:nvPr/>
        </p:nvPicPr>
        <p:blipFill>
          <a:blip r:embed="rId2"/>
          <a:stretch/>
        </p:blipFill>
        <p:spPr>
          <a:xfrm>
            <a:off x="410400" y="83880"/>
            <a:ext cx="1419480" cy="608760"/>
          </a:xfrm>
          <a:prstGeom prst="rect">
            <a:avLst/>
          </a:prstGeom>
          <a:ln w="0">
            <a:noFill/>
          </a:ln>
        </p:spPr>
      </p:pic>
      <p:pic>
        <p:nvPicPr>
          <p:cNvPr id="130" name="Picture 12" descr="A blue background with yellow stars&#10;&#10;Description automatically generated with low confidence"/>
          <p:cNvPicPr/>
          <p:nvPr/>
        </p:nvPicPr>
        <p:blipFill>
          <a:blip r:embed="rId3"/>
          <a:stretch/>
        </p:blipFill>
        <p:spPr>
          <a:xfrm>
            <a:off x="11224800" y="52560"/>
            <a:ext cx="668880" cy="442080"/>
          </a:xfrm>
          <a:prstGeom prst="rect">
            <a:avLst/>
          </a:prstGeom>
          <a:ln w="0">
            <a:noFill/>
          </a:ln>
        </p:spPr>
      </p:pic>
      <p:sp>
        <p:nvSpPr>
          <p:cNvPr id="131" name="TextBox 13"/>
          <p:cNvSpPr/>
          <p:nvPr/>
        </p:nvSpPr>
        <p:spPr>
          <a:xfrm>
            <a:off x="11171880" y="506520"/>
            <a:ext cx="798480" cy="272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GB" sz="600" strike="noStrike" u="none">
                <a:solidFill>
                  <a:srgbClr val="0055a5"/>
                </a:solidFill>
                <a:uFillTx/>
                <a:latin typeface="Arial Rounded MT Bold"/>
              </a:rPr>
              <a:t>Funded by the European Union</a:t>
            </a:r>
            <a:endParaRPr b="0" lang="hu-HU" sz="6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2115000" y="-272160"/>
            <a:ext cx="7960320" cy="132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Címszöveg formátumának szerkesztése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33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4160" cy="4349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Vázlatszöveg formátumának szerkesztése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Második vázlatszint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Harmadik vázlatszint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Negyedik vázlatszint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Ötödik vázlatszint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Hatodik vázlatszint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Hetedik vázlatszint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34" name="PlaceHolder 3"/>
          <p:cNvSpPr>
            <a:spLocks noGrp="1"/>
          </p:cNvSpPr>
          <p:nvPr>
            <p:ph type="ftr" idx="40"/>
          </p:nvPr>
        </p:nvSpPr>
        <p:spPr>
          <a:xfrm>
            <a:off x="410400" y="6462720"/>
            <a:ext cx="4113000" cy="36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tabLst>
                <a:tab algn="l" pos="0"/>
              </a:tabLst>
              <a:defRPr b="0" i="1" lang="en-GB" sz="1200" strike="noStrike" u="none">
                <a:solidFill>
                  <a:schemeClr val="dk1"/>
                </a:solidFill>
                <a:uFillTx/>
                <a:latin typeface="Calibri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i="1" lang="en-GB" sz="1200" strike="noStrike" u="none">
                <a:solidFill>
                  <a:schemeClr val="dk1"/>
                </a:solidFill>
                <a:uFillTx/>
                <a:latin typeface="Calibri"/>
              </a:rPr>
              <a:t>&lt;élőláb&gt;</a:t>
            </a:r>
            <a:endParaRPr b="0" lang="hu-H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35" name="PlaceHolder 4"/>
          <p:cNvSpPr>
            <a:spLocks noGrp="1"/>
          </p:cNvSpPr>
          <p:nvPr>
            <p:ph type="sldNum" idx="41"/>
          </p:nvPr>
        </p:nvSpPr>
        <p:spPr>
          <a:xfrm>
            <a:off x="9111600" y="6480720"/>
            <a:ext cx="2741400" cy="36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GB" sz="1200" strike="noStrike" u="none">
                <a:solidFill>
                  <a:schemeClr val="dk1"/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5CC68B38-B3D1-4B4A-B7E0-E54250D1E482}" type="slidenum">
              <a:rPr b="0" lang="en-GB" sz="1200" strike="noStrike" u="none">
                <a:solidFill>
                  <a:schemeClr val="dk1"/>
                </a:solidFill>
                <a:uFillTx/>
                <a:latin typeface="Calibri"/>
              </a:rPr>
              <a:t>&lt;szám&gt;</a:t>
            </a:fld>
            <a:endParaRPr b="0" lang="hu-H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4"/>
  </p:sldLayoutIdLst>
</p:sldMaster>
</file>

<file path=ppt/slideMasters/slideMaster1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Rectangle 10"/>
          <p:cNvSpPr/>
          <p:nvPr/>
        </p:nvSpPr>
        <p:spPr>
          <a:xfrm>
            <a:off x="0" y="6462720"/>
            <a:ext cx="12190320" cy="399600"/>
          </a:xfrm>
          <a:prstGeom prst="rect">
            <a:avLst/>
          </a:prstGeom>
          <a:solidFill>
            <a:srgbClr val="dde9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1900" strike="noStrike" u="none">
              <a:solidFill>
                <a:schemeClr val="lt1"/>
              </a:solidFill>
              <a:uFillTx/>
              <a:latin typeface="Calibri"/>
            </a:endParaRPr>
          </a:p>
        </p:txBody>
      </p:sp>
      <p:sp>
        <p:nvSpPr>
          <p:cNvPr id="139" name="Rectangle 6"/>
          <p:cNvSpPr/>
          <p:nvPr/>
        </p:nvSpPr>
        <p:spPr>
          <a:xfrm>
            <a:off x="0" y="-20520"/>
            <a:ext cx="12190320" cy="801360"/>
          </a:xfrm>
          <a:prstGeom prst="rect">
            <a:avLst/>
          </a:prstGeom>
          <a:solidFill>
            <a:srgbClr val="dde9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1900" strike="noStrike" u="none">
              <a:solidFill>
                <a:srgbClr val="c6d9f1"/>
              </a:solidFill>
              <a:uFillTx/>
              <a:latin typeface="Calibri"/>
            </a:endParaRPr>
          </a:p>
        </p:txBody>
      </p:sp>
      <p:pic>
        <p:nvPicPr>
          <p:cNvPr id="140" name="Picture 7" descr=""/>
          <p:cNvPicPr/>
          <p:nvPr/>
        </p:nvPicPr>
        <p:blipFill>
          <a:blip r:embed="rId2"/>
          <a:stretch/>
        </p:blipFill>
        <p:spPr>
          <a:xfrm>
            <a:off x="410400" y="83880"/>
            <a:ext cx="1419480" cy="608760"/>
          </a:xfrm>
          <a:prstGeom prst="rect">
            <a:avLst/>
          </a:prstGeom>
          <a:ln w="0">
            <a:noFill/>
          </a:ln>
        </p:spPr>
      </p:pic>
      <p:pic>
        <p:nvPicPr>
          <p:cNvPr id="141" name="Picture 12" descr="A blue background with yellow stars&#10;&#10;Description automatically generated with low confidence"/>
          <p:cNvPicPr/>
          <p:nvPr/>
        </p:nvPicPr>
        <p:blipFill>
          <a:blip r:embed="rId3"/>
          <a:stretch/>
        </p:blipFill>
        <p:spPr>
          <a:xfrm>
            <a:off x="11224800" y="52560"/>
            <a:ext cx="668880" cy="442080"/>
          </a:xfrm>
          <a:prstGeom prst="rect">
            <a:avLst/>
          </a:prstGeom>
          <a:ln w="0">
            <a:noFill/>
          </a:ln>
        </p:spPr>
      </p:pic>
      <p:sp>
        <p:nvSpPr>
          <p:cNvPr id="142" name="TextBox 13"/>
          <p:cNvSpPr/>
          <p:nvPr/>
        </p:nvSpPr>
        <p:spPr>
          <a:xfrm>
            <a:off x="11171880" y="506520"/>
            <a:ext cx="798480" cy="272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GB" sz="600" strike="noStrike" u="none">
                <a:solidFill>
                  <a:srgbClr val="0055a5"/>
                </a:solidFill>
                <a:uFillTx/>
                <a:latin typeface="Arial Rounded MT Bold"/>
              </a:rPr>
              <a:t>Funded by the European Union</a:t>
            </a:r>
            <a:endParaRPr b="0" lang="hu-HU" sz="6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43" name="PlaceHolder 1"/>
          <p:cNvSpPr>
            <a:spLocks noGrp="1"/>
          </p:cNvSpPr>
          <p:nvPr>
            <p:ph type="title"/>
          </p:nvPr>
        </p:nvSpPr>
        <p:spPr>
          <a:xfrm>
            <a:off x="2115000" y="-272160"/>
            <a:ext cx="7960320" cy="132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Címszöveg formátumának szerkesztése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44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4160" cy="4349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Vázlatszöveg formátumának szerkesztése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Második vázlatszint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Harmadik vázlatszint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Negyedik vázlatszint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Ötödik vázlatszint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Hatodik vázlatszint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Hetedik vázlatszint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45" name="PlaceHolder 3"/>
          <p:cNvSpPr>
            <a:spLocks noGrp="1"/>
          </p:cNvSpPr>
          <p:nvPr>
            <p:ph type="ftr" idx="42"/>
          </p:nvPr>
        </p:nvSpPr>
        <p:spPr>
          <a:xfrm>
            <a:off x="410400" y="6462720"/>
            <a:ext cx="4113000" cy="36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0" i="1" lang="en-GB" sz="1200" strike="noStrike" u="none">
                <a:solidFill>
                  <a:schemeClr val="dk1"/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i="1" lang="en-GB" sz="1200" strike="noStrike" u="none">
                <a:solidFill>
                  <a:schemeClr val="dk1"/>
                </a:solidFill>
                <a:uFillTx/>
                <a:latin typeface="Calibri"/>
              </a:rPr>
              <a:t>&lt;élőláb&gt;</a:t>
            </a:r>
            <a:endParaRPr b="0" lang="hu-H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46" name="PlaceHolder 4"/>
          <p:cNvSpPr>
            <a:spLocks noGrp="1"/>
          </p:cNvSpPr>
          <p:nvPr>
            <p:ph type="sldNum" idx="43"/>
          </p:nvPr>
        </p:nvSpPr>
        <p:spPr>
          <a:xfrm>
            <a:off x="9111600" y="6480720"/>
            <a:ext cx="2741400" cy="36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GB" sz="1200" strike="noStrike" u="none">
                <a:solidFill>
                  <a:schemeClr val="dk1"/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9B843666-AEFB-4E2D-8924-C0D231704A0F}" type="slidenum">
              <a:rPr b="0" lang="en-GB" sz="1200" strike="noStrike" u="none">
                <a:solidFill>
                  <a:schemeClr val="dk1"/>
                </a:solidFill>
                <a:uFillTx/>
                <a:latin typeface="Calibri"/>
              </a:rPr>
              <a:t>&lt;szám&gt;</a:t>
            </a:fld>
            <a:endParaRPr b="0" lang="hu-H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4"/>
  </p:sldLayoutIdLst>
</p:sldMaster>
</file>

<file path=ppt/slideMasters/slideMaster1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Rectangle 10"/>
          <p:cNvSpPr/>
          <p:nvPr/>
        </p:nvSpPr>
        <p:spPr>
          <a:xfrm>
            <a:off x="0" y="6462720"/>
            <a:ext cx="12190680" cy="399960"/>
          </a:xfrm>
          <a:prstGeom prst="rect">
            <a:avLst/>
          </a:prstGeom>
          <a:solidFill>
            <a:srgbClr val="dde9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1800" strike="noStrike" u="none">
              <a:solidFill>
                <a:schemeClr val="lt1"/>
              </a:solidFill>
              <a:uFillTx/>
              <a:latin typeface="Calibri"/>
            </a:endParaRPr>
          </a:p>
        </p:txBody>
      </p:sp>
      <p:sp>
        <p:nvSpPr>
          <p:cNvPr id="150" name="Rectangle 6"/>
          <p:cNvSpPr/>
          <p:nvPr/>
        </p:nvSpPr>
        <p:spPr>
          <a:xfrm>
            <a:off x="0" y="-20520"/>
            <a:ext cx="12190680" cy="801720"/>
          </a:xfrm>
          <a:prstGeom prst="rect">
            <a:avLst/>
          </a:prstGeom>
          <a:solidFill>
            <a:srgbClr val="dde9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1800" strike="noStrike" u="none">
              <a:solidFill>
                <a:srgbClr val="c6d9f1"/>
              </a:solidFill>
              <a:uFillTx/>
              <a:latin typeface="Calibri"/>
            </a:endParaRPr>
          </a:p>
        </p:txBody>
      </p:sp>
      <p:pic>
        <p:nvPicPr>
          <p:cNvPr id="151" name="Picture 7" descr=""/>
          <p:cNvPicPr/>
          <p:nvPr/>
        </p:nvPicPr>
        <p:blipFill>
          <a:blip r:embed="rId2"/>
          <a:stretch/>
        </p:blipFill>
        <p:spPr>
          <a:xfrm>
            <a:off x="410400" y="83880"/>
            <a:ext cx="1419840" cy="609120"/>
          </a:xfrm>
          <a:prstGeom prst="rect">
            <a:avLst/>
          </a:prstGeom>
          <a:ln w="0">
            <a:noFill/>
          </a:ln>
        </p:spPr>
      </p:pic>
      <p:pic>
        <p:nvPicPr>
          <p:cNvPr id="152" name="Picture 12" descr="A blue background with yellow stars&#10;&#10;Description automatically generated with low confidence"/>
          <p:cNvPicPr/>
          <p:nvPr/>
        </p:nvPicPr>
        <p:blipFill>
          <a:blip r:embed="rId3"/>
          <a:stretch/>
        </p:blipFill>
        <p:spPr>
          <a:xfrm>
            <a:off x="11224800" y="52560"/>
            <a:ext cx="669240" cy="442440"/>
          </a:xfrm>
          <a:prstGeom prst="rect">
            <a:avLst/>
          </a:prstGeom>
          <a:ln w="0">
            <a:noFill/>
          </a:ln>
        </p:spPr>
      </p:pic>
      <p:sp>
        <p:nvSpPr>
          <p:cNvPr id="153" name="TextBox 13"/>
          <p:cNvSpPr/>
          <p:nvPr/>
        </p:nvSpPr>
        <p:spPr>
          <a:xfrm>
            <a:off x="11171880" y="506520"/>
            <a:ext cx="798840" cy="272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GB" sz="600" strike="noStrike" u="none">
                <a:solidFill>
                  <a:srgbClr val="0055a5"/>
                </a:solidFill>
                <a:uFillTx/>
                <a:latin typeface="Arial Rounded MT Bold"/>
              </a:rPr>
              <a:t>Funded by the European Union</a:t>
            </a:r>
            <a:endParaRPr b="0" lang="hu-HU" sz="6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54" name="TextBox 4"/>
          <p:cNvSpPr/>
          <p:nvPr/>
        </p:nvSpPr>
        <p:spPr>
          <a:xfrm>
            <a:off x="4456080" y="6458400"/>
            <a:ext cx="327816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GB" sz="1800" strike="noStrike" u="none">
                <a:solidFill>
                  <a:srgbClr val="2c3982"/>
                </a:solidFill>
                <a:uFillTx/>
                <a:latin typeface="Calibri"/>
              </a:rPr>
              <a:t>www.eupraxia-pp.org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55" name="PlaceHolder 1"/>
          <p:cNvSpPr>
            <a:spLocks noGrp="1"/>
          </p:cNvSpPr>
          <p:nvPr>
            <p:ph type="title"/>
          </p:nvPr>
        </p:nvSpPr>
        <p:spPr>
          <a:xfrm>
            <a:off x="2115000" y="-272160"/>
            <a:ext cx="7960320" cy="132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Címszöveg formátumának szerkesztése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56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4160" cy="4349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Vázlatszöveg formátumának szerkesztése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Második vázlatszint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Harmadik vázlatszint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Negyedik vázlatszint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Ötödik vázlatszint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Hatodik vázlatszint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Hetedik vázlatszint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57" name="PlaceHolder 3"/>
          <p:cNvSpPr>
            <a:spLocks noGrp="1"/>
          </p:cNvSpPr>
          <p:nvPr>
            <p:ph type="ftr" idx="44"/>
          </p:nvPr>
        </p:nvSpPr>
        <p:spPr>
          <a:xfrm>
            <a:off x="410400" y="6462720"/>
            <a:ext cx="411336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0" i="1" lang="en-GB" sz="1200" strike="noStrike" u="none">
                <a:solidFill>
                  <a:schemeClr val="dk1"/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i="1" lang="en-GB" sz="1200" strike="noStrike" u="none">
                <a:solidFill>
                  <a:schemeClr val="dk1"/>
                </a:solidFill>
                <a:uFillTx/>
                <a:latin typeface="Calibri"/>
              </a:rPr>
              <a:t>&lt;élőláb&gt;</a:t>
            </a:r>
            <a:endParaRPr b="0" lang="hu-H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58" name="PlaceHolder 4"/>
          <p:cNvSpPr>
            <a:spLocks noGrp="1"/>
          </p:cNvSpPr>
          <p:nvPr>
            <p:ph type="sldNum" idx="45"/>
          </p:nvPr>
        </p:nvSpPr>
        <p:spPr>
          <a:xfrm>
            <a:off x="9111600" y="6480720"/>
            <a:ext cx="274176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GB" sz="1200" strike="noStrike" u="none">
                <a:solidFill>
                  <a:schemeClr val="dk1"/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07203915-F78A-4D60-80F9-2D20937E2ECA}" type="slidenum">
              <a:rPr b="0" lang="en-GB" sz="1200" strike="noStrike" u="none">
                <a:solidFill>
                  <a:schemeClr val="dk1"/>
                </a:solidFill>
                <a:uFillTx/>
                <a:latin typeface="Calibri"/>
              </a:rPr>
              <a:t>&lt;szám&gt;</a:t>
            </a:fld>
            <a:endParaRPr b="0" lang="hu-H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ftr" idx="1"/>
          </p:nvPr>
        </p:nvSpPr>
        <p:spPr>
          <a:xfrm>
            <a:off x="4038480" y="6356520"/>
            <a:ext cx="411336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tabLst>
                <a:tab algn="l" pos="0"/>
              </a:tabLst>
              <a:defRPr b="0" lang="en-GB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GB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&lt;élőláb&gt;</a:t>
            </a:r>
            <a:endParaRPr b="0" lang="hu-H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sldNum" idx="2"/>
          </p:nvPr>
        </p:nvSpPr>
        <p:spPr>
          <a:xfrm>
            <a:off x="8610480" y="6356520"/>
            <a:ext cx="274176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GB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48B90C99-A956-4DB8-9636-BC8A2E41107A}" type="slidenum">
              <a:rPr b="0" lang="en-GB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&lt;szám&gt;</a:t>
            </a:fld>
            <a:endParaRPr b="0" lang="hu-H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dt" idx="3"/>
          </p:nvPr>
        </p:nvSpPr>
        <p:spPr>
          <a:xfrm>
            <a:off x="838080" y="6356520"/>
            <a:ext cx="274176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hu-H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hu-HU" sz="1400" strike="noStrike" u="none">
                <a:solidFill>
                  <a:srgbClr val="000000"/>
                </a:solidFill>
                <a:uFillTx/>
                <a:latin typeface="Times New Roman"/>
              </a:rPr>
              <a:t>&lt;dátum/idő&gt;</a:t>
            </a:r>
            <a:endParaRPr b="0" lang="hu-H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2"/>
  </p:sldLayoutIdLst>
</p:sldMaster>
</file>

<file path=ppt/slideMasters/slideMaster20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gradFill rotWithShape="0">
          <a:gsLst>
            <a:gs pos="0">
              <a:srgbClr val="ffffff"/>
            </a:gs>
            <a:gs pos="35000">
              <a:srgbClr val="ffffff"/>
            </a:gs>
            <a:gs pos="100000">
              <a:srgbClr val="4f81bd"/>
            </a:gs>
          </a:gsLst>
          <a:path path="circle">
            <a:fillToRect l="50000" t="0" r="50000" b="100000"/>
          </a:path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PlaceHolder 1"/>
          <p:cNvSpPr>
            <a:spLocks noGrp="1"/>
          </p:cNvSpPr>
          <p:nvPr>
            <p:ph type="title"/>
          </p:nvPr>
        </p:nvSpPr>
        <p:spPr>
          <a:xfrm>
            <a:off x="2115000" y="-272160"/>
            <a:ext cx="7960320" cy="132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Címszöveg formátumának szerkesztése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62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4160" cy="4349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Vázlatszöveg formátumának szerkesztése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Második vázlatszint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Harmadik vázlatszint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Negyedik vázlatszint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Ötödik vázlatszint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Hatodik vázlatszint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Hetedik vázlatszint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63" name="PlaceHolder 3"/>
          <p:cNvSpPr>
            <a:spLocks noGrp="1"/>
          </p:cNvSpPr>
          <p:nvPr>
            <p:ph type="ftr" idx="46"/>
          </p:nvPr>
        </p:nvSpPr>
        <p:spPr>
          <a:xfrm>
            <a:off x="4165560" y="6360120"/>
            <a:ext cx="3859200" cy="363600"/>
          </a:xfrm>
          <a:prstGeom prst="rect">
            <a:avLst/>
          </a:prstGeom>
          <a:noFill/>
          <a:ln w="0">
            <a:noFill/>
          </a:ln>
        </p:spPr>
        <p:txBody>
          <a:bodyPr lIns="90360" rIns="90360" tIns="45360" bIns="4536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tabLst>
                <a:tab algn="l" pos="0"/>
              </a:tabLst>
              <a:defRPr b="0" lang="hu-H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hu-HU" sz="1400" strike="noStrike" u="none">
                <a:solidFill>
                  <a:srgbClr val="000000"/>
                </a:solidFill>
                <a:uFillTx/>
                <a:latin typeface="Times New Roman"/>
              </a:rPr>
              <a:t>&lt;élőláb&gt;</a:t>
            </a:r>
            <a:endParaRPr b="0" lang="hu-H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64" name="PlaceHolder 4"/>
          <p:cNvSpPr>
            <a:spLocks noGrp="1"/>
          </p:cNvSpPr>
          <p:nvPr>
            <p:ph type="sldNum" idx="47"/>
          </p:nvPr>
        </p:nvSpPr>
        <p:spPr>
          <a:xfrm>
            <a:off x="8737560" y="6360120"/>
            <a:ext cx="2843280" cy="363600"/>
          </a:xfrm>
          <a:prstGeom prst="rect">
            <a:avLst/>
          </a:prstGeom>
          <a:noFill/>
          <a:ln w="0">
            <a:noFill/>
          </a:ln>
        </p:spPr>
        <p:txBody>
          <a:bodyPr lIns="90360" rIns="90360" tIns="45360" bIns="4536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it-IT" sz="1200" strike="noStrike" u="none">
                <a:solidFill>
                  <a:srgbClr val="8b8b8b"/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26E9D2BA-61A6-4ECC-B905-6640664E07AB}" type="slidenum">
              <a:rPr b="0" lang="it-IT" sz="1200" strike="noStrike" u="none">
                <a:solidFill>
                  <a:srgbClr val="8b8b8b"/>
                </a:solidFill>
                <a:uFillTx/>
                <a:latin typeface="Calibri"/>
              </a:rPr>
              <a:t>&lt;szám&gt;</a:t>
            </a:fld>
            <a:endParaRPr b="0" lang="hu-H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65" name="PlaceHolder 5"/>
          <p:cNvSpPr>
            <a:spLocks noGrp="1"/>
          </p:cNvSpPr>
          <p:nvPr>
            <p:ph type="dt" idx="48"/>
          </p:nvPr>
        </p:nvSpPr>
        <p:spPr>
          <a:xfrm>
            <a:off x="609480" y="6360120"/>
            <a:ext cx="2843280" cy="363600"/>
          </a:xfrm>
          <a:prstGeom prst="rect">
            <a:avLst/>
          </a:prstGeom>
          <a:noFill/>
          <a:ln w="0">
            <a:noFill/>
          </a:ln>
        </p:spPr>
        <p:txBody>
          <a:bodyPr lIns="90360" rIns="90360" tIns="45360" bIns="45360" anchor="ctr">
            <a:noAutofit/>
          </a:bodyPr>
          <a:lstStyle>
            <a:lvl1pPr indent="0">
              <a:buNone/>
              <a:defRPr b="0" lang="hu-H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hu-HU" sz="1400" strike="noStrike" u="none">
                <a:solidFill>
                  <a:srgbClr val="000000"/>
                </a:solidFill>
                <a:uFillTx/>
                <a:latin typeface="Times New Roman"/>
              </a:rPr>
              <a:t>&lt;dátum/idő&gt;</a:t>
            </a:r>
            <a:endParaRPr b="0" lang="hu-H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2"/>
  </p:sldLayoutIdLst>
</p:sldMaster>
</file>

<file path=ppt/slideMasters/slideMaster2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gradFill rotWithShape="0">
          <a:gsLst>
            <a:gs pos="0">
              <a:srgbClr val="23238d"/>
            </a:gs>
            <a:gs pos="100000">
              <a:srgbClr val="3333cc"/>
            </a:gs>
          </a:gsLst>
          <a:lin ang="54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PlaceHolder 1"/>
          <p:cNvSpPr>
            <a:spLocks noGrp="1"/>
          </p:cNvSpPr>
          <p:nvPr>
            <p:ph type="title"/>
          </p:nvPr>
        </p:nvSpPr>
        <p:spPr>
          <a:xfrm>
            <a:off x="914400" y="493560"/>
            <a:ext cx="10331280" cy="1353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Címszöveg formátumának szerkesztése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69" name="PlaceHolder 2"/>
          <p:cNvSpPr>
            <a:spLocks noGrp="1"/>
          </p:cNvSpPr>
          <p:nvPr>
            <p:ph type="body"/>
          </p:nvPr>
        </p:nvSpPr>
        <p:spPr>
          <a:xfrm>
            <a:off x="914400" y="1981080"/>
            <a:ext cx="6840" cy="4179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Vázlatszöveg formátumának szerkesztése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Második vázlatszint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Harmadik vázlatszint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Negyedik vázlatszint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Ötödik vázlatszint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Hatodik vázlatszint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Hetedik vázlatszint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70" name="PlaceHolder 3"/>
          <p:cNvSpPr>
            <a:spLocks noGrp="1"/>
          </p:cNvSpPr>
          <p:nvPr>
            <p:ph type="body"/>
          </p:nvPr>
        </p:nvSpPr>
        <p:spPr>
          <a:xfrm>
            <a:off x="922320" y="1981080"/>
            <a:ext cx="6840" cy="4179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Vázlatszöveg formátumának szerkesztése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Második vázlatszint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Harmadik vázlatszint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Negyedik vázlatszint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Ötödik vázlatszint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Hatodik vázlatszint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Hetedik vázlatszint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2"/>
  </p:sldLayoutIdLst>
</p:sldMaster>
</file>

<file path=ppt/slideMasters/slideMaster2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PlaceHolder 1"/>
          <p:cNvSpPr>
            <a:spLocks noGrp="1"/>
          </p:cNvSpPr>
          <p:nvPr>
            <p:ph type="title"/>
          </p:nvPr>
        </p:nvSpPr>
        <p:spPr>
          <a:xfrm>
            <a:off x="914400" y="493560"/>
            <a:ext cx="10331280" cy="1353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Címszöveg formátumának szerkesztése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75" name="PlaceHolder 2"/>
          <p:cNvSpPr>
            <a:spLocks noGrp="1"/>
          </p:cNvSpPr>
          <p:nvPr>
            <p:ph type="body"/>
          </p:nvPr>
        </p:nvSpPr>
        <p:spPr>
          <a:xfrm>
            <a:off x="914400" y="1981080"/>
            <a:ext cx="14400" cy="4179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Vázlatszöveg formátumának szerkesztése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Második vázlatszint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Harmadik vázlatszint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Negyedik vázlatszint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Ötödik vázlatszint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Hatodik vázlatszint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Hetedik vázlatszint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76" name="PlaceHolder 3"/>
          <p:cNvSpPr>
            <a:spLocks noGrp="1"/>
          </p:cNvSpPr>
          <p:nvPr>
            <p:ph type="ftr" idx="49"/>
          </p:nvPr>
        </p:nvSpPr>
        <p:spPr>
          <a:xfrm>
            <a:off x="403812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hu-H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hu-HU" sz="1400" strike="noStrike" u="none">
                <a:solidFill>
                  <a:srgbClr val="000000"/>
                </a:solidFill>
                <a:uFillTx/>
                <a:latin typeface="Times New Roman"/>
              </a:rPr>
              <a:t>&lt;élőláb&gt;</a:t>
            </a:r>
            <a:endParaRPr b="0" lang="hu-H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77" name="PlaceHolder 4"/>
          <p:cNvSpPr>
            <a:spLocks noGrp="1"/>
          </p:cNvSpPr>
          <p:nvPr>
            <p:ph type="sldNum" idx="50"/>
          </p:nvPr>
        </p:nvSpPr>
        <p:spPr>
          <a:xfrm>
            <a:off x="8610120" y="6356520"/>
            <a:ext cx="274212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it-IT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49249934-6C22-4374-827A-0651977EEC6E}" type="slidenum">
              <a:rPr b="0" lang="it-IT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&lt;szám&gt;</a:t>
            </a:fld>
            <a:endParaRPr b="0" lang="hu-H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78" name="PlaceHolder 5"/>
          <p:cNvSpPr>
            <a:spLocks noGrp="1"/>
          </p:cNvSpPr>
          <p:nvPr>
            <p:ph type="dt" idx="51"/>
          </p:nvPr>
        </p:nvSpPr>
        <p:spPr>
          <a:xfrm>
            <a:off x="837360" y="6356520"/>
            <a:ext cx="274212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hu-H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hu-HU" sz="1400" strike="noStrike" u="none">
                <a:solidFill>
                  <a:srgbClr val="000000"/>
                </a:solidFill>
                <a:uFillTx/>
                <a:latin typeface="Times New Roman"/>
              </a:rPr>
              <a:t>&lt;dátum/idő&gt;</a:t>
            </a:r>
            <a:endParaRPr b="0" lang="hu-H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2"/>
  </p:sldLayoutIdLst>
</p:sldMaster>
</file>

<file path=ppt/slideMasters/slideMaster2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PlaceHolder 1"/>
          <p:cNvSpPr>
            <a:spLocks noGrp="1"/>
          </p:cNvSpPr>
          <p:nvPr>
            <p:ph type="title"/>
          </p:nvPr>
        </p:nvSpPr>
        <p:spPr>
          <a:xfrm>
            <a:off x="914400" y="493560"/>
            <a:ext cx="10331280" cy="1353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Címszöveg formátumának szerkesztése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82" name="PlaceHolder 2"/>
          <p:cNvSpPr>
            <a:spLocks noGrp="1"/>
          </p:cNvSpPr>
          <p:nvPr>
            <p:ph type="ftr" idx="52"/>
          </p:nvPr>
        </p:nvSpPr>
        <p:spPr>
          <a:xfrm>
            <a:off x="403812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hu-H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hu-HU" sz="1400" strike="noStrike" u="none">
                <a:solidFill>
                  <a:srgbClr val="000000"/>
                </a:solidFill>
                <a:uFillTx/>
                <a:latin typeface="Times New Roman"/>
              </a:rPr>
              <a:t>&lt;élőláb&gt;</a:t>
            </a:r>
            <a:endParaRPr b="0" lang="hu-H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83" name="PlaceHolder 3"/>
          <p:cNvSpPr>
            <a:spLocks noGrp="1"/>
          </p:cNvSpPr>
          <p:nvPr>
            <p:ph type="sldNum" idx="53"/>
          </p:nvPr>
        </p:nvSpPr>
        <p:spPr>
          <a:xfrm>
            <a:off x="8610120" y="6356520"/>
            <a:ext cx="274212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it-IT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BE2CB9B9-DD90-469F-8D92-B2EA3DAFCD9B}" type="slidenum">
              <a:rPr b="0" lang="it-IT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&lt;szám&gt;</a:t>
            </a:fld>
            <a:endParaRPr b="0" lang="hu-H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84" name="PlaceHolder 4"/>
          <p:cNvSpPr>
            <a:spLocks noGrp="1"/>
          </p:cNvSpPr>
          <p:nvPr>
            <p:ph type="dt" idx="54"/>
          </p:nvPr>
        </p:nvSpPr>
        <p:spPr>
          <a:xfrm>
            <a:off x="837360" y="6356520"/>
            <a:ext cx="274212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hu-H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hu-HU" sz="1400" strike="noStrike" u="none">
                <a:solidFill>
                  <a:srgbClr val="000000"/>
                </a:solidFill>
                <a:uFillTx/>
                <a:latin typeface="Times New Roman"/>
              </a:rPr>
              <a:t>&lt;dátum/idő&gt;</a:t>
            </a:r>
            <a:endParaRPr b="0" lang="hu-H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85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3200" strike="noStrike" u="none">
                <a:solidFill>
                  <a:srgbClr val="000000"/>
                </a:solidFill>
                <a:uFillTx/>
                <a:latin typeface="Arial"/>
              </a:rPr>
              <a:t>Vázlatszöveg formátumának szerkesztése</a:t>
            </a:r>
            <a:endParaRPr b="0" lang="hu-HU" sz="32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u-HU" sz="2800" strike="noStrike" u="none">
                <a:solidFill>
                  <a:srgbClr val="000000"/>
                </a:solidFill>
                <a:uFillTx/>
                <a:latin typeface="Arial"/>
              </a:rPr>
              <a:t>Második vázlatszint</a:t>
            </a:r>
            <a:endParaRPr b="0" lang="hu-HU" sz="2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2400" strike="noStrike" u="none">
                <a:solidFill>
                  <a:srgbClr val="000000"/>
                </a:solidFill>
                <a:uFillTx/>
                <a:latin typeface="Arial"/>
              </a:rPr>
              <a:t>Harmadik vázlatszint</a:t>
            </a:r>
            <a:endParaRPr b="0" lang="hu-HU" sz="2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u-HU" sz="2000" strike="noStrike" u="none">
                <a:solidFill>
                  <a:srgbClr val="000000"/>
                </a:solidFill>
                <a:uFillTx/>
                <a:latin typeface="Arial"/>
              </a:rPr>
              <a:t>Negyedik vázlatszint</a:t>
            </a:r>
            <a:endParaRPr b="0" lang="hu-HU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2000" strike="noStrike" u="none">
                <a:solidFill>
                  <a:srgbClr val="000000"/>
                </a:solidFill>
                <a:uFillTx/>
                <a:latin typeface="Arial"/>
              </a:rPr>
              <a:t>Ötödik vázlatszint</a:t>
            </a:r>
            <a:endParaRPr b="0" lang="hu-HU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2000" strike="noStrike" u="none">
                <a:solidFill>
                  <a:srgbClr val="000000"/>
                </a:solidFill>
                <a:uFillTx/>
                <a:latin typeface="Arial"/>
              </a:rPr>
              <a:t>Hatodik vázlatszint</a:t>
            </a:r>
            <a:endParaRPr b="0" lang="hu-HU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2000" strike="noStrike" u="none">
                <a:solidFill>
                  <a:srgbClr val="000000"/>
                </a:solidFill>
                <a:uFillTx/>
                <a:latin typeface="Arial"/>
              </a:rPr>
              <a:t>Hetedik vázlatszint</a:t>
            </a:r>
            <a:endParaRPr b="0" lang="hu-HU" sz="20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2"/>
  </p:sldLayoutIdLst>
</p:sldMaster>
</file>

<file path=ppt/slideMasters/slideMaster2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Rectangle 10"/>
          <p:cNvSpPr/>
          <p:nvPr/>
        </p:nvSpPr>
        <p:spPr>
          <a:xfrm>
            <a:off x="0" y="6462720"/>
            <a:ext cx="12190680" cy="399960"/>
          </a:xfrm>
          <a:prstGeom prst="rect">
            <a:avLst/>
          </a:prstGeom>
          <a:solidFill>
            <a:srgbClr val="dde9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en-GB" sz="1800" strike="noStrike" u="none">
              <a:solidFill>
                <a:schemeClr val="lt1"/>
              </a:solidFill>
              <a:uFillTx/>
              <a:latin typeface="Calibri"/>
            </a:endParaRPr>
          </a:p>
        </p:txBody>
      </p:sp>
      <p:sp>
        <p:nvSpPr>
          <p:cNvPr id="189" name="Rectangle 6"/>
          <p:cNvSpPr/>
          <p:nvPr/>
        </p:nvSpPr>
        <p:spPr>
          <a:xfrm>
            <a:off x="0" y="-20520"/>
            <a:ext cx="12190680" cy="801720"/>
          </a:xfrm>
          <a:prstGeom prst="rect">
            <a:avLst/>
          </a:prstGeom>
          <a:solidFill>
            <a:srgbClr val="dde9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en-GB" sz="1800" strike="noStrike" u="none">
              <a:solidFill>
                <a:srgbClr val="c6d9f1"/>
              </a:solidFill>
              <a:uFillTx/>
              <a:latin typeface="Calibri"/>
            </a:endParaRPr>
          </a:p>
        </p:txBody>
      </p:sp>
      <p:pic>
        <p:nvPicPr>
          <p:cNvPr id="190" name="Picture 7" descr=""/>
          <p:cNvPicPr/>
          <p:nvPr/>
        </p:nvPicPr>
        <p:blipFill>
          <a:blip r:embed="rId2"/>
          <a:stretch/>
        </p:blipFill>
        <p:spPr>
          <a:xfrm>
            <a:off x="410400" y="83880"/>
            <a:ext cx="1419840" cy="609120"/>
          </a:xfrm>
          <a:prstGeom prst="rect">
            <a:avLst/>
          </a:prstGeom>
          <a:ln w="0">
            <a:noFill/>
          </a:ln>
        </p:spPr>
      </p:pic>
      <p:pic>
        <p:nvPicPr>
          <p:cNvPr id="191" name="Picture 12" descr="A blue background with yellow stars&#10;&#10;Description automatically generated with low confidence"/>
          <p:cNvPicPr/>
          <p:nvPr/>
        </p:nvPicPr>
        <p:blipFill>
          <a:blip r:embed="rId3"/>
          <a:stretch/>
        </p:blipFill>
        <p:spPr>
          <a:xfrm>
            <a:off x="11224800" y="52560"/>
            <a:ext cx="669240" cy="442440"/>
          </a:xfrm>
          <a:prstGeom prst="rect">
            <a:avLst/>
          </a:prstGeom>
          <a:ln w="0">
            <a:noFill/>
          </a:ln>
        </p:spPr>
      </p:pic>
      <p:sp>
        <p:nvSpPr>
          <p:cNvPr id="192" name="TextBox 13"/>
          <p:cNvSpPr/>
          <p:nvPr/>
        </p:nvSpPr>
        <p:spPr>
          <a:xfrm>
            <a:off x="11171880" y="506520"/>
            <a:ext cx="798840" cy="272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GB" sz="600" strike="noStrike" u="none">
                <a:solidFill>
                  <a:srgbClr val="0055a5"/>
                </a:solidFill>
                <a:uFillTx/>
                <a:latin typeface="Arial Rounded MT Bold"/>
              </a:rPr>
              <a:t>Funded by the European Union</a:t>
            </a:r>
            <a:endParaRPr b="0" lang="hu-HU" sz="6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93" name="TextBox 4"/>
          <p:cNvSpPr/>
          <p:nvPr/>
        </p:nvSpPr>
        <p:spPr>
          <a:xfrm>
            <a:off x="4456080" y="6458400"/>
            <a:ext cx="327816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GB" sz="1800" strike="noStrike" u="none">
                <a:solidFill>
                  <a:srgbClr val="2c3982"/>
                </a:solidFill>
                <a:uFillTx/>
                <a:latin typeface="Calibri"/>
              </a:rPr>
              <a:t>www.eupraxia-pp.org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94" name="PlaceHolder 1"/>
          <p:cNvSpPr>
            <a:spLocks noGrp="1"/>
          </p:cNvSpPr>
          <p:nvPr>
            <p:ph type="title"/>
          </p:nvPr>
        </p:nvSpPr>
        <p:spPr>
          <a:xfrm>
            <a:off x="2115000" y="-272160"/>
            <a:ext cx="7960320" cy="132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Címszöveg formátumának szerkesztése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9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4160" cy="4349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Vázlatszöveg formátumának szerkesztése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Második vázlatszint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Harmadik vázlatszint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Negyedik vázlatszint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Ötödik vázlatszint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Hatodik vázlatszint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Hetedik vázlatszint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96" name="PlaceHolder 3"/>
          <p:cNvSpPr>
            <a:spLocks noGrp="1"/>
          </p:cNvSpPr>
          <p:nvPr>
            <p:ph type="ftr" idx="55"/>
          </p:nvPr>
        </p:nvSpPr>
        <p:spPr>
          <a:xfrm>
            <a:off x="410400" y="6462720"/>
            <a:ext cx="411336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0" i="1" lang="en-GB" sz="1200" strike="noStrike" u="none">
                <a:solidFill>
                  <a:schemeClr val="dk1"/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i="1" lang="en-GB" sz="1200" strike="noStrike" u="none">
                <a:solidFill>
                  <a:schemeClr val="dk1"/>
                </a:solidFill>
                <a:uFillTx/>
                <a:latin typeface="Calibri"/>
              </a:rPr>
              <a:t>&lt;élőláb&gt;</a:t>
            </a:r>
            <a:endParaRPr b="0" lang="hu-H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97" name="PlaceHolder 4"/>
          <p:cNvSpPr>
            <a:spLocks noGrp="1"/>
          </p:cNvSpPr>
          <p:nvPr>
            <p:ph type="sldNum" idx="56"/>
          </p:nvPr>
        </p:nvSpPr>
        <p:spPr>
          <a:xfrm>
            <a:off x="9111600" y="6480720"/>
            <a:ext cx="274176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GB" sz="1200" strike="noStrike" u="none">
                <a:solidFill>
                  <a:schemeClr val="dk1"/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C82DA7DF-196E-41A4-959E-8B2098508720}" type="slidenum">
              <a:rPr b="0" lang="en-GB" sz="1200" strike="noStrike" u="none">
                <a:solidFill>
                  <a:schemeClr val="dk1"/>
                </a:solidFill>
                <a:uFillTx/>
                <a:latin typeface="Calibri"/>
              </a:rPr>
              <a:t>&lt;szám&gt;</a:t>
            </a:fld>
            <a:endParaRPr b="0" lang="hu-H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ftr" idx="4"/>
          </p:nvPr>
        </p:nvSpPr>
        <p:spPr>
          <a:xfrm>
            <a:off x="4038480" y="6356520"/>
            <a:ext cx="411336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tabLst>
                <a:tab algn="l" pos="0"/>
              </a:tabLst>
              <a:defRPr b="0" lang="en-GB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GB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&lt;élőláb&gt;</a:t>
            </a:r>
            <a:endParaRPr b="0" lang="hu-H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 type="sldNum" idx="5"/>
          </p:nvPr>
        </p:nvSpPr>
        <p:spPr>
          <a:xfrm>
            <a:off x="8610480" y="6356520"/>
            <a:ext cx="274176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GB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CA5A4B1F-2B20-46CC-A1EF-636602372603}" type="slidenum">
              <a:rPr b="0" lang="en-GB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&lt;szám&gt;</a:t>
            </a:fld>
            <a:endParaRPr b="0" lang="hu-H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 type="dt" idx="6"/>
          </p:nvPr>
        </p:nvSpPr>
        <p:spPr>
          <a:xfrm>
            <a:off x="838080" y="6356520"/>
            <a:ext cx="274176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hu-H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hu-HU" sz="1400" strike="noStrike" u="none">
                <a:solidFill>
                  <a:srgbClr val="000000"/>
                </a:solidFill>
                <a:uFillTx/>
                <a:latin typeface="Times New Roman"/>
              </a:rPr>
              <a:t>&lt;dátum/idő&gt;</a:t>
            </a:r>
            <a:endParaRPr b="0" lang="hu-H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2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ftr" idx="7"/>
          </p:nvPr>
        </p:nvSpPr>
        <p:spPr>
          <a:xfrm>
            <a:off x="4038480" y="6356520"/>
            <a:ext cx="411336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tabLst>
                <a:tab algn="l" pos="0"/>
              </a:tabLst>
              <a:defRPr b="0" lang="en-GB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GB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&lt;élőláb&gt;</a:t>
            </a:r>
            <a:endParaRPr b="0" lang="hu-H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sldNum" idx="8"/>
          </p:nvPr>
        </p:nvSpPr>
        <p:spPr>
          <a:xfrm>
            <a:off x="8610480" y="6356520"/>
            <a:ext cx="274176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GB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F300FC97-A798-48E3-9B52-B56E780526F7}" type="slidenum">
              <a:rPr b="0" lang="en-GB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&lt;szám&gt;</a:t>
            </a:fld>
            <a:endParaRPr b="0" lang="hu-H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dt" idx="9"/>
          </p:nvPr>
        </p:nvSpPr>
        <p:spPr>
          <a:xfrm>
            <a:off x="838080" y="6356520"/>
            <a:ext cx="274176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hu-H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hu-HU" sz="1400" strike="noStrike" u="none">
                <a:solidFill>
                  <a:srgbClr val="000000"/>
                </a:solidFill>
                <a:uFillTx/>
                <a:latin typeface="Times New Roman"/>
              </a:rPr>
              <a:t>&lt;dátum/idő&gt;</a:t>
            </a:r>
            <a:endParaRPr b="0" lang="hu-H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2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10"/>
          <p:cNvSpPr/>
          <p:nvPr/>
        </p:nvSpPr>
        <p:spPr>
          <a:xfrm>
            <a:off x="0" y="6462720"/>
            <a:ext cx="12190680" cy="399960"/>
          </a:xfrm>
          <a:prstGeom prst="rect">
            <a:avLst/>
          </a:prstGeom>
          <a:solidFill>
            <a:srgbClr val="dde9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en-GB" sz="1800" strike="noStrike" u="none">
              <a:solidFill>
                <a:schemeClr val="lt1"/>
              </a:solidFill>
              <a:uFillTx/>
              <a:latin typeface="Calibri"/>
            </a:endParaRPr>
          </a:p>
        </p:txBody>
      </p:sp>
      <p:sp>
        <p:nvSpPr>
          <p:cNvPr id="32" name="Rectangle 6"/>
          <p:cNvSpPr/>
          <p:nvPr/>
        </p:nvSpPr>
        <p:spPr>
          <a:xfrm>
            <a:off x="0" y="-20520"/>
            <a:ext cx="12190680" cy="801720"/>
          </a:xfrm>
          <a:prstGeom prst="rect">
            <a:avLst/>
          </a:prstGeom>
          <a:solidFill>
            <a:srgbClr val="dde9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en-GB" sz="1800" strike="noStrike" u="none">
              <a:solidFill>
                <a:srgbClr val="c6d9f1"/>
              </a:solidFill>
              <a:uFillTx/>
              <a:latin typeface="Calibri"/>
            </a:endParaRPr>
          </a:p>
        </p:txBody>
      </p:sp>
      <p:pic>
        <p:nvPicPr>
          <p:cNvPr id="33" name="Picture 7" descr=""/>
          <p:cNvPicPr/>
          <p:nvPr/>
        </p:nvPicPr>
        <p:blipFill>
          <a:blip r:embed="rId2"/>
          <a:stretch/>
        </p:blipFill>
        <p:spPr>
          <a:xfrm>
            <a:off x="410400" y="83880"/>
            <a:ext cx="1419840" cy="609120"/>
          </a:xfrm>
          <a:prstGeom prst="rect">
            <a:avLst/>
          </a:prstGeom>
          <a:ln w="0">
            <a:noFill/>
          </a:ln>
        </p:spPr>
      </p:pic>
      <p:pic>
        <p:nvPicPr>
          <p:cNvPr id="34" name="Picture 12" descr="A blue background with yellow stars&#10;&#10;Description automatically generated with low confidence"/>
          <p:cNvPicPr/>
          <p:nvPr/>
        </p:nvPicPr>
        <p:blipFill>
          <a:blip r:embed="rId3"/>
          <a:stretch/>
        </p:blipFill>
        <p:spPr>
          <a:xfrm>
            <a:off x="11224800" y="52560"/>
            <a:ext cx="669240" cy="442440"/>
          </a:xfrm>
          <a:prstGeom prst="rect">
            <a:avLst/>
          </a:prstGeom>
          <a:ln w="0">
            <a:noFill/>
          </a:ln>
        </p:spPr>
      </p:pic>
      <p:sp>
        <p:nvSpPr>
          <p:cNvPr id="35" name="TextBox 13"/>
          <p:cNvSpPr/>
          <p:nvPr/>
        </p:nvSpPr>
        <p:spPr>
          <a:xfrm>
            <a:off x="11171880" y="506520"/>
            <a:ext cx="798840" cy="272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GB" sz="600" strike="noStrike" u="none">
                <a:solidFill>
                  <a:srgbClr val="0055a5"/>
                </a:solidFill>
                <a:uFillTx/>
                <a:latin typeface="Arial Rounded MT Bold"/>
              </a:rPr>
              <a:t>Funded by the European Union</a:t>
            </a:r>
            <a:endParaRPr b="0" lang="hu-HU" sz="6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6" name="TextBox 4"/>
          <p:cNvSpPr/>
          <p:nvPr/>
        </p:nvSpPr>
        <p:spPr>
          <a:xfrm>
            <a:off x="4456080" y="6458400"/>
            <a:ext cx="327816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GB" sz="1800" strike="noStrike" u="none">
                <a:solidFill>
                  <a:srgbClr val="2c3982"/>
                </a:solidFill>
                <a:uFillTx/>
                <a:latin typeface="Calibri"/>
              </a:rPr>
              <a:t>www.eupraxia-pp.org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2115000" y="-272160"/>
            <a:ext cx="7960320" cy="132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Címszöveg formátumának szerkesztése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3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4160" cy="4349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Vázlatszöveg formátumának szerkesztése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Második vázlatszint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Harmadik vázlatszint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Negyedik vázlatszint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Ötödik vázlatszint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Hatodik vázlatszint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Hetedik vázlatszint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39" name="PlaceHolder 3"/>
          <p:cNvSpPr>
            <a:spLocks noGrp="1"/>
          </p:cNvSpPr>
          <p:nvPr>
            <p:ph type="ftr" idx="10"/>
          </p:nvPr>
        </p:nvSpPr>
        <p:spPr>
          <a:xfrm>
            <a:off x="410400" y="6462720"/>
            <a:ext cx="411336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0" i="1" lang="en-GB" sz="1200" strike="noStrike" u="none">
                <a:solidFill>
                  <a:schemeClr val="dk1"/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i="1" lang="en-GB" sz="1200" strike="noStrike" u="none">
                <a:solidFill>
                  <a:schemeClr val="dk1"/>
                </a:solidFill>
                <a:uFillTx/>
                <a:latin typeface="Calibri"/>
              </a:rPr>
              <a:t>&lt;élőláb&gt;</a:t>
            </a:r>
            <a:endParaRPr b="0" lang="hu-H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40" name="PlaceHolder 4"/>
          <p:cNvSpPr>
            <a:spLocks noGrp="1"/>
          </p:cNvSpPr>
          <p:nvPr>
            <p:ph type="sldNum" idx="11"/>
          </p:nvPr>
        </p:nvSpPr>
        <p:spPr>
          <a:xfrm>
            <a:off x="9111600" y="6480720"/>
            <a:ext cx="274176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GB" sz="1200" strike="noStrike" u="none">
                <a:solidFill>
                  <a:schemeClr val="dk1"/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5338A5B8-1EF8-4962-A8CE-5C78CAC36212}" type="slidenum">
              <a:rPr b="0" lang="en-GB" sz="1200" strike="noStrike" u="none">
                <a:solidFill>
                  <a:schemeClr val="dk1"/>
                </a:solidFill>
                <a:uFillTx/>
                <a:latin typeface="Calibri"/>
              </a:rPr>
              <a:t>&lt;szám&gt;</a:t>
            </a:fld>
            <a:endParaRPr b="0" lang="hu-H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4"/>
  </p:sldLayoutIdLst>
</p:sldMaster>
</file>

<file path=ppt/slideMasters/slideMaster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2c398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10"/>
          <p:cNvSpPr/>
          <p:nvPr/>
        </p:nvSpPr>
        <p:spPr>
          <a:xfrm>
            <a:off x="0" y="6462720"/>
            <a:ext cx="12190680" cy="399960"/>
          </a:xfrm>
          <a:prstGeom prst="rect">
            <a:avLst/>
          </a:prstGeom>
          <a:solidFill>
            <a:srgbClr val="dde9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en-GB" sz="1800" strike="noStrike" u="none">
              <a:solidFill>
                <a:schemeClr val="lt1"/>
              </a:solidFill>
              <a:uFillTx/>
              <a:latin typeface="Calibri"/>
            </a:endParaRPr>
          </a:p>
        </p:txBody>
      </p:sp>
      <p:sp>
        <p:nvSpPr>
          <p:cNvPr id="44" name="Rectangle 6"/>
          <p:cNvSpPr/>
          <p:nvPr/>
        </p:nvSpPr>
        <p:spPr>
          <a:xfrm>
            <a:off x="0" y="-20520"/>
            <a:ext cx="12190680" cy="801720"/>
          </a:xfrm>
          <a:prstGeom prst="rect">
            <a:avLst/>
          </a:prstGeom>
          <a:solidFill>
            <a:srgbClr val="dde9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en-GB" sz="1800" strike="noStrike" u="none">
              <a:solidFill>
                <a:srgbClr val="c6d9f1"/>
              </a:solidFill>
              <a:uFillTx/>
              <a:latin typeface="Calibri"/>
            </a:endParaRPr>
          </a:p>
        </p:txBody>
      </p:sp>
      <p:pic>
        <p:nvPicPr>
          <p:cNvPr id="45" name="Picture 7" descr=""/>
          <p:cNvPicPr/>
          <p:nvPr/>
        </p:nvPicPr>
        <p:blipFill>
          <a:blip r:embed="rId2"/>
          <a:stretch/>
        </p:blipFill>
        <p:spPr>
          <a:xfrm>
            <a:off x="410400" y="83880"/>
            <a:ext cx="1419840" cy="609120"/>
          </a:xfrm>
          <a:prstGeom prst="rect">
            <a:avLst/>
          </a:prstGeom>
          <a:ln w="0">
            <a:noFill/>
          </a:ln>
        </p:spPr>
      </p:pic>
      <p:pic>
        <p:nvPicPr>
          <p:cNvPr id="46" name="Picture 12" descr="A blue background with yellow stars&#10;&#10;Description automatically generated with low confidence"/>
          <p:cNvPicPr/>
          <p:nvPr/>
        </p:nvPicPr>
        <p:blipFill>
          <a:blip r:embed="rId3"/>
          <a:stretch/>
        </p:blipFill>
        <p:spPr>
          <a:xfrm>
            <a:off x="11224800" y="52560"/>
            <a:ext cx="669240" cy="442440"/>
          </a:xfrm>
          <a:prstGeom prst="rect">
            <a:avLst/>
          </a:prstGeom>
          <a:ln w="0">
            <a:noFill/>
          </a:ln>
        </p:spPr>
      </p:pic>
      <p:sp>
        <p:nvSpPr>
          <p:cNvPr id="47" name="TextBox 13"/>
          <p:cNvSpPr/>
          <p:nvPr/>
        </p:nvSpPr>
        <p:spPr>
          <a:xfrm>
            <a:off x="11171880" y="506520"/>
            <a:ext cx="798840" cy="272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GB" sz="600" strike="noStrike" u="none">
                <a:solidFill>
                  <a:srgbClr val="0055a5"/>
                </a:solidFill>
                <a:uFillTx/>
                <a:latin typeface="Arial Rounded MT Bold"/>
              </a:rPr>
              <a:t>Funded by the European Union</a:t>
            </a:r>
            <a:endParaRPr b="0" lang="hu-HU" sz="600" strike="noStrike" u="non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48" name="TextBox 3"/>
          <p:cNvSpPr/>
          <p:nvPr/>
        </p:nvSpPr>
        <p:spPr>
          <a:xfrm>
            <a:off x="4456080" y="6458400"/>
            <a:ext cx="327816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GB" sz="1800" strike="noStrike" u="none">
                <a:solidFill>
                  <a:srgbClr val="2c3982"/>
                </a:solidFill>
                <a:uFillTx/>
                <a:latin typeface="Calibri"/>
              </a:rPr>
              <a:t>www.eupraxia-pp.org</a:t>
            </a:r>
            <a:endParaRPr b="0" lang="hu-HU" sz="1800" strike="noStrike" u="non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2115000" y="-272160"/>
            <a:ext cx="7960320" cy="132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Címszöveg formátumának szerkesztése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4160" cy="4349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Vázlatszöveg formátumának szerkesztése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Második vázlatszint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Harmadik vázlatszint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Negyedik vázlatszint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Ötödik vázlatszint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Hatodik vázlatszint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Hetedik vázlatszint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ftr" idx="12"/>
          </p:nvPr>
        </p:nvSpPr>
        <p:spPr>
          <a:xfrm>
            <a:off x="410400" y="6462720"/>
            <a:ext cx="411336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0" i="1" lang="en-GB" sz="1200" strike="noStrike" u="none">
                <a:solidFill>
                  <a:schemeClr val="dk1"/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i="1" lang="en-GB" sz="1200" strike="noStrike" u="none">
                <a:solidFill>
                  <a:schemeClr val="dk1"/>
                </a:solidFill>
                <a:uFillTx/>
                <a:latin typeface="Calibri"/>
              </a:rPr>
              <a:t>&lt;élőláb&gt;</a:t>
            </a:r>
            <a:endParaRPr b="0" lang="hu-HU" sz="1200" strike="noStrike" u="none">
              <a:solidFill>
                <a:srgbClr val="ffffff"/>
              </a:solidFill>
              <a:uFillTx/>
              <a:latin typeface="Times New Roman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sldNum" idx="13"/>
          </p:nvPr>
        </p:nvSpPr>
        <p:spPr>
          <a:xfrm>
            <a:off x="9111600" y="6480720"/>
            <a:ext cx="274176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GB" sz="1200" strike="noStrike" u="none">
                <a:solidFill>
                  <a:schemeClr val="dk1"/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E634803B-AFF0-4286-8F06-0F2120916527}" type="slidenum">
              <a:rPr b="0" lang="en-GB" sz="1200" strike="noStrike" u="none">
                <a:solidFill>
                  <a:schemeClr val="dk1"/>
                </a:solidFill>
                <a:uFillTx/>
                <a:latin typeface="Calibri"/>
              </a:rPr>
              <a:t>&lt;szám&gt;</a:t>
            </a:fld>
            <a:endParaRPr b="0" lang="hu-HU" sz="1200" strike="noStrike" u="none">
              <a:solidFill>
                <a:srgbClr val="ffffff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4"/>
  </p:sldLayoutIdLst>
</p:sldMaster>
</file>

<file path=ppt/slideMasters/slideMaster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ftr" idx="14"/>
          </p:nvPr>
        </p:nvSpPr>
        <p:spPr>
          <a:xfrm>
            <a:off x="4038480" y="6356520"/>
            <a:ext cx="411336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tabLst>
                <a:tab algn="l" pos="0"/>
              </a:tabLst>
              <a:defRPr b="0" lang="en-GB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GB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&lt;élőláb&gt;</a:t>
            </a:r>
            <a:endParaRPr b="0" lang="hu-H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sldNum" idx="15"/>
          </p:nvPr>
        </p:nvSpPr>
        <p:spPr>
          <a:xfrm>
            <a:off x="8610480" y="6356520"/>
            <a:ext cx="274176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GB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69E15CB1-BBDA-4A98-A344-3B77FB5EB07E}" type="slidenum">
              <a:rPr b="0" lang="en-GB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&lt;szám&gt;</a:t>
            </a:fld>
            <a:endParaRPr b="0" lang="hu-H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dt" idx="16"/>
          </p:nvPr>
        </p:nvSpPr>
        <p:spPr>
          <a:xfrm>
            <a:off x="838080" y="6356520"/>
            <a:ext cx="274176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hu-H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hu-HU" sz="1400" strike="noStrike" u="none">
                <a:solidFill>
                  <a:srgbClr val="000000"/>
                </a:solidFill>
                <a:uFillTx/>
                <a:latin typeface="Times New Roman"/>
              </a:rPr>
              <a:t>&lt;dátum/idő&gt;</a:t>
            </a:r>
            <a:endParaRPr b="0" lang="hu-H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2"/>
  </p:sldLayoutIdLst>
</p:sldMaster>
</file>

<file path=ppt/slideMasters/slideMaster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2115000" y="-272160"/>
            <a:ext cx="7960320" cy="132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Címszöveg formátumának szerkesztése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0720" cy="4349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Vázlatszöveg formátumának szerkesztése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Második vázlatszint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Harmadik vázlatszint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Negyedik vázlatszint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Ötödik vázlatszint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Hatodik vázlatszint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Hetedik vázlatszint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0720" cy="4349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Vázlatszöveg formátumának szerkesztése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Második vázlatszint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Harmadik vázlatszint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Negyedik vázlatszint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Ötödik vázlatszint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Hatodik vázlatszint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</a:rPr>
              <a:t>Hetedik vázlatszint</a:t>
            </a: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61" name="PlaceHolder 4"/>
          <p:cNvSpPr>
            <a:spLocks noGrp="1"/>
          </p:cNvSpPr>
          <p:nvPr>
            <p:ph type="ftr" idx="17"/>
          </p:nvPr>
        </p:nvSpPr>
        <p:spPr>
          <a:xfrm>
            <a:off x="4038480" y="6356520"/>
            <a:ext cx="411336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tabLst>
                <a:tab algn="l" pos="0"/>
              </a:tabLst>
              <a:defRPr b="0" lang="en-GB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GB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&lt;élőláb&gt;</a:t>
            </a:r>
            <a:endParaRPr b="0" lang="hu-H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62" name="PlaceHolder 5"/>
          <p:cNvSpPr>
            <a:spLocks noGrp="1"/>
          </p:cNvSpPr>
          <p:nvPr>
            <p:ph type="sldNum" idx="18"/>
          </p:nvPr>
        </p:nvSpPr>
        <p:spPr>
          <a:xfrm>
            <a:off x="8610480" y="6356520"/>
            <a:ext cx="274176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GB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68F26745-99F3-4A72-95E2-4665219CDA53}" type="slidenum">
              <a:rPr b="0" lang="en-GB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&lt;szám&gt;</a:t>
            </a:fld>
            <a:endParaRPr b="0" lang="hu-H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63" name="PlaceHolder 6"/>
          <p:cNvSpPr>
            <a:spLocks noGrp="1"/>
          </p:cNvSpPr>
          <p:nvPr>
            <p:ph type="dt" idx="19"/>
          </p:nvPr>
        </p:nvSpPr>
        <p:spPr>
          <a:xfrm>
            <a:off x="838080" y="6356520"/>
            <a:ext cx="274176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hu-H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hu-HU" sz="1400" strike="noStrike" u="none">
                <a:solidFill>
                  <a:srgbClr val="000000"/>
                </a:solidFill>
                <a:uFillTx/>
                <a:latin typeface="Times New Roman"/>
              </a:rPr>
              <a:t>&lt;dátum/idő&gt;</a:t>
            </a:r>
            <a:endParaRPr b="0" lang="hu-H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2"/>
  </p:sldLayoutIdLst>
</p:sldMaster>
</file>

<file path=ppt/slideMasters/slideMaster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ftr" idx="20"/>
          </p:nvPr>
        </p:nvSpPr>
        <p:spPr>
          <a:xfrm>
            <a:off x="4038480" y="6356520"/>
            <a:ext cx="411336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tabLst>
                <a:tab algn="l" pos="0"/>
              </a:tabLst>
              <a:defRPr b="0" lang="en-GB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GB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&lt;élőláb&gt;</a:t>
            </a:r>
            <a:endParaRPr b="0" lang="hu-H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sldNum" idx="21"/>
          </p:nvPr>
        </p:nvSpPr>
        <p:spPr>
          <a:xfrm>
            <a:off x="8610480" y="6356520"/>
            <a:ext cx="274176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GB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1629D25B-45A6-429A-A1A4-AF14E606569A}" type="slidenum">
              <a:rPr b="0" lang="en-GB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&lt;szám&gt;</a:t>
            </a:fld>
            <a:endParaRPr b="0" lang="hu-H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dt" idx="22"/>
          </p:nvPr>
        </p:nvSpPr>
        <p:spPr>
          <a:xfrm>
            <a:off x="838080" y="6356520"/>
            <a:ext cx="274176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hu-H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hu-HU" sz="1400" strike="noStrike" u="none">
                <a:solidFill>
                  <a:srgbClr val="000000"/>
                </a:solidFill>
                <a:uFillTx/>
                <a:latin typeface="Times New Roman"/>
              </a:rPr>
              <a:t>&lt;dátum/idő&gt;</a:t>
            </a:r>
            <a:endParaRPr b="0" lang="hu-H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2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34.png"/><Relationship Id="rId2" Type="http://schemas.openxmlformats.org/officeDocument/2006/relationships/hyperlink" Target="https://journals.aps.org/prl/pdf/10.1103/PhysRevLett.85.2945" TargetMode="External"/><Relationship Id="rId3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35.png"/><Relationship Id="rId2" Type="http://schemas.openxmlformats.org/officeDocument/2006/relationships/hyperlink" Target="http://web.ebscohost.com/ehost/pdfviewer/pdfviewer?sid=23979f08-97cf-43de-9979-172abc4864ac@sessionmgr13&amp;vid=2&amp;hid=14" TargetMode="External"/><Relationship Id="rId3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hyperlink" Target="https://doi.org/10.1140/epjst/e2020-000127-8" TargetMode="External"/><Relationship Id="rId2" Type="http://schemas.openxmlformats.org/officeDocument/2006/relationships/image" Target="../media/image36.png"/><Relationship Id="rId3" Type="http://schemas.openxmlformats.org/officeDocument/2006/relationships/image" Target="../media/image37.png"/><Relationship Id="rId4" Type="http://schemas.openxmlformats.org/officeDocument/2006/relationships/image" Target="../media/image38.png"/><Relationship Id="rId5" Type="http://schemas.openxmlformats.org/officeDocument/2006/relationships/image" Target="../media/image39.png"/><Relationship Id="rId6" Type="http://schemas.microsoft.com/office/2007/relationships/hdphoto" Target="../media/hdphoto1.wdp"/><Relationship Id="rId7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40.png"/><Relationship Id="rId2" Type="http://schemas.openxmlformats.org/officeDocument/2006/relationships/image" Target="../media/image41.png"/><Relationship Id="rId3" Type="http://schemas.openxmlformats.org/officeDocument/2006/relationships/image" Target="../media/image42.png"/><Relationship Id="rId4" Type="http://schemas.openxmlformats.org/officeDocument/2006/relationships/image" Target="../media/image43.png"/><Relationship Id="rId5" Type="http://schemas.openxmlformats.org/officeDocument/2006/relationships/image" Target="../media/image44.png"/><Relationship Id="rId6" Type="http://schemas.openxmlformats.org/officeDocument/2006/relationships/hyperlink" Target="http://www.eupraxia-project.eu/" TargetMode="External"/><Relationship Id="rId7" Type="http://schemas.openxmlformats.org/officeDocument/2006/relationships/hyperlink" Target="http://www.eupraxia-dn.org/" TargetMode="External"/><Relationship Id="rId8" Type="http://schemas.openxmlformats.org/officeDocument/2006/relationships/hyperlink" Target="https://euaps.infn.it/" TargetMode="External"/><Relationship Id="rId9" Type="http://schemas.openxmlformats.org/officeDocument/2006/relationships/hyperlink" Target="http://www.eupraxia-facility.org/" TargetMode="External"/><Relationship Id="rId10" Type="http://schemas.openxmlformats.org/officeDocument/2006/relationships/image" Target="../media/image45.png"/><Relationship Id="rId11" Type="http://schemas.openxmlformats.org/officeDocument/2006/relationships/hyperlink" Target="http://www.eupraxia-pp.org/" TargetMode="External"/><Relationship Id="rId12" Type="http://schemas.openxmlformats.org/officeDocument/2006/relationships/hyperlink" Target="https://sparclab.lnf.infn.it/" TargetMode="External"/><Relationship Id="rId13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hyperlink" Target="http://www.eupraxia-project.eu/" TargetMode="External"/><Relationship Id="rId2" Type="http://schemas.openxmlformats.org/officeDocument/2006/relationships/image" Target="../media/image39.png"/><Relationship Id="rId3" Type="http://schemas.openxmlformats.org/officeDocument/2006/relationships/slideLayout" Target="../slideLayouts/slideLayout15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46.jpeg"/><Relationship Id="rId2" Type="http://schemas.openxmlformats.org/officeDocument/2006/relationships/image" Target="../media/image47.png"/><Relationship Id="rId3" Type="http://schemas.openxmlformats.org/officeDocument/2006/relationships/image" Target="../media/image48.jpeg"/><Relationship Id="rId4" Type="http://schemas.openxmlformats.org/officeDocument/2006/relationships/image" Target="../media/image49.png"/><Relationship Id="rId5" Type="http://schemas.openxmlformats.org/officeDocument/2006/relationships/image" Target="../media/image50.png"/><Relationship Id="rId6" Type="http://schemas.openxmlformats.org/officeDocument/2006/relationships/image" Target="../media/image51.jpeg"/><Relationship Id="rId7" Type="http://schemas.openxmlformats.org/officeDocument/2006/relationships/image" Target="../media/image52.png"/><Relationship Id="rId8" Type="http://schemas.openxmlformats.org/officeDocument/2006/relationships/image" Target="../media/image53.png"/><Relationship Id="rId9" Type="http://schemas.openxmlformats.org/officeDocument/2006/relationships/image" Target="../media/image54.png"/><Relationship Id="rId10" Type="http://schemas.openxmlformats.org/officeDocument/2006/relationships/image" Target="../media/image55.jpeg"/><Relationship Id="rId11" Type="http://schemas.openxmlformats.org/officeDocument/2006/relationships/image" Target="../media/image56.png"/><Relationship Id="rId12" Type="http://schemas.openxmlformats.org/officeDocument/2006/relationships/image" Target="../media/image57.png"/><Relationship Id="rId13" Type="http://schemas.openxmlformats.org/officeDocument/2006/relationships/image" Target="../media/image58.png"/><Relationship Id="rId14" Type="http://schemas.openxmlformats.org/officeDocument/2006/relationships/image" Target="../media/image59.png"/><Relationship Id="rId15" Type="http://schemas.openxmlformats.org/officeDocument/2006/relationships/image" Target="../media/image60.jpeg"/><Relationship Id="rId16" Type="http://schemas.openxmlformats.org/officeDocument/2006/relationships/image" Target="../media/image61.png"/><Relationship Id="rId17" Type="http://schemas.openxmlformats.org/officeDocument/2006/relationships/image" Target="../media/image62.png"/><Relationship Id="rId18" Type="http://schemas.openxmlformats.org/officeDocument/2006/relationships/image" Target="../media/image63.png"/><Relationship Id="rId19" Type="http://schemas.openxmlformats.org/officeDocument/2006/relationships/image" Target="../media/image64.png"/><Relationship Id="rId20" Type="http://schemas.openxmlformats.org/officeDocument/2006/relationships/image" Target="../media/image65.png"/><Relationship Id="rId21" Type="http://schemas.openxmlformats.org/officeDocument/2006/relationships/image" Target="../media/image66.jpeg"/><Relationship Id="rId22" Type="http://schemas.openxmlformats.org/officeDocument/2006/relationships/image" Target="../media/image67.png"/><Relationship Id="rId23" Type="http://schemas.openxmlformats.org/officeDocument/2006/relationships/image" Target="../media/image68.png"/><Relationship Id="rId24" Type="http://schemas.openxmlformats.org/officeDocument/2006/relationships/image" Target="../media/image69.jpeg"/><Relationship Id="rId25" Type="http://schemas.openxmlformats.org/officeDocument/2006/relationships/image" Target="../media/image70.png"/><Relationship Id="rId26" Type="http://schemas.openxmlformats.org/officeDocument/2006/relationships/image" Target="../media/image71.jpeg"/><Relationship Id="rId27" Type="http://schemas.openxmlformats.org/officeDocument/2006/relationships/image" Target="../media/image72.png"/><Relationship Id="rId28" Type="http://schemas.openxmlformats.org/officeDocument/2006/relationships/image" Target="../media/image73.png"/><Relationship Id="rId29" Type="http://schemas.openxmlformats.org/officeDocument/2006/relationships/image" Target="../media/image74.png"/><Relationship Id="rId30" Type="http://schemas.openxmlformats.org/officeDocument/2006/relationships/image" Target="../media/image75.png"/><Relationship Id="rId31" Type="http://schemas.openxmlformats.org/officeDocument/2006/relationships/image" Target="../media/image76.png"/><Relationship Id="rId32" Type="http://schemas.openxmlformats.org/officeDocument/2006/relationships/image" Target="../media/image77.png"/><Relationship Id="rId33" Type="http://schemas.openxmlformats.org/officeDocument/2006/relationships/image" Target="../media/image78.jpeg"/><Relationship Id="rId34" Type="http://schemas.openxmlformats.org/officeDocument/2006/relationships/image" Target="../media/image79.jpeg"/><Relationship Id="rId35" Type="http://schemas.openxmlformats.org/officeDocument/2006/relationships/image" Target="../media/image80.png"/><Relationship Id="rId36" Type="http://schemas.openxmlformats.org/officeDocument/2006/relationships/image" Target="../media/image81.png"/><Relationship Id="rId37" Type="http://schemas.openxmlformats.org/officeDocument/2006/relationships/image" Target="../media/image82.jpeg"/><Relationship Id="rId38" Type="http://schemas.openxmlformats.org/officeDocument/2006/relationships/image" Target="../media/image83.jpeg"/><Relationship Id="rId39" Type="http://schemas.openxmlformats.org/officeDocument/2006/relationships/image" Target="../media/image84.png"/><Relationship Id="rId40" Type="http://schemas.openxmlformats.org/officeDocument/2006/relationships/image" Target="../media/image85.png"/><Relationship Id="rId41" Type="http://schemas.openxmlformats.org/officeDocument/2006/relationships/image" Target="../media/image86.png"/><Relationship Id="rId42" Type="http://schemas.openxmlformats.org/officeDocument/2006/relationships/image" Target="../media/image87.jpeg"/><Relationship Id="rId43" Type="http://schemas.openxmlformats.org/officeDocument/2006/relationships/image" Target="../media/image88.png"/><Relationship Id="rId44" Type="http://schemas.openxmlformats.org/officeDocument/2006/relationships/image" Target="../media/image89.png"/><Relationship Id="rId45" Type="http://schemas.openxmlformats.org/officeDocument/2006/relationships/image" Target="../media/image90.png"/><Relationship Id="rId46" Type="http://schemas.openxmlformats.org/officeDocument/2006/relationships/image" Target="../media/image91.jpeg"/><Relationship Id="rId47" Type="http://schemas.openxmlformats.org/officeDocument/2006/relationships/image" Target="../media/image92.jpeg"/><Relationship Id="rId48" Type="http://schemas.openxmlformats.org/officeDocument/2006/relationships/image" Target="../media/image93.jpeg"/><Relationship Id="rId49" Type="http://schemas.openxmlformats.org/officeDocument/2006/relationships/image" Target="../media/image94.png"/><Relationship Id="rId50" Type="http://schemas.openxmlformats.org/officeDocument/2006/relationships/image" Target="../media/image95.jpeg"/><Relationship Id="rId51" Type="http://schemas.openxmlformats.org/officeDocument/2006/relationships/slideLayout" Target="../slideLayouts/slideLayout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96.png"/><Relationship Id="rId2" Type="http://schemas.openxmlformats.org/officeDocument/2006/relationships/slideLayout" Target="../slideLayouts/slideLayout16.xml"/><Relationship Id="rId3" Type="http://schemas.openxmlformats.org/officeDocument/2006/relationships/notesSlide" Target="../notesSlides/notesSlide16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9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97.png"/><Relationship Id="rId2" Type="http://schemas.openxmlformats.org/officeDocument/2006/relationships/slideLayout" Target="../slideLayouts/slideLayout14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98.jpeg"/><Relationship Id="rId2" Type="http://schemas.openxmlformats.org/officeDocument/2006/relationships/image" Target="../media/image99.png"/><Relationship Id="rId3" Type="http://schemas.openxmlformats.org/officeDocument/2006/relationships/image" Target="../media/image100.jpeg"/><Relationship Id="rId4" Type="http://schemas.openxmlformats.org/officeDocument/2006/relationships/image" Target="../media/image101.jpeg"/><Relationship Id="rId5" Type="http://schemas.openxmlformats.org/officeDocument/2006/relationships/image" Target="../media/image102.jpeg"/><Relationship Id="rId6" Type="http://schemas.openxmlformats.org/officeDocument/2006/relationships/slideLayout" Target="../slideLayouts/slideLayout14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103.png"/><Relationship Id="rId2" Type="http://schemas.openxmlformats.org/officeDocument/2006/relationships/slideLayout" Target="../slideLayouts/slideLayout16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104.png"/><Relationship Id="rId2" Type="http://schemas.openxmlformats.org/officeDocument/2006/relationships/slideLayout" Target="../slideLayouts/slideLayout5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22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105.png"/><Relationship Id="rId2" Type="http://schemas.openxmlformats.org/officeDocument/2006/relationships/slideLayout" Target="../slideLayouts/slideLayout13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8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106.jpeg"/><Relationship Id="rId2" Type="http://schemas.openxmlformats.org/officeDocument/2006/relationships/image" Target="../media/image107.png"/><Relationship Id="rId3" Type="http://schemas.openxmlformats.org/officeDocument/2006/relationships/slideLayout" Target="../slideLayouts/slideLayout13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108.wmf"/><Relationship Id="rId2" Type="http://schemas.openxmlformats.org/officeDocument/2006/relationships/video" Target="../media/media109.mp4"/><Relationship Id="rId3" Type="http://schemas.microsoft.com/office/2007/relationships/media" Target="../media/media109.mp4"/><Relationship Id="rId4" Type="http://schemas.openxmlformats.org/officeDocument/2006/relationships/image" Target="../media/image110.png"/><Relationship Id="rId5" Type="http://schemas.openxmlformats.org/officeDocument/2006/relationships/slideLayout" Target="../slideLayouts/slideLayout20.xml"/><Relationship Id="rId6" Type="http://schemas.openxmlformats.org/officeDocument/2006/relationships/notesSlide" Target="../notesSlides/notesSlide26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111.png"/><Relationship Id="rId2" Type="http://schemas.openxmlformats.org/officeDocument/2006/relationships/slideLayout" Target="../slideLayouts/slideLayout13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1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112.jpeg"/><Relationship Id="rId2" Type="http://schemas.openxmlformats.org/officeDocument/2006/relationships/slideLayout" Target="../slideLayouts/slideLayout2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113.png"/><Relationship Id="rId2" Type="http://schemas.openxmlformats.org/officeDocument/2006/relationships/image" Target="../media/image114.png"/><Relationship Id="rId3" Type="http://schemas.openxmlformats.org/officeDocument/2006/relationships/image" Target="../media/image115.wmf"/><Relationship Id="rId4" Type="http://schemas.openxmlformats.org/officeDocument/2006/relationships/image" Target="../media/image116.wmf"/><Relationship Id="rId5" Type="http://schemas.openxmlformats.org/officeDocument/2006/relationships/image" Target="../media/image117.wmf"/><Relationship Id="rId6" Type="http://schemas.openxmlformats.org/officeDocument/2006/relationships/slideLayout" Target="../slideLayouts/slideLayout23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118.png"/><Relationship Id="rId2" Type="http://schemas.openxmlformats.org/officeDocument/2006/relationships/image" Target="../media/image119.png"/><Relationship Id="rId3" Type="http://schemas.openxmlformats.org/officeDocument/2006/relationships/slideLayout" Target="../slideLayouts/slideLayout13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image" Target="../media/image119.png"/><Relationship Id="rId2" Type="http://schemas.openxmlformats.org/officeDocument/2006/relationships/image" Target="../media/image118.png"/><Relationship Id="rId3" Type="http://schemas.openxmlformats.org/officeDocument/2006/relationships/image" Target="../media/image120.png"/><Relationship Id="rId4" Type="http://schemas.openxmlformats.org/officeDocument/2006/relationships/slideLayout" Target="../slideLayouts/slideLayout19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image" Target="../media/image121.png"/><Relationship Id="rId2" Type="http://schemas.openxmlformats.org/officeDocument/2006/relationships/image" Target="../media/image122.png"/><Relationship Id="rId3" Type="http://schemas.openxmlformats.org/officeDocument/2006/relationships/slideLayout" Target="../slideLayouts/slideLayout19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image" Target="../media/image123.png"/><Relationship Id="rId2" Type="http://schemas.openxmlformats.org/officeDocument/2006/relationships/slideLayout" Target="../slideLayouts/slideLayout19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image" Target="../media/image124.png"/><Relationship Id="rId2" Type="http://schemas.openxmlformats.org/officeDocument/2006/relationships/slideLayout" Target="../slideLayouts/slideLayout19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image" Target="../media/image125.png"/><Relationship Id="rId2" Type="http://schemas.openxmlformats.org/officeDocument/2006/relationships/slideLayout" Target="../slideLayouts/slideLayout19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image" Target="../media/image126.png"/><Relationship Id="rId2" Type="http://schemas.openxmlformats.org/officeDocument/2006/relationships/image" Target="../media/image127.png"/><Relationship Id="rId3" Type="http://schemas.openxmlformats.org/officeDocument/2006/relationships/slideLayout" Target="../slideLayouts/slideLayout19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image" Target="../media/image128.png"/><Relationship Id="rId2" Type="http://schemas.openxmlformats.org/officeDocument/2006/relationships/image" Target="../media/image129.png"/><Relationship Id="rId3" Type="http://schemas.openxmlformats.org/officeDocument/2006/relationships/image" Target="../media/image130.png"/><Relationship Id="rId4" Type="http://schemas.openxmlformats.org/officeDocument/2006/relationships/image" Target="../media/image131.png"/><Relationship Id="rId5" Type="http://schemas.openxmlformats.org/officeDocument/2006/relationships/slideLayout" Target="../slideLayouts/slideLayout19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image" Target="../media/image132.png"/><Relationship Id="rId2" Type="http://schemas.openxmlformats.org/officeDocument/2006/relationships/slideLayout" Target="../slideLayouts/slideLayout24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20.jpeg"/><Relationship Id="rId2" Type="http://schemas.openxmlformats.org/officeDocument/2006/relationships/slideLayout" Target="../slideLayouts/slideLayout13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image" Target="../media/image133.png"/><Relationship Id="rId2" Type="http://schemas.openxmlformats.org/officeDocument/2006/relationships/slideLayout" Target="../slideLayouts/slideLayout24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image" Target="../media/image134.jpeg"/><Relationship Id="rId2" Type="http://schemas.openxmlformats.org/officeDocument/2006/relationships/image" Target="../media/image134.jpeg"/><Relationship Id="rId3" Type="http://schemas.openxmlformats.org/officeDocument/2006/relationships/image" Target="../media/image134.jpeg"/><Relationship Id="rId4" Type="http://schemas.openxmlformats.org/officeDocument/2006/relationships/slideLayout" Target="../slideLayouts/slideLayout5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21.png"/><Relationship Id="rId2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22.png"/><Relationship Id="rId2" Type="http://schemas.openxmlformats.org/officeDocument/2006/relationships/image" Target="../media/image23.png"/><Relationship Id="rId3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24.png"/><Relationship Id="rId2" Type="http://schemas.openxmlformats.org/officeDocument/2006/relationships/image" Target="../media/image25.png"/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5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28.png"/><Relationship Id="rId2" Type="http://schemas.openxmlformats.org/officeDocument/2006/relationships/image" Target="../media/image29.png"/><Relationship Id="rId3" Type="http://schemas.openxmlformats.org/officeDocument/2006/relationships/hyperlink" Target="http://bib-pubdb1.desy.de/record/205163" TargetMode="External"/><Relationship Id="rId4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30.png"/><Relationship Id="rId2" Type="http://schemas.openxmlformats.org/officeDocument/2006/relationships/image" Target="../media/image31.png"/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5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PlaceHolder 1"/>
          <p:cNvSpPr>
            <a:spLocks noGrp="1"/>
          </p:cNvSpPr>
          <p:nvPr>
            <p:ph type="title"/>
          </p:nvPr>
        </p:nvSpPr>
        <p:spPr>
          <a:xfrm>
            <a:off x="3223440" y="1939680"/>
            <a:ext cx="7812360" cy="1042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en-US" sz="4800" strike="noStrike" u="none">
                <a:solidFill>
                  <a:schemeClr val="lt1"/>
                </a:solidFill>
                <a:uFillTx/>
                <a:latin typeface="Calibri Light"/>
              </a:rPr>
              <a:t>Introduction of the EuPRAXIA </a:t>
            </a:r>
            <a:br>
              <a:rPr sz="4800"/>
            </a:br>
            <a:r>
              <a:rPr b="1" lang="en-US" sz="4800" strike="noStrike" u="none">
                <a:solidFill>
                  <a:schemeClr val="lt1"/>
                </a:solidFill>
                <a:uFillTx/>
                <a:latin typeface="Calibri Light"/>
              </a:rPr>
              <a:t>Project</a:t>
            </a:r>
            <a:endParaRPr b="0" lang="hu-HU" sz="4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207" name="PlaceHolder 2"/>
          <p:cNvSpPr>
            <a:spLocks noGrp="1"/>
          </p:cNvSpPr>
          <p:nvPr>
            <p:ph type="subTitle"/>
          </p:nvPr>
        </p:nvSpPr>
        <p:spPr>
          <a:xfrm>
            <a:off x="3232800" y="3153960"/>
            <a:ext cx="8466120" cy="811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hu-HU" sz="2400" strike="noStrike" u="none">
                <a:solidFill>
                  <a:srgbClr val="ffc000"/>
                </a:solidFill>
                <a:uFillTx/>
                <a:latin typeface="Calibri"/>
              </a:rPr>
              <a:t>Imre Ferenc Barna </a:t>
            </a:r>
            <a:endParaRPr b="0" lang="hu-HU" sz="2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hu-HU" sz="2400" strike="noStrike" u="none">
                <a:solidFill>
                  <a:srgbClr val="ffc000"/>
                </a:solidFill>
                <a:uFillTx/>
                <a:latin typeface="Calibri"/>
              </a:rPr>
              <a:t>Hungarian Research Network, Wigner </a:t>
            </a:r>
            <a:endParaRPr b="0" lang="hu-HU" sz="2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hu-HU" sz="2400" strike="noStrike" u="none">
                <a:solidFill>
                  <a:srgbClr val="ffc000"/>
                </a:solidFill>
                <a:uFillTx/>
                <a:latin typeface="Calibri"/>
              </a:rPr>
              <a:t>Research Centre for Physics</a:t>
            </a:r>
            <a:endParaRPr b="0" lang="hu-HU" sz="2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PlaceHolder 1"/>
          <p:cNvSpPr>
            <a:spLocks noGrp="1"/>
          </p:cNvSpPr>
          <p:nvPr>
            <p:ph type="title"/>
          </p:nvPr>
        </p:nvSpPr>
        <p:spPr>
          <a:xfrm>
            <a:off x="2115000" y="-190800"/>
            <a:ext cx="8683920" cy="13240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en-US" sz="3500" strike="noStrike" u="none">
                <a:solidFill>
                  <a:srgbClr val="334186"/>
                </a:solidFill>
                <a:uFillTx/>
                <a:latin typeface="Calibri Light"/>
              </a:rPr>
              <a:t>Some general remarks on plasma wake field acceleration   </a:t>
            </a:r>
            <a:endParaRPr b="0" lang="hu-HU" sz="35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273" name="PlaceHolder 2"/>
          <p:cNvSpPr>
            <a:spLocks noGrp="1"/>
          </p:cNvSpPr>
          <p:nvPr>
            <p:ph type="ftr" idx="68"/>
          </p:nvPr>
        </p:nvSpPr>
        <p:spPr>
          <a:xfrm>
            <a:off x="410400" y="6462720"/>
            <a:ext cx="411336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0" i="1" lang="en-GB" sz="1200" strike="noStrike" u="none">
                <a:solidFill>
                  <a:schemeClr val="dk1"/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i="1" lang="en-GB" sz="1200" strike="noStrike" u="none">
                <a:solidFill>
                  <a:schemeClr val="dk1"/>
                </a:solidFill>
                <a:uFillTx/>
                <a:latin typeface="Calibri"/>
              </a:rPr>
              <a:t>Insert author and occasion</a:t>
            </a:r>
            <a:endParaRPr b="0" lang="hu-H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74" name="Téglalap 241"/>
          <p:cNvSpPr/>
          <p:nvPr/>
        </p:nvSpPr>
        <p:spPr>
          <a:xfrm>
            <a:off x="180000" y="1440000"/>
            <a:ext cx="6118920" cy="3416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 </a:t>
            </a: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Till now only electrons are considered, and accelerated: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 </a:t>
            </a: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What to do with protons or heavy ions?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It is not effective to use this method, other schemes are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used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Target -Normal Sheath Acceleration (TNSA)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Ions are much more heavier than electrons so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E &lt; 10 MeV for protons  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275" name="Picture 15" descr="Schematic illustration of laser-driven ion acceleration from a metallic...  | Download Scientific Diagram"/>
          <p:cNvPicPr/>
          <p:nvPr/>
        </p:nvPicPr>
        <p:blipFill>
          <a:blip r:embed="rId1"/>
          <a:stretch/>
        </p:blipFill>
        <p:spPr>
          <a:xfrm>
            <a:off x="5940000" y="1980000"/>
            <a:ext cx="5398920" cy="4342680"/>
          </a:xfrm>
          <a:prstGeom prst="rect">
            <a:avLst/>
          </a:prstGeom>
          <a:ln w="0">
            <a:noFill/>
          </a:ln>
        </p:spPr>
      </p:pic>
      <p:sp>
        <p:nvSpPr>
          <p:cNvPr id="276" name="Egyenes összekötő 243"/>
          <p:cNvSpPr/>
          <p:nvPr/>
        </p:nvSpPr>
        <p:spPr>
          <a:xfrm flipH="1">
            <a:off x="9180000" y="1956240"/>
            <a:ext cx="1080000" cy="2003760"/>
          </a:xfrm>
          <a:prstGeom prst="line">
            <a:avLst/>
          </a:prstGeom>
          <a:ln w="0">
            <a:solidFill>
              <a:srgbClr val="3465a4"/>
            </a:solidFill>
            <a:headEnd len="med" type="oval" w="med"/>
            <a:tailEnd len="med" type="triangle" w="med"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hu-HU" sz="1800" strike="noStrike" u="non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277" name="Téglalap 244"/>
          <p:cNvSpPr/>
          <p:nvPr/>
        </p:nvSpPr>
        <p:spPr>
          <a:xfrm>
            <a:off x="10440000" y="1980000"/>
            <a:ext cx="1551960" cy="857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water wapor,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contaminated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surface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78" name="Téglalap 245"/>
          <p:cNvSpPr/>
          <p:nvPr/>
        </p:nvSpPr>
        <p:spPr>
          <a:xfrm>
            <a:off x="180000" y="5400000"/>
            <a:ext cx="6119280" cy="650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defTabSz="914400">
              <a:lnSpc>
                <a:spcPct val="100000"/>
              </a:lnSpc>
              <a:spcBef>
                <a:spcPts val="340"/>
              </a:spcBef>
              <a:spcAft>
                <a:spcPts val="142"/>
              </a:spcAft>
            </a:pPr>
            <a:r>
              <a:rPr b="0" lang="hu-HU" sz="1000" strike="noStrike" u="none">
                <a:solidFill>
                  <a:srgbClr val="000000"/>
                </a:solidFill>
                <a:uFillTx/>
                <a:latin typeface="Arial"/>
              </a:rPr>
              <a:t>Snavely, et all. </a:t>
            </a:r>
            <a:endParaRPr b="0" lang="hu-HU" sz="1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  <a:spcBef>
                <a:spcPts val="340"/>
              </a:spcBef>
              <a:spcAft>
                <a:spcPts val="142"/>
              </a:spcAft>
            </a:pPr>
            <a:r>
              <a:rPr b="0" lang="hu-HU" sz="1000" strike="noStrike" u="none">
                <a:solidFill>
                  <a:srgbClr val="000000"/>
                </a:solidFill>
                <a:uFillTx/>
                <a:latin typeface="Arial"/>
              </a:rPr>
              <a:t> </a:t>
            </a:r>
            <a:r>
              <a:rPr b="0" lang="hu-HU" sz="1000" strike="noStrike" u="none">
                <a:solidFill>
                  <a:srgbClr val="0563c1"/>
                </a:solidFill>
                <a:uFillTx/>
                <a:latin typeface="Arial"/>
                <a:hlinkClick r:id="rId2"/>
              </a:rPr>
              <a:t>"Intense High-Energy Proton Beams from Petawatt-Laser Irradiation of Solids"</a:t>
            </a:r>
            <a:r>
              <a:rPr b="0" lang="hu-HU" sz="1000" strike="noStrike" u="none">
                <a:solidFill>
                  <a:srgbClr val="000000"/>
                </a:solidFill>
                <a:uFillTx/>
                <a:latin typeface="Arial"/>
              </a:rPr>
              <a:t>. </a:t>
            </a:r>
            <a:endParaRPr b="0" lang="hu-HU" sz="1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  <a:spcBef>
                <a:spcPts val="340"/>
              </a:spcBef>
              <a:spcAft>
                <a:spcPts val="142"/>
              </a:spcAft>
            </a:pPr>
            <a:r>
              <a:rPr b="0" lang="hu-HU" sz="1000" strike="noStrike" u="none">
                <a:solidFill>
                  <a:srgbClr val="000000"/>
                </a:solidFill>
                <a:uFillTx/>
                <a:latin typeface="Arial"/>
              </a:rPr>
              <a:t>Physical Review Letters. (2020) 85 (14): 2945–2948.</a:t>
            </a:r>
            <a:endParaRPr b="0" lang="hu-HU" sz="10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33"/>
          </p:nvPr>
        </p:nvSpPr>
        <p:spPr/>
        <p:txBody>
          <a:bodyPr/>
          <a:p>
            <a:fld id="{4D31D824-29F8-46C1-89D1-9471EC363762}" type="slidenum">
              <a:t>10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PlaceHolder 1"/>
          <p:cNvSpPr>
            <a:spLocks noGrp="1"/>
          </p:cNvSpPr>
          <p:nvPr>
            <p:ph type="title"/>
          </p:nvPr>
        </p:nvSpPr>
        <p:spPr>
          <a:xfrm>
            <a:off x="2115000" y="-190800"/>
            <a:ext cx="8683920" cy="13240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en-US" sz="3500" strike="noStrike" u="none">
                <a:solidFill>
                  <a:srgbClr val="334186"/>
                </a:solidFill>
                <a:uFillTx/>
                <a:latin typeface="Calibri Light"/>
              </a:rPr>
              <a:t>   </a:t>
            </a:r>
            <a:r>
              <a:rPr b="1" lang="en-US" sz="3500" strike="noStrike" u="none">
                <a:solidFill>
                  <a:srgbClr val="334186"/>
                </a:solidFill>
                <a:uFillTx/>
                <a:latin typeface="Calibri Light"/>
              </a:rPr>
              <a:t>Dielectric wall accelerator </a:t>
            </a:r>
            <a:endParaRPr b="0" lang="hu-HU" sz="35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280" name="PlaceHolder 2"/>
          <p:cNvSpPr>
            <a:spLocks noGrp="1"/>
          </p:cNvSpPr>
          <p:nvPr>
            <p:ph type="ftr" idx="69"/>
          </p:nvPr>
        </p:nvSpPr>
        <p:spPr>
          <a:xfrm>
            <a:off x="410400" y="6462720"/>
            <a:ext cx="411336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0" i="1" lang="en-GB" sz="1200" strike="noStrike" u="none">
                <a:solidFill>
                  <a:schemeClr val="dk1"/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i="1" lang="en-GB" sz="1200" strike="noStrike" u="none">
                <a:solidFill>
                  <a:schemeClr val="dk1"/>
                </a:solidFill>
                <a:uFillTx/>
                <a:latin typeface="Calibri"/>
              </a:rPr>
              <a:t>Insert author and occasion</a:t>
            </a:r>
            <a:endParaRPr b="0" lang="hu-H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81" name="Téglalap 248"/>
          <p:cNvSpPr/>
          <p:nvPr/>
        </p:nvSpPr>
        <p:spPr>
          <a:xfrm>
            <a:off x="180000" y="1906200"/>
            <a:ext cx="6118920" cy="3672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 </a:t>
            </a:r>
            <a:br>
              <a:rPr sz="1800"/>
            </a:b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The other very promising and innovative approach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- works for electrons and ions as well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- E &gt;200 MeV/m is possible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- a wave guide from a dielectric is positioned into a traveling  wave of a high gradient electric field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This would be ideal, for protons and for hadron therapy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282" name="Kép 249" descr=""/>
          <p:cNvPicPr/>
          <p:nvPr/>
        </p:nvPicPr>
        <p:blipFill>
          <a:blip r:embed="rId1"/>
          <a:stretch/>
        </p:blipFill>
        <p:spPr>
          <a:xfrm>
            <a:off x="7200000" y="2520000"/>
            <a:ext cx="4690440" cy="3126600"/>
          </a:xfrm>
          <a:prstGeom prst="rect">
            <a:avLst/>
          </a:prstGeom>
          <a:ln w="0">
            <a:noFill/>
          </a:ln>
        </p:spPr>
      </p:pic>
      <p:sp>
        <p:nvSpPr>
          <p:cNvPr id="283" name="Téglalap 250"/>
          <p:cNvSpPr/>
          <p:nvPr/>
        </p:nvSpPr>
        <p:spPr>
          <a:xfrm>
            <a:off x="234360" y="4500000"/>
            <a:ext cx="6964920" cy="380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defTabSz="914400">
              <a:lnSpc>
                <a:spcPct val="100000"/>
              </a:lnSpc>
              <a:spcBef>
                <a:spcPts val="57"/>
              </a:spcBef>
            </a:pPr>
            <a:r>
              <a:rPr b="0" lang="hu-HU" sz="1000" strike="noStrike" u="none">
                <a:solidFill>
                  <a:srgbClr val="0563c1"/>
                </a:solidFill>
                <a:uFillTx/>
                <a:latin typeface="Arial"/>
                <a:hlinkClick r:id="rId2"/>
              </a:rPr>
              <a:t>Ultra‐High‐Current Electron Induction Accelerators</a:t>
            </a:r>
            <a:r>
              <a:rPr b="0" lang="hu-HU" sz="1000" strike="noStrike" u="none">
                <a:solidFill>
                  <a:srgbClr val="000000"/>
                </a:solidFill>
                <a:uFillTx/>
                <a:latin typeface="Arial"/>
              </a:rPr>
              <a:t> </a:t>
            </a:r>
            <a:endParaRPr b="0" lang="hu-HU" sz="1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  <a:spcBef>
                <a:spcPts val="57"/>
              </a:spcBef>
            </a:pPr>
            <a:r>
              <a:rPr b="0" lang="hu-HU" sz="1000" strike="noStrike" u="none">
                <a:solidFill>
                  <a:srgbClr val="000000"/>
                </a:solidFill>
                <a:uFillTx/>
                <a:latin typeface="Arial"/>
              </a:rPr>
              <a:t>Physics today [0031-9228] Kapetanakos, year:1985 vol:38 iss:2 pg:58 </a:t>
            </a:r>
            <a:endParaRPr b="0" lang="hu-HU" sz="10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33"/>
          </p:nvPr>
        </p:nvSpPr>
        <p:spPr/>
        <p:txBody>
          <a:bodyPr/>
          <a:p>
            <a:fld id="{8E929249-D92F-44E3-8AB0-AD284E1794CF}" type="slidenum">
              <a:t>11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PlaceHolder 1"/>
          <p:cNvSpPr>
            <a:spLocks noGrp="1"/>
          </p:cNvSpPr>
          <p:nvPr>
            <p:ph type="title"/>
          </p:nvPr>
        </p:nvSpPr>
        <p:spPr>
          <a:xfrm>
            <a:off x="1980000" y="-65160"/>
            <a:ext cx="8683920" cy="13240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en-US" sz="3500" strike="noStrike" u="none">
                <a:solidFill>
                  <a:srgbClr val="334186"/>
                </a:solidFill>
                <a:uFillTx/>
                <a:latin typeface="Calibri Light"/>
              </a:rPr>
              <a:t>An now finally what is EuPRAXIA Project??   </a:t>
            </a:r>
            <a:endParaRPr b="0" lang="hu-HU" sz="35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285" name="PlaceHolder 2"/>
          <p:cNvSpPr>
            <a:spLocks noGrp="1"/>
          </p:cNvSpPr>
          <p:nvPr>
            <p:ph type="ftr" idx="70"/>
          </p:nvPr>
        </p:nvSpPr>
        <p:spPr>
          <a:xfrm>
            <a:off x="410400" y="6462720"/>
            <a:ext cx="411336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0" i="1" lang="en-GB" sz="1200" strike="noStrike" u="none">
                <a:solidFill>
                  <a:schemeClr val="dk1"/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i="1" lang="en-GB" sz="1200" strike="noStrike" u="none">
                <a:solidFill>
                  <a:schemeClr val="dk1"/>
                </a:solidFill>
                <a:uFillTx/>
                <a:latin typeface="Calibri"/>
              </a:rPr>
              <a:t>Insert author and occasion</a:t>
            </a:r>
            <a:endParaRPr b="0" lang="hu-H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86" name="Téglalap 253"/>
          <p:cNvSpPr/>
          <p:nvPr/>
        </p:nvSpPr>
        <p:spPr>
          <a:xfrm>
            <a:off x="360000" y="900000"/>
            <a:ext cx="11338920" cy="6554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 </a:t>
            </a: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An international consortium to plan, build up and operate all the set-ups I mentioned before</a:t>
            </a:r>
            <a:r>
              <a:rPr b="0" lang="hu-HU" sz="1800" strike="noStrike" u="none">
                <a:solidFill>
                  <a:srgbClr val="ff0000"/>
                </a:solidFill>
                <a:uFillTx/>
                <a:latin typeface="Arial"/>
              </a:rPr>
              <a:t>  on two sites</a:t>
            </a: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 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Now 18 countries are included,                                          EuPRAXIA =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The number of joined institutes are always increasing now &gt; 50  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Story board – it started in 2015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The CDR Conceptual Design Study was published in 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hu-HU" sz="1800" strike="noStrike" u="none">
                <a:solidFill>
                  <a:srgbClr val="0000ff"/>
                </a:solidFill>
                <a:uFillTx/>
                <a:latin typeface="SFRM0900"/>
                <a:ea typeface="SFRM0900"/>
              </a:rPr>
              <a:t> </a:t>
            </a:r>
            <a:r>
              <a:rPr b="0" lang="hu-HU" sz="1800" strike="noStrike" u="none">
                <a:solidFill>
                  <a:srgbClr val="0000ff"/>
                </a:solidFill>
                <a:uFillTx/>
                <a:latin typeface="SFRM0900"/>
                <a:ea typeface="SFRM0900"/>
              </a:rPr>
              <a:t>Eur. Phys. J. Special Topics </a:t>
            </a:r>
            <a:r>
              <a:rPr b="1" lang="hu-HU" sz="1800" strike="noStrike" u="none">
                <a:solidFill>
                  <a:srgbClr val="000000"/>
                </a:solidFill>
                <a:uFillTx/>
                <a:latin typeface="SFBX0900"/>
                <a:ea typeface="SFBX0900"/>
              </a:rPr>
              <a:t>229</a:t>
            </a:r>
            <a:r>
              <a:rPr b="0" lang="hu-HU" sz="1800" strike="noStrike" u="none">
                <a:solidFill>
                  <a:srgbClr val="000000"/>
                </a:solidFill>
                <a:uFillTx/>
                <a:latin typeface="SFRM0900"/>
                <a:ea typeface="SFRM0900"/>
              </a:rPr>
              <a:t>, 3675–4284 (2020) </a:t>
            </a:r>
            <a:r>
              <a:rPr b="0" lang="hu-HU" sz="1800" strike="noStrike" u="none">
                <a:solidFill>
                  <a:srgbClr val="000000"/>
                </a:solidFill>
                <a:uFillTx/>
                <a:latin typeface="F43"/>
                <a:ea typeface="F43"/>
              </a:rPr>
              <a:t>© </a:t>
            </a:r>
            <a:r>
              <a:rPr b="0" lang="hu-HU" sz="1800" strike="noStrike" u="none">
                <a:solidFill>
                  <a:srgbClr val="000000"/>
                </a:solidFill>
                <a:uFillTx/>
                <a:latin typeface="SFRM0900"/>
                <a:ea typeface="SFRM0900"/>
              </a:rPr>
              <a:t>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hu-HU" sz="1800" strike="noStrike" u="none">
                <a:solidFill>
                  <a:srgbClr val="0563c1"/>
                </a:solidFill>
                <a:uFillTx/>
                <a:latin typeface="SFRM0900"/>
                <a:ea typeface="SFRM0900"/>
                <a:hlinkClick r:id="rId1"/>
              </a:rPr>
              <a:t>https://doi.org/10.1140/epjst/e2020-000127-8</a:t>
            </a:r>
            <a:r>
              <a:rPr b="0" lang="hu-HU" sz="1800" strike="noStrike" u="none">
                <a:solidFill>
                  <a:srgbClr val="0000ff"/>
                </a:solidFill>
                <a:uFillTx/>
                <a:latin typeface="SFRM0900"/>
                <a:ea typeface="SFRM0900"/>
              </a:rPr>
              <a:t>               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  <a:ea typeface="SFRM0900"/>
              </a:rPr>
              <a:t>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  <a:ea typeface="SFRM0900"/>
              </a:rPr>
              <a:t>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287" name="Kép 254" descr=""/>
          <p:cNvPicPr/>
          <p:nvPr/>
        </p:nvPicPr>
        <p:blipFill>
          <a:blip r:embed="rId2"/>
          <a:stretch/>
        </p:blipFill>
        <p:spPr>
          <a:xfrm>
            <a:off x="468000" y="1800000"/>
            <a:ext cx="4498920" cy="1456920"/>
          </a:xfrm>
          <a:prstGeom prst="rect">
            <a:avLst/>
          </a:prstGeom>
          <a:ln w="0">
            <a:noFill/>
          </a:ln>
        </p:spPr>
      </p:pic>
      <p:pic>
        <p:nvPicPr>
          <p:cNvPr id="288" name="Kép 255" descr=""/>
          <p:cNvPicPr/>
          <p:nvPr/>
        </p:nvPicPr>
        <p:blipFill>
          <a:blip r:embed="rId3"/>
          <a:stretch/>
        </p:blipFill>
        <p:spPr>
          <a:xfrm>
            <a:off x="8100000" y="1440000"/>
            <a:ext cx="2814120" cy="1818720"/>
          </a:xfrm>
          <a:prstGeom prst="rect">
            <a:avLst/>
          </a:prstGeom>
          <a:ln w="0">
            <a:noFill/>
          </a:ln>
        </p:spPr>
      </p:pic>
      <p:pic>
        <p:nvPicPr>
          <p:cNvPr id="289" name="Kép 256" descr=""/>
          <p:cNvPicPr/>
          <p:nvPr/>
        </p:nvPicPr>
        <p:blipFill>
          <a:blip r:embed="rId4"/>
          <a:stretch/>
        </p:blipFill>
        <p:spPr>
          <a:xfrm>
            <a:off x="401760" y="3960000"/>
            <a:ext cx="4997160" cy="1579320"/>
          </a:xfrm>
          <a:prstGeom prst="rect">
            <a:avLst/>
          </a:prstGeom>
          <a:ln w="0">
            <a:noFill/>
          </a:ln>
        </p:spPr>
      </p:pic>
      <p:grpSp>
        <p:nvGrpSpPr>
          <p:cNvPr id="290" name="Group 1"/>
          <p:cNvGrpSpPr/>
          <p:nvPr/>
        </p:nvGrpSpPr>
        <p:grpSpPr>
          <a:xfrm>
            <a:off x="8460000" y="3884760"/>
            <a:ext cx="1618920" cy="2414520"/>
            <a:chOff x="8460000" y="3884760"/>
            <a:chExt cx="1618920" cy="2414520"/>
          </a:xfrm>
        </p:grpSpPr>
        <p:sp>
          <p:nvSpPr>
            <p:cNvPr id="291" name="Rectangle 3"/>
            <p:cNvSpPr/>
            <p:nvPr/>
          </p:nvSpPr>
          <p:spPr>
            <a:xfrm>
              <a:off x="8460000" y="5234760"/>
              <a:ext cx="1618920" cy="1064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r" defTabSz="457200">
                <a:lnSpc>
                  <a:spcPct val="100000"/>
                </a:lnSpc>
                <a:tabLst>
                  <a:tab algn="l" pos="0"/>
                </a:tabLst>
              </a:pPr>
              <a:r>
                <a:rPr b="1" lang="en-US" sz="1600" strike="noStrike" u="none">
                  <a:solidFill>
                    <a:srgbClr val="000000"/>
                  </a:solidFill>
                  <a:uFillTx/>
                  <a:latin typeface="Arial"/>
                </a:rPr>
                <a:t>600+ page CDR, </a:t>
              </a:r>
              <a:r>
                <a:rPr b="0" lang="en-US" sz="1600" strike="noStrike" u="none">
                  <a:solidFill>
                    <a:srgbClr val="000000"/>
                  </a:solidFill>
                  <a:uFillTx/>
                  <a:latin typeface="Arial"/>
                </a:rPr>
                <a:t>240 scientists contributed</a:t>
              </a:r>
              <a:endParaRPr b="0" lang="hu-HU" sz="16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pic>
          <p:nvPicPr>
            <p:cNvPr id="292" name="Picture 20" descr="Graphical user interface&#10;&#10;Description automatically generated"/>
            <p:cNvPicPr/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20000"/>
                      </a14:imgEffect>
                    </a14:imgLayer>
                  </a14:imgProps>
                </a:ext>
              </a:extLst>
            </a:blip>
            <a:stretch/>
          </p:blipFill>
          <p:spPr>
            <a:xfrm>
              <a:off x="8724960" y="3884760"/>
              <a:ext cx="1168560" cy="130788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4" name="PlaceHolder 3"/>
          <p:cNvSpPr>
            <a:spLocks noGrp="1"/>
          </p:cNvSpPr>
          <p:nvPr>
            <p:ph type="sldNum" idx="33"/>
          </p:nvPr>
        </p:nvSpPr>
        <p:spPr/>
        <p:txBody>
          <a:bodyPr/>
          <a:p>
            <a:fld id="{48F10D57-7FE5-4559-BAF2-D2C8FF7763AD}" type="slidenum">
              <a:t>12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PlaceHolder 1"/>
          <p:cNvSpPr>
            <a:spLocks noGrp="1"/>
          </p:cNvSpPr>
          <p:nvPr>
            <p:ph type="title"/>
          </p:nvPr>
        </p:nvSpPr>
        <p:spPr>
          <a:xfrm>
            <a:off x="2115000" y="-272160"/>
            <a:ext cx="7960680" cy="1324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en-GB" sz="3500" strike="noStrike" u="none">
                <a:solidFill>
                  <a:srgbClr val="334186"/>
                </a:solidFill>
                <a:uFillTx/>
                <a:latin typeface="Calibri Light"/>
              </a:rPr>
              <a:t>EuPRAXIA Web Structure</a:t>
            </a:r>
            <a:endParaRPr b="0" lang="hu-HU" sz="35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294" name="PlaceHolder 2"/>
          <p:cNvSpPr>
            <a:spLocks noGrp="1"/>
          </p:cNvSpPr>
          <p:nvPr>
            <p:ph type="ftr" idx="71"/>
          </p:nvPr>
        </p:nvSpPr>
        <p:spPr>
          <a:xfrm>
            <a:off x="410400" y="6462720"/>
            <a:ext cx="41137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0" i="1" lang="en-GB" sz="1200" strike="noStrike" u="none">
                <a:solidFill>
                  <a:schemeClr val="dk1"/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i="1" lang="en-GB" sz="1200" strike="noStrike" u="none">
                <a:solidFill>
                  <a:schemeClr val="dk1"/>
                </a:solidFill>
                <a:uFillTx/>
                <a:latin typeface="Calibri"/>
              </a:rPr>
              <a:t>C.P. Welsch – S. Bertelli</a:t>
            </a:r>
            <a:endParaRPr b="0" lang="hu-H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pic>
        <p:nvPicPr>
          <p:cNvPr id="295" name="Picture 23" descr=""/>
          <p:cNvPicPr/>
          <p:nvPr/>
        </p:nvPicPr>
        <p:blipFill>
          <a:blip r:embed="rId1"/>
          <a:stretch/>
        </p:blipFill>
        <p:spPr>
          <a:xfrm>
            <a:off x="4943880" y="1031760"/>
            <a:ext cx="2146320" cy="1174680"/>
          </a:xfrm>
          <a:prstGeom prst="rect">
            <a:avLst/>
          </a:prstGeom>
          <a:ln w="0">
            <a:solidFill>
              <a:srgbClr val="000000"/>
            </a:solidFill>
          </a:ln>
        </p:spPr>
      </p:pic>
      <p:pic>
        <p:nvPicPr>
          <p:cNvPr id="296" name="Picture 34" descr=""/>
          <p:cNvPicPr/>
          <p:nvPr/>
        </p:nvPicPr>
        <p:blipFill>
          <a:blip r:embed="rId2"/>
          <a:stretch/>
        </p:blipFill>
        <p:spPr>
          <a:xfrm>
            <a:off x="2287800" y="4218840"/>
            <a:ext cx="2131200" cy="1189080"/>
          </a:xfrm>
          <a:prstGeom prst="rect">
            <a:avLst/>
          </a:prstGeom>
          <a:ln w="0">
            <a:solidFill>
              <a:srgbClr val="000000"/>
            </a:solidFill>
          </a:ln>
        </p:spPr>
      </p:pic>
      <p:pic>
        <p:nvPicPr>
          <p:cNvPr id="297" name="Picture 37" descr=""/>
          <p:cNvPicPr/>
          <p:nvPr/>
        </p:nvPicPr>
        <p:blipFill>
          <a:blip r:embed="rId3"/>
          <a:stretch/>
        </p:blipFill>
        <p:spPr>
          <a:xfrm>
            <a:off x="7629480" y="4218840"/>
            <a:ext cx="2150280" cy="1189080"/>
          </a:xfrm>
          <a:prstGeom prst="rect">
            <a:avLst/>
          </a:prstGeom>
          <a:ln w="0">
            <a:solidFill>
              <a:srgbClr val="000000"/>
            </a:solidFill>
          </a:ln>
        </p:spPr>
      </p:pic>
      <p:pic>
        <p:nvPicPr>
          <p:cNvPr id="298" name="Picture 38" descr=""/>
          <p:cNvPicPr/>
          <p:nvPr/>
        </p:nvPicPr>
        <p:blipFill>
          <a:blip r:embed="rId4"/>
          <a:stretch/>
        </p:blipFill>
        <p:spPr>
          <a:xfrm>
            <a:off x="4958280" y="4876200"/>
            <a:ext cx="2131920" cy="1189080"/>
          </a:xfrm>
          <a:prstGeom prst="rect">
            <a:avLst/>
          </a:prstGeom>
          <a:ln w="0">
            <a:solidFill>
              <a:srgbClr val="000000"/>
            </a:solidFill>
          </a:ln>
        </p:spPr>
      </p:pic>
      <p:grpSp>
        <p:nvGrpSpPr>
          <p:cNvPr id="299" name="Group 4"/>
          <p:cNvGrpSpPr/>
          <p:nvPr/>
        </p:nvGrpSpPr>
        <p:grpSpPr>
          <a:xfrm>
            <a:off x="9057960" y="2545920"/>
            <a:ext cx="2557440" cy="1554120"/>
            <a:chOff x="9057960" y="2545920"/>
            <a:chExt cx="2557440" cy="1554120"/>
          </a:xfrm>
        </p:grpSpPr>
        <p:pic>
          <p:nvPicPr>
            <p:cNvPr id="300" name="Picture 39" descr=""/>
            <p:cNvPicPr/>
            <p:nvPr/>
          </p:nvPicPr>
          <p:blipFill>
            <a:blip r:embed="rId5"/>
            <a:stretch/>
          </p:blipFill>
          <p:spPr>
            <a:xfrm>
              <a:off x="9464400" y="2545920"/>
              <a:ext cx="2151000" cy="1189080"/>
            </a:xfrm>
            <a:prstGeom prst="rect">
              <a:avLst/>
            </a:prstGeom>
            <a:ln w="0">
              <a:solidFill>
                <a:srgbClr val="000000"/>
              </a:solidFill>
            </a:ln>
          </p:spPr>
        </p:pic>
        <p:sp>
          <p:nvSpPr>
            <p:cNvPr id="301" name="Rectangle 12"/>
            <p:cNvSpPr/>
            <p:nvPr/>
          </p:nvSpPr>
          <p:spPr>
            <a:xfrm>
              <a:off x="9057960" y="3736080"/>
              <a:ext cx="2531880" cy="36396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GB" sz="1800" strike="noStrike" u="sng">
                  <a:solidFill>
                    <a:schemeClr val="dk1"/>
                  </a:solidFill>
                  <a:uFillTx/>
                  <a:latin typeface="Calibri"/>
                  <a:hlinkClick r:id="rId6"/>
                </a:rPr>
                <a:t>www.eupraxia-project.eu</a:t>
              </a:r>
              <a:endParaRPr b="0" lang="hu-H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</p:grpSp>
      <p:sp>
        <p:nvSpPr>
          <p:cNvPr id="302" name="Rectangle 14"/>
          <p:cNvSpPr/>
          <p:nvPr/>
        </p:nvSpPr>
        <p:spPr>
          <a:xfrm>
            <a:off x="4792320" y="6066360"/>
            <a:ext cx="218484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GB" sz="1800" strike="noStrike" u="sng">
                <a:solidFill>
                  <a:schemeClr val="dk1"/>
                </a:solidFill>
                <a:uFillTx/>
                <a:latin typeface="Calibri"/>
                <a:hlinkClick r:id="rId7"/>
              </a:rPr>
              <a:t>www.eupraxia-dn.org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03" name="Rectangle 16"/>
          <p:cNvSpPr/>
          <p:nvPr/>
        </p:nvSpPr>
        <p:spPr>
          <a:xfrm>
            <a:off x="7908120" y="5409000"/>
            <a:ext cx="133704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GB" sz="1800" strike="noStrike" u="sng">
                <a:solidFill>
                  <a:schemeClr val="dk1"/>
                </a:solidFill>
                <a:uFillTx/>
                <a:latin typeface="Calibri"/>
                <a:hlinkClick r:id="rId8"/>
              </a:rPr>
              <a:t>euaps.infn.it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04" name="Rectangle 22"/>
          <p:cNvSpPr/>
          <p:nvPr/>
        </p:nvSpPr>
        <p:spPr>
          <a:xfrm>
            <a:off x="4508640" y="2207880"/>
            <a:ext cx="253620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GB" sz="1800" strike="noStrike" u="sng">
                <a:solidFill>
                  <a:schemeClr val="dk1"/>
                </a:solidFill>
                <a:uFillTx/>
                <a:latin typeface="Calibri"/>
                <a:hlinkClick r:id="rId9"/>
              </a:rPr>
              <a:t>www.eupraxia-facility.org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grpSp>
        <p:nvGrpSpPr>
          <p:cNvPr id="305" name="Group 17"/>
          <p:cNvGrpSpPr/>
          <p:nvPr/>
        </p:nvGrpSpPr>
        <p:grpSpPr>
          <a:xfrm>
            <a:off x="414360" y="2540160"/>
            <a:ext cx="2422440" cy="1556640"/>
            <a:chOff x="414360" y="2540160"/>
            <a:chExt cx="2422440" cy="1556640"/>
          </a:xfrm>
        </p:grpSpPr>
        <p:pic>
          <p:nvPicPr>
            <p:cNvPr id="306" name="Picture 40" descr=""/>
            <p:cNvPicPr/>
            <p:nvPr/>
          </p:nvPicPr>
          <p:blipFill>
            <a:blip r:embed="rId10"/>
            <a:stretch/>
          </p:blipFill>
          <p:spPr>
            <a:xfrm>
              <a:off x="679320" y="2540160"/>
              <a:ext cx="2157480" cy="1189080"/>
            </a:xfrm>
            <a:prstGeom prst="rect">
              <a:avLst/>
            </a:prstGeom>
            <a:ln w="0">
              <a:solidFill>
                <a:srgbClr val="000000"/>
              </a:solidFill>
            </a:ln>
          </p:spPr>
        </p:pic>
        <p:sp>
          <p:nvSpPr>
            <p:cNvPr id="307" name="Rectangle 24"/>
            <p:cNvSpPr/>
            <p:nvPr/>
          </p:nvSpPr>
          <p:spPr>
            <a:xfrm>
              <a:off x="414360" y="3732840"/>
              <a:ext cx="2184840" cy="36396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GB" sz="1800" strike="noStrike" u="sng">
                  <a:solidFill>
                    <a:schemeClr val="dk1"/>
                  </a:solidFill>
                  <a:uFillTx/>
                  <a:latin typeface="Calibri"/>
                  <a:hlinkClick r:id="rId11"/>
                </a:rPr>
                <a:t>www.eupraxia-pp.org</a:t>
              </a:r>
              <a:endParaRPr b="0" lang="hu-H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</p:grpSp>
      <p:sp>
        <p:nvSpPr>
          <p:cNvPr id="308" name="Rectangle 38"/>
          <p:cNvSpPr/>
          <p:nvPr/>
        </p:nvSpPr>
        <p:spPr>
          <a:xfrm>
            <a:off x="2334960" y="5409000"/>
            <a:ext cx="184284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GB" sz="1800" strike="noStrike" u="sng">
                <a:solidFill>
                  <a:schemeClr val="dk1"/>
                </a:solidFill>
                <a:uFillTx/>
                <a:latin typeface="Calibri"/>
                <a:hlinkClick r:id="rId12"/>
              </a:rPr>
              <a:t>sparclab.lnf.infn.it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cxnSp>
        <p:nvCxnSpPr>
          <p:cNvPr id="309" name="Straight Arrow Connector 6"/>
          <p:cNvCxnSpPr/>
          <p:nvPr/>
        </p:nvCxnSpPr>
        <p:spPr>
          <a:xfrm flipH="1">
            <a:off x="3256920" y="2627280"/>
            <a:ext cx="1080000" cy="504720"/>
          </a:xfrm>
          <a:prstGeom prst="straightConnector1">
            <a:avLst/>
          </a:prstGeom>
          <a:ln w="101600">
            <a:solidFill>
              <a:srgbClr val="2b3983"/>
            </a:solidFill>
            <a:round/>
            <a:tailEnd len="med" type="triangle" w="med"/>
          </a:ln>
        </p:spPr>
      </p:cxnSp>
      <p:cxnSp>
        <p:nvCxnSpPr>
          <p:cNvPr id="310" name="Straight Arrow Connector 7"/>
          <p:cNvCxnSpPr/>
          <p:nvPr/>
        </p:nvCxnSpPr>
        <p:spPr>
          <a:xfrm flipH="1">
            <a:off x="4320360" y="3130920"/>
            <a:ext cx="666720" cy="861120"/>
          </a:xfrm>
          <a:prstGeom prst="straightConnector1">
            <a:avLst/>
          </a:prstGeom>
          <a:ln w="101600">
            <a:solidFill>
              <a:srgbClr val="2b3983"/>
            </a:solidFill>
            <a:round/>
            <a:tailEnd len="med" type="triangle" w="med"/>
          </a:ln>
        </p:spPr>
      </p:cxnSp>
      <p:cxnSp>
        <p:nvCxnSpPr>
          <p:cNvPr id="311" name="Straight Arrow Connector 8"/>
          <p:cNvCxnSpPr/>
          <p:nvPr/>
        </p:nvCxnSpPr>
        <p:spPr>
          <a:xfrm>
            <a:off x="6015960" y="3490200"/>
            <a:ext cx="2880" cy="974880"/>
          </a:xfrm>
          <a:prstGeom prst="straightConnector1">
            <a:avLst/>
          </a:prstGeom>
          <a:ln w="101600">
            <a:solidFill>
              <a:srgbClr val="2b3983"/>
            </a:solidFill>
            <a:round/>
            <a:tailEnd len="med" type="triangle" w="med"/>
          </a:ln>
        </p:spPr>
      </p:cxnSp>
      <p:cxnSp>
        <p:nvCxnSpPr>
          <p:cNvPr id="312" name="Straight Arrow Connector 9"/>
          <p:cNvCxnSpPr/>
          <p:nvPr/>
        </p:nvCxnSpPr>
        <p:spPr>
          <a:xfrm>
            <a:off x="7814160" y="2618280"/>
            <a:ext cx="1080000" cy="504720"/>
          </a:xfrm>
          <a:prstGeom prst="straightConnector1">
            <a:avLst/>
          </a:prstGeom>
          <a:ln w="101600">
            <a:solidFill>
              <a:srgbClr val="2b3983"/>
            </a:solidFill>
            <a:round/>
            <a:tailEnd len="med" type="triangle" w="med"/>
          </a:ln>
        </p:spPr>
      </p:cxnSp>
      <p:cxnSp>
        <p:nvCxnSpPr>
          <p:cNvPr id="313" name="Straight Arrow Connector 10"/>
          <p:cNvCxnSpPr/>
          <p:nvPr/>
        </p:nvCxnSpPr>
        <p:spPr>
          <a:xfrm>
            <a:off x="7098120" y="3149640"/>
            <a:ext cx="666360" cy="861480"/>
          </a:xfrm>
          <a:prstGeom prst="straightConnector1">
            <a:avLst/>
          </a:prstGeom>
          <a:ln w="101600">
            <a:solidFill>
              <a:srgbClr val="2b3983"/>
            </a:solidFill>
            <a:round/>
            <a:tailEnd len="med" type="triangle" w="med"/>
          </a:ln>
        </p:spPr>
      </p:cxnSp>
      <p:sp>
        <p:nvSpPr>
          <p:cNvPr id="314" name="Arc 2"/>
          <p:cNvSpPr/>
          <p:nvPr/>
        </p:nvSpPr>
        <p:spPr>
          <a:xfrm>
            <a:off x="6750360" y="1665360"/>
            <a:ext cx="2427480" cy="1290240"/>
          </a:xfrm>
          <a:prstGeom prst="arc">
            <a:avLst>
              <a:gd name="adj1" fmla="val 16151008"/>
              <a:gd name="adj2" fmla="val 21141078"/>
            </a:avLst>
          </a:prstGeom>
          <a:noFill/>
          <a:ln w="101600">
            <a:solidFill>
              <a:srgbClr val="2b3983"/>
            </a:solidFill>
            <a:head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315" name="TextBox 6"/>
          <p:cNvSpPr/>
          <p:nvPr/>
        </p:nvSpPr>
        <p:spPr>
          <a:xfrm rot="20135400">
            <a:off x="2922120" y="2229480"/>
            <a:ext cx="13867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GB" sz="1600" strike="noStrike" u="none">
                <a:solidFill>
                  <a:schemeClr val="dk1"/>
                </a:solidFill>
                <a:uFillTx/>
                <a:latin typeface="Calibri"/>
              </a:rPr>
              <a:t>Preparatory Phase</a:t>
            </a:r>
            <a:endParaRPr b="0" lang="hu-HU" sz="16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16" name="TextBox 7"/>
          <p:cNvSpPr/>
          <p:nvPr/>
        </p:nvSpPr>
        <p:spPr>
          <a:xfrm rot="18509400">
            <a:off x="3845160" y="3156840"/>
            <a:ext cx="1266120" cy="333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GB" sz="1600" strike="noStrike" u="none">
                <a:solidFill>
                  <a:schemeClr val="dk1"/>
                </a:solidFill>
                <a:uFillTx/>
                <a:latin typeface="Calibri"/>
              </a:rPr>
              <a:t>SPARC_LAB</a:t>
            </a:r>
            <a:endParaRPr b="0" lang="hu-HU" sz="16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17" name="TextBox 9"/>
          <p:cNvSpPr/>
          <p:nvPr/>
        </p:nvSpPr>
        <p:spPr>
          <a:xfrm rot="16200000">
            <a:off x="4926960" y="3487680"/>
            <a:ext cx="13975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GB" sz="1600" strike="noStrike" u="none">
                <a:solidFill>
                  <a:schemeClr val="dk1"/>
                </a:solidFill>
                <a:uFillTx/>
                <a:latin typeface="Calibri"/>
              </a:rPr>
              <a:t>Doctoral Network</a:t>
            </a:r>
            <a:endParaRPr b="0" lang="hu-HU" sz="16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18" name="TextBox 10"/>
          <p:cNvSpPr/>
          <p:nvPr/>
        </p:nvSpPr>
        <p:spPr>
          <a:xfrm rot="3106800">
            <a:off x="6995880" y="2985120"/>
            <a:ext cx="14734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GB" sz="1600" strike="noStrike" u="none">
                <a:solidFill>
                  <a:schemeClr val="dk1"/>
                </a:solidFill>
                <a:uFillTx/>
                <a:latin typeface="Calibri"/>
              </a:rPr>
              <a:t>Advanced Photon Sources</a:t>
            </a:r>
            <a:endParaRPr b="0" lang="hu-HU" sz="16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19" name="TextBox 11"/>
          <p:cNvSpPr/>
          <p:nvPr/>
        </p:nvSpPr>
        <p:spPr>
          <a:xfrm rot="1489800">
            <a:off x="7614720" y="2183400"/>
            <a:ext cx="15559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GB" sz="1600" strike="noStrike" u="none">
                <a:solidFill>
                  <a:schemeClr val="dk1"/>
                </a:solidFill>
                <a:uFillTx/>
                <a:latin typeface="Calibri"/>
              </a:rPr>
              <a:t>Design Study (2015 – 2019)</a:t>
            </a:r>
            <a:endParaRPr b="0" lang="hu-HU" sz="16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20" name="Rectangle 39"/>
          <p:cNvSpPr/>
          <p:nvPr/>
        </p:nvSpPr>
        <p:spPr>
          <a:xfrm>
            <a:off x="4909320" y="6545160"/>
            <a:ext cx="2309040" cy="2124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1800" strike="noStrike" u="none">
              <a:solidFill>
                <a:schemeClr val="lt1"/>
              </a:solidFill>
              <a:uFillTx/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33"/>
          </p:nvPr>
        </p:nvSpPr>
        <p:spPr/>
        <p:txBody>
          <a:bodyPr/>
          <a:p>
            <a:fld id="{7E965A9C-4945-4C26-A3E2-22E431062FEB}" type="slidenum">
              <a:t>13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PlaceHolder 1"/>
          <p:cNvSpPr>
            <a:spLocks noGrp="1"/>
          </p:cNvSpPr>
          <p:nvPr>
            <p:ph type="title"/>
          </p:nvPr>
        </p:nvSpPr>
        <p:spPr>
          <a:xfrm>
            <a:off x="0" y="-272160"/>
            <a:ext cx="12190320" cy="13237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/>
          </a:bodyPr>
          <a:p>
            <a:pPr indent="0" algn="ctr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en-US" sz="3600" strike="noStrike" u="none">
                <a:solidFill>
                  <a:srgbClr val="334186"/>
                </a:solidFill>
                <a:uFillTx/>
                <a:latin typeface="Calibri"/>
              </a:rPr>
              <a:t>The EuPRAXIA CDR</a:t>
            </a:r>
            <a:endParaRPr b="0" lang="hu-HU" sz="36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322" name="Text Placeholder 2"/>
          <p:cNvSpPr/>
          <p:nvPr/>
        </p:nvSpPr>
        <p:spPr>
          <a:xfrm>
            <a:off x="659880" y="842400"/>
            <a:ext cx="7684200" cy="5544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228600" indent="-228600" defTabSz="914400">
              <a:lnSpc>
                <a:spcPct val="12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trike="noStrike" u="none">
                <a:solidFill>
                  <a:srgbClr val="000000"/>
                </a:solidFill>
                <a:uFillTx/>
                <a:latin typeface="Calibri"/>
              </a:rPr>
              <a:t>First ever design of a </a:t>
            </a:r>
            <a:r>
              <a:rPr b="1" lang="en-US" sz="2400" strike="noStrike" u="none">
                <a:solidFill>
                  <a:srgbClr val="000000"/>
                </a:solidFill>
                <a:uFillTx/>
                <a:latin typeface="Calibri"/>
              </a:rPr>
              <a:t>plasma accelerator facility</a:t>
            </a:r>
            <a:r>
              <a:rPr b="0" lang="en-US" sz="2400" strike="noStrike" u="none">
                <a:solidFill>
                  <a:srgbClr val="000000"/>
                </a:solidFill>
                <a:uFillTx/>
                <a:latin typeface="Calibri"/>
              </a:rPr>
              <a:t>.</a:t>
            </a:r>
            <a:endParaRPr b="0" lang="hu-HU" sz="2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28600" indent="-228600" defTabSz="914400">
              <a:lnSpc>
                <a:spcPct val="12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1" lang="en-US" sz="2400" strike="noStrike" u="none">
                <a:solidFill>
                  <a:srgbClr val="000000"/>
                </a:solidFill>
                <a:uFillTx/>
                <a:latin typeface="Calibri"/>
              </a:rPr>
              <a:t>Conceptual Design Report for a distributed research infrastructure </a:t>
            </a:r>
            <a:r>
              <a:rPr b="0" lang="en-US" sz="2400" strike="noStrike" u="none">
                <a:solidFill>
                  <a:srgbClr val="000000"/>
                </a:solidFill>
                <a:uFillTx/>
                <a:latin typeface="Calibri"/>
              </a:rPr>
              <a:t>funded by EU Horizon2020 program. Completed by 16+25 institutes.</a:t>
            </a:r>
            <a:endParaRPr b="0" lang="hu-HU" sz="2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28600" indent="-228600" defTabSz="914400">
              <a:lnSpc>
                <a:spcPct val="12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trike="noStrike" u="none">
                <a:solidFill>
                  <a:srgbClr val="000000"/>
                </a:solidFill>
                <a:uFillTx/>
                <a:latin typeface="Calibri"/>
              </a:rPr>
              <a:t>Challenges addressed by EuPRAXIA since 2015:</a:t>
            </a:r>
            <a:endParaRPr b="0" lang="hu-HU" sz="2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685800" indent="-228600" defTabSz="914400">
              <a:lnSpc>
                <a:spcPct val="12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1" lang="en-US" sz="2000" strike="noStrike" u="none">
                <a:solidFill>
                  <a:srgbClr val="000000"/>
                </a:solidFill>
                <a:highlight>
                  <a:srgbClr val="ffff00"/>
                </a:highlight>
                <a:uFillTx/>
                <a:latin typeface="Calibri"/>
              </a:rPr>
              <a:t>Can plasma accelerators produce usable electron beams</a:t>
            </a:r>
            <a:r>
              <a:rPr b="0" lang="en-US" sz="2000" strike="noStrike" u="none">
                <a:solidFill>
                  <a:srgbClr val="000000"/>
                </a:solidFill>
                <a:highlight>
                  <a:srgbClr val="ffff00"/>
                </a:highlight>
                <a:uFillTx/>
                <a:latin typeface="Calibri"/>
              </a:rPr>
              <a:t>?</a:t>
            </a:r>
            <a:endParaRPr b="0" lang="hu-HU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685800" indent="-228600" defTabSz="914400">
              <a:lnSpc>
                <a:spcPct val="12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1" lang="en-US" sz="2000" strike="noStrike" u="none">
                <a:solidFill>
                  <a:srgbClr val="000000"/>
                </a:solidFill>
                <a:uFillTx/>
                <a:latin typeface="Calibri"/>
              </a:rPr>
              <a:t>For what can we use those beams </a:t>
            </a:r>
            <a:r>
              <a:rPr b="0" lang="en-US" sz="2000" strike="noStrike" u="none">
                <a:solidFill>
                  <a:srgbClr val="000000"/>
                </a:solidFill>
                <a:uFillTx/>
                <a:latin typeface="Calibri"/>
              </a:rPr>
              <a:t>while we increase the beam energy towards HEP and collider usages?</a:t>
            </a:r>
            <a:endParaRPr b="0" lang="hu-HU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28600" indent="-228600" defTabSz="914400">
              <a:lnSpc>
                <a:spcPct val="12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trike="noStrike" u="none">
                <a:solidFill>
                  <a:srgbClr val="000000"/>
                </a:solidFill>
                <a:uFillTx/>
                <a:latin typeface="Calibri"/>
              </a:rPr>
              <a:t>Next phase consortium: </a:t>
            </a:r>
            <a:r>
              <a:rPr b="0" lang="en-US" sz="2400" strike="noStrike" u="none">
                <a:solidFill>
                  <a:srgbClr val="000000"/>
                </a:solidFill>
                <a:uFillTx/>
                <a:latin typeface="Calibri"/>
              </a:rPr>
              <a:t>	</a:t>
            </a:r>
            <a:r>
              <a:rPr b="0" lang="en-US" sz="2400" strike="noStrike" u="none">
                <a:solidFill>
                  <a:srgbClr val="000000"/>
                </a:solidFill>
                <a:uFillTx/>
                <a:latin typeface="Calibri"/>
              </a:rPr>
              <a:t>   </a:t>
            </a:r>
            <a:r>
              <a:rPr b="1" lang="en-US" sz="2400" strike="noStrike" u="none">
                <a:solidFill>
                  <a:srgbClr val="000000"/>
                </a:solidFill>
                <a:uFillTx/>
                <a:latin typeface="Calibri"/>
              </a:rPr>
              <a:t>&gt; 50 institutes</a:t>
            </a:r>
            <a:r>
              <a:rPr b="0" lang="en-US" sz="2400" strike="noStrike" u="none">
                <a:solidFill>
                  <a:srgbClr val="000000"/>
                </a:solidFill>
                <a:uFillTx/>
                <a:latin typeface="Calibri"/>
              </a:rPr>
              <a:t> </a:t>
            </a:r>
            <a:endParaRPr b="0" lang="hu-HU" sz="2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28600" indent="-228600" defTabSz="914400">
              <a:lnSpc>
                <a:spcPct val="12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trike="noStrike" u="none">
                <a:solidFill>
                  <a:srgbClr val="000000"/>
                </a:solidFill>
                <a:uFillTx/>
                <a:latin typeface="Calibri"/>
              </a:rPr>
              <a:t>Preparatory Phase project: </a:t>
            </a:r>
            <a:r>
              <a:rPr b="0" lang="en-US" sz="2400" strike="noStrike" u="none">
                <a:solidFill>
                  <a:srgbClr val="000000"/>
                </a:solidFill>
                <a:uFillTx/>
                <a:latin typeface="Calibri"/>
              </a:rPr>
              <a:t>	</a:t>
            </a:r>
            <a:r>
              <a:rPr b="0" lang="en-US" sz="2400" strike="noStrike" u="none">
                <a:solidFill>
                  <a:srgbClr val="000000"/>
                </a:solidFill>
                <a:uFillTx/>
                <a:latin typeface="Calibri"/>
              </a:rPr>
              <a:t>  </a:t>
            </a:r>
            <a:r>
              <a:rPr b="1" lang="en-US" sz="2400" strike="noStrike" u="none">
                <a:solidFill>
                  <a:srgbClr val="000000"/>
                </a:solidFill>
                <a:uFillTx/>
                <a:latin typeface="Calibri"/>
              </a:rPr>
              <a:t>2022 – 2026 </a:t>
            </a:r>
            <a:r>
              <a:rPr b="0" lang="en-US" sz="1200" strike="noStrike" u="none">
                <a:solidFill>
                  <a:srgbClr val="000000"/>
                </a:solidFill>
                <a:uFillTx/>
                <a:latin typeface="Calibri"/>
              </a:rPr>
              <a:t>(approved)</a:t>
            </a:r>
            <a:endParaRPr b="0" lang="hu-HU" sz="12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28600" indent="-228600" defTabSz="914400">
              <a:lnSpc>
                <a:spcPct val="12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trike="noStrike" u="none">
                <a:solidFill>
                  <a:srgbClr val="000000"/>
                </a:solidFill>
                <a:uFillTx/>
                <a:latin typeface="Calibri"/>
              </a:rPr>
              <a:t>Start of 1</a:t>
            </a:r>
            <a:r>
              <a:rPr b="0" lang="en-US" sz="2400" strike="noStrike" u="none" baseline="30000">
                <a:solidFill>
                  <a:srgbClr val="000000"/>
                </a:solidFill>
                <a:uFillTx/>
                <a:latin typeface="Calibri"/>
              </a:rPr>
              <a:t>st</a:t>
            </a:r>
            <a:r>
              <a:rPr b="0" lang="en-US" sz="2400" strike="noStrike" u="none">
                <a:solidFill>
                  <a:srgbClr val="000000"/>
                </a:solidFill>
                <a:uFillTx/>
                <a:latin typeface="Calibri"/>
              </a:rPr>
              <a:t> operation: </a:t>
            </a:r>
            <a:r>
              <a:rPr b="0" lang="en-US" sz="2400" strike="noStrike" u="none">
                <a:solidFill>
                  <a:srgbClr val="000000"/>
                </a:solidFill>
                <a:uFillTx/>
                <a:latin typeface="Calibri"/>
              </a:rPr>
              <a:t>	</a:t>
            </a:r>
            <a:r>
              <a:rPr b="0" lang="en-US" sz="2400" strike="noStrike" u="none">
                <a:solidFill>
                  <a:srgbClr val="000000"/>
                </a:solidFill>
                <a:uFillTx/>
                <a:latin typeface="Calibri"/>
              </a:rPr>
              <a:t>  </a:t>
            </a:r>
            <a:r>
              <a:rPr b="1" lang="en-US" sz="2400" strike="noStrike" u="none">
                <a:solidFill>
                  <a:srgbClr val="000000"/>
                </a:solidFill>
                <a:uFillTx/>
                <a:latin typeface="Calibri"/>
              </a:rPr>
              <a:t>2029</a:t>
            </a:r>
            <a:endParaRPr b="0" lang="hu-HU" sz="2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23" name="Rectangle 4"/>
          <p:cNvSpPr/>
          <p:nvPr/>
        </p:nvSpPr>
        <p:spPr>
          <a:xfrm>
            <a:off x="8318160" y="915840"/>
            <a:ext cx="331812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457200">
              <a:lnSpc>
                <a:spcPct val="100000"/>
              </a:lnSpc>
              <a:tabLst>
                <a:tab algn="l" pos="0"/>
              </a:tabLst>
            </a:pPr>
            <a:r>
              <a:rPr b="0" lang="en-US" sz="1800" strike="noStrike" u="none">
                <a:solidFill>
                  <a:srgbClr val="0563c1"/>
                </a:solidFill>
                <a:uFillTx/>
                <a:latin typeface="Arial"/>
                <a:hlinkClick r:id="rId1"/>
              </a:rPr>
              <a:t>http://www.eupraxia-project.eu</a:t>
            </a:r>
            <a:r>
              <a:rPr b="0" lang="en-US" sz="1800" strike="noStrike" u="none">
                <a:solidFill>
                  <a:srgbClr val="000000"/>
                </a:solidFill>
                <a:uFillTx/>
                <a:latin typeface="Arial"/>
              </a:rPr>
              <a:t>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grpSp>
        <p:nvGrpSpPr>
          <p:cNvPr id="324" name="Group 3"/>
          <p:cNvGrpSpPr/>
          <p:nvPr/>
        </p:nvGrpSpPr>
        <p:grpSpPr>
          <a:xfrm>
            <a:off x="7578720" y="1440000"/>
            <a:ext cx="4300200" cy="4994280"/>
            <a:chOff x="7578720" y="1440000"/>
            <a:chExt cx="4300200" cy="4994280"/>
          </a:xfrm>
        </p:grpSpPr>
        <p:sp>
          <p:nvSpPr>
            <p:cNvPr id="325" name="Rectangle 8"/>
            <p:cNvSpPr/>
            <p:nvPr/>
          </p:nvSpPr>
          <p:spPr>
            <a:xfrm>
              <a:off x="7578720" y="6100920"/>
              <a:ext cx="4300200" cy="33336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r" defTabSz="457200">
                <a:lnSpc>
                  <a:spcPct val="100000"/>
                </a:lnSpc>
                <a:tabLst>
                  <a:tab algn="l" pos="0"/>
                </a:tabLst>
              </a:pPr>
              <a:r>
                <a:rPr b="1" lang="en-US" sz="1600" strike="noStrike" u="none">
                  <a:solidFill>
                    <a:srgbClr val="000000"/>
                  </a:solidFill>
                  <a:uFillTx/>
                  <a:latin typeface="Arial"/>
                </a:rPr>
                <a:t>600+ page CDR, </a:t>
              </a:r>
              <a:r>
                <a:rPr b="0" lang="en-US" sz="1600" strike="noStrike" u="none">
                  <a:solidFill>
                    <a:srgbClr val="000000"/>
                  </a:solidFill>
                  <a:uFillTx/>
                  <a:latin typeface="Arial"/>
                </a:rPr>
                <a:t>240 scientists contributed</a:t>
              </a:r>
              <a:endParaRPr b="0" lang="hu-HU" sz="16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pic>
          <p:nvPicPr>
            <p:cNvPr id="326" name="Picture 21" descr="Graphical user interface&#10;&#10;Description automatically generated"/>
            <p:cNvPicPr/>
            <p:nvPr/>
          </p:nvPicPr>
          <p:blipFill>
            <a:blip r:embed="rId2"/>
            <a:stretch/>
          </p:blipFill>
          <p:spPr>
            <a:xfrm>
              <a:off x="8281440" y="1440000"/>
              <a:ext cx="3106080" cy="451836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327" name="PlaceHolder 2"/>
          <p:cNvSpPr>
            <a:spLocks noGrp="1"/>
          </p:cNvSpPr>
          <p:nvPr>
            <p:ph type="ftr" idx="72"/>
          </p:nvPr>
        </p:nvSpPr>
        <p:spPr>
          <a:xfrm>
            <a:off x="410400" y="6516000"/>
            <a:ext cx="6192720" cy="3632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0" i="1" lang="en-GB" sz="1400" strike="noStrike" u="none">
                <a:solidFill>
                  <a:srgbClr val="334186"/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i="1" lang="en-GB" sz="1400" strike="noStrike" u="none">
                <a:solidFill>
                  <a:srgbClr val="334186"/>
                </a:solidFill>
                <a:uFillTx/>
                <a:latin typeface="Calibri"/>
              </a:rPr>
              <a:t>Carsten P Welsch, EuPRAXIA-DN School in Rome, 24 April 2024</a:t>
            </a:r>
            <a:endParaRPr b="0" lang="hu-H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PlaceHolder 1"/>
          <p:cNvSpPr>
            <a:spLocks noGrp="1"/>
          </p:cNvSpPr>
          <p:nvPr>
            <p:ph type="title"/>
          </p:nvPr>
        </p:nvSpPr>
        <p:spPr>
          <a:xfrm>
            <a:off x="2115000" y="-272160"/>
            <a:ext cx="7960320" cy="13240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en-GB" sz="2400" strike="noStrike" u="none">
                <a:solidFill>
                  <a:srgbClr val="334186"/>
                </a:solidFill>
                <a:uFillTx/>
                <a:latin typeface="Calibri Light"/>
              </a:rPr>
              <a:t>EuPRAXIA-PP Consortium (what I got official in 2024 september)</a:t>
            </a:r>
            <a:endParaRPr b="0" lang="hu-HU" sz="2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329" name="PlaceHolder 2"/>
          <p:cNvSpPr>
            <a:spLocks noGrp="1"/>
          </p:cNvSpPr>
          <p:nvPr>
            <p:ph type="ftr" idx="73"/>
          </p:nvPr>
        </p:nvSpPr>
        <p:spPr>
          <a:xfrm>
            <a:off x="410400" y="6462720"/>
            <a:ext cx="411336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0" i="1" lang="en-GB" sz="1200" strike="noStrike" u="none">
                <a:solidFill>
                  <a:schemeClr val="dk1"/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i="1" lang="en-GB" sz="1200" strike="noStrike" u="none">
                <a:solidFill>
                  <a:schemeClr val="dk1"/>
                </a:solidFill>
                <a:uFillTx/>
                <a:latin typeface="Calibri"/>
              </a:rPr>
              <a:t>Insert author and occasion</a:t>
            </a:r>
            <a:endParaRPr b="0" lang="hu-H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grpSp>
        <p:nvGrpSpPr>
          <p:cNvPr id="330" name="Group 5"/>
          <p:cNvGrpSpPr/>
          <p:nvPr/>
        </p:nvGrpSpPr>
        <p:grpSpPr>
          <a:xfrm>
            <a:off x="139680" y="2553120"/>
            <a:ext cx="11916360" cy="1530360"/>
            <a:chOff x="139680" y="2553120"/>
            <a:chExt cx="11916360" cy="1530360"/>
          </a:xfrm>
        </p:grpSpPr>
        <p:grpSp>
          <p:nvGrpSpPr>
            <p:cNvPr id="331" name="Group 6"/>
            <p:cNvGrpSpPr/>
            <p:nvPr/>
          </p:nvGrpSpPr>
          <p:grpSpPr>
            <a:xfrm>
              <a:off x="139680" y="2553120"/>
              <a:ext cx="5487840" cy="1530360"/>
              <a:chOff x="139680" y="2553120"/>
              <a:chExt cx="5487840" cy="1530360"/>
            </a:xfrm>
          </p:grpSpPr>
          <p:sp>
            <p:nvSpPr>
              <p:cNvPr id="332" name="Rectangle 21"/>
              <p:cNvSpPr/>
              <p:nvPr/>
            </p:nvSpPr>
            <p:spPr>
              <a:xfrm>
                <a:off x="139680" y="2553120"/>
                <a:ext cx="5487840" cy="153036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algn="tl" blurRad="50760" dir="2700000" dist="37674" rotWithShape="0">
                  <a:srgbClr val="000000">
                    <a:alpha val="40000"/>
                  </a:srgb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defTabSz="914400">
                  <a:lnSpc>
                    <a:spcPct val="100000"/>
                  </a:lnSpc>
                </a:pPr>
                <a:endParaRPr b="0" lang="en-GB" sz="1800" strike="noStrike" u="none">
                  <a:solidFill>
                    <a:schemeClr val="lt1"/>
                  </a:solidFill>
                  <a:uFillTx/>
                  <a:latin typeface="Calibri"/>
                </a:endParaRPr>
              </a:p>
            </p:txBody>
          </p:sp>
          <p:grpSp>
            <p:nvGrpSpPr>
              <p:cNvPr id="333" name="Group 22"/>
              <p:cNvGrpSpPr/>
              <p:nvPr/>
            </p:nvGrpSpPr>
            <p:grpSpPr>
              <a:xfrm>
                <a:off x="288000" y="2674800"/>
                <a:ext cx="5190840" cy="1205280"/>
                <a:chOff x="288000" y="2674800"/>
                <a:chExt cx="5190840" cy="1205280"/>
              </a:xfrm>
            </p:grpSpPr>
            <p:grpSp>
              <p:nvGrpSpPr>
                <p:cNvPr id="334" name="Group 23"/>
                <p:cNvGrpSpPr/>
                <p:nvPr/>
              </p:nvGrpSpPr>
              <p:grpSpPr>
                <a:xfrm>
                  <a:off x="1191600" y="2674800"/>
                  <a:ext cx="4287240" cy="1205280"/>
                  <a:chOff x="1191600" y="2674800"/>
                  <a:chExt cx="4287240" cy="1205280"/>
                </a:xfrm>
              </p:grpSpPr>
              <p:pic>
                <p:nvPicPr>
                  <p:cNvPr id="335" name="Picture 25" descr="A black and white logo&#10;&#10;Description automatically generated"/>
                  <p:cNvPicPr/>
                  <p:nvPr/>
                </p:nvPicPr>
                <p:blipFill>
                  <a:blip r:embed="rId1"/>
                  <a:stretch/>
                </p:blipFill>
                <p:spPr>
                  <a:xfrm>
                    <a:off x="4587840" y="2917440"/>
                    <a:ext cx="865440" cy="275400"/>
                  </a:xfrm>
                  <a:prstGeom prst="rect">
                    <a:avLst/>
                  </a:prstGeom>
                  <a:ln w="0">
                    <a:noFill/>
                  </a:ln>
                </p:spPr>
              </p:pic>
              <p:pic>
                <p:nvPicPr>
                  <p:cNvPr id="336" name="Picture 26" descr="A blue and white logo&#10;&#10;Description automatically generated"/>
                  <p:cNvPicPr/>
                  <p:nvPr/>
                </p:nvPicPr>
                <p:blipFill>
                  <a:blip r:embed="rId2"/>
                  <a:stretch/>
                </p:blipFill>
                <p:spPr>
                  <a:xfrm>
                    <a:off x="2517120" y="3450240"/>
                    <a:ext cx="822240" cy="404280"/>
                  </a:xfrm>
                  <a:prstGeom prst="rect">
                    <a:avLst/>
                  </a:prstGeom>
                  <a:ln w="0">
                    <a:noFill/>
                  </a:ln>
                </p:spPr>
              </p:pic>
              <p:pic>
                <p:nvPicPr>
                  <p:cNvPr id="337" name="Picture 27" descr="A blue text on a white background&#10;&#10;Description automatically generated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3520080" y="3520800"/>
                    <a:ext cx="907920" cy="263520"/>
                  </a:xfrm>
                  <a:prstGeom prst="rect">
                    <a:avLst/>
                  </a:prstGeom>
                  <a:ln w="0">
                    <a:noFill/>
                  </a:ln>
                </p:spPr>
              </p:pic>
              <p:pic>
                <p:nvPicPr>
                  <p:cNvPr id="338" name="Picture 28" descr="A logo with black text&#10;&#10;Description automatically generated"/>
                  <p:cNvPicPr/>
                  <p:nvPr/>
                </p:nvPicPr>
                <p:blipFill>
                  <a:blip r:embed="rId4"/>
                  <a:stretch/>
                </p:blipFill>
                <p:spPr>
                  <a:xfrm>
                    <a:off x="3242160" y="2674800"/>
                    <a:ext cx="1144800" cy="760320"/>
                  </a:xfrm>
                  <a:prstGeom prst="rect">
                    <a:avLst/>
                  </a:prstGeom>
                  <a:ln w="0">
                    <a:noFill/>
                  </a:ln>
                </p:spPr>
              </p:pic>
              <p:pic>
                <p:nvPicPr>
                  <p:cNvPr id="339" name="Picture 29" descr="A blue and black logo&#10;&#10;Description automatically generated"/>
                  <p:cNvPicPr/>
                  <p:nvPr/>
                </p:nvPicPr>
                <p:blipFill>
                  <a:blip r:embed="rId5"/>
                  <a:stretch/>
                </p:blipFill>
                <p:spPr>
                  <a:xfrm>
                    <a:off x="1191600" y="3434400"/>
                    <a:ext cx="1144800" cy="436680"/>
                  </a:xfrm>
                  <a:prstGeom prst="rect">
                    <a:avLst/>
                  </a:prstGeom>
                  <a:ln w="0">
                    <a:noFill/>
                  </a:ln>
                </p:spPr>
              </p:pic>
              <p:pic>
                <p:nvPicPr>
                  <p:cNvPr id="340" name="Picture 30" descr="A yellow circle with white letters and blue text&#10;&#10;Description automatically generated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2180520" y="2785680"/>
                    <a:ext cx="860760" cy="538560"/>
                  </a:xfrm>
                  <a:prstGeom prst="rect">
                    <a:avLst/>
                  </a:prstGeom>
                  <a:ln w="0">
                    <a:noFill/>
                  </a:ln>
                </p:spPr>
              </p:pic>
              <p:pic>
                <p:nvPicPr>
                  <p:cNvPr id="341" name="Picture 31" descr="A blue circle with text and dots&#10;&#10;Description automatically generated"/>
                  <p:cNvPicPr/>
                  <p:nvPr/>
                </p:nvPicPr>
                <p:blipFill>
                  <a:blip r:embed="rId7"/>
                  <a:stretch/>
                </p:blipFill>
                <p:spPr>
                  <a:xfrm>
                    <a:off x="1441080" y="2785680"/>
                    <a:ext cx="538560" cy="538560"/>
                  </a:xfrm>
                  <a:prstGeom prst="rect">
                    <a:avLst/>
                  </a:prstGeom>
                  <a:ln w="0">
                    <a:noFill/>
                  </a:ln>
                </p:spPr>
              </p:pic>
              <p:pic>
                <p:nvPicPr>
                  <p:cNvPr id="342" name="Picture 44" descr=""/>
                  <p:cNvPicPr/>
                  <p:nvPr/>
                </p:nvPicPr>
                <p:blipFill>
                  <a:blip r:embed="rId8"/>
                  <a:stretch/>
                </p:blipFill>
                <p:spPr>
                  <a:xfrm>
                    <a:off x="4608720" y="3425400"/>
                    <a:ext cx="870120" cy="454680"/>
                  </a:xfrm>
                  <a:prstGeom prst="rect">
                    <a:avLst/>
                  </a:prstGeom>
                  <a:ln w="0">
                    <a:noFill/>
                  </a:ln>
                </p:spPr>
              </p:pic>
            </p:grpSp>
            <p:pic>
              <p:nvPicPr>
                <p:cNvPr id="343" name="Picture 24" descr="A red black and yellow flag&#10;&#10;Description automatically generated"/>
                <p:cNvPicPr/>
                <p:nvPr/>
              </p:nvPicPr>
              <p:blipFill>
                <a:blip r:embed="rId9"/>
                <a:stretch/>
              </p:blipFill>
              <p:spPr>
                <a:xfrm>
                  <a:off x="288000" y="3094920"/>
                  <a:ext cx="718560" cy="430560"/>
                </a:xfrm>
                <a:prstGeom prst="rect">
                  <a:avLst/>
                </a:prstGeom>
                <a:ln w="0">
                  <a:noFill/>
                </a:ln>
              </p:spPr>
            </p:pic>
          </p:grpSp>
        </p:grpSp>
        <p:grpSp>
          <p:nvGrpSpPr>
            <p:cNvPr id="344" name="Group 7"/>
            <p:cNvGrpSpPr/>
            <p:nvPr/>
          </p:nvGrpSpPr>
          <p:grpSpPr>
            <a:xfrm>
              <a:off x="6329160" y="2553120"/>
              <a:ext cx="2955240" cy="1530360"/>
              <a:chOff x="6329160" y="2553120"/>
              <a:chExt cx="2955240" cy="1530360"/>
            </a:xfrm>
          </p:grpSpPr>
          <p:sp>
            <p:nvSpPr>
              <p:cNvPr id="345" name="Rectangle 13"/>
              <p:cNvSpPr/>
              <p:nvPr/>
            </p:nvSpPr>
            <p:spPr>
              <a:xfrm>
                <a:off x="6329160" y="2553120"/>
                <a:ext cx="2955240" cy="153036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algn="tl" blurRad="50760" dir="2700000" dist="37674" rotWithShape="0">
                  <a:srgbClr val="000000">
                    <a:alpha val="40000"/>
                  </a:srgb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defTabSz="914400">
                  <a:lnSpc>
                    <a:spcPct val="100000"/>
                  </a:lnSpc>
                </a:pPr>
                <a:endParaRPr b="0" lang="en-GB" sz="1800" strike="noStrike" u="none">
                  <a:solidFill>
                    <a:schemeClr val="lt1"/>
                  </a:solidFill>
                  <a:uFillTx/>
                  <a:latin typeface="Calibri"/>
                </a:endParaRPr>
              </a:p>
            </p:txBody>
          </p:sp>
          <p:grpSp>
            <p:nvGrpSpPr>
              <p:cNvPr id="346" name="Group 14"/>
              <p:cNvGrpSpPr/>
              <p:nvPr/>
            </p:nvGrpSpPr>
            <p:grpSpPr>
              <a:xfrm>
                <a:off x="6477120" y="2724480"/>
                <a:ext cx="2658960" cy="1187640"/>
                <a:chOff x="6477120" y="2724480"/>
                <a:chExt cx="2658960" cy="1187640"/>
              </a:xfrm>
            </p:grpSpPr>
            <p:grpSp>
              <p:nvGrpSpPr>
                <p:cNvPr id="347" name="Group 15"/>
                <p:cNvGrpSpPr/>
                <p:nvPr/>
              </p:nvGrpSpPr>
              <p:grpSpPr>
                <a:xfrm>
                  <a:off x="7253280" y="2724480"/>
                  <a:ext cx="1882800" cy="1187640"/>
                  <a:chOff x="7253280" y="2724480"/>
                  <a:chExt cx="1882800" cy="1187640"/>
                </a:xfrm>
              </p:grpSpPr>
              <p:pic>
                <p:nvPicPr>
                  <p:cNvPr id="348" name="Picture 17" descr="A logo with blue and white text&#10;&#10;Description automatically generated"/>
                  <p:cNvPicPr/>
                  <p:nvPr/>
                </p:nvPicPr>
                <p:blipFill>
                  <a:blip r:embed="rId10"/>
                  <a:stretch/>
                </p:blipFill>
                <p:spPr>
                  <a:xfrm>
                    <a:off x="8201520" y="3288960"/>
                    <a:ext cx="934560" cy="623160"/>
                  </a:xfrm>
                  <a:prstGeom prst="rect">
                    <a:avLst/>
                  </a:prstGeom>
                  <a:ln w="0">
                    <a:noFill/>
                  </a:ln>
                </p:spPr>
              </p:pic>
              <p:pic>
                <p:nvPicPr>
                  <p:cNvPr id="349" name="Picture 18" descr="A red and white logo&#10;&#10;Description automatically generated"/>
                  <p:cNvPicPr/>
                  <p:nvPr/>
                </p:nvPicPr>
                <p:blipFill>
                  <a:blip r:embed="rId11"/>
                  <a:stretch/>
                </p:blipFill>
                <p:spPr>
                  <a:xfrm>
                    <a:off x="8323200" y="2738880"/>
                    <a:ext cx="662760" cy="538560"/>
                  </a:xfrm>
                  <a:prstGeom prst="rect">
                    <a:avLst/>
                  </a:prstGeom>
                  <a:ln w="0">
                    <a:noFill/>
                  </a:ln>
                </p:spPr>
              </p:pic>
              <p:pic>
                <p:nvPicPr>
                  <p:cNvPr id="350" name="Picture 19" descr="A blue circle with white text&#10;&#10;Description automatically generated"/>
                  <p:cNvPicPr/>
                  <p:nvPr/>
                </p:nvPicPr>
                <p:blipFill>
                  <a:blip r:embed="rId12"/>
                  <a:stretch/>
                </p:blipFill>
                <p:spPr>
                  <a:xfrm>
                    <a:off x="7253280" y="3346560"/>
                    <a:ext cx="973800" cy="538560"/>
                  </a:xfrm>
                  <a:prstGeom prst="rect">
                    <a:avLst/>
                  </a:prstGeom>
                  <a:ln w="0">
                    <a:noFill/>
                  </a:ln>
                </p:spPr>
              </p:pic>
              <p:pic>
                <p:nvPicPr>
                  <p:cNvPr id="351" name="Picture 35" descr="Amplitude - Laser manufacturing company"/>
                  <p:cNvPicPr/>
                  <p:nvPr/>
                </p:nvPicPr>
                <p:blipFill>
                  <a:blip r:embed="rId13"/>
                  <a:stretch/>
                </p:blipFill>
                <p:spPr>
                  <a:xfrm>
                    <a:off x="7493400" y="2724480"/>
                    <a:ext cx="455040" cy="538560"/>
                  </a:xfrm>
                  <a:prstGeom prst="rect">
                    <a:avLst/>
                  </a:prstGeom>
                  <a:ln w="0">
                    <a:noFill/>
                  </a:ln>
                </p:spPr>
              </p:pic>
            </p:grpSp>
            <p:pic>
              <p:nvPicPr>
                <p:cNvPr id="352" name="Picture 16" descr="A red white and blue flag&#10;&#10;Description automatically generated"/>
                <p:cNvPicPr/>
                <p:nvPr/>
              </p:nvPicPr>
              <p:blipFill>
                <a:blip r:embed="rId14"/>
                <a:stretch/>
              </p:blipFill>
              <p:spPr>
                <a:xfrm>
                  <a:off x="6477120" y="3074040"/>
                  <a:ext cx="718560" cy="478440"/>
                </a:xfrm>
                <a:prstGeom prst="rect">
                  <a:avLst/>
                </a:prstGeom>
                <a:ln w="0">
                  <a:noFill/>
                </a:ln>
              </p:spPr>
            </p:pic>
          </p:grpSp>
        </p:grpSp>
        <p:grpSp>
          <p:nvGrpSpPr>
            <p:cNvPr id="353" name="Group 8"/>
            <p:cNvGrpSpPr/>
            <p:nvPr/>
          </p:nvGrpSpPr>
          <p:grpSpPr>
            <a:xfrm>
              <a:off x="9986040" y="2830320"/>
              <a:ext cx="2070000" cy="976320"/>
              <a:chOff x="9986040" y="2830320"/>
              <a:chExt cx="2070000" cy="976320"/>
            </a:xfrm>
          </p:grpSpPr>
          <p:sp>
            <p:nvSpPr>
              <p:cNvPr id="354" name="Rectangle 9"/>
              <p:cNvSpPr/>
              <p:nvPr/>
            </p:nvSpPr>
            <p:spPr>
              <a:xfrm>
                <a:off x="9986040" y="2830320"/>
                <a:ext cx="2070000" cy="97632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algn="tl" blurRad="50760" dir="2700000" dist="37674" rotWithShape="0">
                  <a:srgbClr val="000000">
                    <a:alpha val="40000"/>
                  </a:srgb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defTabSz="914400">
                  <a:lnSpc>
                    <a:spcPct val="100000"/>
                  </a:lnSpc>
                </a:pPr>
                <a:endParaRPr b="0" lang="en-GB" sz="1800" strike="noStrike" u="none">
                  <a:solidFill>
                    <a:schemeClr val="lt1"/>
                  </a:solidFill>
                  <a:uFillTx/>
                  <a:latin typeface="Calibri"/>
                </a:endParaRPr>
              </a:p>
            </p:txBody>
          </p:sp>
          <p:grpSp>
            <p:nvGrpSpPr>
              <p:cNvPr id="355" name="Group 10"/>
              <p:cNvGrpSpPr/>
              <p:nvPr/>
            </p:nvGrpSpPr>
            <p:grpSpPr>
              <a:xfrm>
                <a:off x="10135080" y="2883240"/>
                <a:ext cx="1772280" cy="870120"/>
                <a:chOff x="10135080" y="2883240"/>
                <a:chExt cx="1772280" cy="870120"/>
              </a:xfrm>
            </p:grpSpPr>
            <p:pic>
              <p:nvPicPr>
                <p:cNvPr id="356" name="Picture 31" descr="A logo with orange lines and black text&#10;&#10;Description automatically generated"/>
                <p:cNvPicPr/>
                <p:nvPr/>
              </p:nvPicPr>
              <p:blipFill>
                <a:blip r:embed="rId15"/>
                <a:stretch/>
              </p:blipFill>
              <p:spPr>
                <a:xfrm>
                  <a:off x="11037240" y="2883240"/>
                  <a:ext cx="870120" cy="870120"/>
                </a:xfrm>
                <a:prstGeom prst="rect">
                  <a:avLst/>
                </a:prstGeom>
                <a:ln w="0">
                  <a:noFill/>
                </a:ln>
              </p:spPr>
            </p:pic>
            <p:pic>
              <p:nvPicPr>
                <p:cNvPr id="357" name="Picture 12" descr="A red white and blue flag&#10;&#10;Description automatically generated"/>
                <p:cNvPicPr/>
                <p:nvPr/>
              </p:nvPicPr>
              <p:blipFill>
                <a:blip r:embed="rId16"/>
                <a:stretch/>
              </p:blipFill>
              <p:spPr>
                <a:xfrm>
                  <a:off x="10135080" y="3088800"/>
                  <a:ext cx="718560" cy="477720"/>
                </a:xfrm>
                <a:prstGeom prst="rect">
                  <a:avLst/>
                </a:prstGeom>
                <a:ln w="0">
                  <a:noFill/>
                </a:ln>
              </p:spPr>
            </p:pic>
          </p:grpSp>
        </p:grpSp>
      </p:grpSp>
      <p:grpSp>
        <p:nvGrpSpPr>
          <p:cNvPr id="358" name="Group 33"/>
          <p:cNvGrpSpPr/>
          <p:nvPr/>
        </p:nvGrpSpPr>
        <p:grpSpPr>
          <a:xfrm>
            <a:off x="139680" y="4238280"/>
            <a:ext cx="11916360" cy="976320"/>
            <a:chOff x="139680" y="4238280"/>
            <a:chExt cx="11916360" cy="976320"/>
          </a:xfrm>
        </p:grpSpPr>
        <p:grpSp>
          <p:nvGrpSpPr>
            <p:cNvPr id="359" name="Group 34"/>
            <p:cNvGrpSpPr/>
            <p:nvPr/>
          </p:nvGrpSpPr>
          <p:grpSpPr>
            <a:xfrm>
              <a:off x="7629120" y="4238280"/>
              <a:ext cx="4426920" cy="976320"/>
              <a:chOff x="7629120" y="4238280"/>
              <a:chExt cx="4426920" cy="976320"/>
            </a:xfrm>
          </p:grpSpPr>
          <p:sp>
            <p:nvSpPr>
              <p:cNvPr id="360" name="Rectangle 47"/>
              <p:cNvSpPr/>
              <p:nvPr/>
            </p:nvSpPr>
            <p:spPr>
              <a:xfrm>
                <a:off x="7629120" y="4238280"/>
                <a:ext cx="4426920" cy="97632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algn="tl" blurRad="50760" dir="2700000" dist="37674" rotWithShape="0">
                  <a:srgbClr val="000000">
                    <a:alpha val="40000"/>
                  </a:srgb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defTabSz="914400">
                  <a:lnSpc>
                    <a:spcPct val="100000"/>
                  </a:lnSpc>
                </a:pPr>
                <a:endParaRPr b="0" lang="en-GB" sz="1800" strike="noStrike" u="none">
                  <a:solidFill>
                    <a:schemeClr val="lt1"/>
                  </a:solidFill>
                  <a:uFillTx/>
                  <a:latin typeface="Calibri"/>
                </a:endParaRPr>
              </a:p>
            </p:txBody>
          </p:sp>
          <p:grpSp>
            <p:nvGrpSpPr>
              <p:cNvPr id="361" name="Group 48"/>
              <p:cNvGrpSpPr/>
              <p:nvPr/>
            </p:nvGrpSpPr>
            <p:grpSpPr>
              <a:xfrm>
                <a:off x="7815600" y="4457160"/>
                <a:ext cx="4054320" cy="538560"/>
                <a:chOff x="7815600" y="4457160"/>
                <a:chExt cx="4054320" cy="538560"/>
              </a:xfrm>
            </p:grpSpPr>
            <p:grpSp>
              <p:nvGrpSpPr>
                <p:cNvPr id="362" name="Group 49"/>
                <p:cNvGrpSpPr/>
                <p:nvPr/>
              </p:nvGrpSpPr>
              <p:grpSpPr>
                <a:xfrm>
                  <a:off x="8736480" y="4457160"/>
                  <a:ext cx="3133440" cy="538560"/>
                  <a:chOff x="8736480" y="4457160"/>
                  <a:chExt cx="3133440" cy="538560"/>
                </a:xfrm>
              </p:grpSpPr>
              <p:pic>
                <p:nvPicPr>
                  <p:cNvPr id="363" name="Picture 51" descr="A red text on a white background&#10;&#10;Description automatically generated"/>
                  <p:cNvPicPr/>
                  <p:nvPr/>
                </p:nvPicPr>
                <p:blipFill>
                  <a:blip r:embed="rId17"/>
                  <a:stretch/>
                </p:blipFill>
                <p:spPr>
                  <a:xfrm>
                    <a:off x="10085760" y="4457160"/>
                    <a:ext cx="959040" cy="538560"/>
                  </a:xfrm>
                  <a:prstGeom prst="rect">
                    <a:avLst/>
                  </a:prstGeom>
                  <a:ln w="0">
                    <a:noFill/>
                  </a:ln>
                </p:spPr>
              </p:pic>
              <p:pic>
                <p:nvPicPr>
                  <p:cNvPr id="364" name="Picture 52" descr="A black background with white text&#10;&#10;Description automatically generated"/>
                  <p:cNvPicPr/>
                  <p:nvPr/>
                </p:nvPicPr>
                <p:blipFill>
                  <a:blip r:embed="rId18"/>
                  <a:stretch/>
                </p:blipFill>
                <p:spPr>
                  <a:xfrm>
                    <a:off x="8736480" y="4546440"/>
                    <a:ext cx="1231920" cy="360360"/>
                  </a:xfrm>
                  <a:prstGeom prst="rect">
                    <a:avLst/>
                  </a:prstGeom>
                  <a:ln w="0">
                    <a:noFill/>
                  </a:ln>
                </p:spPr>
              </p:pic>
              <p:pic>
                <p:nvPicPr>
                  <p:cNvPr id="365" name="Picture 53" descr="A black and white logo&#10;&#10;Description automatically generated"/>
                  <p:cNvPicPr/>
                  <p:nvPr/>
                </p:nvPicPr>
                <p:blipFill>
                  <a:blip r:embed="rId19"/>
                  <a:stretch/>
                </p:blipFill>
                <p:spPr>
                  <a:xfrm>
                    <a:off x="11162160" y="4601880"/>
                    <a:ext cx="707760" cy="248760"/>
                  </a:xfrm>
                  <a:prstGeom prst="rect">
                    <a:avLst/>
                  </a:prstGeom>
                  <a:ln w="0">
                    <a:noFill/>
                  </a:ln>
                </p:spPr>
              </p:pic>
            </p:grpSp>
            <p:pic>
              <p:nvPicPr>
                <p:cNvPr id="366" name="Picture 2" descr="Civil and State Ensign of Switzerland"/>
                <p:cNvPicPr/>
                <p:nvPr/>
              </p:nvPicPr>
              <p:blipFill>
                <a:blip r:embed="rId20"/>
                <a:stretch/>
              </p:blipFill>
              <p:spPr>
                <a:xfrm>
                  <a:off x="7815600" y="4487040"/>
                  <a:ext cx="718560" cy="478800"/>
                </a:xfrm>
                <a:prstGeom prst="rect">
                  <a:avLst/>
                </a:prstGeom>
                <a:ln w="0">
                  <a:noFill/>
                </a:ln>
              </p:spPr>
            </p:pic>
          </p:grpSp>
        </p:grpSp>
        <p:grpSp>
          <p:nvGrpSpPr>
            <p:cNvPr id="367" name="Group 35"/>
            <p:cNvGrpSpPr/>
            <p:nvPr/>
          </p:nvGrpSpPr>
          <p:grpSpPr>
            <a:xfrm>
              <a:off x="139680" y="4238280"/>
              <a:ext cx="2267280" cy="976320"/>
              <a:chOff x="139680" y="4238280"/>
              <a:chExt cx="2267280" cy="976320"/>
            </a:xfrm>
          </p:grpSpPr>
          <p:sp>
            <p:nvSpPr>
              <p:cNvPr id="368" name="Rectangle 43"/>
              <p:cNvSpPr/>
              <p:nvPr/>
            </p:nvSpPr>
            <p:spPr>
              <a:xfrm>
                <a:off x="139680" y="4238280"/>
                <a:ext cx="2267280" cy="97632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algn="tl" blurRad="50760" dir="2700000" dist="37674" rotWithShape="0">
                  <a:srgbClr val="000000">
                    <a:alpha val="40000"/>
                  </a:srgb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defTabSz="914400">
                  <a:lnSpc>
                    <a:spcPct val="100000"/>
                  </a:lnSpc>
                </a:pPr>
                <a:endParaRPr b="0" lang="en-GB" sz="1800" strike="noStrike" u="none">
                  <a:solidFill>
                    <a:schemeClr val="lt1"/>
                  </a:solidFill>
                  <a:uFillTx/>
                  <a:latin typeface="Calibri"/>
                </a:endParaRPr>
              </a:p>
            </p:txBody>
          </p:sp>
          <p:grpSp>
            <p:nvGrpSpPr>
              <p:cNvPr id="369" name="Group 44"/>
              <p:cNvGrpSpPr/>
              <p:nvPr/>
            </p:nvGrpSpPr>
            <p:grpSpPr>
              <a:xfrm>
                <a:off x="291960" y="4487040"/>
                <a:ext cx="1962720" cy="478440"/>
                <a:chOff x="291960" y="4487040"/>
                <a:chExt cx="1962720" cy="478440"/>
              </a:xfrm>
            </p:grpSpPr>
            <p:pic>
              <p:nvPicPr>
                <p:cNvPr id="370" name="Picture 45" descr="A blue and grey logo&#10;&#10;Description automatically generated"/>
                <p:cNvPicPr/>
                <p:nvPr/>
              </p:nvPicPr>
              <p:blipFill>
                <a:blip r:embed="rId21"/>
                <a:stretch/>
              </p:blipFill>
              <p:spPr>
                <a:xfrm>
                  <a:off x="1280880" y="4510800"/>
                  <a:ext cx="973800" cy="426960"/>
                </a:xfrm>
                <a:prstGeom prst="rect">
                  <a:avLst/>
                </a:prstGeom>
                <a:ln w="0">
                  <a:noFill/>
                </a:ln>
              </p:spPr>
            </p:pic>
            <p:pic>
              <p:nvPicPr>
                <p:cNvPr id="371" name="Picture 46" descr="A flag with a red green and blue circle with a white and blue emblem&#10;&#10;Description automatically generated"/>
                <p:cNvPicPr/>
                <p:nvPr/>
              </p:nvPicPr>
              <p:blipFill>
                <a:blip r:embed="rId22"/>
                <a:stretch/>
              </p:blipFill>
              <p:spPr>
                <a:xfrm>
                  <a:off x="291960" y="4487040"/>
                  <a:ext cx="718560" cy="478440"/>
                </a:xfrm>
                <a:prstGeom prst="rect">
                  <a:avLst/>
                </a:prstGeom>
                <a:ln w="0">
                  <a:noFill/>
                </a:ln>
              </p:spPr>
            </p:pic>
          </p:grpSp>
        </p:grpSp>
        <p:grpSp>
          <p:nvGrpSpPr>
            <p:cNvPr id="372" name="Group 36"/>
            <p:cNvGrpSpPr/>
            <p:nvPr/>
          </p:nvGrpSpPr>
          <p:grpSpPr>
            <a:xfrm>
              <a:off x="3416760" y="4238280"/>
              <a:ext cx="3202920" cy="976320"/>
              <a:chOff x="3416760" y="4238280"/>
              <a:chExt cx="3202920" cy="976320"/>
            </a:xfrm>
          </p:grpSpPr>
          <p:sp>
            <p:nvSpPr>
              <p:cNvPr id="373" name="Rectangle 37"/>
              <p:cNvSpPr/>
              <p:nvPr/>
            </p:nvSpPr>
            <p:spPr>
              <a:xfrm>
                <a:off x="3416760" y="4238280"/>
                <a:ext cx="3202920" cy="97632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algn="tl" blurRad="50760" dir="2700000" dist="37674" rotWithShape="0">
                  <a:srgbClr val="000000">
                    <a:alpha val="40000"/>
                  </a:srgb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defTabSz="914400">
                  <a:lnSpc>
                    <a:spcPct val="100000"/>
                  </a:lnSpc>
                </a:pPr>
                <a:endParaRPr b="0" lang="en-GB" sz="1800" strike="noStrike" u="none">
                  <a:solidFill>
                    <a:schemeClr val="lt1"/>
                  </a:solidFill>
                  <a:uFillTx/>
                  <a:latin typeface="Calibri"/>
                </a:endParaRPr>
              </a:p>
            </p:txBody>
          </p:sp>
          <p:grpSp>
            <p:nvGrpSpPr>
              <p:cNvPr id="374" name="Group 38"/>
              <p:cNvGrpSpPr/>
              <p:nvPr/>
            </p:nvGrpSpPr>
            <p:grpSpPr>
              <a:xfrm>
                <a:off x="3532320" y="4487040"/>
                <a:ext cx="2971440" cy="479160"/>
                <a:chOff x="3532320" y="4487040"/>
                <a:chExt cx="2971440" cy="479160"/>
              </a:xfrm>
            </p:grpSpPr>
            <p:grpSp>
              <p:nvGrpSpPr>
                <p:cNvPr id="375" name="Group 39"/>
                <p:cNvGrpSpPr/>
                <p:nvPr/>
              </p:nvGrpSpPr>
              <p:grpSpPr>
                <a:xfrm>
                  <a:off x="4427280" y="4509720"/>
                  <a:ext cx="2076480" cy="455760"/>
                  <a:chOff x="4427280" y="4509720"/>
                  <a:chExt cx="2076480" cy="455760"/>
                </a:xfrm>
              </p:grpSpPr>
              <p:pic>
                <p:nvPicPr>
                  <p:cNvPr id="376" name="Picture 41" descr="A blue triangle with white text&#10;&#10;Description automatically generated"/>
                  <p:cNvPicPr/>
                  <p:nvPr/>
                </p:nvPicPr>
                <p:blipFill>
                  <a:blip r:embed="rId23"/>
                  <a:stretch/>
                </p:blipFill>
                <p:spPr>
                  <a:xfrm>
                    <a:off x="4427280" y="4509720"/>
                    <a:ext cx="834480" cy="455760"/>
                  </a:xfrm>
                  <a:prstGeom prst="rect">
                    <a:avLst/>
                  </a:prstGeom>
                  <a:ln w="0">
                    <a:noFill/>
                  </a:ln>
                </p:spPr>
              </p:pic>
              <p:pic>
                <p:nvPicPr>
                  <p:cNvPr id="377" name="Picture 42" descr="A black and orange logo&#10;&#10;Description automatically generated"/>
                  <p:cNvPicPr/>
                  <p:nvPr/>
                </p:nvPicPr>
                <p:blipFill>
                  <a:blip r:embed="rId24"/>
                  <a:stretch/>
                </p:blipFill>
                <p:spPr>
                  <a:xfrm>
                    <a:off x="5354640" y="4522680"/>
                    <a:ext cx="1149120" cy="429480"/>
                  </a:xfrm>
                  <a:prstGeom prst="rect">
                    <a:avLst/>
                  </a:prstGeom>
                  <a:ln w="0">
                    <a:noFill/>
                  </a:ln>
                </p:spPr>
              </p:pic>
            </p:grpSp>
            <p:pic>
              <p:nvPicPr>
                <p:cNvPr id="378" name="Picture 4" descr="Flag of Spain - Wikipedia"/>
                <p:cNvPicPr/>
                <p:nvPr/>
              </p:nvPicPr>
              <p:blipFill>
                <a:blip r:embed="rId25"/>
                <a:stretch/>
              </p:blipFill>
              <p:spPr>
                <a:xfrm>
                  <a:off x="3532320" y="4487040"/>
                  <a:ext cx="718560" cy="479160"/>
                </a:xfrm>
                <a:prstGeom prst="rect">
                  <a:avLst/>
                </a:prstGeom>
                <a:ln w="0">
                  <a:noFill/>
                </a:ln>
              </p:spPr>
            </p:pic>
          </p:grpSp>
        </p:grpSp>
      </p:grpSp>
      <p:grpSp>
        <p:nvGrpSpPr>
          <p:cNvPr id="379" name="Group 54"/>
          <p:cNvGrpSpPr/>
          <p:nvPr/>
        </p:nvGrpSpPr>
        <p:grpSpPr>
          <a:xfrm>
            <a:off x="139680" y="5369400"/>
            <a:ext cx="11916360" cy="976320"/>
            <a:chOff x="139680" y="5369400"/>
            <a:chExt cx="11916360" cy="976320"/>
          </a:xfrm>
        </p:grpSpPr>
        <p:grpSp>
          <p:nvGrpSpPr>
            <p:cNvPr id="380" name="Group 55"/>
            <p:cNvGrpSpPr/>
            <p:nvPr/>
          </p:nvGrpSpPr>
          <p:grpSpPr>
            <a:xfrm>
              <a:off x="139680" y="5369400"/>
              <a:ext cx="1720080" cy="976320"/>
              <a:chOff x="139680" y="5369400"/>
              <a:chExt cx="1720080" cy="976320"/>
            </a:xfrm>
          </p:grpSpPr>
          <p:sp>
            <p:nvSpPr>
              <p:cNvPr id="381" name="Rectangle 74"/>
              <p:cNvSpPr/>
              <p:nvPr/>
            </p:nvSpPr>
            <p:spPr>
              <a:xfrm>
                <a:off x="139680" y="5369400"/>
                <a:ext cx="1720080" cy="97632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algn="tl" blurRad="50760" dir="2700000" dist="37674" rotWithShape="0">
                  <a:srgbClr val="000000">
                    <a:alpha val="40000"/>
                  </a:srgb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defTabSz="914400">
                  <a:lnSpc>
                    <a:spcPct val="100000"/>
                  </a:lnSpc>
                </a:pPr>
                <a:endParaRPr b="0" lang="en-GB" sz="1800" strike="noStrike" u="none">
                  <a:solidFill>
                    <a:schemeClr val="lt1"/>
                  </a:solidFill>
                  <a:uFillTx/>
                  <a:latin typeface="Calibri"/>
                </a:endParaRPr>
              </a:p>
            </p:txBody>
          </p:sp>
          <p:grpSp>
            <p:nvGrpSpPr>
              <p:cNvPr id="382" name="Group 75"/>
              <p:cNvGrpSpPr/>
              <p:nvPr/>
            </p:nvGrpSpPr>
            <p:grpSpPr>
              <a:xfrm>
                <a:off x="241920" y="5530680"/>
                <a:ext cx="1515600" cy="654120"/>
                <a:chOff x="241920" y="5530680"/>
                <a:chExt cx="1515600" cy="654120"/>
              </a:xfrm>
            </p:grpSpPr>
            <p:pic>
              <p:nvPicPr>
                <p:cNvPr id="383" name="Picture 76" descr="A logo with text on it&#10;&#10;Description automatically generated"/>
                <p:cNvPicPr/>
                <p:nvPr/>
              </p:nvPicPr>
              <p:blipFill>
                <a:blip r:embed="rId26"/>
                <a:stretch/>
              </p:blipFill>
              <p:spPr>
                <a:xfrm>
                  <a:off x="1140840" y="5530680"/>
                  <a:ext cx="616680" cy="654120"/>
                </a:xfrm>
                <a:prstGeom prst="rect">
                  <a:avLst/>
                </a:prstGeom>
                <a:ln w="0">
                  <a:noFill/>
                </a:ln>
              </p:spPr>
            </p:pic>
            <p:pic>
              <p:nvPicPr>
                <p:cNvPr id="384" name="Picture 77" descr="A blue and white flag&#10;&#10;Description automatically generated"/>
                <p:cNvPicPr/>
                <p:nvPr/>
              </p:nvPicPr>
              <p:blipFill>
                <a:blip r:embed="rId27"/>
                <a:stretch/>
              </p:blipFill>
              <p:spPr>
                <a:xfrm>
                  <a:off x="241920" y="5582880"/>
                  <a:ext cx="718560" cy="503640"/>
                </a:xfrm>
                <a:prstGeom prst="rect">
                  <a:avLst/>
                </a:prstGeom>
                <a:ln w="0">
                  <a:noFill/>
                </a:ln>
              </p:spPr>
            </p:pic>
          </p:grpSp>
        </p:grpSp>
        <p:grpSp>
          <p:nvGrpSpPr>
            <p:cNvPr id="385" name="Group 56"/>
            <p:cNvGrpSpPr/>
            <p:nvPr/>
          </p:nvGrpSpPr>
          <p:grpSpPr>
            <a:xfrm>
              <a:off x="10335960" y="5369400"/>
              <a:ext cx="1720080" cy="976320"/>
              <a:chOff x="10335960" y="5369400"/>
              <a:chExt cx="1720080" cy="976320"/>
            </a:xfrm>
          </p:grpSpPr>
          <p:sp>
            <p:nvSpPr>
              <p:cNvPr id="386" name="Rectangle 70"/>
              <p:cNvSpPr/>
              <p:nvPr/>
            </p:nvSpPr>
            <p:spPr>
              <a:xfrm>
                <a:off x="10335960" y="5369400"/>
                <a:ext cx="1720080" cy="97632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algn="tl" blurRad="50760" dir="2700000" dist="37674" rotWithShape="0">
                  <a:srgbClr val="000000">
                    <a:alpha val="40000"/>
                  </a:srgb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defTabSz="914400">
                  <a:lnSpc>
                    <a:spcPct val="100000"/>
                  </a:lnSpc>
                </a:pPr>
                <a:endParaRPr b="0" lang="en-GB" sz="1800" strike="noStrike" u="none">
                  <a:solidFill>
                    <a:schemeClr val="lt1"/>
                  </a:solidFill>
                  <a:uFillTx/>
                  <a:latin typeface="Calibri"/>
                </a:endParaRPr>
              </a:p>
            </p:txBody>
          </p:sp>
          <p:grpSp>
            <p:nvGrpSpPr>
              <p:cNvPr id="387" name="Group 71"/>
              <p:cNvGrpSpPr/>
              <p:nvPr/>
            </p:nvGrpSpPr>
            <p:grpSpPr>
              <a:xfrm>
                <a:off x="10419840" y="5559480"/>
                <a:ext cx="1552320" cy="596160"/>
                <a:chOff x="10419840" y="5559480"/>
                <a:chExt cx="1552320" cy="596160"/>
              </a:xfrm>
            </p:grpSpPr>
            <p:pic>
              <p:nvPicPr>
                <p:cNvPr id="388" name="Picture 33" descr=""/>
                <p:cNvPicPr/>
                <p:nvPr/>
              </p:nvPicPr>
              <p:blipFill>
                <a:blip r:embed="rId28"/>
                <a:stretch/>
              </p:blipFill>
              <p:spPr>
                <a:xfrm>
                  <a:off x="11376000" y="5559480"/>
                  <a:ext cx="596160" cy="596160"/>
                </a:xfrm>
                <a:prstGeom prst="rect">
                  <a:avLst/>
                </a:prstGeom>
                <a:ln w="0">
                  <a:noFill/>
                </a:ln>
              </p:spPr>
            </p:pic>
            <p:pic>
              <p:nvPicPr>
                <p:cNvPr id="389" name="Picture 73" descr="A flag with stars and stripes&#10;&#10;Description automatically generated"/>
                <p:cNvPicPr/>
                <p:nvPr/>
              </p:nvPicPr>
              <p:blipFill>
                <a:blip r:embed="rId29"/>
                <a:stretch/>
              </p:blipFill>
              <p:spPr>
                <a:xfrm>
                  <a:off x="10419840" y="5617080"/>
                  <a:ext cx="718560" cy="477360"/>
                </a:xfrm>
                <a:prstGeom prst="rect">
                  <a:avLst/>
                </a:prstGeom>
                <a:ln w="0">
                  <a:noFill/>
                </a:ln>
              </p:spPr>
            </p:pic>
          </p:grpSp>
        </p:grpSp>
        <p:grpSp>
          <p:nvGrpSpPr>
            <p:cNvPr id="390" name="Group 57"/>
            <p:cNvGrpSpPr/>
            <p:nvPr/>
          </p:nvGrpSpPr>
          <p:grpSpPr>
            <a:xfrm>
              <a:off x="2736720" y="5369400"/>
              <a:ext cx="1720080" cy="976320"/>
              <a:chOff x="2736720" y="5369400"/>
              <a:chExt cx="1720080" cy="976320"/>
            </a:xfrm>
          </p:grpSpPr>
          <p:sp>
            <p:nvSpPr>
              <p:cNvPr id="391" name="Rectangle 66"/>
              <p:cNvSpPr/>
              <p:nvPr/>
            </p:nvSpPr>
            <p:spPr>
              <a:xfrm>
                <a:off x="2736720" y="5369400"/>
                <a:ext cx="1720080" cy="97632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algn="tl" blurRad="50760" dir="2700000" dist="37674" rotWithShape="0">
                  <a:srgbClr val="000000">
                    <a:alpha val="40000"/>
                  </a:srgb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defTabSz="914400">
                  <a:lnSpc>
                    <a:spcPct val="100000"/>
                  </a:lnSpc>
                </a:pPr>
                <a:endParaRPr b="0" lang="en-GB" sz="1800" strike="noStrike" u="none">
                  <a:solidFill>
                    <a:schemeClr val="lt1"/>
                  </a:solidFill>
                  <a:uFillTx/>
                  <a:latin typeface="Calibri"/>
                </a:endParaRPr>
              </a:p>
            </p:txBody>
          </p:sp>
          <p:grpSp>
            <p:nvGrpSpPr>
              <p:cNvPr id="392" name="Group 67"/>
              <p:cNvGrpSpPr/>
              <p:nvPr/>
            </p:nvGrpSpPr>
            <p:grpSpPr>
              <a:xfrm>
                <a:off x="2901600" y="5524560"/>
                <a:ext cx="1389960" cy="666000"/>
                <a:chOff x="2901600" y="5524560"/>
                <a:chExt cx="1389960" cy="666000"/>
              </a:xfrm>
            </p:grpSpPr>
            <p:pic>
              <p:nvPicPr>
                <p:cNvPr id="393" name="Picture 68" descr="A blue and white logo&#10;&#10;Description automatically generated"/>
                <p:cNvPicPr/>
                <p:nvPr/>
              </p:nvPicPr>
              <p:blipFill>
                <a:blip r:embed="rId30"/>
                <a:stretch/>
              </p:blipFill>
              <p:spPr>
                <a:xfrm>
                  <a:off x="3800880" y="5524560"/>
                  <a:ext cx="490680" cy="666000"/>
                </a:xfrm>
                <a:prstGeom prst="rect">
                  <a:avLst/>
                </a:prstGeom>
                <a:ln w="0">
                  <a:noFill/>
                </a:ln>
              </p:spPr>
            </p:pic>
            <p:pic>
              <p:nvPicPr>
                <p:cNvPr id="394" name="Picture 6" descr=""/>
                <p:cNvPicPr/>
                <p:nvPr/>
              </p:nvPicPr>
              <p:blipFill>
                <a:blip r:embed="rId31"/>
                <a:stretch/>
              </p:blipFill>
              <p:spPr>
                <a:xfrm>
                  <a:off x="2901600" y="5606640"/>
                  <a:ext cx="718560" cy="478440"/>
                </a:xfrm>
                <a:prstGeom prst="rect">
                  <a:avLst/>
                </a:prstGeom>
                <a:ln w="0">
                  <a:noFill/>
                </a:ln>
              </p:spPr>
            </p:pic>
          </p:grpSp>
        </p:grpSp>
        <p:grpSp>
          <p:nvGrpSpPr>
            <p:cNvPr id="395" name="Group 58"/>
            <p:cNvGrpSpPr/>
            <p:nvPr/>
          </p:nvGrpSpPr>
          <p:grpSpPr>
            <a:xfrm>
              <a:off x="5333400" y="5369400"/>
              <a:ext cx="4125600" cy="976320"/>
              <a:chOff x="5333400" y="5369400"/>
              <a:chExt cx="4125600" cy="976320"/>
            </a:xfrm>
          </p:grpSpPr>
          <p:sp>
            <p:nvSpPr>
              <p:cNvPr id="396" name="Rectangle 59"/>
              <p:cNvSpPr/>
              <p:nvPr/>
            </p:nvSpPr>
            <p:spPr>
              <a:xfrm>
                <a:off x="5333400" y="5369400"/>
                <a:ext cx="4125600" cy="97632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algn="tl" blurRad="50760" dir="2700000" dist="37674" rotWithShape="0">
                  <a:srgbClr val="000000">
                    <a:alpha val="40000"/>
                  </a:srgb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defTabSz="914400">
                  <a:lnSpc>
                    <a:spcPct val="100000"/>
                  </a:lnSpc>
                </a:pPr>
                <a:endParaRPr b="0" lang="en-GB" sz="1800" strike="noStrike" u="none">
                  <a:solidFill>
                    <a:schemeClr val="lt1"/>
                  </a:solidFill>
                  <a:uFillTx/>
                  <a:latin typeface="Calibri"/>
                </a:endParaRPr>
              </a:p>
            </p:txBody>
          </p:sp>
          <p:grpSp>
            <p:nvGrpSpPr>
              <p:cNvPr id="397" name="Group 60"/>
              <p:cNvGrpSpPr/>
              <p:nvPr/>
            </p:nvGrpSpPr>
            <p:grpSpPr>
              <a:xfrm>
                <a:off x="5515200" y="5588280"/>
                <a:ext cx="3774960" cy="538560"/>
                <a:chOff x="5515200" y="5588280"/>
                <a:chExt cx="3774960" cy="538560"/>
              </a:xfrm>
            </p:grpSpPr>
            <p:grpSp>
              <p:nvGrpSpPr>
                <p:cNvPr id="398" name="Group 61"/>
                <p:cNvGrpSpPr/>
                <p:nvPr/>
              </p:nvGrpSpPr>
              <p:grpSpPr>
                <a:xfrm>
                  <a:off x="6502680" y="5588280"/>
                  <a:ext cx="2787480" cy="538560"/>
                  <a:chOff x="6502680" y="5588280"/>
                  <a:chExt cx="2787480" cy="538560"/>
                </a:xfrm>
              </p:grpSpPr>
              <p:pic>
                <p:nvPicPr>
                  <p:cNvPr id="399" name="Picture 32" descr="A logo with a black background&#10;&#10;Description automatically generated"/>
                  <p:cNvPicPr/>
                  <p:nvPr/>
                </p:nvPicPr>
                <p:blipFill>
                  <a:blip r:embed="rId32"/>
                  <a:stretch/>
                </p:blipFill>
                <p:spPr>
                  <a:xfrm>
                    <a:off x="8316360" y="5670360"/>
                    <a:ext cx="973800" cy="374040"/>
                  </a:xfrm>
                  <a:prstGeom prst="rect">
                    <a:avLst/>
                  </a:prstGeom>
                  <a:ln w="0">
                    <a:noFill/>
                  </a:ln>
                </p:spPr>
              </p:pic>
              <p:pic>
                <p:nvPicPr>
                  <p:cNvPr id="400" name="Picture 64" descr="A logo with text and a cross&#10;&#10;Description automatically generated"/>
                  <p:cNvPicPr/>
                  <p:nvPr/>
                </p:nvPicPr>
                <p:blipFill>
                  <a:blip r:embed="rId33"/>
                  <a:stretch/>
                </p:blipFill>
                <p:spPr>
                  <a:xfrm>
                    <a:off x="6502680" y="5610600"/>
                    <a:ext cx="718560" cy="444600"/>
                  </a:xfrm>
                  <a:prstGeom prst="rect">
                    <a:avLst/>
                  </a:prstGeom>
                  <a:ln w="0">
                    <a:noFill/>
                  </a:ln>
                </p:spPr>
              </p:pic>
              <p:pic>
                <p:nvPicPr>
                  <p:cNvPr id="401" name="Picture 65" descr="A logo for a university&#10;&#10;Description automatically generated"/>
                  <p:cNvPicPr/>
                  <p:nvPr/>
                </p:nvPicPr>
                <p:blipFill>
                  <a:blip r:embed="rId34"/>
                  <a:stretch/>
                </p:blipFill>
                <p:spPr>
                  <a:xfrm>
                    <a:off x="7501320" y="5588280"/>
                    <a:ext cx="531000" cy="538560"/>
                  </a:xfrm>
                  <a:prstGeom prst="rect">
                    <a:avLst/>
                  </a:prstGeom>
                  <a:ln w="0">
                    <a:noFill/>
                  </a:ln>
                </p:spPr>
              </p:pic>
            </p:grpSp>
            <p:pic>
              <p:nvPicPr>
                <p:cNvPr id="402" name="Picture 62" descr="A red white and green flag&#10;&#10;Description automatically generated"/>
                <p:cNvPicPr/>
                <p:nvPr/>
              </p:nvPicPr>
              <p:blipFill>
                <a:blip r:embed="rId35"/>
                <a:stretch/>
              </p:blipFill>
              <p:spPr>
                <a:xfrm>
                  <a:off x="5515200" y="5607000"/>
                  <a:ext cx="718560" cy="477360"/>
                </a:xfrm>
                <a:prstGeom prst="rect">
                  <a:avLst/>
                </a:prstGeom>
                <a:ln w="0">
                  <a:noFill/>
                </a:ln>
              </p:spPr>
            </p:pic>
          </p:grpSp>
        </p:grpSp>
      </p:grpSp>
      <p:grpSp>
        <p:nvGrpSpPr>
          <p:cNvPr id="403" name="Group 78"/>
          <p:cNvGrpSpPr/>
          <p:nvPr/>
        </p:nvGrpSpPr>
        <p:grpSpPr>
          <a:xfrm>
            <a:off x="139680" y="867960"/>
            <a:ext cx="11916360" cy="1530360"/>
            <a:chOff x="139680" y="867960"/>
            <a:chExt cx="11916360" cy="1530360"/>
          </a:xfrm>
        </p:grpSpPr>
        <p:grpSp>
          <p:nvGrpSpPr>
            <p:cNvPr id="404" name="Group 79"/>
            <p:cNvGrpSpPr/>
            <p:nvPr/>
          </p:nvGrpSpPr>
          <p:grpSpPr>
            <a:xfrm>
              <a:off x="10977480" y="1093680"/>
              <a:ext cx="1078560" cy="1078560"/>
              <a:chOff x="10977480" y="1093680"/>
              <a:chExt cx="1078560" cy="1078560"/>
            </a:xfrm>
          </p:grpSpPr>
          <p:sp>
            <p:nvSpPr>
              <p:cNvPr id="405" name="Rectangle 104"/>
              <p:cNvSpPr/>
              <p:nvPr/>
            </p:nvSpPr>
            <p:spPr>
              <a:xfrm>
                <a:off x="10977480" y="1093680"/>
                <a:ext cx="1078560" cy="107856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algn="tl" blurRad="50760" dir="2700000" dist="37674" rotWithShape="0">
                  <a:srgbClr val="000000">
                    <a:alpha val="40000"/>
                  </a:srgb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defTabSz="914400">
                  <a:lnSpc>
                    <a:spcPct val="100000"/>
                  </a:lnSpc>
                </a:pPr>
                <a:endParaRPr b="0" lang="en-GB" sz="1800" strike="noStrike" u="none">
                  <a:solidFill>
                    <a:schemeClr val="lt1"/>
                  </a:solidFill>
                  <a:uFillTx/>
                  <a:latin typeface="Calibri"/>
                </a:endParaRPr>
              </a:p>
            </p:txBody>
          </p:sp>
          <p:pic>
            <p:nvPicPr>
              <p:cNvPr id="406" name="Picture 105" descr="A blue square with white text&#10;&#10;Description automatically generated"/>
              <p:cNvPicPr/>
              <p:nvPr/>
            </p:nvPicPr>
            <p:blipFill>
              <a:blip r:embed="rId36"/>
              <a:stretch/>
            </p:blipFill>
            <p:spPr>
              <a:xfrm>
                <a:off x="11157480" y="1273680"/>
                <a:ext cx="718560" cy="718560"/>
              </a:xfrm>
              <a:prstGeom prst="rect">
                <a:avLst/>
              </a:prstGeom>
              <a:ln w="0">
                <a:noFill/>
              </a:ln>
            </p:spPr>
          </p:pic>
        </p:grpSp>
        <p:grpSp>
          <p:nvGrpSpPr>
            <p:cNvPr id="407" name="Group 80"/>
            <p:cNvGrpSpPr/>
            <p:nvPr/>
          </p:nvGrpSpPr>
          <p:grpSpPr>
            <a:xfrm>
              <a:off x="6405480" y="867960"/>
              <a:ext cx="3930480" cy="1530360"/>
              <a:chOff x="6405480" y="867960"/>
              <a:chExt cx="3930480" cy="1530360"/>
            </a:xfrm>
          </p:grpSpPr>
          <p:sp>
            <p:nvSpPr>
              <p:cNvPr id="408" name="Rectangle 94"/>
              <p:cNvSpPr/>
              <p:nvPr/>
            </p:nvSpPr>
            <p:spPr>
              <a:xfrm>
                <a:off x="6405480" y="867960"/>
                <a:ext cx="3930480" cy="153036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algn="tl" blurRad="50760" dir="2700000" dist="37674" rotWithShape="0">
                  <a:srgbClr val="000000">
                    <a:alpha val="40000"/>
                  </a:srgb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defTabSz="914400">
                  <a:lnSpc>
                    <a:spcPct val="100000"/>
                  </a:lnSpc>
                </a:pPr>
                <a:endParaRPr b="0" lang="en-GB" sz="1800" strike="noStrike" u="none">
                  <a:solidFill>
                    <a:schemeClr val="lt1"/>
                  </a:solidFill>
                  <a:uFillTx/>
                  <a:latin typeface="Calibri"/>
                </a:endParaRPr>
              </a:p>
            </p:txBody>
          </p:sp>
          <p:grpSp>
            <p:nvGrpSpPr>
              <p:cNvPr id="409" name="Group 95"/>
              <p:cNvGrpSpPr/>
              <p:nvPr/>
            </p:nvGrpSpPr>
            <p:grpSpPr>
              <a:xfrm>
                <a:off x="6543360" y="1007280"/>
                <a:ext cx="3582000" cy="1182240"/>
                <a:chOff x="6543360" y="1007280"/>
                <a:chExt cx="3582000" cy="1182240"/>
              </a:xfrm>
            </p:grpSpPr>
            <p:grpSp>
              <p:nvGrpSpPr>
                <p:cNvPr id="410" name="Group 96"/>
                <p:cNvGrpSpPr/>
                <p:nvPr/>
              </p:nvGrpSpPr>
              <p:grpSpPr>
                <a:xfrm>
                  <a:off x="7465680" y="1007280"/>
                  <a:ext cx="2659680" cy="1182240"/>
                  <a:chOff x="7465680" y="1007280"/>
                  <a:chExt cx="2659680" cy="1182240"/>
                </a:xfrm>
              </p:grpSpPr>
              <p:pic>
                <p:nvPicPr>
                  <p:cNvPr id="411" name="Picture 98" descr="A blue and white logo&#10;&#10;Description automatically generated"/>
                  <p:cNvPicPr/>
                  <p:nvPr/>
                </p:nvPicPr>
                <p:blipFill>
                  <a:blip r:embed="rId37"/>
                  <a:stretch/>
                </p:blipFill>
                <p:spPr>
                  <a:xfrm>
                    <a:off x="7468560" y="1049400"/>
                    <a:ext cx="693720" cy="454680"/>
                  </a:xfrm>
                  <a:prstGeom prst="rect">
                    <a:avLst/>
                  </a:prstGeom>
                  <a:ln w="0">
                    <a:noFill/>
                  </a:ln>
                </p:spPr>
              </p:pic>
              <p:pic>
                <p:nvPicPr>
                  <p:cNvPr id="412" name="Picture 99" descr="A red and white logo&#10;&#10;Description automatically generated"/>
                  <p:cNvPicPr/>
                  <p:nvPr/>
                </p:nvPicPr>
                <p:blipFill>
                  <a:blip r:embed="rId38"/>
                  <a:stretch/>
                </p:blipFill>
                <p:spPr>
                  <a:xfrm>
                    <a:off x="8391240" y="1007280"/>
                    <a:ext cx="538560" cy="538560"/>
                  </a:xfrm>
                  <a:prstGeom prst="rect">
                    <a:avLst/>
                  </a:prstGeom>
                  <a:ln w="0">
                    <a:noFill/>
                  </a:ln>
                </p:spPr>
              </p:pic>
              <p:pic>
                <p:nvPicPr>
                  <p:cNvPr id="413" name="Picture 100" descr="A logo for a company&#10;&#10;Description automatically generated"/>
                  <p:cNvPicPr/>
                  <p:nvPr/>
                </p:nvPicPr>
                <p:blipFill>
                  <a:blip r:embed="rId39"/>
                  <a:stretch/>
                </p:blipFill>
                <p:spPr>
                  <a:xfrm>
                    <a:off x="9158760" y="1014120"/>
                    <a:ext cx="966600" cy="538560"/>
                  </a:xfrm>
                  <a:prstGeom prst="rect">
                    <a:avLst/>
                  </a:prstGeom>
                  <a:ln w="0">
                    <a:noFill/>
                  </a:ln>
                </p:spPr>
              </p:pic>
              <p:pic>
                <p:nvPicPr>
                  <p:cNvPr id="414" name="Picture 101" descr="A blue square with white text&#10;&#10;Description automatically generated"/>
                  <p:cNvPicPr/>
                  <p:nvPr/>
                </p:nvPicPr>
                <p:blipFill>
                  <a:blip r:embed="rId40"/>
                  <a:stretch/>
                </p:blipFill>
                <p:spPr>
                  <a:xfrm>
                    <a:off x="8727480" y="1650960"/>
                    <a:ext cx="542520" cy="538560"/>
                  </a:xfrm>
                  <a:prstGeom prst="rect">
                    <a:avLst/>
                  </a:prstGeom>
                  <a:ln w="0">
                    <a:noFill/>
                  </a:ln>
                </p:spPr>
              </p:pic>
              <p:pic>
                <p:nvPicPr>
                  <p:cNvPr id="415" name="Picture 102" descr="A blue and yellow text on a black background&#10;&#10;Description automatically generated"/>
                  <p:cNvPicPr/>
                  <p:nvPr/>
                </p:nvPicPr>
                <p:blipFill>
                  <a:blip r:embed="rId41"/>
                  <a:stretch/>
                </p:blipFill>
                <p:spPr>
                  <a:xfrm>
                    <a:off x="7465680" y="1784880"/>
                    <a:ext cx="1055880" cy="270360"/>
                  </a:xfrm>
                  <a:prstGeom prst="rect">
                    <a:avLst/>
                  </a:prstGeom>
                  <a:ln w="0">
                    <a:noFill/>
                  </a:ln>
                </p:spPr>
              </p:pic>
              <p:pic>
                <p:nvPicPr>
                  <p:cNvPr id="416" name="Picture 36" descr="A logo of a university&#10;&#10;Description automatically generated"/>
                  <p:cNvPicPr/>
                  <p:nvPr/>
                </p:nvPicPr>
                <p:blipFill>
                  <a:blip r:embed="rId42"/>
                  <a:stretch/>
                </p:blipFill>
                <p:spPr>
                  <a:xfrm>
                    <a:off x="9456480" y="1650960"/>
                    <a:ext cx="538560" cy="538560"/>
                  </a:xfrm>
                  <a:prstGeom prst="rect">
                    <a:avLst/>
                  </a:prstGeom>
                  <a:ln w="0">
                    <a:noFill/>
                  </a:ln>
                </p:spPr>
              </p:pic>
            </p:grpSp>
            <p:pic>
              <p:nvPicPr>
                <p:cNvPr id="417" name="Picture 97" descr="gb.png"/>
                <p:cNvPicPr/>
                <p:nvPr/>
              </p:nvPicPr>
              <p:blipFill>
                <a:blip r:embed="rId43"/>
                <a:stretch/>
              </p:blipFill>
              <p:spPr>
                <a:xfrm>
                  <a:off x="6543360" y="1362960"/>
                  <a:ext cx="718560" cy="454320"/>
                </a:xfrm>
                <a:prstGeom prst="rect">
                  <a:avLst/>
                </a:prstGeom>
                <a:ln w="0">
                  <a:noFill/>
                </a:ln>
              </p:spPr>
            </p:pic>
          </p:grpSp>
        </p:grpSp>
        <p:grpSp>
          <p:nvGrpSpPr>
            <p:cNvPr id="418" name="Group 81"/>
            <p:cNvGrpSpPr/>
            <p:nvPr/>
          </p:nvGrpSpPr>
          <p:grpSpPr>
            <a:xfrm>
              <a:off x="139680" y="867960"/>
              <a:ext cx="5624640" cy="1530360"/>
              <a:chOff x="139680" y="867960"/>
              <a:chExt cx="5624640" cy="1530360"/>
            </a:xfrm>
          </p:grpSpPr>
          <p:sp>
            <p:nvSpPr>
              <p:cNvPr id="419" name="Rectangle 82"/>
              <p:cNvSpPr/>
              <p:nvPr/>
            </p:nvSpPr>
            <p:spPr>
              <a:xfrm>
                <a:off x="139680" y="867960"/>
                <a:ext cx="5624640" cy="153036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algn="tl" blurRad="50760" dir="2700000" dist="37674" rotWithShape="0">
                  <a:srgbClr val="000000">
                    <a:alpha val="40000"/>
                  </a:srgb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defTabSz="914400">
                  <a:lnSpc>
                    <a:spcPct val="100000"/>
                  </a:lnSpc>
                </a:pPr>
                <a:endParaRPr b="0" lang="en-GB" sz="1800" strike="noStrike" u="none">
                  <a:solidFill>
                    <a:schemeClr val="lt1"/>
                  </a:solidFill>
                  <a:uFillTx/>
                  <a:latin typeface="Calibri"/>
                </a:endParaRPr>
              </a:p>
            </p:txBody>
          </p:sp>
          <p:grpSp>
            <p:nvGrpSpPr>
              <p:cNvPr id="420" name="Group 83"/>
              <p:cNvGrpSpPr/>
              <p:nvPr/>
            </p:nvGrpSpPr>
            <p:grpSpPr>
              <a:xfrm>
                <a:off x="294480" y="1030680"/>
                <a:ext cx="5314680" cy="1159920"/>
                <a:chOff x="294480" y="1030680"/>
                <a:chExt cx="5314680" cy="1159920"/>
              </a:xfrm>
            </p:grpSpPr>
            <p:grpSp>
              <p:nvGrpSpPr>
                <p:cNvPr id="421" name="Group 84"/>
                <p:cNvGrpSpPr/>
                <p:nvPr/>
              </p:nvGrpSpPr>
              <p:grpSpPr>
                <a:xfrm>
                  <a:off x="2700000" y="1030680"/>
                  <a:ext cx="2909160" cy="1159920"/>
                  <a:chOff x="2700000" y="1030680"/>
                  <a:chExt cx="2909160" cy="1159920"/>
                </a:xfrm>
              </p:grpSpPr>
              <p:pic>
                <p:nvPicPr>
                  <p:cNvPr id="422" name="Picture 30" descr="University of Rome Tor Vergata, Italy | Study.eu"/>
                  <p:cNvPicPr/>
                  <p:nvPr/>
                </p:nvPicPr>
                <p:blipFill>
                  <a:blip r:embed="rId44"/>
                  <a:stretch/>
                </p:blipFill>
                <p:spPr>
                  <a:xfrm>
                    <a:off x="4338000" y="1652040"/>
                    <a:ext cx="489240" cy="538560"/>
                  </a:xfrm>
                  <a:prstGeom prst="rect">
                    <a:avLst/>
                  </a:prstGeom>
                  <a:ln w="0">
                    <a:noFill/>
                  </a:ln>
                </p:spPr>
              </p:pic>
              <p:pic>
                <p:nvPicPr>
                  <p:cNvPr id="423" name="Picture 90" descr="A logo with a letter and text&#10;&#10;Description automatically generated"/>
                  <p:cNvPicPr/>
                  <p:nvPr/>
                </p:nvPicPr>
                <p:blipFill>
                  <a:blip r:embed="rId45"/>
                  <a:stretch/>
                </p:blipFill>
                <p:spPr>
                  <a:xfrm>
                    <a:off x="2700000" y="1030680"/>
                    <a:ext cx="653040" cy="538560"/>
                  </a:xfrm>
                  <a:prstGeom prst="rect">
                    <a:avLst/>
                  </a:prstGeom>
                  <a:ln w="0">
                    <a:noFill/>
                  </a:ln>
                </p:spPr>
              </p:pic>
              <p:pic>
                <p:nvPicPr>
                  <p:cNvPr id="424" name="Picture 91" descr="A logo for a university&#10;&#10;Description automatically generated"/>
                  <p:cNvPicPr/>
                  <p:nvPr/>
                </p:nvPicPr>
                <p:blipFill>
                  <a:blip r:embed="rId46"/>
                  <a:stretch/>
                </p:blipFill>
                <p:spPr>
                  <a:xfrm>
                    <a:off x="3200400" y="1711800"/>
                    <a:ext cx="827280" cy="419040"/>
                  </a:xfrm>
                  <a:prstGeom prst="rect">
                    <a:avLst/>
                  </a:prstGeom>
                  <a:ln w="0">
                    <a:noFill/>
                  </a:ln>
                </p:spPr>
              </p:pic>
              <p:pic>
                <p:nvPicPr>
                  <p:cNvPr id="425" name="Picture 92" descr="A blue and black logo&#10;&#10;Description automatically generated"/>
                  <p:cNvPicPr/>
                  <p:nvPr/>
                </p:nvPicPr>
                <p:blipFill>
                  <a:blip r:embed="rId47"/>
                  <a:stretch/>
                </p:blipFill>
                <p:spPr>
                  <a:xfrm>
                    <a:off x="3537000" y="1030680"/>
                    <a:ext cx="839520" cy="538560"/>
                  </a:xfrm>
                  <a:prstGeom prst="rect">
                    <a:avLst/>
                  </a:prstGeom>
                  <a:ln w="0">
                    <a:noFill/>
                  </a:ln>
                </p:spPr>
              </p:pic>
              <p:pic>
                <p:nvPicPr>
                  <p:cNvPr id="426" name="Picture 93" descr="A blue and white logo&#10;&#10;Description automatically generated"/>
                  <p:cNvPicPr/>
                  <p:nvPr/>
                </p:nvPicPr>
                <p:blipFill>
                  <a:blip r:embed="rId48"/>
                  <a:stretch/>
                </p:blipFill>
                <p:spPr>
                  <a:xfrm>
                    <a:off x="4551120" y="1118520"/>
                    <a:ext cx="1058040" cy="362520"/>
                  </a:xfrm>
                  <a:prstGeom prst="rect">
                    <a:avLst/>
                  </a:prstGeom>
                  <a:ln w="0">
                    <a:noFill/>
                  </a:ln>
                </p:spPr>
              </p:pic>
            </p:grpSp>
            <p:pic>
              <p:nvPicPr>
                <p:cNvPr id="427" name="Picture 85" descr="A flag of italy with red white and green stripes&#10;&#10;Description automatically generated"/>
                <p:cNvPicPr/>
                <p:nvPr/>
              </p:nvPicPr>
              <p:blipFill>
                <a:blip r:embed="rId49"/>
                <a:stretch/>
              </p:blipFill>
              <p:spPr>
                <a:xfrm>
                  <a:off x="294480" y="1371240"/>
                  <a:ext cx="720000" cy="478800"/>
                </a:xfrm>
                <a:prstGeom prst="rect">
                  <a:avLst/>
                </a:prstGeom>
                <a:ln w="0">
                  <a:noFill/>
                </a:ln>
              </p:spPr>
            </p:pic>
            <p:grpSp>
              <p:nvGrpSpPr>
                <p:cNvPr id="428" name="Group 86"/>
                <p:cNvGrpSpPr/>
                <p:nvPr/>
              </p:nvGrpSpPr>
              <p:grpSpPr>
                <a:xfrm>
                  <a:off x="1196640" y="1036800"/>
                  <a:ext cx="1662120" cy="1147680"/>
                  <a:chOff x="1196640" y="1036800"/>
                  <a:chExt cx="1662120" cy="1147680"/>
                </a:xfrm>
              </p:grpSpPr>
              <p:pic>
                <p:nvPicPr>
                  <p:cNvPr id="429" name="Picture 87" descr="A logo with blue text&#10;&#10;Description automatically generated"/>
                  <p:cNvPicPr/>
                  <p:nvPr/>
                </p:nvPicPr>
                <p:blipFill>
                  <a:blip r:embed="rId50"/>
                  <a:stretch/>
                </p:blipFill>
                <p:spPr>
                  <a:xfrm>
                    <a:off x="1277280" y="1509480"/>
                    <a:ext cx="1074600" cy="675000"/>
                  </a:xfrm>
                  <a:prstGeom prst="rect">
                    <a:avLst/>
                  </a:prstGeom>
                  <a:ln w="0">
                    <a:noFill/>
                  </a:ln>
                </p:spPr>
              </p:pic>
              <p:sp>
                <p:nvSpPr>
                  <p:cNvPr id="430" name="TextBox 88"/>
                  <p:cNvSpPr/>
                  <p:nvPr/>
                </p:nvSpPr>
                <p:spPr>
                  <a:xfrm>
                    <a:off x="1196640" y="1036800"/>
                    <a:ext cx="1662120" cy="30312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  <p:txBody>
                  <a:bodyPr lIns="90000" rIns="90000" tIns="45000" bIns="45000" anchor="t">
                    <a:spAutoFit/>
                  </a:bodyPr>
                  <a:p>
                    <a:pPr defTabSz="914400">
                      <a:lnSpc>
                        <a:spcPct val="100000"/>
                      </a:lnSpc>
                    </a:pPr>
                    <a:r>
                      <a:rPr b="1" lang="en-GB" sz="1400" strike="noStrike" u="none">
                        <a:solidFill>
                          <a:schemeClr val="dk1"/>
                        </a:solidFill>
                        <a:uFillTx/>
                        <a:latin typeface="Calibri"/>
                      </a:rPr>
                      <a:t>Coordinator</a:t>
                    </a:r>
                    <a:endParaRPr b="0" lang="hu-HU" sz="1400" strike="noStrike" u="none">
                      <a:solidFill>
                        <a:srgbClr val="000000"/>
                      </a:solidFill>
                      <a:uFillTx/>
                      <a:latin typeface="Arial"/>
                    </a:endParaRPr>
                  </a:p>
                </p:txBody>
              </p:sp>
            </p:grpSp>
          </p:grpSp>
        </p:grpSp>
      </p:grpSp>
      <p:sp>
        <p:nvSpPr>
          <p:cNvPr id="4" name="PlaceHolder 3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F476FC3A-9BBE-42C4-A205-76AD3F2D205A}" type="slidenum">
              <a:t>15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Textfeld 1"/>
          <p:cNvSpPr/>
          <p:nvPr/>
        </p:nvSpPr>
        <p:spPr>
          <a:xfrm>
            <a:off x="207000" y="1209600"/>
            <a:ext cx="11775960" cy="1058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257040" indent="-257040" defTabSz="685800">
              <a:lnSpc>
                <a:spcPct val="100000"/>
              </a:lnSpc>
              <a:spcAft>
                <a:spcPts val="901"/>
              </a:spcAft>
              <a:buClr>
                <a:srgbClr val="4b568b"/>
              </a:buClr>
              <a:buFont typeface="Arial"/>
              <a:buChar char="•"/>
            </a:pPr>
            <a:r>
              <a:rPr b="1" lang="en-US" sz="2800" strike="noStrike" u="none">
                <a:solidFill>
                  <a:srgbClr val="4b568b"/>
                </a:solidFill>
                <a:uFillTx/>
                <a:latin typeface="Calibri"/>
              </a:rPr>
              <a:t>The EuPRAXIA Consortium today: </a:t>
            </a:r>
            <a:r>
              <a:rPr b="1" lang="en-US" sz="2800" strike="noStrike" u="none">
                <a:solidFill>
                  <a:srgbClr val="000000"/>
                </a:solidFill>
                <a:uFillTx/>
                <a:latin typeface="Calibri"/>
              </a:rPr>
              <a:t>54 institutes </a:t>
            </a:r>
            <a:r>
              <a:rPr b="0" i="1" lang="en-US" sz="2800" strike="noStrike" u="none">
                <a:solidFill>
                  <a:srgbClr val="000000"/>
                </a:solidFill>
                <a:uFillTx/>
                <a:latin typeface="Calibri"/>
              </a:rPr>
              <a:t> </a:t>
            </a:r>
            <a:r>
              <a:rPr b="0" lang="en-US" sz="2800" strike="noStrike" u="none">
                <a:solidFill>
                  <a:srgbClr val="000000"/>
                </a:solidFill>
                <a:uFillTx/>
                <a:latin typeface="Calibri"/>
              </a:rPr>
              <a:t>from </a:t>
            </a:r>
            <a:r>
              <a:rPr b="1" lang="en-US" sz="2800" strike="noStrike" u="none">
                <a:solidFill>
                  <a:srgbClr val="000000"/>
                </a:solidFill>
                <a:uFillTx/>
                <a:latin typeface="Calibri"/>
              </a:rPr>
              <a:t>18 countries </a:t>
            </a:r>
            <a:r>
              <a:rPr b="0" lang="en-US" sz="2800" strike="noStrike" u="none">
                <a:solidFill>
                  <a:srgbClr val="000000"/>
                </a:solidFill>
                <a:uFillTx/>
                <a:latin typeface="Calibri"/>
              </a:rPr>
              <a:t>plus CERN </a:t>
            </a:r>
            <a:endParaRPr b="0" lang="hu-HU" sz="2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57040" indent="-257040" defTabSz="685800">
              <a:lnSpc>
                <a:spcPct val="100000"/>
              </a:lnSpc>
              <a:spcAft>
                <a:spcPts val="901"/>
              </a:spcAft>
              <a:buClr>
                <a:srgbClr val="000000"/>
              </a:buClr>
              <a:buFont typeface="Arial"/>
              <a:buChar char="•"/>
            </a:pPr>
            <a:r>
              <a:rPr b="0" lang="en-US" sz="2800" strike="noStrike" u="none">
                <a:solidFill>
                  <a:srgbClr val="000000"/>
                </a:solidFill>
                <a:uFillTx/>
                <a:latin typeface="Calibri"/>
              </a:rPr>
              <a:t>Included in the </a:t>
            </a:r>
            <a:r>
              <a:rPr b="1" lang="en-US" sz="2800" strike="noStrike" u="none">
                <a:solidFill>
                  <a:srgbClr val="000000"/>
                </a:solidFill>
                <a:uFillTx/>
                <a:latin typeface="Calibri"/>
              </a:rPr>
              <a:t>ESFRI</a:t>
            </a:r>
            <a:r>
              <a:rPr b="0" lang="en-US" sz="2800" strike="noStrike" u="none">
                <a:solidFill>
                  <a:srgbClr val="000000"/>
                </a:solidFill>
                <a:uFillTx/>
                <a:latin typeface="Calibri"/>
              </a:rPr>
              <a:t> Road Map</a:t>
            </a:r>
            <a:endParaRPr b="0" lang="hu-HU" sz="2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432" name="Grafik 2" descr=""/>
          <p:cNvPicPr/>
          <p:nvPr/>
        </p:nvPicPr>
        <p:blipFill>
          <a:blip r:embed="rId1"/>
          <a:stretch/>
        </p:blipFill>
        <p:spPr>
          <a:xfrm>
            <a:off x="6737040" y="2171880"/>
            <a:ext cx="5245920" cy="3919320"/>
          </a:xfrm>
          <a:prstGeom prst="rect">
            <a:avLst/>
          </a:prstGeom>
          <a:ln w="0">
            <a:noFill/>
          </a:ln>
        </p:spPr>
      </p:pic>
      <p:sp>
        <p:nvSpPr>
          <p:cNvPr id="433" name="Title 25"/>
          <p:cNvSpPr/>
          <p:nvPr/>
        </p:nvSpPr>
        <p:spPr>
          <a:xfrm>
            <a:off x="1744560" y="-28440"/>
            <a:ext cx="9522000" cy="992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 algn="ctr" defTabSz="685800">
              <a:lnSpc>
                <a:spcPct val="90000"/>
              </a:lnSpc>
            </a:pPr>
            <a:r>
              <a:rPr b="1" lang="en-US" sz="3600" strike="noStrike" u="none">
                <a:solidFill>
                  <a:srgbClr val="334186"/>
                </a:solidFill>
                <a:uFillTx/>
                <a:latin typeface="Calibri"/>
              </a:rPr>
              <a:t>Wide International Collaboration</a:t>
            </a:r>
            <a:endParaRPr b="0" lang="hu-HU" sz="36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34" name="Textfeld 3"/>
          <p:cNvSpPr/>
          <p:nvPr/>
        </p:nvSpPr>
        <p:spPr>
          <a:xfrm>
            <a:off x="207000" y="2456640"/>
            <a:ext cx="6255000" cy="4077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257040" indent="-257040" defTabSz="685800">
              <a:lnSpc>
                <a:spcPct val="100000"/>
              </a:lnSpc>
              <a:spcAft>
                <a:spcPts val="901"/>
              </a:spcAft>
              <a:buClr>
                <a:srgbClr val="4b568b"/>
              </a:buClr>
              <a:buFont typeface="Arial"/>
              <a:buChar char="•"/>
            </a:pPr>
            <a:r>
              <a:rPr b="1" lang="en-US" sz="2800" strike="noStrike" u="none">
                <a:solidFill>
                  <a:srgbClr val="4b568b"/>
                </a:solidFill>
                <a:uFillTx/>
                <a:latin typeface="Calibri"/>
              </a:rPr>
              <a:t>Efficient fund raising:</a:t>
            </a:r>
            <a:endParaRPr b="0" lang="hu-HU" sz="2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339480" indent="-198720" defTabSz="685800">
              <a:lnSpc>
                <a:spcPct val="100000"/>
              </a:lnSpc>
              <a:spcAft>
                <a:spcPts val="901"/>
              </a:spcAft>
              <a:buClr>
                <a:srgbClr val="000000"/>
              </a:buClr>
              <a:buFont typeface="Symbol" charset="2"/>
              <a:buChar char=""/>
            </a:pPr>
            <a:r>
              <a:rPr b="1" lang="en-US" sz="2800" strike="noStrike" u="none">
                <a:solidFill>
                  <a:srgbClr val="000000"/>
                </a:solidFill>
                <a:highlight>
                  <a:srgbClr val="ffff00"/>
                </a:highlight>
                <a:uFillTx/>
                <a:latin typeface="Calibri"/>
              </a:rPr>
              <a:t>Preparatory Phase </a:t>
            </a:r>
            <a:r>
              <a:rPr b="0" lang="en-US" sz="2800" strike="noStrike" u="none">
                <a:solidFill>
                  <a:srgbClr val="000000"/>
                </a:solidFill>
                <a:uFillTx/>
                <a:latin typeface="Calibri"/>
              </a:rPr>
              <a:t>consortium (funding EU, UK, Switzerland, in-kind)</a:t>
            </a:r>
            <a:endParaRPr b="0" lang="hu-HU" sz="2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339480" indent="-198720" defTabSz="685800">
              <a:lnSpc>
                <a:spcPct val="100000"/>
              </a:lnSpc>
              <a:spcAft>
                <a:spcPts val="901"/>
              </a:spcAft>
              <a:buClr>
                <a:srgbClr val="000000"/>
              </a:buClr>
              <a:buFont typeface="Symbol" charset="2"/>
              <a:buChar char=""/>
            </a:pPr>
            <a:r>
              <a:rPr b="1" lang="en-US" sz="2800" strike="noStrike" u="none">
                <a:solidFill>
                  <a:srgbClr val="000000"/>
                </a:solidFill>
                <a:uFillTx/>
                <a:latin typeface="Calibri"/>
              </a:rPr>
              <a:t>Doctoral Network </a:t>
            </a:r>
            <a:r>
              <a:rPr b="0" lang="en-US" sz="2800" strike="noStrike" u="none">
                <a:solidFill>
                  <a:srgbClr val="000000"/>
                </a:solidFill>
                <a:uFillTx/>
                <a:latin typeface="Calibri"/>
              </a:rPr>
              <a:t>(funding EU, UK, in-kind)</a:t>
            </a:r>
            <a:endParaRPr b="0" lang="hu-HU" sz="2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339480" indent="-198720" defTabSz="685800">
              <a:lnSpc>
                <a:spcPct val="100000"/>
              </a:lnSpc>
              <a:spcAft>
                <a:spcPts val="901"/>
              </a:spcAft>
              <a:buClr>
                <a:srgbClr val="000000"/>
              </a:buClr>
              <a:buFont typeface="Symbol" charset="2"/>
              <a:buChar char=""/>
            </a:pPr>
            <a:r>
              <a:rPr b="1" lang="en-US" sz="2800" strike="noStrike" u="none">
                <a:solidFill>
                  <a:srgbClr val="000000"/>
                </a:solidFill>
                <a:uFillTx/>
                <a:latin typeface="Calibri"/>
              </a:rPr>
              <a:t>EuPRAXIA@SPARC_LAB </a:t>
            </a:r>
            <a:r>
              <a:rPr b="0" lang="en-US" sz="2800" strike="noStrike" u="none">
                <a:solidFill>
                  <a:srgbClr val="000000"/>
                </a:solidFill>
                <a:uFillTx/>
                <a:latin typeface="Calibri"/>
              </a:rPr>
              <a:t>(Italy, in-kind)</a:t>
            </a:r>
            <a:endParaRPr b="0" lang="hu-HU" sz="2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339480" indent="-198720" defTabSz="685800">
              <a:lnSpc>
                <a:spcPct val="100000"/>
              </a:lnSpc>
              <a:spcAft>
                <a:spcPts val="901"/>
              </a:spcAft>
              <a:buClr>
                <a:srgbClr val="000000"/>
              </a:buClr>
              <a:buFont typeface="Symbol" charset="2"/>
              <a:buChar char=""/>
            </a:pPr>
            <a:r>
              <a:rPr b="1" lang="en-US" sz="2800" strike="noStrike" u="none">
                <a:solidFill>
                  <a:srgbClr val="000000"/>
                </a:solidFill>
                <a:uFillTx/>
                <a:latin typeface="Calibri"/>
              </a:rPr>
              <a:t>EuAPS Project </a:t>
            </a:r>
            <a:r>
              <a:rPr b="0" lang="en-US" sz="2800" strike="noStrike" u="none">
                <a:solidFill>
                  <a:srgbClr val="000000"/>
                </a:solidFill>
                <a:uFillTx/>
                <a:latin typeface="Calibri"/>
              </a:rPr>
              <a:t>(Next Generation EU)</a:t>
            </a:r>
            <a:endParaRPr b="0" lang="hu-HU" sz="2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339480" indent="-198720" defTabSz="685800">
              <a:lnSpc>
                <a:spcPct val="100000"/>
              </a:lnSpc>
              <a:spcAft>
                <a:spcPts val="901"/>
              </a:spcAft>
              <a:buClr>
                <a:srgbClr val="ffff00"/>
              </a:buClr>
              <a:buFont typeface="Symbol" charset="2"/>
              <a:buChar char=""/>
            </a:pPr>
            <a:r>
              <a:rPr b="1" lang="en-US" sz="2800" strike="noStrike" u="none">
                <a:solidFill>
                  <a:srgbClr val="ffff00"/>
                </a:solidFill>
                <a:uFillTx/>
                <a:latin typeface="Calibri"/>
              </a:rPr>
              <a:t>What Next? =&gt; PACRI !</a:t>
            </a:r>
            <a:endParaRPr b="0" lang="hu-HU" sz="2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PlaceHolder 1"/>
          <p:cNvSpPr>
            <a:spLocks noGrp="1"/>
          </p:cNvSpPr>
          <p:nvPr>
            <p:ph type="title"/>
          </p:nvPr>
        </p:nvSpPr>
        <p:spPr>
          <a:xfrm>
            <a:off x="2115000" y="-190800"/>
            <a:ext cx="8683920" cy="13240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en-US" sz="3500" strike="noStrike" u="none">
                <a:solidFill>
                  <a:srgbClr val="334186"/>
                </a:solidFill>
                <a:uFillTx/>
                <a:latin typeface="Calibri Light"/>
              </a:rPr>
              <a:t>EuPRAXIA Doctoral Network   </a:t>
            </a:r>
            <a:endParaRPr b="0" lang="hu-HU" sz="35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436" name="PlaceHolder 2"/>
          <p:cNvSpPr>
            <a:spLocks noGrp="1"/>
          </p:cNvSpPr>
          <p:nvPr>
            <p:ph type="ftr" idx="74"/>
          </p:nvPr>
        </p:nvSpPr>
        <p:spPr>
          <a:xfrm>
            <a:off x="410400" y="6462720"/>
            <a:ext cx="411336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0" i="1" lang="en-GB" sz="1200" strike="noStrike" u="none">
                <a:solidFill>
                  <a:schemeClr val="dk1"/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i="1" lang="en-GB" sz="1200" strike="noStrike" u="none">
                <a:solidFill>
                  <a:schemeClr val="dk1"/>
                </a:solidFill>
                <a:uFillTx/>
                <a:latin typeface="Calibri"/>
              </a:rPr>
              <a:t>Insert author and occasion</a:t>
            </a:r>
            <a:endParaRPr b="0" lang="hu-H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437" name="Textfeld 4"/>
          <p:cNvSpPr/>
          <p:nvPr/>
        </p:nvSpPr>
        <p:spPr>
          <a:xfrm>
            <a:off x="1720800" y="1800000"/>
            <a:ext cx="8538120" cy="4781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just" defTabSz="457200">
              <a:lnSpc>
                <a:spcPct val="100000"/>
              </a:lnSpc>
              <a:tabLst>
                <a:tab algn="l" pos="0"/>
              </a:tabLst>
            </a:pPr>
            <a:r>
              <a:rPr b="0" lang="en-US" sz="1600" strike="noStrike" u="none">
                <a:solidFill>
                  <a:srgbClr val="000000"/>
                </a:solidFill>
                <a:uFillTx/>
                <a:latin typeface="Lucida Console"/>
                <a:ea typeface="Microsoft YaHei"/>
              </a:rPr>
              <a:t>- In the framework of  Marie Skłodowska-Curie Actions  a doctoral</a:t>
            </a:r>
            <a:endParaRPr b="0" lang="hu-HU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algn="just" defTabSz="457200">
              <a:lnSpc>
                <a:spcPct val="100000"/>
              </a:lnSpc>
              <a:tabLst>
                <a:tab algn="l" pos="0"/>
              </a:tabLst>
            </a:pPr>
            <a:r>
              <a:rPr b="0" lang="en-US" sz="1600" strike="noStrike" u="none">
                <a:solidFill>
                  <a:srgbClr val="000000"/>
                </a:solidFill>
                <a:uFillTx/>
                <a:latin typeface="Lucida Console"/>
                <a:ea typeface="Microsoft YaHei"/>
              </a:rPr>
              <a:t>  </a:t>
            </a:r>
            <a:r>
              <a:rPr b="0" lang="en-US" sz="1600" strike="noStrike" u="none">
                <a:solidFill>
                  <a:srgbClr val="000000"/>
                </a:solidFill>
                <a:uFillTx/>
                <a:latin typeface="Lucida Console"/>
                <a:ea typeface="Microsoft YaHei"/>
              </a:rPr>
              <a:t>network started    in sept 2023 </a:t>
            </a:r>
            <a:endParaRPr b="0" lang="hu-HU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algn="just" defTabSz="457200">
              <a:lnSpc>
                <a:spcPct val="100000"/>
              </a:lnSpc>
              <a:tabLst>
                <a:tab algn="l" pos="0"/>
              </a:tabLst>
            </a:pPr>
            <a:r>
              <a:rPr b="0" lang="en-US" sz="1600" strike="noStrike" u="none">
                <a:solidFill>
                  <a:srgbClr val="000000"/>
                </a:solidFill>
                <a:uFillTx/>
                <a:latin typeface="Lucida Console"/>
                <a:ea typeface="Microsoft YaHei"/>
              </a:rPr>
              <a:t>- all together 12 PhD students were recruted and applied all around    the world</a:t>
            </a:r>
            <a:endParaRPr b="0" lang="hu-HU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algn="just" defTabSz="457200">
              <a:lnSpc>
                <a:spcPct val="100000"/>
              </a:lnSpc>
              <a:tabLst>
                <a:tab algn="l" pos="0"/>
              </a:tabLst>
            </a:pPr>
            <a:r>
              <a:rPr b="0" lang="en-US" sz="1600" strike="noStrike" u="none">
                <a:solidFill>
                  <a:srgbClr val="000000"/>
                </a:solidFill>
                <a:uFillTx/>
                <a:latin typeface="Lucida Console"/>
                <a:ea typeface="Microsoft YaHei"/>
              </a:rPr>
              <a:t>- Dr. Carsten Welsh (University of Liverpool is the main organiser     in  this project)</a:t>
            </a:r>
            <a:endParaRPr b="0" lang="hu-HU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algn="just" defTabSz="457200">
              <a:lnSpc>
                <a:spcPct val="100000"/>
              </a:lnSpc>
              <a:tabLst>
                <a:tab algn="l" pos="0"/>
              </a:tabLst>
            </a:pPr>
            <a:r>
              <a:rPr b="0" lang="en-US" sz="1600" strike="noStrike" u="none">
                <a:solidFill>
                  <a:srgbClr val="000000"/>
                </a:solidFill>
                <a:uFillTx/>
                <a:latin typeface="Lucida Console"/>
                <a:ea typeface="Microsoft YaHei"/>
              </a:rPr>
              <a:t>- beyond studing physics they develop their other soft skills,</a:t>
            </a:r>
            <a:endParaRPr b="0" lang="hu-HU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algn="just" defTabSz="457200">
              <a:lnSpc>
                <a:spcPct val="100000"/>
              </a:lnSpc>
              <a:tabLst>
                <a:tab algn="l" pos="0"/>
              </a:tabLst>
            </a:pPr>
            <a:r>
              <a:rPr b="0" lang="en-US" sz="1600" strike="noStrike" u="none">
                <a:solidFill>
                  <a:srgbClr val="000000"/>
                </a:solidFill>
                <a:uFillTx/>
                <a:latin typeface="Lucida Console"/>
                <a:ea typeface="Microsoft YaHei"/>
              </a:rPr>
              <a:t>   </a:t>
            </a:r>
            <a:r>
              <a:rPr b="0" lang="en-US" sz="1600" strike="noStrike" u="none">
                <a:solidFill>
                  <a:srgbClr val="000000"/>
                </a:solidFill>
                <a:uFillTx/>
                <a:latin typeface="Lucida Console"/>
                <a:ea typeface="Microsoft YaHei"/>
              </a:rPr>
              <a:t>having numerous extra courses eg. how to give a good talk etv.   </a:t>
            </a:r>
            <a:endParaRPr b="0" lang="hu-HU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algn="just" defTabSz="457200">
              <a:lnSpc>
                <a:spcPct val="100000"/>
              </a:lnSpc>
              <a:tabLst>
                <a:tab algn="l" pos="0"/>
              </a:tabLst>
            </a:pPr>
            <a:r>
              <a:rPr b="0" lang="en-US" sz="1600" strike="noStrike" u="none">
                <a:solidFill>
                  <a:srgbClr val="000000"/>
                </a:solidFill>
                <a:uFillTx/>
                <a:latin typeface="Lucida Console"/>
                <a:ea typeface="Microsoft YaHei"/>
              </a:rPr>
              <a:t>  </a:t>
            </a:r>
            <a:endParaRPr b="0" lang="hu-HU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algn="just" defTabSz="457200">
              <a:lnSpc>
                <a:spcPct val="100000"/>
              </a:lnSpc>
              <a:tabLst>
                <a:tab algn="l" pos="0"/>
              </a:tabLst>
            </a:pPr>
            <a:r>
              <a:rPr b="0" lang="en-US" sz="1600" strike="noStrike" u="none">
                <a:solidFill>
                  <a:srgbClr val="000000"/>
                </a:solidFill>
                <a:uFillTx/>
                <a:latin typeface="Lucida Console"/>
                <a:ea typeface="Microsoft YaHei"/>
              </a:rPr>
              <a:t>- eg. Andres Leiva Genre from Argentina works at University of Pécs, </a:t>
            </a:r>
            <a:endParaRPr b="0" lang="hu-HU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algn="just" defTabSz="457200">
              <a:lnSpc>
                <a:spcPct val="100000"/>
              </a:lnSpc>
              <a:tabLst>
                <a:tab algn="l" pos="0"/>
              </a:tabLst>
            </a:pPr>
            <a:r>
              <a:rPr b="0" lang="en-US" sz="1600" strike="noStrike" u="none">
                <a:solidFill>
                  <a:srgbClr val="000000"/>
                </a:solidFill>
                <a:uFillTx/>
                <a:latin typeface="Lucida Console"/>
                <a:ea typeface="Microsoft YaHei"/>
              </a:rPr>
              <a:t>   </a:t>
            </a:r>
            <a:r>
              <a:rPr b="0" lang="en-US" sz="1600" strike="noStrike" u="none">
                <a:solidFill>
                  <a:srgbClr val="000000"/>
                </a:solidFill>
                <a:uFillTx/>
                <a:latin typeface="Lucida Console"/>
                <a:ea typeface="Microsoft YaHei"/>
              </a:rPr>
              <a:t>THz accelerator in dielectric media </a:t>
            </a:r>
            <a:endParaRPr b="0" lang="hu-HU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algn="just" defTabSz="457200">
              <a:lnSpc>
                <a:spcPct val="100000"/>
              </a:lnSpc>
              <a:tabLst>
                <a:tab algn="l" pos="0"/>
              </a:tabLst>
            </a:pPr>
            <a:r>
              <a:rPr b="0" lang="en-US" sz="1600" strike="noStrike" u="none">
                <a:solidFill>
                  <a:srgbClr val="000000"/>
                </a:solidFill>
                <a:uFillTx/>
                <a:latin typeface="Lucida Console"/>
                <a:ea typeface="Microsoft YaHei"/>
              </a:rPr>
              <a:t> </a:t>
            </a:r>
            <a:endParaRPr b="0" lang="hu-HU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algn="just" defTabSz="457200">
              <a:lnSpc>
                <a:spcPct val="100000"/>
              </a:lnSpc>
              <a:tabLst>
                <a:tab algn="l" pos="0"/>
              </a:tabLst>
            </a:pPr>
            <a:endParaRPr b="0" lang="hu-HU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algn="just" defTabSz="457200">
              <a:lnSpc>
                <a:spcPct val="100000"/>
              </a:lnSpc>
              <a:tabLst>
                <a:tab algn="l" pos="0"/>
              </a:tabLst>
            </a:pPr>
            <a:r>
              <a:rPr b="0" lang="en-US" sz="1600" strike="noStrike" u="none">
                <a:solidFill>
                  <a:srgbClr val="000000"/>
                </a:solidFill>
                <a:uFillTx/>
                <a:latin typeface="Lucida Console"/>
                <a:ea typeface="Microsoft YaHei"/>
              </a:rPr>
              <a:t>EuPRAXIA-DN: Global Minds, </a:t>
            </a:r>
            <a:endParaRPr b="0" lang="hu-HU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algn="just" defTabSz="457200">
              <a:lnSpc>
                <a:spcPct val="100000"/>
              </a:lnSpc>
              <a:tabLst>
                <a:tab algn="l" pos="0"/>
              </a:tabLst>
            </a:pPr>
            <a:r>
              <a:rPr b="0" lang="en-US" sz="1600" strike="noStrike" u="none">
                <a:solidFill>
                  <a:srgbClr val="000000"/>
                </a:solidFill>
                <a:uFillTx/>
                <a:latin typeface="Lucida Console"/>
                <a:ea typeface="Microsoft YaHei"/>
              </a:rPr>
              <a:t>Accelerating Tomorrowhttps://www.youtube.com/watch?v=6NPgxCdffrE</a:t>
            </a:r>
            <a:r>
              <a:rPr b="0" i="1" lang="en-US" sz="1600" strike="noStrike" u="none">
                <a:solidFill>
                  <a:srgbClr val="000000"/>
                </a:solidFill>
                <a:uFillTx/>
                <a:latin typeface="Lucida Console"/>
                <a:ea typeface="Microsoft YaHei"/>
              </a:rPr>
              <a:t> </a:t>
            </a:r>
            <a:r>
              <a:rPr b="0" i="1" lang="en-US" sz="2100" strike="noStrike" u="none">
                <a:solidFill>
                  <a:srgbClr val="000000"/>
                </a:solidFill>
                <a:uFillTx/>
                <a:latin typeface="Calibri"/>
                <a:ea typeface="Microsoft YaHei"/>
              </a:rPr>
              <a:t> </a:t>
            </a:r>
            <a:endParaRPr b="0" lang="hu-HU" sz="21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algn="just" defTabSz="457200">
              <a:lnSpc>
                <a:spcPct val="100000"/>
              </a:lnSpc>
              <a:tabLst>
                <a:tab algn="l" pos="0"/>
              </a:tabLst>
            </a:pPr>
            <a:endParaRPr b="0" lang="hu-HU" sz="21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algn="just" defTabSz="457200">
              <a:lnSpc>
                <a:spcPct val="100000"/>
              </a:lnSpc>
              <a:tabLst>
                <a:tab algn="l" pos="0"/>
              </a:tabLst>
            </a:pPr>
            <a:r>
              <a:rPr b="0" i="1" lang="en-US" sz="2100" strike="noStrike" u="none">
                <a:solidFill>
                  <a:srgbClr val="000000"/>
                </a:solidFill>
                <a:uFillTx/>
                <a:latin typeface="Calibri"/>
                <a:ea typeface="Microsoft YaHei"/>
              </a:rPr>
              <a:t> </a:t>
            </a:r>
            <a:endParaRPr b="0" lang="hu-HU" sz="21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algn="just" defTabSz="457200">
              <a:lnSpc>
                <a:spcPct val="100000"/>
              </a:lnSpc>
              <a:tabLst>
                <a:tab algn="l" pos="0"/>
              </a:tabLst>
            </a:pPr>
            <a:endParaRPr b="0" lang="hu-HU" sz="21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45"/>
          </p:nvPr>
        </p:nvSpPr>
        <p:spPr/>
        <p:txBody>
          <a:bodyPr/>
          <a:p>
            <a:fld id="{5E5C0B33-57A4-4FE7-8D0C-30775F3DA683}" type="slidenum">
              <a:t>17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PlaceHolder 1"/>
          <p:cNvSpPr>
            <a:spLocks noGrp="1"/>
          </p:cNvSpPr>
          <p:nvPr>
            <p:ph type="title"/>
          </p:nvPr>
        </p:nvSpPr>
        <p:spPr>
          <a:xfrm>
            <a:off x="2115000" y="-272160"/>
            <a:ext cx="7960680" cy="1324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en-GB" sz="3500" strike="noStrike" u="none">
                <a:solidFill>
                  <a:srgbClr val="334186"/>
                </a:solidFill>
                <a:uFillTx/>
                <a:latin typeface="Calibri Light"/>
              </a:rPr>
              <a:t>Social Media  (it is done very professional)</a:t>
            </a:r>
            <a:endParaRPr b="0" lang="hu-HU" sz="35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439" name="PlaceHolder 2"/>
          <p:cNvSpPr>
            <a:spLocks noGrp="1"/>
          </p:cNvSpPr>
          <p:nvPr>
            <p:ph type="ftr" idx="75"/>
          </p:nvPr>
        </p:nvSpPr>
        <p:spPr>
          <a:xfrm>
            <a:off x="410400" y="6462720"/>
            <a:ext cx="41137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0" i="1" lang="en-GB" sz="1200" strike="noStrike" u="none">
                <a:solidFill>
                  <a:schemeClr val="dk1"/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i="1" lang="en-GB" sz="1200" strike="noStrike" u="none">
                <a:solidFill>
                  <a:schemeClr val="dk1"/>
                </a:solidFill>
                <a:uFillTx/>
                <a:latin typeface="Calibri"/>
              </a:rPr>
              <a:t>C.P. Welsch – S. Bertelli</a:t>
            </a:r>
            <a:endParaRPr b="0" lang="hu-HU" sz="1200" strike="noStrike" u="none">
              <a:solidFill>
                <a:srgbClr val="ffffff"/>
              </a:solidFill>
              <a:uFillTx/>
              <a:latin typeface="Times New Roman"/>
            </a:endParaRPr>
          </a:p>
        </p:txBody>
      </p:sp>
      <p:sp>
        <p:nvSpPr>
          <p:cNvPr id="440" name="TextBox 3"/>
          <p:cNvSpPr/>
          <p:nvPr/>
        </p:nvSpPr>
        <p:spPr>
          <a:xfrm>
            <a:off x="542880" y="1100160"/>
            <a:ext cx="6600240" cy="5392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343080" indent="-343080" defTabSz="914400">
              <a:lnSpc>
                <a:spcPct val="100000"/>
              </a:lnSpc>
              <a:spcAft>
                <a:spcPts val="1199"/>
              </a:spcAft>
              <a:buClr>
                <a:srgbClr val="ffffff"/>
              </a:buClr>
              <a:buFont typeface="Arial"/>
              <a:buChar char="•"/>
            </a:pPr>
            <a:r>
              <a:rPr b="0" lang="en-GB" sz="2400" strike="noStrike" u="none">
                <a:solidFill>
                  <a:srgbClr val="ffffff"/>
                </a:solidFill>
                <a:uFillTx/>
                <a:latin typeface="Calibri"/>
              </a:rPr>
              <a:t>All activities are supported by ULIV’s and INFN’s established </a:t>
            </a:r>
            <a:r>
              <a:rPr b="0" lang="en-GB" sz="2400" strike="noStrike" u="none">
                <a:solidFill>
                  <a:srgbClr val="db9b00"/>
                </a:solidFill>
                <a:uFillTx/>
                <a:latin typeface="Calibri"/>
              </a:rPr>
              <a:t>social media </a:t>
            </a:r>
            <a:r>
              <a:rPr b="0" lang="en-GB" sz="2400" strike="noStrike" u="none">
                <a:solidFill>
                  <a:srgbClr val="ffffff"/>
                </a:solidFill>
                <a:uFillTx/>
                <a:latin typeface="Calibri"/>
              </a:rPr>
              <a:t>channels:</a:t>
            </a:r>
            <a:endParaRPr b="0" lang="hu-HU" sz="2400" strike="noStrike" u="none">
              <a:solidFill>
                <a:srgbClr val="ffffff"/>
              </a:solidFill>
              <a:uFillTx/>
              <a:latin typeface="Arial"/>
            </a:endParaRPr>
          </a:p>
          <a:p>
            <a:pPr lvl="1" marL="800280" indent="-343080" defTabSz="914400">
              <a:lnSpc>
                <a:spcPct val="100000"/>
              </a:lnSpc>
              <a:spcAft>
                <a:spcPts val="1199"/>
              </a:spcAft>
              <a:buClr>
                <a:srgbClr val="ffffff"/>
              </a:buClr>
              <a:buFont typeface="Wingdings" charset="2"/>
              <a:buChar char=""/>
            </a:pPr>
            <a:r>
              <a:rPr b="0" lang="en-GB" sz="2400" strike="noStrike" u="none">
                <a:solidFill>
                  <a:srgbClr val="ffffff"/>
                </a:solidFill>
                <a:uFillTx/>
                <a:latin typeface="Calibri"/>
              </a:rPr>
              <a:t>X/Twitter: @livuniphysics, @QUASAR_6group, @INFN_, @INFN_LNS</a:t>
            </a:r>
            <a:endParaRPr b="0" lang="hu-HU" sz="2400" strike="noStrike" u="none">
              <a:solidFill>
                <a:srgbClr val="ffffff"/>
              </a:solidFill>
              <a:uFillTx/>
              <a:latin typeface="Arial"/>
            </a:endParaRPr>
          </a:p>
          <a:p>
            <a:pPr lvl="1" marL="800280" indent="-343080" defTabSz="914400">
              <a:lnSpc>
                <a:spcPct val="100000"/>
              </a:lnSpc>
              <a:spcAft>
                <a:spcPts val="1199"/>
              </a:spcAft>
              <a:buClr>
                <a:srgbClr val="ffffff"/>
              </a:buClr>
              <a:buFont typeface="Wingdings" charset="2"/>
              <a:buChar char=""/>
            </a:pPr>
            <a:r>
              <a:rPr b="0" lang="en-GB" sz="2400" strike="noStrike" u="none">
                <a:solidFill>
                  <a:srgbClr val="ffffff"/>
                </a:solidFill>
                <a:uFillTx/>
                <a:latin typeface="Calibri"/>
              </a:rPr>
              <a:t>Facebook: @theQuasarGroup, @IstitutoFisicaNucleare, @infn.lns</a:t>
            </a:r>
            <a:endParaRPr b="0" lang="hu-HU" sz="2400" strike="noStrike" u="none">
              <a:solidFill>
                <a:srgbClr val="ffffff"/>
              </a:solidFill>
              <a:uFillTx/>
              <a:latin typeface="Arial"/>
            </a:endParaRPr>
          </a:p>
          <a:p>
            <a:pPr lvl="1" marL="800280" indent="-343080" defTabSz="914400">
              <a:lnSpc>
                <a:spcPct val="100000"/>
              </a:lnSpc>
              <a:spcAft>
                <a:spcPts val="1199"/>
              </a:spcAft>
              <a:buClr>
                <a:srgbClr val="ffffff"/>
              </a:buClr>
              <a:buFont typeface="Wingdings" charset="2"/>
              <a:buChar char=""/>
            </a:pPr>
            <a:r>
              <a:rPr b="0" lang="en-GB" sz="2400" strike="noStrike" u="none">
                <a:solidFill>
                  <a:srgbClr val="ffffff"/>
                </a:solidFill>
                <a:uFillTx/>
                <a:latin typeface="Calibri"/>
              </a:rPr>
              <a:t>Instagram: @livuniphysics, quasar_6roup, @infn_insights, @lnf_infn</a:t>
            </a:r>
            <a:endParaRPr b="0" lang="hu-HU" sz="2400" strike="noStrike" u="none">
              <a:solidFill>
                <a:srgbClr val="ffffff"/>
              </a:solidFill>
              <a:uFillTx/>
              <a:latin typeface="Arial"/>
            </a:endParaRPr>
          </a:p>
          <a:p>
            <a:pPr lvl="1" marL="800280" indent="-343080" defTabSz="914400">
              <a:lnSpc>
                <a:spcPct val="100000"/>
              </a:lnSpc>
              <a:spcAft>
                <a:spcPts val="1199"/>
              </a:spcAft>
              <a:buClr>
                <a:srgbClr val="ffffff"/>
              </a:buClr>
              <a:buFont typeface="Wingdings" charset="2"/>
              <a:buChar char=""/>
            </a:pPr>
            <a:r>
              <a:rPr b="0" lang="en-GB" sz="2400" strike="noStrike" u="none">
                <a:solidFill>
                  <a:srgbClr val="ffffff"/>
                </a:solidFill>
                <a:uFillTx/>
                <a:latin typeface="Calibri"/>
              </a:rPr>
              <a:t>LinkedIn: </a:t>
            </a:r>
            <a:r>
              <a:rPr b="0" lang="en-GB" sz="2400" strike="noStrike" u="none">
                <a:solidFill>
                  <a:srgbClr val="ffc000"/>
                </a:solidFill>
                <a:uFillTx/>
                <a:latin typeface="Calibri"/>
              </a:rPr>
              <a:t>EuPRAXIA</a:t>
            </a:r>
            <a:r>
              <a:rPr b="0" lang="en-GB" sz="2400" strike="noStrike" u="none">
                <a:solidFill>
                  <a:srgbClr val="ffffff"/>
                </a:solidFill>
                <a:uFillTx/>
                <a:latin typeface="Calibri"/>
              </a:rPr>
              <a:t>, QUASAR Group Project T.E.A.M.</a:t>
            </a:r>
            <a:endParaRPr b="0" lang="hu-HU" sz="2400" strike="noStrike" u="none">
              <a:solidFill>
                <a:srgbClr val="ffffff"/>
              </a:solidFill>
              <a:uFillTx/>
              <a:latin typeface="Arial"/>
            </a:endParaRPr>
          </a:p>
          <a:p>
            <a:pPr marL="343080" indent="-343080" defTabSz="914400">
              <a:lnSpc>
                <a:spcPct val="100000"/>
              </a:lnSpc>
              <a:spcAft>
                <a:spcPts val="1199"/>
              </a:spcAft>
              <a:buClr>
                <a:srgbClr val="ffffff"/>
              </a:buClr>
              <a:buFont typeface="Arial"/>
              <a:buChar char="•"/>
            </a:pPr>
            <a:r>
              <a:rPr b="0" lang="en-GB" sz="2400" strike="noStrike" u="none">
                <a:solidFill>
                  <a:srgbClr val="ffffff"/>
                </a:solidFill>
                <a:uFillTx/>
                <a:latin typeface="Calibri"/>
              </a:rPr>
              <a:t>Social media </a:t>
            </a:r>
            <a:r>
              <a:rPr b="0" lang="en-GB" sz="2400" strike="noStrike" u="none">
                <a:solidFill>
                  <a:srgbClr val="fcaf17"/>
                </a:solidFill>
                <a:uFillTx/>
                <a:latin typeface="Calibri"/>
              </a:rPr>
              <a:t>campaigns</a:t>
            </a:r>
            <a:r>
              <a:rPr b="0" lang="en-GB" sz="2400" strike="noStrike" u="none">
                <a:solidFill>
                  <a:srgbClr val="ffffff"/>
                </a:solidFill>
                <a:uFillTx/>
                <a:latin typeface="Calibri"/>
              </a:rPr>
              <a:t> to boost visibility</a:t>
            </a:r>
            <a:endParaRPr b="0" lang="hu-HU" sz="2400" strike="noStrike" u="none">
              <a:solidFill>
                <a:srgbClr val="ffffff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  <a:spcAft>
                <a:spcPts val="1199"/>
              </a:spcAft>
            </a:pPr>
            <a:endParaRPr b="0" lang="hu-HU" sz="2400" strike="noStrike" u="non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441" name="Picture 43"/>
          <p:cNvSpPr/>
          <p:nvPr/>
        </p:nvSpPr>
        <p:spPr>
          <a:xfrm>
            <a:off x="7367760" y="1202760"/>
            <a:ext cx="4540680" cy="3777480"/>
          </a:xfrm>
          <a:prstGeom prst="roundRect">
            <a:avLst>
              <a:gd name="adj" fmla="val 8594"/>
            </a:avLst>
          </a:prstGeom>
          <a:blipFill rotWithShape="0">
            <a:blip r:embed="rId1"/>
            <a:srcRect/>
            <a:stretch/>
          </a:blipFill>
          <a:ln w="0">
            <a:noFill/>
          </a:ln>
          <a:effectLst>
            <a:reflection algn="bl" blurRad="12700" dir="5400000" dist="5000" endPos="28000" rotWithShape="0" stA="38000" sy="-100000"/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defTabSz="914400">
              <a:lnSpc>
                <a:spcPct val="100000"/>
              </a:lnSpc>
            </a:pP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42" name="Oval 2"/>
          <p:cNvSpPr/>
          <p:nvPr/>
        </p:nvSpPr>
        <p:spPr>
          <a:xfrm>
            <a:off x="8706960" y="2635920"/>
            <a:ext cx="606600" cy="33768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1800" strike="noStrike" u="none">
              <a:solidFill>
                <a:schemeClr val="lt1"/>
              </a:solidFill>
              <a:uFillTx/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35"/>
          </p:nvPr>
        </p:nvSpPr>
        <p:spPr/>
        <p:txBody>
          <a:bodyPr/>
          <a:p>
            <a:fld id="{83D35689-A2A2-4F76-846B-EA700659A9DA}" type="slidenum">
              <a:t>18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PlaceHolder 1"/>
          <p:cNvSpPr>
            <a:spLocks noGrp="1"/>
          </p:cNvSpPr>
          <p:nvPr>
            <p:ph type="title"/>
          </p:nvPr>
        </p:nvSpPr>
        <p:spPr>
          <a:xfrm>
            <a:off x="2115000" y="-272160"/>
            <a:ext cx="8684280" cy="1324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en-GB" sz="2800" strike="noStrike" u="none">
                <a:solidFill>
                  <a:srgbClr val="334186"/>
                </a:solidFill>
                <a:uFillTx/>
                <a:latin typeface="Calibri Light"/>
              </a:rPr>
              <a:t>EuPRAXIA Outreach – Physics of Star Wars (making enormous hype…  but a successful doctoral network)</a:t>
            </a:r>
            <a:endParaRPr b="0" lang="hu-HU" sz="2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444" name="PlaceHolder 2"/>
          <p:cNvSpPr>
            <a:spLocks noGrp="1"/>
          </p:cNvSpPr>
          <p:nvPr>
            <p:ph type="ftr" idx="76"/>
          </p:nvPr>
        </p:nvSpPr>
        <p:spPr>
          <a:xfrm>
            <a:off x="410400" y="6462720"/>
            <a:ext cx="41137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0" i="1" lang="en-GB" sz="1200" strike="noStrike" u="none">
                <a:solidFill>
                  <a:schemeClr val="dk1"/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i="1" lang="en-GB" sz="1200" strike="noStrike" u="none">
                <a:solidFill>
                  <a:schemeClr val="dk1"/>
                </a:solidFill>
                <a:uFillTx/>
                <a:latin typeface="Calibri"/>
              </a:rPr>
              <a:t>C.P. Welsch – S. Bertelli</a:t>
            </a:r>
            <a:endParaRPr b="0" lang="hu-HU" sz="1200" strike="noStrike" u="none">
              <a:solidFill>
                <a:srgbClr val="ffffff"/>
              </a:solidFill>
              <a:uFillTx/>
              <a:latin typeface="Times New Roman"/>
            </a:endParaRPr>
          </a:p>
        </p:txBody>
      </p:sp>
      <p:pic>
        <p:nvPicPr>
          <p:cNvPr id="445" name="Picture 47" descr="A person in a garment standing in front of a computer&#10;&#10;Description automatically generated"/>
          <p:cNvPicPr/>
          <p:nvPr/>
        </p:nvPicPr>
        <p:blipFill>
          <a:blip r:embed="rId1"/>
          <a:stretch/>
        </p:blipFill>
        <p:spPr>
          <a:xfrm>
            <a:off x="709560" y="3653280"/>
            <a:ext cx="3418920" cy="2335320"/>
          </a:xfrm>
          <a:prstGeom prst="rect">
            <a:avLst/>
          </a:prstGeom>
          <a:ln w="0">
            <a:noFill/>
          </a:ln>
          <a:effectLst>
            <a:outerShdw algn="tl" blurRad="291960" dir="2700000" dist="138479" rotWithShape="0">
              <a:srgbClr val="333333">
                <a:alpha val="65000"/>
              </a:srgbClr>
            </a:outerShdw>
          </a:effectLst>
        </p:spPr>
      </p:pic>
      <p:pic>
        <p:nvPicPr>
          <p:cNvPr id="446" name="Picture 48" descr=""/>
          <p:cNvPicPr/>
          <p:nvPr/>
        </p:nvPicPr>
        <p:blipFill>
          <a:blip r:embed="rId2"/>
          <a:stretch/>
        </p:blipFill>
        <p:spPr>
          <a:xfrm>
            <a:off x="8012880" y="1155960"/>
            <a:ext cx="3559320" cy="4873320"/>
          </a:xfrm>
          <a:prstGeom prst="rect">
            <a:avLst/>
          </a:prstGeom>
          <a:ln w="0">
            <a:noFill/>
          </a:ln>
          <a:effectLst>
            <a:outerShdw algn="tl" blurRad="291960" dir="2700000" dist="138479" rotWithShape="0">
              <a:srgbClr val="333333">
                <a:alpha val="65000"/>
              </a:srgbClr>
            </a:outerShdw>
          </a:effectLst>
        </p:spPr>
      </p:pic>
      <p:pic>
        <p:nvPicPr>
          <p:cNvPr id="447" name="Picture 49" descr="A picture containing text&#10;&#10;Description automatically generated"/>
          <p:cNvPicPr/>
          <p:nvPr/>
        </p:nvPicPr>
        <p:blipFill>
          <a:blip r:embed="rId3"/>
          <a:stretch/>
        </p:blipFill>
        <p:spPr>
          <a:xfrm>
            <a:off x="4412520" y="1155960"/>
            <a:ext cx="3249360" cy="2264400"/>
          </a:xfrm>
          <a:prstGeom prst="rect">
            <a:avLst/>
          </a:prstGeom>
          <a:ln w="0">
            <a:noFill/>
          </a:ln>
          <a:effectLst>
            <a:outerShdw algn="tl" blurRad="291960" dir="2700000" dist="138479" rotWithShape="0">
              <a:srgbClr val="333333">
                <a:alpha val="65000"/>
              </a:srgbClr>
            </a:outerShdw>
          </a:effectLst>
        </p:spPr>
      </p:pic>
      <p:pic>
        <p:nvPicPr>
          <p:cNvPr id="448" name="Picture 50" descr="A group of people in garment&#10;&#10;Description automatically generated with low confidence"/>
          <p:cNvPicPr/>
          <p:nvPr/>
        </p:nvPicPr>
        <p:blipFill>
          <a:blip r:embed="rId4"/>
          <a:stretch/>
        </p:blipFill>
        <p:spPr>
          <a:xfrm>
            <a:off x="4412520" y="3653280"/>
            <a:ext cx="3249360" cy="2334960"/>
          </a:xfrm>
          <a:prstGeom prst="rect">
            <a:avLst/>
          </a:prstGeom>
          <a:ln w="0">
            <a:noFill/>
          </a:ln>
          <a:effectLst>
            <a:outerShdw algn="tl" blurRad="291960" dir="2700000" dist="138479" rotWithShape="0">
              <a:srgbClr val="333333">
                <a:alpha val="65000"/>
              </a:srgbClr>
            </a:outerShdw>
          </a:effectLst>
        </p:spPr>
      </p:pic>
      <p:pic>
        <p:nvPicPr>
          <p:cNvPr id="449" name="Picture 54" descr=""/>
          <p:cNvPicPr/>
          <p:nvPr/>
        </p:nvPicPr>
        <p:blipFill>
          <a:blip r:embed="rId5"/>
          <a:stretch/>
        </p:blipFill>
        <p:spPr>
          <a:xfrm>
            <a:off x="709560" y="1146600"/>
            <a:ext cx="3418920" cy="2283120"/>
          </a:xfrm>
          <a:prstGeom prst="rect">
            <a:avLst/>
          </a:prstGeom>
          <a:ln w="0">
            <a:noFill/>
          </a:ln>
          <a:effectLst>
            <a:outerShdw algn="tl" blurRad="291960" dir="2700000" dist="138479" rotWithShape="0">
              <a:srgbClr val="333333">
                <a:alpha val="65000"/>
              </a:srgbClr>
            </a:outerShdw>
          </a:effectLst>
        </p:spPr>
      </p:pic>
      <p:sp>
        <p:nvSpPr>
          <p:cNvPr id="4" name="PlaceHolder 3"/>
          <p:cNvSpPr>
            <a:spLocks noGrp="1"/>
          </p:cNvSpPr>
          <p:nvPr>
            <p:ph type="sldNum" idx="35"/>
          </p:nvPr>
        </p:nvSpPr>
        <p:spPr/>
        <p:txBody>
          <a:bodyPr/>
          <a:p>
            <a:fld id="{11B0689D-F8AE-4DC4-96D6-F28409721A72}" type="slidenum">
              <a:t>19</a:t>
            </a:fld>
          </a:p>
        </p:txBody>
      </p:sp>
    </p:spTree>
  </p:cSld>
  <mc:AlternateContent>
    <mc:Choice Requires="p14">
      <p:transition spd="slow" p14:dur="2000">
        <p:fade thruBlk="true"/>
      </p:transition>
    </mc:Choice>
    <mc:Fallback>
      <p:transition spd="slow">
        <p:fade thruBlk="true"/>
      </p:transition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PlaceHolder 1"/>
          <p:cNvSpPr>
            <a:spLocks noGrp="1"/>
          </p:cNvSpPr>
          <p:nvPr>
            <p:ph/>
          </p:nvPr>
        </p:nvSpPr>
        <p:spPr>
          <a:xfrm>
            <a:off x="838080" y="1825560"/>
            <a:ext cx="10514160" cy="43498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hu-HU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2800" strike="noStrike" u="none">
                <a:solidFill>
                  <a:schemeClr val="dk1"/>
                </a:solidFill>
                <a:uFillTx/>
                <a:latin typeface="Calibri"/>
              </a:rPr>
              <a:t>Introduction,  personal info  </a:t>
            </a:r>
            <a:endParaRPr b="0" lang="hu-HU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2800" strike="noStrike" u="none">
                <a:solidFill>
                  <a:schemeClr val="dk1"/>
                </a:solidFill>
                <a:uFillTx/>
                <a:latin typeface="Calibri"/>
              </a:rPr>
              <a:t>The basic physics of plasma accelerators </a:t>
            </a:r>
            <a:endParaRPr b="0" lang="hu-HU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2800" strike="noStrike" u="none">
                <a:solidFill>
                  <a:schemeClr val="dk1"/>
                </a:solidFill>
                <a:uFillTx/>
                <a:latin typeface="Calibri"/>
              </a:rPr>
              <a:t>The EuPRAXIA project itself </a:t>
            </a:r>
            <a:endParaRPr b="0" lang="hu-HU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2800" strike="noStrike" u="none">
                <a:solidFill>
                  <a:schemeClr val="dk1"/>
                </a:solidFill>
                <a:uFillTx/>
                <a:latin typeface="Calibri"/>
              </a:rPr>
              <a:t>Future plans</a:t>
            </a:r>
            <a:endParaRPr b="0" lang="hu-HU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2800" strike="noStrike" u="none">
                <a:solidFill>
                  <a:schemeClr val="dk1"/>
                </a:solidFill>
                <a:uFillTx/>
                <a:latin typeface="Calibri"/>
              </a:rPr>
              <a:t>Summary and Outlook </a:t>
            </a:r>
            <a:endParaRPr b="0" lang="hu-HU" sz="2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209" name="PlaceHolder 2"/>
          <p:cNvSpPr>
            <a:spLocks noGrp="1"/>
          </p:cNvSpPr>
          <p:nvPr>
            <p:ph type="title"/>
          </p:nvPr>
        </p:nvSpPr>
        <p:spPr>
          <a:xfrm>
            <a:off x="2115000" y="-272160"/>
            <a:ext cx="7960320" cy="13240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en-US" sz="3500" strike="noStrike" u="none">
                <a:solidFill>
                  <a:srgbClr val="334186"/>
                </a:solidFill>
                <a:uFillTx/>
                <a:latin typeface="Calibri Light"/>
              </a:rPr>
              <a:t>Structure of the talk</a:t>
            </a:r>
            <a:endParaRPr b="0" lang="hu-HU" sz="35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210" name="PlaceHolder 3"/>
          <p:cNvSpPr>
            <a:spLocks noGrp="1"/>
          </p:cNvSpPr>
          <p:nvPr>
            <p:ph type="ftr" idx="60"/>
          </p:nvPr>
        </p:nvSpPr>
        <p:spPr>
          <a:xfrm>
            <a:off x="410400" y="6462720"/>
            <a:ext cx="411336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0" i="1" lang="en-GB" sz="1200" strike="noStrike" u="none">
                <a:solidFill>
                  <a:schemeClr val="dk1"/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i="1" lang="en-GB" sz="1200" strike="noStrike" u="none">
                <a:solidFill>
                  <a:schemeClr val="dk1"/>
                </a:solidFill>
                <a:uFillTx/>
                <a:latin typeface="Calibri"/>
              </a:rPr>
              <a:t>Insert author and occasion</a:t>
            </a:r>
            <a:endParaRPr b="0" lang="hu-H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61D48EB9-2CF4-4681-B795-1FC1F43DE960}" type="slidenum">
              <a:t>2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PlaceHolder 1"/>
          <p:cNvSpPr>
            <a:spLocks noGrp="1"/>
          </p:cNvSpPr>
          <p:nvPr>
            <p:ph type="title"/>
          </p:nvPr>
        </p:nvSpPr>
        <p:spPr>
          <a:xfrm>
            <a:off x="1813680" y="-257040"/>
            <a:ext cx="9416520" cy="13237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/>
          </a:bodyPr>
          <a:p>
            <a:pPr indent="0" algn="ctr" defTabSz="68580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en-US" sz="3600" strike="noStrike" u="none">
                <a:solidFill>
                  <a:srgbClr val="334186"/>
                </a:solidFill>
                <a:uFillTx/>
                <a:latin typeface="Calibri"/>
              </a:rPr>
              <a:t>Intense R&amp;D Program on critical components</a:t>
            </a:r>
            <a:endParaRPr b="0" lang="hu-HU" sz="36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pic>
        <p:nvPicPr>
          <p:cNvPr id="451" name="Picture 22" descr=""/>
          <p:cNvPicPr/>
          <p:nvPr/>
        </p:nvPicPr>
        <p:blipFill>
          <a:blip r:embed="rId1"/>
          <a:stretch/>
        </p:blipFill>
        <p:spPr>
          <a:xfrm>
            <a:off x="4408560" y="1649160"/>
            <a:ext cx="7482960" cy="4061160"/>
          </a:xfrm>
          <a:prstGeom prst="rect">
            <a:avLst/>
          </a:prstGeom>
          <a:ln w="0">
            <a:noFill/>
          </a:ln>
          <a:effectLst>
            <a:outerShdw algn="tl" blurRad="291960" dir="2700000" dist="138479" rotWithShape="0">
              <a:srgbClr val="333333">
                <a:alpha val="65000"/>
              </a:srgbClr>
            </a:outerShdw>
          </a:effectLst>
        </p:spPr>
      </p:pic>
      <p:sp>
        <p:nvSpPr>
          <p:cNvPr id="452" name="TextBox 2"/>
          <p:cNvSpPr/>
          <p:nvPr/>
        </p:nvSpPr>
        <p:spPr>
          <a:xfrm>
            <a:off x="298440" y="790200"/>
            <a:ext cx="3886920" cy="561096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257040" indent="-257040" defTabSz="343080">
              <a:lnSpc>
                <a:spcPct val="100000"/>
              </a:lnSpc>
              <a:spcAft>
                <a:spcPts val="451"/>
              </a:spcAft>
              <a:buClr>
                <a:srgbClr val="000000"/>
              </a:buClr>
              <a:buFont typeface="Arial"/>
              <a:buChar char="•"/>
            </a:pPr>
            <a:r>
              <a:rPr b="1" lang="en-US" sz="2400" strike="noStrike" u="none">
                <a:solidFill>
                  <a:srgbClr val="000000"/>
                </a:solidFill>
                <a:uFillTx/>
                <a:latin typeface="Calibri"/>
              </a:rPr>
              <a:t>Electrons</a:t>
            </a:r>
            <a:r>
              <a:rPr b="0" lang="en-US" sz="2400" strike="noStrike" u="none">
                <a:solidFill>
                  <a:srgbClr val="000000"/>
                </a:solidFill>
                <a:uFillTx/>
                <a:latin typeface="Calibri"/>
              </a:rPr>
              <a:t> </a:t>
            </a:r>
            <a:br>
              <a:rPr sz="2400"/>
            </a:br>
            <a:r>
              <a:rPr b="0" lang="en-US" sz="2400" strike="noStrike" u="none">
                <a:solidFill>
                  <a:srgbClr val="000000"/>
                </a:solidFill>
                <a:uFillTx/>
                <a:latin typeface="Calibri"/>
              </a:rPr>
              <a:t>(</a:t>
            </a:r>
            <a:r>
              <a:rPr b="0" lang="en-US" sz="2400" strike="noStrike" u="none">
                <a:solidFill>
                  <a:srgbClr val="ff0000"/>
                </a:solidFill>
                <a:uFillTx/>
                <a:latin typeface="Calibri"/>
              </a:rPr>
              <a:t>0.1-5 GeV, 30 pC</a:t>
            </a:r>
            <a:r>
              <a:rPr b="0" lang="en-US" sz="2400" strike="noStrike" u="none">
                <a:solidFill>
                  <a:srgbClr val="000000"/>
                </a:solidFill>
                <a:uFillTx/>
                <a:latin typeface="Calibri"/>
              </a:rPr>
              <a:t>) </a:t>
            </a:r>
            <a:endParaRPr b="0" lang="hu-HU" sz="2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57040" indent="-257040" defTabSz="343080">
              <a:lnSpc>
                <a:spcPct val="100000"/>
              </a:lnSpc>
              <a:spcAft>
                <a:spcPts val="451"/>
              </a:spcAft>
              <a:buClr>
                <a:srgbClr val="000000"/>
              </a:buClr>
              <a:buFont typeface="Arial"/>
              <a:buChar char="•"/>
            </a:pPr>
            <a:r>
              <a:rPr b="1" lang="en-US" sz="2400" strike="noStrike" u="none">
                <a:solidFill>
                  <a:srgbClr val="000000"/>
                </a:solidFill>
                <a:uFillTx/>
                <a:latin typeface="Calibri"/>
              </a:rPr>
              <a:t>Positrons</a:t>
            </a:r>
            <a:r>
              <a:rPr b="0" lang="en-US" sz="2400" strike="noStrike" u="none">
                <a:solidFill>
                  <a:srgbClr val="000000"/>
                </a:solidFill>
                <a:uFillTx/>
                <a:latin typeface="Calibri"/>
              </a:rPr>
              <a:t> </a:t>
            </a:r>
            <a:br>
              <a:rPr sz="2400"/>
            </a:br>
            <a:r>
              <a:rPr b="0" lang="en-US" sz="2400" strike="noStrike" u="none">
                <a:solidFill>
                  <a:srgbClr val="000000"/>
                </a:solidFill>
                <a:uFillTx/>
                <a:latin typeface="Calibri"/>
              </a:rPr>
              <a:t>(0.5-10 MeV, 10</a:t>
            </a:r>
            <a:r>
              <a:rPr b="0" lang="en-US" sz="2400" strike="noStrike" u="none" baseline="30000">
                <a:solidFill>
                  <a:srgbClr val="000000"/>
                </a:solidFill>
                <a:uFillTx/>
                <a:latin typeface="Calibri"/>
              </a:rPr>
              <a:t>6</a:t>
            </a:r>
            <a:r>
              <a:rPr b="0" lang="en-US" sz="2400" strike="noStrike" u="none">
                <a:solidFill>
                  <a:srgbClr val="000000"/>
                </a:solidFill>
                <a:uFillTx/>
                <a:latin typeface="Calibri"/>
              </a:rPr>
              <a:t>)</a:t>
            </a:r>
            <a:endParaRPr b="0" lang="hu-HU" sz="2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57040" indent="-257040" defTabSz="343080">
              <a:lnSpc>
                <a:spcPct val="100000"/>
              </a:lnSpc>
              <a:spcAft>
                <a:spcPts val="451"/>
              </a:spcAft>
              <a:buClr>
                <a:srgbClr val="000000"/>
              </a:buClr>
              <a:buFont typeface="Arial"/>
              <a:buChar char="•"/>
            </a:pPr>
            <a:r>
              <a:rPr b="1" lang="en-US" sz="2400" strike="noStrike" u="none">
                <a:solidFill>
                  <a:srgbClr val="000000"/>
                </a:solidFill>
                <a:uFillTx/>
                <a:latin typeface="Calibri"/>
              </a:rPr>
              <a:t>Positrons</a:t>
            </a:r>
            <a:r>
              <a:rPr b="0" lang="en-US" sz="2400" strike="noStrike" u="none">
                <a:solidFill>
                  <a:srgbClr val="000000"/>
                </a:solidFill>
                <a:uFillTx/>
                <a:latin typeface="Calibri"/>
              </a:rPr>
              <a:t> (GeV source)</a:t>
            </a:r>
            <a:endParaRPr b="0" lang="hu-HU" sz="2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57040" indent="-257040" defTabSz="343080">
              <a:lnSpc>
                <a:spcPct val="100000"/>
              </a:lnSpc>
              <a:spcAft>
                <a:spcPts val="451"/>
              </a:spcAft>
              <a:buClr>
                <a:srgbClr val="000000"/>
              </a:buClr>
              <a:buFont typeface="Arial"/>
              <a:buChar char="•"/>
            </a:pPr>
            <a:r>
              <a:rPr b="1" lang="en-US" sz="2400" strike="noStrike" u="none">
                <a:solidFill>
                  <a:srgbClr val="000000"/>
                </a:solidFill>
                <a:uFillTx/>
                <a:latin typeface="Calibri"/>
              </a:rPr>
              <a:t>Lasers</a:t>
            </a:r>
            <a:r>
              <a:rPr b="0" lang="en-US" sz="2400" strike="noStrike" u="none">
                <a:solidFill>
                  <a:srgbClr val="000000"/>
                </a:solidFill>
                <a:uFillTx/>
                <a:latin typeface="Calibri"/>
              </a:rPr>
              <a:t> </a:t>
            </a:r>
            <a:br>
              <a:rPr sz="2400"/>
            </a:br>
            <a:r>
              <a:rPr b="0" lang="en-US" sz="2400" strike="noStrike" u="none">
                <a:solidFill>
                  <a:srgbClr val="ff0000"/>
                </a:solidFill>
                <a:uFillTx/>
                <a:latin typeface="Calibri"/>
              </a:rPr>
              <a:t>(100 J, 50 fs, 10-100 Hz</a:t>
            </a:r>
            <a:r>
              <a:rPr b="0" lang="en-US" sz="2400" strike="noStrike" u="none">
                <a:solidFill>
                  <a:srgbClr val="000000"/>
                </a:solidFill>
                <a:uFillTx/>
                <a:latin typeface="Calibri"/>
              </a:rPr>
              <a:t>)</a:t>
            </a:r>
            <a:endParaRPr b="0" lang="hu-HU" sz="2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57040" indent="-257040" defTabSz="343080">
              <a:lnSpc>
                <a:spcPct val="100000"/>
              </a:lnSpc>
              <a:spcAft>
                <a:spcPts val="451"/>
              </a:spcAft>
              <a:buClr>
                <a:srgbClr val="000000"/>
              </a:buClr>
              <a:buFont typeface="Arial"/>
              <a:buChar char="•"/>
            </a:pPr>
            <a:r>
              <a:rPr b="1" lang="en-US" sz="2400" strike="noStrike" u="none">
                <a:solidFill>
                  <a:srgbClr val="000000"/>
                </a:solidFill>
                <a:uFillTx/>
                <a:latin typeface="Calibri"/>
              </a:rPr>
              <a:t>X-band RF Linac</a:t>
            </a:r>
            <a:r>
              <a:rPr b="0" lang="en-US" sz="2400" strike="noStrike" u="none">
                <a:solidFill>
                  <a:srgbClr val="000000"/>
                </a:solidFill>
                <a:uFillTx/>
                <a:latin typeface="Calibri"/>
              </a:rPr>
              <a:t> </a:t>
            </a:r>
            <a:br>
              <a:rPr sz="2400"/>
            </a:br>
            <a:r>
              <a:rPr b="0" lang="en-US" sz="2400" strike="noStrike" u="none">
                <a:solidFill>
                  <a:srgbClr val="000000"/>
                </a:solidFill>
                <a:uFillTx/>
                <a:latin typeface="Calibri"/>
              </a:rPr>
              <a:t>(60 MV/m , up to 400 Hz)</a:t>
            </a:r>
            <a:endParaRPr b="0" lang="hu-HU" sz="2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57040" indent="-257040" defTabSz="343080">
              <a:lnSpc>
                <a:spcPct val="100000"/>
              </a:lnSpc>
              <a:spcAft>
                <a:spcPts val="451"/>
              </a:spcAft>
              <a:buClr>
                <a:srgbClr val="000000"/>
              </a:buClr>
              <a:buFont typeface="Arial"/>
              <a:buChar char="•"/>
            </a:pPr>
            <a:r>
              <a:rPr b="1" lang="en-US" sz="2400" strike="noStrike" u="none">
                <a:solidFill>
                  <a:srgbClr val="000000"/>
                </a:solidFill>
                <a:uFillTx/>
                <a:latin typeface="Calibri"/>
              </a:rPr>
              <a:t>Plasma Targets</a:t>
            </a:r>
            <a:endParaRPr b="0" lang="hu-HU" sz="2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57040" indent="-257040" defTabSz="343080">
              <a:lnSpc>
                <a:spcPct val="100000"/>
              </a:lnSpc>
              <a:spcAft>
                <a:spcPts val="451"/>
              </a:spcAft>
              <a:buClr>
                <a:srgbClr val="000000"/>
              </a:buClr>
              <a:buFont typeface="Arial"/>
              <a:buChar char="•"/>
            </a:pPr>
            <a:r>
              <a:rPr b="1" lang="en-US" sz="2400" strike="noStrike" u="none">
                <a:solidFill>
                  <a:srgbClr val="000000"/>
                </a:solidFill>
                <a:uFillTx/>
                <a:latin typeface="Calibri"/>
              </a:rPr>
              <a:t>Betatron X rays</a:t>
            </a:r>
            <a:r>
              <a:rPr b="0" lang="en-US" sz="2400" strike="noStrike" u="none">
                <a:solidFill>
                  <a:srgbClr val="000000"/>
                </a:solidFill>
                <a:uFillTx/>
                <a:latin typeface="Calibri"/>
              </a:rPr>
              <a:t> </a:t>
            </a:r>
            <a:br>
              <a:rPr sz="2400"/>
            </a:br>
            <a:r>
              <a:rPr b="0" lang="en-US" sz="2400" strike="noStrike" u="none">
                <a:solidFill>
                  <a:srgbClr val="000000"/>
                </a:solidFill>
                <a:uFillTx/>
                <a:latin typeface="Calibri"/>
              </a:rPr>
              <a:t>(1-10 keV, 10</a:t>
            </a:r>
            <a:r>
              <a:rPr b="0" lang="en-US" sz="2400" strike="noStrike" u="none" baseline="30000">
                <a:solidFill>
                  <a:srgbClr val="000000"/>
                </a:solidFill>
                <a:uFillTx/>
                <a:latin typeface="Calibri"/>
              </a:rPr>
              <a:t>10</a:t>
            </a:r>
            <a:r>
              <a:rPr b="0" lang="en-US" sz="2400" strike="noStrike" u="none">
                <a:solidFill>
                  <a:srgbClr val="000000"/>
                </a:solidFill>
                <a:uFillTx/>
                <a:latin typeface="Calibri"/>
              </a:rPr>
              <a:t>)</a:t>
            </a:r>
            <a:endParaRPr b="0" lang="hu-HU" sz="2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57040" indent="-257040" defTabSz="343080">
              <a:lnSpc>
                <a:spcPct val="100000"/>
              </a:lnSpc>
              <a:spcAft>
                <a:spcPts val="451"/>
              </a:spcAft>
              <a:buClr>
                <a:srgbClr val="000000"/>
              </a:buClr>
              <a:buFont typeface="Arial"/>
              <a:buChar char="•"/>
            </a:pPr>
            <a:r>
              <a:rPr b="1" lang="en-US" sz="2400" strike="noStrike" u="none">
                <a:solidFill>
                  <a:srgbClr val="000000"/>
                </a:solidFill>
                <a:uFillTx/>
                <a:latin typeface="Calibri"/>
              </a:rPr>
              <a:t>FEL light </a:t>
            </a:r>
            <a:br>
              <a:rPr sz="2400"/>
            </a:br>
            <a:r>
              <a:rPr b="0" lang="en-US" sz="2400" strike="noStrike" u="none">
                <a:solidFill>
                  <a:srgbClr val="000000"/>
                </a:solidFill>
                <a:uFillTx/>
                <a:latin typeface="Calibri"/>
              </a:rPr>
              <a:t>(0.2-36 nm, 10</a:t>
            </a:r>
            <a:r>
              <a:rPr b="0" lang="en-US" sz="2400" strike="noStrike" u="none" baseline="30000">
                <a:solidFill>
                  <a:srgbClr val="000000"/>
                </a:solidFill>
                <a:uFillTx/>
                <a:latin typeface="Calibri"/>
              </a:rPr>
              <a:t>9</a:t>
            </a:r>
            <a:r>
              <a:rPr b="0" lang="en-US" sz="2400" strike="noStrike" u="none">
                <a:solidFill>
                  <a:srgbClr val="000000"/>
                </a:solidFill>
                <a:uFillTx/>
                <a:latin typeface="Calibri"/>
              </a:rPr>
              <a:t>-10</a:t>
            </a:r>
            <a:r>
              <a:rPr b="0" lang="en-US" sz="2400" strike="noStrike" u="none" baseline="30000">
                <a:solidFill>
                  <a:srgbClr val="000000"/>
                </a:solidFill>
                <a:uFillTx/>
                <a:latin typeface="Calibri"/>
              </a:rPr>
              <a:t>13</a:t>
            </a:r>
            <a:r>
              <a:rPr b="0" lang="en-US" sz="2400" strike="noStrike" u="none">
                <a:solidFill>
                  <a:srgbClr val="000000"/>
                </a:solidFill>
                <a:uFillTx/>
                <a:latin typeface="Calibri"/>
              </a:rPr>
              <a:t>)</a:t>
            </a:r>
            <a:endParaRPr b="0" lang="hu-HU" sz="2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53" name="Téglalap 420"/>
          <p:cNvSpPr/>
          <p:nvPr/>
        </p:nvSpPr>
        <p:spPr>
          <a:xfrm>
            <a:off x="4500000" y="913680"/>
            <a:ext cx="5351040" cy="345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b="0" lang="hu-HU" sz="1800" strike="noStrike" u="none">
                <a:solidFill>
                  <a:srgbClr val="ff0000"/>
                </a:solidFill>
                <a:uFillTx/>
                <a:latin typeface="Arial"/>
              </a:rPr>
              <a:t>Main info for us, now,  will apply Ti:Sapphire lasers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a6a6a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PlaceHolder 1"/>
          <p:cNvSpPr>
            <a:spLocks noGrp="1"/>
          </p:cNvSpPr>
          <p:nvPr>
            <p:ph type="title"/>
          </p:nvPr>
        </p:nvSpPr>
        <p:spPr>
          <a:xfrm>
            <a:off x="2115000" y="-272160"/>
            <a:ext cx="7960320" cy="13240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en-GB" sz="3500" strike="noStrike" u="none">
                <a:solidFill>
                  <a:srgbClr val="334186"/>
                </a:solidFill>
                <a:uFillTx/>
                <a:latin typeface="Calibri Light"/>
              </a:rPr>
              <a:t>EuPRAXIA-PP Structure</a:t>
            </a:r>
            <a:endParaRPr b="0" lang="hu-HU" sz="35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455" name="PlaceHolder 2"/>
          <p:cNvSpPr>
            <a:spLocks noGrp="1"/>
          </p:cNvSpPr>
          <p:nvPr>
            <p:ph type="ftr" idx="77"/>
          </p:nvPr>
        </p:nvSpPr>
        <p:spPr>
          <a:xfrm>
            <a:off x="410400" y="6462720"/>
            <a:ext cx="411336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0" i="1" lang="en-GB" sz="1200" strike="noStrike" u="none">
                <a:solidFill>
                  <a:schemeClr val="dk1"/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i="1" lang="en-GB" sz="1200" strike="noStrike" u="none">
                <a:solidFill>
                  <a:schemeClr val="dk1"/>
                </a:solidFill>
                <a:uFillTx/>
                <a:latin typeface="Calibri"/>
              </a:rPr>
              <a:t>Insert author and occasion</a:t>
            </a:r>
            <a:endParaRPr b="0" lang="hu-H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456" name="Rectangle 7"/>
          <p:cNvSpPr/>
          <p:nvPr/>
        </p:nvSpPr>
        <p:spPr>
          <a:xfrm>
            <a:off x="1881360" y="909720"/>
            <a:ext cx="1191600" cy="570240"/>
          </a:xfrm>
          <a:prstGeom prst="rect">
            <a:avLst/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1800" strike="noStrike" u="none">
              <a:solidFill>
                <a:schemeClr val="lt1"/>
              </a:solidFill>
              <a:uFillTx/>
              <a:latin typeface="Calibri"/>
            </a:endParaRPr>
          </a:p>
        </p:txBody>
      </p:sp>
      <p:pic>
        <p:nvPicPr>
          <p:cNvPr id="457" name="Picture 5" descr=""/>
          <p:cNvPicPr/>
          <p:nvPr/>
        </p:nvPicPr>
        <p:blipFill>
          <a:blip r:embed="rId1"/>
          <a:stretch/>
        </p:blipFill>
        <p:spPr>
          <a:xfrm>
            <a:off x="1456200" y="786600"/>
            <a:ext cx="9278280" cy="5590800"/>
          </a:xfrm>
          <a:prstGeom prst="rect">
            <a:avLst/>
          </a:prstGeom>
          <a:ln w="0">
            <a:noFill/>
          </a:ln>
        </p:spPr>
      </p:pic>
      <p:sp>
        <p:nvSpPr>
          <p:cNvPr id="4" name="PlaceHolder 3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3B490B87-4C4A-484B-8011-44390FC61ED4}" type="slidenum">
              <a:t>21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PlaceHolder 1"/>
          <p:cNvSpPr>
            <a:spLocks noGrp="1"/>
          </p:cNvSpPr>
          <p:nvPr>
            <p:ph type="title"/>
          </p:nvPr>
        </p:nvSpPr>
        <p:spPr>
          <a:xfrm>
            <a:off x="1958040" y="-329040"/>
            <a:ext cx="9195120" cy="13237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/>
          </a:bodyPr>
          <a:p>
            <a:pPr indent="0" algn="ctr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de-DE" sz="2800" strike="noStrike" u="none">
                <a:solidFill>
                  <a:srgbClr val="334186"/>
                </a:solidFill>
                <a:uFillTx/>
                <a:latin typeface="Calibri"/>
              </a:rPr>
              <a:t>EuPRAXIA_PP Project Coordinator: Pierluigi Campana (INFN)</a:t>
            </a:r>
            <a:br>
              <a:rPr sz="2800"/>
            </a:br>
            <a:r>
              <a:rPr b="1" lang="de-DE" sz="2200" strike="noStrike" u="none">
                <a:solidFill>
                  <a:srgbClr val="334186"/>
                </a:solidFill>
                <a:uFillTx/>
                <a:latin typeface="Calibri"/>
              </a:rPr>
              <a:t>(in september 2024)</a:t>
            </a:r>
            <a:endParaRPr b="0" lang="hu-HU" sz="2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459" name="Textfeld 6"/>
          <p:cNvSpPr/>
          <p:nvPr/>
        </p:nvSpPr>
        <p:spPr>
          <a:xfrm>
            <a:off x="2138400" y="859320"/>
            <a:ext cx="3092400" cy="5303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457200">
              <a:lnSpc>
                <a:spcPct val="100000"/>
              </a:lnSpc>
              <a:tabLst>
                <a:tab algn="l" pos="0"/>
              </a:tabLst>
            </a:pPr>
            <a:r>
              <a:rPr b="1" lang="de-DE" sz="1400" strike="noStrike" u="none">
                <a:solidFill>
                  <a:srgbClr val="000000"/>
                </a:solidFill>
                <a:uFillTx/>
                <a:latin typeface="Arial"/>
              </a:rPr>
              <a:t>WP1 - Coordination &amp; Project Management</a:t>
            </a:r>
            <a:br>
              <a:rPr sz="1400"/>
            </a:br>
            <a:r>
              <a:rPr b="0" lang="de-DE" sz="1400" strike="noStrike" u="none">
                <a:solidFill>
                  <a:srgbClr val="000000"/>
                </a:solidFill>
                <a:uFillTx/>
                <a:latin typeface="Arial"/>
              </a:rPr>
              <a:t>P. Campana, INFN</a:t>
            </a:r>
            <a:br>
              <a:rPr sz="1400"/>
            </a:br>
            <a:r>
              <a:rPr b="0" lang="de-DE" sz="1400" strike="noStrike" u="none">
                <a:solidFill>
                  <a:srgbClr val="000000"/>
                </a:solidFill>
                <a:uFillTx/>
                <a:latin typeface="Arial"/>
              </a:rPr>
              <a:t>M. Ferrario, INFN</a:t>
            </a:r>
            <a:br>
              <a:rPr sz="1400"/>
            </a:br>
            <a:br>
              <a:rPr sz="400"/>
            </a:br>
            <a:r>
              <a:rPr b="1" lang="de-DE" sz="1400" strike="noStrike" u="none">
                <a:solidFill>
                  <a:srgbClr val="000000"/>
                </a:solidFill>
                <a:uFillTx/>
                <a:latin typeface="Arial"/>
              </a:rPr>
              <a:t>WP2 - Dissemination and Public Relations</a:t>
            </a:r>
            <a:br>
              <a:rPr sz="1400"/>
            </a:br>
            <a:r>
              <a:rPr b="0" lang="de-DE" sz="1400" strike="noStrike" u="none">
                <a:solidFill>
                  <a:srgbClr val="000000"/>
                </a:solidFill>
                <a:uFillTx/>
                <a:latin typeface="Arial"/>
              </a:rPr>
              <a:t>C. Welsch, U Liverpool</a:t>
            </a:r>
            <a:br>
              <a:rPr sz="1400"/>
            </a:br>
            <a:r>
              <a:rPr b="0" lang="de-DE" sz="1400" strike="noStrike" u="none">
                <a:solidFill>
                  <a:srgbClr val="000000"/>
                </a:solidFill>
                <a:uFillTx/>
                <a:latin typeface="Arial"/>
              </a:rPr>
              <a:t>S. Bertellii, INFN</a:t>
            </a:r>
            <a:br>
              <a:rPr sz="1400"/>
            </a:br>
            <a:br>
              <a:rPr sz="400"/>
            </a:br>
            <a:r>
              <a:rPr b="1" lang="de-DE" sz="1400" strike="noStrike" u="none">
                <a:solidFill>
                  <a:srgbClr val="000000"/>
                </a:solidFill>
                <a:uFillTx/>
                <a:latin typeface="Arial"/>
              </a:rPr>
              <a:t>WP3 - Organization and Rules</a:t>
            </a:r>
            <a:br>
              <a:rPr sz="1400"/>
            </a:br>
            <a:r>
              <a:rPr b="0" lang="de-DE" sz="1400" strike="noStrike" u="none">
                <a:solidFill>
                  <a:srgbClr val="000000"/>
                </a:solidFill>
                <a:uFillTx/>
                <a:latin typeface="Arial"/>
              </a:rPr>
              <a:t>A. Specka, CNRS</a:t>
            </a:r>
            <a:endParaRPr b="0" lang="hu-HU" sz="1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  <a:tabLst>
                <a:tab algn="l" pos="0"/>
              </a:tabLst>
            </a:pPr>
            <a:r>
              <a:rPr b="0" lang="de-DE" sz="1400" strike="noStrike" u="none">
                <a:solidFill>
                  <a:srgbClr val="000000"/>
                </a:solidFill>
                <a:uFillTx/>
                <a:latin typeface="Arial"/>
              </a:rPr>
              <a:t>A. Ghigo, INFN</a:t>
            </a:r>
            <a:br>
              <a:rPr sz="1400"/>
            </a:br>
            <a:br>
              <a:rPr sz="400"/>
            </a:br>
            <a:r>
              <a:rPr b="1" lang="de-DE" sz="1400" strike="noStrike" u="none">
                <a:solidFill>
                  <a:srgbClr val="000000"/>
                </a:solidFill>
                <a:uFillTx/>
                <a:latin typeface="Arial"/>
              </a:rPr>
              <a:t>WP4 - Financial &amp; Legal Model. Economic Impact</a:t>
            </a:r>
            <a:br>
              <a:rPr sz="1400"/>
            </a:br>
            <a:r>
              <a:rPr b="0" lang="de-DE" sz="1400" strike="noStrike" u="none">
                <a:solidFill>
                  <a:srgbClr val="000000"/>
                </a:solidFill>
                <a:uFillTx/>
                <a:latin typeface="Arial"/>
              </a:rPr>
              <a:t>A. Falone, INFN</a:t>
            </a:r>
            <a:br>
              <a:rPr sz="1400"/>
            </a:br>
            <a:br>
              <a:rPr sz="400"/>
            </a:br>
            <a:r>
              <a:rPr b="1" lang="de-DE" sz="1400" strike="noStrike" u="none">
                <a:solidFill>
                  <a:srgbClr val="000000"/>
                </a:solidFill>
                <a:uFillTx/>
                <a:latin typeface="Arial"/>
              </a:rPr>
              <a:t>WP5 - User Strategy and Services</a:t>
            </a:r>
            <a:br>
              <a:rPr sz="1400"/>
            </a:br>
            <a:r>
              <a:rPr b="0" lang="de-DE" sz="1400" strike="noStrike" u="none">
                <a:solidFill>
                  <a:srgbClr val="000000"/>
                </a:solidFill>
                <a:uFillTx/>
                <a:latin typeface="Arial"/>
              </a:rPr>
              <a:t>F. Stellato, U Tor Vergata</a:t>
            </a:r>
            <a:br>
              <a:rPr sz="1400"/>
            </a:br>
            <a:r>
              <a:rPr b="0" lang="de-DE" sz="1400" strike="noStrike" u="none">
                <a:solidFill>
                  <a:srgbClr val="000000"/>
                </a:solidFill>
                <a:uFillTx/>
                <a:latin typeface="Arial"/>
              </a:rPr>
              <a:t>E. Principi, ELETTRA</a:t>
            </a:r>
            <a:br>
              <a:rPr sz="1400"/>
            </a:br>
            <a:br>
              <a:rPr sz="400"/>
            </a:br>
            <a:r>
              <a:rPr b="1" lang="de-DE" sz="1400" strike="noStrike" u="none">
                <a:solidFill>
                  <a:srgbClr val="000000"/>
                </a:solidFill>
                <a:uFillTx/>
                <a:latin typeface="Arial"/>
              </a:rPr>
              <a:t>WP6 - Membership Extension Strategy</a:t>
            </a:r>
            <a:br>
              <a:rPr sz="1400"/>
            </a:br>
            <a:r>
              <a:rPr b="0" lang="de-DE" sz="1400" strike="noStrike" u="none">
                <a:solidFill>
                  <a:srgbClr val="000000"/>
                </a:solidFill>
                <a:uFillTx/>
                <a:latin typeface="Arial"/>
              </a:rPr>
              <a:t>B. Cros, CNRS</a:t>
            </a:r>
            <a:br>
              <a:rPr sz="1400"/>
            </a:br>
            <a:r>
              <a:rPr b="0" lang="de-DE" sz="1400" strike="noStrike" u="none">
                <a:solidFill>
                  <a:srgbClr val="000000"/>
                </a:solidFill>
                <a:uFillTx/>
                <a:latin typeface="Arial"/>
              </a:rPr>
              <a:t>A. Mostacci, U Sapienza</a:t>
            </a:r>
            <a:endParaRPr b="0" lang="hu-HU" sz="1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  <a:tabLst>
                <a:tab algn="l" pos="0"/>
              </a:tabLst>
            </a:pPr>
            <a:br>
              <a:rPr sz="1400"/>
            </a:br>
            <a:endParaRPr b="0" lang="hu-HU" sz="1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60" name="Textfeld 7"/>
          <p:cNvSpPr/>
          <p:nvPr/>
        </p:nvSpPr>
        <p:spPr>
          <a:xfrm>
            <a:off x="5436000" y="830160"/>
            <a:ext cx="3440520" cy="5364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457200">
              <a:lnSpc>
                <a:spcPct val="100000"/>
              </a:lnSpc>
              <a:tabLst>
                <a:tab algn="l" pos="0"/>
              </a:tabLst>
            </a:pPr>
            <a:r>
              <a:rPr b="1" lang="de-DE" sz="1400" strike="noStrike" u="none">
                <a:solidFill>
                  <a:srgbClr val="000000"/>
                </a:solidFill>
                <a:uFillTx/>
                <a:latin typeface="Arial"/>
              </a:rPr>
              <a:t>WP7 - E-Needs and Data Policy</a:t>
            </a:r>
            <a:br>
              <a:rPr sz="1400"/>
            </a:br>
            <a:r>
              <a:rPr b="0" lang="de-DE" sz="1400" strike="noStrike" u="none">
                <a:solidFill>
                  <a:srgbClr val="000000"/>
                </a:solidFill>
                <a:uFillTx/>
                <a:latin typeface="Arial"/>
              </a:rPr>
              <a:t>R. Fonseca, IST</a:t>
            </a:r>
            <a:endParaRPr b="0" lang="hu-HU" sz="1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  <a:tabLst>
                <a:tab algn="l" pos="0"/>
              </a:tabLst>
            </a:pPr>
            <a:r>
              <a:rPr b="0" lang="de-DE" sz="1400" strike="noStrike" u="none">
                <a:solidFill>
                  <a:srgbClr val="000000"/>
                </a:solidFill>
                <a:uFillTx/>
                <a:latin typeface="Arial"/>
              </a:rPr>
              <a:t>S. Pioli, INFN </a:t>
            </a:r>
            <a:endParaRPr b="0" lang="hu-HU" sz="1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  <a:tabLst>
                <a:tab algn="l" pos="0"/>
              </a:tabLst>
            </a:pPr>
            <a:endParaRPr b="0" lang="hu-HU" sz="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  <a:tabLst>
                <a:tab algn="l" pos="0"/>
              </a:tabLst>
            </a:pPr>
            <a:r>
              <a:rPr b="1" lang="de-DE" sz="1400" strike="noStrike" u="none">
                <a:solidFill>
                  <a:srgbClr val="000000"/>
                </a:solidFill>
                <a:uFillTx/>
                <a:latin typeface="Arial"/>
              </a:rPr>
              <a:t>WP8 - Theory &amp; Simulation</a:t>
            </a:r>
            <a:br>
              <a:rPr sz="1400"/>
            </a:br>
            <a:r>
              <a:rPr b="0" lang="de-DE" sz="1400" strike="noStrike" u="none">
                <a:solidFill>
                  <a:srgbClr val="000000"/>
                </a:solidFill>
                <a:uFillTx/>
                <a:latin typeface="Arial"/>
              </a:rPr>
              <a:t>J. Vieria, IST</a:t>
            </a:r>
            <a:br>
              <a:rPr sz="1400"/>
            </a:br>
            <a:r>
              <a:rPr b="0" lang="de-DE" sz="1400" strike="noStrike" u="none">
                <a:solidFill>
                  <a:srgbClr val="000000"/>
                </a:solidFill>
                <a:uFillTx/>
                <a:latin typeface="Arial"/>
              </a:rPr>
              <a:t>H. Vincenti, CEA</a:t>
            </a:r>
            <a:endParaRPr b="0" lang="hu-HU" sz="1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  <a:tabLst>
                <a:tab algn="l" pos="0"/>
              </a:tabLst>
            </a:pPr>
            <a:br>
              <a:rPr sz="400"/>
            </a:br>
            <a:r>
              <a:rPr b="1" lang="de-DE" sz="1400" strike="noStrike" u="none">
                <a:solidFill>
                  <a:srgbClr val="000000"/>
                </a:solidFill>
                <a:uFillTx/>
                <a:latin typeface="Arial"/>
              </a:rPr>
              <a:t>WP9  - RF, Magnets &amp; Beamline </a:t>
            </a:r>
            <a:br>
              <a:rPr sz="1400"/>
            </a:br>
            <a:r>
              <a:rPr b="1" lang="de-DE" sz="1400" strike="noStrike" u="none">
                <a:solidFill>
                  <a:srgbClr val="000000"/>
                </a:solidFill>
                <a:uFillTx/>
                <a:latin typeface="Arial"/>
              </a:rPr>
              <a:t>Components</a:t>
            </a:r>
            <a:br>
              <a:rPr sz="1400"/>
            </a:br>
            <a:r>
              <a:rPr b="0" lang="de-DE" sz="1400" strike="noStrike" u="none">
                <a:solidFill>
                  <a:srgbClr val="000000"/>
                </a:solidFill>
                <a:uFillTx/>
                <a:latin typeface="Arial"/>
              </a:rPr>
              <a:t>S. Antipov, DESY</a:t>
            </a:r>
            <a:endParaRPr b="0" lang="hu-HU" sz="1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  <a:tabLst>
                <a:tab algn="l" pos="0"/>
              </a:tabLst>
            </a:pPr>
            <a:r>
              <a:rPr b="0" lang="de-DE" sz="1400" strike="noStrike" u="none">
                <a:solidFill>
                  <a:srgbClr val="000000"/>
                </a:solidFill>
                <a:uFillTx/>
                <a:latin typeface="Arial"/>
              </a:rPr>
              <a:t>F. Nguyen, ENEA</a:t>
            </a:r>
            <a:br>
              <a:rPr sz="1400"/>
            </a:br>
            <a:br>
              <a:rPr sz="400"/>
            </a:br>
            <a:r>
              <a:rPr b="1" lang="de-DE" sz="1400" strike="noStrike" u="none">
                <a:solidFill>
                  <a:srgbClr val="000000"/>
                </a:solidFill>
                <a:uFillTx/>
                <a:latin typeface="Arial"/>
              </a:rPr>
              <a:t>WP10 - Plasma Components &amp; Systems</a:t>
            </a:r>
            <a:br>
              <a:rPr sz="1400"/>
            </a:br>
            <a:r>
              <a:rPr b="0" lang="de-DE" sz="1400" strike="noStrike" u="none">
                <a:solidFill>
                  <a:srgbClr val="000000"/>
                </a:solidFill>
                <a:uFillTx/>
                <a:latin typeface="Arial"/>
              </a:rPr>
              <a:t>K. Cassou, CNRS</a:t>
            </a:r>
            <a:br>
              <a:rPr sz="1400"/>
            </a:br>
            <a:r>
              <a:rPr b="0" lang="en-GB" sz="1400" strike="noStrike" u="none">
                <a:solidFill>
                  <a:srgbClr val="000000"/>
                </a:solidFill>
                <a:uFillTx/>
                <a:latin typeface="Arial"/>
              </a:rPr>
              <a:t>R. Shalloo</a:t>
            </a:r>
            <a:r>
              <a:rPr b="0" lang="de-DE" sz="1400" strike="noStrike" u="none">
                <a:solidFill>
                  <a:srgbClr val="000000"/>
                </a:solidFill>
                <a:uFillTx/>
                <a:latin typeface="Arial"/>
              </a:rPr>
              <a:t>, DESY</a:t>
            </a:r>
            <a:br>
              <a:rPr sz="1400"/>
            </a:br>
            <a:br>
              <a:rPr sz="400"/>
            </a:br>
            <a:r>
              <a:rPr b="1" lang="de-DE" sz="1400" strike="noStrike" u="none">
                <a:solidFill>
                  <a:srgbClr val="000000"/>
                </a:solidFill>
                <a:uFillTx/>
                <a:latin typeface="Arial"/>
              </a:rPr>
              <a:t>WP11 - Applications</a:t>
            </a:r>
            <a:br>
              <a:rPr sz="1400"/>
            </a:br>
            <a:r>
              <a:rPr b="0" lang="de-DE" sz="1400" strike="noStrike" u="none">
                <a:solidFill>
                  <a:srgbClr val="000000"/>
                </a:solidFill>
                <a:uFillTx/>
                <a:latin typeface="Arial"/>
              </a:rPr>
              <a:t>G. Sarri, U Belfast</a:t>
            </a:r>
            <a:br>
              <a:rPr sz="1400"/>
            </a:br>
            <a:r>
              <a:rPr b="0" lang="de-DE" sz="1400" strike="noStrike" u="none">
                <a:solidFill>
                  <a:srgbClr val="000000"/>
                </a:solidFill>
                <a:uFillTx/>
                <a:latin typeface="Arial"/>
              </a:rPr>
              <a:t>E. Chiadroni,U Sapienza</a:t>
            </a:r>
            <a:br>
              <a:rPr sz="1400"/>
            </a:br>
            <a:br>
              <a:rPr sz="400"/>
            </a:br>
            <a:r>
              <a:rPr b="1" lang="de-DE" sz="1400" strike="noStrike" u="none">
                <a:solidFill>
                  <a:srgbClr val="000000"/>
                </a:solidFill>
                <a:uFillTx/>
                <a:latin typeface="Arial"/>
              </a:rPr>
              <a:t>WP12 - Laser Technology, Liaison to Industry</a:t>
            </a:r>
            <a:br>
              <a:rPr sz="1400"/>
            </a:br>
            <a:r>
              <a:rPr b="0" lang="de-DE" sz="1400" strike="noStrike" u="none">
                <a:solidFill>
                  <a:srgbClr val="000000"/>
                </a:solidFill>
                <a:uFillTx/>
                <a:latin typeface="Arial"/>
              </a:rPr>
              <a:t>L. Gizzi, CNR</a:t>
            </a:r>
            <a:br>
              <a:rPr sz="1400"/>
            </a:br>
            <a:r>
              <a:rPr b="0" lang="de-DE" sz="1400" strike="noStrike" u="none">
                <a:solidFill>
                  <a:srgbClr val="000000"/>
                </a:solidFill>
                <a:uFillTx/>
                <a:latin typeface="Arial"/>
              </a:rPr>
              <a:t>P. Crump, FBH</a:t>
            </a:r>
            <a:br>
              <a:rPr sz="1400"/>
            </a:br>
            <a:br>
              <a:rPr sz="400"/>
            </a:br>
            <a:br>
              <a:rPr sz="1400"/>
            </a:br>
            <a:endParaRPr b="0" lang="hu-HU" sz="1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61" name="Textfeld 8"/>
          <p:cNvSpPr/>
          <p:nvPr/>
        </p:nvSpPr>
        <p:spPr>
          <a:xfrm>
            <a:off x="8687880" y="843840"/>
            <a:ext cx="3440520" cy="3200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457200">
              <a:lnSpc>
                <a:spcPct val="100000"/>
              </a:lnSpc>
              <a:tabLst>
                <a:tab algn="l" pos="0"/>
              </a:tabLst>
            </a:pPr>
            <a:r>
              <a:rPr b="1" lang="de-DE" sz="1400" strike="noStrike" u="none">
                <a:solidFill>
                  <a:srgbClr val="000000"/>
                </a:solidFill>
                <a:uFillTx/>
                <a:latin typeface="Arial"/>
              </a:rPr>
              <a:t>WP13 - Diagnostics</a:t>
            </a:r>
            <a:br>
              <a:rPr sz="1400"/>
            </a:br>
            <a:r>
              <a:rPr b="0" lang="de-DE" sz="1400" strike="noStrike" u="none">
                <a:solidFill>
                  <a:srgbClr val="000000"/>
                </a:solidFill>
                <a:uFillTx/>
                <a:latin typeface="Arial"/>
              </a:rPr>
              <a:t>A. Cianchi, U Tor Vergata</a:t>
            </a:r>
            <a:br>
              <a:rPr sz="1400"/>
            </a:br>
            <a:r>
              <a:rPr b="0" lang="de-DE" sz="1400" strike="noStrike" u="none">
                <a:solidFill>
                  <a:srgbClr val="000000"/>
                </a:solidFill>
                <a:uFillTx/>
                <a:latin typeface="Arial"/>
              </a:rPr>
              <a:t>R. Ischebeck, EPFL</a:t>
            </a:r>
            <a:br>
              <a:rPr sz="1400"/>
            </a:br>
            <a:br>
              <a:rPr sz="400"/>
            </a:br>
            <a:r>
              <a:rPr b="1" lang="de-DE" sz="1400" strike="noStrike" u="none">
                <a:solidFill>
                  <a:srgbClr val="000000"/>
                </a:solidFill>
                <a:uFillTx/>
                <a:latin typeface="Arial"/>
              </a:rPr>
              <a:t>WP14 - Transformative Innovation Paths</a:t>
            </a:r>
            <a:br>
              <a:rPr sz="1400"/>
            </a:br>
            <a:r>
              <a:rPr b="0" lang="de-DE" sz="1400" strike="noStrike" u="none">
                <a:solidFill>
                  <a:srgbClr val="000000"/>
                </a:solidFill>
                <a:uFillTx/>
                <a:latin typeface="Arial"/>
              </a:rPr>
              <a:t>B. Hidding, U Dusseldorf</a:t>
            </a:r>
            <a:br>
              <a:rPr sz="1400"/>
            </a:br>
            <a:r>
              <a:rPr b="0" lang="de-DE" sz="1400" strike="noStrike" u="none">
                <a:solidFill>
                  <a:srgbClr val="000000"/>
                </a:solidFill>
                <a:uFillTx/>
                <a:latin typeface="Arial"/>
              </a:rPr>
              <a:t>S. Karsch, LMU</a:t>
            </a:r>
            <a:br>
              <a:rPr sz="1400"/>
            </a:br>
            <a:endParaRPr b="0" lang="hu-HU" sz="1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  <a:tabLst>
                <a:tab algn="l" pos="0"/>
              </a:tabLst>
            </a:pPr>
            <a:r>
              <a:rPr b="1" lang="de-DE" sz="1400" strike="noStrike" u="none">
                <a:solidFill>
                  <a:srgbClr val="000000"/>
                </a:solidFill>
                <a:uFillTx/>
                <a:latin typeface="Arial"/>
              </a:rPr>
              <a:t>WP15 - TDR EuPRAXIA @SPARC-lab</a:t>
            </a:r>
            <a:br>
              <a:rPr sz="1400"/>
            </a:br>
            <a:r>
              <a:rPr b="0" lang="de-DE" sz="1400" strike="noStrike" u="none">
                <a:solidFill>
                  <a:srgbClr val="000000"/>
                </a:solidFill>
                <a:uFillTx/>
                <a:latin typeface="Arial"/>
              </a:rPr>
              <a:t>C. Vaccarezza, INFN</a:t>
            </a:r>
            <a:br>
              <a:rPr sz="1400"/>
            </a:br>
            <a:r>
              <a:rPr b="0" lang="de-DE" sz="1400" strike="noStrike" u="none">
                <a:solidFill>
                  <a:srgbClr val="000000"/>
                </a:solidFill>
                <a:uFillTx/>
                <a:latin typeface="Arial"/>
              </a:rPr>
              <a:t>R. Pompili, INFN</a:t>
            </a:r>
            <a:br>
              <a:rPr sz="1400"/>
            </a:br>
            <a:br>
              <a:rPr sz="400"/>
            </a:br>
            <a:r>
              <a:rPr b="1" lang="de-DE" sz="1400" strike="noStrike" u="none">
                <a:solidFill>
                  <a:srgbClr val="000000"/>
                </a:solidFill>
                <a:uFillTx/>
                <a:latin typeface="Arial"/>
              </a:rPr>
              <a:t>WP16 - TDR EuPRAXIA Site 2</a:t>
            </a:r>
            <a:br>
              <a:rPr sz="1400"/>
            </a:br>
            <a:r>
              <a:rPr b="0" lang="de-DE" sz="1400" strike="noStrike" u="none">
                <a:solidFill>
                  <a:srgbClr val="000000"/>
                </a:solidFill>
                <a:uFillTx/>
                <a:latin typeface="Arial"/>
              </a:rPr>
              <a:t>A. Molodozhentsev, ELI-Beamlines</a:t>
            </a:r>
            <a:br>
              <a:rPr sz="1400"/>
            </a:br>
            <a:r>
              <a:rPr b="0" lang="de-DE" sz="1400" strike="noStrike" u="none">
                <a:solidFill>
                  <a:srgbClr val="000000"/>
                </a:solidFill>
                <a:uFillTx/>
                <a:latin typeface="Arial"/>
              </a:rPr>
              <a:t>R. Pattahil, STFC</a:t>
            </a:r>
            <a:endParaRPr b="0" lang="hu-HU" sz="1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62" name="Textfeld 10"/>
          <p:cNvSpPr/>
          <p:nvPr/>
        </p:nvSpPr>
        <p:spPr>
          <a:xfrm>
            <a:off x="6991200" y="5820840"/>
            <a:ext cx="3894840" cy="333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457200">
              <a:lnSpc>
                <a:spcPct val="100000"/>
              </a:lnSpc>
              <a:spcAft>
                <a:spcPts val="1199"/>
              </a:spcAft>
              <a:tabLst>
                <a:tab algn="l" pos="0"/>
              </a:tabLst>
            </a:pPr>
            <a:r>
              <a:rPr b="0" i="1" lang="en-US" sz="1600" strike="noStrike" u="none">
                <a:solidFill>
                  <a:srgbClr val="0000ff"/>
                </a:solidFill>
                <a:uFillTx/>
                <a:latin typeface="Calibri"/>
              </a:rPr>
              <a:t>  </a:t>
            </a:r>
            <a:endParaRPr b="0" lang="hu-HU" sz="16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63" name="Rechteck 3"/>
          <p:cNvSpPr/>
          <p:nvPr/>
        </p:nvSpPr>
        <p:spPr>
          <a:xfrm>
            <a:off x="2080800" y="830160"/>
            <a:ext cx="3118320" cy="4918320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1900" strike="noStrike" u="none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464" name="Rechteck 4"/>
          <p:cNvSpPr/>
          <p:nvPr/>
        </p:nvSpPr>
        <p:spPr>
          <a:xfrm>
            <a:off x="5342760" y="839520"/>
            <a:ext cx="6699960" cy="4909320"/>
          </a:xfrm>
          <a:prstGeom prst="rect">
            <a:avLst/>
          </a:prstGeom>
          <a:noFill/>
          <a:ln>
            <a:solidFill>
              <a:srgbClr val="0000f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1900" strike="noStrike" u="none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465" name="Rectangle 11"/>
          <p:cNvSpPr/>
          <p:nvPr/>
        </p:nvSpPr>
        <p:spPr>
          <a:xfrm>
            <a:off x="0" y="830160"/>
            <a:ext cx="1721160" cy="4918320"/>
          </a:xfrm>
          <a:prstGeom prst="rect">
            <a:avLst/>
          </a:prstGeom>
          <a:solidFill>
            <a:srgbClr val="4472c4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endParaRPr b="0" lang="en-US" sz="1900" strike="noStrike" u="none">
              <a:solidFill>
                <a:schemeClr val="lt1"/>
              </a:solidFill>
              <a:uFillTx/>
              <a:latin typeface="Calibri"/>
            </a:endParaRPr>
          </a:p>
        </p:txBody>
      </p:sp>
      <p:cxnSp>
        <p:nvCxnSpPr>
          <p:cNvPr id="466" name="Gerade Verbindung 3"/>
          <p:cNvCxnSpPr/>
          <p:nvPr/>
        </p:nvCxnSpPr>
        <p:spPr>
          <a:xfrm flipV="1">
            <a:off x="1551600" y="830160"/>
            <a:ext cx="531000" cy="1201320"/>
          </a:xfrm>
          <a:prstGeom prst="straightConnector1">
            <a:avLst/>
          </a:prstGeom>
          <a:ln w="0">
            <a:solidFill>
              <a:srgbClr val="ffff00"/>
            </a:solidFill>
          </a:ln>
        </p:spPr>
      </p:cxnSp>
      <p:cxnSp>
        <p:nvCxnSpPr>
          <p:cNvPr id="467" name="Gerade Verbindung 4"/>
          <p:cNvCxnSpPr/>
          <p:nvPr/>
        </p:nvCxnSpPr>
        <p:spPr>
          <a:xfrm>
            <a:off x="1563120" y="2563560"/>
            <a:ext cx="519480" cy="3188520"/>
          </a:xfrm>
          <a:prstGeom prst="straightConnector1">
            <a:avLst/>
          </a:prstGeom>
          <a:ln w="0">
            <a:solidFill>
              <a:srgbClr val="ffff00"/>
            </a:solidFill>
          </a:ln>
        </p:spPr>
      </p:cxnSp>
      <p:sp>
        <p:nvSpPr>
          <p:cNvPr id="468" name="TextBox 1"/>
          <p:cNvSpPr/>
          <p:nvPr/>
        </p:nvSpPr>
        <p:spPr>
          <a:xfrm>
            <a:off x="185760" y="965520"/>
            <a:ext cx="1329840" cy="516600"/>
          </a:xfrm>
          <a:prstGeom prst="rect">
            <a:avLst/>
          </a:prstGeom>
          <a:solidFill>
            <a:schemeClr val="bg1"/>
          </a:solidFill>
          <a:ln w="0"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de-DE" sz="1400" strike="noStrike" u="none">
                <a:solidFill>
                  <a:srgbClr val="000000"/>
                </a:solidFill>
                <a:uFillTx/>
                <a:latin typeface="Arial"/>
              </a:rPr>
              <a:t>Coll. Board</a:t>
            </a:r>
            <a:endParaRPr b="0" lang="hu-HU" sz="1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de-DE" sz="1400" strike="noStrike" u="none">
                <a:solidFill>
                  <a:srgbClr val="000000"/>
                </a:solidFill>
                <a:uFillTx/>
                <a:latin typeface="Arial"/>
              </a:rPr>
              <a:t>M. Ferrario </a:t>
            </a:r>
            <a:endParaRPr b="0" lang="hu-HU" sz="1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69" name="TextBox 4"/>
          <p:cNvSpPr/>
          <p:nvPr/>
        </p:nvSpPr>
        <p:spPr>
          <a:xfrm>
            <a:off x="185760" y="2040840"/>
            <a:ext cx="1329840" cy="516600"/>
          </a:xfrm>
          <a:prstGeom prst="rect">
            <a:avLst/>
          </a:prstGeom>
          <a:solidFill>
            <a:schemeClr val="bg1"/>
          </a:solidFill>
          <a:ln w="57150">
            <a:solidFill>
              <a:srgbClr val="ffff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1" lang="de-DE" sz="1400" strike="noStrike" u="none">
                <a:solidFill>
                  <a:srgbClr val="000000"/>
                </a:solidFill>
                <a:uFillTx/>
                <a:latin typeface="Arial"/>
              </a:rPr>
              <a:t>Steering</a:t>
            </a:r>
            <a:endParaRPr b="0" lang="hu-HU" sz="1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b="1" lang="de-DE" sz="1400" strike="noStrike" u="none">
                <a:solidFill>
                  <a:srgbClr val="000000"/>
                </a:solidFill>
                <a:uFillTx/>
                <a:latin typeface="Arial"/>
              </a:rPr>
              <a:t>Committee</a:t>
            </a:r>
            <a:endParaRPr b="0" lang="hu-HU" sz="1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70" name="TextBox 5"/>
          <p:cNvSpPr/>
          <p:nvPr/>
        </p:nvSpPr>
        <p:spPr>
          <a:xfrm>
            <a:off x="174240" y="3139200"/>
            <a:ext cx="1329840" cy="1157040"/>
          </a:xfrm>
          <a:prstGeom prst="rect">
            <a:avLst/>
          </a:prstGeom>
          <a:solidFill>
            <a:schemeClr val="bg1"/>
          </a:solidFill>
          <a:ln w="0"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1" lang="de-DE" sz="1400" strike="noStrike" u="none">
                <a:solidFill>
                  <a:srgbClr val="000000"/>
                </a:solidFill>
                <a:uFillTx/>
                <a:latin typeface="Arial"/>
              </a:rPr>
              <a:t>Scientific and Technical Advisory Board</a:t>
            </a:r>
            <a:endParaRPr b="0" lang="hu-HU" sz="1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71" name="TextBox 8"/>
          <p:cNvSpPr/>
          <p:nvPr/>
        </p:nvSpPr>
        <p:spPr>
          <a:xfrm>
            <a:off x="185760" y="4884120"/>
            <a:ext cx="1329840" cy="730080"/>
          </a:xfrm>
          <a:prstGeom prst="rect">
            <a:avLst/>
          </a:prstGeom>
          <a:solidFill>
            <a:schemeClr val="bg1"/>
          </a:solidFill>
          <a:ln w="0"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1" lang="de-DE" sz="1400" strike="noStrike" u="none">
                <a:solidFill>
                  <a:srgbClr val="000000"/>
                </a:solidFill>
                <a:uFillTx/>
                <a:latin typeface="Arial"/>
              </a:rPr>
              <a:t>Board of Financial Sponsors</a:t>
            </a:r>
            <a:endParaRPr b="0" lang="hu-HU" sz="1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72" name="Téglalap 439"/>
          <p:cNvSpPr/>
          <p:nvPr/>
        </p:nvSpPr>
        <p:spPr>
          <a:xfrm>
            <a:off x="4320000" y="5953680"/>
            <a:ext cx="3123720" cy="345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There are 16 Workpackages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PlaceHolder 1"/>
          <p:cNvSpPr>
            <a:spLocks noGrp="1"/>
          </p:cNvSpPr>
          <p:nvPr>
            <p:ph type="title"/>
          </p:nvPr>
        </p:nvSpPr>
        <p:spPr>
          <a:xfrm>
            <a:off x="2115000" y="-272160"/>
            <a:ext cx="7960320" cy="13240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en-US" sz="3500" strike="noStrike" u="none">
                <a:solidFill>
                  <a:srgbClr val="334186"/>
                </a:solidFill>
                <a:uFillTx/>
                <a:latin typeface="Calibri Light"/>
              </a:rPr>
              <a:t> </a:t>
            </a:r>
            <a:endParaRPr b="0" lang="hu-HU" sz="35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474" name="PlaceHolder 2"/>
          <p:cNvSpPr>
            <a:spLocks noGrp="1"/>
          </p:cNvSpPr>
          <p:nvPr>
            <p:ph type="ftr" idx="78"/>
          </p:nvPr>
        </p:nvSpPr>
        <p:spPr>
          <a:xfrm>
            <a:off x="410400" y="6462720"/>
            <a:ext cx="411336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0" i="1" lang="en-GB" sz="1200" strike="noStrike" u="none">
                <a:solidFill>
                  <a:schemeClr val="dk1"/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i="1" lang="en-GB" sz="1200" strike="noStrike" u="none">
                <a:solidFill>
                  <a:schemeClr val="dk1"/>
                </a:solidFill>
                <a:uFillTx/>
                <a:latin typeface="Calibri"/>
              </a:rPr>
              <a:t>Insert author and occasion</a:t>
            </a:r>
            <a:endParaRPr b="0" lang="hu-H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475" name="Textfeld 2"/>
          <p:cNvSpPr/>
          <p:nvPr/>
        </p:nvSpPr>
        <p:spPr>
          <a:xfrm>
            <a:off x="641160" y="1260000"/>
            <a:ext cx="8538120" cy="2939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just" defTabSz="457200">
              <a:lnSpc>
                <a:spcPct val="100000"/>
              </a:lnSpc>
              <a:spcAft>
                <a:spcPts val="1199"/>
              </a:spcAft>
              <a:tabLst>
                <a:tab algn="l" pos="0"/>
              </a:tabLst>
            </a:pPr>
            <a:r>
              <a:rPr b="0" i="1" lang="en-US" sz="2100" strike="noStrike" u="none">
                <a:solidFill>
                  <a:srgbClr val="000000"/>
                </a:solidFill>
                <a:uFillTx/>
                <a:latin typeface="Calibri"/>
                <a:ea typeface="Microsoft YaHei"/>
              </a:rPr>
              <a:t>The deliverables, deadlines status reports are always mentioned by the work package leaders   </a:t>
            </a:r>
            <a:endParaRPr b="0" lang="hu-HU" sz="21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algn="just" defTabSz="457200">
              <a:lnSpc>
                <a:spcPct val="100000"/>
              </a:lnSpc>
              <a:spcAft>
                <a:spcPts val="1199"/>
              </a:spcAft>
              <a:tabLst>
                <a:tab algn="l" pos="0"/>
              </a:tabLst>
            </a:pPr>
            <a:r>
              <a:rPr b="0" i="1" lang="en-US" sz="2100" strike="noStrike" u="none">
                <a:solidFill>
                  <a:srgbClr val="000000"/>
                </a:solidFill>
                <a:uFillTx/>
                <a:latin typeface="Calibri"/>
                <a:ea typeface="Microsoft YaHei"/>
              </a:rPr>
              <a:t>the present status of the Workpackages can be found:  EuPRAXIA PP Annual Meeting 2024  2024 Sept 22 -28 Isola d’Elba Italy      </a:t>
            </a:r>
            <a:endParaRPr b="0" lang="hu-HU" sz="21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algn="just" defTabSz="457200">
              <a:lnSpc>
                <a:spcPct val="100000"/>
              </a:lnSpc>
              <a:spcAft>
                <a:spcPts val="1199"/>
              </a:spcAft>
              <a:tabLst>
                <a:tab algn="l" pos="0"/>
              </a:tabLst>
            </a:pPr>
            <a:endParaRPr b="0" lang="hu-HU" sz="21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algn="just" defTabSz="457200">
              <a:lnSpc>
                <a:spcPct val="100000"/>
              </a:lnSpc>
              <a:spcAft>
                <a:spcPts val="1199"/>
              </a:spcAft>
              <a:tabLst>
                <a:tab algn="l" pos="0"/>
              </a:tabLst>
            </a:pPr>
            <a:r>
              <a:rPr b="0" i="1" lang="en-US" sz="2100" strike="noStrike" u="none">
                <a:solidFill>
                  <a:srgbClr val="000000"/>
                </a:solidFill>
                <a:uFillTx/>
                <a:latin typeface="Calibri"/>
                <a:ea typeface="Microsoft YaHei"/>
              </a:rPr>
              <a:t>https://agenda.infn.it/event/41613/</a:t>
            </a:r>
            <a:endParaRPr b="0" lang="hu-HU" sz="21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algn="just" defTabSz="457200">
              <a:lnSpc>
                <a:spcPct val="100000"/>
              </a:lnSpc>
              <a:spcAft>
                <a:spcPts val="1199"/>
              </a:spcAft>
              <a:tabLst>
                <a:tab algn="l" pos="0"/>
              </a:tabLst>
            </a:pPr>
            <a:endParaRPr b="0" lang="hu-HU" sz="21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476" name="Kép 40" descr=""/>
          <p:cNvPicPr/>
          <p:nvPr/>
        </p:nvPicPr>
        <p:blipFill>
          <a:blip r:embed="rId1"/>
          <a:stretch/>
        </p:blipFill>
        <p:spPr>
          <a:xfrm>
            <a:off x="6304680" y="2655720"/>
            <a:ext cx="5394600" cy="3643560"/>
          </a:xfrm>
          <a:prstGeom prst="rect">
            <a:avLst/>
          </a:prstGeom>
          <a:ln w="0">
            <a:noFill/>
          </a:ln>
        </p:spPr>
      </p:pic>
      <p:sp>
        <p:nvSpPr>
          <p:cNvPr id="477" name="PlaceHolder 8"/>
          <p:cNvSpPr/>
          <p:nvPr/>
        </p:nvSpPr>
        <p:spPr>
          <a:xfrm>
            <a:off x="1670040" y="-256680"/>
            <a:ext cx="9195120" cy="1323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 algn="ctr" defTabSz="914400">
              <a:lnSpc>
                <a:spcPct val="90000"/>
              </a:lnSpc>
              <a:tabLst>
                <a:tab algn="l" pos="0"/>
              </a:tabLst>
            </a:pPr>
            <a:r>
              <a:rPr b="1" lang="de-DE" sz="2800" strike="noStrike" u="none">
                <a:solidFill>
                  <a:srgbClr val="334186"/>
                </a:solidFill>
                <a:uFillTx/>
                <a:latin typeface="Calibri"/>
              </a:rPr>
              <a:t>Up to date informations</a:t>
            </a:r>
            <a:br>
              <a:rPr sz="2800"/>
            </a:br>
            <a:r>
              <a:rPr b="1" lang="de-DE" sz="2800" strike="noStrike" u="none">
                <a:solidFill>
                  <a:srgbClr val="334186"/>
                </a:solidFill>
                <a:uFillTx/>
                <a:latin typeface="Calibri"/>
              </a:rPr>
              <a:t> </a:t>
            </a:r>
            <a:r>
              <a:rPr b="1" lang="de-DE" sz="2200" strike="noStrike" u="none">
                <a:solidFill>
                  <a:srgbClr val="334186"/>
                </a:solidFill>
                <a:uFillTx/>
                <a:latin typeface="Calibri"/>
              </a:rPr>
              <a:t>(in september 2024)</a:t>
            </a:r>
            <a:endParaRPr b="0" lang="hu-HU" sz="2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33"/>
          </p:nvPr>
        </p:nvSpPr>
        <p:spPr/>
        <p:txBody>
          <a:bodyPr/>
          <a:p>
            <a:fld id="{602D5C1A-98C9-4C6D-B537-BF94B67ED56E}" type="slidenum">
              <a:t>23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PlaceHolder 1"/>
          <p:cNvSpPr>
            <a:spLocks noGrp="1"/>
          </p:cNvSpPr>
          <p:nvPr>
            <p:ph type="title"/>
          </p:nvPr>
        </p:nvSpPr>
        <p:spPr>
          <a:xfrm>
            <a:off x="2115000" y="-272160"/>
            <a:ext cx="8573040" cy="13237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/>
          </a:bodyPr>
          <a:p>
            <a:pPr indent="0" algn="ctr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en-US" sz="3200" strike="noStrike" u="none">
                <a:solidFill>
                  <a:srgbClr val="334186"/>
                </a:solidFill>
                <a:uFillTx/>
                <a:latin typeface="Calibri"/>
              </a:rPr>
              <a:t>Phased Implementation of Construction Sites</a:t>
            </a:r>
            <a:endParaRPr b="0" lang="hu-HU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grpSp>
        <p:nvGrpSpPr>
          <p:cNvPr id="479" name="Group 9"/>
          <p:cNvGrpSpPr/>
          <p:nvPr/>
        </p:nvGrpSpPr>
        <p:grpSpPr>
          <a:xfrm>
            <a:off x="5548320" y="1014120"/>
            <a:ext cx="6438600" cy="2576880"/>
            <a:chOff x="5548320" y="1014120"/>
            <a:chExt cx="6438600" cy="2576880"/>
          </a:xfrm>
        </p:grpSpPr>
        <p:grpSp>
          <p:nvGrpSpPr>
            <p:cNvPr id="480" name="Group 11"/>
            <p:cNvGrpSpPr/>
            <p:nvPr/>
          </p:nvGrpSpPr>
          <p:grpSpPr>
            <a:xfrm>
              <a:off x="5548320" y="1014120"/>
              <a:ext cx="6438600" cy="2576880"/>
              <a:chOff x="5548320" y="1014120"/>
              <a:chExt cx="6438600" cy="2576880"/>
            </a:xfrm>
          </p:grpSpPr>
          <p:cxnSp>
            <p:nvCxnSpPr>
              <p:cNvPr id="481" name="Straight Connector 24"/>
              <p:cNvCxnSpPr/>
              <p:nvPr/>
            </p:nvCxnSpPr>
            <p:spPr>
              <a:xfrm>
                <a:off x="6173280" y="2261520"/>
                <a:ext cx="288360" cy="1800"/>
              </a:xfrm>
              <a:prstGeom prst="straightConnector1">
                <a:avLst/>
              </a:prstGeom>
              <a:ln w="38100">
                <a:solidFill>
                  <a:srgbClr val="000000"/>
                </a:solidFill>
                <a:round/>
                <a:tailEnd len="med" type="triangle" w="med"/>
              </a:ln>
            </p:spPr>
          </p:cxnSp>
          <p:sp>
            <p:nvSpPr>
              <p:cNvPr id="482" name="Rectangle: Rounded Corners 7"/>
              <p:cNvSpPr/>
              <p:nvPr/>
            </p:nvSpPr>
            <p:spPr>
              <a:xfrm>
                <a:off x="10540440" y="1119240"/>
                <a:ext cx="1376280" cy="338040"/>
              </a:xfrm>
              <a:prstGeom prst="roundRect">
                <a:avLst>
                  <a:gd name="adj" fmla="val 16667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rgbClr val="32549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defTabSz="914400">
                  <a:lnSpc>
                    <a:spcPct val="100000"/>
                  </a:lnSpc>
                </a:pPr>
                <a:endParaRPr b="0" lang="de-DE" sz="1800" strike="noStrike" u="none">
                  <a:solidFill>
                    <a:srgbClr val="ffffff"/>
                  </a:solidFill>
                  <a:uFillTx/>
                  <a:latin typeface="Calibri"/>
                </a:endParaRPr>
              </a:p>
            </p:txBody>
          </p:sp>
          <p:sp>
            <p:nvSpPr>
              <p:cNvPr id="483" name="Rectangle 15"/>
              <p:cNvSpPr/>
              <p:nvPr/>
            </p:nvSpPr>
            <p:spPr>
              <a:xfrm>
                <a:off x="5622840" y="2087640"/>
                <a:ext cx="638640" cy="345600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defTabSz="914400">
                  <a:lnSpc>
                    <a:spcPct val="100000"/>
                  </a:lnSpc>
                </a:pPr>
                <a:endParaRPr b="0" lang="de-DE" sz="1800" strike="noStrike" u="none">
                  <a:solidFill>
                    <a:srgbClr val="ffffff"/>
                  </a:solidFill>
                  <a:uFillTx/>
                  <a:latin typeface="Calibri"/>
                </a:endParaRPr>
              </a:p>
            </p:txBody>
          </p:sp>
          <p:sp>
            <p:nvSpPr>
              <p:cNvPr id="484" name="TextBox 16"/>
              <p:cNvSpPr/>
              <p:nvPr/>
            </p:nvSpPr>
            <p:spPr>
              <a:xfrm>
                <a:off x="5609160" y="2042280"/>
                <a:ext cx="637560" cy="42516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spAutoFit/>
              </a:bodyPr>
              <a:p>
                <a:pPr algn="ctr" defTabSz="914400">
                  <a:lnSpc>
                    <a:spcPct val="100000"/>
                  </a:lnSpc>
                  <a:tabLst>
                    <a:tab algn="l" pos="0"/>
                  </a:tabLst>
                </a:pPr>
                <a:r>
                  <a:rPr b="0" lang="de-DE" sz="1100" strike="noStrike" u="none">
                    <a:solidFill>
                      <a:srgbClr val="000000"/>
                    </a:solidFill>
                    <a:uFillTx/>
                    <a:latin typeface="Calibri"/>
                  </a:rPr>
                  <a:t>RF Injector</a:t>
                </a:r>
                <a:endParaRPr b="0" lang="hu-HU" sz="1100" strike="noStrike" u="none">
                  <a:solidFill>
                    <a:srgbClr val="000000"/>
                  </a:solidFill>
                  <a:uFillTx/>
                  <a:latin typeface="Arial"/>
                </a:endParaRPr>
              </a:p>
            </p:txBody>
          </p:sp>
          <p:sp>
            <p:nvSpPr>
              <p:cNvPr id="485" name="Rectangle 17"/>
              <p:cNvSpPr/>
              <p:nvPr/>
            </p:nvSpPr>
            <p:spPr>
              <a:xfrm>
                <a:off x="6452280" y="2087640"/>
                <a:ext cx="855360" cy="345600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defTabSz="914400">
                  <a:lnSpc>
                    <a:spcPct val="100000"/>
                  </a:lnSpc>
                </a:pPr>
                <a:endParaRPr b="0" lang="de-DE" sz="1800" strike="noStrike" u="none">
                  <a:solidFill>
                    <a:srgbClr val="ffffff"/>
                  </a:solidFill>
                  <a:uFillTx/>
                  <a:latin typeface="Calibri"/>
                </a:endParaRPr>
              </a:p>
            </p:txBody>
          </p:sp>
          <p:sp>
            <p:nvSpPr>
              <p:cNvPr id="486" name="Rectangle 18"/>
              <p:cNvSpPr/>
              <p:nvPr/>
            </p:nvSpPr>
            <p:spPr>
              <a:xfrm>
                <a:off x="7693920" y="1575720"/>
                <a:ext cx="894600" cy="345600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defTabSz="914400">
                  <a:lnSpc>
                    <a:spcPct val="100000"/>
                  </a:lnSpc>
                </a:pPr>
                <a:endParaRPr b="0" lang="de-DE" sz="1800" strike="noStrike" u="none">
                  <a:solidFill>
                    <a:srgbClr val="ffffff"/>
                  </a:solidFill>
                  <a:uFillTx/>
                  <a:latin typeface="Calibri"/>
                </a:endParaRPr>
              </a:p>
            </p:txBody>
          </p:sp>
          <p:sp>
            <p:nvSpPr>
              <p:cNvPr id="487" name="Rectangle 19"/>
              <p:cNvSpPr/>
              <p:nvPr/>
            </p:nvSpPr>
            <p:spPr>
              <a:xfrm>
                <a:off x="7685280" y="2785320"/>
                <a:ext cx="903600" cy="345600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defTabSz="914400">
                  <a:lnSpc>
                    <a:spcPct val="100000"/>
                  </a:lnSpc>
                </a:pPr>
                <a:endParaRPr b="0" lang="de-DE" sz="1800" strike="noStrike" u="none">
                  <a:solidFill>
                    <a:srgbClr val="ffffff"/>
                  </a:solidFill>
                  <a:uFillTx/>
                  <a:latin typeface="Calibri"/>
                </a:endParaRPr>
              </a:p>
            </p:txBody>
          </p:sp>
          <p:sp>
            <p:nvSpPr>
              <p:cNvPr id="488" name="Rectangle 20"/>
              <p:cNvSpPr/>
              <p:nvPr/>
            </p:nvSpPr>
            <p:spPr>
              <a:xfrm>
                <a:off x="9096840" y="2785320"/>
                <a:ext cx="945720" cy="34560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defTabSz="914400">
                  <a:lnSpc>
                    <a:spcPct val="100000"/>
                  </a:lnSpc>
                </a:pPr>
                <a:endParaRPr b="0" lang="de-DE" sz="1800" strike="noStrike" u="none">
                  <a:solidFill>
                    <a:srgbClr val="ffffff"/>
                  </a:solidFill>
                  <a:uFillTx/>
                  <a:latin typeface="Calibri"/>
                </a:endParaRPr>
              </a:p>
            </p:txBody>
          </p:sp>
          <p:sp>
            <p:nvSpPr>
              <p:cNvPr id="489" name="Rectangle: Rounded Corners 8"/>
              <p:cNvSpPr/>
              <p:nvPr/>
            </p:nvSpPr>
            <p:spPr>
              <a:xfrm>
                <a:off x="10536840" y="2557440"/>
                <a:ext cx="1376280" cy="377640"/>
              </a:xfrm>
              <a:prstGeom prst="roundRect">
                <a:avLst>
                  <a:gd name="adj" fmla="val 16667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rgbClr val="32549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defTabSz="914400">
                  <a:lnSpc>
                    <a:spcPct val="100000"/>
                  </a:lnSpc>
                </a:pPr>
                <a:endParaRPr b="0" lang="de-DE" sz="1800" strike="noStrike" u="none">
                  <a:solidFill>
                    <a:srgbClr val="ffffff"/>
                  </a:solidFill>
                  <a:uFillTx/>
                  <a:latin typeface="Calibri"/>
                </a:endParaRPr>
              </a:p>
            </p:txBody>
          </p:sp>
          <p:sp>
            <p:nvSpPr>
              <p:cNvPr id="490" name="Rectangle: Rounded Corners 13"/>
              <p:cNvSpPr/>
              <p:nvPr/>
            </p:nvSpPr>
            <p:spPr>
              <a:xfrm>
                <a:off x="9526680" y="1911960"/>
                <a:ext cx="1376280" cy="576360"/>
              </a:xfrm>
              <a:prstGeom prst="roundRect">
                <a:avLst>
                  <a:gd name="adj" fmla="val 16667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rgbClr val="32549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defTabSz="914400">
                  <a:lnSpc>
                    <a:spcPct val="100000"/>
                  </a:lnSpc>
                </a:pPr>
                <a:endParaRPr b="0" lang="de-DE" sz="1800" strike="noStrike" u="none">
                  <a:solidFill>
                    <a:srgbClr val="ffffff"/>
                  </a:solidFill>
                  <a:uFillTx/>
                  <a:latin typeface="Calibri"/>
                </a:endParaRPr>
              </a:p>
            </p:txBody>
          </p:sp>
          <p:sp>
            <p:nvSpPr>
              <p:cNvPr id="491" name="Rectangle 23"/>
              <p:cNvSpPr/>
              <p:nvPr/>
            </p:nvSpPr>
            <p:spPr>
              <a:xfrm>
                <a:off x="8880120" y="1285200"/>
                <a:ext cx="716040" cy="345600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defTabSz="914400">
                  <a:lnSpc>
                    <a:spcPct val="100000"/>
                  </a:lnSpc>
                </a:pPr>
                <a:endParaRPr b="0" lang="de-DE" sz="1800" strike="noStrike" u="none">
                  <a:solidFill>
                    <a:srgbClr val="ffffff"/>
                  </a:solidFill>
                  <a:uFillTx/>
                  <a:latin typeface="Calibri"/>
                </a:endParaRPr>
              </a:p>
            </p:txBody>
          </p:sp>
          <p:cxnSp>
            <p:nvCxnSpPr>
              <p:cNvPr id="492" name="Straight Connector 25"/>
              <p:cNvCxnSpPr/>
              <p:nvPr/>
            </p:nvCxnSpPr>
            <p:spPr>
              <a:xfrm>
                <a:off x="7441560" y="1749240"/>
                <a:ext cx="242280" cy="1800"/>
              </a:xfrm>
              <a:prstGeom prst="straightConnector1">
                <a:avLst/>
              </a:prstGeom>
              <a:ln w="38100">
                <a:solidFill>
                  <a:srgbClr val="000000"/>
                </a:solidFill>
                <a:round/>
                <a:tailEnd len="med" type="triangle" w="med"/>
              </a:ln>
            </p:spPr>
          </p:cxnSp>
          <p:cxnSp>
            <p:nvCxnSpPr>
              <p:cNvPr id="493" name="Straight Connector 26"/>
              <p:cNvCxnSpPr/>
              <p:nvPr/>
            </p:nvCxnSpPr>
            <p:spPr>
              <a:xfrm>
                <a:off x="7441560" y="2958840"/>
                <a:ext cx="242280" cy="1800"/>
              </a:xfrm>
              <a:prstGeom prst="straightConnector1">
                <a:avLst/>
              </a:prstGeom>
              <a:ln w="38100">
                <a:solidFill>
                  <a:srgbClr val="000000"/>
                </a:solidFill>
                <a:round/>
                <a:tailEnd len="med" type="triangle" w="med"/>
              </a:ln>
            </p:spPr>
          </p:cxnSp>
          <p:cxnSp>
            <p:nvCxnSpPr>
              <p:cNvPr id="494" name="Straight Connector 27"/>
              <p:cNvCxnSpPr/>
              <p:nvPr/>
            </p:nvCxnSpPr>
            <p:spPr>
              <a:xfrm>
                <a:off x="7300800" y="2261520"/>
                <a:ext cx="146520" cy="1800"/>
              </a:xfrm>
              <a:prstGeom prst="straightConnector1">
                <a:avLst/>
              </a:prstGeom>
              <a:ln w="38100">
                <a:solidFill>
                  <a:srgbClr val="000000"/>
                </a:solidFill>
                <a:round/>
              </a:ln>
            </p:spPr>
          </p:cxnSp>
          <p:cxnSp>
            <p:nvCxnSpPr>
              <p:cNvPr id="495" name="Straight Connector 28"/>
              <p:cNvCxnSpPr/>
              <p:nvPr/>
            </p:nvCxnSpPr>
            <p:spPr>
              <a:xfrm>
                <a:off x="7441560" y="1747440"/>
                <a:ext cx="1800" cy="1231920"/>
              </a:xfrm>
              <a:prstGeom prst="straightConnector1">
                <a:avLst/>
              </a:prstGeom>
              <a:ln w="38100">
                <a:solidFill>
                  <a:srgbClr val="000000"/>
                </a:solidFill>
                <a:round/>
              </a:ln>
            </p:spPr>
          </p:cxnSp>
          <p:cxnSp>
            <p:nvCxnSpPr>
              <p:cNvPr id="496" name="Straight Connector 29"/>
              <p:cNvCxnSpPr/>
              <p:nvPr/>
            </p:nvCxnSpPr>
            <p:spPr>
              <a:xfrm>
                <a:off x="8700480" y="1458720"/>
                <a:ext cx="208080" cy="1800"/>
              </a:xfrm>
              <a:prstGeom prst="straightConnector1">
                <a:avLst/>
              </a:prstGeom>
              <a:ln w="38100">
                <a:solidFill>
                  <a:srgbClr val="000000"/>
                </a:solidFill>
                <a:round/>
                <a:tailEnd len="med" type="triangle" w="med"/>
              </a:ln>
            </p:spPr>
          </p:cxnSp>
          <p:cxnSp>
            <p:nvCxnSpPr>
              <p:cNvPr id="497" name="Straight Connector 30"/>
              <p:cNvCxnSpPr/>
              <p:nvPr/>
            </p:nvCxnSpPr>
            <p:spPr>
              <a:xfrm>
                <a:off x="8700480" y="2200680"/>
                <a:ext cx="828000" cy="1800"/>
              </a:xfrm>
              <a:prstGeom prst="straightConnector1">
                <a:avLst/>
              </a:prstGeom>
              <a:ln w="38100">
                <a:solidFill>
                  <a:srgbClr val="000000"/>
                </a:solidFill>
                <a:round/>
                <a:tailEnd len="med" type="triangle" w="med"/>
              </a:ln>
            </p:spPr>
          </p:cxnSp>
          <p:cxnSp>
            <p:nvCxnSpPr>
              <p:cNvPr id="498" name="Straight Connector 31"/>
              <p:cNvCxnSpPr/>
              <p:nvPr/>
            </p:nvCxnSpPr>
            <p:spPr>
              <a:xfrm>
                <a:off x="8559720" y="1756800"/>
                <a:ext cx="146520" cy="1800"/>
              </a:xfrm>
              <a:prstGeom prst="straightConnector1">
                <a:avLst/>
              </a:prstGeom>
              <a:ln w="38100">
                <a:solidFill>
                  <a:srgbClr val="000000"/>
                </a:solidFill>
                <a:round/>
              </a:ln>
            </p:spPr>
          </p:cxnSp>
          <p:cxnSp>
            <p:nvCxnSpPr>
              <p:cNvPr id="499" name="Straight Connector 32"/>
              <p:cNvCxnSpPr/>
              <p:nvPr/>
            </p:nvCxnSpPr>
            <p:spPr>
              <a:xfrm>
                <a:off x="8700480" y="1458720"/>
                <a:ext cx="1800" cy="743760"/>
              </a:xfrm>
              <a:prstGeom prst="straightConnector1">
                <a:avLst/>
              </a:prstGeom>
              <a:ln w="38100">
                <a:solidFill>
                  <a:srgbClr val="000000"/>
                </a:solidFill>
                <a:round/>
              </a:ln>
            </p:spPr>
          </p:cxnSp>
          <p:cxnSp>
            <p:nvCxnSpPr>
              <p:cNvPr id="500" name="Straight Connector 33"/>
              <p:cNvCxnSpPr/>
              <p:nvPr/>
            </p:nvCxnSpPr>
            <p:spPr>
              <a:xfrm>
                <a:off x="8586000" y="2958840"/>
                <a:ext cx="512280" cy="1800"/>
              </a:xfrm>
              <a:prstGeom prst="straightConnector1">
                <a:avLst/>
              </a:prstGeom>
              <a:ln w="38100">
                <a:solidFill>
                  <a:srgbClr val="000000"/>
                </a:solidFill>
                <a:round/>
                <a:tailEnd len="med" type="triangle" w="med"/>
              </a:ln>
            </p:spPr>
          </p:cxnSp>
          <p:cxnSp>
            <p:nvCxnSpPr>
              <p:cNvPr id="501" name="Straight Connector 34"/>
              <p:cNvCxnSpPr/>
              <p:nvPr/>
            </p:nvCxnSpPr>
            <p:spPr>
              <a:xfrm>
                <a:off x="10044000" y="2837520"/>
                <a:ext cx="485280" cy="1800"/>
              </a:xfrm>
              <a:prstGeom prst="straightConnector1">
                <a:avLst/>
              </a:prstGeom>
              <a:ln w="38100">
                <a:solidFill>
                  <a:srgbClr val="000000"/>
                </a:solidFill>
                <a:round/>
                <a:tailEnd len="med" type="triangle" w="med"/>
              </a:ln>
            </p:spPr>
          </p:cxnSp>
          <p:cxnSp>
            <p:nvCxnSpPr>
              <p:cNvPr id="502" name="Straight Connector 35"/>
              <p:cNvCxnSpPr/>
              <p:nvPr/>
            </p:nvCxnSpPr>
            <p:spPr>
              <a:xfrm>
                <a:off x="10044000" y="3095280"/>
                <a:ext cx="485280" cy="1800"/>
              </a:xfrm>
              <a:prstGeom prst="straightConnector1">
                <a:avLst/>
              </a:prstGeom>
              <a:ln w="38100">
                <a:solidFill>
                  <a:srgbClr val="c55a11"/>
                </a:solidFill>
                <a:round/>
                <a:tailEnd len="med" type="triangle" w="med"/>
              </a:ln>
            </p:spPr>
          </p:cxnSp>
          <p:cxnSp>
            <p:nvCxnSpPr>
              <p:cNvPr id="503" name="Straight Connector 36"/>
              <p:cNvCxnSpPr/>
              <p:nvPr/>
            </p:nvCxnSpPr>
            <p:spPr>
              <a:xfrm flipH="1">
                <a:off x="10915560" y="2200680"/>
                <a:ext cx="917640" cy="180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round/>
                <a:tailEnd len="med" type="triangle" w="med"/>
              </a:ln>
            </p:spPr>
          </p:cxnSp>
          <p:cxnSp>
            <p:nvCxnSpPr>
              <p:cNvPr id="504" name="Straight Connector 37"/>
              <p:cNvCxnSpPr/>
              <p:nvPr/>
            </p:nvCxnSpPr>
            <p:spPr>
              <a:xfrm flipV="1">
                <a:off x="10349280" y="1288800"/>
                <a:ext cx="192600" cy="163800"/>
              </a:xfrm>
              <a:prstGeom prst="straightConnector1">
                <a:avLst/>
              </a:prstGeom>
              <a:ln w="38100">
                <a:solidFill>
                  <a:srgbClr val="000000"/>
                </a:solidFill>
                <a:round/>
                <a:tailEnd len="med" type="triangle" w="med"/>
              </a:ln>
            </p:spPr>
          </p:cxnSp>
          <p:sp>
            <p:nvSpPr>
              <p:cNvPr id="505" name="TextBox 38"/>
              <p:cNvSpPr/>
              <p:nvPr/>
            </p:nvSpPr>
            <p:spPr>
              <a:xfrm>
                <a:off x="6456240" y="2034000"/>
                <a:ext cx="878760" cy="42516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spAutoFit/>
              </a:bodyPr>
              <a:p>
                <a:pPr algn="ctr" defTabSz="914400">
                  <a:lnSpc>
                    <a:spcPct val="100000"/>
                  </a:lnSpc>
                  <a:tabLst>
                    <a:tab algn="l" pos="0"/>
                  </a:tabLst>
                </a:pPr>
                <a:r>
                  <a:rPr b="0" lang="de-DE" sz="1100" strike="noStrike" u="none">
                    <a:solidFill>
                      <a:srgbClr val="000000"/>
                    </a:solidFill>
                    <a:uFillTx/>
                    <a:latin typeface="Calibri"/>
                  </a:rPr>
                  <a:t>RF Accelerator</a:t>
                </a:r>
                <a:endParaRPr b="0" lang="hu-HU" sz="1100" strike="noStrike" u="none">
                  <a:solidFill>
                    <a:srgbClr val="000000"/>
                  </a:solidFill>
                  <a:uFillTx/>
                  <a:latin typeface="Arial"/>
                </a:endParaRPr>
              </a:p>
            </p:txBody>
          </p:sp>
          <p:sp>
            <p:nvSpPr>
              <p:cNvPr id="506" name="TextBox 39"/>
              <p:cNvSpPr/>
              <p:nvPr/>
            </p:nvSpPr>
            <p:spPr>
              <a:xfrm>
                <a:off x="7658280" y="1527840"/>
                <a:ext cx="1010520" cy="42516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spAutoFit/>
              </a:bodyPr>
              <a:p>
                <a:pPr algn="ctr" defTabSz="914400">
                  <a:lnSpc>
                    <a:spcPct val="100000"/>
                  </a:lnSpc>
                  <a:tabLst>
                    <a:tab algn="l" pos="0"/>
                  </a:tabLst>
                </a:pPr>
                <a:r>
                  <a:rPr b="0" lang="de-DE" sz="1100" strike="noStrike" u="none">
                    <a:solidFill>
                      <a:srgbClr val="000000"/>
                    </a:solidFill>
                    <a:uFillTx/>
                    <a:latin typeface="Calibri"/>
                  </a:rPr>
                  <a:t>Plasma Accelerator</a:t>
                </a:r>
                <a:endParaRPr b="0" lang="hu-HU" sz="1100" strike="noStrike" u="none">
                  <a:solidFill>
                    <a:srgbClr val="000000"/>
                  </a:solidFill>
                  <a:uFillTx/>
                  <a:latin typeface="Arial"/>
                </a:endParaRPr>
              </a:p>
            </p:txBody>
          </p:sp>
          <p:sp>
            <p:nvSpPr>
              <p:cNvPr id="507" name="TextBox 40"/>
              <p:cNvSpPr/>
              <p:nvPr/>
            </p:nvSpPr>
            <p:spPr>
              <a:xfrm>
                <a:off x="7605360" y="2743560"/>
                <a:ext cx="1055160" cy="42516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spAutoFit/>
              </a:bodyPr>
              <a:p>
                <a:pPr algn="ctr" defTabSz="914400">
                  <a:lnSpc>
                    <a:spcPct val="100000"/>
                  </a:lnSpc>
                  <a:tabLst>
                    <a:tab algn="l" pos="0"/>
                  </a:tabLst>
                </a:pPr>
                <a:r>
                  <a:rPr b="0" lang="de-DE" sz="1100" strike="noStrike" u="none">
                    <a:solidFill>
                      <a:srgbClr val="000000"/>
                    </a:solidFill>
                    <a:uFillTx/>
                    <a:latin typeface="Calibri"/>
                  </a:rPr>
                  <a:t>Plasma Accelerator</a:t>
                </a:r>
                <a:endParaRPr b="0" lang="hu-HU" sz="1100" strike="noStrike" u="none">
                  <a:solidFill>
                    <a:srgbClr val="000000"/>
                  </a:solidFill>
                  <a:uFillTx/>
                  <a:latin typeface="Arial"/>
                </a:endParaRPr>
              </a:p>
            </p:txBody>
          </p:sp>
          <p:sp>
            <p:nvSpPr>
              <p:cNvPr id="508" name="TextBox 41"/>
              <p:cNvSpPr/>
              <p:nvPr/>
            </p:nvSpPr>
            <p:spPr>
              <a:xfrm>
                <a:off x="9097200" y="2754720"/>
                <a:ext cx="965520" cy="425160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spAutoFit/>
              </a:bodyPr>
              <a:p>
                <a:pPr algn="ctr" defTabSz="914400">
                  <a:lnSpc>
                    <a:spcPct val="100000"/>
                  </a:lnSpc>
                  <a:tabLst>
                    <a:tab algn="l" pos="0"/>
                  </a:tabLst>
                </a:pPr>
                <a:r>
                  <a:rPr b="0" lang="de-DE" sz="1100" strike="noStrike" u="none">
                    <a:solidFill>
                      <a:srgbClr val="000000"/>
                    </a:solidFill>
                    <a:uFillTx/>
                    <a:latin typeface="Calibri"/>
                  </a:rPr>
                  <a:t>Conversion &amp; conditioning</a:t>
                </a:r>
                <a:endParaRPr b="0" lang="hu-HU" sz="1100" strike="noStrike" u="none">
                  <a:solidFill>
                    <a:srgbClr val="000000"/>
                  </a:solidFill>
                  <a:uFillTx/>
                  <a:latin typeface="Arial"/>
                </a:endParaRPr>
              </a:p>
            </p:txBody>
          </p:sp>
          <p:sp>
            <p:nvSpPr>
              <p:cNvPr id="509" name="TextBox 42"/>
              <p:cNvSpPr/>
              <p:nvPr/>
            </p:nvSpPr>
            <p:spPr>
              <a:xfrm>
                <a:off x="8866080" y="1323000"/>
                <a:ext cx="775080" cy="25740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spAutoFit/>
              </a:bodyPr>
              <a:p>
                <a:pPr algn="ctr" defTabSz="914400">
                  <a:lnSpc>
                    <a:spcPct val="100000"/>
                  </a:lnSpc>
                  <a:tabLst>
                    <a:tab algn="l" pos="0"/>
                  </a:tabLst>
                </a:pPr>
                <a:r>
                  <a:rPr b="0" lang="de-DE" sz="1100" strike="noStrike" u="none">
                    <a:solidFill>
                      <a:srgbClr val="000000"/>
                    </a:solidFill>
                    <a:uFillTx/>
                    <a:latin typeface="Calibri"/>
                  </a:rPr>
                  <a:t>Undulator</a:t>
                </a:r>
                <a:endParaRPr b="0" lang="hu-HU" sz="1100" strike="noStrike" u="none">
                  <a:solidFill>
                    <a:srgbClr val="000000"/>
                  </a:solidFill>
                  <a:uFillTx/>
                  <a:latin typeface="Arial"/>
                </a:endParaRPr>
              </a:p>
            </p:txBody>
          </p:sp>
          <p:sp>
            <p:nvSpPr>
              <p:cNvPr id="510" name="TextBox 43"/>
              <p:cNvSpPr/>
              <p:nvPr/>
            </p:nvSpPr>
            <p:spPr>
              <a:xfrm>
                <a:off x="10526760" y="1174320"/>
                <a:ext cx="1403640" cy="25740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spAutoFit/>
              </a:bodyPr>
              <a:p>
                <a:pPr algn="ctr" defTabSz="914400">
                  <a:lnSpc>
                    <a:spcPct val="100000"/>
                  </a:lnSpc>
                  <a:tabLst>
                    <a:tab algn="l" pos="0"/>
                  </a:tabLst>
                </a:pPr>
                <a:r>
                  <a:rPr b="0" i="1" lang="de-DE" sz="1100" strike="noStrike" u="none">
                    <a:solidFill>
                      <a:srgbClr val="000000"/>
                    </a:solidFill>
                    <a:uFillTx/>
                    <a:latin typeface="Calibri"/>
                  </a:rPr>
                  <a:t>FEL user area 1</a:t>
                </a:r>
                <a:endParaRPr b="0" lang="hu-HU" sz="1100" strike="noStrike" u="none">
                  <a:solidFill>
                    <a:srgbClr val="000000"/>
                  </a:solidFill>
                  <a:uFillTx/>
                  <a:latin typeface="Arial"/>
                </a:endParaRPr>
              </a:p>
            </p:txBody>
          </p:sp>
          <p:sp>
            <p:nvSpPr>
              <p:cNvPr id="511" name="TextBox 44"/>
              <p:cNvSpPr/>
              <p:nvPr/>
            </p:nvSpPr>
            <p:spPr>
              <a:xfrm>
                <a:off x="9580320" y="1982880"/>
                <a:ext cx="1228320" cy="42516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spAutoFit/>
              </a:bodyPr>
              <a:p>
                <a:pPr algn="ctr" defTabSz="914400">
                  <a:lnSpc>
                    <a:spcPct val="100000"/>
                  </a:lnSpc>
                  <a:tabLst>
                    <a:tab algn="l" pos="0"/>
                  </a:tabLst>
                </a:pPr>
                <a:r>
                  <a:rPr b="0" i="1" lang="de-DE" sz="1100" strike="noStrike" u="none">
                    <a:solidFill>
                      <a:srgbClr val="000000"/>
                    </a:solidFill>
                    <a:uFillTx/>
                    <a:latin typeface="Calibri"/>
                  </a:rPr>
                  <a:t>ICS X-ray source user area (BU3)</a:t>
                </a:r>
                <a:endParaRPr b="0" lang="hu-HU" sz="1100" strike="noStrike" u="none">
                  <a:solidFill>
                    <a:srgbClr val="000000"/>
                  </a:solidFill>
                  <a:uFillTx/>
                  <a:latin typeface="Arial"/>
                </a:endParaRPr>
              </a:p>
            </p:txBody>
          </p:sp>
          <p:cxnSp>
            <p:nvCxnSpPr>
              <p:cNvPr id="512" name="Straight Connector 45"/>
              <p:cNvCxnSpPr/>
              <p:nvPr/>
            </p:nvCxnSpPr>
            <p:spPr>
              <a:xfrm>
                <a:off x="5684040" y="3171600"/>
                <a:ext cx="485280" cy="1800"/>
              </a:xfrm>
              <a:prstGeom prst="straightConnector1">
                <a:avLst/>
              </a:prstGeom>
              <a:ln w="38100">
                <a:solidFill>
                  <a:srgbClr val="000000"/>
                </a:solidFill>
                <a:round/>
                <a:tailEnd len="med" type="triangle" w="med"/>
              </a:ln>
            </p:spPr>
          </p:cxnSp>
          <p:cxnSp>
            <p:nvCxnSpPr>
              <p:cNvPr id="513" name="Straight Connector 46"/>
              <p:cNvCxnSpPr/>
              <p:nvPr/>
            </p:nvCxnSpPr>
            <p:spPr>
              <a:xfrm>
                <a:off x="5680440" y="3405240"/>
                <a:ext cx="485640" cy="1800"/>
              </a:xfrm>
              <a:prstGeom prst="straightConnector1">
                <a:avLst/>
              </a:prstGeom>
              <a:ln w="38100">
                <a:solidFill>
                  <a:srgbClr val="c55a11"/>
                </a:solidFill>
                <a:round/>
                <a:tailEnd len="med" type="triangle" w="med"/>
              </a:ln>
            </p:spPr>
          </p:cxnSp>
          <p:cxnSp>
            <p:nvCxnSpPr>
              <p:cNvPr id="514" name="Straight Connector 47"/>
              <p:cNvCxnSpPr/>
              <p:nvPr/>
            </p:nvCxnSpPr>
            <p:spPr>
              <a:xfrm>
                <a:off x="5680440" y="2917800"/>
                <a:ext cx="485640" cy="180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round/>
                <a:tailEnd len="med" type="triangle" w="med"/>
              </a:ln>
            </p:spPr>
          </p:cxnSp>
          <p:sp>
            <p:nvSpPr>
              <p:cNvPr id="515" name="TextBox 45"/>
              <p:cNvSpPr/>
              <p:nvPr/>
            </p:nvSpPr>
            <p:spPr>
              <a:xfrm>
                <a:off x="5919840" y="2787480"/>
                <a:ext cx="852480" cy="24228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spAutoFit/>
              </a:bodyPr>
              <a:p>
                <a:pPr algn="ctr" defTabSz="914400">
                  <a:lnSpc>
                    <a:spcPct val="100000"/>
                  </a:lnSpc>
                  <a:tabLst>
                    <a:tab algn="l" pos="0"/>
                  </a:tabLst>
                </a:pPr>
                <a:r>
                  <a:rPr b="0" i="1" lang="de-DE" sz="1000" strike="noStrike" u="none">
                    <a:solidFill>
                      <a:srgbClr val="000000"/>
                    </a:solidFill>
                    <a:uFillTx/>
                    <a:latin typeface="Calibri"/>
                  </a:rPr>
                  <a:t>   </a:t>
                </a:r>
                <a:r>
                  <a:rPr b="0" i="1" lang="de-DE" sz="1000" strike="noStrike" u="none">
                    <a:solidFill>
                      <a:srgbClr val="000000"/>
                    </a:solidFill>
                    <a:uFillTx/>
                    <a:latin typeface="Calibri"/>
                  </a:rPr>
                  <a:t>laser</a:t>
                </a:r>
                <a:endParaRPr b="0" lang="hu-HU" sz="1000" strike="noStrike" u="none">
                  <a:solidFill>
                    <a:srgbClr val="000000"/>
                  </a:solidFill>
                  <a:uFillTx/>
                  <a:latin typeface="Arial"/>
                </a:endParaRPr>
              </a:p>
            </p:txBody>
          </p:sp>
          <p:sp>
            <p:nvSpPr>
              <p:cNvPr id="516" name="TextBox 46"/>
              <p:cNvSpPr/>
              <p:nvPr/>
            </p:nvSpPr>
            <p:spPr>
              <a:xfrm>
                <a:off x="6056640" y="3033720"/>
                <a:ext cx="852480" cy="24228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spAutoFit/>
              </a:bodyPr>
              <a:p>
                <a:pPr algn="ctr" defTabSz="914400">
                  <a:lnSpc>
                    <a:spcPct val="100000"/>
                  </a:lnSpc>
                  <a:tabLst>
                    <a:tab algn="l" pos="0"/>
                  </a:tabLst>
                </a:pPr>
                <a:r>
                  <a:rPr b="0" i="1" lang="de-DE" sz="1000" strike="noStrike" u="none">
                    <a:solidFill>
                      <a:srgbClr val="000000"/>
                    </a:solidFill>
                    <a:uFillTx/>
                    <a:latin typeface="Calibri"/>
                  </a:rPr>
                  <a:t>electrons</a:t>
                </a:r>
                <a:endParaRPr b="0" lang="hu-HU" sz="1000" strike="noStrike" u="none">
                  <a:solidFill>
                    <a:srgbClr val="000000"/>
                  </a:solidFill>
                  <a:uFillTx/>
                  <a:latin typeface="Arial"/>
                </a:endParaRPr>
              </a:p>
            </p:txBody>
          </p:sp>
          <p:sp>
            <p:nvSpPr>
              <p:cNvPr id="517" name="TextBox 47"/>
              <p:cNvSpPr/>
              <p:nvPr/>
            </p:nvSpPr>
            <p:spPr>
              <a:xfrm>
                <a:off x="6069960" y="3277080"/>
                <a:ext cx="852480" cy="24228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spAutoFit/>
              </a:bodyPr>
              <a:p>
                <a:pPr algn="ctr" defTabSz="914400">
                  <a:lnSpc>
                    <a:spcPct val="100000"/>
                  </a:lnSpc>
                  <a:tabLst>
                    <a:tab algn="l" pos="0"/>
                  </a:tabLst>
                </a:pPr>
                <a:r>
                  <a:rPr b="0" i="1" lang="de-DE" sz="1000" strike="noStrike" u="none">
                    <a:solidFill>
                      <a:srgbClr val="000000"/>
                    </a:solidFill>
                    <a:uFillTx/>
                    <a:latin typeface="Calibri"/>
                  </a:rPr>
                  <a:t>positrons</a:t>
                </a:r>
                <a:endParaRPr b="0" lang="hu-HU" sz="1000" strike="noStrike" u="none">
                  <a:solidFill>
                    <a:srgbClr val="000000"/>
                  </a:solidFill>
                  <a:uFillTx/>
                  <a:latin typeface="Arial"/>
                </a:endParaRPr>
              </a:p>
            </p:txBody>
          </p:sp>
          <p:sp>
            <p:nvSpPr>
              <p:cNvPr id="518" name="TextBox 48"/>
              <p:cNvSpPr/>
              <p:nvPr/>
            </p:nvSpPr>
            <p:spPr>
              <a:xfrm>
                <a:off x="10499040" y="2517480"/>
                <a:ext cx="1406520" cy="42516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spAutoFit/>
              </a:bodyPr>
              <a:p>
                <a:pPr algn="ctr" defTabSz="914400">
                  <a:lnSpc>
                    <a:spcPct val="100000"/>
                  </a:lnSpc>
                  <a:tabLst>
                    <a:tab algn="l" pos="0"/>
                  </a:tabLst>
                </a:pPr>
                <a:r>
                  <a:rPr b="0" i="1" lang="de-DE" sz="1100" strike="noStrike" u="none">
                    <a:solidFill>
                      <a:srgbClr val="000000"/>
                    </a:solidFill>
                    <a:uFillTx/>
                    <a:latin typeface="Calibri"/>
                  </a:rPr>
                  <a:t>HEP detector test user area</a:t>
                </a:r>
                <a:endParaRPr b="0" lang="hu-HU" sz="1100" strike="noStrike" u="none">
                  <a:solidFill>
                    <a:srgbClr val="000000"/>
                  </a:solidFill>
                  <a:uFillTx/>
                  <a:latin typeface="Arial"/>
                </a:endParaRPr>
              </a:p>
            </p:txBody>
          </p:sp>
          <p:sp>
            <p:nvSpPr>
              <p:cNvPr id="519" name="TextBox 49"/>
              <p:cNvSpPr/>
              <p:nvPr/>
            </p:nvSpPr>
            <p:spPr>
              <a:xfrm>
                <a:off x="7623720" y="1014120"/>
                <a:ext cx="2511000" cy="28800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spAutoFit/>
              </a:bodyPr>
              <a:p>
                <a:pPr algn="ctr" defTabSz="914400">
                  <a:lnSpc>
                    <a:spcPct val="100000"/>
                  </a:lnSpc>
                  <a:tabLst>
                    <a:tab algn="l" pos="0"/>
                  </a:tabLst>
                </a:pPr>
                <a:r>
                  <a:rPr b="1" i="1" lang="de-DE" sz="1300" strike="noStrike" u="none">
                    <a:solidFill>
                      <a:srgbClr val="afabab"/>
                    </a:solidFill>
                    <a:uFillTx/>
                    <a:latin typeface="Calibri"/>
                  </a:rPr>
                  <a:t>Beamline BB-A: </a:t>
                </a:r>
                <a:r>
                  <a:rPr b="1" i="1" lang="en-GB" sz="1300" strike="noStrike" u="none">
                    <a:solidFill>
                      <a:srgbClr val="afabab"/>
                    </a:solidFill>
                    <a:uFillTx/>
                    <a:latin typeface="Calibri"/>
                  </a:rPr>
                  <a:t>Radiation sources</a:t>
                </a:r>
                <a:endParaRPr b="0" lang="hu-HU" sz="1300" strike="noStrike" u="none">
                  <a:solidFill>
                    <a:srgbClr val="000000"/>
                  </a:solidFill>
                  <a:uFillTx/>
                  <a:latin typeface="Arial"/>
                </a:endParaRPr>
              </a:p>
            </p:txBody>
          </p:sp>
          <p:sp>
            <p:nvSpPr>
              <p:cNvPr id="520" name="TextBox 50"/>
              <p:cNvSpPr/>
              <p:nvPr/>
            </p:nvSpPr>
            <p:spPr>
              <a:xfrm>
                <a:off x="7154640" y="3303000"/>
                <a:ext cx="4486680" cy="28800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spAutoFit/>
              </a:bodyPr>
              <a:p>
                <a:pPr algn="ctr" defTabSz="914400">
                  <a:lnSpc>
                    <a:spcPct val="100000"/>
                  </a:lnSpc>
                  <a:tabLst>
                    <a:tab algn="l" pos="0"/>
                  </a:tabLst>
                </a:pPr>
                <a:r>
                  <a:rPr b="1" i="1" lang="de-DE" sz="1300" strike="noStrike" u="none">
                    <a:solidFill>
                      <a:srgbClr val="afabab"/>
                    </a:solidFill>
                    <a:uFillTx/>
                    <a:latin typeface="Calibri"/>
                  </a:rPr>
                  <a:t>Beamline BB-B</a:t>
                </a:r>
                <a:r>
                  <a:rPr b="1" i="1" lang="en-GB" sz="1300" strike="noStrike" u="none">
                    <a:solidFill>
                      <a:srgbClr val="afabab"/>
                    </a:solidFill>
                    <a:uFillTx/>
                    <a:latin typeface="Calibri"/>
                  </a:rPr>
                  <a:t>: GeV-class positrons &amp; HEP detector test stand</a:t>
                </a:r>
                <a:endParaRPr b="0" lang="hu-HU" sz="1300" strike="noStrike" u="none">
                  <a:solidFill>
                    <a:srgbClr val="000000"/>
                  </a:solidFill>
                  <a:uFillTx/>
                  <a:latin typeface="Arial"/>
                </a:endParaRPr>
              </a:p>
            </p:txBody>
          </p:sp>
          <p:sp>
            <p:nvSpPr>
              <p:cNvPr id="521" name="Rectangle: Rounded Corners 14"/>
              <p:cNvSpPr/>
              <p:nvPr/>
            </p:nvSpPr>
            <p:spPr>
              <a:xfrm>
                <a:off x="10540440" y="1491120"/>
                <a:ext cx="1376280" cy="338040"/>
              </a:xfrm>
              <a:prstGeom prst="roundRect">
                <a:avLst>
                  <a:gd name="adj" fmla="val 16667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rgbClr val="32549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defTabSz="914400">
                  <a:lnSpc>
                    <a:spcPct val="100000"/>
                  </a:lnSpc>
                </a:pPr>
                <a:endParaRPr b="0" lang="de-DE" sz="1800" strike="noStrike" u="none">
                  <a:solidFill>
                    <a:srgbClr val="ffffff"/>
                  </a:solidFill>
                  <a:uFillTx/>
                  <a:latin typeface="Calibri"/>
                </a:endParaRPr>
              </a:p>
            </p:txBody>
          </p:sp>
          <p:sp>
            <p:nvSpPr>
              <p:cNvPr id="522" name="TextBox 51"/>
              <p:cNvSpPr/>
              <p:nvPr/>
            </p:nvSpPr>
            <p:spPr>
              <a:xfrm>
                <a:off x="10515600" y="1546560"/>
                <a:ext cx="1425600" cy="25740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spAutoFit/>
              </a:bodyPr>
              <a:p>
                <a:pPr algn="ctr" defTabSz="914400">
                  <a:lnSpc>
                    <a:spcPct val="100000"/>
                  </a:lnSpc>
                  <a:tabLst>
                    <a:tab algn="l" pos="0"/>
                  </a:tabLst>
                </a:pPr>
                <a:r>
                  <a:rPr b="0" i="1" lang="de-DE" sz="1100" strike="noStrike" u="none">
                    <a:solidFill>
                      <a:srgbClr val="000000"/>
                    </a:solidFill>
                    <a:uFillTx/>
                    <a:latin typeface="Calibri"/>
                  </a:rPr>
                  <a:t>FEL user area 2</a:t>
                </a:r>
                <a:endParaRPr b="0" lang="hu-HU" sz="1100" strike="noStrike" u="none">
                  <a:solidFill>
                    <a:srgbClr val="000000"/>
                  </a:solidFill>
                  <a:uFillTx/>
                  <a:latin typeface="Arial"/>
                </a:endParaRPr>
              </a:p>
            </p:txBody>
          </p:sp>
          <p:cxnSp>
            <p:nvCxnSpPr>
              <p:cNvPr id="523" name="Straight Connector 51"/>
              <p:cNvCxnSpPr/>
              <p:nvPr/>
            </p:nvCxnSpPr>
            <p:spPr>
              <a:xfrm>
                <a:off x="10349280" y="1450800"/>
                <a:ext cx="192600" cy="212040"/>
              </a:xfrm>
              <a:prstGeom prst="straightConnector1">
                <a:avLst/>
              </a:prstGeom>
              <a:ln w="38100">
                <a:solidFill>
                  <a:srgbClr val="000000"/>
                </a:solidFill>
                <a:round/>
                <a:tailEnd len="med" type="triangle" w="med"/>
              </a:ln>
            </p:spPr>
          </p:cxnSp>
          <p:sp>
            <p:nvSpPr>
              <p:cNvPr id="524" name="Rectangle: Rounded Corners 15"/>
              <p:cNvSpPr/>
              <p:nvPr/>
            </p:nvSpPr>
            <p:spPr>
              <a:xfrm>
                <a:off x="10536840" y="2967840"/>
                <a:ext cx="1376280" cy="377640"/>
              </a:xfrm>
              <a:prstGeom prst="roundRect">
                <a:avLst>
                  <a:gd name="adj" fmla="val 16667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rgbClr val="32549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defTabSz="914400">
                  <a:lnSpc>
                    <a:spcPct val="100000"/>
                  </a:lnSpc>
                </a:pPr>
                <a:endParaRPr b="0" lang="de-DE" sz="1800" strike="noStrike" u="none">
                  <a:solidFill>
                    <a:srgbClr val="ffffff"/>
                  </a:solidFill>
                  <a:uFillTx/>
                  <a:latin typeface="Calibri"/>
                </a:endParaRPr>
              </a:p>
            </p:txBody>
          </p:sp>
          <p:sp>
            <p:nvSpPr>
              <p:cNvPr id="525" name="TextBox 52"/>
              <p:cNvSpPr/>
              <p:nvPr/>
            </p:nvSpPr>
            <p:spPr>
              <a:xfrm>
                <a:off x="10521720" y="2943720"/>
                <a:ext cx="1406520" cy="42516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spAutoFit/>
              </a:bodyPr>
              <a:p>
                <a:pPr algn="ctr" defTabSz="914400">
                  <a:lnSpc>
                    <a:spcPct val="100000"/>
                  </a:lnSpc>
                  <a:tabLst>
                    <a:tab algn="l" pos="0"/>
                  </a:tabLst>
                </a:pPr>
                <a:r>
                  <a:rPr b="0" i="1" lang="de-DE" sz="1100" strike="noStrike" u="none">
                    <a:solidFill>
                      <a:srgbClr val="000000"/>
                    </a:solidFill>
                    <a:uFillTx/>
                    <a:latin typeface="Calibri"/>
                  </a:rPr>
                  <a:t>GeV-class positron user area</a:t>
                </a:r>
                <a:endParaRPr b="0" lang="hu-HU" sz="1100" strike="noStrike" u="none">
                  <a:solidFill>
                    <a:srgbClr val="000000"/>
                  </a:solidFill>
                  <a:uFillTx/>
                  <a:latin typeface="Arial"/>
                </a:endParaRPr>
              </a:p>
            </p:txBody>
          </p:sp>
          <p:sp>
            <p:nvSpPr>
              <p:cNvPr id="526" name="TextBox 53"/>
              <p:cNvSpPr/>
              <p:nvPr/>
            </p:nvSpPr>
            <p:spPr>
              <a:xfrm>
                <a:off x="5551200" y="1021320"/>
                <a:ext cx="1688400" cy="63828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 w="0">
                <a:solidFill>
                  <a:srgbClr val="2f5597"/>
                </a:solidFill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spAutoFit/>
              </a:bodyPr>
              <a:p>
                <a:pPr algn="ctr" defTabSz="914400">
                  <a:lnSpc>
                    <a:spcPct val="100000"/>
                  </a:lnSpc>
                  <a:tabLst>
                    <a:tab algn="l" pos="0"/>
                  </a:tabLst>
                </a:pPr>
                <a:r>
                  <a:rPr b="1" lang="de-DE" sz="1200" strike="noStrike" u="none">
                    <a:solidFill>
                      <a:srgbClr val="ffffff"/>
                    </a:solidFill>
                    <a:uFillTx/>
                    <a:latin typeface="Calibri"/>
                  </a:rPr>
                  <a:t>INFN (Italy): </a:t>
                </a:r>
                <a:endParaRPr b="0" lang="hu-HU" sz="1200" strike="noStrike" u="none">
                  <a:solidFill>
                    <a:srgbClr val="ffffff"/>
                  </a:solidFill>
                  <a:uFillTx/>
                  <a:latin typeface="Arial"/>
                </a:endParaRPr>
              </a:p>
              <a:p>
                <a:pPr algn="ctr" defTabSz="914400">
                  <a:lnSpc>
                    <a:spcPct val="100000"/>
                  </a:lnSpc>
                  <a:tabLst>
                    <a:tab algn="l" pos="0"/>
                  </a:tabLst>
                </a:pPr>
                <a:r>
                  <a:rPr b="0" lang="de-DE" sz="1200" strike="noStrike" u="none">
                    <a:solidFill>
                      <a:srgbClr val="ffffff"/>
                    </a:solidFill>
                    <a:uFillTx/>
                    <a:latin typeface="Calibri"/>
                  </a:rPr>
                  <a:t>Facility for </a:t>
                </a:r>
                <a:r>
                  <a:rPr b="1" lang="en-US" sz="1200" strike="noStrike" u="none">
                    <a:solidFill>
                      <a:srgbClr val="ffc000"/>
                    </a:solidFill>
                    <a:uFillTx/>
                    <a:latin typeface="Calibri"/>
                  </a:rPr>
                  <a:t>beam-driven</a:t>
                </a:r>
                <a:r>
                  <a:rPr b="0" lang="en-US" sz="1200" strike="noStrike" u="none">
                    <a:solidFill>
                      <a:srgbClr val="ffe699"/>
                    </a:solidFill>
                    <a:uFillTx/>
                    <a:latin typeface="Calibri"/>
                  </a:rPr>
                  <a:t> </a:t>
                </a:r>
                <a:r>
                  <a:rPr b="0" lang="de-DE" sz="1200" strike="noStrike" u="none">
                    <a:solidFill>
                      <a:srgbClr val="ffffff"/>
                    </a:solidFill>
                    <a:uFillTx/>
                    <a:latin typeface="Calibri"/>
                  </a:rPr>
                  <a:t>plasma accelerators</a:t>
                </a:r>
                <a:endParaRPr b="0" lang="hu-HU" sz="1200" strike="noStrike" u="none">
                  <a:solidFill>
                    <a:srgbClr val="ffffff"/>
                  </a:solidFill>
                  <a:uFillTx/>
                  <a:latin typeface="Arial"/>
                </a:endParaRPr>
              </a:p>
            </p:txBody>
          </p:sp>
          <p:sp>
            <p:nvSpPr>
              <p:cNvPr id="527" name="Rectangle 25"/>
              <p:cNvSpPr/>
              <p:nvPr/>
            </p:nvSpPr>
            <p:spPr>
              <a:xfrm>
                <a:off x="5548320" y="1026000"/>
                <a:ext cx="6438600" cy="2548440"/>
              </a:xfrm>
              <a:prstGeom prst="rect">
                <a:avLst/>
              </a:prstGeom>
              <a:noFill/>
              <a:ln w="28575">
                <a:solidFill>
                  <a:srgbClr val="32549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defTabSz="914400">
                  <a:lnSpc>
                    <a:spcPct val="100000"/>
                  </a:lnSpc>
                </a:pPr>
                <a:endParaRPr b="0" lang="de-DE" sz="1800" strike="noStrike" u="none">
                  <a:solidFill>
                    <a:srgbClr val="ffffff"/>
                  </a:solidFill>
                  <a:uFillTx/>
                  <a:latin typeface="Calibri"/>
                </a:endParaRPr>
              </a:p>
            </p:txBody>
          </p:sp>
        </p:grpSp>
        <p:sp>
          <p:nvSpPr>
            <p:cNvPr id="528" name="Rectangle 26"/>
            <p:cNvSpPr/>
            <p:nvPr/>
          </p:nvSpPr>
          <p:spPr>
            <a:xfrm>
              <a:off x="9622800" y="1282320"/>
              <a:ext cx="716040" cy="34560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defTabSz="914400">
                <a:lnSpc>
                  <a:spcPct val="100000"/>
                </a:lnSpc>
              </a:pPr>
              <a:endParaRPr b="0" lang="de-DE" sz="1800" strike="noStrike" u="none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529" name="TextBox 54"/>
            <p:cNvSpPr/>
            <p:nvPr/>
          </p:nvSpPr>
          <p:spPr>
            <a:xfrm>
              <a:off x="9559080" y="1320120"/>
              <a:ext cx="788400" cy="257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 defTabSz="914400">
                <a:lnSpc>
                  <a:spcPct val="100000"/>
                </a:lnSpc>
                <a:tabLst>
                  <a:tab algn="l" pos="0"/>
                </a:tabLst>
              </a:pPr>
              <a:r>
                <a:rPr b="0" lang="de-DE" sz="1100" strike="noStrike" u="none">
                  <a:solidFill>
                    <a:srgbClr val="000000"/>
                  </a:solidFill>
                  <a:uFillTx/>
                  <a:latin typeface="Calibri"/>
                </a:rPr>
                <a:t>Undulator</a:t>
              </a:r>
              <a:endParaRPr b="0" lang="hu-HU" sz="11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</p:grpSp>
      <p:grpSp>
        <p:nvGrpSpPr>
          <p:cNvPr id="530" name="Group 12"/>
          <p:cNvGrpSpPr/>
          <p:nvPr/>
        </p:nvGrpSpPr>
        <p:grpSpPr>
          <a:xfrm>
            <a:off x="5548320" y="3634920"/>
            <a:ext cx="6438960" cy="2574000"/>
            <a:chOff x="5548320" y="3634920"/>
            <a:chExt cx="6438960" cy="2574000"/>
          </a:xfrm>
        </p:grpSpPr>
        <p:grpSp>
          <p:nvGrpSpPr>
            <p:cNvPr id="531" name="Group 13"/>
            <p:cNvGrpSpPr/>
            <p:nvPr/>
          </p:nvGrpSpPr>
          <p:grpSpPr>
            <a:xfrm>
              <a:off x="5548320" y="3634920"/>
              <a:ext cx="6438960" cy="2574000"/>
              <a:chOff x="5548320" y="3634920"/>
              <a:chExt cx="6438960" cy="2574000"/>
            </a:xfrm>
          </p:grpSpPr>
          <p:cxnSp>
            <p:nvCxnSpPr>
              <p:cNvPr id="532" name="Straight Connector 52"/>
              <p:cNvCxnSpPr/>
              <p:nvPr/>
            </p:nvCxnSpPr>
            <p:spPr>
              <a:xfrm>
                <a:off x="6364440" y="5798160"/>
                <a:ext cx="1266480" cy="1800"/>
              </a:xfrm>
              <a:prstGeom prst="straightConnector1">
                <a:avLst/>
              </a:prstGeom>
              <a:ln w="38100">
                <a:solidFill>
                  <a:srgbClr val="000000"/>
                </a:solidFill>
                <a:round/>
                <a:tailEnd len="med" type="triangle" w="med"/>
              </a:ln>
            </p:spPr>
          </p:cxnSp>
          <p:cxnSp>
            <p:nvCxnSpPr>
              <p:cNvPr id="533" name="Straight Connector 53"/>
              <p:cNvCxnSpPr/>
              <p:nvPr/>
            </p:nvCxnSpPr>
            <p:spPr>
              <a:xfrm>
                <a:off x="7011720" y="4942440"/>
                <a:ext cx="619200" cy="1800"/>
              </a:xfrm>
              <a:prstGeom prst="straightConnector1">
                <a:avLst/>
              </a:prstGeom>
              <a:ln w="38100">
                <a:solidFill>
                  <a:srgbClr val="000000"/>
                </a:solidFill>
                <a:round/>
                <a:tailEnd len="med" type="triangle" w="med"/>
              </a:ln>
            </p:spPr>
          </p:cxnSp>
          <p:cxnSp>
            <p:nvCxnSpPr>
              <p:cNvPr id="534" name="Straight Connector 54"/>
              <p:cNvCxnSpPr/>
              <p:nvPr/>
            </p:nvCxnSpPr>
            <p:spPr>
              <a:xfrm>
                <a:off x="7258320" y="4180320"/>
                <a:ext cx="815400" cy="1800"/>
              </a:xfrm>
              <a:prstGeom prst="straightConnector1">
                <a:avLst/>
              </a:prstGeom>
              <a:ln w="38100">
                <a:solidFill>
                  <a:srgbClr val="000000"/>
                </a:solidFill>
                <a:round/>
                <a:tailEnd len="med" type="triangle" w="med"/>
              </a:ln>
            </p:spPr>
          </p:cxnSp>
          <p:sp>
            <p:nvSpPr>
              <p:cNvPr id="535" name="Rectangle 27"/>
              <p:cNvSpPr/>
              <p:nvPr/>
            </p:nvSpPr>
            <p:spPr>
              <a:xfrm>
                <a:off x="6316920" y="3994920"/>
                <a:ext cx="1040760" cy="345600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defTabSz="914400">
                  <a:lnSpc>
                    <a:spcPct val="100000"/>
                  </a:lnSpc>
                </a:pPr>
                <a:endParaRPr b="0" lang="de-DE" sz="1100" strike="noStrike" u="none">
                  <a:solidFill>
                    <a:srgbClr val="ffffff"/>
                  </a:solidFill>
                  <a:uFillTx/>
                  <a:latin typeface="Calibri"/>
                </a:endParaRPr>
              </a:p>
            </p:txBody>
          </p:sp>
          <p:sp>
            <p:nvSpPr>
              <p:cNvPr id="536" name="Rectangle: Rounded Corners 16"/>
              <p:cNvSpPr/>
              <p:nvPr/>
            </p:nvSpPr>
            <p:spPr>
              <a:xfrm>
                <a:off x="10531800" y="4548240"/>
                <a:ext cx="1376280" cy="377640"/>
              </a:xfrm>
              <a:prstGeom prst="roundRect">
                <a:avLst>
                  <a:gd name="adj" fmla="val 16667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rgbClr val="32549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defTabSz="914400">
                  <a:lnSpc>
                    <a:spcPct val="100000"/>
                  </a:lnSpc>
                </a:pPr>
                <a:endParaRPr b="0" lang="de-DE" sz="1800" strike="noStrike" u="none">
                  <a:solidFill>
                    <a:srgbClr val="ffffff"/>
                  </a:solidFill>
                  <a:uFillTx/>
                  <a:latin typeface="Calibri"/>
                </a:endParaRPr>
              </a:p>
            </p:txBody>
          </p:sp>
          <p:sp>
            <p:nvSpPr>
              <p:cNvPr id="537" name="Rectangle: Rounded Corners 17"/>
              <p:cNvSpPr/>
              <p:nvPr/>
            </p:nvSpPr>
            <p:spPr>
              <a:xfrm>
                <a:off x="10531800" y="4958640"/>
                <a:ext cx="1376280" cy="377640"/>
              </a:xfrm>
              <a:prstGeom prst="roundRect">
                <a:avLst>
                  <a:gd name="adj" fmla="val 16667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rgbClr val="32549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defTabSz="914400">
                  <a:lnSpc>
                    <a:spcPct val="100000"/>
                  </a:lnSpc>
                </a:pPr>
                <a:endParaRPr b="0" lang="de-DE" sz="1800" strike="noStrike" u="none">
                  <a:solidFill>
                    <a:srgbClr val="ffffff"/>
                  </a:solidFill>
                  <a:uFillTx/>
                  <a:latin typeface="Calibri"/>
                </a:endParaRPr>
              </a:p>
            </p:txBody>
          </p:sp>
          <p:sp>
            <p:nvSpPr>
              <p:cNvPr id="538" name="Rectangle 28"/>
              <p:cNvSpPr/>
              <p:nvPr/>
            </p:nvSpPr>
            <p:spPr>
              <a:xfrm>
                <a:off x="5548320" y="3655800"/>
                <a:ext cx="6438600" cy="2548440"/>
              </a:xfrm>
              <a:prstGeom prst="rect">
                <a:avLst/>
              </a:prstGeom>
              <a:noFill/>
              <a:ln w="28575">
                <a:solidFill>
                  <a:srgbClr val="32549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defTabSz="914400">
                  <a:lnSpc>
                    <a:spcPct val="100000"/>
                  </a:lnSpc>
                </a:pPr>
                <a:endParaRPr b="0" lang="de-DE" sz="1800" strike="noStrike" u="none">
                  <a:solidFill>
                    <a:srgbClr val="ffffff"/>
                  </a:solidFill>
                  <a:uFillTx/>
                  <a:latin typeface="Calibri"/>
                </a:endParaRPr>
              </a:p>
            </p:txBody>
          </p:sp>
          <p:cxnSp>
            <p:nvCxnSpPr>
              <p:cNvPr id="539" name="Straight Connector 55"/>
              <p:cNvCxnSpPr/>
              <p:nvPr/>
            </p:nvCxnSpPr>
            <p:spPr>
              <a:xfrm>
                <a:off x="5964840" y="4159080"/>
                <a:ext cx="1800" cy="120708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round/>
              </a:ln>
            </p:spPr>
          </p:cxnSp>
          <p:sp>
            <p:nvSpPr>
              <p:cNvPr id="540" name="Rectangle 29"/>
              <p:cNvSpPr/>
              <p:nvPr/>
            </p:nvSpPr>
            <p:spPr>
              <a:xfrm>
                <a:off x="6305400" y="4731480"/>
                <a:ext cx="1040760" cy="345600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defTabSz="914400">
                  <a:lnSpc>
                    <a:spcPct val="100000"/>
                  </a:lnSpc>
                </a:pPr>
                <a:endParaRPr b="0" lang="de-DE" sz="1800" strike="noStrike" u="none">
                  <a:solidFill>
                    <a:srgbClr val="ffffff"/>
                  </a:solidFill>
                  <a:uFillTx/>
                  <a:latin typeface="Calibri"/>
                </a:endParaRPr>
              </a:p>
            </p:txBody>
          </p:sp>
          <p:sp>
            <p:nvSpPr>
              <p:cNvPr id="541" name="Rectangle 30"/>
              <p:cNvSpPr/>
              <p:nvPr/>
            </p:nvSpPr>
            <p:spPr>
              <a:xfrm>
                <a:off x="7629480" y="4740480"/>
                <a:ext cx="1040760" cy="345600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defTabSz="914400">
                  <a:lnSpc>
                    <a:spcPct val="100000"/>
                  </a:lnSpc>
                </a:pPr>
                <a:endParaRPr b="0" lang="de-DE" sz="1800" strike="noStrike" u="none">
                  <a:solidFill>
                    <a:srgbClr val="ffffff"/>
                  </a:solidFill>
                  <a:uFillTx/>
                  <a:latin typeface="Calibri"/>
                </a:endParaRPr>
              </a:p>
            </p:txBody>
          </p:sp>
          <p:sp>
            <p:nvSpPr>
              <p:cNvPr id="542" name="Rectangle 31"/>
              <p:cNvSpPr/>
              <p:nvPr/>
            </p:nvSpPr>
            <p:spPr>
              <a:xfrm>
                <a:off x="7629480" y="5560560"/>
                <a:ext cx="1040760" cy="345600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defTabSz="914400">
                  <a:lnSpc>
                    <a:spcPct val="100000"/>
                  </a:lnSpc>
                </a:pPr>
                <a:endParaRPr b="0" lang="de-DE" sz="1800" strike="noStrike" u="none">
                  <a:solidFill>
                    <a:srgbClr val="ffffff"/>
                  </a:solidFill>
                  <a:uFillTx/>
                  <a:latin typeface="Calibri"/>
                </a:endParaRPr>
              </a:p>
            </p:txBody>
          </p:sp>
          <p:sp>
            <p:nvSpPr>
              <p:cNvPr id="543" name="Rectangle 32"/>
              <p:cNvSpPr/>
              <p:nvPr/>
            </p:nvSpPr>
            <p:spPr>
              <a:xfrm>
                <a:off x="5658120" y="5755320"/>
                <a:ext cx="1040760" cy="345600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defTabSz="914400">
                  <a:lnSpc>
                    <a:spcPct val="100000"/>
                  </a:lnSpc>
                </a:pPr>
                <a:endParaRPr b="0" lang="de-DE" sz="1800" strike="noStrike" u="none">
                  <a:solidFill>
                    <a:srgbClr val="ffffff"/>
                  </a:solidFill>
                  <a:uFillTx/>
                  <a:latin typeface="Calibri"/>
                </a:endParaRPr>
              </a:p>
            </p:txBody>
          </p:sp>
          <p:sp>
            <p:nvSpPr>
              <p:cNvPr id="544" name="Rectangle: Rounded Corners 18"/>
              <p:cNvSpPr/>
              <p:nvPr/>
            </p:nvSpPr>
            <p:spPr>
              <a:xfrm>
                <a:off x="8091000" y="3887640"/>
                <a:ext cx="1649520" cy="601560"/>
              </a:xfrm>
              <a:prstGeom prst="roundRect">
                <a:avLst>
                  <a:gd name="adj" fmla="val 16667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rgbClr val="32549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defTabSz="914400">
                  <a:lnSpc>
                    <a:spcPct val="100000"/>
                  </a:lnSpc>
                </a:pPr>
                <a:endParaRPr b="0" lang="de-DE" sz="1800" strike="noStrike" u="none">
                  <a:solidFill>
                    <a:srgbClr val="ffffff"/>
                  </a:solidFill>
                  <a:uFillTx/>
                  <a:latin typeface="Calibri"/>
                </a:endParaRPr>
              </a:p>
            </p:txBody>
          </p:sp>
          <p:cxnSp>
            <p:nvCxnSpPr>
              <p:cNvPr id="545" name="Straight Connector 56"/>
              <p:cNvCxnSpPr/>
              <p:nvPr/>
            </p:nvCxnSpPr>
            <p:spPr>
              <a:xfrm>
                <a:off x="5961240" y="4168800"/>
                <a:ext cx="325080" cy="180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round/>
                <a:tailEnd len="med" type="triangle" w="med"/>
              </a:ln>
            </p:spPr>
          </p:cxnSp>
          <p:cxnSp>
            <p:nvCxnSpPr>
              <p:cNvPr id="546" name="Straight Connector 57"/>
              <p:cNvCxnSpPr/>
              <p:nvPr/>
            </p:nvCxnSpPr>
            <p:spPr>
              <a:xfrm>
                <a:off x="5961240" y="4914000"/>
                <a:ext cx="325080" cy="180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round/>
                <a:tailEnd len="med" type="triangle" w="med"/>
              </a:ln>
            </p:spPr>
          </p:cxnSp>
          <p:cxnSp>
            <p:nvCxnSpPr>
              <p:cNvPr id="547" name="Straight Connector 58"/>
              <p:cNvCxnSpPr/>
              <p:nvPr/>
            </p:nvCxnSpPr>
            <p:spPr>
              <a:xfrm>
                <a:off x="7413480" y="4831920"/>
                <a:ext cx="1800" cy="80856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round/>
              </a:ln>
            </p:spPr>
          </p:cxnSp>
          <p:cxnSp>
            <p:nvCxnSpPr>
              <p:cNvPr id="548" name="Straight Connector 59"/>
              <p:cNvCxnSpPr/>
              <p:nvPr/>
            </p:nvCxnSpPr>
            <p:spPr>
              <a:xfrm>
                <a:off x="7413480" y="4831920"/>
                <a:ext cx="217440" cy="180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round/>
                <a:tailEnd len="med" type="triangle" w="med"/>
              </a:ln>
            </p:spPr>
          </p:cxnSp>
          <p:cxnSp>
            <p:nvCxnSpPr>
              <p:cNvPr id="549" name="Straight Connector 60"/>
              <p:cNvCxnSpPr/>
              <p:nvPr/>
            </p:nvCxnSpPr>
            <p:spPr>
              <a:xfrm>
                <a:off x="6289920" y="5638680"/>
                <a:ext cx="1341000" cy="180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round/>
                <a:tailEnd len="med" type="triangle" w="med"/>
              </a:ln>
            </p:spPr>
          </p:cxnSp>
          <p:cxnSp>
            <p:nvCxnSpPr>
              <p:cNvPr id="550" name="Straight Connector 61"/>
              <p:cNvCxnSpPr/>
              <p:nvPr/>
            </p:nvCxnSpPr>
            <p:spPr>
              <a:xfrm flipV="1">
                <a:off x="8671680" y="5729040"/>
                <a:ext cx="179640" cy="6840"/>
              </a:xfrm>
              <a:prstGeom prst="straightConnector1">
                <a:avLst/>
              </a:prstGeom>
              <a:ln w="38100">
                <a:solidFill>
                  <a:srgbClr val="000000"/>
                </a:solidFill>
                <a:round/>
                <a:tailEnd len="med" type="triangle" w="med"/>
              </a:ln>
            </p:spPr>
          </p:cxnSp>
          <p:cxnSp>
            <p:nvCxnSpPr>
              <p:cNvPr id="551" name="Straight Connector 62"/>
              <p:cNvCxnSpPr/>
              <p:nvPr/>
            </p:nvCxnSpPr>
            <p:spPr>
              <a:xfrm flipV="1">
                <a:off x="10294560" y="5573160"/>
                <a:ext cx="218520" cy="168480"/>
              </a:xfrm>
              <a:prstGeom prst="straightConnector1">
                <a:avLst/>
              </a:prstGeom>
              <a:ln w="38100">
                <a:solidFill>
                  <a:srgbClr val="000000"/>
                </a:solidFill>
                <a:round/>
                <a:tailEnd len="med" type="triangle" w="med"/>
              </a:ln>
            </p:spPr>
          </p:cxnSp>
          <p:sp>
            <p:nvSpPr>
              <p:cNvPr id="552" name="TextBox 55"/>
              <p:cNvSpPr/>
              <p:nvPr/>
            </p:nvSpPr>
            <p:spPr>
              <a:xfrm>
                <a:off x="6244920" y="4030200"/>
                <a:ext cx="1193040" cy="25740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spAutoFit/>
              </a:bodyPr>
              <a:p>
                <a:pPr algn="ctr" defTabSz="914400">
                  <a:lnSpc>
                    <a:spcPct val="100000"/>
                  </a:lnSpc>
                  <a:tabLst>
                    <a:tab algn="l" pos="0"/>
                  </a:tabLst>
                </a:pPr>
                <a:r>
                  <a:rPr b="0" lang="de-DE" sz="1100" strike="noStrike" u="none">
                    <a:solidFill>
                      <a:srgbClr val="000000"/>
                    </a:solidFill>
                    <a:uFillTx/>
                    <a:latin typeface="Calibri"/>
                  </a:rPr>
                  <a:t>Plasma Injector</a:t>
                </a:r>
                <a:endParaRPr b="0" lang="hu-HU" sz="1100" strike="noStrike" u="none">
                  <a:solidFill>
                    <a:srgbClr val="000000"/>
                  </a:solidFill>
                  <a:uFillTx/>
                  <a:latin typeface="Arial"/>
                </a:endParaRPr>
              </a:p>
            </p:txBody>
          </p:sp>
          <p:sp>
            <p:nvSpPr>
              <p:cNvPr id="553" name="TextBox 56"/>
              <p:cNvSpPr/>
              <p:nvPr/>
            </p:nvSpPr>
            <p:spPr>
              <a:xfrm>
                <a:off x="6225120" y="4775040"/>
                <a:ext cx="1193040" cy="25740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spAutoFit/>
              </a:bodyPr>
              <a:p>
                <a:pPr algn="ctr" defTabSz="914400">
                  <a:lnSpc>
                    <a:spcPct val="100000"/>
                  </a:lnSpc>
                  <a:tabLst>
                    <a:tab algn="l" pos="0"/>
                  </a:tabLst>
                </a:pPr>
                <a:r>
                  <a:rPr b="0" lang="de-DE" sz="1100" strike="noStrike" u="none">
                    <a:solidFill>
                      <a:srgbClr val="000000"/>
                    </a:solidFill>
                    <a:uFillTx/>
                    <a:latin typeface="Calibri"/>
                  </a:rPr>
                  <a:t>Plasma Injector</a:t>
                </a:r>
                <a:endParaRPr b="0" lang="hu-HU" sz="1100" strike="noStrike" u="none">
                  <a:solidFill>
                    <a:srgbClr val="000000"/>
                  </a:solidFill>
                  <a:uFillTx/>
                  <a:latin typeface="Arial"/>
                </a:endParaRPr>
              </a:p>
            </p:txBody>
          </p:sp>
          <p:sp>
            <p:nvSpPr>
              <p:cNvPr id="554" name="TextBox 57"/>
              <p:cNvSpPr/>
              <p:nvPr/>
            </p:nvSpPr>
            <p:spPr>
              <a:xfrm>
                <a:off x="7699680" y="4698720"/>
                <a:ext cx="891720" cy="42516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spAutoFit/>
              </a:bodyPr>
              <a:p>
                <a:pPr algn="ctr" defTabSz="914400">
                  <a:lnSpc>
                    <a:spcPct val="100000"/>
                  </a:lnSpc>
                  <a:tabLst>
                    <a:tab algn="l" pos="0"/>
                  </a:tabLst>
                </a:pPr>
                <a:r>
                  <a:rPr b="0" lang="de-DE" sz="1100" strike="noStrike" u="none">
                    <a:solidFill>
                      <a:srgbClr val="000000"/>
                    </a:solidFill>
                    <a:uFillTx/>
                    <a:latin typeface="Calibri"/>
                  </a:rPr>
                  <a:t>Plasma Accelerator</a:t>
                </a:r>
                <a:endParaRPr b="0" lang="hu-HU" sz="1100" strike="noStrike" u="none">
                  <a:solidFill>
                    <a:srgbClr val="000000"/>
                  </a:solidFill>
                  <a:uFillTx/>
                  <a:latin typeface="Arial"/>
                </a:endParaRPr>
              </a:p>
            </p:txBody>
          </p:sp>
          <p:sp>
            <p:nvSpPr>
              <p:cNvPr id="555" name="TextBox 58"/>
              <p:cNvSpPr/>
              <p:nvPr/>
            </p:nvSpPr>
            <p:spPr>
              <a:xfrm>
                <a:off x="7549200" y="5507640"/>
                <a:ext cx="1193040" cy="42516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spAutoFit/>
              </a:bodyPr>
              <a:p>
                <a:pPr algn="ctr" defTabSz="914400">
                  <a:lnSpc>
                    <a:spcPct val="100000"/>
                  </a:lnSpc>
                  <a:tabLst>
                    <a:tab algn="l" pos="0"/>
                  </a:tabLst>
                </a:pPr>
                <a:r>
                  <a:rPr b="0" lang="de-DE" sz="1100" strike="noStrike" u="none">
                    <a:solidFill>
                      <a:srgbClr val="000000"/>
                    </a:solidFill>
                    <a:uFillTx/>
                    <a:latin typeface="Calibri"/>
                  </a:rPr>
                  <a:t>Plasma Accelerator</a:t>
                </a:r>
                <a:endParaRPr b="0" lang="hu-HU" sz="1100" strike="noStrike" u="none">
                  <a:solidFill>
                    <a:srgbClr val="000000"/>
                  </a:solidFill>
                  <a:uFillTx/>
                  <a:latin typeface="Arial"/>
                </a:endParaRPr>
              </a:p>
            </p:txBody>
          </p:sp>
          <p:sp>
            <p:nvSpPr>
              <p:cNvPr id="556" name="TextBox 59"/>
              <p:cNvSpPr/>
              <p:nvPr/>
            </p:nvSpPr>
            <p:spPr>
              <a:xfrm>
                <a:off x="5592240" y="5799600"/>
                <a:ext cx="1193040" cy="25740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spAutoFit/>
              </a:bodyPr>
              <a:p>
                <a:pPr algn="ctr" defTabSz="914400">
                  <a:lnSpc>
                    <a:spcPct val="100000"/>
                  </a:lnSpc>
                  <a:tabLst>
                    <a:tab algn="l" pos="0"/>
                  </a:tabLst>
                </a:pPr>
                <a:r>
                  <a:rPr b="0" lang="de-DE" sz="1100" strike="noStrike" u="none">
                    <a:solidFill>
                      <a:srgbClr val="000000"/>
                    </a:solidFill>
                    <a:uFillTx/>
                    <a:latin typeface="Calibri"/>
                  </a:rPr>
                  <a:t>RF Injector</a:t>
                </a:r>
                <a:endParaRPr b="0" lang="hu-HU" sz="1100" strike="noStrike" u="none">
                  <a:solidFill>
                    <a:srgbClr val="000000"/>
                  </a:solidFill>
                  <a:uFillTx/>
                  <a:latin typeface="Arial"/>
                </a:endParaRPr>
              </a:p>
            </p:txBody>
          </p:sp>
          <p:grpSp>
            <p:nvGrpSpPr>
              <p:cNvPr id="557" name="Group 16"/>
              <p:cNvGrpSpPr/>
              <p:nvPr/>
            </p:nvGrpSpPr>
            <p:grpSpPr>
              <a:xfrm>
                <a:off x="8882640" y="4698720"/>
                <a:ext cx="1193040" cy="425160"/>
                <a:chOff x="8882640" y="4698720"/>
                <a:chExt cx="1193040" cy="425160"/>
              </a:xfrm>
            </p:grpSpPr>
            <p:sp>
              <p:nvSpPr>
                <p:cNvPr id="558" name="Rectangle 33"/>
                <p:cNvSpPr/>
                <p:nvPr/>
              </p:nvSpPr>
              <p:spPr>
                <a:xfrm>
                  <a:off x="8906760" y="4732200"/>
                  <a:ext cx="1145160" cy="345600"/>
                </a:xfrm>
                <a:prstGeom prst="rect">
                  <a:avLst/>
                </a:prstGeom>
                <a:solidFill>
                  <a:schemeClr val="accent3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 lIns="90000" rIns="90000" tIns="45000" bIns="45000" anchor="ctr">
                  <a:noAutofit/>
                </a:bodyPr>
                <a:p>
                  <a:pPr defTabSz="914400">
                    <a:lnSpc>
                      <a:spcPct val="100000"/>
                    </a:lnSpc>
                  </a:pPr>
                  <a:endParaRPr b="0" lang="de-DE" sz="1800" strike="noStrike" u="none">
                    <a:solidFill>
                      <a:srgbClr val="ffffff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559" name="TextBox 60"/>
                <p:cNvSpPr/>
                <p:nvPr/>
              </p:nvSpPr>
              <p:spPr>
                <a:xfrm>
                  <a:off x="8882640" y="4698720"/>
                  <a:ext cx="1193040" cy="425160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lIns="90000" rIns="90000" tIns="45000" bIns="45000" anchor="t">
                  <a:spAutoFit/>
                </a:bodyPr>
                <a:p>
                  <a:pPr algn="ctr" defTabSz="914400">
                    <a:lnSpc>
                      <a:spcPct val="100000"/>
                    </a:lnSpc>
                    <a:tabLst>
                      <a:tab algn="l" pos="0"/>
                    </a:tabLst>
                  </a:pPr>
                  <a:r>
                    <a:rPr b="0" lang="de-DE" sz="1100" strike="noStrike" u="none">
                      <a:solidFill>
                        <a:srgbClr val="000000"/>
                      </a:solidFill>
                      <a:uFillTx/>
                      <a:latin typeface="Calibri"/>
                    </a:rPr>
                    <a:t>Conversion &amp; conditioning</a:t>
                  </a:r>
                  <a:endParaRPr b="0" lang="hu-HU" sz="1100" strike="noStrike" u="none">
                    <a:solidFill>
                      <a:srgbClr val="000000"/>
                    </a:solidFill>
                    <a:uFillTx/>
                    <a:latin typeface="Arial"/>
                  </a:endParaRPr>
                </a:p>
              </p:txBody>
            </p:sp>
          </p:grpSp>
          <p:cxnSp>
            <p:nvCxnSpPr>
              <p:cNvPr id="560" name="Straight Connector 63"/>
              <p:cNvCxnSpPr/>
              <p:nvPr/>
            </p:nvCxnSpPr>
            <p:spPr>
              <a:xfrm flipV="1">
                <a:off x="8657640" y="4914000"/>
                <a:ext cx="226800" cy="6120"/>
              </a:xfrm>
              <a:prstGeom prst="straightConnector1">
                <a:avLst/>
              </a:prstGeom>
              <a:ln w="38100">
                <a:solidFill>
                  <a:srgbClr val="000000"/>
                </a:solidFill>
                <a:round/>
                <a:tailEnd len="med" type="triangle" w="med"/>
              </a:ln>
            </p:spPr>
          </p:cxnSp>
          <p:sp>
            <p:nvSpPr>
              <p:cNvPr id="561" name="TextBox 61"/>
              <p:cNvSpPr/>
              <p:nvPr/>
            </p:nvSpPr>
            <p:spPr>
              <a:xfrm>
                <a:off x="8045280" y="3943800"/>
                <a:ext cx="1752120" cy="42516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spAutoFit/>
              </a:bodyPr>
              <a:p>
                <a:pPr algn="ctr" defTabSz="914400">
                  <a:lnSpc>
                    <a:spcPct val="100000"/>
                  </a:lnSpc>
                  <a:tabLst>
                    <a:tab algn="l" pos="0"/>
                  </a:tabLst>
                </a:pPr>
                <a:r>
                  <a:rPr b="0" i="1" lang="de-DE" sz="1100" strike="noStrike" u="none">
                    <a:solidFill>
                      <a:srgbClr val="000000"/>
                    </a:solidFill>
                    <a:uFillTx/>
                    <a:latin typeface="Calibri"/>
                  </a:rPr>
                  <a:t>Life-science &amp; materials X-ray imaging user area</a:t>
                </a:r>
                <a:endParaRPr b="0" lang="hu-HU" sz="1100" strike="noStrike" u="none">
                  <a:solidFill>
                    <a:srgbClr val="000000"/>
                  </a:solidFill>
                  <a:uFillTx/>
                  <a:latin typeface="Arial"/>
                </a:endParaRPr>
              </a:p>
            </p:txBody>
          </p:sp>
          <p:sp>
            <p:nvSpPr>
              <p:cNvPr id="562" name="Rectangle 34"/>
              <p:cNvSpPr/>
              <p:nvPr/>
            </p:nvSpPr>
            <p:spPr>
              <a:xfrm>
                <a:off x="5658120" y="5342760"/>
                <a:ext cx="1040760" cy="345600"/>
              </a:xfrm>
              <a:prstGeom prst="rect">
                <a:avLst/>
              </a:prstGeom>
              <a:solidFill>
                <a:srgbClr val="ef3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defTabSz="914400">
                  <a:lnSpc>
                    <a:spcPct val="100000"/>
                  </a:lnSpc>
                </a:pPr>
                <a:endParaRPr b="0" lang="de-DE" sz="1800" strike="noStrike" u="none">
                  <a:solidFill>
                    <a:srgbClr val="ffffff"/>
                  </a:solidFill>
                  <a:uFillTx/>
                  <a:latin typeface="Calibri"/>
                </a:endParaRPr>
              </a:p>
            </p:txBody>
          </p:sp>
          <p:sp>
            <p:nvSpPr>
              <p:cNvPr id="563" name="TextBox 62"/>
              <p:cNvSpPr/>
              <p:nvPr/>
            </p:nvSpPr>
            <p:spPr>
              <a:xfrm>
                <a:off x="5592240" y="5364360"/>
                <a:ext cx="1193040" cy="25740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spAutoFit/>
              </a:bodyPr>
              <a:p>
                <a:pPr algn="ctr" defTabSz="914400">
                  <a:lnSpc>
                    <a:spcPct val="100000"/>
                  </a:lnSpc>
                  <a:tabLst>
                    <a:tab algn="l" pos="0"/>
                  </a:tabLst>
                </a:pPr>
                <a:r>
                  <a:rPr b="0" lang="de-DE" sz="1100" strike="noStrike" u="none">
                    <a:solidFill>
                      <a:srgbClr val="000000"/>
                    </a:solidFill>
                    <a:uFillTx/>
                    <a:latin typeface="Calibri"/>
                  </a:rPr>
                  <a:t>Laser</a:t>
                </a:r>
                <a:endParaRPr b="0" lang="hu-HU" sz="1100" strike="noStrike" u="none">
                  <a:solidFill>
                    <a:srgbClr val="000000"/>
                  </a:solidFill>
                  <a:uFillTx/>
                  <a:latin typeface="Arial"/>
                </a:endParaRPr>
              </a:p>
            </p:txBody>
          </p:sp>
          <p:cxnSp>
            <p:nvCxnSpPr>
              <p:cNvPr id="564" name="Straight Connector 64"/>
              <p:cNvCxnSpPr/>
              <p:nvPr/>
            </p:nvCxnSpPr>
            <p:spPr>
              <a:xfrm>
                <a:off x="10077480" y="5036400"/>
                <a:ext cx="461160" cy="1800"/>
              </a:xfrm>
              <a:prstGeom prst="straightConnector1">
                <a:avLst/>
              </a:prstGeom>
              <a:ln w="38100">
                <a:solidFill>
                  <a:srgbClr val="c55a11"/>
                </a:solidFill>
                <a:round/>
                <a:tailEnd len="med" type="triangle" w="med"/>
              </a:ln>
            </p:spPr>
          </p:cxnSp>
          <p:cxnSp>
            <p:nvCxnSpPr>
              <p:cNvPr id="565" name="Straight Connector 65"/>
              <p:cNvCxnSpPr/>
              <p:nvPr/>
            </p:nvCxnSpPr>
            <p:spPr>
              <a:xfrm>
                <a:off x="10082160" y="4831920"/>
                <a:ext cx="456480" cy="1800"/>
              </a:xfrm>
              <a:prstGeom prst="straightConnector1">
                <a:avLst/>
              </a:prstGeom>
              <a:ln w="38100">
                <a:solidFill>
                  <a:srgbClr val="000000"/>
                </a:solidFill>
                <a:round/>
                <a:tailEnd len="med" type="triangle" w="med"/>
              </a:ln>
            </p:spPr>
          </p:cxnSp>
          <p:sp>
            <p:nvSpPr>
              <p:cNvPr id="566" name="TextBox 63"/>
              <p:cNvSpPr/>
              <p:nvPr/>
            </p:nvSpPr>
            <p:spPr>
              <a:xfrm>
                <a:off x="10298880" y="3649320"/>
                <a:ext cx="1688400" cy="45540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 w="0">
                <a:solidFill>
                  <a:srgbClr val="2f5597"/>
                </a:solidFill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spAutoFit/>
              </a:bodyPr>
              <a:p>
                <a:pPr algn="ctr" defTabSz="914400">
                  <a:lnSpc>
                    <a:spcPct val="100000"/>
                  </a:lnSpc>
                  <a:tabLst>
                    <a:tab algn="l" pos="0"/>
                  </a:tabLst>
                </a:pPr>
                <a:r>
                  <a:rPr b="0" lang="de-DE" sz="1200" strike="noStrike" u="none">
                    <a:solidFill>
                      <a:srgbClr val="ffffff"/>
                    </a:solidFill>
                    <a:uFillTx/>
                    <a:latin typeface="Calibri"/>
                  </a:rPr>
                  <a:t>Facility for </a:t>
                </a:r>
                <a:r>
                  <a:rPr b="1" lang="en-US" sz="1200" strike="noStrike" u="none">
                    <a:solidFill>
                      <a:srgbClr val="ffc000"/>
                    </a:solidFill>
                    <a:uFillTx/>
                    <a:latin typeface="Calibri"/>
                  </a:rPr>
                  <a:t>laser-driven</a:t>
                </a:r>
                <a:r>
                  <a:rPr b="0" lang="de-DE" sz="1200" strike="noStrike" u="none">
                    <a:solidFill>
                      <a:srgbClr val="ffffff"/>
                    </a:solidFill>
                    <a:uFillTx/>
                    <a:latin typeface="Calibri"/>
                  </a:rPr>
                  <a:t> plasma accelerators</a:t>
                </a:r>
                <a:endParaRPr b="0" lang="hu-HU" sz="1200" strike="noStrike" u="none">
                  <a:solidFill>
                    <a:srgbClr val="ffffff"/>
                  </a:solidFill>
                  <a:uFillTx/>
                  <a:latin typeface="Arial"/>
                </a:endParaRPr>
              </a:p>
            </p:txBody>
          </p:sp>
          <p:sp>
            <p:nvSpPr>
              <p:cNvPr id="567" name="TextBox 64"/>
              <p:cNvSpPr/>
              <p:nvPr/>
            </p:nvSpPr>
            <p:spPr>
              <a:xfrm>
                <a:off x="8405280" y="5920920"/>
                <a:ext cx="1567800" cy="28800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spAutoFit/>
              </a:bodyPr>
              <a:p>
                <a:pPr algn="ctr" defTabSz="914400">
                  <a:lnSpc>
                    <a:spcPct val="100000"/>
                  </a:lnSpc>
                  <a:tabLst>
                    <a:tab algn="l" pos="0"/>
                  </a:tabLst>
                </a:pPr>
                <a:r>
                  <a:rPr b="1" i="1" lang="de-DE" sz="1300" strike="noStrike" u="none">
                    <a:solidFill>
                      <a:srgbClr val="afabab"/>
                    </a:solidFill>
                    <a:uFillTx/>
                    <a:latin typeface="Calibri"/>
                  </a:rPr>
                  <a:t>Beamline LB-A</a:t>
                </a:r>
                <a:r>
                  <a:rPr b="1" i="1" lang="en-GB" sz="1300" strike="noStrike" u="none">
                    <a:solidFill>
                      <a:srgbClr val="afabab"/>
                    </a:solidFill>
                    <a:uFillTx/>
                    <a:latin typeface="Calibri"/>
                  </a:rPr>
                  <a:t>: FEL</a:t>
                </a:r>
                <a:endParaRPr b="0" lang="hu-HU" sz="1300" strike="noStrike" u="none">
                  <a:solidFill>
                    <a:srgbClr val="000000"/>
                  </a:solidFill>
                  <a:uFillTx/>
                  <a:latin typeface="Arial"/>
                </a:endParaRPr>
              </a:p>
            </p:txBody>
          </p:sp>
          <p:sp>
            <p:nvSpPr>
              <p:cNvPr id="568" name="TextBox 65"/>
              <p:cNvSpPr/>
              <p:nvPr/>
            </p:nvSpPr>
            <p:spPr>
              <a:xfrm>
                <a:off x="6026400" y="4456080"/>
                <a:ext cx="4329000" cy="28800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spAutoFit/>
              </a:bodyPr>
              <a:p>
                <a:pPr algn="ctr" defTabSz="914400">
                  <a:lnSpc>
                    <a:spcPct val="100000"/>
                  </a:lnSpc>
                  <a:tabLst>
                    <a:tab algn="l" pos="0"/>
                  </a:tabLst>
                </a:pPr>
                <a:r>
                  <a:rPr b="1" i="1" lang="de-DE" sz="1300" strike="noStrike" u="none">
                    <a:solidFill>
                      <a:srgbClr val="afabab"/>
                    </a:solidFill>
                    <a:uFillTx/>
                    <a:latin typeface="Calibri"/>
                  </a:rPr>
                  <a:t>Beamline LB-B</a:t>
                </a:r>
                <a:r>
                  <a:rPr b="1" i="1" lang="en-GB" sz="1300" strike="noStrike" u="none">
                    <a:solidFill>
                      <a:srgbClr val="afabab"/>
                    </a:solidFill>
                    <a:uFillTx/>
                    <a:latin typeface="Calibri"/>
                  </a:rPr>
                  <a:t>: Positron beam source &amp; table-top test beam </a:t>
                </a:r>
                <a:endParaRPr b="0" lang="hu-HU" sz="1300" strike="noStrike" u="none">
                  <a:solidFill>
                    <a:srgbClr val="000000"/>
                  </a:solidFill>
                  <a:uFillTx/>
                  <a:latin typeface="Arial"/>
                </a:endParaRPr>
              </a:p>
            </p:txBody>
          </p:sp>
          <p:sp>
            <p:nvSpPr>
              <p:cNvPr id="569" name="TextBox 66"/>
              <p:cNvSpPr/>
              <p:nvPr/>
            </p:nvSpPr>
            <p:spPr>
              <a:xfrm>
                <a:off x="5710320" y="3634920"/>
                <a:ext cx="4225680" cy="28800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spAutoFit/>
              </a:bodyPr>
              <a:p>
                <a:pPr algn="ctr" defTabSz="914400">
                  <a:lnSpc>
                    <a:spcPct val="100000"/>
                  </a:lnSpc>
                  <a:tabLst>
                    <a:tab algn="l" pos="0"/>
                  </a:tabLst>
                </a:pPr>
                <a:r>
                  <a:rPr b="1" i="1" lang="de-DE" sz="1300" strike="noStrike" u="none">
                    <a:solidFill>
                      <a:srgbClr val="afabab"/>
                    </a:solidFill>
                    <a:uFillTx/>
                    <a:latin typeface="Calibri"/>
                  </a:rPr>
                  <a:t>Beamline LB-C</a:t>
                </a:r>
                <a:r>
                  <a:rPr b="1" i="1" lang="en-GB" sz="1300" strike="noStrike" u="none">
                    <a:solidFill>
                      <a:srgbClr val="afabab"/>
                    </a:solidFill>
                    <a:uFillTx/>
                    <a:latin typeface="Calibri"/>
                  </a:rPr>
                  <a:t>: X-ray imaging – life sciences &amp; materials  </a:t>
                </a:r>
                <a:endParaRPr b="0" lang="hu-HU" sz="1300" strike="noStrike" u="none">
                  <a:solidFill>
                    <a:srgbClr val="000000"/>
                  </a:solidFill>
                  <a:uFillTx/>
                  <a:latin typeface="Arial"/>
                </a:endParaRPr>
              </a:p>
            </p:txBody>
          </p:sp>
          <p:sp>
            <p:nvSpPr>
              <p:cNvPr id="570" name="Rectangle: Rounded Corners 19"/>
              <p:cNvSpPr/>
              <p:nvPr/>
            </p:nvSpPr>
            <p:spPr>
              <a:xfrm>
                <a:off x="10524960" y="5387040"/>
                <a:ext cx="1376280" cy="338040"/>
              </a:xfrm>
              <a:prstGeom prst="roundRect">
                <a:avLst>
                  <a:gd name="adj" fmla="val 16667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rgbClr val="32549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defTabSz="914400">
                  <a:lnSpc>
                    <a:spcPct val="100000"/>
                  </a:lnSpc>
                </a:pPr>
                <a:endParaRPr b="0" lang="de-DE" sz="1800" strike="noStrike" u="none">
                  <a:solidFill>
                    <a:srgbClr val="ffffff"/>
                  </a:solidFill>
                  <a:uFillTx/>
                  <a:latin typeface="Calibri"/>
                </a:endParaRPr>
              </a:p>
            </p:txBody>
          </p:sp>
          <p:sp>
            <p:nvSpPr>
              <p:cNvPr id="571" name="TextBox 67"/>
              <p:cNvSpPr/>
              <p:nvPr/>
            </p:nvSpPr>
            <p:spPr>
              <a:xfrm>
                <a:off x="10511280" y="5442480"/>
                <a:ext cx="1403640" cy="25740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spAutoFit/>
              </a:bodyPr>
              <a:p>
                <a:pPr algn="ctr" defTabSz="914400">
                  <a:lnSpc>
                    <a:spcPct val="100000"/>
                  </a:lnSpc>
                  <a:tabLst>
                    <a:tab algn="l" pos="0"/>
                  </a:tabLst>
                </a:pPr>
                <a:r>
                  <a:rPr b="0" i="1" lang="de-DE" sz="1100" strike="noStrike" u="none">
                    <a:solidFill>
                      <a:srgbClr val="000000"/>
                    </a:solidFill>
                    <a:uFillTx/>
                    <a:latin typeface="Calibri"/>
                  </a:rPr>
                  <a:t>FEL user area 1</a:t>
                </a:r>
                <a:endParaRPr b="0" lang="hu-HU" sz="1100" strike="noStrike" u="none">
                  <a:solidFill>
                    <a:srgbClr val="000000"/>
                  </a:solidFill>
                  <a:uFillTx/>
                  <a:latin typeface="Arial"/>
                </a:endParaRPr>
              </a:p>
            </p:txBody>
          </p:sp>
          <p:sp>
            <p:nvSpPr>
              <p:cNvPr id="572" name="Rectangle: Rounded Corners 20"/>
              <p:cNvSpPr/>
              <p:nvPr/>
            </p:nvSpPr>
            <p:spPr>
              <a:xfrm>
                <a:off x="10524960" y="5759280"/>
                <a:ext cx="1376280" cy="338040"/>
              </a:xfrm>
              <a:prstGeom prst="roundRect">
                <a:avLst>
                  <a:gd name="adj" fmla="val 16667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rgbClr val="32549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defTabSz="914400">
                  <a:lnSpc>
                    <a:spcPct val="100000"/>
                  </a:lnSpc>
                </a:pPr>
                <a:endParaRPr b="0" lang="de-DE" sz="1800" strike="noStrike" u="none">
                  <a:solidFill>
                    <a:srgbClr val="ffffff"/>
                  </a:solidFill>
                  <a:uFillTx/>
                  <a:latin typeface="Calibri"/>
                </a:endParaRPr>
              </a:p>
            </p:txBody>
          </p:sp>
          <p:sp>
            <p:nvSpPr>
              <p:cNvPr id="573" name="TextBox 68"/>
              <p:cNvSpPr/>
              <p:nvPr/>
            </p:nvSpPr>
            <p:spPr>
              <a:xfrm>
                <a:off x="10500480" y="5814360"/>
                <a:ext cx="1425600" cy="25740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spAutoFit/>
              </a:bodyPr>
              <a:p>
                <a:pPr algn="ctr" defTabSz="914400">
                  <a:lnSpc>
                    <a:spcPct val="100000"/>
                  </a:lnSpc>
                  <a:tabLst>
                    <a:tab algn="l" pos="0"/>
                  </a:tabLst>
                </a:pPr>
                <a:r>
                  <a:rPr b="0" i="1" lang="de-DE" sz="1100" strike="noStrike" u="none">
                    <a:solidFill>
                      <a:srgbClr val="000000"/>
                    </a:solidFill>
                    <a:uFillTx/>
                    <a:latin typeface="Calibri"/>
                  </a:rPr>
                  <a:t>FEL user area 2</a:t>
                </a:r>
                <a:endParaRPr b="0" lang="hu-HU" sz="1100" strike="noStrike" u="none">
                  <a:solidFill>
                    <a:srgbClr val="000000"/>
                  </a:solidFill>
                  <a:uFillTx/>
                  <a:latin typeface="Arial"/>
                </a:endParaRPr>
              </a:p>
            </p:txBody>
          </p:sp>
          <p:cxnSp>
            <p:nvCxnSpPr>
              <p:cNvPr id="574" name="Straight Connector 66"/>
              <p:cNvCxnSpPr/>
              <p:nvPr/>
            </p:nvCxnSpPr>
            <p:spPr>
              <a:xfrm>
                <a:off x="10294920" y="5734080"/>
                <a:ext cx="207000" cy="212760"/>
              </a:xfrm>
              <a:prstGeom prst="straightConnector1">
                <a:avLst/>
              </a:prstGeom>
              <a:ln w="38100">
                <a:solidFill>
                  <a:srgbClr val="000000"/>
                </a:solidFill>
                <a:round/>
                <a:tailEnd len="med" type="triangle" w="med"/>
              </a:ln>
            </p:spPr>
          </p:cxnSp>
          <p:sp>
            <p:nvSpPr>
              <p:cNvPr id="575" name="TextBox 69"/>
              <p:cNvSpPr/>
              <p:nvPr/>
            </p:nvSpPr>
            <p:spPr>
              <a:xfrm>
                <a:off x="10483200" y="4520160"/>
                <a:ext cx="1406520" cy="42516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spAutoFit/>
              </a:bodyPr>
              <a:p>
                <a:pPr algn="ctr" defTabSz="914400">
                  <a:lnSpc>
                    <a:spcPct val="100000"/>
                  </a:lnSpc>
                  <a:tabLst>
                    <a:tab algn="l" pos="0"/>
                  </a:tabLst>
                </a:pPr>
                <a:r>
                  <a:rPr b="0" i="1" lang="de-DE" sz="1100" strike="noStrike" u="none">
                    <a:solidFill>
                      <a:srgbClr val="000000"/>
                    </a:solidFill>
                    <a:uFillTx/>
                    <a:latin typeface="Calibri"/>
                  </a:rPr>
                  <a:t>Table-top test beam user area</a:t>
                </a:r>
                <a:endParaRPr b="0" lang="hu-HU" sz="1100" strike="noStrike" u="none">
                  <a:solidFill>
                    <a:srgbClr val="000000"/>
                  </a:solidFill>
                  <a:uFillTx/>
                  <a:latin typeface="Arial"/>
                </a:endParaRPr>
              </a:p>
            </p:txBody>
          </p:sp>
          <p:sp>
            <p:nvSpPr>
              <p:cNvPr id="576" name="TextBox 70"/>
              <p:cNvSpPr/>
              <p:nvPr/>
            </p:nvSpPr>
            <p:spPr>
              <a:xfrm>
                <a:off x="10478160" y="4923360"/>
                <a:ext cx="1486080" cy="42516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spAutoFit/>
              </a:bodyPr>
              <a:p>
                <a:pPr algn="ctr" defTabSz="914400">
                  <a:lnSpc>
                    <a:spcPct val="100000"/>
                  </a:lnSpc>
                  <a:tabLst>
                    <a:tab algn="l" pos="0"/>
                  </a:tabLst>
                </a:pPr>
                <a:r>
                  <a:rPr b="0" i="1" lang="de-DE" sz="1100" strike="noStrike" u="none">
                    <a:solidFill>
                      <a:srgbClr val="000000"/>
                    </a:solidFill>
                    <a:uFillTx/>
                    <a:latin typeface="Calibri"/>
                  </a:rPr>
                  <a:t>Ultracompact positron source user area</a:t>
                </a:r>
                <a:endParaRPr b="0" lang="hu-HU" sz="1100" strike="noStrike" u="none">
                  <a:solidFill>
                    <a:srgbClr val="000000"/>
                  </a:solidFill>
                  <a:uFillTx/>
                  <a:latin typeface="Arial"/>
                </a:endParaRPr>
              </a:p>
            </p:txBody>
          </p:sp>
        </p:grpSp>
        <p:sp>
          <p:nvSpPr>
            <p:cNvPr id="577" name="Rectangle 35"/>
            <p:cNvSpPr/>
            <p:nvPr/>
          </p:nvSpPr>
          <p:spPr>
            <a:xfrm>
              <a:off x="8863560" y="5560560"/>
              <a:ext cx="716040" cy="34560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defTabSz="914400">
                <a:lnSpc>
                  <a:spcPct val="100000"/>
                </a:lnSpc>
              </a:pPr>
              <a:endParaRPr b="0" lang="de-DE" sz="1800" strike="noStrike" u="none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578" name="TextBox 71"/>
            <p:cNvSpPr/>
            <p:nvPr/>
          </p:nvSpPr>
          <p:spPr>
            <a:xfrm>
              <a:off x="8849880" y="5598360"/>
              <a:ext cx="775080" cy="257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 defTabSz="914400">
                <a:lnSpc>
                  <a:spcPct val="100000"/>
                </a:lnSpc>
                <a:tabLst>
                  <a:tab algn="l" pos="0"/>
                </a:tabLst>
              </a:pPr>
              <a:r>
                <a:rPr b="0" lang="de-DE" sz="1100" strike="noStrike" u="none">
                  <a:solidFill>
                    <a:srgbClr val="000000"/>
                  </a:solidFill>
                  <a:uFillTx/>
                  <a:latin typeface="Calibri"/>
                </a:rPr>
                <a:t>Undulator</a:t>
              </a:r>
              <a:endParaRPr b="0" lang="hu-HU" sz="11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579" name="Rectangle 36"/>
            <p:cNvSpPr/>
            <p:nvPr/>
          </p:nvSpPr>
          <p:spPr>
            <a:xfrm>
              <a:off x="9606600" y="5557680"/>
              <a:ext cx="716040" cy="34560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defTabSz="914400">
                <a:lnSpc>
                  <a:spcPct val="100000"/>
                </a:lnSpc>
              </a:pPr>
              <a:endParaRPr b="0" lang="de-DE" sz="1800" strike="noStrike" u="none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580" name="TextBox 72"/>
            <p:cNvSpPr/>
            <p:nvPr/>
          </p:nvSpPr>
          <p:spPr>
            <a:xfrm>
              <a:off x="9542880" y="5595840"/>
              <a:ext cx="788400" cy="257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 defTabSz="914400">
                <a:lnSpc>
                  <a:spcPct val="100000"/>
                </a:lnSpc>
                <a:tabLst>
                  <a:tab algn="l" pos="0"/>
                </a:tabLst>
              </a:pPr>
              <a:r>
                <a:rPr b="0" lang="de-DE" sz="1100" strike="noStrike" u="none">
                  <a:solidFill>
                    <a:srgbClr val="000000"/>
                  </a:solidFill>
                  <a:uFillTx/>
                  <a:latin typeface="Calibri"/>
                </a:rPr>
                <a:t>Undulator</a:t>
              </a:r>
              <a:endParaRPr b="0" lang="hu-HU" sz="11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</p:grpSp>
      <p:graphicFrame>
        <p:nvGraphicFramePr>
          <p:cNvPr id="581" name="Table 2"/>
          <p:cNvGraphicFramePr/>
          <p:nvPr/>
        </p:nvGraphicFramePr>
        <p:xfrm>
          <a:off x="281880" y="1016280"/>
          <a:ext cx="4814280" cy="4263120"/>
        </p:xfrm>
        <a:graphic>
          <a:graphicData uri="http://schemas.openxmlformats.org/drawingml/2006/table">
            <a:tbl>
              <a:tblPr/>
              <a:tblGrid>
                <a:gridCol w="837000"/>
                <a:gridCol w="2025000"/>
                <a:gridCol w="1952640"/>
              </a:tblGrid>
              <a:tr h="403920">
                <a:tc>
                  <a:txBody>
                    <a:bodyPr anchor="t">
                      <a:noAutofit/>
                    </a:bodyPr>
                    <a:p>
                      <a:endParaRPr b="1" lang="x-none" sz="1600" strike="noStrike" u="none">
                        <a:solidFill>
                          <a:schemeClr val="lt1"/>
                        </a:solidFill>
                        <a:uFillTx/>
                        <a:latin typeface="Calibri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1" lang="de-DE" sz="1600" strike="noStrike" u="none">
                          <a:solidFill>
                            <a:schemeClr val="lt1"/>
                          </a:solidFill>
                          <a:uFillTx/>
                          <a:latin typeface="Calibri"/>
                        </a:rPr>
                        <a:t>Laser-driven</a:t>
                      </a:r>
                      <a:endParaRPr b="0" lang="hu-HU" sz="1600" strike="noStrike" u="none">
                        <a:solidFill>
                          <a:srgbClr val="ffffff"/>
                        </a:solidFill>
                        <a:uFillTx/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1" lang="de-DE" sz="1600" strike="noStrike" u="none">
                          <a:solidFill>
                            <a:schemeClr val="lt1"/>
                          </a:solidFill>
                          <a:uFillTx/>
                          <a:latin typeface="Calibri"/>
                        </a:rPr>
                        <a:t>Beam-driven</a:t>
                      </a:r>
                      <a:endParaRPr b="0" lang="hu-HU" sz="1600" strike="noStrike" u="none">
                        <a:solidFill>
                          <a:srgbClr val="ffffff"/>
                        </a:solidFill>
                        <a:uFillTx/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</a:tr>
              <a:tr h="578880"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1" lang="de-DE" sz="1600" strike="noStrike" u="none">
                          <a:solidFill>
                            <a:schemeClr val="dk1"/>
                          </a:solidFill>
                          <a:uFillTx/>
                          <a:latin typeface="Calibri"/>
                        </a:rPr>
                        <a:t>Phase 1 </a:t>
                      </a:r>
                      <a:endParaRPr b="0" lang="hu-HU" sz="16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pPr marL="181080" indent="-181080" defTabSz="914400">
                        <a:lnSpc>
                          <a:spcPct val="100000"/>
                        </a:lnSpc>
                        <a:spcAft>
                          <a:spcPts val="601"/>
                        </a:spcAft>
                        <a:buClr>
                          <a:srgbClr val="000000"/>
                        </a:buClr>
                        <a:buFont typeface="Wingdings" charset="2"/>
                        <a:buChar char=""/>
                      </a:pPr>
                      <a:r>
                        <a:rPr b="0" lang="en-GB" sz="1400" strike="noStrike" u="sng">
                          <a:solidFill>
                            <a:schemeClr val="dk1"/>
                          </a:solidFill>
                          <a:uFillTx/>
                          <a:latin typeface="Calibri"/>
                        </a:rPr>
                        <a:t>FEL beamline to 1 GeV</a:t>
                      </a:r>
                      <a:r>
                        <a:rPr b="0" lang="en-GB" sz="1400" strike="noStrike" u="none">
                          <a:solidFill>
                            <a:schemeClr val="dk1"/>
                          </a:solidFill>
                          <a:uFillTx/>
                          <a:latin typeface="Calibri"/>
                        </a:rPr>
                        <a:t> + user area 1</a:t>
                      </a:r>
                      <a:endParaRPr b="0" lang="hu-HU" sz="14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  <a:p>
                      <a:pPr marL="181080" indent="-181080" defTabSz="914400">
                        <a:lnSpc>
                          <a:spcPct val="100000"/>
                        </a:lnSpc>
                        <a:spcAft>
                          <a:spcPts val="601"/>
                        </a:spcAft>
                        <a:buClr>
                          <a:srgbClr val="000000"/>
                        </a:buClr>
                        <a:buFont typeface="Wingdings" charset="2"/>
                        <a:buChar char=""/>
                      </a:pPr>
                      <a:r>
                        <a:rPr b="0" lang="en-GB" sz="1400" strike="noStrike" u="sng">
                          <a:solidFill>
                            <a:schemeClr val="dk1"/>
                          </a:solidFill>
                          <a:uFillTx/>
                          <a:latin typeface="Calibri"/>
                        </a:rPr>
                        <a:t>Ultracompact positron source beamline</a:t>
                      </a:r>
                      <a:r>
                        <a:rPr b="0" lang="en-GB" sz="1400" strike="noStrike" u="none">
                          <a:solidFill>
                            <a:schemeClr val="dk1"/>
                          </a:solidFill>
                          <a:uFillTx/>
                          <a:latin typeface="Calibri"/>
                        </a:rPr>
                        <a:t> + positron user area</a:t>
                      </a:r>
                      <a:endParaRPr b="0" lang="hu-HU" sz="14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pPr marL="181080" indent="-181080" defTabSz="914400">
                        <a:lnSpc>
                          <a:spcPct val="100000"/>
                        </a:lnSpc>
                        <a:spcAft>
                          <a:spcPts val="601"/>
                        </a:spcAft>
                        <a:buClr>
                          <a:srgbClr val="000000"/>
                        </a:buClr>
                        <a:buFont typeface="Wingdings" charset="2"/>
                        <a:buChar char=""/>
                      </a:pPr>
                      <a:r>
                        <a:rPr b="0" lang="en-GB" sz="1400" strike="noStrike" u="sng">
                          <a:solidFill>
                            <a:schemeClr val="dk1"/>
                          </a:solidFill>
                          <a:uFillTx/>
                          <a:latin typeface="Calibri"/>
                        </a:rPr>
                        <a:t>FEL beamline to 1 GeV</a:t>
                      </a:r>
                      <a:r>
                        <a:rPr b="0" lang="en-GB" sz="1400" strike="noStrike" u="none">
                          <a:solidFill>
                            <a:schemeClr val="dk1"/>
                          </a:solidFill>
                          <a:uFillTx/>
                          <a:latin typeface="Calibri"/>
                        </a:rPr>
                        <a:t> + user area 1</a:t>
                      </a:r>
                      <a:endParaRPr b="0" lang="hu-HU" sz="14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  <a:p>
                      <a:pPr marL="181080" indent="-181080" defTabSz="914400">
                        <a:lnSpc>
                          <a:spcPct val="100000"/>
                        </a:lnSpc>
                        <a:spcAft>
                          <a:spcPts val="601"/>
                        </a:spcAft>
                        <a:buClr>
                          <a:srgbClr val="000000"/>
                        </a:buClr>
                        <a:buFont typeface="Wingdings" charset="2"/>
                        <a:buChar char=""/>
                      </a:pPr>
                      <a:r>
                        <a:rPr b="0" lang="en-GB" sz="1400" strike="noStrike" u="sng">
                          <a:solidFill>
                            <a:schemeClr val="dk1"/>
                          </a:solidFill>
                          <a:uFillTx/>
                          <a:latin typeface="Calibri"/>
                        </a:rPr>
                        <a:t>GeV-class positrons beamline</a:t>
                      </a:r>
                      <a:r>
                        <a:rPr b="0" lang="en-GB" sz="1400" strike="noStrike" u="none">
                          <a:solidFill>
                            <a:schemeClr val="dk1"/>
                          </a:solidFill>
                          <a:uFillTx/>
                          <a:latin typeface="Calibri"/>
                        </a:rPr>
                        <a:t> + positron user area</a:t>
                      </a:r>
                      <a:endParaRPr b="0" lang="hu-HU" sz="14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  <a:tr h="1158120"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1" lang="de-DE" sz="1600" strike="noStrike" u="none">
                          <a:solidFill>
                            <a:schemeClr val="dk1"/>
                          </a:solidFill>
                          <a:uFillTx/>
                          <a:latin typeface="Calibri"/>
                        </a:rPr>
                        <a:t>Phase 2</a:t>
                      </a:r>
                      <a:endParaRPr b="0" lang="hu-HU" sz="16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pPr marL="181080" indent="-181080" defTabSz="914400">
                        <a:lnSpc>
                          <a:spcPct val="100000"/>
                        </a:lnSpc>
                        <a:spcAft>
                          <a:spcPts val="601"/>
                        </a:spcAft>
                        <a:buClr>
                          <a:srgbClr val="000000"/>
                        </a:buClr>
                        <a:buFont typeface="Wingdings" charset="2"/>
                        <a:buChar char=""/>
                      </a:pPr>
                      <a:r>
                        <a:rPr b="0" lang="en-GB" sz="1400" strike="noStrike" u="sng">
                          <a:solidFill>
                            <a:schemeClr val="dk1"/>
                          </a:solidFill>
                          <a:uFillTx/>
                          <a:latin typeface="Calibri"/>
                        </a:rPr>
                        <a:t>X-ray imaging beamline</a:t>
                      </a:r>
                      <a:r>
                        <a:rPr b="0" lang="en-GB" sz="1400" strike="noStrike" u="none">
                          <a:solidFill>
                            <a:schemeClr val="dk1"/>
                          </a:solidFill>
                          <a:uFillTx/>
                          <a:latin typeface="Calibri"/>
                        </a:rPr>
                        <a:t> + user area</a:t>
                      </a:r>
                      <a:endParaRPr b="0" lang="hu-HU" sz="14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  <a:p>
                      <a:pPr marL="181080" indent="-181080" defTabSz="914400">
                        <a:lnSpc>
                          <a:spcPct val="100000"/>
                        </a:lnSpc>
                        <a:spcAft>
                          <a:spcPts val="601"/>
                        </a:spcAft>
                        <a:buClr>
                          <a:srgbClr val="000000"/>
                        </a:buClr>
                        <a:buFont typeface="Wingdings" charset="2"/>
                        <a:buChar char=""/>
                      </a:pPr>
                      <a:r>
                        <a:rPr b="0" lang="en-GB" sz="1400" strike="noStrike" u="none">
                          <a:solidFill>
                            <a:schemeClr val="dk1"/>
                          </a:solidFill>
                          <a:uFillTx/>
                          <a:latin typeface="Calibri"/>
                        </a:rPr>
                        <a:t>Table-top test beams user area</a:t>
                      </a:r>
                      <a:endParaRPr b="0" lang="hu-HU" sz="14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  <a:p>
                      <a:pPr marL="181080" indent="-181080" defTabSz="914400">
                        <a:lnSpc>
                          <a:spcPct val="100000"/>
                        </a:lnSpc>
                        <a:spcAft>
                          <a:spcPts val="601"/>
                        </a:spcAft>
                        <a:buClr>
                          <a:srgbClr val="000000"/>
                        </a:buClr>
                        <a:buFont typeface="Wingdings" charset="2"/>
                        <a:buChar char=""/>
                      </a:pPr>
                      <a:r>
                        <a:rPr b="0" lang="en-GB" sz="1400" strike="noStrike" u="none">
                          <a:solidFill>
                            <a:schemeClr val="dk1"/>
                          </a:solidFill>
                          <a:uFillTx/>
                          <a:latin typeface="Calibri"/>
                        </a:rPr>
                        <a:t>FEL user area 2</a:t>
                      </a:r>
                      <a:endParaRPr b="0" lang="hu-HU" sz="14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  <a:p>
                      <a:pPr marL="181080" indent="-181080" defTabSz="914400">
                        <a:lnSpc>
                          <a:spcPct val="100000"/>
                        </a:lnSpc>
                        <a:spcAft>
                          <a:spcPts val="601"/>
                        </a:spcAft>
                        <a:buClr>
                          <a:srgbClr val="000000"/>
                        </a:buClr>
                        <a:buFont typeface="Wingdings" charset="2"/>
                        <a:buChar char=""/>
                      </a:pPr>
                      <a:r>
                        <a:rPr b="0" lang="en-GB" sz="1400" strike="noStrike" u="none">
                          <a:solidFill>
                            <a:schemeClr val="dk1"/>
                          </a:solidFill>
                          <a:uFillTx/>
                          <a:latin typeface="Calibri"/>
                        </a:rPr>
                        <a:t>FEL to 5 GeV</a:t>
                      </a:r>
                      <a:endParaRPr b="0" lang="hu-HU" sz="14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pPr marL="181080" indent="-181080" defTabSz="914400">
                        <a:lnSpc>
                          <a:spcPct val="100000"/>
                        </a:lnSpc>
                        <a:spcAft>
                          <a:spcPts val="601"/>
                        </a:spcAft>
                        <a:buClr>
                          <a:srgbClr val="000000"/>
                        </a:buClr>
                        <a:buFont typeface="Wingdings" charset="2"/>
                        <a:buChar char=""/>
                      </a:pPr>
                      <a:r>
                        <a:rPr b="0" lang="en-GB" sz="1400" strike="noStrike" u="sng">
                          <a:solidFill>
                            <a:schemeClr val="dk1"/>
                          </a:solidFill>
                          <a:uFillTx/>
                          <a:latin typeface="Calibri"/>
                        </a:rPr>
                        <a:t>ICS source</a:t>
                      </a:r>
                      <a:r>
                        <a:rPr b="0" lang="en-GB" sz="1400" strike="noStrike" u="none">
                          <a:solidFill>
                            <a:schemeClr val="dk1"/>
                          </a:solidFill>
                          <a:uFillTx/>
                          <a:latin typeface="Calibri"/>
                        </a:rPr>
                        <a:t> beamline + user area</a:t>
                      </a:r>
                      <a:endParaRPr b="0" lang="hu-HU" sz="14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  <a:p>
                      <a:pPr marL="181080" indent="-181080" defTabSz="914400">
                        <a:lnSpc>
                          <a:spcPct val="100000"/>
                        </a:lnSpc>
                        <a:spcAft>
                          <a:spcPts val="601"/>
                        </a:spcAft>
                        <a:buClr>
                          <a:srgbClr val="000000"/>
                        </a:buClr>
                        <a:buFont typeface="Wingdings" charset="2"/>
                        <a:buChar char=""/>
                      </a:pPr>
                      <a:r>
                        <a:rPr b="0" lang="en-GB" sz="1400" strike="noStrike" u="none">
                          <a:solidFill>
                            <a:schemeClr val="dk1"/>
                          </a:solidFill>
                          <a:uFillTx/>
                          <a:latin typeface="Calibri"/>
                        </a:rPr>
                        <a:t>HEP detector tests user area</a:t>
                      </a:r>
                      <a:endParaRPr b="0" lang="hu-HU" sz="14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  <a:p>
                      <a:pPr marL="181080" indent="-181080" defTabSz="914400">
                        <a:lnSpc>
                          <a:spcPct val="100000"/>
                        </a:lnSpc>
                        <a:spcAft>
                          <a:spcPts val="601"/>
                        </a:spcAft>
                        <a:buClr>
                          <a:srgbClr val="000000"/>
                        </a:buClr>
                        <a:buFont typeface="Wingdings" charset="2"/>
                        <a:buChar char=""/>
                      </a:pPr>
                      <a:r>
                        <a:rPr b="0" lang="en-GB" sz="1400" strike="noStrike" u="none">
                          <a:solidFill>
                            <a:schemeClr val="dk1"/>
                          </a:solidFill>
                          <a:uFillTx/>
                          <a:latin typeface="Calibri"/>
                        </a:rPr>
                        <a:t>FEL user area 2</a:t>
                      </a:r>
                      <a:endParaRPr b="0" lang="hu-HU" sz="14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  <a:p>
                      <a:pPr marL="181080" indent="-181080" defTabSz="914400">
                        <a:lnSpc>
                          <a:spcPct val="100000"/>
                        </a:lnSpc>
                        <a:spcAft>
                          <a:spcPts val="601"/>
                        </a:spcAft>
                        <a:buClr>
                          <a:srgbClr val="000000"/>
                        </a:buClr>
                        <a:buFont typeface="Wingdings" charset="2"/>
                        <a:buChar char=""/>
                      </a:pPr>
                      <a:r>
                        <a:rPr b="0" lang="en-GB" sz="1400" strike="noStrike" u="none">
                          <a:solidFill>
                            <a:schemeClr val="dk1"/>
                          </a:solidFill>
                          <a:uFillTx/>
                          <a:latin typeface="Calibri"/>
                        </a:rPr>
                        <a:t>FEL to 5 GeV</a:t>
                      </a:r>
                      <a:endParaRPr b="0" lang="hu-HU" sz="14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  <a:tr h="578880"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1" lang="de-DE" sz="1600" strike="noStrike" u="none">
                          <a:solidFill>
                            <a:schemeClr val="dk1"/>
                          </a:solidFill>
                          <a:uFillTx/>
                          <a:latin typeface="Calibri"/>
                        </a:rPr>
                        <a:t>Phase 3</a:t>
                      </a:r>
                      <a:endParaRPr b="0" lang="hu-HU" sz="16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pPr marL="181080" indent="-181080" defTabSz="914400">
                        <a:lnSpc>
                          <a:spcPct val="100000"/>
                        </a:lnSpc>
                        <a:spcAft>
                          <a:spcPts val="601"/>
                        </a:spcAft>
                        <a:buClr>
                          <a:srgbClr val="000000"/>
                        </a:buClr>
                        <a:buFont typeface="Wingdings" charset="2"/>
                        <a:buChar char=""/>
                      </a:pPr>
                      <a:r>
                        <a:rPr b="0" lang="en-GB" sz="1400" strike="noStrike" u="none">
                          <a:solidFill>
                            <a:schemeClr val="dk1"/>
                          </a:solidFill>
                          <a:uFillTx/>
                          <a:latin typeface="Calibri"/>
                        </a:rPr>
                        <a:t>High-field physics beamline / user area</a:t>
                      </a:r>
                      <a:endParaRPr b="0" lang="hu-HU" sz="14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  <a:p>
                      <a:pPr marL="181080" indent="-181080" defTabSz="914400">
                        <a:lnSpc>
                          <a:spcPct val="100000"/>
                        </a:lnSpc>
                        <a:spcAft>
                          <a:spcPts val="601"/>
                        </a:spcAft>
                        <a:buClr>
                          <a:srgbClr val="000000"/>
                        </a:buClr>
                        <a:buFont typeface="Wingdings" charset="2"/>
                        <a:buChar char=""/>
                      </a:pPr>
                      <a:r>
                        <a:rPr b="0" lang="en-GB" sz="1400" strike="noStrike" u="none">
                          <a:solidFill>
                            <a:schemeClr val="dk1"/>
                          </a:solidFill>
                          <a:uFillTx/>
                          <a:latin typeface="Calibri"/>
                        </a:rPr>
                        <a:t>Other future developments</a:t>
                      </a:r>
                      <a:endParaRPr b="0" lang="hu-HU" sz="14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pPr marL="181080" indent="-181080" defTabSz="914400">
                        <a:lnSpc>
                          <a:spcPct val="100000"/>
                        </a:lnSpc>
                        <a:spcAft>
                          <a:spcPts val="601"/>
                        </a:spcAft>
                        <a:buClr>
                          <a:srgbClr val="000000"/>
                        </a:buClr>
                        <a:buFont typeface="Wingdings" charset="2"/>
                        <a:buChar char=""/>
                      </a:pPr>
                      <a:r>
                        <a:rPr b="0" lang="en-GB" sz="1400" strike="noStrike" u="none">
                          <a:solidFill>
                            <a:schemeClr val="dk1"/>
                          </a:solidFill>
                          <a:uFillTx/>
                          <a:latin typeface="Calibri"/>
                        </a:rPr>
                        <a:t>Medical imaging beamline / user area</a:t>
                      </a:r>
                      <a:endParaRPr b="0" lang="hu-HU" sz="14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  <a:p>
                      <a:pPr marL="181080" indent="-181080" defTabSz="914400">
                        <a:lnSpc>
                          <a:spcPct val="100000"/>
                        </a:lnSpc>
                        <a:spcAft>
                          <a:spcPts val="601"/>
                        </a:spcAft>
                        <a:buClr>
                          <a:srgbClr val="000000"/>
                        </a:buClr>
                        <a:buFont typeface="Wingdings" charset="2"/>
                        <a:buChar char=""/>
                      </a:pPr>
                      <a:r>
                        <a:rPr b="0" lang="en-GB" sz="1400" strike="noStrike" u="none">
                          <a:solidFill>
                            <a:schemeClr val="dk1"/>
                          </a:solidFill>
                          <a:uFillTx/>
                          <a:latin typeface="Calibri"/>
                        </a:rPr>
                        <a:t>Other future developments</a:t>
                      </a:r>
                      <a:endParaRPr b="0" lang="hu-HU" sz="14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582" name="PlaceHolder 2"/>
          <p:cNvSpPr>
            <a:spLocks noGrp="1"/>
          </p:cNvSpPr>
          <p:nvPr>
            <p:ph type="ftr" idx="79"/>
          </p:nvPr>
        </p:nvSpPr>
        <p:spPr>
          <a:xfrm>
            <a:off x="482760" y="6480720"/>
            <a:ext cx="5779080" cy="36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457200">
              <a:lnSpc>
                <a:spcPct val="100000"/>
              </a:lnSpc>
              <a:buNone/>
              <a:tabLst>
                <a:tab algn="l" pos="0"/>
              </a:tabLst>
              <a:defRPr b="0" i="1" lang="hr-HR" sz="1200" strike="noStrike" u="none">
                <a:solidFill>
                  <a:srgbClr val="334186"/>
                </a:solidFill>
                <a:uFillTx/>
                <a:latin typeface="Calibri"/>
              </a:defRPr>
            </a:lvl1pPr>
          </a:lstStyle>
          <a:p>
            <a:pPr indent="0" defTabSz="4572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i="1" lang="hr-HR" sz="1200" strike="noStrike" u="none">
                <a:solidFill>
                  <a:srgbClr val="334186"/>
                </a:solidFill>
                <a:uFillTx/>
                <a:latin typeface="Calibri"/>
              </a:rPr>
              <a:t>EAAC 2023 - EuPRAXIA-PP   | Ralph Assmann | 19 Sep 2023 </a:t>
            </a:r>
            <a:endParaRPr b="0" lang="hu-H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583" name="Téglalap 550"/>
          <p:cNvSpPr/>
          <p:nvPr/>
        </p:nvSpPr>
        <p:spPr>
          <a:xfrm>
            <a:off x="180000" y="5220000"/>
            <a:ext cx="5038920" cy="1438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b="0" lang="hu-HU" sz="1100" strike="noStrike" u="none">
                <a:solidFill>
                  <a:srgbClr val="000000"/>
                </a:solidFill>
                <a:uFillTx/>
                <a:latin typeface="Arial"/>
              </a:rPr>
              <a:t> </a:t>
            </a:r>
            <a:r>
              <a:rPr b="0" lang="hu-HU" sz="1100" strike="noStrike" u="none">
                <a:solidFill>
                  <a:srgbClr val="000000"/>
                </a:solidFill>
                <a:uFillTx/>
                <a:latin typeface="Arial"/>
              </a:rPr>
              <a:t>ELI  Beamlines/ELI-ERIC (Prag)  </a:t>
            </a:r>
            <a:r>
              <a:rPr b="0" lang="hu-HU" sz="1100" strike="noStrike" u="none">
                <a:solidFill>
                  <a:srgbClr val="000000"/>
                </a:solidFill>
                <a:uFillTx/>
                <a:latin typeface="Arial"/>
              </a:rPr>
              <a:t>	</a:t>
            </a:r>
            <a:r>
              <a:rPr b="0" lang="hu-HU" sz="1100" strike="noStrike" u="none">
                <a:solidFill>
                  <a:srgbClr val="ff0000"/>
                </a:solidFill>
                <a:uFillTx/>
                <a:latin typeface="Arial"/>
              </a:rPr>
              <a:t>  Frascati Itali FIXED</a:t>
            </a:r>
            <a:endParaRPr b="0" lang="hu-HU" sz="11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hu-HU" sz="1100" strike="noStrike" u="none">
                <a:solidFill>
                  <a:srgbClr val="000000"/>
                </a:solidFill>
                <a:uFillTx/>
                <a:latin typeface="Arial"/>
              </a:rPr>
              <a:t> </a:t>
            </a:r>
            <a:r>
              <a:rPr b="0" lang="hu-HU" sz="1100" strike="noStrike" u="none">
                <a:solidFill>
                  <a:srgbClr val="000000"/>
                </a:solidFill>
                <a:uFillTx/>
                <a:latin typeface="Arial"/>
              </a:rPr>
              <a:t>EPAC                             (Oxford)</a:t>
            </a:r>
            <a:endParaRPr b="0" lang="hu-HU" sz="11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hu-HU" sz="1100" strike="noStrike" u="none">
                <a:solidFill>
                  <a:srgbClr val="000000"/>
                </a:solidFill>
                <a:uFillTx/>
                <a:latin typeface="Arial"/>
              </a:rPr>
              <a:t> </a:t>
            </a:r>
            <a:r>
              <a:rPr b="0" lang="hu-HU" sz="1100" strike="noStrike" u="none">
                <a:solidFill>
                  <a:srgbClr val="000000"/>
                </a:solidFill>
                <a:uFillTx/>
                <a:latin typeface="Arial"/>
              </a:rPr>
              <a:t>Centro de Léseres </a:t>
            </a:r>
            <a:endParaRPr b="0" lang="hu-HU" sz="11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hu-HU" sz="1100" strike="noStrike" u="none">
                <a:solidFill>
                  <a:srgbClr val="000000"/>
                </a:solidFill>
                <a:uFillTx/>
                <a:latin typeface="Arial"/>
              </a:rPr>
              <a:t> </a:t>
            </a:r>
            <a:r>
              <a:rPr b="0" lang="hu-HU" sz="1100" strike="noStrike" u="none">
                <a:solidFill>
                  <a:srgbClr val="000000"/>
                </a:solidFill>
                <a:uFillTx/>
                <a:latin typeface="Arial"/>
              </a:rPr>
              <a:t>Pulsados                (Salamanca)</a:t>
            </a:r>
            <a:endParaRPr b="0" lang="hu-HU" sz="11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hu-HU" sz="1100" strike="noStrike" u="none">
                <a:solidFill>
                  <a:srgbClr val="000000"/>
                </a:solidFill>
                <a:uFillTx/>
                <a:latin typeface="Arial"/>
              </a:rPr>
              <a:t> </a:t>
            </a:r>
            <a:r>
              <a:rPr b="0" lang="hu-HU" sz="1100" strike="noStrike" u="none">
                <a:solidFill>
                  <a:srgbClr val="000000"/>
                </a:solidFill>
                <a:uFillTx/>
                <a:latin typeface="Arial"/>
              </a:rPr>
              <a:t>CNR                                 (Pisa) </a:t>
            </a: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  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" name="PlaceHolder 1"/>
          <p:cNvSpPr>
            <a:spLocks noGrp="1"/>
          </p:cNvSpPr>
          <p:nvPr>
            <p:ph type="title"/>
          </p:nvPr>
        </p:nvSpPr>
        <p:spPr>
          <a:xfrm>
            <a:off x="1801080" y="-272160"/>
            <a:ext cx="9419760" cy="13240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/>
          </a:bodyPr>
          <a:p>
            <a:pPr indent="0" algn="ctr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de-DE" sz="3600" strike="noStrike" u="none">
                <a:solidFill>
                  <a:srgbClr val="334186"/>
                </a:solidFill>
                <a:uFillTx/>
                <a:latin typeface="Calibri"/>
              </a:rPr>
              <a:t>Headquarter and Site 1: EuPRAXIA@SPARC_LAB</a:t>
            </a:r>
            <a:endParaRPr b="0" lang="hu-HU" sz="36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pic>
        <p:nvPicPr>
          <p:cNvPr id="585" name="Grafik 3" descr=""/>
          <p:cNvPicPr/>
          <p:nvPr/>
        </p:nvPicPr>
        <p:blipFill>
          <a:blip r:embed="rId1"/>
          <a:stretch/>
        </p:blipFill>
        <p:spPr>
          <a:xfrm>
            <a:off x="0" y="844920"/>
            <a:ext cx="8811360" cy="4887720"/>
          </a:xfrm>
          <a:prstGeom prst="rect">
            <a:avLst/>
          </a:prstGeom>
          <a:ln w="0">
            <a:noFill/>
          </a:ln>
        </p:spPr>
      </p:pic>
      <p:sp>
        <p:nvSpPr>
          <p:cNvPr id="586" name="Textfeld 9"/>
          <p:cNvSpPr/>
          <p:nvPr/>
        </p:nvSpPr>
        <p:spPr>
          <a:xfrm>
            <a:off x="8924040" y="900720"/>
            <a:ext cx="2966400" cy="2694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343080" indent="-343080" defTabSz="4572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1900" strike="noStrike" u="none">
                <a:solidFill>
                  <a:srgbClr val="000000"/>
                </a:solidFill>
                <a:uFillTx/>
                <a:latin typeface="Calibri"/>
              </a:rPr>
              <a:t>Frascati`s future facility</a:t>
            </a:r>
            <a:endParaRPr b="0" lang="hu-HU" sz="19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343080" indent="-343080" defTabSz="4572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1900" strike="noStrike" u="none">
                <a:solidFill>
                  <a:srgbClr val="000000"/>
                </a:solidFill>
                <a:uFillTx/>
                <a:latin typeface="Calibri"/>
              </a:rPr>
              <a:t>&gt; 130 M€ invest funding</a:t>
            </a:r>
            <a:endParaRPr b="0" lang="hu-HU" sz="19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343080" indent="-343080" defTabSz="4572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1900" strike="noStrike" u="none">
                <a:solidFill>
                  <a:srgbClr val="000000"/>
                </a:solidFill>
                <a:uFillTx/>
                <a:latin typeface="Calibri"/>
              </a:rPr>
              <a:t>Beam-driven plasma accelerator</a:t>
            </a:r>
            <a:endParaRPr b="0" lang="hu-HU" sz="19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343080" indent="-343080" defTabSz="4572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1900" strike="noStrike" u="none">
                <a:solidFill>
                  <a:srgbClr val="000000"/>
                </a:solidFill>
                <a:uFillTx/>
                <a:latin typeface="Calibri"/>
              </a:rPr>
              <a:t>Europe`s most compact and most southern FEL</a:t>
            </a:r>
            <a:endParaRPr b="0" lang="hu-HU" sz="19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343080" indent="-343080" defTabSz="4572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1900" strike="noStrike" u="none">
                <a:solidFill>
                  <a:srgbClr val="000000"/>
                </a:solidFill>
                <a:uFillTx/>
                <a:latin typeface="Calibri"/>
              </a:rPr>
              <a:t>The world`s most compact RF accelerator (X band with CERN)</a:t>
            </a:r>
            <a:endParaRPr b="0" lang="hu-HU" sz="19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587" name="Immagine 2" descr=""/>
          <p:cNvPicPr/>
          <p:nvPr/>
        </p:nvPicPr>
        <p:blipFill>
          <a:blip r:embed="rId2"/>
          <a:srcRect l="0" t="13056" r="0" b="13117"/>
          <a:stretch/>
        </p:blipFill>
        <p:spPr>
          <a:xfrm>
            <a:off x="4031640" y="4664160"/>
            <a:ext cx="8059320" cy="21380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" name="TextBox 12"/>
          <p:cNvSpPr/>
          <p:nvPr/>
        </p:nvSpPr>
        <p:spPr>
          <a:xfrm>
            <a:off x="1677960" y="116640"/>
            <a:ext cx="8772480" cy="63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5360" bIns="45360" anchor="t">
            <a:spAutoFit/>
          </a:bodyPr>
          <a:p>
            <a:pPr algn="ctr" defTabSz="906480">
              <a:lnSpc>
                <a:spcPct val="100000"/>
              </a:lnSpc>
              <a:tabLst>
                <a:tab algn="l" pos="0"/>
              </a:tabLst>
            </a:pPr>
            <a:r>
              <a:rPr b="1" lang="en-US" sz="3600" strike="noStrike" u="none">
                <a:solidFill>
                  <a:srgbClr val="0070c0"/>
                </a:solidFill>
                <a:uFillTx/>
                <a:latin typeface="Calibri"/>
                <a:ea typeface="ヒラギノ明朝 Pro W3"/>
              </a:rPr>
              <a:t>EuPRAXIA@SPARC_LAB</a:t>
            </a:r>
            <a:endParaRPr b="0" lang="hu-HU" sz="36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grpSp>
        <p:nvGrpSpPr>
          <p:cNvPr id="589" name="Group 2"/>
          <p:cNvGrpSpPr/>
          <p:nvPr/>
        </p:nvGrpSpPr>
        <p:grpSpPr>
          <a:xfrm>
            <a:off x="672120" y="1164960"/>
            <a:ext cx="10783800" cy="5347440"/>
            <a:chOff x="672120" y="1164960"/>
            <a:chExt cx="10783800" cy="5347440"/>
          </a:xfrm>
        </p:grpSpPr>
        <p:pic>
          <p:nvPicPr>
            <p:cNvPr id="590" name="Picture 55" descr=""/>
            <p:cNvPicPr/>
            <p:nvPr/>
          </p:nvPicPr>
          <p:blipFill>
            <a:blip r:embed="rId1"/>
            <a:stretch/>
          </p:blipFill>
          <p:spPr>
            <a:xfrm>
              <a:off x="672120" y="1164960"/>
              <a:ext cx="10783800" cy="5347440"/>
            </a:xfrm>
            <a:prstGeom prst="rect">
              <a:avLst/>
            </a:prstGeom>
            <a:ln w="0">
              <a:noFill/>
            </a:ln>
          </p:spPr>
        </p:pic>
        <p:cxnSp>
          <p:nvCxnSpPr>
            <p:cNvPr id="591" name="Straight Arrow Connector 11"/>
            <p:cNvCxnSpPr/>
            <p:nvPr/>
          </p:nvCxnSpPr>
          <p:spPr>
            <a:xfrm>
              <a:off x="3405240" y="3147120"/>
              <a:ext cx="523800" cy="1153800"/>
            </a:xfrm>
            <a:prstGeom prst="straightConnector1">
              <a:avLst/>
            </a:prstGeom>
            <a:ln w="0">
              <a:solidFill>
                <a:srgbClr val="ffff00"/>
              </a:solidFill>
              <a:tailEnd len="med" type="arrow" w="med"/>
            </a:ln>
          </p:spPr>
        </p:cxnSp>
        <p:sp>
          <p:nvSpPr>
            <p:cNvPr id="592" name="TextBox 13"/>
            <p:cNvSpPr/>
            <p:nvPr/>
          </p:nvSpPr>
          <p:spPr>
            <a:xfrm>
              <a:off x="1055160" y="2763000"/>
              <a:ext cx="1975320" cy="36396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453240">
                <a:lnSpc>
                  <a:spcPct val="100000"/>
                </a:lnSpc>
                <a:tabLst>
                  <a:tab algn="l" pos="0"/>
                </a:tabLst>
              </a:pPr>
              <a:r>
                <a:rPr b="0" lang="it-IT" sz="1800" strike="noStrike" u="none">
                  <a:solidFill>
                    <a:srgbClr val="ffff00"/>
                  </a:solidFill>
                  <a:uFillTx/>
                  <a:latin typeface="Corbel"/>
                  <a:ea typeface="ヒラギノ明朝 Pro W3"/>
                </a:rPr>
                <a:t>RF power modules </a:t>
              </a:r>
              <a:endParaRPr b="0" lang="hu-H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cxnSp>
          <p:nvCxnSpPr>
            <p:cNvPr id="593" name="Straight Arrow Connector 13"/>
            <p:cNvCxnSpPr/>
            <p:nvPr/>
          </p:nvCxnSpPr>
          <p:spPr>
            <a:xfrm>
              <a:off x="4496040" y="2432520"/>
              <a:ext cx="693000" cy="1730160"/>
            </a:xfrm>
            <a:prstGeom prst="straightConnector1">
              <a:avLst/>
            </a:prstGeom>
            <a:ln w="0">
              <a:solidFill>
                <a:srgbClr val="ffff00"/>
              </a:solidFill>
              <a:tailEnd len="med" type="arrow" w="med"/>
            </a:ln>
          </p:spPr>
        </p:cxnSp>
        <p:cxnSp>
          <p:nvCxnSpPr>
            <p:cNvPr id="594" name="Straight Arrow Connector 14"/>
            <p:cNvCxnSpPr/>
            <p:nvPr/>
          </p:nvCxnSpPr>
          <p:spPr>
            <a:xfrm flipH="1">
              <a:off x="7057080" y="2121480"/>
              <a:ext cx="333720" cy="1241280"/>
            </a:xfrm>
            <a:prstGeom prst="straightConnector1">
              <a:avLst/>
            </a:prstGeom>
            <a:ln w="0">
              <a:solidFill>
                <a:srgbClr val="ffff00"/>
              </a:solidFill>
              <a:tailEnd len="med" type="arrow" w="med"/>
            </a:ln>
          </p:spPr>
        </p:cxnSp>
        <p:sp>
          <p:nvSpPr>
            <p:cNvPr id="595" name="TextBox 14"/>
            <p:cNvSpPr/>
            <p:nvPr/>
          </p:nvSpPr>
          <p:spPr>
            <a:xfrm>
              <a:off x="3322800" y="1985760"/>
              <a:ext cx="1382400" cy="36396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453240">
                <a:lnSpc>
                  <a:spcPct val="100000"/>
                </a:lnSpc>
                <a:tabLst>
                  <a:tab algn="l" pos="0"/>
                </a:tabLst>
              </a:pPr>
              <a:r>
                <a:rPr b="0" lang="it-IT" sz="1800" strike="noStrike" u="none">
                  <a:solidFill>
                    <a:srgbClr val="ffff00"/>
                  </a:solidFill>
                  <a:uFillTx/>
                  <a:latin typeface="Corbel"/>
                  <a:ea typeface="ヒラギノ明朝 Pro W3"/>
                </a:rPr>
                <a:t>1 GeV LINAC</a:t>
              </a:r>
              <a:endParaRPr b="0" lang="hu-H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596" name="TextBox 15"/>
            <p:cNvSpPr/>
            <p:nvPr/>
          </p:nvSpPr>
          <p:spPr>
            <a:xfrm>
              <a:off x="6937560" y="5474160"/>
              <a:ext cx="1729800" cy="36396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453240">
                <a:lnSpc>
                  <a:spcPct val="100000"/>
                </a:lnSpc>
                <a:tabLst>
                  <a:tab algn="l" pos="0"/>
                </a:tabLst>
              </a:pPr>
              <a:r>
                <a:rPr b="0" lang="it-IT" sz="1800" strike="noStrike" u="none">
                  <a:solidFill>
                    <a:srgbClr val="ffff00"/>
                  </a:solidFill>
                  <a:uFillTx/>
                  <a:latin typeface="Corbel"/>
                  <a:ea typeface="ヒラギノ明朝 Pro W3"/>
                </a:rPr>
                <a:t>Beam user areas</a:t>
              </a:r>
              <a:endParaRPr b="0" lang="hu-H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cxnSp>
          <p:nvCxnSpPr>
            <p:cNvPr id="597" name="Straight Arrow Connector 15"/>
            <p:cNvCxnSpPr/>
            <p:nvPr/>
          </p:nvCxnSpPr>
          <p:spPr>
            <a:xfrm flipH="1" flipV="1">
              <a:off x="5700240" y="4735440"/>
              <a:ext cx="162360" cy="1134000"/>
            </a:xfrm>
            <a:prstGeom prst="straightConnector1">
              <a:avLst/>
            </a:prstGeom>
            <a:ln w="0">
              <a:solidFill>
                <a:srgbClr val="ffff00"/>
              </a:solidFill>
              <a:tailEnd len="med" type="arrow" w="med"/>
            </a:ln>
          </p:spPr>
        </p:cxnSp>
        <p:cxnSp>
          <p:nvCxnSpPr>
            <p:cNvPr id="598" name="Straight Arrow Connector 16"/>
            <p:cNvCxnSpPr>
              <a:stCxn id="596" idx="0"/>
            </p:cNvCxnSpPr>
            <p:nvPr/>
          </p:nvCxnSpPr>
          <p:spPr>
            <a:xfrm flipH="1" flipV="1">
              <a:off x="7549920" y="3691440"/>
              <a:ext cx="252720" cy="1783080"/>
            </a:xfrm>
            <a:prstGeom prst="straightConnector1">
              <a:avLst/>
            </a:prstGeom>
            <a:ln w="0">
              <a:solidFill>
                <a:srgbClr val="ffff00"/>
              </a:solidFill>
              <a:tailEnd len="med" type="arrow" w="med"/>
            </a:ln>
          </p:spPr>
        </p:cxnSp>
        <p:cxnSp>
          <p:nvCxnSpPr>
            <p:cNvPr id="599" name="Straight Arrow Connector 17"/>
            <p:cNvCxnSpPr/>
            <p:nvPr/>
          </p:nvCxnSpPr>
          <p:spPr>
            <a:xfrm flipH="1" flipV="1">
              <a:off x="9152280" y="2432520"/>
              <a:ext cx="819720" cy="1392120"/>
            </a:xfrm>
            <a:prstGeom prst="straightConnector1">
              <a:avLst/>
            </a:prstGeom>
            <a:ln w="0">
              <a:solidFill>
                <a:srgbClr val="ffff00"/>
              </a:solidFill>
              <a:tailEnd len="med" type="arrow" w="med"/>
            </a:ln>
          </p:spPr>
        </p:cxnSp>
        <p:sp>
          <p:nvSpPr>
            <p:cNvPr id="600" name="TextBox 17"/>
            <p:cNvSpPr/>
            <p:nvPr/>
          </p:nvSpPr>
          <p:spPr>
            <a:xfrm>
              <a:off x="8710920" y="3823200"/>
              <a:ext cx="2152080" cy="36396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453240">
                <a:lnSpc>
                  <a:spcPct val="100000"/>
                </a:lnSpc>
                <a:tabLst>
                  <a:tab algn="l" pos="0"/>
                </a:tabLst>
              </a:pPr>
              <a:r>
                <a:rPr b="0" lang="it-IT" sz="1800" strike="noStrike" u="none">
                  <a:solidFill>
                    <a:srgbClr val="ffff00"/>
                  </a:solidFill>
                  <a:uFillTx/>
                  <a:latin typeface="Corbel"/>
                  <a:ea typeface="ヒラギノ明朝 Pro W3"/>
                </a:rPr>
                <a:t>FEL user area @4nm</a:t>
              </a:r>
              <a:endParaRPr b="0" lang="hu-H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601" name="TextBox 18"/>
            <p:cNvSpPr/>
            <p:nvPr/>
          </p:nvSpPr>
          <p:spPr>
            <a:xfrm>
              <a:off x="6672600" y="1599120"/>
              <a:ext cx="1229760" cy="36396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453240">
                <a:lnSpc>
                  <a:spcPct val="100000"/>
                </a:lnSpc>
                <a:tabLst>
                  <a:tab algn="l" pos="0"/>
                </a:tabLst>
              </a:pPr>
              <a:r>
                <a:rPr b="0" lang="it-IT" sz="1800" strike="noStrike" u="none">
                  <a:solidFill>
                    <a:srgbClr val="ffff00"/>
                  </a:solidFill>
                  <a:uFillTx/>
                  <a:latin typeface="Corbel"/>
                  <a:ea typeface="ヒラギノ明朝 Pro W3"/>
                </a:rPr>
                <a:t>Undulators</a:t>
              </a:r>
              <a:endParaRPr b="0" lang="hu-H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602" name="TextBox 19"/>
            <p:cNvSpPr/>
            <p:nvPr/>
          </p:nvSpPr>
          <p:spPr>
            <a:xfrm>
              <a:off x="5226840" y="2470320"/>
              <a:ext cx="1633680" cy="36396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453240">
                <a:lnSpc>
                  <a:spcPct val="100000"/>
                </a:lnSpc>
                <a:tabLst>
                  <a:tab algn="l" pos="0"/>
                </a:tabLst>
              </a:pPr>
              <a:r>
                <a:rPr b="0" lang="it-IT" sz="1800" strike="noStrike" u="none">
                  <a:solidFill>
                    <a:srgbClr val="ffff00"/>
                  </a:solidFill>
                  <a:uFillTx/>
                  <a:latin typeface="Corbel"/>
                  <a:ea typeface="ヒラギノ明朝 Pro W3"/>
                </a:rPr>
                <a:t>Plasma module</a:t>
              </a:r>
              <a:endParaRPr b="0" lang="hu-H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cxnSp>
          <p:nvCxnSpPr>
            <p:cNvPr id="603" name="Straight Arrow Connector 18"/>
            <p:cNvCxnSpPr/>
            <p:nvPr/>
          </p:nvCxnSpPr>
          <p:spPr>
            <a:xfrm flipH="1">
              <a:off x="5780520" y="2905560"/>
              <a:ext cx="253080" cy="785880"/>
            </a:xfrm>
            <a:prstGeom prst="straightConnector1">
              <a:avLst/>
            </a:prstGeom>
            <a:ln w="0">
              <a:solidFill>
                <a:srgbClr val="ffff00"/>
              </a:solidFill>
              <a:tailEnd len="med" type="arrow" w="med"/>
            </a:ln>
          </p:spPr>
        </p:cxnSp>
        <p:sp>
          <p:nvSpPr>
            <p:cNvPr id="604" name="TextBox 20"/>
            <p:cNvSpPr/>
            <p:nvPr/>
          </p:nvSpPr>
          <p:spPr>
            <a:xfrm>
              <a:off x="4582440" y="5955480"/>
              <a:ext cx="1404720" cy="36396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453240">
                <a:lnSpc>
                  <a:spcPct val="100000"/>
                </a:lnSpc>
                <a:tabLst>
                  <a:tab algn="l" pos="0"/>
                </a:tabLst>
              </a:pPr>
              <a:r>
                <a:rPr b="0" lang="it-IT" sz="1800" strike="noStrike" u="none">
                  <a:solidFill>
                    <a:srgbClr val="ffff00"/>
                  </a:solidFill>
                  <a:uFillTx/>
                  <a:latin typeface="Corbel"/>
                  <a:ea typeface="ヒラギノ明朝 Pro W3"/>
                </a:rPr>
                <a:t>0.5 PW Laser</a:t>
              </a:r>
              <a:endParaRPr b="0" lang="hu-H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cxnSp>
          <p:nvCxnSpPr>
            <p:cNvPr id="605" name="Straight Arrow Connector 19"/>
            <p:cNvCxnSpPr/>
            <p:nvPr/>
          </p:nvCxnSpPr>
          <p:spPr>
            <a:xfrm flipV="1">
              <a:off x="7952040" y="3168720"/>
              <a:ext cx="162360" cy="2266560"/>
            </a:xfrm>
            <a:prstGeom prst="straightConnector1">
              <a:avLst/>
            </a:prstGeom>
            <a:ln w="0">
              <a:solidFill>
                <a:srgbClr val="ffff00"/>
              </a:solidFill>
              <a:tailEnd len="med" type="arrow" w="med"/>
            </a:ln>
          </p:spPr>
        </p:cxnSp>
        <p:sp>
          <p:nvSpPr>
            <p:cNvPr id="606" name="TextBox 21"/>
            <p:cNvSpPr/>
            <p:nvPr/>
          </p:nvSpPr>
          <p:spPr>
            <a:xfrm>
              <a:off x="5980320" y="4737240"/>
              <a:ext cx="1229040" cy="6382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453240">
                <a:lnSpc>
                  <a:spcPct val="100000"/>
                </a:lnSpc>
                <a:tabLst>
                  <a:tab algn="l" pos="0"/>
                </a:tabLst>
              </a:pPr>
              <a:r>
                <a:rPr b="0" lang="it-IT" sz="1800" strike="noStrike" u="none">
                  <a:solidFill>
                    <a:srgbClr val="ffff00"/>
                  </a:solidFill>
                  <a:uFillTx/>
                  <a:latin typeface="Corbel"/>
                  <a:ea typeface="ヒラギノ明朝 Pro W3"/>
                </a:rPr>
                <a:t>Secondary </a:t>
              </a:r>
              <a:endParaRPr b="0" lang="hu-HU" sz="1800" strike="noStrike" u="none">
                <a:solidFill>
                  <a:srgbClr val="000000"/>
                </a:solidFill>
                <a:uFillTx/>
                <a:latin typeface="Arial"/>
              </a:endParaRPr>
            </a:p>
            <a:p>
              <a:pPr algn="ctr" defTabSz="453240">
                <a:lnSpc>
                  <a:spcPct val="100000"/>
                </a:lnSpc>
                <a:tabLst>
                  <a:tab algn="l" pos="0"/>
                </a:tabLst>
              </a:pPr>
              <a:r>
                <a:rPr b="0" lang="it-IT" sz="1800" strike="noStrike" u="none">
                  <a:solidFill>
                    <a:srgbClr val="ffff00"/>
                  </a:solidFill>
                  <a:uFillTx/>
                  <a:latin typeface="Corbel"/>
                  <a:ea typeface="ヒラギノ明朝 Pro W3"/>
                </a:rPr>
                <a:t>Sources</a:t>
              </a:r>
              <a:endParaRPr b="0" lang="hu-H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cxnSp>
          <p:nvCxnSpPr>
            <p:cNvPr id="607" name="Straight Arrow Connector 20"/>
            <p:cNvCxnSpPr/>
            <p:nvPr/>
          </p:nvCxnSpPr>
          <p:spPr>
            <a:xfrm flipH="1" flipV="1">
              <a:off x="6584760" y="4214160"/>
              <a:ext cx="33840" cy="651240"/>
            </a:xfrm>
            <a:prstGeom prst="straightConnector1">
              <a:avLst/>
            </a:prstGeom>
            <a:ln w="0">
              <a:solidFill>
                <a:srgbClr val="ffff00"/>
              </a:solidFill>
              <a:tailEnd len="med" type="arrow" w="med"/>
            </a:ln>
          </p:spPr>
        </p:cxnSp>
      </p:grpSp>
      <p:pic>
        <p:nvPicPr>
          <p:cNvPr id="608" name="" descr="">
            <a:hlinkClick r:id="" action="ppaction://media"/>
          </p:cNvPr>
          <p:cNvPicPr/>
          <p:nvPr>
            <a:videoFile r:link="rId2"/>
            <p:extLst>
              <p:ext uri="{DAA4B4D4-6D71-4841-9C94-3DE7FCFB9230}">
                <p14:media r:embed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 rot="19797600">
            <a:off x="5613120" y="3789360"/>
            <a:ext cx="333720" cy="144360"/>
          </a:xfrm>
          <a:prstGeom prst="rect">
            <a:avLst/>
          </a:prstGeom>
          <a:ln w="0">
            <a:noFill/>
          </a:ln>
        </p:spPr>
      </p:pic>
      <p:sp>
        <p:nvSpPr>
          <p:cNvPr id="609" name="Téglalap 576"/>
          <p:cNvSpPr/>
          <p:nvPr/>
        </p:nvSpPr>
        <p:spPr>
          <a:xfrm>
            <a:off x="4860000" y="755640"/>
            <a:ext cx="3864960" cy="345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b="0" lang="hu-HU" sz="1800" strike="noStrike" u="none">
                <a:solidFill>
                  <a:srgbClr val="ff0000"/>
                </a:solidFill>
                <a:uFillTx/>
                <a:latin typeface="Arial"/>
              </a:rPr>
              <a:t>I skipp additional technical details…</a:t>
            </a: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afterEffect" fill="hold" presetClass="mediacall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246" fill="hold"/>
                                        <p:tgtEl>
                                          <p:spTgt spid="60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seq>
              <p:cTn id="7" restart="whenNotActive" nodeType="interactiveSeq" fill="hold">
                <p:stCondLst>
                  <p:cond delay="0" evt="onClick">
                    <p:tgtEl>
                      <p:spTgt spid="608"/>
                    </p:tgtEl>
                  </p:cond>
                </p:stCondLst>
                <p:childTnLst>
                  <p:par>
                    <p:cTn id="8" fill="hold">
                      <p:stCondLst>
                        <p:cond delay="0" evt="onClick">
                          <p:tgtEl>
                            <p:spTgt spid="608"/>
                          </p:tgtEl>
                        </p:cond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mediacall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60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video>
              <p:cMediaNode>
                <p:cTn repeatCount="indefinite">
                  <p:stCondLst>
                    <p:cond delay="indefinite"/>
                  </p:stCondLst>
                </p:cTn>
                <p:tgtEl>
                  <p:spTgt spid="608"/>
                </p:tgtEl>
              </p:cMediaNode>
            </p:video>
          </p:childTnLst>
        </p:cTn>
      </p:par>
    </p:tnLst>
  </p:timing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0" name="PlaceHolder 1"/>
          <p:cNvSpPr>
            <a:spLocks noGrp="1"/>
          </p:cNvSpPr>
          <p:nvPr>
            <p:ph type="title"/>
          </p:nvPr>
        </p:nvSpPr>
        <p:spPr>
          <a:xfrm>
            <a:off x="2115000" y="-272160"/>
            <a:ext cx="7960320" cy="13240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en-US" sz="3500" strike="noStrike" u="none">
                <a:solidFill>
                  <a:srgbClr val="334186"/>
                </a:solidFill>
                <a:uFillTx/>
                <a:latin typeface="Calibri Light"/>
              </a:rPr>
              <a:t>EuPRAXIA@SPARC_LAB baseline updating</a:t>
            </a:r>
            <a:endParaRPr b="0" lang="hu-HU" sz="35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pic>
        <p:nvPicPr>
          <p:cNvPr id="611" name="Picture 56" descr=""/>
          <p:cNvPicPr/>
          <p:nvPr/>
        </p:nvPicPr>
        <p:blipFill>
          <a:blip r:embed="rId1"/>
          <a:srcRect l="0" t="12364" r="0" b="0"/>
          <a:stretch/>
        </p:blipFill>
        <p:spPr>
          <a:xfrm>
            <a:off x="923400" y="1053360"/>
            <a:ext cx="10343520" cy="5095080"/>
          </a:xfrm>
          <a:prstGeom prst="rect">
            <a:avLst/>
          </a:prstGeom>
          <a:ln w="0">
            <a:noFill/>
          </a:ln>
        </p:spPr>
      </p:pic>
      <p:cxnSp>
        <p:nvCxnSpPr>
          <p:cNvPr id="612" name="Straight Connector 2"/>
          <p:cNvCxnSpPr/>
          <p:nvPr/>
        </p:nvCxnSpPr>
        <p:spPr>
          <a:xfrm>
            <a:off x="5018040" y="1053360"/>
            <a:ext cx="1440" cy="4847040"/>
          </a:xfrm>
          <a:prstGeom prst="straightConnector1">
            <a:avLst/>
          </a:prstGeom>
          <a:ln w="34925">
            <a:solidFill>
              <a:srgbClr val="ed7d31"/>
            </a:solidFill>
            <a:round/>
          </a:ln>
        </p:spPr>
      </p:cxnSp>
      <p:sp>
        <p:nvSpPr>
          <p:cNvPr id="613" name="Téglalap 580"/>
          <p:cNvSpPr/>
          <p:nvPr/>
        </p:nvSpPr>
        <p:spPr>
          <a:xfrm>
            <a:off x="180000" y="1800000"/>
            <a:ext cx="1501560" cy="601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 </a:t>
            </a: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in operation: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 </a:t>
            </a: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after 2029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" name="AutoShape 23"/>
          <p:cNvSpPr/>
          <p:nvPr/>
        </p:nvSpPr>
        <p:spPr>
          <a:xfrm>
            <a:off x="4175640" y="44280"/>
            <a:ext cx="6802920" cy="720360"/>
          </a:xfrm>
          <a:prstGeom prst="roundRect">
            <a:avLst>
              <a:gd name="adj" fmla="val 218"/>
            </a:avLst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endParaRPr b="1" lang="hu-HU" sz="2400" strike="noStrike" u="none">
              <a:solidFill>
                <a:schemeClr val="lt1"/>
              </a:solidFill>
              <a:uFillTx/>
              <a:latin typeface="Times New Roman"/>
            </a:endParaRPr>
          </a:p>
        </p:txBody>
      </p:sp>
      <p:sp>
        <p:nvSpPr>
          <p:cNvPr id="615" name="Téglalap 2"/>
          <p:cNvSpPr/>
          <p:nvPr/>
        </p:nvSpPr>
        <p:spPr>
          <a:xfrm>
            <a:off x="196560" y="2800440"/>
            <a:ext cx="12748680" cy="72972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1" lang="hu-HU" sz="1800" strike="noStrike" u="none">
                <a:solidFill>
                  <a:schemeClr val="lt1"/>
                </a:solidFill>
                <a:uFillTx/>
                <a:latin typeface="Lucida Sans"/>
              </a:rPr>
              <a:t>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endParaRPr b="0" lang="hu-HU" sz="2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616" name="Rectangle 40"/>
          <p:cNvSpPr/>
          <p:nvPr/>
        </p:nvSpPr>
        <p:spPr>
          <a:xfrm>
            <a:off x="-47520" y="-232560"/>
            <a:ext cx="12187440" cy="135360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 defTabSz="449640">
              <a:lnSpc>
                <a:spcPct val="100000"/>
              </a:lnSpc>
              <a:tabLst>
                <a:tab algn="l" pos="0"/>
              </a:tabLst>
            </a:pPr>
            <a:r>
              <a:rPr b="1" i="1" lang="hu-HU" sz="3600" strike="noStrike" u="none">
                <a:solidFill>
                  <a:srgbClr val="ffff00"/>
                </a:solidFill>
                <a:uFillTx/>
                <a:latin typeface="Lucida Sans"/>
              </a:rPr>
              <a:t> </a:t>
            </a:r>
            <a:endParaRPr b="0" lang="hu-HU" sz="36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617" name="CasellaDiTesto 1"/>
          <p:cNvSpPr/>
          <p:nvPr/>
        </p:nvSpPr>
        <p:spPr>
          <a:xfrm>
            <a:off x="426600" y="2204280"/>
            <a:ext cx="8910000" cy="3015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en-US" sz="2400" strike="noStrike" u="none">
                <a:solidFill>
                  <a:srgbClr val="ffff6d"/>
                </a:solidFill>
                <a:uFillTx/>
                <a:latin typeface="Calibri"/>
              </a:rPr>
              <a:t>ARIA</a:t>
            </a:r>
            <a:r>
              <a:rPr b="0" lang="en-US" sz="2400" strike="noStrike" u="none">
                <a:solidFill>
                  <a:srgbClr val="ffff6d"/>
                </a:solidFill>
                <a:uFillTx/>
                <a:latin typeface="Calibri"/>
              </a:rPr>
              <a:t> will be complementary to the other EuPRAXIA@SPARC_LAB FEL beamline, </a:t>
            </a:r>
            <a:r>
              <a:rPr b="1" lang="en-US" sz="2400" strike="noStrike" u="none">
                <a:solidFill>
                  <a:srgbClr val="ffff6d"/>
                </a:solidFill>
                <a:uFillTx/>
                <a:latin typeface="Calibri"/>
              </a:rPr>
              <a:t>AQUA</a:t>
            </a:r>
            <a:endParaRPr b="0" lang="hu-HU" sz="2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hu-HU" sz="2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1" lang="en-US" sz="2400" strike="noStrike" u="none">
                <a:solidFill>
                  <a:srgbClr val="ffff6d"/>
                </a:solidFill>
                <a:uFillTx/>
                <a:latin typeface="Calibri"/>
              </a:rPr>
              <a:t>AQUA</a:t>
            </a:r>
            <a:r>
              <a:rPr b="0" lang="en-US" sz="2400" strike="noStrike" u="none">
                <a:solidFill>
                  <a:srgbClr val="ffff6d"/>
                </a:solidFill>
                <a:uFillTx/>
                <a:latin typeface="Calibri"/>
              </a:rPr>
              <a:t> is a soft-X-ray SASE FEL beamline that will deliver photons in the region between 4 and 10 nm</a:t>
            </a:r>
            <a:endParaRPr b="0" lang="hu-HU" sz="2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hu-HU" sz="2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hu-HU" sz="2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hu-HU" sz="2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graphicFrame>
        <p:nvGraphicFramePr>
          <p:cNvPr id="618" name="Tabella 2"/>
          <p:cNvGraphicFramePr/>
          <p:nvPr/>
        </p:nvGraphicFramePr>
        <p:xfrm rot="10800000">
          <a:off x="-5715000" y="2578320"/>
          <a:ext cx="6395400" cy="1983600"/>
        </p:xfrm>
        <a:graphic>
          <a:graphicData uri="http://schemas.openxmlformats.org/drawingml/2006/table">
            <a:tbl>
              <a:tblPr/>
              <a:tblGrid>
                <a:gridCol w="3206880"/>
                <a:gridCol w="3188520"/>
              </a:tblGrid>
              <a:tr h="-2935800">
                <a:tc>
                  <a:txBody>
                    <a:bodyPr anchor="t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it-IT" sz="2000" strike="noStrike" u="none">
                          <a:solidFill>
                            <a:srgbClr val="002060"/>
                          </a:solidFill>
                          <a:uFillTx/>
                          <a:latin typeface="Calibri"/>
                          <a:ea typeface="Calibri"/>
                        </a:rPr>
                        <a:t>Parameter</a:t>
                      </a:r>
                      <a:endParaRPr b="0" lang="hu-HU" sz="2000" strike="noStrike" u="none">
                        <a:solidFill>
                          <a:srgbClr val="ffffff"/>
                        </a:solidFill>
                        <a:uFillTx/>
                        <a:latin typeface="Times New Roman"/>
                      </a:endParaRPr>
                    </a:p>
                  </a:txBody>
                  <a:tcPr anchor="t" marL="91440" marR="91440">
                    <a:lnL w="12240">
                      <a:solidFill>
                        <a:srgbClr val="c0c8e3"/>
                      </a:solidFill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solidFill>
                        <a:srgbClr val="c0c8e3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it-IT" sz="2000" strike="noStrike" u="none">
                          <a:solidFill>
                            <a:srgbClr val="002060"/>
                          </a:solidFill>
                          <a:uFillTx/>
                          <a:latin typeface="Calibri"/>
                          <a:ea typeface="Calibri"/>
                        </a:rPr>
                        <a:t>Value</a:t>
                      </a:r>
                      <a:endParaRPr b="0" lang="hu-HU" sz="2000" strike="noStrike" u="none">
                        <a:solidFill>
                          <a:srgbClr val="ffffff"/>
                        </a:solidFill>
                        <a:uFillTx/>
                        <a:latin typeface="Times New Roman"/>
                      </a:endParaRPr>
                    </a:p>
                  </a:txBody>
                  <a:tcPr anchor="t" marL="91440" marR="91440">
                    <a:lnL w="12240">
                      <a:noFill/>
                      <a:prstDash val="solid"/>
                    </a:lnL>
                    <a:lnR w="12240">
                      <a:solidFill>
                        <a:srgbClr val="c0c8e3"/>
                      </a:solidFill>
                      <a:prstDash val="solid"/>
                    </a:lnR>
                    <a:lnT w="12240">
                      <a:solidFill>
                        <a:srgbClr val="c0c8e3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</a:tr>
              <a:tr h="360360">
                <a:tc>
                  <a:txBody>
                    <a:bodyPr anchor="t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it-IT" sz="2000" strike="noStrike" u="none">
                          <a:solidFill>
                            <a:srgbClr val="002060"/>
                          </a:solidFill>
                          <a:uFillTx/>
                          <a:latin typeface="Calibri"/>
                          <a:ea typeface="Calibri"/>
                        </a:rPr>
                        <a:t>Wavelength</a:t>
                      </a:r>
                      <a:endParaRPr b="0" lang="hu-HU" sz="2000" strike="noStrike" u="none">
                        <a:solidFill>
                          <a:srgbClr val="ffffff"/>
                        </a:solidFill>
                        <a:uFillTx/>
                        <a:latin typeface="Times New Roman"/>
                      </a:endParaRPr>
                    </a:p>
                  </a:txBody>
                  <a:tcPr anchor="t" marL="91440" marR="91440">
                    <a:lnL w="12240">
                      <a:solidFill>
                        <a:srgbClr val="c0c8e3"/>
                      </a:solidFill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it-IT" sz="2000" strike="noStrike" u="none">
                          <a:solidFill>
                            <a:srgbClr val="002060"/>
                          </a:solidFill>
                          <a:uFillTx/>
                          <a:latin typeface="Calibri"/>
                          <a:ea typeface="Calibri"/>
                        </a:rPr>
                        <a:t>4-10 nm</a:t>
                      </a:r>
                      <a:endParaRPr b="0" lang="hu-HU" sz="2000" strike="noStrike" u="none">
                        <a:solidFill>
                          <a:srgbClr val="ffffff"/>
                        </a:solidFill>
                        <a:uFillTx/>
                        <a:latin typeface="Times New Roman"/>
                      </a:endParaRPr>
                    </a:p>
                  </a:txBody>
                  <a:tcPr anchor="t" marL="91440" marR="91440">
                    <a:lnL w="12240">
                      <a:noFill/>
                      <a:prstDash val="solid"/>
                    </a:lnL>
                    <a:lnR w="12240">
                      <a:solidFill>
                        <a:srgbClr val="c0c8e3"/>
                      </a:solidFill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chemeClr val="accent1"/>
                    </a:solidFill>
                  </a:tcPr>
                </a:tc>
              </a:tr>
              <a:tr h="360360">
                <a:tc>
                  <a:txBody>
                    <a:bodyPr anchor="t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it-IT" sz="2000" strike="noStrike" u="none">
                          <a:solidFill>
                            <a:srgbClr val="002060"/>
                          </a:solidFill>
                          <a:uFillTx/>
                          <a:latin typeface="Calibri"/>
                          <a:ea typeface="Calibri"/>
                        </a:rPr>
                        <a:t>Photons/pulse</a:t>
                      </a:r>
                      <a:endParaRPr b="0" lang="hu-HU" sz="2000" strike="noStrike" u="none">
                        <a:solidFill>
                          <a:srgbClr val="ffffff"/>
                        </a:solidFill>
                        <a:uFillTx/>
                        <a:latin typeface="Times New Roman"/>
                      </a:endParaRPr>
                    </a:p>
                  </a:txBody>
                  <a:tcPr anchor="t" marL="91440" marR="91440">
                    <a:lnL w="12240">
                      <a:solidFill>
                        <a:srgbClr val="c0c8e3"/>
                      </a:solidFill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it-IT" sz="2000" strike="noStrike" u="none">
                          <a:solidFill>
                            <a:srgbClr val="002060"/>
                          </a:solidFill>
                          <a:uFillTx/>
                          <a:latin typeface="Calibri"/>
                          <a:ea typeface="Calibri"/>
                        </a:rPr>
                        <a:t> </a:t>
                      </a:r>
                      <a:r>
                        <a:rPr b="0" lang="it-IT" sz="2000" strike="noStrike" u="none">
                          <a:solidFill>
                            <a:srgbClr val="002060"/>
                          </a:solidFill>
                          <a:uFillTx/>
                          <a:latin typeface="Calibri"/>
                          <a:ea typeface="Calibri"/>
                        </a:rPr>
                        <a:t>10 </a:t>
                      </a:r>
                      <a:r>
                        <a:rPr b="0" lang="it-IT" sz="2000" strike="noStrike" u="none" baseline="30000">
                          <a:solidFill>
                            <a:srgbClr val="002060"/>
                          </a:solidFill>
                          <a:uFillTx/>
                          <a:latin typeface="Calibri"/>
                          <a:ea typeface="Calibri"/>
                        </a:rPr>
                        <a:t>10</a:t>
                      </a:r>
                      <a:r>
                        <a:rPr b="0" lang="it-IT" sz="2000" strike="noStrike" u="none">
                          <a:solidFill>
                            <a:srgbClr val="002060"/>
                          </a:solidFill>
                          <a:uFillTx/>
                          <a:latin typeface="Calibri"/>
                          <a:ea typeface="Calibri"/>
                        </a:rPr>
                        <a:t> - 10 </a:t>
                      </a:r>
                      <a:r>
                        <a:rPr b="0" lang="it-IT" sz="2000" strike="noStrike" u="none" baseline="30000">
                          <a:solidFill>
                            <a:srgbClr val="002060"/>
                          </a:solidFill>
                          <a:uFillTx/>
                          <a:latin typeface="Calibri"/>
                          <a:ea typeface="Calibri"/>
                        </a:rPr>
                        <a:t>11</a:t>
                      </a:r>
                      <a:endParaRPr b="0" lang="hu-HU" sz="2000" strike="noStrike" u="none">
                        <a:solidFill>
                          <a:srgbClr val="ffffff"/>
                        </a:solidFill>
                        <a:uFillTx/>
                        <a:latin typeface="Times New Roman"/>
                      </a:endParaRPr>
                    </a:p>
                  </a:txBody>
                  <a:tcPr anchor="t" marL="91440" marR="91440">
                    <a:lnL w="12240">
                      <a:noFill/>
                      <a:prstDash val="solid"/>
                    </a:lnL>
                    <a:lnR w="12240">
                      <a:solidFill>
                        <a:srgbClr val="c0c8e3"/>
                      </a:solidFill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chemeClr val="accent1"/>
                    </a:solidFill>
                  </a:tcPr>
                </a:tc>
              </a:tr>
              <a:tr h="360360">
                <a:tc>
                  <a:txBody>
                    <a:bodyPr anchor="t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it-IT" sz="2000" strike="noStrike" u="none">
                          <a:solidFill>
                            <a:srgbClr val="002060"/>
                          </a:solidFill>
                          <a:uFillTx/>
                          <a:latin typeface="Calibri"/>
                          <a:ea typeface="Calibri"/>
                        </a:rPr>
                        <a:t>Pulse duration</a:t>
                      </a:r>
                      <a:endParaRPr b="0" lang="hu-HU" sz="2000" strike="noStrike" u="none">
                        <a:solidFill>
                          <a:srgbClr val="ffffff"/>
                        </a:solidFill>
                        <a:uFillTx/>
                        <a:latin typeface="Times New Roman"/>
                      </a:endParaRPr>
                    </a:p>
                  </a:txBody>
                  <a:tcPr anchor="t" marL="91440" marR="91440">
                    <a:lnL w="12240">
                      <a:solidFill>
                        <a:srgbClr val="c0c8e3"/>
                      </a:solidFill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it-IT" sz="2000" strike="noStrike" u="none">
                          <a:solidFill>
                            <a:srgbClr val="002060"/>
                          </a:solidFill>
                          <a:uFillTx/>
                          <a:latin typeface="Calibri"/>
                          <a:ea typeface="Calibri"/>
                        </a:rPr>
                        <a:t>&lt; 50 fs</a:t>
                      </a:r>
                      <a:endParaRPr b="0" lang="hu-HU" sz="2000" strike="noStrike" u="none">
                        <a:solidFill>
                          <a:srgbClr val="ffffff"/>
                        </a:solidFill>
                        <a:uFillTx/>
                        <a:latin typeface="Times New Roman"/>
                      </a:endParaRPr>
                    </a:p>
                  </a:txBody>
                  <a:tcPr anchor="t" marL="91440" marR="91440">
                    <a:lnL w="12240">
                      <a:noFill/>
                      <a:prstDash val="solid"/>
                    </a:lnL>
                    <a:lnR w="12240">
                      <a:solidFill>
                        <a:srgbClr val="c0c8e3"/>
                      </a:solidFill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chemeClr val="accent1"/>
                    </a:solidFill>
                  </a:tcPr>
                </a:tc>
              </a:tr>
              <a:tr h="360360">
                <a:tc>
                  <a:txBody>
                    <a:bodyPr anchor="t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it-IT" sz="2000" strike="noStrike" u="none">
                          <a:solidFill>
                            <a:srgbClr val="002060"/>
                          </a:solidFill>
                          <a:uFillTx/>
                          <a:latin typeface="Calibri"/>
                          <a:ea typeface="Calibri"/>
                        </a:rPr>
                        <a:t>Repetition rate</a:t>
                      </a:r>
                      <a:endParaRPr b="0" lang="hu-HU" sz="2000" strike="noStrike" u="none">
                        <a:solidFill>
                          <a:srgbClr val="ffffff"/>
                        </a:solidFill>
                        <a:uFillTx/>
                        <a:latin typeface="Times New Roman"/>
                      </a:endParaRPr>
                    </a:p>
                  </a:txBody>
                  <a:tcPr anchor="t" marL="91440" marR="91440">
                    <a:lnL w="12240">
                      <a:solidFill>
                        <a:srgbClr val="c0c8e3"/>
                      </a:solidFill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solidFill>
                        <a:srgbClr val="c0c8e3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it-IT" sz="2000" strike="noStrike" u="none">
                          <a:solidFill>
                            <a:srgbClr val="002060"/>
                          </a:solidFill>
                          <a:uFillTx/>
                          <a:latin typeface="Calibri"/>
                          <a:ea typeface="Calibri"/>
                        </a:rPr>
                        <a:t>100 Hz</a:t>
                      </a:r>
                      <a:endParaRPr b="0" lang="hu-HU" sz="2000" strike="noStrike" u="none">
                        <a:solidFill>
                          <a:srgbClr val="ffffff"/>
                        </a:solidFill>
                        <a:uFillTx/>
                        <a:latin typeface="Times New Roman"/>
                      </a:endParaRPr>
                    </a:p>
                  </a:txBody>
                  <a:tcPr anchor="t" marL="91440" marR="91440">
                    <a:lnL w="12240">
                      <a:noFill/>
                      <a:prstDash val="solid"/>
                    </a:lnL>
                    <a:lnR w="12240">
                      <a:solidFill>
                        <a:srgbClr val="c0c8e3"/>
                      </a:solidFill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solidFill>
                        <a:srgbClr val="c0c8e3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619" name="PlaceHolder 4"/>
          <p:cNvSpPr txBox="1"/>
          <p:nvPr/>
        </p:nvSpPr>
        <p:spPr>
          <a:xfrm>
            <a:off x="1620000" y="475920"/>
            <a:ext cx="9419760" cy="1324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algn="ctr" defTabSz="914400">
              <a:lnSpc>
                <a:spcPct val="90000"/>
              </a:lnSpc>
              <a:tabLst>
                <a:tab algn="l" pos="0"/>
              </a:tabLst>
            </a:pPr>
            <a:r>
              <a:rPr b="1" lang="de-DE" sz="3600" strike="noStrike" u="none">
                <a:solidFill>
                  <a:srgbClr val="ffff38"/>
                </a:solidFill>
                <a:uFillTx/>
                <a:latin typeface="Calibri"/>
              </a:rPr>
              <a:t>Usage of  EuPRAXIA@SPARC_LAB</a:t>
            </a:r>
            <a:endParaRPr b="0" lang="hu-HU" sz="3600" strike="noStrike" u="none">
              <a:solidFill>
                <a:srgbClr val="ffff38"/>
              </a:solidFill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" name="Titolo 2"/>
          <p:cNvSpPr/>
          <p:nvPr/>
        </p:nvSpPr>
        <p:spPr>
          <a:xfrm>
            <a:off x="761400" y="3240"/>
            <a:ext cx="10514520" cy="712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rmAutofit/>
          </a:bodyPr>
          <a:p>
            <a:pPr algn="ctr" defTabSz="914400">
              <a:lnSpc>
                <a:spcPct val="90000"/>
              </a:lnSpc>
            </a:pPr>
            <a:r>
              <a:rPr b="0" lang="it-IT" sz="3600" strike="noStrike" u="none">
                <a:solidFill>
                  <a:srgbClr val="002060"/>
                </a:solidFill>
                <a:uFillTx/>
                <a:latin typeface="Calibri"/>
                <a:ea typeface="Calibri"/>
              </a:rPr>
              <a:t>What is </a:t>
            </a:r>
            <a:r>
              <a:rPr b="1" lang="it-IT" sz="3600" strike="noStrike" u="none">
                <a:solidFill>
                  <a:srgbClr val="00b050"/>
                </a:solidFill>
                <a:uFillTx/>
                <a:latin typeface="Calibri"/>
                <a:ea typeface="Calibri"/>
              </a:rPr>
              <a:t>ARIA</a:t>
            </a:r>
            <a:r>
              <a:rPr b="0" lang="it-IT" sz="3600" strike="noStrike" u="none">
                <a:solidFill>
                  <a:srgbClr val="002060"/>
                </a:solidFill>
                <a:uFillTx/>
                <a:latin typeface="Calibri"/>
                <a:ea typeface="Calibri"/>
              </a:rPr>
              <a:t>?</a:t>
            </a:r>
            <a:endParaRPr b="0" lang="hu-HU" sz="36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621" name="Picture 57" descr=""/>
          <p:cNvPicPr/>
          <p:nvPr/>
        </p:nvPicPr>
        <p:blipFill>
          <a:blip r:embed="rId1"/>
          <a:stretch/>
        </p:blipFill>
        <p:spPr>
          <a:xfrm>
            <a:off x="352800" y="2081880"/>
            <a:ext cx="11572560" cy="2693880"/>
          </a:xfrm>
          <a:prstGeom prst="rect">
            <a:avLst/>
          </a:prstGeom>
          <a:ln w="0">
            <a:noFill/>
          </a:ln>
        </p:spPr>
      </p:pic>
      <p:sp>
        <p:nvSpPr>
          <p:cNvPr id="622" name="Rettangolo con angoli arrotondati 3"/>
          <p:cNvSpPr/>
          <p:nvPr/>
        </p:nvSpPr>
        <p:spPr>
          <a:xfrm>
            <a:off x="4150440" y="2003040"/>
            <a:ext cx="1107360" cy="2795760"/>
          </a:xfrm>
          <a:prstGeom prst="roundRect">
            <a:avLst>
              <a:gd name="adj" fmla="val 16667"/>
            </a:avLst>
          </a:prstGeom>
          <a:solidFill>
            <a:srgbClr val="00b05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it-IT" sz="1800" strike="noStrike" u="none">
              <a:solidFill>
                <a:schemeClr val="lt1"/>
              </a:solidFill>
              <a:uFillTx/>
              <a:latin typeface="Calibri"/>
            </a:endParaRPr>
          </a:p>
        </p:txBody>
      </p:sp>
      <p:sp>
        <p:nvSpPr>
          <p:cNvPr id="623" name="Rettangolo con angoli arrotondati 4"/>
          <p:cNvSpPr/>
          <p:nvPr/>
        </p:nvSpPr>
        <p:spPr>
          <a:xfrm>
            <a:off x="6909480" y="2003040"/>
            <a:ext cx="1286640" cy="2795760"/>
          </a:xfrm>
          <a:prstGeom prst="roundRect">
            <a:avLst>
              <a:gd name="adj" fmla="val 16667"/>
            </a:avLst>
          </a:prstGeom>
          <a:solidFill>
            <a:srgbClr val="00b0f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it-IT" sz="1800" strike="noStrike" u="none">
              <a:solidFill>
                <a:schemeClr val="lt1"/>
              </a:solidFill>
              <a:uFillTx/>
              <a:latin typeface="Calibri"/>
            </a:endParaRPr>
          </a:p>
        </p:txBody>
      </p:sp>
      <p:sp>
        <p:nvSpPr>
          <p:cNvPr id="624" name="CasellaDiTesto 2"/>
          <p:cNvSpPr/>
          <p:nvPr/>
        </p:nvSpPr>
        <p:spPr>
          <a:xfrm>
            <a:off x="4219200" y="4878360"/>
            <a:ext cx="609624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en-US" sz="2400" strike="noStrike" u="none">
                <a:solidFill>
                  <a:srgbClr val="00b050"/>
                </a:solidFill>
                <a:uFillTx/>
                <a:latin typeface="Calibri"/>
              </a:rPr>
              <a:t>ARIA</a:t>
            </a:r>
            <a:r>
              <a:rPr b="0" lang="en-US" sz="2400" strike="noStrike" u="none">
                <a:solidFill>
                  <a:srgbClr val="002060"/>
                </a:solidFill>
                <a:uFillTx/>
                <a:latin typeface="Calibri"/>
              </a:rPr>
              <a:t>                                </a:t>
            </a:r>
            <a:r>
              <a:rPr b="1" lang="en-US" sz="2400" strike="noStrike" u="none">
                <a:solidFill>
                  <a:srgbClr val="00b0f0"/>
                </a:solidFill>
                <a:uFillTx/>
                <a:latin typeface="Calibri"/>
              </a:rPr>
              <a:t>AQUA</a:t>
            </a:r>
            <a:endParaRPr b="0" lang="hu-HU" sz="2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PlaceHolder 1"/>
          <p:cNvSpPr>
            <a:spLocks noGrp="1"/>
          </p:cNvSpPr>
          <p:nvPr>
            <p:ph/>
          </p:nvPr>
        </p:nvSpPr>
        <p:spPr>
          <a:xfrm>
            <a:off x="720000" y="900000"/>
            <a:ext cx="10514160" cy="43498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hu-HU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1500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en-US" sz="1400" strike="noStrike" u="none">
                <a:solidFill>
                  <a:schemeClr val="dk1"/>
                </a:solidFill>
                <a:uFillTx/>
                <a:latin typeface="Calibri"/>
              </a:rPr>
              <a:t>My name is Imre Ferenc Barna </a:t>
            </a:r>
            <a:endParaRPr b="0" lang="hu-HU" sz="1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228600"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chemeClr val="dk1"/>
                </a:solidFill>
                <a:uFillTx/>
                <a:latin typeface="Calibri"/>
              </a:rPr>
              <a:t>I am a research associate at the Hun-Ren Wigner Research Centre,</a:t>
            </a:r>
            <a:r>
              <a:rPr b="0" lang="en-US" sz="1400" strike="noStrike" u="none">
                <a:solidFill>
                  <a:srgbClr val="3465a4"/>
                </a:solidFill>
                <a:uFillTx/>
                <a:latin typeface="Calibri"/>
              </a:rPr>
              <a:t> the Hungarian contact person of EuPRAXIA</a:t>
            </a:r>
            <a:endParaRPr b="0" lang="hu-HU" sz="1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1400" strike="noStrike" u="none">
                <a:solidFill>
                  <a:schemeClr val="dk1"/>
                </a:solidFill>
                <a:uFillTx/>
                <a:latin typeface="Calibri"/>
              </a:rPr>
              <a:t>My PhD background was theoretical atomic physics </a:t>
            </a:r>
            <a:endParaRPr b="0" lang="hu-HU" sz="1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228600"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en-US" sz="1400" strike="noStrike" u="none">
                <a:solidFill>
                  <a:schemeClr val="dk1"/>
                </a:solidFill>
                <a:uFillTx/>
                <a:latin typeface="Calibri"/>
              </a:rPr>
              <a:t>Ionization of He atoms in relativistic heavy ion collisions, 2002    </a:t>
            </a:r>
            <a:endParaRPr b="0" lang="hu-HU" sz="1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228600"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chemeClr val="dk1"/>
                </a:solidFill>
                <a:uFillTx/>
                <a:latin typeface="Calibri"/>
              </a:rPr>
              <a:t>  </a:t>
            </a:r>
            <a:r>
              <a:rPr b="0" lang="en-US" sz="1400" strike="noStrike" u="none">
                <a:solidFill>
                  <a:schemeClr val="dk1"/>
                </a:solidFill>
                <a:uFillTx/>
                <a:latin typeface="Calibri"/>
              </a:rPr>
              <a:t>Giessen  Germany (I am from the “Greiner school Frankfurt” ) </a:t>
            </a:r>
            <a:endParaRPr b="0" lang="hu-HU" sz="1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1400" strike="noStrike" u="none">
                <a:solidFill>
                  <a:schemeClr val="dk1"/>
                </a:solidFill>
                <a:uFillTx/>
                <a:latin typeface="Calibri"/>
              </a:rPr>
              <a:t>2002 - 2005 Made post docs at Max Planck Institute for Complex Systems in Dresden and later Technical University Vienna </a:t>
            </a:r>
            <a:endParaRPr b="0" lang="hu-HU" sz="1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228600"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chemeClr val="dk1"/>
                </a:solidFill>
                <a:uFillTx/>
                <a:latin typeface="Calibri"/>
              </a:rPr>
              <a:t>photoionization of He atoms</a:t>
            </a:r>
            <a:endParaRPr b="0" lang="hu-HU" sz="1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1400" strike="noStrike" u="none">
                <a:solidFill>
                  <a:schemeClr val="dk1"/>
                </a:solidFill>
                <a:uFillTx/>
                <a:latin typeface="Calibri"/>
              </a:rPr>
              <a:t>2005 - 2013 Later was active in the Energy Research Centre in Budapest, calculating hydrodynamical transients (already permanent) </a:t>
            </a:r>
            <a:endParaRPr b="0" lang="hu-HU" sz="1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1400" strike="noStrike" u="none">
                <a:solidFill>
                  <a:schemeClr val="dk1"/>
                </a:solidFill>
                <a:uFillTx/>
                <a:latin typeface="Calibri"/>
              </a:rPr>
              <a:t>2012 -2019 was active in ELI ALPS at Szeged,  (half position)</a:t>
            </a:r>
            <a:endParaRPr b="0" lang="hu-HU" sz="1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1400" strike="noStrike" u="none">
                <a:solidFill>
                  <a:schemeClr val="dk1"/>
                </a:solidFill>
                <a:uFillTx/>
                <a:latin typeface="Calibri"/>
              </a:rPr>
              <a:t>2013- till today work in Wigner Research Centre</a:t>
            </a:r>
            <a:endParaRPr b="0" lang="hu-HU" sz="1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1400" strike="noStrike" u="none">
                <a:solidFill>
                  <a:schemeClr val="dk1"/>
                </a:solidFill>
                <a:uFillTx/>
                <a:latin typeface="Calibri"/>
              </a:rPr>
              <a:t>Active fields:  </a:t>
            </a:r>
            <a:r>
              <a:rPr b="0" lang="en-US" sz="1400" strike="noStrike" u="none">
                <a:solidFill>
                  <a:srgbClr val="5983b0"/>
                </a:solidFill>
                <a:uFillTx/>
                <a:latin typeface="Calibri"/>
              </a:rPr>
              <a:t>Laser-Matter Interaction, (ionization, scattering) and independently mathematical physics  (solutions of physically relevant PDEs with the self-similar Ansatz,  investigate flow and diffusion problems) </a:t>
            </a:r>
            <a:endParaRPr b="0" lang="hu-HU" sz="1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1400" strike="noStrike" u="none">
                <a:solidFill>
                  <a:schemeClr val="dk1"/>
                </a:solidFill>
                <a:uFillTx/>
                <a:latin typeface="Calibri"/>
              </a:rPr>
              <a:t>Giving biophysics lecture at the university for veterinary but in German language </a:t>
            </a:r>
            <a:endParaRPr b="0" lang="hu-HU" sz="1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1400" strike="noStrike" u="none">
                <a:solidFill>
                  <a:schemeClr val="dk1"/>
                </a:solidFill>
                <a:uFillTx/>
                <a:latin typeface="Calibri"/>
              </a:rPr>
              <a:t>I have no real high energy or accelerator activity background :( </a:t>
            </a:r>
            <a:endParaRPr b="0" lang="hu-HU" sz="1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228600"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hu-HU" sz="1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212" name="PlaceHolder 2"/>
          <p:cNvSpPr>
            <a:spLocks noGrp="1"/>
          </p:cNvSpPr>
          <p:nvPr>
            <p:ph type="title"/>
          </p:nvPr>
        </p:nvSpPr>
        <p:spPr>
          <a:xfrm>
            <a:off x="2115000" y="-272160"/>
            <a:ext cx="7960320" cy="13240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en-US" sz="3500" strike="noStrike" u="none">
                <a:solidFill>
                  <a:srgbClr val="334186"/>
                </a:solidFill>
                <a:uFillTx/>
                <a:latin typeface="Calibri Light"/>
              </a:rPr>
              <a:t>Personal Introduction </a:t>
            </a:r>
            <a:endParaRPr b="0" lang="hu-HU" sz="35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213" name="PlaceHolder 3"/>
          <p:cNvSpPr>
            <a:spLocks noGrp="1"/>
          </p:cNvSpPr>
          <p:nvPr>
            <p:ph type="ftr" idx="61"/>
          </p:nvPr>
        </p:nvSpPr>
        <p:spPr>
          <a:xfrm>
            <a:off x="410400" y="6462720"/>
            <a:ext cx="411336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0" i="1" lang="en-GB" sz="1200" strike="noStrike" u="none">
                <a:solidFill>
                  <a:schemeClr val="dk1"/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i="1" lang="en-GB" sz="1200" strike="noStrike" u="none">
                <a:solidFill>
                  <a:schemeClr val="dk1"/>
                </a:solidFill>
                <a:uFillTx/>
                <a:latin typeface="Calibri"/>
              </a:rPr>
              <a:t>Insert author and occasion</a:t>
            </a:r>
            <a:endParaRPr b="0" lang="hu-H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33"/>
          </p:nvPr>
        </p:nvSpPr>
        <p:spPr/>
        <p:txBody>
          <a:bodyPr/>
          <a:p>
            <a:fld id="{5A763EC0-CE09-48DD-AC84-EB5721478810}" type="slidenum">
              <a:t>3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5" name="Picture 58" descr="Artistic view of the interface between the LaAlO3 (layer on top: La atoms are yellow Al atoms are purple and O atoms are in green) and the SrTiO3 single crystal (Sr atoms are red, Ti atoms are in blue) probed with photoemission."/>
          <p:cNvPicPr/>
          <p:nvPr/>
        </p:nvPicPr>
        <p:blipFill>
          <a:blip r:embed="rId1"/>
          <a:stretch/>
        </p:blipFill>
        <p:spPr>
          <a:xfrm>
            <a:off x="9411120" y="848160"/>
            <a:ext cx="2061000" cy="2214360"/>
          </a:xfrm>
          <a:prstGeom prst="rect">
            <a:avLst/>
          </a:prstGeom>
          <a:ln w="0">
            <a:noFill/>
          </a:ln>
        </p:spPr>
      </p:pic>
      <p:sp>
        <p:nvSpPr>
          <p:cNvPr id="626" name="Titolo 1"/>
          <p:cNvSpPr/>
          <p:nvPr/>
        </p:nvSpPr>
        <p:spPr>
          <a:xfrm>
            <a:off x="761400" y="3240"/>
            <a:ext cx="10514520" cy="712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rmAutofit/>
          </a:bodyPr>
          <a:p>
            <a:pPr algn="ctr" defTabSz="914400">
              <a:lnSpc>
                <a:spcPct val="90000"/>
              </a:lnSpc>
            </a:pPr>
            <a:r>
              <a:rPr b="0" lang="it-IT" sz="3600" strike="noStrike" u="none">
                <a:solidFill>
                  <a:srgbClr val="002060"/>
                </a:solidFill>
                <a:uFillTx/>
                <a:latin typeface="Calibri"/>
                <a:ea typeface="Calibri"/>
              </a:rPr>
              <a:t>Science @ </a:t>
            </a:r>
            <a:r>
              <a:rPr b="1" lang="it-IT" sz="3600" strike="noStrike" u="none">
                <a:solidFill>
                  <a:srgbClr val="00b0f0"/>
                </a:solidFill>
                <a:uFillTx/>
                <a:latin typeface="Calibri"/>
                <a:ea typeface="Calibri"/>
              </a:rPr>
              <a:t>AQUA </a:t>
            </a:r>
            <a:r>
              <a:rPr b="0" lang="it-IT" sz="3600" strike="noStrike" u="none">
                <a:solidFill>
                  <a:srgbClr val="002060"/>
                </a:solidFill>
                <a:uFillTx/>
                <a:latin typeface="Calibri"/>
                <a:ea typeface="Calibri"/>
              </a:rPr>
              <a:t>in a nutshell</a:t>
            </a:r>
            <a:endParaRPr b="0" lang="hu-HU" sz="36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627" name="CasellaDiTesto 4"/>
          <p:cNvSpPr/>
          <p:nvPr/>
        </p:nvSpPr>
        <p:spPr>
          <a:xfrm>
            <a:off x="294120" y="1607760"/>
            <a:ext cx="5302800" cy="3382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1" lang="it-IT" sz="1800" strike="noStrike" u="none">
                <a:solidFill>
                  <a:srgbClr val="002060"/>
                </a:solidFill>
                <a:uFillTx/>
                <a:latin typeface="Calibri"/>
                <a:ea typeface="Calibri"/>
              </a:rPr>
              <a:t>Coherent imaging</a:t>
            </a:r>
            <a:r>
              <a:rPr b="0" lang="it-IT" sz="1800" strike="noStrike" u="none">
                <a:solidFill>
                  <a:srgbClr val="002060"/>
                </a:solidFill>
                <a:uFillTx/>
                <a:latin typeface="Calibri"/>
                <a:ea typeface="Calibri"/>
              </a:rPr>
              <a:t> in the </a:t>
            </a:r>
            <a:r>
              <a:rPr b="1" lang="it-IT" sz="1800" strike="noStrike" u="none">
                <a:solidFill>
                  <a:srgbClr val="002060"/>
                </a:solidFill>
                <a:uFillTx/>
                <a:latin typeface="Calibri"/>
                <a:ea typeface="Calibri"/>
              </a:rPr>
              <a:t>water window</a:t>
            </a:r>
            <a:r>
              <a:rPr b="0" lang="it-IT" sz="1800" strike="noStrike" u="none">
                <a:solidFill>
                  <a:srgbClr val="002060"/>
                </a:solidFill>
                <a:uFillTx/>
                <a:latin typeface="Calibri"/>
                <a:ea typeface="Calibri"/>
              </a:rPr>
              <a:t>, including stereoimaging schemes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b="0" lang="it-IT" sz="1800" strike="noStrike" u="none">
                <a:solidFill>
                  <a:srgbClr val="334186"/>
                </a:solidFill>
                <a:uFillTx/>
                <a:latin typeface="Calibri"/>
                <a:ea typeface="Calibri"/>
              </a:rPr>
              <a:t>Hydrated environment measurements on bacteria, viruses, nanoparticles, ashes…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628" name="Immagine 5" descr=""/>
          <p:cNvPicPr/>
          <p:nvPr/>
        </p:nvPicPr>
        <p:blipFill>
          <a:blip r:embed="rId2"/>
          <a:stretch/>
        </p:blipFill>
        <p:spPr>
          <a:xfrm>
            <a:off x="1596240" y="2382480"/>
            <a:ext cx="2963160" cy="1998000"/>
          </a:xfrm>
          <a:prstGeom prst="rect">
            <a:avLst/>
          </a:prstGeom>
          <a:ln w="0">
            <a:noFill/>
          </a:ln>
        </p:spPr>
      </p:pic>
      <p:pic>
        <p:nvPicPr>
          <p:cNvPr id="629" name="Immagine 6" descr=""/>
          <p:cNvPicPr/>
          <p:nvPr/>
        </p:nvPicPr>
        <p:blipFill>
          <a:blip r:embed="rId3"/>
          <a:srcRect l="49617" t="0" r="0" b="0"/>
          <a:stretch/>
        </p:blipFill>
        <p:spPr>
          <a:xfrm>
            <a:off x="492480" y="2221200"/>
            <a:ext cx="2386440" cy="1178640"/>
          </a:xfrm>
          <a:prstGeom prst="rect">
            <a:avLst/>
          </a:prstGeom>
          <a:ln w="0">
            <a:noFill/>
          </a:ln>
        </p:spPr>
      </p:pic>
      <p:sp>
        <p:nvSpPr>
          <p:cNvPr id="630" name="CasellaDiTesto 5"/>
          <p:cNvSpPr/>
          <p:nvPr/>
        </p:nvSpPr>
        <p:spPr>
          <a:xfrm>
            <a:off x="5597640" y="1044720"/>
            <a:ext cx="5510880" cy="2833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1" lang="it-IT" sz="1800" strike="noStrike" u="none">
                <a:solidFill>
                  <a:srgbClr val="002060"/>
                </a:solidFill>
                <a:uFillTx/>
                <a:latin typeface="Calibri"/>
                <a:ea typeface="Calibri"/>
              </a:rPr>
              <a:t>X-ray</a:t>
            </a:r>
            <a:r>
              <a:rPr b="0" lang="it-IT" sz="1800" strike="noStrike" u="none">
                <a:solidFill>
                  <a:srgbClr val="002060"/>
                </a:solidFill>
                <a:uFillTx/>
                <a:latin typeface="Calibri"/>
                <a:ea typeface="Calibri"/>
              </a:rPr>
              <a:t> &amp; </a:t>
            </a:r>
            <a:r>
              <a:rPr b="1" lang="it-IT" sz="1800" strike="noStrike" u="none">
                <a:solidFill>
                  <a:srgbClr val="002060"/>
                </a:solidFill>
                <a:uFillTx/>
                <a:latin typeface="Calibri"/>
                <a:ea typeface="Calibri"/>
              </a:rPr>
              <a:t>Photoemission</a:t>
            </a:r>
            <a:r>
              <a:rPr b="0" lang="it-IT" sz="1800" strike="noStrike" u="none">
                <a:solidFill>
                  <a:srgbClr val="002060"/>
                </a:solidFill>
                <a:uFillTx/>
                <a:latin typeface="Calibri"/>
                <a:ea typeface="Calibri"/>
              </a:rPr>
              <a:t> pump-probe spectroscopy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b="0" lang="it-IT" sz="1800" strike="noStrike" u="none">
                <a:solidFill>
                  <a:srgbClr val="002060"/>
                </a:solidFill>
                <a:uFillTx/>
                <a:latin typeface="Calibri"/>
                <a:ea typeface="Calibri"/>
              </a:rPr>
              <a:t>Ultrafast studies on h</a:t>
            </a:r>
            <a:r>
              <a:rPr b="0" lang="it-IT" sz="1800" strike="noStrike" u="none">
                <a:solidFill>
                  <a:srgbClr val="334186"/>
                </a:solidFill>
                <a:uFillTx/>
                <a:latin typeface="Calibri"/>
                <a:ea typeface="Calibri"/>
              </a:rPr>
              <a:t>ydrocarbons, aminoacids, alloys, warm-dense matter, cuprates, catalysts, batteries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631" name="Immagine 7" descr=""/>
          <p:cNvPicPr/>
          <p:nvPr/>
        </p:nvPicPr>
        <p:blipFill>
          <a:blip r:embed="rId4"/>
          <a:stretch/>
        </p:blipFill>
        <p:spPr>
          <a:xfrm>
            <a:off x="8613360" y="4279680"/>
            <a:ext cx="3296160" cy="2247480"/>
          </a:xfrm>
          <a:prstGeom prst="rect">
            <a:avLst/>
          </a:prstGeom>
          <a:ln w="0">
            <a:noFill/>
          </a:ln>
        </p:spPr>
      </p:pic>
      <p:sp>
        <p:nvSpPr>
          <p:cNvPr id="632" name="CasellaDiTesto 6"/>
          <p:cNvSpPr/>
          <p:nvPr/>
        </p:nvSpPr>
        <p:spPr>
          <a:xfrm>
            <a:off x="5560200" y="4888800"/>
            <a:ext cx="3940920" cy="1187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it-IT" sz="1800" strike="noStrike" u="none">
                <a:solidFill>
                  <a:srgbClr val="002060"/>
                </a:solidFill>
                <a:uFillTx/>
                <a:latin typeface="Calibri"/>
                <a:ea typeface="Calibri"/>
              </a:rPr>
              <a:t>Ultrafast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1" lang="it-IT" sz="1800" strike="noStrike" u="none">
                <a:solidFill>
                  <a:srgbClr val="002060"/>
                </a:solidFill>
                <a:uFillTx/>
                <a:latin typeface="Calibri"/>
                <a:ea typeface="Calibri"/>
              </a:rPr>
              <a:t>Raman</a:t>
            </a:r>
            <a:r>
              <a:rPr b="0" lang="it-IT" sz="1800" strike="noStrike" u="none">
                <a:solidFill>
                  <a:srgbClr val="002060"/>
                </a:solidFill>
                <a:uFillTx/>
                <a:latin typeface="Calibri"/>
                <a:ea typeface="Calibri"/>
              </a:rPr>
              <a:t> </a:t>
            </a:r>
            <a:r>
              <a:rPr b="1" lang="it-IT" sz="1800" strike="noStrike" u="none">
                <a:solidFill>
                  <a:srgbClr val="002060"/>
                </a:solidFill>
                <a:uFillTx/>
                <a:latin typeface="Calibri"/>
                <a:ea typeface="Calibri"/>
              </a:rPr>
              <a:t>spectroscopy</a:t>
            </a:r>
            <a:r>
              <a:rPr b="0" lang="it-IT" sz="1800" strike="noStrike" u="none">
                <a:solidFill>
                  <a:srgbClr val="002060"/>
                </a:solidFill>
                <a:uFillTx/>
                <a:latin typeface="Calibri"/>
                <a:ea typeface="Calibri"/>
              </a:rPr>
              <a:t>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it-IT" sz="1800" strike="noStrike" u="none">
                <a:solidFill>
                  <a:srgbClr val="002060"/>
                </a:solidFill>
                <a:uFillTx/>
                <a:latin typeface="Calibri"/>
                <a:ea typeface="Calibri"/>
              </a:rPr>
              <a:t>on metalloproteins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it-IT" sz="1800" strike="noStrike" u="none">
                <a:solidFill>
                  <a:srgbClr val="002060"/>
                </a:solidFill>
                <a:uFillTx/>
                <a:latin typeface="Calibri"/>
                <a:ea typeface="Calibri"/>
              </a:rPr>
              <a:t>and organometallic molecules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633" name="Immagine 8" descr=""/>
          <p:cNvPicPr/>
          <p:nvPr/>
        </p:nvPicPr>
        <p:blipFill>
          <a:blip r:embed="rId5"/>
          <a:stretch/>
        </p:blipFill>
        <p:spPr>
          <a:xfrm>
            <a:off x="6374880" y="1472400"/>
            <a:ext cx="2331000" cy="1652040"/>
          </a:xfrm>
          <a:prstGeom prst="rect">
            <a:avLst/>
          </a:prstGeom>
          <a:ln w="0">
            <a:noFill/>
          </a:ln>
        </p:spPr>
      </p:pic>
      <p:sp>
        <p:nvSpPr>
          <p:cNvPr id="634" name=""/>
          <p:cNvSpPr/>
          <p:nvPr/>
        </p:nvSpPr>
        <p:spPr>
          <a:xfrm>
            <a:off x="1919880" y="1080000"/>
            <a:ext cx="2036160" cy="345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What is is good for? 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" name="PlaceHolder 1"/>
          <p:cNvSpPr>
            <a:spLocks noGrp="1"/>
          </p:cNvSpPr>
          <p:nvPr>
            <p:ph type="title"/>
          </p:nvPr>
        </p:nvSpPr>
        <p:spPr>
          <a:xfrm>
            <a:off x="2115000" y="-190800"/>
            <a:ext cx="8683920" cy="13240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en-US" sz="3500" strike="noStrike" u="none">
                <a:solidFill>
                  <a:srgbClr val="334186"/>
                </a:solidFill>
                <a:uFillTx/>
                <a:latin typeface="Calibri Light"/>
              </a:rPr>
              <a:t>EuPRAXIA second site    </a:t>
            </a:r>
            <a:endParaRPr b="0" lang="hu-HU" sz="35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636" name="PlaceHolder 2"/>
          <p:cNvSpPr>
            <a:spLocks noGrp="1"/>
          </p:cNvSpPr>
          <p:nvPr>
            <p:ph type="ftr" idx="80"/>
          </p:nvPr>
        </p:nvSpPr>
        <p:spPr>
          <a:xfrm>
            <a:off x="410400" y="6462720"/>
            <a:ext cx="411336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0" i="1" lang="en-GB" sz="1200" strike="noStrike" u="none">
                <a:solidFill>
                  <a:schemeClr val="dk1"/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i="1" lang="en-GB" sz="1200" strike="noStrike" u="none">
                <a:solidFill>
                  <a:schemeClr val="dk1"/>
                </a:solidFill>
                <a:uFillTx/>
                <a:latin typeface="Calibri"/>
              </a:rPr>
              <a:t>Insert author and occasion</a:t>
            </a:r>
            <a:endParaRPr b="0" lang="hu-H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637" name="Téglalap 583"/>
          <p:cNvSpPr/>
          <p:nvPr/>
        </p:nvSpPr>
        <p:spPr>
          <a:xfrm>
            <a:off x="180000" y="4294080"/>
            <a:ext cx="11338920" cy="2904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 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                                                       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638" name="Kép 584" descr=""/>
          <p:cNvPicPr/>
          <p:nvPr/>
        </p:nvPicPr>
        <p:blipFill>
          <a:blip r:embed="rId1"/>
          <a:stretch/>
        </p:blipFill>
        <p:spPr>
          <a:xfrm>
            <a:off x="2952000" y="900000"/>
            <a:ext cx="8458920" cy="3857760"/>
          </a:xfrm>
          <a:prstGeom prst="rect">
            <a:avLst/>
          </a:prstGeom>
          <a:ln w="0">
            <a:noFill/>
          </a:ln>
        </p:spPr>
      </p:pic>
      <p:pic>
        <p:nvPicPr>
          <p:cNvPr id="639" name="Kép 585" descr=""/>
          <p:cNvPicPr/>
          <p:nvPr/>
        </p:nvPicPr>
        <p:blipFill>
          <a:blip r:embed="rId2"/>
          <a:stretch/>
        </p:blipFill>
        <p:spPr>
          <a:xfrm>
            <a:off x="3420000" y="4680000"/>
            <a:ext cx="5959080" cy="1934280"/>
          </a:xfrm>
          <a:prstGeom prst="rect">
            <a:avLst/>
          </a:prstGeom>
          <a:ln w="0">
            <a:noFill/>
          </a:ln>
        </p:spPr>
      </p:pic>
      <p:sp>
        <p:nvSpPr>
          <p:cNvPr id="640" name="Téglalap 586"/>
          <p:cNvSpPr/>
          <p:nvPr/>
        </p:nvSpPr>
        <p:spPr>
          <a:xfrm>
            <a:off x="180000" y="1461960"/>
            <a:ext cx="3331440" cy="2137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The first two sites have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larger chances…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For us in Middle Europe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Prague is favourable...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EPAC has also a neutron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center which is an advantage  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33"/>
          </p:nvPr>
        </p:nvSpPr>
        <p:spPr/>
        <p:txBody>
          <a:bodyPr/>
          <a:p>
            <a:fld id="{165E3ADB-AE2C-4FC9-940D-46192CADC9A5}" type="slidenum">
              <a:t>31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1" name="PlaceHolder 1"/>
          <p:cNvSpPr>
            <a:spLocks noGrp="1"/>
          </p:cNvSpPr>
          <p:nvPr>
            <p:ph type="title"/>
          </p:nvPr>
        </p:nvSpPr>
        <p:spPr>
          <a:xfrm>
            <a:off x="2115000" y="-190800"/>
            <a:ext cx="8683920" cy="13240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en-US" sz="3500" strike="noStrike" u="none">
                <a:solidFill>
                  <a:srgbClr val="334186"/>
                </a:solidFill>
                <a:uFillTx/>
                <a:latin typeface="Calibri Light"/>
              </a:rPr>
              <a:t>EuPRAXIA second site    </a:t>
            </a:r>
            <a:endParaRPr b="0" lang="hu-HU" sz="35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642" name="PlaceHolder 2"/>
          <p:cNvSpPr>
            <a:spLocks noGrp="1"/>
          </p:cNvSpPr>
          <p:nvPr>
            <p:ph type="ftr" idx="81"/>
          </p:nvPr>
        </p:nvSpPr>
        <p:spPr>
          <a:xfrm>
            <a:off x="410400" y="6462720"/>
            <a:ext cx="411336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0" i="1" lang="en-GB" sz="1200" strike="noStrike" u="none">
                <a:solidFill>
                  <a:schemeClr val="dk1"/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i="1" lang="en-GB" sz="1200" strike="noStrike" u="none">
                <a:solidFill>
                  <a:schemeClr val="dk1"/>
                </a:solidFill>
                <a:uFillTx/>
                <a:latin typeface="Calibri"/>
              </a:rPr>
              <a:t>Insert author and occasion</a:t>
            </a:r>
            <a:endParaRPr b="0" lang="hu-H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643" name="Téglalap 589"/>
          <p:cNvSpPr/>
          <p:nvPr/>
        </p:nvSpPr>
        <p:spPr>
          <a:xfrm>
            <a:off x="180000" y="4294080"/>
            <a:ext cx="11338920" cy="2904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 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                                                       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644" name="Kép 590" descr=""/>
          <p:cNvPicPr/>
          <p:nvPr/>
        </p:nvPicPr>
        <p:blipFill>
          <a:blip r:embed="rId1"/>
          <a:stretch/>
        </p:blipFill>
        <p:spPr>
          <a:xfrm>
            <a:off x="3420000" y="4680000"/>
            <a:ext cx="5959080" cy="1934280"/>
          </a:xfrm>
          <a:prstGeom prst="rect">
            <a:avLst/>
          </a:prstGeom>
          <a:ln w="0">
            <a:noFill/>
          </a:ln>
        </p:spPr>
      </p:pic>
      <p:sp>
        <p:nvSpPr>
          <p:cNvPr id="645" name="Téglalap 591"/>
          <p:cNvSpPr/>
          <p:nvPr/>
        </p:nvSpPr>
        <p:spPr>
          <a:xfrm>
            <a:off x="180000" y="1461960"/>
            <a:ext cx="3331440" cy="2137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The first two sites have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larger chances…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For us in Middle Europe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Prague is favourable...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EPAC has also a neutron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center which is an advantage  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646" name="Kép 592" descr=""/>
          <p:cNvPicPr/>
          <p:nvPr/>
        </p:nvPicPr>
        <p:blipFill>
          <a:blip r:embed="rId2"/>
          <a:stretch/>
        </p:blipFill>
        <p:spPr>
          <a:xfrm>
            <a:off x="2952360" y="900000"/>
            <a:ext cx="8458920" cy="3857760"/>
          </a:xfrm>
          <a:prstGeom prst="rect">
            <a:avLst/>
          </a:prstGeom>
          <a:ln w="0">
            <a:noFill/>
          </a:ln>
        </p:spPr>
      </p:pic>
      <p:pic>
        <p:nvPicPr>
          <p:cNvPr id="647" name="Kép 593" descr=""/>
          <p:cNvPicPr/>
          <p:nvPr/>
        </p:nvPicPr>
        <p:blipFill>
          <a:blip r:embed="rId3"/>
          <a:stretch/>
        </p:blipFill>
        <p:spPr>
          <a:xfrm>
            <a:off x="189360" y="0"/>
            <a:ext cx="11893680" cy="6613200"/>
          </a:xfrm>
          <a:prstGeom prst="rect">
            <a:avLst/>
          </a:prstGeom>
          <a:ln w="0">
            <a:noFill/>
          </a:ln>
        </p:spPr>
      </p:pic>
      <p:sp>
        <p:nvSpPr>
          <p:cNvPr id="4" name="PlaceHolder 3"/>
          <p:cNvSpPr>
            <a:spLocks noGrp="1"/>
          </p:cNvSpPr>
          <p:nvPr>
            <p:ph type="sldNum" idx="45"/>
          </p:nvPr>
        </p:nvSpPr>
        <p:spPr/>
        <p:txBody>
          <a:bodyPr/>
          <a:p>
            <a:fld id="{3119DD76-A7A8-4907-9400-AD5901B692D8}" type="slidenum">
              <a:t>32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8" name="PlaceHolder 1"/>
          <p:cNvSpPr>
            <a:spLocks noGrp="1"/>
          </p:cNvSpPr>
          <p:nvPr>
            <p:ph type="title"/>
          </p:nvPr>
        </p:nvSpPr>
        <p:spPr>
          <a:xfrm>
            <a:off x="2115000" y="-272160"/>
            <a:ext cx="7960320" cy="132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hu-HU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pic>
        <p:nvPicPr>
          <p:cNvPr id="649" name="Kép 595" descr=""/>
          <p:cNvPicPr/>
          <p:nvPr/>
        </p:nvPicPr>
        <p:blipFill>
          <a:blip r:embed="rId1"/>
          <a:stretch/>
        </p:blipFill>
        <p:spPr>
          <a:xfrm>
            <a:off x="838080" y="1825560"/>
            <a:ext cx="10514160" cy="4349880"/>
          </a:xfrm>
          <a:prstGeom prst="rect">
            <a:avLst/>
          </a:prstGeom>
          <a:ln w="0">
            <a:noFill/>
          </a:ln>
        </p:spPr>
      </p:pic>
      <p:pic>
        <p:nvPicPr>
          <p:cNvPr id="650" name="Kép 596" descr=""/>
          <p:cNvPicPr/>
          <p:nvPr/>
        </p:nvPicPr>
        <p:blipFill>
          <a:blip r:embed="rId2"/>
          <a:stretch/>
        </p:blipFill>
        <p:spPr>
          <a:xfrm>
            <a:off x="180000" y="247320"/>
            <a:ext cx="11879280" cy="6591960"/>
          </a:xfrm>
          <a:prstGeom prst="rect">
            <a:avLst/>
          </a:prstGeom>
          <a:ln w="0">
            <a:noFill/>
          </a:ln>
        </p:spPr>
      </p:pic>
      <p:sp>
        <p:nvSpPr>
          <p:cNvPr id="3" name="PlaceHolder 2"/>
          <p:cNvSpPr>
            <a:spLocks noGrp="1"/>
          </p:cNvSpPr>
          <p:nvPr>
            <p:ph type="sldNum" idx="45"/>
          </p:nvPr>
        </p:nvSpPr>
        <p:spPr/>
        <p:txBody>
          <a:bodyPr/>
          <a:p>
            <a:fld id="{85FCCA9C-7863-4EA4-B6E8-E2DD3EF16A53}" type="slidenum">
              <a:t>33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1" name="PlaceHolder 1"/>
          <p:cNvSpPr>
            <a:spLocks noGrp="1"/>
          </p:cNvSpPr>
          <p:nvPr>
            <p:ph type="title"/>
          </p:nvPr>
        </p:nvSpPr>
        <p:spPr>
          <a:xfrm>
            <a:off x="2115000" y="-190800"/>
            <a:ext cx="8683920" cy="13240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en-US" sz="3500" strike="noStrike" u="none">
                <a:solidFill>
                  <a:srgbClr val="334186"/>
                </a:solidFill>
                <a:uFillTx/>
                <a:latin typeface="Calibri Light"/>
              </a:rPr>
              <a:t>EuPRAXIA second site    </a:t>
            </a:r>
            <a:endParaRPr b="0" lang="hu-HU" sz="35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652" name="PlaceHolder 2"/>
          <p:cNvSpPr>
            <a:spLocks noGrp="1"/>
          </p:cNvSpPr>
          <p:nvPr>
            <p:ph type="ftr" idx="82"/>
          </p:nvPr>
        </p:nvSpPr>
        <p:spPr>
          <a:xfrm>
            <a:off x="410400" y="6462720"/>
            <a:ext cx="411336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0" i="1" lang="en-GB" sz="1200" strike="noStrike" u="none">
                <a:solidFill>
                  <a:schemeClr val="dk1"/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i="1" lang="en-GB" sz="1200" strike="noStrike" u="none">
                <a:solidFill>
                  <a:schemeClr val="dk1"/>
                </a:solidFill>
                <a:uFillTx/>
                <a:latin typeface="Calibri"/>
              </a:rPr>
              <a:t>Insert author and occasion</a:t>
            </a:r>
            <a:endParaRPr b="0" lang="hu-H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653" name="Téglalap 599"/>
          <p:cNvSpPr/>
          <p:nvPr/>
        </p:nvSpPr>
        <p:spPr>
          <a:xfrm>
            <a:off x="180000" y="4294080"/>
            <a:ext cx="11338920" cy="2904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 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                                                       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654" name="Kép 600" descr=""/>
          <p:cNvPicPr/>
          <p:nvPr/>
        </p:nvPicPr>
        <p:blipFill>
          <a:blip r:embed="rId1"/>
          <a:stretch/>
        </p:blipFill>
        <p:spPr>
          <a:xfrm>
            <a:off x="1118880" y="618120"/>
            <a:ext cx="10034640" cy="5653080"/>
          </a:xfrm>
          <a:prstGeom prst="rect">
            <a:avLst/>
          </a:prstGeom>
          <a:ln w="0">
            <a:noFill/>
          </a:ln>
        </p:spPr>
      </p:pic>
      <p:sp>
        <p:nvSpPr>
          <p:cNvPr id="4" name="PlaceHolder 3"/>
          <p:cNvSpPr>
            <a:spLocks noGrp="1"/>
          </p:cNvSpPr>
          <p:nvPr>
            <p:ph type="sldNum" idx="45"/>
          </p:nvPr>
        </p:nvSpPr>
        <p:spPr/>
        <p:txBody>
          <a:bodyPr/>
          <a:p>
            <a:fld id="{B464E223-9925-451F-B5D0-5B5C1C27FF1D}" type="slidenum">
              <a:t>34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" name="PlaceHolder 1"/>
          <p:cNvSpPr>
            <a:spLocks noGrp="1"/>
          </p:cNvSpPr>
          <p:nvPr>
            <p:ph type="title"/>
          </p:nvPr>
        </p:nvSpPr>
        <p:spPr>
          <a:xfrm>
            <a:off x="2115000" y="-190800"/>
            <a:ext cx="8683920" cy="13240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en-US" sz="3500" strike="noStrike" u="none">
                <a:solidFill>
                  <a:srgbClr val="334186"/>
                </a:solidFill>
                <a:uFillTx/>
                <a:latin typeface="Calibri Light"/>
              </a:rPr>
              <a:t>EuPRAXIA second site    </a:t>
            </a:r>
            <a:endParaRPr b="0" lang="hu-HU" sz="35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656" name="PlaceHolder 2"/>
          <p:cNvSpPr>
            <a:spLocks noGrp="1"/>
          </p:cNvSpPr>
          <p:nvPr>
            <p:ph type="ftr" idx="83"/>
          </p:nvPr>
        </p:nvSpPr>
        <p:spPr>
          <a:xfrm>
            <a:off x="410400" y="6462720"/>
            <a:ext cx="411336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0" i="1" lang="en-GB" sz="1200" strike="noStrike" u="none">
                <a:solidFill>
                  <a:schemeClr val="dk1"/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i="1" lang="en-GB" sz="1200" strike="noStrike" u="none">
                <a:solidFill>
                  <a:schemeClr val="dk1"/>
                </a:solidFill>
                <a:uFillTx/>
                <a:latin typeface="Calibri"/>
              </a:rPr>
              <a:t>Insert author and occasion</a:t>
            </a:r>
            <a:endParaRPr b="0" lang="hu-H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657" name="Téglalap 603"/>
          <p:cNvSpPr/>
          <p:nvPr/>
        </p:nvSpPr>
        <p:spPr>
          <a:xfrm>
            <a:off x="180000" y="4294080"/>
            <a:ext cx="11338920" cy="2904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 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                                                       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658" name="Kép 604" descr=""/>
          <p:cNvPicPr/>
          <p:nvPr/>
        </p:nvPicPr>
        <p:blipFill>
          <a:blip r:embed="rId1"/>
          <a:stretch/>
        </p:blipFill>
        <p:spPr>
          <a:xfrm>
            <a:off x="1080000" y="900000"/>
            <a:ext cx="10080360" cy="5591880"/>
          </a:xfrm>
          <a:prstGeom prst="rect">
            <a:avLst/>
          </a:prstGeom>
          <a:ln w="0">
            <a:noFill/>
          </a:ln>
        </p:spPr>
      </p:pic>
      <p:sp>
        <p:nvSpPr>
          <p:cNvPr id="4" name="PlaceHolder 3"/>
          <p:cNvSpPr>
            <a:spLocks noGrp="1"/>
          </p:cNvSpPr>
          <p:nvPr>
            <p:ph type="sldNum" idx="45"/>
          </p:nvPr>
        </p:nvSpPr>
        <p:spPr/>
        <p:txBody>
          <a:bodyPr/>
          <a:p>
            <a:fld id="{7072B54E-6441-4488-A3CF-48304DC45697}" type="slidenum">
              <a:t>35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9" name="PlaceHolder 1"/>
          <p:cNvSpPr>
            <a:spLocks noGrp="1"/>
          </p:cNvSpPr>
          <p:nvPr>
            <p:ph type="title"/>
          </p:nvPr>
        </p:nvSpPr>
        <p:spPr>
          <a:xfrm>
            <a:off x="2115000" y="-190800"/>
            <a:ext cx="8683920" cy="13240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en-US" sz="3500" strike="noStrike" u="none">
                <a:solidFill>
                  <a:srgbClr val="334186"/>
                </a:solidFill>
                <a:uFillTx/>
                <a:latin typeface="Calibri Light"/>
              </a:rPr>
              <a:t>Last but not least the planned prices    </a:t>
            </a:r>
            <a:endParaRPr b="0" lang="hu-HU" sz="35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660" name="PlaceHolder 2"/>
          <p:cNvSpPr>
            <a:spLocks noGrp="1"/>
          </p:cNvSpPr>
          <p:nvPr>
            <p:ph type="ftr" idx="84"/>
          </p:nvPr>
        </p:nvSpPr>
        <p:spPr>
          <a:xfrm>
            <a:off x="410400" y="6462720"/>
            <a:ext cx="411336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0" i="1" lang="en-GB" sz="1200" strike="noStrike" u="none">
                <a:solidFill>
                  <a:schemeClr val="dk1"/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i="1" lang="en-GB" sz="1200" strike="noStrike" u="none">
                <a:solidFill>
                  <a:schemeClr val="dk1"/>
                </a:solidFill>
                <a:uFillTx/>
                <a:latin typeface="Calibri"/>
              </a:rPr>
              <a:t>Insert author and occasion</a:t>
            </a:r>
            <a:endParaRPr b="0" lang="hu-H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661" name="Textfeld 5"/>
          <p:cNvSpPr/>
          <p:nvPr/>
        </p:nvSpPr>
        <p:spPr>
          <a:xfrm>
            <a:off x="101160" y="1975680"/>
            <a:ext cx="9258120" cy="3518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just" defTabSz="457200">
              <a:lnSpc>
                <a:spcPct val="100000"/>
              </a:lnSpc>
              <a:tabLst>
                <a:tab algn="l" pos="0"/>
              </a:tabLst>
            </a:pPr>
            <a:r>
              <a:rPr b="0" lang="en-US" sz="1800" strike="noStrike" u="none">
                <a:solidFill>
                  <a:srgbClr val="000000"/>
                </a:solidFill>
                <a:uFillTx/>
                <a:latin typeface="Arial"/>
                <a:ea typeface="Microsoft YaHei"/>
              </a:rPr>
              <a:t>-   The LHC in CERN was &gt; 7</a:t>
            </a:r>
            <a:r>
              <a:rPr b="0" lang="en-US" sz="1800" strike="noStrike" u="none">
                <a:solidFill>
                  <a:srgbClr val="000000"/>
                </a:solidFill>
                <a:uFillTx/>
                <a:latin typeface="Lucida Console"/>
                <a:ea typeface="Microsoft YaHei"/>
              </a:rPr>
              <a:t>*10</a:t>
            </a:r>
            <a:r>
              <a:rPr b="0" lang="en-US" sz="1800" strike="noStrike" u="none" baseline="33000">
                <a:solidFill>
                  <a:srgbClr val="000000"/>
                </a:solidFill>
                <a:uFillTx/>
                <a:latin typeface="Lucida Console"/>
                <a:ea typeface="Microsoft YaHei"/>
              </a:rPr>
              <a:t>9 </a:t>
            </a:r>
            <a:r>
              <a:rPr b="0" lang="en-US" sz="1800" strike="noStrike" u="none">
                <a:solidFill>
                  <a:srgbClr val="000000"/>
                </a:solidFill>
                <a:uFillTx/>
                <a:latin typeface="Lucida Console"/>
                <a:ea typeface="Microsoft YaHei"/>
              </a:rPr>
              <a:t> (billion) euro 2010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algn="just" defTabSz="457200">
              <a:lnSpc>
                <a:spcPct val="100000"/>
              </a:lnSpc>
              <a:tabLst>
                <a:tab algn="l" pos="0"/>
              </a:tabLst>
            </a:pPr>
            <a:r>
              <a:rPr b="0" lang="en-US" sz="1800" strike="noStrike" u="none">
                <a:solidFill>
                  <a:srgbClr val="000000"/>
                </a:solidFill>
                <a:uFillTx/>
                <a:latin typeface="Lucida Console"/>
                <a:ea typeface="Microsoft YaHei"/>
              </a:rPr>
              <a:t>- The European Spallation Sources was &lt; 2*10</a:t>
            </a:r>
            <a:r>
              <a:rPr b="0" lang="en-US" sz="1800" strike="noStrike" u="none" baseline="33000">
                <a:solidFill>
                  <a:srgbClr val="000000"/>
                </a:solidFill>
                <a:uFillTx/>
                <a:latin typeface="Lucida Console"/>
                <a:ea typeface="Microsoft YaHei"/>
              </a:rPr>
              <a:t>9 </a:t>
            </a:r>
            <a:r>
              <a:rPr b="0" lang="en-US" sz="1800" strike="noStrike" u="none">
                <a:solidFill>
                  <a:srgbClr val="000000"/>
                </a:solidFill>
                <a:uFillTx/>
                <a:latin typeface="Lucida Console"/>
                <a:ea typeface="Microsoft YaHei"/>
              </a:rPr>
              <a:t> (billion) euro  -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algn="just" defTabSz="457200">
              <a:lnSpc>
                <a:spcPct val="100000"/>
              </a:lnSpc>
              <a:tabLst>
                <a:tab algn="l" pos="0"/>
              </a:tabLst>
            </a:pPr>
            <a:r>
              <a:rPr b="0" lang="en-US" sz="1800" strike="noStrike" u="none">
                <a:solidFill>
                  <a:srgbClr val="000000"/>
                </a:solidFill>
                <a:uFillTx/>
                <a:latin typeface="Lucida Console"/>
                <a:ea typeface="Microsoft YaHei"/>
              </a:rPr>
              <a:t>  </a:t>
            </a:r>
            <a:r>
              <a:rPr b="0" lang="en-US" sz="1800" strike="noStrike" u="none">
                <a:solidFill>
                  <a:srgbClr val="000000"/>
                </a:solidFill>
                <a:uFillTx/>
                <a:latin typeface="Lucida Console"/>
                <a:ea typeface="Microsoft YaHei"/>
              </a:rPr>
              <a:t>green field investment with a 1km long LINAC 1GeV proton 2022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algn="just" defTabSz="457200">
              <a:lnSpc>
                <a:spcPct val="100000"/>
              </a:lnSpc>
              <a:tabLst>
                <a:tab algn="l" pos="0"/>
              </a:tabLst>
            </a:pPr>
            <a:r>
              <a:rPr b="0" lang="en-US" sz="1800" strike="noStrike" u="none">
                <a:solidFill>
                  <a:srgbClr val="000000"/>
                </a:solidFill>
                <a:uFillTx/>
                <a:latin typeface="Lucida Console"/>
                <a:ea typeface="Microsoft YaHei"/>
              </a:rPr>
              <a:t>- ELI-ALPS Hungary was about 300 million Euro –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algn="just" defTabSz="457200">
              <a:lnSpc>
                <a:spcPct val="100000"/>
              </a:lnSpc>
              <a:tabLst>
                <a:tab algn="l" pos="0"/>
              </a:tabLst>
            </a:pPr>
            <a:r>
              <a:rPr b="0" lang="en-US" sz="1800" strike="noStrike" u="none">
                <a:solidFill>
                  <a:srgbClr val="000000"/>
                </a:solidFill>
                <a:uFillTx/>
                <a:latin typeface="Lucida Console"/>
                <a:ea typeface="Microsoft YaHei"/>
              </a:rPr>
              <a:t>  </a:t>
            </a:r>
            <a:r>
              <a:rPr b="0" lang="en-US" sz="1800" strike="noStrike" u="none">
                <a:solidFill>
                  <a:srgbClr val="000000"/>
                </a:solidFill>
                <a:uFillTx/>
                <a:latin typeface="Lucida Console"/>
                <a:ea typeface="Microsoft YaHei"/>
              </a:rPr>
              <a:t>green field investment 2020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algn="just" defTabSz="457200">
              <a:lnSpc>
                <a:spcPct val="100000"/>
              </a:lnSpc>
              <a:tabLst>
                <a:tab algn="l" pos="0"/>
              </a:tabLst>
            </a:pPr>
            <a:r>
              <a:rPr b="0" lang="en-US" sz="1800" strike="noStrike" u="none">
                <a:solidFill>
                  <a:srgbClr val="000000"/>
                </a:solidFill>
                <a:uFillTx/>
                <a:latin typeface="Lucida Console"/>
                <a:ea typeface="Microsoft YaHei"/>
              </a:rPr>
              <a:t>- EuPRAXIA Beam Driven site in Italy –  “development on a site”                                             &gt; 130 million Euro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  <a:tabLst>
                <a:tab algn="l" pos="0"/>
              </a:tabLst>
            </a:pPr>
            <a:r>
              <a:rPr b="0" lang="en-US" sz="1800" strike="noStrike" u="none">
                <a:solidFill>
                  <a:srgbClr val="000000"/>
                </a:solidFill>
                <a:uFillTx/>
                <a:latin typeface="Arial"/>
                <a:ea typeface="Microsoft YaHei"/>
              </a:rPr>
              <a:t>-   EuPRAXIA laser driven  </a:t>
            </a: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  <a:ea typeface="Microsoft YaHei"/>
              </a:rPr>
              <a:t> ELI  Beamlines/ELI-ERIC (Prag)  -     20 million Euro </a:t>
            </a: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  <a:ea typeface="Microsoft YaHei"/>
              </a:rPr>
              <a:t>	</a:t>
            </a:r>
            <a:r>
              <a:rPr b="0" lang="hu-HU" sz="1800" strike="noStrike" u="none">
                <a:solidFill>
                  <a:srgbClr val="ff0000"/>
                </a:solidFill>
                <a:uFillTx/>
                <a:latin typeface="Arial"/>
                <a:ea typeface="Microsoft YaHei"/>
              </a:rPr>
              <a:t>  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algn="just" defTabSz="457200">
              <a:lnSpc>
                <a:spcPct val="100000"/>
              </a:lnSpc>
              <a:tabLst>
                <a:tab algn="l" pos="0"/>
              </a:tabLst>
            </a:pP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  <a:ea typeface="Microsoft YaHei"/>
              </a:rPr>
              <a:t>                                            </a:t>
            </a: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  <a:ea typeface="Microsoft YaHei"/>
              </a:rPr>
              <a:t>EPAC                             (Oxford)</a:t>
            </a:r>
            <a:r>
              <a:rPr b="0" lang="en-US" sz="1800" strike="noStrike" u="none">
                <a:solidFill>
                  <a:srgbClr val="000000"/>
                </a:solidFill>
                <a:uFillTx/>
                <a:latin typeface="Arial"/>
                <a:ea typeface="Microsoft YaHei"/>
              </a:rPr>
              <a:t>  -     60 – 80 millio Euro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algn="just" defTabSz="457200">
              <a:lnSpc>
                <a:spcPct val="100000"/>
              </a:lnSpc>
              <a:tabLst>
                <a:tab algn="l" pos="0"/>
              </a:tabLst>
            </a:pPr>
            <a:endParaRPr b="0" lang="hu-HU" sz="21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algn="just" defTabSz="457200">
              <a:lnSpc>
                <a:spcPct val="100000"/>
              </a:lnSpc>
              <a:tabLst>
                <a:tab algn="l" pos="0"/>
              </a:tabLst>
            </a:pPr>
            <a:r>
              <a:rPr b="0" i="1" lang="en-US" sz="2100" strike="noStrike" u="none">
                <a:solidFill>
                  <a:srgbClr val="000000"/>
                </a:solidFill>
                <a:uFillTx/>
                <a:latin typeface="Calibri"/>
                <a:ea typeface="Microsoft YaHei"/>
              </a:rPr>
              <a:t> </a:t>
            </a:r>
            <a:endParaRPr b="0" lang="hu-HU" sz="21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algn="just" defTabSz="457200">
              <a:lnSpc>
                <a:spcPct val="100000"/>
              </a:lnSpc>
              <a:tabLst>
                <a:tab algn="l" pos="0"/>
              </a:tabLst>
            </a:pPr>
            <a:endParaRPr b="0" lang="hu-HU" sz="21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662" name="Kép 608" descr=""/>
          <p:cNvPicPr/>
          <p:nvPr/>
        </p:nvPicPr>
        <p:blipFill>
          <a:blip r:embed="rId1"/>
          <a:stretch/>
        </p:blipFill>
        <p:spPr>
          <a:xfrm>
            <a:off x="9252000" y="2091960"/>
            <a:ext cx="2831400" cy="2911320"/>
          </a:xfrm>
          <a:prstGeom prst="rect">
            <a:avLst/>
          </a:prstGeom>
          <a:ln w="0">
            <a:noFill/>
          </a:ln>
        </p:spPr>
      </p:pic>
      <p:sp>
        <p:nvSpPr>
          <p:cNvPr id="4" name="PlaceHolder 3"/>
          <p:cNvSpPr>
            <a:spLocks noGrp="1"/>
          </p:cNvSpPr>
          <p:nvPr>
            <p:ph type="sldNum" idx="45"/>
          </p:nvPr>
        </p:nvSpPr>
        <p:spPr/>
        <p:txBody>
          <a:bodyPr/>
          <a:p>
            <a:fld id="{29AED2D7-128F-4E87-889D-8A31674962C1}" type="slidenum">
              <a:t>36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3" name="PlaceHolder 1"/>
          <p:cNvSpPr>
            <a:spLocks noGrp="1"/>
          </p:cNvSpPr>
          <p:nvPr>
            <p:ph type="title"/>
          </p:nvPr>
        </p:nvSpPr>
        <p:spPr>
          <a:xfrm>
            <a:off x="2115000" y="-190800"/>
            <a:ext cx="8683920" cy="13240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en-US" sz="3500" strike="noStrike" u="none">
                <a:solidFill>
                  <a:srgbClr val="334186"/>
                </a:solidFill>
                <a:uFillTx/>
                <a:latin typeface="Calibri Light"/>
              </a:rPr>
              <a:t>Future plans after EuPRAXIAs in operation     </a:t>
            </a:r>
            <a:endParaRPr b="0" lang="hu-HU" sz="35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664" name="PlaceHolder 2"/>
          <p:cNvSpPr>
            <a:spLocks noGrp="1"/>
          </p:cNvSpPr>
          <p:nvPr>
            <p:ph type="ftr" idx="85"/>
          </p:nvPr>
        </p:nvSpPr>
        <p:spPr>
          <a:xfrm>
            <a:off x="410400" y="6462720"/>
            <a:ext cx="411336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0" i="1" lang="en-GB" sz="1200" strike="noStrike" u="none">
                <a:solidFill>
                  <a:schemeClr val="dk1"/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i="1" lang="en-GB" sz="1200" strike="noStrike" u="none">
                <a:solidFill>
                  <a:schemeClr val="dk1"/>
                </a:solidFill>
                <a:uFillTx/>
                <a:latin typeface="Calibri"/>
              </a:rPr>
              <a:t>Insert author and occasion</a:t>
            </a:r>
            <a:endParaRPr b="0" lang="hu-H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665" name="Téglalap 611"/>
          <p:cNvSpPr/>
          <p:nvPr/>
        </p:nvSpPr>
        <p:spPr>
          <a:xfrm>
            <a:off x="720000" y="1082160"/>
            <a:ext cx="10799280" cy="3417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defTabSz="914400">
              <a:lnSpc>
                <a:spcPct val="100000"/>
              </a:lnSpc>
            </a:pP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- Overview of plasma based linear collider efforts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   </a:t>
            </a: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Jens Osterhoff – Lawrence Berkley National Lab     speculation if it could be done with plasma </a:t>
            </a: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	</a:t>
            </a: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	</a:t>
            </a: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	</a:t>
            </a: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                                                                                      accelerator, it is known that for electron it is fine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	</a:t>
            </a: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	</a:t>
            </a: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	</a:t>
            </a: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	</a:t>
            </a: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	</a:t>
            </a: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	</a:t>
            </a: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but for pozitron the gradiane is much smaller</a:t>
            </a: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	</a:t>
            </a: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	</a:t>
            </a: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                                                                                        it could be asymmetric</a:t>
            </a: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	</a:t>
            </a: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	</a:t>
            </a: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	</a:t>
            </a: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	</a:t>
            </a: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  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666" name="Kép 612" descr=""/>
          <p:cNvPicPr/>
          <p:nvPr/>
        </p:nvPicPr>
        <p:blipFill>
          <a:blip r:embed="rId1"/>
          <a:stretch/>
        </p:blipFill>
        <p:spPr>
          <a:xfrm>
            <a:off x="1080000" y="2880000"/>
            <a:ext cx="4499280" cy="2472120"/>
          </a:xfrm>
          <a:prstGeom prst="rect">
            <a:avLst/>
          </a:prstGeom>
          <a:ln w="0">
            <a:noFill/>
          </a:ln>
        </p:spPr>
      </p:pic>
      <p:pic>
        <p:nvPicPr>
          <p:cNvPr id="667" name="Kép 613" descr=""/>
          <p:cNvPicPr/>
          <p:nvPr/>
        </p:nvPicPr>
        <p:blipFill>
          <a:blip r:embed="rId2"/>
          <a:stretch/>
        </p:blipFill>
        <p:spPr>
          <a:xfrm>
            <a:off x="6480000" y="3420000"/>
            <a:ext cx="4679280" cy="2579400"/>
          </a:xfrm>
          <a:prstGeom prst="rect">
            <a:avLst/>
          </a:prstGeom>
          <a:ln w="0">
            <a:noFill/>
          </a:ln>
        </p:spPr>
      </p:pic>
      <p:sp>
        <p:nvSpPr>
          <p:cNvPr id="4" name="PlaceHolder 3"/>
          <p:cNvSpPr>
            <a:spLocks noGrp="1"/>
          </p:cNvSpPr>
          <p:nvPr>
            <p:ph type="sldNum" idx="45"/>
          </p:nvPr>
        </p:nvSpPr>
        <p:spPr/>
        <p:txBody>
          <a:bodyPr/>
          <a:p>
            <a:fld id="{3FFB4A5C-9A4A-4C33-A0B9-177F5CB1DD91}" type="slidenum">
              <a:t>37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8" name="PlaceHolder 1"/>
          <p:cNvSpPr>
            <a:spLocks noGrp="1"/>
          </p:cNvSpPr>
          <p:nvPr>
            <p:ph type="title"/>
          </p:nvPr>
        </p:nvSpPr>
        <p:spPr>
          <a:xfrm>
            <a:off x="2115000" y="-190800"/>
            <a:ext cx="8683920" cy="13240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en-US" sz="3500" strike="noStrike" u="none">
                <a:solidFill>
                  <a:srgbClr val="334186"/>
                </a:solidFill>
                <a:uFillTx/>
                <a:latin typeface="Calibri Light"/>
              </a:rPr>
              <a:t>Possible usage of EuPRAXIAs in operation     </a:t>
            </a:r>
            <a:endParaRPr b="0" lang="hu-HU" sz="35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669" name="PlaceHolder 2"/>
          <p:cNvSpPr>
            <a:spLocks noGrp="1"/>
          </p:cNvSpPr>
          <p:nvPr>
            <p:ph type="ftr" idx="86"/>
          </p:nvPr>
        </p:nvSpPr>
        <p:spPr>
          <a:xfrm>
            <a:off x="410400" y="6462720"/>
            <a:ext cx="411336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0" i="1" lang="en-GB" sz="1200" strike="noStrike" u="none">
                <a:solidFill>
                  <a:schemeClr val="dk1"/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i="1" lang="en-GB" sz="1200" strike="noStrike" u="none">
                <a:solidFill>
                  <a:schemeClr val="dk1"/>
                </a:solidFill>
                <a:uFillTx/>
                <a:latin typeface="Calibri"/>
              </a:rPr>
              <a:t>Insert author and occasion</a:t>
            </a:r>
            <a:endParaRPr b="0" lang="hu-H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670" name="Téglalap 616"/>
          <p:cNvSpPr/>
          <p:nvPr/>
        </p:nvSpPr>
        <p:spPr>
          <a:xfrm>
            <a:off x="720000" y="1082160"/>
            <a:ext cx="10799280" cy="3417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 </a:t>
            </a: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Towards radiotherapy with ultha high dose rate the FALSH effect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  </a:t>
            </a: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Luca Labate, CNR Pisa,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 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   </a:t>
            </a: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	</a:t>
            </a: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	</a:t>
            </a: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	</a:t>
            </a: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  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671" name="Kép 617" descr=""/>
          <p:cNvPicPr/>
          <p:nvPr/>
        </p:nvPicPr>
        <p:blipFill>
          <a:blip r:embed="rId1"/>
          <a:stretch/>
        </p:blipFill>
        <p:spPr>
          <a:xfrm>
            <a:off x="900000" y="1980000"/>
            <a:ext cx="5039280" cy="1070640"/>
          </a:xfrm>
          <a:prstGeom prst="rect">
            <a:avLst/>
          </a:prstGeom>
          <a:ln w="0">
            <a:noFill/>
          </a:ln>
        </p:spPr>
      </p:pic>
      <p:pic>
        <p:nvPicPr>
          <p:cNvPr id="672" name="Kép 618" descr=""/>
          <p:cNvPicPr/>
          <p:nvPr/>
        </p:nvPicPr>
        <p:blipFill>
          <a:blip r:embed="rId2"/>
          <a:stretch/>
        </p:blipFill>
        <p:spPr>
          <a:xfrm>
            <a:off x="6804720" y="1581840"/>
            <a:ext cx="3814560" cy="1297440"/>
          </a:xfrm>
          <a:prstGeom prst="rect">
            <a:avLst/>
          </a:prstGeom>
          <a:ln w="0">
            <a:noFill/>
          </a:ln>
        </p:spPr>
      </p:pic>
      <p:pic>
        <p:nvPicPr>
          <p:cNvPr id="673" name="Kép 619" descr=""/>
          <p:cNvPicPr/>
          <p:nvPr/>
        </p:nvPicPr>
        <p:blipFill>
          <a:blip r:embed="rId3"/>
          <a:stretch/>
        </p:blipFill>
        <p:spPr>
          <a:xfrm>
            <a:off x="370800" y="3128760"/>
            <a:ext cx="7908480" cy="1370520"/>
          </a:xfrm>
          <a:prstGeom prst="rect">
            <a:avLst/>
          </a:prstGeom>
          <a:ln w="0">
            <a:noFill/>
          </a:ln>
        </p:spPr>
      </p:pic>
      <p:pic>
        <p:nvPicPr>
          <p:cNvPr id="674" name="Kép 620" descr=""/>
          <p:cNvPicPr/>
          <p:nvPr/>
        </p:nvPicPr>
        <p:blipFill>
          <a:blip r:embed="rId4"/>
          <a:stretch/>
        </p:blipFill>
        <p:spPr>
          <a:xfrm>
            <a:off x="6660000" y="4500000"/>
            <a:ext cx="4499280" cy="1735560"/>
          </a:xfrm>
          <a:prstGeom prst="rect">
            <a:avLst/>
          </a:prstGeom>
          <a:ln w="0">
            <a:noFill/>
          </a:ln>
        </p:spPr>
      </p:pic>
      <p:sp>
        <p:nvSpPr>
          <p:cNvPr id="4" name="PlaceHolder 3"/>
          <p:cNvSpPr>
            <a:spLocks noGrp="1"/>
          </p:cNvSpPr>
          <p:nvPr>
            <p:ph type="sldNum" idx="45"/>
          </p:nvPr>
        </p:nvSpPr>
        <p:spPr/>
        <p:txBody>
          <a:bodyPr/>
          <a:p>
            <a:fld id="{7039C3A9-D46F-47CC-92A8-C55B452331F9}" type="slidenum">
              <a:t>38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" name="PlaceHolder 1"/>
          <p:cNvSpPr>
            <a:spLocks noGrp="1"/>
          </p:cNvSpPr>
          <p:nvPr>
            <p:ph type="title"/>
          </p:nvPr>
        </p:nvSpPr>
        <p:spPr>
          <a:xfrm>
            <a:off x="2115000" y="-190800"/>
            <a:ext cx="8683920" cy="13240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en-US" sz="3500" strike="noStrike" u="none">
                <a:solidFill>
                  <a:srgbClr val="334186"/>
                </a:solidFill>
                <a:uFillTx/>
                <a:latin typeface="Calibri Light"/>
              </a:rPr>
              <a:t>Possible usage of EuPRAXIAs in operation     </a:t>
            </a:r>
            <a:endParaRPr b="0" lang="hu-HU" sz="35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676" name="PlaceHolder 2"/>
          <p:cNvSpPr>
            <a:spLocks noGrp="1"/>
          </p:cNvSpPr>
          <p:nvPr>
            <p:ph type="ftr" idx="87"/>
          </p:nvPr>
        </p:nvSpPr>
        <p:spPr>
          <a:xfrm>
            <a:off x="410400" y="6462720"/>
            <a:ext cx="411336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0" i="1" lang="en-GB" sz="1200" strike="noStrike" u="none">
                <a:solidFill>
                  <a:schemeClr val="dk1"/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i="1" lang="en-GB" sz="1200" strike="noStrike" u="none">
                <a:solidFill>
                  <a:schemeClr val="dk1"/>
                </a:solidFill>
                <a:uFillTx/>
                <a:latin typeface="Calibri"/>
              </a:rPr>
              <a:t>Insert author and occasion</a:t>
            </a:r>
            <a:endParaRPr b="0" lang="hu-H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pic>
        <p:nvPicPr>
          <p:cNvPr id="677" name="" descr=""/>
          <p:cNvPicPr/>
          <p:nvPr/>
        </p:nvPicPr>
        <p:blipFill>
          <a:blip r:embed="rId1"/>
          <a:stretch/>
        </p:blipFill>
        <p:spPr>
          <a:xfrm>
            <a:off x="1440000" y="1440000"/>
            <a:ext cx="8655840" cy="4807800"/>
          </a:xfrm>
          <a:prstGeom prst="rect">
            <a:avLst/>
          </a:prstGeom>
          <a:ln w="0">
            <a:noFill/>
          </a:ln>
        </p:spPr>
      </p:pic>
      <p:sp>
        <p:nvSpPr>
          <p:cNvPr id="678" name=""/>
          <p:cNvSpPr txBox="1"/>
          <p:nvPr/>
        </p:nvSpPr>
        <p:spPr>
          <a:xfrm>
            <a:off x="2880000" y="913680"/>
            <a:ext cx="7308360" cy="346320"/>
          </a:xfrm>
          <a:prstGeom prst="rect">
            <a:avLst/>
          </a:prstGeom>
          <a:noFill/>
          <a:ln w="0">
            <a:noFill/>
          </a:ln>
        </p:spPr>
        <p:txBody>
          <a:bodyPr wrap="none" lIns="90000" rIns="90000" tIns="45000" bIns="45000" anchor="t">
            <a:noAutofit/>
          </a:bodyPr>
          <a:p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The romanian ELI is working in this field so EuPRAXIa might try it too 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56"/>
          </p:nvPr>
        </p:nvSpPr>
        <p:spPr/>
        <p:txBody>
          <a:bodyPr/>
          <a:p>
            <a:fld id="{8950CC57-1E1A-4386-80C6-986F047ECDB3}" type="slidenum">
              <a:t>39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PlaceHolder 1"/>
          <p:cNvSpPr>
            <a:spLocks noGrp="1"/>
          </p:cNvSpPr>
          <p:nvPr>
            <p:ph/>
          </p:nvPr>
        </p:nvSpPr>
        <p:spPr>
          <a:xfrm>
            <a:off x="360000" y="2340000"/>
            <a:ext cx="10514160" cy="43498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hu-HU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228600"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hu-HU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228600"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chemeClr val="dk1"/>
                </a:solidFill>
                <a:uFillTx/>
                <a:latin typeface="Calibri"/>
              </a:rPr>
              <a:t>I </a:t>
            </a:r>
            <a:endParaRPr b="0" lang="hu-HU" sz="1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228600"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hu-HU" sz="1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215" name="PlaceHolder 2"/>
          <p:cNvSpPr>
            <a:spLocks noGrp="1"/>
          </p:cNvSpPr>
          <p:nvPr>
            <p:ph type="title"/>
          </p:nvPr>
        </p:nvSpPr>
        <p:spPr>
          <a:xfrm>
            <a:off x="2115000" y="-272160"/>
            <a:ext cx="8683920" cy="13240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en-US" sz="3500" strike="noStrike" u="none">
                <a:solidFill>
                  <a:srgbClr val="334186"/>
                </a:solidFill>
                <a:uFillTx/>
                <a:latin typeface="Calibri Light"/>
              </a:rPr>
              <a:t>The main motivation of plasma accelerators </a:t>
            </a:r>
            <a:endParaRPr b="0" lang="hu-HU" sz="35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216" name="PlaceHolder 3"/>
          <p:cNvSpPr>
            <a:spLocks noGrp="1"/>
          </p:cNvSpPr>
          <p:nvPr>
            <p:ph type="ftr" idx="62"/>
          </p:nvPr>
        </p:nvSpPr>
        <p:spPr>
          <a:xfrm>
            <a:off x="410400" y="6462720"/>
            <a:ext cx="411336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0" i="1" lang="en-GB" sz="1200" strike="noStrike" u="none">
                <a:solidFill>
                  <a:schemeClr val="dk1"/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i="1" lang="en-GB" sz="1200" strike="noStrike" u="none">
                <a:solidFill>
                  <a:schemeClr val="dk1"/>
                </a:solidFill>
                <a:uFillTx/>
                <a:latin typeface="Calibri"/>
              </a:rPr>
              <a:t>Insert author and occasion</a:t>
            </a:r>
            <a:endParaRPr b="0" lang="hu-H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pic>
        <p:nvPicPr>
          <p:cNvPr id="217" name="Content Placeholder 101" descr=""/>
          <p:cNvPicPr/>
          <p:nvPr/>
        </p:nvPicPr>
        <p:blipFill>
          <a:blip r:embed="rId1"/>
          <a:stretch/>
        </p:blipFill>
        <p:spPr>
          <a:xfrm>
            <a:off x="180000" y="1172520"/>
            <a:ext cx="5327640" cy="3506400"/>
          </a:xfrm>
          <a:prstGeom prst="rect">
            <a:avLst/>
          </a:prstGeom>
          <a:ln w="9525">
            <a:noFill/>
          </a:ln>
        </p:spPr>
      </p:pic>
      <p:sp>
        <p:nvSpPr>
          <p:cNvPr id="218" name="Content Placeholder 6"/>
          <p:cNvSpPr/>
          <p:nvPr/>
        </p:nvSpPr>
        <p:spPr>
          <a:xfrm>
            <a:off x="360000" y="4705560"/>
            <a:ext cx="4920840" cy="873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trike="noStrike" u="none">
                <a:solidFill>
                  <a:schemeClr val="dk1"/>
                </a:solidFill>
                <a:uFillTx/>
                <a:latin typeface="Calibri"/>
              </a:rPr>
              <a:t>The Livingstone plot shows</a:t>
            </a:r>
            <a:endParaRPr b="0" lang="hu-HU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trike="noStrike" u="none">
                <a:solidFill>
                  <a:schemeClr val="dk1"/>
                </a:solidFill>
                <a:uFillTx/>
                <a:latin typeface="Calibri"/>
              </a:rPr>
              <a:t>that in 2024 the conventional linacs and colliders achieved their physical limits  in the magnitude of 100 MeV/meter</a:t>
            </a:r>
            <a:r>
              <a:rPr b="0" lang="en-US" sz="2800" strike="noStrike" u="none">
                <a:solidFill>
                  <a:schemeClr val="dk1"/>
                </a:solidFill>
                <a:uFillTx/>
                <a:latin typeface="Calibri"/>
              </a:rPr>
              <a:t>    </a:t>
            </a:r>
            <a:endParaRPr b="0" lang="hu-HU" sz="2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19" name="Content Placeholder 8"/>
          <p:cNvSpPr/>
          <p:nvPr/>
        </p:nvSpPr>
        <p:spPr>
          <a:xfrm>
            <a:off x="6238080" y="1249560"/>
            <a:ext cx="5952960" cy="3969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1) Big question </a:t>
            </a:r>
            <a:r>
              <a:rPr b="0" lang="en-US" sz="1800" strike="noStrike" u="none">
                <a:solidFill>
                  <a:srgbClr val="ff0000"/>
                </a:solidFill>
                <a:uFillTx/>
                <a:latin typeface="Calibri"/>
              </a:rPr>
              <a:t>how</a:t>
            </a: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 to go further?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2) </a:t>
            </a:r>
            <a:r>
              <a:rPr b="0" lang="en-US" sz="1800" strike="noStrike" u="none">
                <a:solidFill>
                  <a:srgbClr val="ff0000"/>
                </a:solidFill>
                <a:uFillTx/>
                <a:latin typeface="Calibri"/>
              </a:rPr>
              <a:t>Why</a:t>
            </a: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 to go further?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Answer 1A):  use the same technology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and plan/build even larger  Very Large Hadron Collider (VLHC) near Chicago 235 km long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OR Future Circular Collider near CERN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90 -100 km 100 TeV for pp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Answer 1B): use some other technology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                    </a:t>
            </a: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a) accelerating particles in plasma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                         </a:t>
            </a: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(main part of the present talk)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                    </a:t>
            </a: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b)  dielectric wall accelerators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  </a:t>
            </a: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Answer 2):  one aim is High Energy Physics but that is not the main goal, today we have 30’000 accelerators world-wide and to make them cheaper smaller for applications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33"/>
          </p:nvPr>
        </p:nvSpPr>
        <p:spPr/>
        <p:txBody>
          <a:bodyPr/>
          <a:p>
            <a:fld id="{448151B9-5056-4F59-A9A4-111EBAD794DA}" type="slidenum">
              <a:t>4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9" name="PlaceHolder 1"/>
          <p:cNvSpPr>
            <a:spLocks noGrp="1"/>
          </p:cNvSpPr>
          <p:nvPr>
            <p:ph type="title"/>
          </p:nvPr>
        </p:nvSpPr>
        <p:spPr>
          <a:xfrm>
            <a:off x="2115000" y="-190800"/>
            <a:ext cx="8683920" cy="13240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en-US" sz="3500" strike="noStrike" u="none">
                <a:solidFill>
                  <a:srgbClr val="334186"/>
                </a:solidFill>
                <a:uFillTx/>
                <a:latin typeface="Calibri Light"/>
              </a:rPr>
              <a:t>Possible usage of EuPRAXIAs in operation     </a:t>
            </a:r>
            <a:endParaRPr b="0" lang="hu-HU" sz="35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680" name="PlaceHolder 2"/>
          <p:cNvSpPr>
            <a:spLocks noGrp="1"/>
          </p:cNvSpPr>
          <p:nvPr>
            <p:ph type="ftr" idx="88"/>
          </p:nvPr>
        </p:nvSpPr>
        <p:spPr>
          <a:xfrm>
            <a:off x="410400" y="6462720"/>
            <a:ext cx="411336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0" i="1" lang="en-GB" sz="1200" strike="noStrike" u="none">
                <a:solidFill>
                  <a:schemeClr val="dk1"/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i="1" lang="en-GB" sz="1200" strike="noStrike" u="none">
                <a:solidFill>
                  <a:schemeClr val="dk1"/>
                </a:solidFill>
                <a:uFillTx/>
                <a:latin typeface="Calibri"/>
              </a:rPr>
              <a:t>Insert author and occasion</a:t>
            </a:r>
            <a:endParaRPr b="0" lang="hu-H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681" name=""/>
          <p:cNvSpPr txBox="1"/>
          <p:nvPr/>
        </p:nvSpPr>
        <p:spPr>
          <a:xfrm>
            <a:off x="2880000" y="913680"/>
            <a:ext cx="7308360" cy="346320"/>
          </a:xfrm>
          <a:prstGeom prst="rect">
            <a:avLst/>
          </a:prstGeom>
          <a:noFill/>
          <a:ln w="0">
            <a:noFill/>
          </a:ln>
        </p:spPr>
        <p:txBody>
          <a:bodyPr wrap="none" lIns="90000" rIns="90000" tIns="45000" bIns="45000" anchor="t">
            <a:noAutofit/>
          </a:bodyPr>
          <a:p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The romanian ELI is working in this field so EuPRAXIa might try it too 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682" name="" descr=""/>
          <p:cNvPicPr/>
          <p:nvPr/>
        </p:nvPicPr>
        <p:blipFill>
          <a:blip r:embed="rId1"/>
          <a:stretch/>
        </p:blipFill>
        <p:spPr>
          <a:xfrm>
            <a:off x="1682640" y="938160"/>
            <a:ext cx="8907480" cy="5013720"/>
          </a:xfrm>
          <a:prstGeom prst="rect">
            <a:avLst/>
          </a:prstGeom>
          <a:ln w="0">
            <a:noFill/>
          </a:ln>
        </p:spPr>
      </p:pic>
      <p:sp>
        <p:nvSpPr>
          <p:cNvPr id="4" name="PlaceHolder 3"/>
          <p:cNvSpPr>
            <a:spLocks noGrp="1"/>
          </p:cNvSpPr>
          <p:nvPr>
            <p:ph type="sldNum" idx="56"/>
          </p:nvPr>
        </p:nvSpPr>
        <p:spPr/>
        <p:txBody>
          <a:bodyPr/>
          <a:p>
            <a:fld id="{7824DCA3-05A9-44D4-A682-06FF2B4226EA}" type="slidenum">
              <a:t>40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3" name="PlaceHolder 1"/>
          <p:cNvSpPr>
            <a:spLocks noGrp="1"/>
          </p:cNvSpPr>
          <p:nvPr>
            <p:ph type="title"/>
          </p:nvPr>
        </p:nvSpPr>
        <p:spPr>
          <a:xfrm>
            <a:off x="2115000" y="-272160"/>
            <a:ext cx="7960320" cy="13240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en-GB" sz="3500" strike="noStrike" u="none">
                <a:solidFill>
                  <a:srgbClr val="334186"/>
                </a:solidFill>
                <a:uFillTx/>
                <a:latin typeface="Calibri Light"/>
              </a:rPr>
              <a:t>Acknowledgements</a:t>
            </a:r>
            <a:endParaRPr b="0" lang="hu-HU" sz="35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684" name="PlaceHolder 2"/>
          <p:cNvSpPr>
            <a:spLocks noGrp="1"/>
          </p:cNvSpPr>
          <p:nvPr>
            <p:ph type="ftr" idx="89"/>
          </p:nvPr>
        </p:nvSpPr>
        <p:spPr>
          <a:xfrm>
            <a:off x="410400" y="6462720"/>
            <a:ext cx="411336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0" i="1" lang="en-GB" sz="1200" strike="noStrike" u="none">
                <a:solidFill>
                  <a:schemeClr val="dk1"/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i="1" lang="en-GB" sz="1200" strike="noStrike" u="none">
                <a:solidFill>
                  <a:schemeClr val="dk1"/>
                </a:solidFill>
                <a:uFillTx/>
                <a:latin typeface="Calibri"/>
              </a:rPr>
              <a:t>Insert author and occasion</a:t>
            </a:r>
            <a:endParaRPr b="0" lang="hu-H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685" name="Rectangle 5"/>
          <p:cNvSpPr/>
          <p:nvPr/>
        </p:nvSpPr>
        <p:spPr>
          <a:xfrm>
            <a:off x="2467800" y="1697400"/>
            <a:ext cx="8769960" cy="912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GB" sz="1800" strike="noStrike" u="none">
                <a:solidFill>
                  <a:schemeClr val="dk1"/>
                </a:solidFill>
                <a:uFillTx/>
                <a:latin typeface="Calibri"/>
              </a:rPr>
              <a:t>This project has received funding from the European Union’s Horizon Europe research and innovation programme under Grant Agreement No. 101079773. It is supported by in-kind contributions by its partners and by additional funding from UK and Switzerland.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686" name="Rectangle 6"/>
          <p:cNvSpPr/>
          <p:nvPr/>
        </p:nvSpPr>
        <p:spPr>
          <a:xfrm>
            <a:off x="2467800" y="3620520"/>
            <a:ext cx="917244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GB" sz="1800" strike="noStrike" u="none">
                <a:solidFill>
                  <a:schemeClr val="dk1"/>
                </a:solidFill>
                <a:uFillTx/>
                <a:latin typeface="Calibri"/>
              </a:rPr>
              <a:t>This project has received funding from the European Union´s Horizon Europe research and innovation programme under grant agreement no. 101073480 and the UKRI guarantee funds.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687" name="PlaceHolder 3"/>
          <p:cNvSpPr>
            <a:spLocks noGrp="1"/>
          </p:cNvSpPr>
          <p:nvPr>
            <p:ph/>
          </p:nvPr>
        </p:nvSpPr>
        <p:spPr>
          <a:xfrm>
            <a:off x="838080" y="1165320"/>
            <a:ext cx="10514160" cy="512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800" strike="noStrike" u="none">
                <a:solidFill>
                  <a:schemeClr val="dk1"/>
                </a:solidFill>
                <a:uFillTx/>
                <a:latin typeface="Calibri"/>
              </a:rPr>
              <a:t>EuPRAXIA Preparatory Phase</a:t>
            </a:r>
            <a:endParaRPr b="0" lang="hu-HU" sz="2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688" name="Content Placeholder 7"/>
          <p:cNvSpPr/>
          <p:nvPr/>
        </p:nvSpPr>
        <p:spPr>
          <a:xfrm>
            <a:off x="838080" y="2985480"/>
            <a:ext cx="10514160" cy="543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800" strike="noStrike" u="none">
                <a:solidFill>
                  <a:schemeClr val="dk1"/>
                </a:solidFill>
                <a:uFillTx/>
                <a:latin typeface="Calibri"/>
              </a:rPr>
              <a:t>EuPRAXIA Doctoral Network</a:t>
            </a:r>
            <a:endParaRPr b="0" lang="hu-HU" sz="2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90000"/>
              </a:lnSpc>
              <a:spcBef>
                <a:spcPts val="1001"/>
              </a:spcBef>
            </a:pPr>
            <a:endParaRPr b="0" lang="hu-HU" sz="2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689" name="Picture 12" descr="A blue background with yellow stars&#10;&#10;Description automatically generated with low confidence"/>
          <p:cNvPicPr/>
          <p:nvPr/>
        </p:nvPicPr>
        <p:blipFill>
          <a:blip r:embed="rId1"/>
          <a:stretch/>
        </p:blipFill>
        <p:spPr>
          <a:xfrm>
            <a:off x="975600" y="1798920"/>
            <a:ext cx="1086120" cy="718560"/>
          </a:xfrm>
          <a:prstGeom prst="rect">
            <a:avLst/>
          </a:prstGeom>
          <a:ln w="0">
            <a:noFill/>
          </a:ln>
        </p:spPr>
      </p:pic>
      <p:pic>
        <p:nvPicPr>
          <p:cNvPr id="690" name="Picture 13" descr="A blue background with yellow stars&#10;&#10;Description automatically generated with low confidence"/>
          <p:cNvPicPr/>
          <p:nvPr/>
        </p:nvPicPr>
        <p:blipFill>
          <a:blip r:embed="rId2"/>
          <a:stretch/>
        </p:blipFill>
        <p:spPr>
          <a:xfrm>
            <a:off x="975600" y="3603240"/>
            <a:ext cx="1086120" cy="718560"/>
          </a:xfrm>
          <a:prstGeom prst="rect">
            <a:avLst/>
          </a:prstGeom>
          <a:ln w="0">
            <a:noFill/>
          </a:ln>
        </p:spPr>
      </p:pic>
      <p:sp>
        <p:nvSpPr>
          <p:cNvPr id="691" name="Rectangle 10"/>
          <p:cNvSpPr/>
          <p:nvPr/>
        </p:nvSpPr>
        <p:spPr>
          <a:xfrm>
            <a:off x="2467800" y="5456160"/>
            <a:ext cx="917244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GB" sz="1800" strike="noStrike" u="none">
                <a:solidFill>
                  <a:schemeClr val="dk1"/>
                </a:solidFill>
                <a:uFillTx/>
                <a:latin typeface="Calibri"/>
              </a:rPr>
              <a:t>This publication has been made with the co-funding of European Union Next Generation EU.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692" name="Content Placeholder 7"/>
          <p:cNvSpPr/>
          <p:nvPr/>
        </p:nvSpPr>
        <p:spPr>
          <a:xfrm>
            <a:off x="838080" y="4683960"/>
            <a:ext cx="10514160" cy="543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800" strike="noStrike" u="none">
                <a:solidFill>
                  <a:schemeClr val="dk1"/>
                </a:solidFill>
                <a:uFillTx/>
                <a:latin typeface="Calibri"/>
              </a:rPr>
              <a:t>EuAPS</a:t>
            </a:r>
            <a:endParaRPr b="0" lang="hu-HU" sz="2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90000"/>
              </a:lnSpc>
              <a:spcBef>
                <a:spcPts val="1001"/>
              </a:spcBef>
            </a:pPr>
            <a:endParaRPr b="0" lang="hu-HU" sz="2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693" name="Picture 14" descr="A blue background with yellow stars&#10;&#10;Description automatically generated with low confidence"/>
          <p:cNvPicPr/>
          <p:nvPr/>
        </p:nvPicPr>
        <p:blipFill>
          <a:blip r:embed="rId3"/>
          <a:stretch/>
        </p:blipFill>
        <p:spPr>
          <a:xfrm>
            <a:off x="975600" y="5301720"/>
            <a:ext cx="1086120" cy="718560"/>
          </a:xfrm>
          <a:prstGeom prst="rect">
            <a:avLst/>
          </a:prstGeom>
          <a:ln w="0">
            <a:noFill/>
          </a:ln>
        </p:spPr>
      </p:pic>
      <p:sp>
        <p:nvSpPr>
          <p:cNvPr id="5" name="PlaceHolder 4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9055B434-185B-4B6B-B747-9F924A0CBFC9}" type="slidenum">
              <a:t>41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4" name="PlaceHolder 1"/>
          <p:cNvSpPr>
            <a:spLocks noGrp="1"/>
          </p:cNvSpPr>
          <p:nvPr>
            <p:ph/>
          </p:nvPr>
        </p:nvSpPr>
        <p:spPr>
          <a:xfrm>
            <a:off x="900000" y="1589040"/>
            <a:ext cx="10514160" cy="43498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7200" strike="noStrike" u="none">
                <a:solidFill>
                  <a:srgbClr val="ffc000"/>
                </a:solidFill>
                <a:uFillTx/>
                <a:latin typeface="Calibri"/>
              </a:rPr>
              <a:t>     </a:t>
            </a:r>
            <a:endParaRPr b="0" lang="hu-HU" sz="7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228600"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7200" strike="noStrike" u="none">
                <a:solidFill>
                  <a:srgbClr val="ffc000"/>
                </a:solidFill>
                <a:uFillTx/>
                <a:latin typeface="Calibri"/>
              </a:rPr>
              <a:t>    </a:t>
            </a:r>
            <a:r>
              <a:rPr b="0" lang="en-US" sz="7200" strike="noStrike" u="none">
                <a:solidFill>
                  <a:srgbClr val="ffc000"/>
                </a:solidFill>
                <a:uFillTx/>
                <a:latin typeface="Calibri"/>
              </a:rPr>
              <a:t>Thank you for your </a:t>
            </a:r>
            <a:endParaRPr b="0" lang="hu-HU" sz="7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228600"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7200" strike="noStrike" u="none">
                <a:solidFill>
                  <a:srgbClr val="ffc000"/>
                </a:solidFill>
                <a:uFillTx/>
                <a:latin typeface="Calibri"/>
              </a:rPr>
              <a:t> </a:t>
            </a:r>
            <a:r>
              <a:rPr b="0" lang="en-US" sz="7200" strike="noStrike" u="none">
                <a:solidFill>
                  <a:srgbClr val="ffc000"/>
                </a:solidFill>
                <a:uFillTx/>
                <a:latin typeface="Calibri"/>
              </a:rPr>
              <a:t>	</a:t>
            </a:r>
            <a:r>
              <a:rPr b="0" lang="en-US" sz="7200" strike="noStrike" u="none">
                <a:solidFill>
                  <a:srgbClr val="ffc000"/>
                </a:solidFill>
                <a:uFillTx/>
                <a:latin typeface="Calibri"/>
              </a:rPr>
              <a:t>	</a:t>
            </a:r>
            <a:r>
              <a:rPr b="0" lang="en-US" sz="7200" strike="noStrike" u="none">
                <a:solidFill>
                  <a:srgbClr val="ffc000"/>
                </a:solidFill>
                <a:uFillTx/>
                <a:latin typeface="Calibri"/>
              </a:rPr>
              <a:t>    </a:t>
            </a:r>
            <a:r>
              <a:rPr b="0" lang="en-US" sz="7200" strike="noStrike" u="none">
                <a:solidFill>
                  <a:srgbClr val="ffc000"/>
                </a:solidFill>
                <a:uFillTx/>
                <a:latin typeface="Calibri"/>
              </a:rPr>
              <a:t>attention! </a:t>
            </a:r>
            <a:endParaRPr b="0" lang="hu-HU" sz="7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695" name="PlaceHolder 2"/>
          <p:cNvSpPr>
            <a:spLocks noGrp="1"/>
          </p:cNvSpPr>
          <p:nvPr>
            <p:ph type="ftr" idx="90"/>
          </p:nvPr>
        </p:nvSpPr>
        <p:spPr>
          <a:xfrm>
            <a:off x="410400" y="6462720"/>
            <a:ext cx="411336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0" i="1" lang="en-GB" sz="1200" strike="noStrike" u="none">
                <a:solidFill>
                  <a:schemeClr val="dk1"/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i="1" lang="en-GB" sz="1200" strike="noStrike" u="none">
                <a:solidFill>
                  <a:schemeClr val="dk1"/>
                </a:solidFill>
                <a:uFillTx/>
                <a:latin typeface="Calibri"/>
              </a:rPr>
              <a:t>Insert author and occasion</a:t>
            </a:r>
            <a:endParaRPr b="0" lang="hu-HU" sz="1200" strike="noStrike" u="none">
              <a:solidFill>
                <a:srgbClr val="ffffff"/>
              </a:solidFill>
              <a:uFillTx/>
              <a:latin typeface="Times New Roman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35"/>
          </p:nvPr>
        </p:nvSpPr>
        <p:spPr/>
        <p:txBody>
          <a:bodyPr/>
          <a:p>
            <a:fld id="{D994F69A-0B79-4B06-8C04-FE3D1CFE213E}" type="slidenum">
              <a:t>42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PlaceHolder 1"/>
          <p:cNvSpPr>
            <a:spLocks noGrp="1"/>
          </p:cNvSpPr>
          <p:nvPr>
            <p:ph/>
          </p:nvPr>
        </p:nvSpPr>
        <p:spPr>
          <a:xfrm>
            <a:off x="360000" y="2340000"/>
            <a:ext cx="10514160" cy="43498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hu-HU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228600"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hu-HU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228600"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hu-HU" sz="1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228600"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hu-HU" sz="1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221" name="PlaceHolder 2"/>
          <p:cNvSpPr>
            <a:spLocks noGrp="1"/>
          </p:cNvSpPr>
          <p:nvPr>
            <p:ph type="title"/>
          </p:nvPr>
        </p:nvSpPr>
        <p:spPr>
          <a:xfrm>
            <a:off x="2115000" y="-272160"/>
            <a:ext cx="8683920" cy="13240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en-US" sz="3500" strike="noStrike" u="none">
                <a:solidFill>
                  <a:srgbClr val="334186"/>
                </a:solidFill>
                <a:uFillTx/>
                <a:latin typeface="Calibri Light"/>
              </a:rPr>
              <a:t>The main motivation of plasma accelerators </a:t>
            </a:r>
            <a:endParaRPr b="0" lang="hu-HU" sz="35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222" name="PlaceHolder 3"/>
          <p:cNvSpPr>
            <a:spLocks noGrp="1"/>
          </p:cNvSpPr>
          <p:nvPr>
            <p:ph type="ftr" idx="63"/>
          </p:nvPr>
        </p:nvSpPr>
        <p:spPr>
          <a:xfrm>
            <a:off x="410400" y="6462720"/>
            <a:ext cx="411336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0" i="1" lang="en-GB" sz="1200" strike="noStrike" u="none">
                <a:solidFill>
                  <a:schemeClr val="dk1"/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i="1" lang="en-GB" sz="1200" strike="noStrike" u="none">
                <a:solidFill>
                  <a:schemeClr val="dk1"/>
                </a:solidFill>
                <a:uFillTx/>
                <a:latin typeface="Calibri"/>
              </a:rPr>
              <a:t>Insert author and occasion</a:t>
            </a:r>
            <a:endParaRPr b="0" lang="hu-H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23" name="Content Placeholder 12"/>
          <p:cNvSpPr/>
          <p:nvPr/>
        </p:nvSpPr>
        <p:spPr>
          <a:xfrm>
            <a:off x="180000" y="1249560"/>
            <a:ext cx="5952960" cy="3969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Answer 2A):   for  </a:t>
            </a:r>
            <a:r>
              <a:rPr b="0" lang="en-US" sz="1800" strike="noStrike" u="none">
                <a:solidFill>
                  <a:srgbClr val="ff0000"/>
                </a:solidFill>
                <a:uFillTx/>
                <a:latin typeface="Calibri"/>
              </a:rPr>
              <a:t>Why</a:t>
            </a: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 to go further  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                      </a:t>
            </a: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if we have cheap, compact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                       </a:t>
            </a: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accelerator for electrons then with</a:t>
            </a:r>
            <a:r>
              <a:rPr b="0" lang="en-US" sz="1800" strike="noStrike" u="none">
                <a:solidFill>
                  <a:srgbClr val="5983b0"/>
                </a:solidFill>
                <a:uFillTx/>
                <a:latin typeface="Calibri"/>
              </a:rPr>
              <a:t> free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trike="noStrike" u="none">
                <a:solidFill>
                  <a:srgbClr val="5983b0"/>
                </a:solidFill>
                <a:uFillTx/>
                <a:latin typeface="Calibri"/>
              </a:rPr>
              <a:t>                      </a:t>
            </a:r>
            <a:r>
              <a:rPr b="0" lang="en-US" sz="1800" strike="noStrike" u="none">
                <a:solidFill>
                  <a:srgbClr val="5983b0"/>
                </a:solidFill>
                <a:uFillTx/>
                <a:latin typeface="Calibri"/>
              </a:rPr>
              <a:t>electron lasers</a:t>
            </a: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 we can produce tunable 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                      </a:t>
            </a: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short duration UV, XUV even soft X-ray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                  </a:t>
            </a: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radiation which are heavily used in  material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                                                                                  </a:t>
            </a: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science 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224" name="Picture 3" descr=""/>
          <p:cNvPicPr/>
          <p:nvPr/>
        </p:nvPicPr>
        <p:blipFill>
          <a:blip r:embed="rId1"/>
          <a:stretch/>
        </p:blipFill>
        <p:spPr>
          <a:xfrm>
            <a:off x="6120000" y="3960000"/>
            <a:ext cx="5362920" cy="1872000"/>
          </a:xfrm>
          <a:prstGeom prst="rect">
            <a:avLst/>
          </a:prstGeom>
          <a:ln w="0">
            <a:noFill/>
          </a:ln>
        </p:spPr>
      </p:pic>
      <p:sp>
        <p:nvSpPr>
          <p:cNvPr id="225" name="Content Placeholder 10"/>
          <p:cNvSpPr/>
          <p:nvPr/>
        </p:nvSpPr>
        <p:spPr>
          <a:xfrm>
            <a:off x="5940000" y="1440000"/>
            <a:ext cx="5952960" cy="1258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  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How a free electron laser looks like?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What is the main idea behind?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26" name="Title 8"/>
          <p:cNvSpPr/>
          <p:nvPr/>
        </p:nvSpPr>
        <p:spPr>
          <a:xfrm>
            <a:off x="2115360" y="-271800"/>
            <a:ext cx="8683920" cy="1324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90000"/>
              </a:lnSpc>
            </a:pPr>
            <a:r>
              <a:rPr b="1" lang="en-US" sz="3500" strike="noStrike" u="none">
                <a:solidFill>
                  <a:srgbClr val="334186"/>
                </a:solidFill>
                <a:uFillTx/>
                <a:latin typeface="Calibri Light"/>
              </a:rPr>
              <a:t>The main motivation of plasma accelerators </a:t>
            </a:r>
            <a:endParaRPr b="0" lang="hu-HU" sz="35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27" name="Title 9"/>
          <p:cNvSpPr/>
          <p:nvPr/>
        </p:nvSpPr>
        <p:spPr>
          <a:xfrm>
            <a:off x="2115360" y="-271800"/>
            <a:ext cx="8683920" cy="1324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90000"/>
              </a:lnSpc>
            </a:pPr>
            <a:r>
              <a:rPr b="1" lang="en-US" sz="3500" strike="noStrike" u="none">
                <a:solidFill>
                  <a:srgbClr val="334186"/>
                </a:solidFill>
                <a:uFillTx/>
                <a:latin typeface="Calibri Light"/>
              </a:rPr>
              <a:t>The main motivation of plasma accelerators </a:t>
            </a:r>
            <a:endParaRPr b="0" lang="hu-HU" sz="35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28" name="Title 10"/>
          <p:cNvSpPr/>
          <p:nvPr/>
        </p:nvSpPr>
        <p:spPr>
          <a:xfrm>
            <a:off x="2115360" y="-271800"/>
            <a:ext cx="8683920" cy="1324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90000"/>
              </a:lnSpc>
            </a:pPr>
            <a:r>
              <a:rPr b="1" lang="en-US" sz="3500" strike="noStrike" u="none">
                <a:solidFill>
                  <a:srgbClr val="334186"/>
                </a:solidFill>
                <a:uFillTx/>
                <a:latin typeface="Calibri Light"/>
              </a:rPr>
              <a:t>The main motivation of plasma accelerators </a:t>
            </a:r>
            <a:endParaRPr b="0" lang="hu-HU" sz="35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33"/>
          </p:nvPr>
        </p:nvSpPr>
        <p:spPr/>
        <p:txBody>
          <a:bodyPr/>
          <a:p>
            <a:fld id="{2CA16D88-56AB-4C33-B137-331FF278570B}" type="slidenum">
              <a:t>5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PlaceHolder 1"/>
          <p:cNvSpPr>
            <a:spLocks noGrp="1"/>
          </p:cNvSpPr>
          <p:nvPr>
            <p:ph/>
          </p:nvPr>
        </p:nvSpPr>
        <p:spPr>
          <a:xfrm>
            <a:off x="360000" y="2304000"/>
            <a:ext cx="10514160" cy="43498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hu-HU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228600"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hu-HU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228600"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hu-HU" sz="1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228600"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hu-HU" sz="1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230" name="PlaceHolder 2"/>
          <p:cNvSpPr>
            <a:spLocks noGrp="1"/>
          </p:cNvSpPr>
          <p:nvPr>
            <p:ph type="title"/>
          </p:nvPr>
        </p:nvSpPr>
        <p:spPr>
          <a:xfrm>
            <a:off x="2115000" y="-272160"/>
            <a:ext cx="8683920" cy="13240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en-US" sz="3500" strike="noStrike" u="none">
                <a:solidFill>
                  <a:srgbClr val="334186"/>
                </a:solidFill>
                <a:uFillTx/>
                <a:latin typeface="Calibri Light"/>
              </a:rPr>
              <a:t>The main motivation of plasma accelerators </a:t>
            </a:r>
            <a:endParaRPr b="0" lang="hu-HU" sz="35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231" name="PlaceHolder 3"/>
          <p:cNvSpPr>
            <a:spLocks noGrp="1"/>
          </p:cNvSpPr>
          <p:nvPr>
            <p:ph type="ftr" idx="64"/>
          </p:nvPr>
        </p:nvSpPr>
        <p:spPr>
          <a:xfrm>
            <a:off x="410400" y="6462720"/>
            <a:ext cx="411336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0" i="1" lang="en-GB" sz="1200" strike="noStrike" u="none">
                <a:solidFill>
                  <a:schemeClr val="dk1"/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i="1" lang="en-GB" sz="1200" strike="noStrike" u="none">
                <a:solidFill>
                  <a:schemeClr val="dk1"/>
                </a:solidFill>
                <a:uFillTx/>
                <a:latin typeface="Calibri"/>
              </a:rPr>
              <a:t>Insert author and occasion</a:t>
            </a:r>
            <a:endParaRPr b="0" lang="hu-H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32" name="Content Placeholder 13"/>
          <p:cNvSpPr/>
          <p:nvPr/>
        </p:nvSpPr>
        <p:spPr>
          <a:xfrm>
            <a:off x="360000" y="1080000"/>
            <a:ext cx="5952960" cy="3969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Answer 2B):    </a:t>
            </a:r>
            <a:r>
              <a:rPr b="0" lang="en-US" sz="1800" strike="noStrike" u="none">
                <a:solidFill>
                  <a:srgbClr val="ff0000"/>
                </a:solidFill>
                <a:uFillTx/>
                <a:latin typeface="Calibri"/>
              </a:rPr>
              <a:t>why</a:t>
            </a: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 to go further?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                      </a:t>
            </a: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To have compact heavy ion accelerators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                       </a:t>
            </a: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for the hadron therapy as application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                      </a:t>
            </a: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against cancer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                      </a:t>
            </a: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Physics: the Bragg curve, energy deposition of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                      </a:t>
            </a: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charged particles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1" lang="hu-HU" sz="2000" strike="noStrike" u="none">
                <a:solidFill>
                  <a:schemeClr val="lt1"/>
                </a:solidFill>
                <a:uFillTx/>
                <a:latin typeface="Lucida Sans"/>
                <a:ea typeface="Microsoft YaHei"/>
              </a:rPr>
              <a:t>2013-ra közel 100 ezer embert kezeltek már </a:t>
            </a:r>
            <a:endParaRPr b="0" lang="hu-HU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  <a:ea typeface="Microsoft YaHei"/>
              </a:rPr>
              <a:t>                           </a:t>
            </a: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  <a:ea typeface="Microsoft YaHei"/>
              </a:rPr>
              <a:t>Such centres already exist:                    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  <a:ea typeface="Microsoft YaHei"/>
              </a:rPr>
              <a:t>                           </a:t>
            </a:r>
            <a:r>
              <a:rPr b="0" lang="hu-HU" sz="1800" strike="noStrike" u="none">
                <a:solidFill>
                  <a:schemeClr val="dk1"/>
                </a:solidFill>
                <a:uFillTx/>
                <a:latin typeface="Calibri"/>
                <a:ea typeface="Microsoft YaHei"/>
              </a:rPr>
              <a:t>GSI Darmstadt, (Germany), 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1" lang="hu-HU" sz="1500" strike="noStrike" u="none">
                <a:solidFill>
                  <a:srgbClr val="000000"/>
                </a:solidFill>
                <a:uFillTx/>
                <a:latin typeface="Lucida Sans"/>
                <a:ea typeface="Microsoft YaHei"/>
              </a:rPr>
              <a:t>                          </a:t>
            </a:r>
            <a:r>
              <a:rPr b="1" lang="hu-HU" sz="1500" strike="noStrike" u="none">
                <a:solidFill>
                  <a:srgbClr val="000000"/>
                </a:solidFill>
                <a:uFillTx/>
                <a:latin typeface="Lucida Sans"/>
                <a:ea typeface="Microsoft YaHei"/>
              </a:rPr>
              <a:t>Heidelberg, (Germany),  Pavia (Italy) </a:t>
            </a:r>
            <a:endParaRPr b="0" lang="hu-HU" sz="15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1" lang="hu-HU" sz="1500" strike="noStrike" u="none">
                <a:solidFill>
                  <a:srgbClr val="000000"/>
                </a:solidFill>
                <a:uFillTx/>
                <a:latin typeface="Lucida Sans"/>
                <a:ea typeface="Microsoft YaHei"/>
              </a:rPr>
              <a:t>                          </a:t>
            </a:r>
            <a:r>
              <a:rPr b="1" lang="hu-HU" sz="1500" strike="noStrike" u="none">
                <a:solidFill>
                  <a:srgbClr val="000000"/>
                </a:solidFill>
                <a:uFillTx/>
                <a:latin typeface="Lucida Sans"/>
                <a:ea typeface="Microsoft YaHei"/>
              </a:rPr>
              <a:t>Statistics say: till 2013 almost 100’000 patients</a:t>
            </a:r>
            <a:endParaRPr b="0" lang="hu-HU" sz="15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1" lang="hu-HU" sz="1500" strike="noStrike" u="none">
                <a:solidFill>
                  <a:srgbClr val="000000"/>
                </a:solidFill>
                <a:uFillTx/>
                <a:latin typeface="Lucida Sans"/>
                <a:ea typeface="Microsoft YaHei"/>
              </a:rPr>
              <a:t>                          </a:t>
            </a:r>
            <a:r>
              <a:rPr b="1" lang="hu-HU" sz="1500" strike="noStrike" u="none">
                <a:solidFill>
                  <a:srgbClr val="000000"/>
                </a:solidFill>
                <a:uFillTx/>
                <a:latin typeface="Lucida Sans"/>
                <a:ea typeface="Microsoft YaHei"/>
              </a:rPr>
              <a:t>were treated with proton therapy  </a:t>
            </a:r>
            <a:endParaRPr b="0" lang="hu-HU" sz="15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1" lang="hu-HU" sz="1500" strike="noStrike" u="none">
                <a:solidFill>
                  <a:srgbClr val="000000"/>
                </a:solidFill>
                <a:uFillTx/>
                <a:latin typeface="Lucida Sans"/>
                <a:ea typeface="Microsoft YaHei"/>
              </a:rPr>
              <a:t>                    </a:t>
            </a:r>
            <a:endParaRPr b="0" lang="hu-HU" sz="15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  <a:ea typeface="Microsoft YaHei"/>
              </a:rPr>
              <a:t>                         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  <a:ea typeface="Microsoft YaHei"/>
              </a:rPr>
              <a:t>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33" name="Title 12"/>
          <p:cNvSpPr/>
          <p:nvPr/>
        </p:nvSpPr>
        <p:spPr>
          <a:xfrm>
            <a:off x="2115360" y="-271800"/>
            <a:ext cx="8683920" cy="1324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90000"/>
              </a:lnSpc>
            </a:pPr>
            <a:r>
              <a:rPr b="1" lang="en-US" sz="3500" strike="noStrike" u="none">
                <a:solidFill>
                  <a:srgbClr val="334186"/>
                </a:solidFill>
                <a:uFillTx/>
                <a:latin typeface="Calibri Light"/>
              </a:rPr>
              <a:t>The main motivation of plasma accelerators </a:t>
            </a:r>
            <a:endParaRPr b="0" lang="hu-HU" sz="35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34" name="Title 13"/>
          <p:cNvSpPr/>
          <p:nvPr/>
        </p:nvSpPr>
        <p:spPr>
          <a:xfrm>
            <a:off x="2115360" y="-271800"/>
            <a:ext cx="8683920" cy="1324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90000"/>
              </a:lnSpc>
            </a:pPr>
            <a:r>
              <a:rPr b="1" lang="en-US" sz="3500" strike="noStrike" u="none">
                <a:solidFill>
                  <a:srgbClr val="334186"/>
                </a:solidFill>
                <a:uFillTx/>
                <a:latin typeface="Calibri Light"/>
              </a:rPr>
              <a:t>The main motivation of plasma accelerators </a:t>
            </a:r>
            <a:endParaRPr b="0" lang="hu-HU" sz="35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35" name="Title 14"/>
          <p:cNvSpPr/>
          <p:nvPr/>
        </p:nvSpPr>
        <p:spPr>
          <a:xfrm>
            <a:off x="2115360" y="-271800"/>
            <a:ext cx="8683920" cy="1324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90000"/>
              </a:lnSpc>
            </a:pPr>
            <a:r>
              <a:rPr b="1" lang="en-US" sz="3500" strike="noStrike" u="none">
                <a:solidFill>
                  <a:srgbClr val="334186"/>
                </a:solidFill>
                <a:uFillTx/>
                <a:latin typeface="Calibri Light"/>
              </a:rPr>
              <a:t>The main motivation of plasma accelerators </a:t>
            </a:r>
            <a:endParaRPr b="0" lang="hu-HU" sz="35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236" name="Kép 1" descr=""/>
          <p:cNvPicPr/>
          <p:nvPr/>
        </p:nvPicPr>
        <p:blipFill>
          <a:blip r:embed="rId1"/>
          <a:stretch/>
        </p:blipFill>
        <p:spPr>
          <a:xfrm>
            <a:off x="6840000" y="1439280"/>
            <a:ext cx="4174920" cy="4319640"/>
          </a:xfrm>
          <a:prstGeom prst="rect">
            <a:avLst/>
          </a:prstGeom>
          <a:ln w="0">
            <a:noFill/>
          </a:ln>
        </p:spPr>
      </p:pic>
      <p:pic>
        <p:nvPicPr>
          <p:cNvPr id="237" name="Picture 1" descr=""/>
          <p:cNvPicPr/>
          <p:nvPr/>
        </p:nvPicPr>
        <p:blipFill>
          <a:blip r:embed="rId2"/>
          <a:stretch/>
        </p:blipFill>
        <p:spPr>
          <a:xfrm>
            <a:off x="2194560" y="4838400"/>
            <a:ext cx="2329200" cy="1623240"/>
          </a:xfrm>
          <a:prstGeom prst="rect">
            <a:avLst/>
          </a:prstGeom>
          <a:ln w="0">
            <a:noFill/>
          </a:ln>
        </p:spPr>
      </p:pic>
      <p:sp>
        <p:nvSpPr>
          <p:cNvPr id="5" name="PlaceHolder 4"/>
          <p:cNvSpPr>
            <a:spLocks noGrp="1"/>
          </p:cNvSpPr>
          <p:nvPr>
            <p:ph type="sldNum" idx="33"/>
          </p:nvPr>
        </p:nvSpPr>
        <p:spPr/>
        <p:txBody>
          <a:bodyPr/>
          <a:p>
            <a:fld id="{E573EBD9-D043-4394-9D41-2B0D1FC2EC16}" type="slidenum">
              <a:t>6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PlaceHolder 1"/>
          <p:cNvSpPr>
            <a:spLocks noGrp="1"/>
          </p:cNvSpPr>
          <p:nvPr>
            <p:ph/>
          </p:nvPr>
        </p:nvSpPr>
        <p:spPr>
          <a:xfrm>
            <a:off x="360000" y="2304000"/>
            <a:ext cx="10514160" cy="43498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hu-HU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228600"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hu-HU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228600"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hu-HU" sz="1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228600"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hu-HU" sz="1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239" name="PlaceHolder 2"/>
          <p:cNvSpPr>
            <a:spLocks noGrp="1"/>
          </p:cNvSpPr>
          <p:nvPr>
            <p:ph type="title"/>
          </p:nvPr>
        </p:nvSpPr>
        <p:spPr>
          <a:xfrm>
            <a:off x="2115000" y="-272160"/>
            <a:ext cx="8683920" cy="13240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en-US" sz="3500" strike="noStrike" u="none">
                <a:solidFill>
                  <a:srgbClr val="334186"/>
                </a:solidFill>
                <a:uFillTx/>
                <a:latin typeface="Calibri Light"/>
              </a:rPr>
              <a:t>The main motivation of plasma accelerators </a:t>
            </a:r>
            <a:endParaRPr b="0" lang="hu-HU" sz="35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240" name="PlaceHolder 3"/>
          <p:cNvSpPr>
            <a:spLocks noGrp="1"/>
          </p:cNvSpPr>
          <p:nvPr>
            <p:ph type="ftr" idx="65"/>
          </p:nvPr>
        </p:nvSpPr>
        <p:spPr>
          <a:xfrm>
            <a:off x="410400" y="6462720"/>
            <a:ext cx="411336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0" i="1" lang="en-GB" sz="1200" strike="noStrike" u="none">
                <a:solidFill>
                  <a:schemeClr val="dk1"/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i="1" lang="en-GB" sz="1200" strike="noStrike" u="none">
                <a:solidFill>
                  <a:schemeClr val="dk1"/>
                </a:solidFill>
                <a:uFillTx/>
                <a:latin typeface="Calibri"/>
              </a:rPr>
              <a:t>Insert author and occasion</a:t>
            </a:r>
            <a:endParaRPr b="0" lang="hu-H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41" name="Content Placeholder 17"/>
          <p:cNvSpPr/>
          <p:nvPr/>
        </p:nvSpPr>
        <p:spPr>
          <a:xfrm>
            <a:off x="180000" y="864000"/>
            <a:ext cx="12058920" cy="3969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Answer 1A):   </a:t>
            </a:r>
            <a:r>
              <a:rPr b="0" lang="en-US" sz="1800" strike="noStrike" u="none">
                <a:solidFill>
                  <a:srgbClr val="ff0000"/>
                </a:solidFill>
                <a:uFillTx/>
                <a:latin typeface="Calibri"/>
              </a:rPr>
              <a:t>How</a:t>
            </a: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 to go further? 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          </a:t>
            </a: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My explanation: now we accelerate  with </a:t>
            </a:r>
            <a:r>
              <a:rPr b="0" lang="en-US" sz="1800" strike="noStrike" u="none">
                <a:solidFill>
                  <a:srgbClr val="00a933"/>
                </a:solidFill>
                <a:uFillTx/>
                <a:latin typeface="Calibri"/>
              </a:rPr>
              <a:t> vacuum</a:t>
            </a: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      with     </a:t>
            </a:r>
            <a:r>
              <a:rPr b="0" lang="en-US" sz="1800" strike="noStrike" u="none">
                <a:solidFill>
                  <a:srgbClr val="00a933"/>
                </a:solidFill>
                <a:uFillTx/>
                <a:latin typeface="Calibri"/>
              </a:rPr>
              <a:t> RF </a:t>
            </a: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    it has limits         so  change the conditions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                                                                                    </a:t>
            </a:r>
            <a:r>
              <a:rPr b="0" lang="en-US" sz="1800" strike="noStrike" u="none">
                <a:solidFill>
                  <a:srgbClr val="ff8000"/>
                </a:solidFill>
                <a:uFillTx/>
                <a:latin typeface="Calibri"/>
              </a:rPr>
              <a:t> </a:t>
            </a:r>
            <a:r>
              <a:rPr b="0" lang="en-US" sz="1800" strike="noStrike" u="none">
                <a:solidFill>
                  <a:srgbClr val="ff8000"/>
                </a:solidFill>
                <a:uFillTx/>
                <a:latin typeface="Calibri"/>
              </a:rPr>
              <a:t>plasma</a:t>
            </a: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     with       </a:t>
            </a:r>
            <a:r>
              <a:rPr b="0" lang="en-US" sz="1800" strike="noStrike" u="none">
                <a:solidFill>
                  <a:srgbClr val="ff8000"/>
                </a:solidFill>
                <a:uFillTx/>
                <a:latin typeface="Calibri"/>
              </a:rPr>
              <a:t>  laser</a:t>
            </a: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       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                                                  </a:t>
            </a: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(no upper  limit  for E field gradient)    (has higher frequency) 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                                                  </a:t>
            </a: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(Per definition: plasma is an ionised gas, (when T is large enough  everything will be a plasma)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90000"/>
              </a:lnSpc>
              <a:spcBef>
                <a:spcPts val="1001"/>
              </a:spcBef>
            </a:pP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That is what exactly happens: </a:t>
            </a: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	</a:t>
            </a: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	</a:t>
            </a: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	</a:t>
            </a: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	</a:t>
            </a: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	</a:t>
            </a: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	</a:t>
            </a: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examples for plasmas: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90000"/>
              </a:lnSpc>
              <a:spcBef>
                <a:spcPts val="1001"/>
              </a:spcBef>
            </a:pP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-  need to fill a volume with some gas (eg. H</a:t>
            </a:r>
            <a:r>
              <a:rPr b="0" lang="en-US" sz="1800" strike="noStrike" u="none" baseline="-8000">
                <a:solidFill>
                  <a:schemeClr val="dk1"/>
                </a:solidFill>
                <a:uFillTx/>
                <a:latin typeface="Calibri"/>
              </a:rPr>
              <a:t>2</a:t>
            </a: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, Rb )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90000"/>
              </a:lnSpc>
              <a:spcBef>
                <a:spcPts val="1001"/>
              </a:spcBef>
            </a:pP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-  it should be ionized (with charged particles, of with strong electromagnetic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90000"/>
              </a:lnSpc>
              <a:spcBef>
                <a:spcPts val="1001"/>
              </a:spcBef>
            </a:pP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                                        </a:t>
            </a: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field eg. laser,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90000"/>
              </a:lnSpc>
              <a:spcBef>
                <a:spcPts val="1001"/>
              </a:spcBef>
            </a:pP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                                          </a:t>
            </a: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producing a strong charge separation,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90000"/>
              </a:lnSpc>
              <a:spcBef>
                <a:spcPts val="1001"/>
              </a:spcBef>
            </a:pP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                                         </a:t>
            </a: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producing  a propagating charge wave,</a:t>
            </a: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	</a:t>
            </a: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	</a:t>
            </a: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	</a:t>
            </a: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 wake field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90000"/>
              </a:lnSpc>
              <a:spcBef>
                <a:spcPts val="1001"/>
              </a:spcBef>
            </a:pP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                                         </a:t>
            </a: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(there are many ways to do it)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90000"/>
              </a:lnSpc>
              <a:spcBef>
                <a:spcPts val="1001"/>
              </a:spcBef>
            </a:pP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-   inject the electrons which we want to accelerate at the right phase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90000"/>
              </a:lnSpc>
              <a:spcBef>
                <a:spcPts val="1001"/>
              </a:spcBef>
            </a:pP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    </a:t>
            </a: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(there are many way to do that,  the two steps can happen  in one step) 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90000"/>
              </a:lnSpc>
              <a:spcBef>
                <a:spcPts val="1001"/>
              </a:spcBef>
            </a:pP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     </a:t>
            </a: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I explain only two ways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90000"/>
              </a:lnSpc>
              <a:spcBef>
                <a:spcPts val="1001"/>
              </a:spcBef>
            </a:pP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90000"/>
              </a:lnSpc>
              <a:spcBef>
                <a:spcPts val="1001"/>
              </a:spcBef>
            </a:pP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90000"/>
              </a:lnSpc>
              <a:spcBef>
                <a:spcPts val="1001"/>
              </a:spcBef>
            </a:pP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90000"/>
              </a:lnSpc>
              <a:spcBef>
                <a:spcPts val="1001"/>
              </a:spcBef>
            </a:pP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    </a:t>
            </a: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)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90000"/>
              </a:lnSpc>
              <a:spcBef>
                <a:spcPts val="1001"/>
              </a:spcBef>
            </a:pP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90000"/>
              </a:lnSpc>
              <a:spcBef>
                <a:spcPts val="1001"/>
              </a:spcBef>
            </a:pP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90000"/>
              </a:lnSpc>
              <a:spcBef>
                <a:spcPts val="1001"/>
              </a:spcBef>
            </a:pP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90000"/>
              </a:lnSpc>
              <a:spcBef>
                <a:spcPts val="1001"/>
              </a:spcBef>
            </a:pP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trike="noStrike" u="none" baseline="-8000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                                                                      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1" lang="hu-HU" sz="1500" strike="noStrike" u="none">
                <a:solidFill>
                  <a:srgbClr val="000000"/>
                </a:solidFill>
                <a:uFillTx/>
                <a:latin typeface="Lucida Sans"/>
              </a:rPr>
              <a:t>                    </a:t>
            </a:r>
            <a:endParaRPr b="0" lang="hu-HU" sz="15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                         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42" name="Title 20"/>
          <p:cNvSpPr/>
          <p:nvPr/>
        </p:nvSpPr>
        <p:spPr>
          <a:xfrm>
            <a:off x="2115360" y="-271800"/>
            <a:ext cx="8683920" cy="1324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90000"/>
              </a:lnSpc>
            </a:pPr>
            <a:r>
              <a:rPr b="1" lang="en-US" sz="3500" strike="noStrike" u="none">
                <a:solidFill>
                  <a:srgbClr val="334186"/>
                </a:solidFill>
                <a:uFillTx/>
                <a:latin typeface="Calibri Light"/>
              </a:rPr>
              <a:t>The main motivation of plasma accelerators </a:t>
            </a:r>
            <a:endParaRPr b="0" lang="hu-HU" sz="35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43" name="Title 21"/>
          <p:cNvSpPr/>
          <p:nvPr/>
        </p:nvSpPr>
        <p:spPr>
          <a:xfrm>
            <a:off x="2115360" y="-271800"/>
            <a:ext cx="8683920" cy="1324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90000"/>
              </a:lnSpc>
            </a:pPr>
            <a:r>
              <a:rPr b="1" lang="en-US" sz="3500" strike="noStrike" u="none">
                <a:solidFill>
                  <a:srgbClr val="334186"/>
                </a:solidFill>
                <a:uFillTx/>
                <a:latin typeface="Calibri Light"/>
              </a:rPr>
              <a:t>The main motivation of plasma accelerators </a:t>
            </a:r>
            <a:endParaRPr b="0" lang="hu-HU" sz="35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44" name="Title 22"/>
          <p:cNvSpPr/>
          <p:nvPr/>
        </p:nvSpPr>
        <p:spPr>
          <a:xfrm>
            <a:off x="2115360" y="-271800"/>
            <a:ext cx="8683920" cy="1324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90000"/>
              </a:lnSpc>
            </a:pPr>
            <a:r>
              <a:rPr b="1" lang="en-US" sz="3500" strike="noStrike" u="none">
                <a:solidFill>
                  <a:srgbClr val="334186"/>
                </a:solidFill>
                <a:uFillTx/>
                <a:latin typeface="Calibri Light"/>
              </a:rPr>
              <a:t>The main motivation of plasma accelerators </a:t>
            </a:r>
            <a:endParaRPr b="0" lang="hu-HU" sz="35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245" name="Picture 9" descr=""/>
          <p:cNvPicPr/>
          <p:nvPr/>
        </p:nvPicPr>
        <p:blipFill>
          <a:blip r:embed="rId1"/>
          <a:stretch/>
        </p:blipFill>
        <p:spPr>
          <a:xfrm>
            <a:off x="8280000" y="3060000"/>
            <a:ext cx="1438920" cy="1438920"/>
          </a:xfrm>
          <a:prstGeom prst="rect">
            <a:avLst/>
          </a:prstGeom>
          <a:ln w="0">
            <a:noFill/>
          </a:ln>
        </p:spPr>
      </p:pic>
      <p:pic>
        <p:nvPicPr>
          <p:cNvPr id="246" name="Picture 10" descr=""/>
          <p:cNvPicPr/>
          <p:nvPr/>
        </p:nvPicPr>
        <p:blipFill>
          <a:blip r:embed="rId2"/>
          <a:stretch/>
        </p:blipFill>
        <p:spPr>
          <a:xfrm>
            <a:off x="9792000" y="3060000"/>
            <a:ext cx="1438920" cy="1438920"/>
          </a:xfrm>
          <a:prstGeom prst="rect">
            <a:avLst/>
          </a:prstGeom>
          <a:ln w="0">
            <a:noFill/>
          </a:ln>
        </p:spPr>
      </p:pic>
      <p:pic>
        <p:nvPicPr>
          <p:cNvPr id="247" name="Kép 214" descr=""/>
          <p:cNvPicPr/>
          <p:nvPr/>
        </p:nvPicPr>
        <p:blipFill>
          <a:blip r:embed="rId3"/>
          <a:stretch/>
        </p:blipFill>
        <p:spPr>
          <a:xfrm>
            <a:off x="7200000" y="5040000"/>
            <a:ext cx="1438920" cy="952920"/>
          </a:xfrm>
          <a:prstGeom prst="rect">
            <a:avLst/>
          </a:prstGeom>
          <a:ln w="0">
            <a:noFill/>
          </a:ln>
        </p:spPr>
      </p:pic>
      <p:pic>
        <p:nvPicPr>
          <p:cNvPr id="248" name="Kép 215" descr=""/>
          <p:cNvPicPr/>
          <p:nvPr/>
        </p:nvPicPr>
        <p:blipFill>
          <a:blip r:embed="rId4"/>
          <a:stretch/>
        </p:blipFill>
        <p:spPr>
          <a:xfrm>
            <a:off x="8748000" y="5040000"/>
            <a:ext cx="3238920" cy="974520"/>
          </a:xfrm>
          <a:prstGeom prst="rect">
            <a:avLst/>
          </a:prstGeom>
          <a:ln w="0">
            <a:noFill/>
          </a:ln>
        </p:spPr>
      </p:pic>
      <p:sp>
        <p:nvSpPr>
          <p:cNvPr id="5" name="PlaceHolder 4"/>
          <p:cNvSpPr>
            <a:spLocks noGrp="1"/>
          </p:cNvSpPr>
          <p:nvPr>
            <p:ph type="sldNum" idx="33"/>
          </p:nvPr>
        </p:nvSpPr>
        <p:spPr/>
        <p:txBody>
          <a:bodyPr/>
          <a:p>
            <a:fld id="{909BDB2C-5B61-4B28-A48A-29314B35EE46}" type="slidenum">
              <a:t>7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PlaceHolder 1"/>
          <p:cNvSpPr>
            <a:spLocks noGrp="1"/>
          </p:cNvSpPr>
          <p:nvPr>
            <p:ph type="title"/>
          </p:nvPr>
        </p:nvSpPr>
        <p:spPr>
          <a:xfrm>
            <a:off x="2115000" y="-272160"/>
            <a:ext cx="8683920" cy="13240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en-US" sz="3500" strike="noStrike" u="none">
                <a:solidFill>
                  <a:srgbClr val="334186"/>
                </a:solidFill>
                <a:uFillTx/>
                <a:latin typeface="Calibri Light"/>
              </a:rPr>
              <a:t>Particle driven plasma wake field acceleration  </a:t>
            </a:r>
            <a:endParaRPr b="0" lang="hu-HU" sz="35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250" name="PlaceHolder 2"/>
          <p:cNvSpPr>
            <a:spLocks noGrp="1"/>
          </p:cNvSpPr>
          <p:nvPr>
            <p:ph type="ftr" idx="66"/>
          </p:nvPr>
        </p:nvSpPr>
        <p:spPr>
          <a:xfrm>
            <a:off x="410400" y="6462720"/>
            <a:ext cx="411336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0" i="1" lang="en-GB" sz="1200" strike="noStrike" u="none">
                <a:solidFill>
                  <a:schemeClr val="dk1"/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i="1" lang="en-GB" sz="1200" strike="noStrike" u="none">
                <a:solidFill>
                  <a:schemeClr val="dk1"/>
                </a:solidFill>
                <a:uFillTx/>
                <a:latin typeface="Calibri"/>
              </a:rPr>
              <a:t>Insert author and occasion</a:t>
            </a:r>
            <a:endParaRPr b="0" lang="hu-H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51" name="Content Placeholder 19"/>
          <p:cNvSpPr/>
          <p:nvPr/>
        </p:nvSpPr>
        <p:spPr>
          <a:xfrm>
            <a:off x="0" y="900000"/>
            <a:ext cx="12058920" cy="3969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First a plasma is produced, does not matter how  (the big volume is neutral from seeing from outside )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than like a “ fist strike into water” we shoot an energetic charged particle bunch (can be electron, positron or even proton)  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90000"/>
              </a:lnSpc>
              <a:spcBef>
                <a:spcPts val="1001"/>
              </a:spcBef>
            </a:pP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  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90000"/>
              </a:lnSpc>
              <a:spcBef>
                <a:spcPts val="1001"/>
              </a:spcBef>
            </a:pP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90000"/>
              </a:lnSpc>
              <a:spcBef>
                <a:spcPts val="1001"/>
              </a:spcBef>
            </a:pP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90000"/>
              </a:lnSpc>
              <a:spcBef>
                <a:spcPts val="1001"/>
              </a:spcBef>
            </a:pP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en-US" sz="1800" strike="noStrike" u="none" baseline="-8000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   </a:t>
            </a: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that makes a strong charge separation,  eg. when an electron bunches is used (driver), it  pushes out the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90000"/>
              </a:lnSpc>
              <a:spcBef>
                <a:spcPts val="1001"/>
              </a:spcBef>
            </a:pP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                                                                                                                        </a:t>
            </a: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electrons creating a void with a positive charge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90000"/>
              </a:lnSpc>
              <a:spcBef>
                <a:spcPts val="1001"/>
              </a:spcBef>
            </a:pP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                                                                                                                         </a:t>
            </a: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then  electrons are injected into the void which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90000"/>
              </a:lnSpc>
              <a:spcBef>
                <a:spcPts val="1001"/>
              </a:spcBef>
            </a:pP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                                                                                                                         </a:t>
            </a: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will be accelerated (whitness bunch)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90000"/>
              </a:lnSpc>
              <a:spcBef>
                <a:spcPts val="1001"/>
              </a:spcBef>
            </a:pP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                                                                                                                         </a:t>
            </a: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If it is at the proper space at the proper time</a:t>
            </a: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	</a:t>
            </a: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                                                                                                                                           then it will accelerated, there is a focusing effect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90000"/>
              </a:lnSpc>
              <a:spcBef>
                <a:spcPts val="1001"/>
              </a:spcBef>
            </a:pP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90000"/>
              </a:lnSpc>
              <a:spcBef>
                <a:spcPts val="1001"/>
              </a:spcBef>
            </a:pP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                                                                                                                         </a:t>
            </a: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Such a proof of principle experiment is AWAKE CERN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90000"/>
              </a:lnSpc>
              <a:spcBef>
                <a:spcPts val="1001"/>
              </a:spcBef>
            </a:pP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                                                                  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1" lang="hu-HU" sz="1500" strike="noStrike" u="none">
                <a:solidFill>
                  <a:srgbClr val="000000"/>
                </a:solidFill>
                <a:uFillTx/>
                <a:latin typeface="Lucida Sans"/>
              </a:rPr>
              <a:t>                    </a:t>
            </a:r>
            <a:endParaRPr b="0" lang="hu-HU" sz="15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                         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252" name="Picture 7" descr=""/>
          <p:cNvPicPr/>
          <p:nvPr/>
        </p:nvPicPr>
        <p:blipFill>
          <a:blip r:embed="rId1"/>
          <a:stretch/>
        </p:blipFill>
        <p:spPr>
          <a:xfrm>
            <a:off x="647640" y="3224880"/>
            <a:ext cx="5471280" cy="3074040"/>
          </a:xfrm>
          <a:prstGeom prst="rect">
            <a:avLst/>
          </a:prstGeom>
          <a:ln w="0">
            <a:noFill/>
          </a:ln>
        </p:spPr>
      </p:pic>
      <p:pic>
        <p:nvPicPr>
          <p:cNvPr id="253" name="Kép 220" descr=""/>
          <p:cNvPicPr/>
          <p:nvPr/>
        </p:nvPicPr>
        <p:blipFill>
          <a:blip r:embed="rId2"/>
          <a:stretch/>
        </p:blipFill>
        <p:spPr>
          <a:xfrm>
            <a:off x="1800000" y="1620000"/>
            <a:ext cx="1258920" cy="923760"/>
          </a:xfrm>
          <a:prstGeom prst="rect">
            <a:avLst/>
          </a:prstGeom>
          <a:ln w="0">
            <a:noFill/>
          </a:ln>
        </p:spPr>
      </p:pic>
      <p:sp>
        <p:nvSpPr>
          <p:cNvPr id="254" name="Jobbra nyíl 221"/>
          <p:cNvSpPr/>
          <p:nvPr/>
        </p:nvSpPr>
        <p:spPr>
          <a:xfrm>
            <a:off x="3060000" y="5400000"/>
            <a:ext cx="1078920" cy="178920"/>
          </a:xfrm>
          <a:prstGeom prst="rightArrow">
            <a:avLst>
              <a:gd name="adj1" fmla="val 50000"/>
              <a:gd name="adj2" fmla="val 150000"/>
            </a:avLst>
          </a:prstGeom>
          <a:solidFill>
            <a:srgbClr val="ff0000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4640" bIns="44640" anchor="ctr">
            <a:noAutofit/>
          </a:bodyPr>
          <a:p>
            <a:pPr defTabSz="914400">
              <a:lnSpc>
                <a:spcPct val="100000"/>
              </a:lnSpc>
            </a:pPr>
            <a:endParaRPr b="0" lang="hu-HU" sz="1800" strike="noStrike" u="non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255" name="Téglalap 222"/>
          <p:cNvSpPr/>
          <p:nvPr/>
        </p:nvSpPr>
        <p:spPr>
          <a:xfrm>
            <a:off x="3368880" y="5580000"/>
            <a:ext cx="332280" cy="345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b="0" lang="hu-HU" sz="1800" strike="noStrike" u="none">
                <a:solidFill>
                  <a:srgbClr val="ff0000"/>
                </a:solidFill>
                <a:uFillTx/>
                <a:latin typeface="Arial"/>
              </a:rPr>
              <a:t>E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56" name="Téglalap 223"/>
          <p:cNvSpPr/>
          <p:nvPr/>
        </p:nvSpPr>
        <p:spPr>
          <a:xfrm>
            <a:off x="6252120" y="5760000"/>
            <a:ext cx="5939280" cy="650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b="0" lang="hu-HU" sz="1000" strike="noStrike" u="none">
                <a:solidFill>
                  <a:srgbClr val="000000"/>
                </a:solidFill>
                <a:uFillTx/>
                <a:latin typeface="Arial"/>
              </a:rPr>
              <a:t>Assmann, R.; et al. (2014).</a:t>
            </a:r>
            <a:endParaRPr b="0" lang="hu-HU" sz="1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hu-HU" sz="1000" strike="noStrike" u="none">
                <a:solidFill>
                  <a:srgbClr val="000000"/>
                </a:solidFill>
                <a:uFillTx/>
                <a:latin typeface="Arial"/>
              </a:rPr>
              <a:t> </a:t>
            </a:r>
            <a:r>
              <a:rPr b="0" lang="hu-HU" sz="1000" strike="noStrike" u="none">
                <a:solidFill>
                  <a:srgbClr val="0563c1"/>
                </a:solidFill>
                <a:uFillTx/>
                <a:latin typeface="Arial"/>
                <a:hlinkClick r:id="rId3"/>
              </a:rPr>
              <a:t>"Proton-driven plasma wakefield acceleration: a path to the future of high-energy particle physics"</a:t>
            </a:r>
            <a:endParaRPr b="0" lang="hu-HU" sz="1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hu-HU" sz="1000" strike="noStrike" u="none">
                <a:solidFill>
                  <a:srgbClr val="000000"/>
                </a:solidFill>
                <a:uFillTx/>
                <a:latin typeface="Arial"/>
              </a:rPr>
              <a:t>Plasma Physics and Controlled Fusion. 56 (8): 084013 </a:t>
            </a:r>
            <a:endParaRPr b="0" lang="hu-HU" sz="10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33"/>
          </p:nvPr>
        </p:nvSpPr>
        <p:spPr/>
        <p:txBody>
          <a:bodyPr/>
          <a:p>
            <a:fld id="{100967F0-CBDC-456A-9136-ED7E505E046F}" type="slidenum">
              <a:t>8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PlaceHolder 1"/>
          <p:cNvSpPr>
            <a:spLocks noGrp="1"/>
          </p:cNvSpPr>
          <p:nvPr>
            <p:ph type="title"/>
          </p:nvPr>
        </p:nvSpPr>
        <p:spPr>
          <a:xfrm>
            <a:off x="2115000" y="-272160"/>
            <a:ext cx="8683920" cy="13240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en-US" sz="3500" strike="noStrike" u="none">
                <a:solidFill>
                  <a:srgbClr val="334186"/>
                </a:solidFill>
                <a:uFillTx/>
                <a:latin typeface="Calibri Light"/>
              </a:rPr>
              <a:t>Laser driven plasma wake field acceleration  </a:t>
            </a:r>
            <a:endParaRPr b="0" lang="hu-HU" sz="35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258" name="PlaceHolder 2"/>
          <p:cNvSpPr>
            <a:spLocks noGrp="1"/>
          </p:cNvSpPr>
          <p:nvPr>
            <p:ph type="ftr" idx="67"/>
          </p:nvPr>
        </p:nvSpPr>
        <p:spPr>
          <a:xfrm>
            <a:off x="410400" y="6462720"/>
            <a:ext cx="4113360" cy="363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0" i="1" lang="en-GB" sz="1200" strike="noStrike" u="none">
                <a:solidFill>
                  <a:schemeClr val="dk1"/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i="1" lang="en-GB" sz="1200" strike="noStrike" u="none">
                <a:solidFill>
                  <a:schemeClr val="dk1"/>
                </a:solidFill>
                <a:uFillTx/>
                <a:latin typeface="Calibri"/>
              </a:rPr>
              <a:t>Insert author and occasion</a:t>
            </a:r>
            <a:endParaRPr b="0" lang="hu-H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pic>
        <p:nvPicPr>
          <p:cNvPr id="259" name="Kép 3" descr=""/>
          <p:cNvPicPr/>
          <p:nvPr/>
        </p:nvPicPr>
        <p:blipFill>
          <a:blip r:embed="rId1"/>
          <a:stretch/>
        </p:blipFill>
        <p:spPr>
          <a:xfrm>
            <a:off x="360000" y="1980000"/>
            <a:ext cx="3267720" cy="1667520"/>
          </a:xfrm>
          <a:prstGeom prst="rect">
            <a:avLst/>
          </a:prstGeom>
          <a:ln w="0">
            <a:noFill/>
          </a:ln>
        </p:spPr>
      </p:pic>
      <p:sp>
        <p:nvSpPr>
          <p:cNvPr id="260" name="Téglalap 227"/>
          <p:cNvSpPr/>
          <p:nvPr/>
        </p:nvSpPr>
        <p:spPr>
          <a:xfrm>
            <a:off x="369720" y="1080000"/>
            <a:ext cx="3292200" cy="857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Remarks: 1) with a plain wave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there is no way to accelerate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an electron,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cxnSp>
        <p:nvCxnSpPr>
          <p:cNvPr id="261" name="Egyenes összekötő nyíllal 7"/>
          <p:cNvCxnSpPr/>
          <p:nvPr/>
        </p:nvCxnSpPr>
        <p:spPr>
          <a:xfrm>
            <a:off x="648000" y="3708000"/>
            <a:ext cx="1650240" cy="1440"/>
          </a:xfrm>
          <a:prstGeom prst="straightConnector1">
            <a:avLst/>
          </a:prstGeom>
          <a:ln w="9525">
            <a:solidFill>
              <a:srgbClr val="ff0000"/>
            </a:solidFill>
            <a:round/>
            <a:tailEnd len="med" type="arrow" w="med"/>
          </a:ln>
        </p:spPr>
      </p:cxnSp>
      <p:sp>
        <p:nvSpPr>
          <p:cNvPr id="262" name="Rectangle 1"/>
          <p:cNvSpPr/>
          <p:nvPr/>
        </p:nvSpPr>
        <p:spPr>
          <a:xfrm>
            <a:off x="3630960" y="2340000"/>
            <a:ext cx="867960" cy="30636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ctr">
            <a:spAutoFit/>
          </a:bodyPr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1" lang="hu-HU" sz="1200" strike="noStrike" u="none">
                <a:solidFill>
                  <a:srgbClr val="ffffff"/>
                </a:solidFill>
                <a:uFillTx/>
                <a:latin typeface="Lucida Sans"/>
                <a:ea typeface="Droid Sans"/>
              </a:rPr>
              <a:t> </a:t>
            </a:r>
            <a:r>
              <a:rPr b="1" lang="hu-HU" sz="1400" strike="noStrike" u="none">
                <a:solidFill>
                  <a:srgbClr val="ff0000"/>
                </a:solidFill>
                <a:uFillTx/>
                <a:latin typeface="Lucida Sans"/>
                <a:ea typeface="Droid Sans"/>
              </a:rPr>
              <a:t>E(x,t)</a:t>
            </a:r>
            <a:endParaRPr b="0" lang="hu-HU" sz="1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cxnSp>
        <p:nvCxnSpPr>
          <p:cNvPr id="263" name="Egyenes összekötő nyíllal 5"/>
          <p:cNvCxnSpPr/>
          <p:nvPr/>
        </p:nvCxnSpPr>
        <p:spPr>
          <a:xfrm>
            <a:off x="3628800" y="2160000"/>
            <a:ext cx="1440" cy="721440"/>
          </a:xfrm>
          <a:prstGeom prst="straightConnector1">
            <a:avLst/>
          </a:prstGeom>
          <a:ln w="9525">
            <a:solidFill>
              <a:srgbClr val="ff0000"/>
            </a:solidFill>
            <a:round/>
            <a:tailEnd len="med" type="arrow" w="med"/>
          </a:ln>
        </p:spPr>
      </p:cxnSp>
      <p:sp>
        <p:nvSpPr>
          <p:cNvPr id="264" name="Téglalap 231"/>
          <p:cNvSpPr/>
          <p:nvPr/>
        </p:nvSpPr>
        <p:spPr>
          <a:xfrm>
            <a:off x="540000" y="3780000"/>
            <a:ext cx="3508560" cy="111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Propagation direction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which is diagonal to el.field E(x,t)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we want to accelerate electron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paralel to x  also a problem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65" name="Téglalap 232"/>
          <p:cNvSpPr/>
          <p:nvPr/>
        </p:nvSpPr>
        <p:spPr>
          <a:xfrm>
            <a:off x="6840000" y="873000"/>
            <a:ext cx="5325840" cy="111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In plasma we can make spatial charge separation,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can have horizontal electric field gradient 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whic is used for electron acceleration  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66" name="Téglalap 233"/>
          <p:cNvSpPr/>
          <p:nvPr/>
        </p:nvSpPr>
        <p:spPr>
          <a:xfrm>
            <a:off x="690120" y="4945320"/>
            <a:ext cx="4969800" cy="1881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The solution: is to break the symmetry: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-so apply finite duration pulses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- apply chirp which is time dependent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  </a:t>
            </a: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frequency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It is possible to accelerate electrons in vacuum 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hu-HU" sz="1800" strike="noStrike" u="none">
                <a:solidFill>
                  <a:srgbClr val="000000"/>
                </a:solidFill>
                <a:uFillTx/>
                <a:latin typeface="Arial"/>
              </a:rPr>
              <a:t>with lasers as well but not so effective</a:t>
            </a: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hu-H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267" name="Kép 8" descr=""/>
          <p:cNvPicPr/>
          <p:nvPr/>
        </p:nvPicPr>
        <p:blipFill>
          <a:blip r:embed="rId2"/>
          <a:stretch/>
        </p:blipFill>
        <p:spPr>
          <a:xfrm>
            <a:off x="7306200" y="1800000"/>
            <a:ext cx="4212720" cy="1842840"/>
          </a:xfrm>
          <a:prstGeom prst="rect">
            <a:avLst/>
          </a:prstGeom>
          <a:ln w="0">
            <a:noFill/>
          </a:ln>
        </p:spPr>
      </p:pic>
      <p:pic>
        <p:nvPicPr>
          <p:cNvPr id="268" name="Picture 8" descr=""/>
          <p:cNvPicPr/>
          <p:nvPr/>
        </p:nvPicPr>
        <p:blipFill>
          <a:blip r:embed="rId3"/>
          <a:stretch/>
        </p:blipFill>
        <p:spPr>
          <a:xfrm>
            <a:off x="8640000" y="3643920"/>
            <a:ext cx="2869560" cy="2151720"/>
          </a:xfrm>
          <a:prstGeom prst="rect">
            <a:avLst/>
          </a:prstGeom>
          <a:ln w="0">
            <a:noFill/>
          </a:ln>
        </p:spPr>
      </p:pic>
      <p:sp>
        <p:nvSpPr>
          <p:cNvPr id="269" name="Rectangle 2"/>
          <p:cNvSpPr/>
          <p:nvPr/>
        </p:nvSpPr>
        <p:spPr>
          <a:xfrm>
            <a:off x="7848360" y="5818320"/>
            <a:ext cx="3670560" cy="82404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ctr">
            <a:spAutoFit/>
          </a:bodyPr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0" lang="hu-HU" sz="1600" strike="noStrike" u="none">
                <a:solidFill>
                  <a:srgbClr val="000000"/>
                </a:solidFill>
                <a:uFillTx/>
                <a:latin typeface="Lucida Sans"/>
                <a:ea typeface="Droid Sans"/>
              </a:rPr>
              <a:t> </a:t>
            </a:r>
            <a:r>
              <a:rPr b="0" lang="hu-HU" sz="1600" strike="noStrike" u="none">
                <a:solidFill>
                  <a:srgbClr val="000000"/>
                </a:solidFill>
                <a:uFillTx/>
                <a:latin typeface="Lucida Sans"/>
                <a:ea typeface="Droid Sans"/>
              </a:rPr>
              <a:t>In such a way 3.4 GeV/cm electron </a:t>
            </a:r>
            <a:endParaRPr b="0" lang="hu-HU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0" lang="hu-HU" sz="1600" strike="noStrike" u="none">
                <a:solidFill>
                  <a:srgbClr val="000000"/>
                </a:solidFill>
                <a:uFillTx/>
                <a:latin typeface="Lucida Sans"/>
                <a:ea typeface="Droid Sans"/>
              </a:rPr>
              <a:t>acceleration was achieved in Berkley </a:t>
            </a:r>
            <a:endParaRPr b="0" lang="hu-HU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0" lang="hu-HU" sz="1600" strike="noStrike" u="none">
                <a:solidFill>
                  <a:srgbClr val="000000"/>
                </a:solidFill>
                <a:uFillTx/>
                <a:latin typeface="Lucida Sans"/>
                <a:ea typeface="Droid Sans"/>
              </a:rPr>
              <a:t> </a:t>
            </a:r>
            <a:endParaRPr b="0" lang="hu-HU" sz="16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270" name="Picture 11" descr=""/>
          <p:cNvPicPr/>
          <p:nvPr/>
        </p:nvPicPr>
        <p:blipFill>
          <a:blip r:embed="rId4"/>
          <a:stretch/>
        </p:blipFill>
        <p:spPr>
          <a:xfrm>
            <a:off x="5040000" y="4680000"/>
            <a:ext cx="2158920" cy="1270440"/>
          </a:xfrm>
          <a:prstGeom prst="rect">
            <a:avLst/>
          </a:prstGeom>
          <a:ln w="0">
            <a:noFill/>
          </a:ln>
        </p:spPr>
      </p:pic>
      <p:sp>
        <p:nvSpPr>
          <p:cNvPr id="271" name="Téglalap 238"/>
          <p:cNvSpPr/>
          <p:nvPr/>
        </p:nvSpPr>
        <p:spPr>
          <a:xfrm>
            <a:off x="5760000" y="3838680"/>
            <a:ext cx="2339280" cy="840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defTabSz="914400">
              <a:lnSpc>
                <a:spcPct val="100000"/>
              </a:lnSpc>
              <a:spcBef>
                <a:spcPts val="340"/>
              </a:spcBef>
              <a:spcAft>
                <a:spcPts val="142"/>
              </a:spcAft>
            </a:pPr>
            <a:r>
              <a:rPr b="0" lang="hu-HU" sz="1000" strike="noStrike" u="none">
                <a:solidFill>
                  <a:srgbClr val="000000"/>
                </a:solidFill>
                <a:uFillTx/>
                <a:latin typeface="Arial"/>
              </a:rPr>
              <a:t>Tajima, T.; Dawson, J. M. (1979). </a:t>
            </a:r>
            <a:endParaRPr b="0" lang="hu-HU" sz="1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  <a:spcBef>
                <a:spcPts val="340"/>
              </a:spcBef>
              <a:spcAft>
                <a:spcPts val="142"/>
              </a:spcAft>
            </a:pPr>
            <a:r>
              <a:rPr b="0" lang="hu-HU" sz="1000" strike="noStrike" u="none">
                <a:solidFill>
                  <a:srgbClr val="000000"/>
                </a:solidFill>
                <a:uFillTx/>
                <a:latin typeface="Arial"/>
                <a:ea typeface="Microsoft YaHei"/>
              </a:rPr>
              <a:t>"Laser Electron Accelerator </a:t>
            </a:r>
            <a:endParaRPr b="0" lang="hu-HU" sz="1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  <a:spcBef>
                <a:spcPts val="340"/>
              </a:spcBef>
              <a:spcAft>
                <a:spcPts val="142"/>
              </a:spcAft>
            </a:pPr>
            <a:r>
              <a:rPr b="0" lang="hu-HU" sz="1000" strike="noStrike" u="none">
                <a:solidFill>
                  <a:srgbClr val="000000"/>
                </a:solidFill>
                <a:uFillTx/>
                <a:latin typeface="Arial"/>
                <a:ea typeface="Microsoft YaHei"/>
              </a:rPr>
              <a:t>PRL 43(4) 267-270 </a:t>
            </a:r>
            <a:endParaRPr b="0" lang="hu-HU" sz="10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33"/>
          </p:nvPr>
        </p:nvSpPr>
        <p:spPr/>
        <p:txBody>
          <a:bodyPr/>
          <a:p>
            <a:fld id="{5B0C112B-3C9F-4085-AA30-2108EF74120C}" type="slidenum">
              <a:t>9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itchFamily="0" charset="1"/>
        <a:ea typeface=""/>
        <a:cs typeface=""/>
      </a:majorFont>
      <a:minorFont>
        <a:latin typeface="Calibri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0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itchFamily="0" charset="1"/>
        <a:ea typeface=""/>
        <a:cs typeface=""/>
      </a:majorFont>
      <a:minorFont>
        <a:latin typeface="Calibri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itchFamily="0" charset="1"/>
        <a:ea typeface=""/>
        <a:cs typeface=""/>
      </a:majorFont>
      <a:minorFont>
        <a:latin typeface="Calibri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itchFamily="0" charset="1"/>
        <a:ea typeface=""/>
        <a:cs typeface=""/>
      </a:majorFont>
      <a:minorFont>
        <a:latin typeface="Calibri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itchFamily="0" charset="1"/>
        <a:ea typeface=""/>
        <a:cs typeface=""/>
      </a:majorFont>
      <a:minorFont>
        <a:latin typeface="Calibri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4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itchFamily="0" charset="1"/>
        <a:ea typeface=""/>
        <a:cs typeface=""/>
      </a:majorFont>
      <a:minorFont>
        <a:latin typeface="Calibri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5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itchFamily="0" charset="1"/>
        <a:ea typeface=""/>
        <a:cs typeface=""/>
      </a:majorFont>
      <a:minorFont>
        <a:latin typeface="Calibri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6.xml><?xml version="1.0" encoding="utf-8"?>
<a:theme xmlns:a="http://schemas.openxmlformats.org/drawingml/2006/main" xmlns:r="http://schemas.openxmlformats.org/officeDocument/2006/relationships" name="10_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itchFamily="0" charset="1"/>
        <a:ea typeface=""/>
        <a:cs typeface=""/>
      </a:majorFont>
      <a:minorFont>
        <a:latin typeface="Calibri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7.xml><?xml version="1.0" encoding="utf-8"?>
<a:theme xmlns:a="http://schemas.openxmlformats.org/drawingml/2006/main" xmlns:r="http://schemas.openxmlformats.org/officeDocument/2006/relationships" name="1_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itchFamily="0" charset="1"/>
        <a:ea typeface=""/>
        <a:cs typeface=""/>
      </a:majorFont>
      <a:minorFont>
        <a:latin typeface="Calibri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8.xml><?xml version="1.0" encoding="utf-8"?>
<a:theme xmlns:a="http://schemas.openxmlformats.org/drawingml/2006/main" xmlns:r="http://schemas.openxmlformats.org/officeDocument/2006/relationships" name="3_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itchFamily="0" charset="1"/>
        <a:ea typeface=""/>
        <a:cs typeface=""/>
      </a:majorFont>
      <a:minorFont>
        <a:latin typeface="Calibri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9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itchFamily="0" charset="1"/>
        <a:ea typeface=""/>
        <a:cs typeface=""/>
      </a:majorFont>
      <a:minorFont>
        <a:latin typeface="Calibri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itchFamily="0" charset="1"/>
        <a:ea typeface=""/>
        <a:cs typeface=""/>
      </a:majorFont>
      <a:minorFont>
        <a:latin typeface="Calibri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20.xml><?xml version="1.0" encoding="utf-8"?>
<a:theme xmlns:a="http://schemas.openxmlformats.org/drawingml/2006/main" xmlns:r="http://schemas.openxmlformats.org/officeDocument/2006/relationships" name="42_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 pitchFamily="0" charset="1"/>
        <a:ea typeface=""/>
        <a:cs typeface=""/>
      </a:majorFont>
      <a:minorFont>
        <a:latin typeface="Calibri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21.xml><?xml version="1.0" encoding="utf-8"?>
<a:theme xmlns:a="http://schemas.openxmlformats.org/drawingml/2006/main" xmlns:r="http://schemas.openxmlformats.org/officeDocument/2006/relationships" name="Alapértelmezett terv">
  <a:themeElements>
    <a:clrScheme name="Alapértelmezett terv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lapértelmezett terv">
      <a:majorFont>
        <a:latin typeface="Times New Roman" pitchFamily="0" charset="1"/>
        <a:ea typeface=""/>
        <a:cs typeface=""/>
      </a:majorFont>
      <a:minorFont>
        <a:latin typeface="Times New Roman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22.xml><?xml version="1.0" encoding="utf-8"?>
<a:theme xmlns:a="http://schemas.openxmlformats.org/drawingml/2006/main" xmlns:r="http://schemas.openxmlformats.org/officeDocument/2006/relationships" name="Tema di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23.xml><?xml version="1.0" encoding="utf-8"?>
<a:theme xmlns:a="http://schemas.openxmlformats.org/drawingml/2006/main" xmlns:r="http://schemas.openxmlformats.org/officeDocument/2006/relationships" name="Tema di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24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itchFamily="0" charset="1"/>
        <a:ea typeface=""/>
        <a:cs typeface=""/>
      </a:majorFont>
      <a:minorFont>
        <a:latin typeface="Calibri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25.xml><?xml version="1.0" encoding="utf-8"?>
<a:theme xmlns:a="http://schemas.openxmlformats.org/drawingml/2006/main" xmlns:r="http://schemas.openxmlformats.org/officeDocument/2006/relationships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itchFamily="0" charset="1"/>
        <a:ea typeface=""/>
        <a:cs typeface=""/>
      </a:majorFont>
      <a:minorFont>
        <a:latin typeface="Calibri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itchFamily="0" charset="1"/>
        <a:ea typeface=""/>
        <a:cs typeface=""/>
      </a:majorFont>
      <a:minorFont>
        <a:latin typeface="Calibri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itchFamily="0" charset="1"/>
        <a:ea typeface=""/>
        <a:cs typeface=""/>
      </a:majorFont>
      <a:minorFont>
        <a:latin typeface="Calibri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6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itchFamily="0" charset="1"/>
        <a:ea typeface=""/>
        <a:cs typeface=""/>
      </a:majorFont>
      <a:minorFont>
        <a:latin typeface="Calibri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7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itchFamily="0" charset="1"/>
        <a:ea typeface=""/>
        <a:cs typeface=""/>
      </a:majorFont>
      <a:minorFont>
        <a:latin typeface="Calibri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8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itchFamily="0" charset="1"/>
        <a:ea typeface=""/>
        <a:cs typeface=""/>
      </a:majorFont>
      <a:minorFont>
        <a:latin typeface="Calibri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9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itchFamily="0" charset="1"/>
        <a:ea typeface=""/>
        <a:cs typeface=""/>
      </a:majorFont>
      <a:minorFont>
        <a:latin typeface="Calibri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460</TotalTime>
  <Application>LibreOffice/24.8.1.2$Windows_X86_64 LibreOffice_project/87fa9aec1a63e70835390b81c40bb8993f1d4ff6</Application>
  <AppVersion>15.0000</AppVersion>
  <Words>2466</Words>
  <Paragraphs>514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2018-02-09T13:41:45Z</dcterms:created>
  <dc:creator>Welsch, Alexandra (Cockcroft Inst,DL,-)</dc:creator>
  <dc:description/>
  <dc:language>hu-HU</dc:language>
  <cp:lastModifiedBy/>
  <dcterms:modified xsi:type="dcterms:W3CDTF">2024-10-28T18:42:17Z</dcterms:modified>
  <cp:revision>166</cp:revision>
  <dc:subject/>
  <dc:title>PowerPoint 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HiddenSlides">
    <vt:i4>1</vt:i4>
  </property>
  <property fmtid="{D5CDD505-2E9C-101B-9397-08002B2CF9AE}" pid="3" name="MMClips">
    <vt:i4>1</vt:i4>
  </property>
  <property fmtid="{D5CDD505-2E9C-101B-9397-08002B2CF9AE}" pid="4" name="Notes">
    <vt:i4>3</vt:i4>
  </property>
  <property fmtid="{D5CDD505-2E9C-101B-9397-08002B2CF9AE}" pid="5" name="PresentationFormat">
    <vt:lpwstr>Egyéni</vt:lpwstr>
  </property>
  <property fmtid="{D5CDD505-2E9C-101B-9397-08002B2CF9AE}" pid="6" name="Slides">
    <vt:i4>37</vt:i4>
  </property>
</Properties>
</file>