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98" r:id="rId3"/>
    <p:sldId id="307" r:id="rId4"/>
    <p:sldId id="308" r:id="rId5"/>
    <p:sldId id="309" r:id="rId6"/>
    <p:sldId id="301" r:id="rId7"/>
    <p:sldId id="302" r:id="rId8"/>
    <p:sldId id="310" r:id="rId9"/>
    <p:sldId id="311" r:id="rId10"/>
    <p:sldId id="312" r:id="rId11"/>
    <p:sldId id="313" r:id="rId12"/>
    <p:sldId id="317" r:id="rId13"/>
    <p:sldId id="319" r:id="rId14"/>
    <p:sldId id="314" r:id="rId15"/>
    <p:sldId id="315" r:id="rId16"/>
    <p:sldId id="316" r:id="rId17"/>
    <p:sldId id="320" r:id="rId18"/>
    <p:sldId id="321" r:id="rId19"/>
    <p:sldId id="322" r:id="rId20"/>
    <p:sldId id="304" r:id="rId21"/>
    <p:sldId id="305" r:id="rId22"/>
    <p:sldId id="306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2" r:id="rId32"/>
    <p:sldId id="331" r:id="rId33"/>
    <p:sldId id="333" r:id="rId34"/>
    <p:sldId id="334" r:id="rId35"/>
    <p:sldId id="33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7F7"/>
    <a:srgbClr val="CB0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8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FB36D-0D60-418B-9196-4B0FCFAC3246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40917-CB02-4016-9831-F04A64B1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00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04F9EE-64BD-48DC-984A-74CC582302F1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k-SK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56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31FFC8-EDA8-417D-AAED-E27E3BF9D59E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520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FF7BC5-80B9-479B-BEC5-1426BE470846}" type="slidenum">
              <a:rPr lang="en-US" altLang="en-US" smtClean="0"/>
              <a:pPr/>
              <a:t>19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k-SK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981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en-US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51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99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9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21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0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6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1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2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6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7C895-9254-4ACD-9687-32FB43D84E6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EE2AF-C504-4E60-9CAA-AE9753D07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1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okTextu 7"/>
          <p:cNvSpPr txBox="1"/>
          <p:nvPr/>
        </p:nvSpPr>
        <p:spPr>
          <a:xfrm>
            <a:off x="2936594" y="1088861"/>
            <a:ext cx="5762283" cy="138499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Rare Kaon Decays</a:t>
            </a:r>
            <a:r>
              <a:rPr lang="en-US" sz="28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8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and </a:t>
            </a:r>
            <a:endParaRPr lang="en-US" sz="2800" dirty="0" smtClean="0">
              <a:solidFill>
                <a:srgbClr val="1807F7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8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Searches for</a:t>
            </a:r>
            <a:endParaRPr lang="en-US" sz="2800" dirty="0" smtClean="0">
              <a:solidFill>
                <a:srgbClr val="1807F7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US" sz="2800" dirty="0">
                <a:solidFill>
                  <a:srgbClr val="1807F7"/>
                </a:solidFill>
                <a:latin typeface="Arial Rounded MT Bold" panose="020F0704030504030204" pitchFamily="34" charset="0"/>
              </a:rPr>
              <a:t>Beyond Standard Model Physics</a:t>
            </a:r>
            <a:endParaRPr lang="en-US" sz="2800" dirty="0">
              <a:solidFill>
                <a:srgbClr val="1807F7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2844447" y="2771540"/>
            <a:ext cx="5985421" cy="5038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Tom</a:t>
            </a:r>
            <a:r>
              <a:rPr lang="sk-SK" sz="2000" dirty="0" err="1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áš</a:t>
            </a:r>
            <a:r>
              <a:rPr lang="sk-SK" sz="20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 Blažek (</a:t>
            </a:r>
            <a:r>
              <a:rPr lang="sk-SK" sz="2000" dirty="0" err="1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Comenius</a:t>
            </a:r>
            <a:r>
              <a:rPr lang="sk-SK" sz="20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 </a:t>
            </a:r>
            <a:r>
              <a:rPr lang="sk-SK" sz="2000" dirty="0" err="1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University</a:t>
            </a:r>
            <a:r>
              <a:rPr lang="sk-SK" sz="20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 Bratislava</a:t>
            </a:r>
            <a:r>
              <a:rPr lang="sk-SK" sz="2000" dirty="0" smtClean="0">
                <a:solidFill>
                  <a:srgbClr val="1807F7"/>
                </a:solidFill>
                <a:latin typeface="Arial Rounded MT Bold" panose="020F0704030504030204" pitchFamily="34" charset="0"/>
              </a:rPr>
              <a:t>)</a:t>
            </a:r>
            <a:endParaRPr lang="en-US" sz="2000" dirty="0" smtClean="0">
              <a:solidFill>
                <a:srgbClr val="1807F7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55179" y="6400797"/>
            <a:ext cx="3607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r>
            <a:r>
              <a:rPr lang="sk-S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sk-S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/202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sk-S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V4HEP,  KFKI  </a:t>
            </a:r>
            <a:r>
              <a:rPr lang="sk-SK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udapest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9596347" y="6393704"/>
            <a:ext cx="2419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b="1" u="sng" dirty="0" smtClean="0">
                <a:solidFill>
                  <a:srgbClr val="1807F7"/>
                </a:solidFill>
              </a:rPr>
              <a:t>Tomas.Blazek@fmph.uniba.sk</a:t>
            </a:r>
            <a:endParaRPr lang="en-US" sz="1400" b="1" u="sng" dirty="0">
              <a:solidFill>
                <a:srgbClr val="1807F7"/>
              </a:solidFill>
            </a:endParaRPr>
          </a:p>
        </p:txBody>
      </p:sp>
      <p:pic>
        <p:nvPicPr>
          <p:cNvPr id="12" name="Obrázo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085" y="368753"/>
            <a:ext cx="2505075" cy="895350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13" y="216721"/>
            <a:ext cx="1320976" cy="1199414"/>
          </a:xfrm>
          <a:prstGeom prst="rect">
            <a:avLst/>
          </a:prstGeom>
        </p:spPr>
      </p:pic>
      <p:sp>
        <p:nvSpPr>
          <p:cNvPr id="15" name="BlokTextu 14"/>
          <p:cNvSpPr txBox="1"/>
          <p:nvPr/>
        </p:nvSpPr>
        <p:spPr>
          <a:xfrm>
            <a:off x="2855884" y="137920"/>
            <a:ext cx="5670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Theory &amp; Experiment in High Energy Physics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3168" y="3959767"/>
            <a:ext cx="5356356" cy="226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817688" y="177800"/>
            <a:ext cx="909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Intera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ctions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a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nd</a:t>
            </a: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the corresponding couplings (=charges) in the St</a:t>
            </a:r>
            <a:r>
              <a:rPr lang="sk-SK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andard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M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odel</a:t>
            </a:r>
            <a:endParaRPr lang="sk-SK" altLang="en-US" sz="21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at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e</a:t>
            </a:r>
            <a:r>
              <a:rPr lang="en-US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nerg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ies</a:t>
            </a:r>
            <a:r>
              <a:rPr lang="en-US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</a:t>
            </a:r>
            <a:r>
              <a:rPr lang="en-US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, 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</a:t>
            </a:r>
            <a:r>
              <a:rPr lang="en-US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a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 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»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21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479550" y="6248400"/>
            <a:ext cx="5070299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   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Weak Force is non-</a:t>
            </a:r>
            <a:r>
              <a:rPr lang="en-GB" altLang="en-US" sz="1600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renormalisable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sk-SK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« 100 GeV</a:t>
            </a:r>
            <a:r>
              <a:rPr lang="sk-SK" alt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k-SK" altLang="en-US" sz="1600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in this regime it cannot be described the same way</a:t>
            </a:r>
            <a:r>
              <a:rPr lang="en-US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sk-SK" alt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en-US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831975" y="1364972"/>
            <a:ext cx="350910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Running Couplings in the S</a:t>
            </a:r>
            <a:r>
              <a:rPr lang="sk-SK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tandard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Mo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del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1509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2260600"/>
            <a:ext cx="334645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935413" y="5703889"/>
            <a:ext cx="1816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latin typeface="Times New Roman" panose="02020603050405020304" pitchFamily="18" charset="0"/>
              </a:rPr>
              <a:t>q </a:t>
            </a:r>
            <a:r>
              <a:rPr lang="sk-SK" altLang="en-US" sz="1350" dirty="0">
                <a:latin typeface="Times New Roman" panose="02020603050405020304" pitchFamily="18" charset="0"/>
              </a:rPr>
              <a:t>=</a:t>
            </a:r>
            <a:r>
              <a:rPr lang="en-US" altLang="en-US" sz="1350" dirty="0">
                <a:latin typeface="Times New Roman" panose="02020603050405020304" pitchFamily="18" charset="0"/>
              </a:rPr>
              <a:t> momentum transfer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511925" y="3006726"/>
            <a:ext cx="3968750" cy="1755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i="1" dirty="0">
                <a:solidFill>
                  <a:srgbClr val="800080"/>
                </a:solidFill>
                <a:latin typeface="Times New Roman" panose="02020603050405020304" pitchFamily="18" charset="0"/>
              </a:rPr>
              <a:t>Note: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The hierarchy between </a:t>
            </a:r>
            <a:r>
              <a:rPr lang="en-US" altLang="en-US" sz="1350" u="sng" dirty="0">
                <a:solidFill>
                  <a:srgbClr val="800080"/>
                </a:solidFill>
                <a:latin typeface="Times New Roman" panose="02020603050405020304" pitchFamily="18" charset="0"/>
              </a:rPr>
              <a:t>the electroweak scale 100 GeV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and indicated </a:t>
            </a:r>
            <a:r>
              <a:rPr lang="en-US" altLang="en-US" sz="1350" u="sng" dirty="0">
                <a:solidFill>
                  <a:srgbClr val="800080"/>
                </a:solidFill>
                <a:latin typeface="Times New Roman" panose="02020603050405020304" pitchFamily="18" charset="0"/>
              </a:rPr>
              <a:t>unification scale</a:t>
            </a: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i="1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is</a:t>
            </a:r>
            <a:r>
              <a:rPr lang="en-US" altLang="en-US" sz="1350" i="1" dirty="0">
                <a:solidFill>
                  <a:srgbClr val="800080"/>
                </a:solidFill>
                <a:latin typeface="Times New Roman" panose="02020603050405020304" pitchFamily="18" charset="0"/>
              </a:rPr>
              <a:t> disturbingly unnatural </a:t>
            </a: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if the Standard Model </a:t>
            </a:r>
            <a:r>
              <a:rPr lang="en-US" altLang="en-US" sz="1350" dirty="0" err="1">
                <a:solidFill>
                  <a:srgbClr val="800080"/>
                </a:solidFill>
                <a:latin typeface="Times New Roman" panose="02020603050405020304" pitchFamily="18" charset="0"/>
              </a:rPr>
              <a:t>higgs</a:t>
            </a: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 boson, a scalar, is present</a:t>
            </a:r>
          </a:p>
        </p:txBody>
      </p:sp>
      <p:sp>
        <p:nvSpPr>
          <p:cNvPr id="9" name="Obdĺžnik 8"/>
          <p:cNvSpPr/>
          <p:nvPr/>
        </p:nvSpPr>
        <p:spPr bwMode="auto">
          <a:xfrm>
            <a:off x="2438400" y="2216150"/>
            <a:ext cx="2895600" cy="603250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Obdĺžnik 10"/>
          <p:cNvSpPr/>
          <p:nvPr/>
        </p:nvSpPr>
        <p:spPr bwMode="auto">
          <a:xfrm>
            <a:off x="3657600" y="4498976"/>
            <a:ext cx="1905000" cy="682625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Obdĺžnik 11"/>
          <p:cNvSpPr/>
          <p:nvPr/>
        </p:nvSpPr>
        <p:spPr bwMode="auto">
          <a:xfrm>
            <a:off x="5984875" y="2381250"/>
            <a:ext cx="4495800" cy="2813050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Obdĺžnik 12"/>
          <p:cNvSpPr/>
          <p:nvPr/>
        </p:nvSpPr>
        <p:spPr bwMode="auto">
          <a:xfrm>
            <a:off x="3747434" y="3625852"/>
            <a:ext cx="1905000" cy="682625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21516" name="TextBox 3"/>
          <p:cNvSpPr txBox="1">
            <a:spLocks noChangeArrowheads="1"/>
          </p:cNvSpPr>
          <p:nvPr/>
        </p:nvSpPr>
        <p:spPr bwMode="auto">
          <a:xfrm>
            <a:off x="1600200" y="4876800"/>
            <a:ext cx="1143000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k-SK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electric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force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: </a:t>
            </a:r>
            <a:endParaRPr lang="en-GB" altLang="en-US" sz="1500" dirty="0" smtClean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PHOTON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exchange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517" name="TextBox 3"/>
          <p:cNvSpPr txBox="1">
            <a:spLocks noChangeArrowheads="1"/>
          </p:cNvSpPr>
          <p:nvPr/>
        </p:nvSpPr>
        <p:spPr bwMode="auto">
          <a:xfrm>
            <a:off x="1479550" y="3124200"/>
            <a:ext cx="1263650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s</a:t>
            </a:r>
            <a:r>
              <a:rPr lang="en-GB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trong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force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:</a:t>
            </a:r>
            <a:endParaRPr lang="sk-SK" altLang="en-US" sz="15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from</a:t>
            </a:r>
            <a:endParaRPr lang="sk-SK" altLang="en-US" sz="15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GLU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exchange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49631" y="1741925"/>
            <a:ext cx="1465721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Quarks become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confined within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baryons and mesons</a:t>
            </a:r>
            <a:endParaRPr lang="sk-SK" altLang="en-US" sz="12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cxnSp>
        <p:nvCxnSpPr>
          <p:cNvPr id="3" name="Rovná spojovacia šípka 2"/>
          <p:cNvCxnSpPr/>
          <p:nvPr/>
        </p:nvCxnSpPr>
        <p:spPr>
          <a:xfrm>
            <a:off x="1831975" y="2216150"/>
            <a:ext cx="1274296" cy="790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80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817688" y="177800"/>
            <a:ext cx="909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Intera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ctions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a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nd</a:t>
            </a: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the corresponding couplings (=charges) in the St</a:t>
            </a:r>
            <a:r>
              <a:rPr lang="sk-SK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andard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M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odel</a:t>
            </a:r>
            <a:endParaRPr lang="sk-SK" altLang="en-US" sz="21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at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e</a:t>
            </a:r>
            <a:r>
              <a:rPr lang="en-US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nerg</a:t>
            </a:r>
            <a:r>
              <a:rPr lang="en-GB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ies</a:t>
            </a:r>
            <a:r>
              <a:rPr lang="en-US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</a:t>
            </a:r>
            <a:r>
              <a:rPr lang="en-US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, 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</a:t>
            </a:r>
            <a:r>
              <a:rPr lang="en-US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a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   </a:t>
            </a:r>
            <a:r>
              <a:rPr lang="en-US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E » 100 GeV</a:t>
            </a:r>
            <a:r>
              <a:rPr lang="sk-SK" altLang="en-US" sz="2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21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479550" y="6248400"/>
            <a:ext cx="5070299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   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Weak Force is non-</a:t>
            </a:r>
            <a:r>
              <a:rPr lang="en-GB" altLang="en-US" sz="1600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renormalisable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sk-SK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« 100 GeV</a:t>
            </a:r>
            <a:r>
              <a:rPr lang="sk-SK" alt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k-SK" altLang="en-US" sz="1600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GB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in this regime it cannot be described the same way</a:t>
            </a:r>
            <a:r>
              <a:rPr lang="en-US" altLang="en-US" sz="16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sk-SK" alt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en-US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831975" y="1364972"/>
            <a:ext cx="350910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Running Couplings in the S</a:t>
            </a:r>
            <a:r>
              <a:rPr lang="sk-SK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tandard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Mo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del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1509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2260600"/>
            <a:ext cx="334645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935413" y="5703889"/>
            <a:ext cx="1816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latin typeface="Times New Roman" panose="02020603050405020304" pitchFamily="18" charset="0"/>
              </a:rPr>
              <a:t>q </a:t>
            </a:r>
            <a:r>
              <a:rPr lang="sk-SK" altLang="en-US" sz="1350" dirty="0">
                <a:latin typeface="Times New Roman" panose="02020603050405020304" pitchFamily="18" charset="0"/>
              </a:rPr>
              <a:t>=</a:t>
            </a:r>
            <a:r>
              <a:rPr lang="en-US" altLang="en-US" sz="1350" dirty="0">
                <a:latin typeface="Times New Roman" panose="02020603050405020304" pitchFamily="18" charset="0"/>
              </a:rPr>
              <a:t> momentum transfer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511925" y="3006726"/>
            <a:ext cx="3968750" cy="1755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i="1" dirty="0">
                <a:solidFill>
                  <a:srgbClr val="800080"/>
                </a:solidFill>
                <a:latin typeface="Times New Roman" panose="02020603050405020304" pitchFamily="18" charset="0"/>
              </a:rPr>
              <a:t>Note: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The hierarchy between </a:t>
            </a:r>
            <a:r>
              <a:rPr lang="en-US" altLang="en-US" sz="1350" u="sng" dirty="0">
                <a:solidFill>
                  <a:srgbClr val="800080"/>
                </a:solidFill>
                <a:latin typeface="Times New Roman" panose="02020603050405020304" pitchFamily="18" charset="0"/>
              </a:rPr>
              <a:t>the electroweak scale 100 GeV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and indicated </a:t>
            </a:r>
            <a:r>
              <a:rPr lang="en-US" altLang="en-US" sz="1350" u="sng" dirty="0">
                <a:solidFill>
                  <a:srgbClr val="800080"/>
                </a:solidFill>
                <a:latin typeface="Times New Roman" panose="02020603050405020304" pitchFamily="18" charset="0"/>
              </a:rPr>
              <a:t>unification scale</a:t>
            </a: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i="1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is</a:t>
            </a:r>
            <a:r>
              <a:rPr lang="en-US" altLang="en-US" sz="1350" i="1" dirty="0">
                <a:solidFill>
                  <a:srgbClr val="800080"/>
                </a:solidFill>
                <a:latin typeface="Times New Roman" panose="02020603050405020304" pitchFamily="18" charset="0"/>
              </a:rPr>
              <a:t> disturbingly unnatural </a:t>
            </a: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 dirty="0">
              <a:solidFill>
                <a:srgbClr val="80008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if the Standard Model </a:t>
            </a:r>
            <a:r>
              <a:rPr lang="en-US" altLang="en-US" sz="1350" dirty="0" err="1">
                <a:solidFill>
                  <a:srgbClr val="800080"/>
                </a:solidFill>
                <a:latin typeface="Times New Roman" panose="02020603050405020304" pitchFamily="18" charset="0"/>
              </a:rPr>
              <a:t>higgs</a:t>
            </a:r>
            <a:r>
              <a:rPr lang="en-US" altLang="en-US" sz="1350" dirty="0">
                <a:solidFill>
                  <a:srgbClr val="800080"/>
                </a:solidFill>
                <a:latin typeface="Times New Roman" panose="02020603050405020304" pitchFamily="18" charset="0"/>
              </a:rPr>
              <a:t> boson, a scalar, is present</a:t>
            </a:r>
          </a:p>
        </p:txBody>
      </p:sp>
      <p:sp>
        <p:nvSpPr>
          <p:cNvPr id="9" name="Obdĺžnik 8"/>
          <p:cNvSpPr/>
          <p:nvPr/>
        </p:nvSpPr>
        <p:spPr bwMode="auto">
          <a:xfrm>
            <a:off x="2438400" y="2216150"/>
            <a:ext cx="2895600" cy="603250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Obdĺžnik 11"/>
          <p:cNvSpPr/>
          <p:nvPr/>
        </p:nvSpPr>
        <p:spPr bwMode="auto">
          <a:xfrm>
            <a:off x="5984875" y="2381250"/>
            <a:ext cx="4495800" cy="2813050"/>
          </a:xfrm>
          <a:prstGeom prst="rect">
            <a:avLst/>
          </a:prstGeom>
          <a:solidFill>
            <a:schemeClr val="bg1"/>
          </a:solidFill>
          <a:ln w="317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21516" name="TextBox 3"/>
          <p:cNvSpPr txBox="1">
            <a:spLocks noChangeArrowheads="1"/>
          </p:cNvSpPr>
          <p:nvPr/>
        </p:nvSpPr>
        <p:spPr bwMode="auto">
          <a:xfrm>
            <a:off x="1600200" y="4876800"/>
            <a:ext cx="1143000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k-SK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electric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force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: </a:t>
            </a:r>
            <a:endParaRPr lang="en-GB" altLang="en-US" sz="1500" dirty="0" smtClean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PHOTON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exchange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517" name="TextBox 3"/>
          <p:cNvSpPr txBox="1">
            <a:spLocks noChangeArrowheads="1"/>
          </p:cNvSpPr>
          <p:nvPr/>
        </p:nvSpPr>
        <p:spPr bwMode="auto">
          <a:xfrm>
            <a:off x="1479550" y="3124200"/>
            <a:ext cx="1263650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s</a:t>
            </a:r>
            <a:r>
              <a:rPr lang="en-GB" altLang="en-US" sz="15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trong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force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:</a:t>
            </a:r>
            <a:endParaRPr lang="sk-SK" altLang="en-US" sz="15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from</a:t>
            </a:r>
            <a:endParaRPr lang="sk-SK" altLang="en-US" sz="1500" dirty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GLU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500" dirty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exchange</a:t>
            </a:r>
            <a:r>
              <a:rPr lang="sk-SK" alt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49631" y="1741925"/>
            <a:ext cx="1465721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Quarks become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confined within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baryons and mesons</a:t>
            </a:r>
            <a:endParaRPr lang="sk-SK" altLang="en-US" sz="12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cxnSp>
        <p:nvCxnSpPr>
          <p:cNvPr id="3" name="Rovná spojovacia šípka 2"/>
          <p:cNvCxnSpPr/>
          <p:nvPr/>
        </p:nvCxnSpPr>
        <p:spPr>
          <a:xfrm>
            <a:off x="1831975" y="2216150"/>
            <a:ext cx="1274296" cy="790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27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SM4_B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1"/>
            <a:ext cx="5486400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1752600" y="381000"/>
            <a:ext cx="55419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Standard Model particle content &amp; masses</a:t>
            </a:r>
            <a:r>
              <a:rPr lang="sk-SK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endParaRPr lang="en-US" altLang="en-US" sz="2000" u="sng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828801" y="4876800"/>
            <a:ext cx="24032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qu</a:t>
            </a:r>
            <a:r>
              <a:rPr lang="sk-SK" altLang="en-US" sz="2000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ark</a:t>
            </a:r>
            <a:r>
              <a:rPr lang="en-US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s</a:t>
            </a:r>
            <a:r>
              <a:rPr lang="sk-SK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a</a:t>
            </a:r>
            <a:r>
              <a:rPr lang="en-US" altLang="en-US" sz="2000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nd</a:t>
            </a:r>
            <a:r>
              <a:rPr lang="sk-SK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lept</a:t>
            </a:r>
            <a:r>
              <a:rPr lang="en-US" altLang="en-US" sz="2000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ons</a:t>
            </a:r>
            <a:endParaRPr lang="en-US" altLang="en-US" sz="2000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370764" y="4953000"/>
            <a:ext cx="990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bo</a:t>
            </a:r>
            <a:r>
              <a:rPr lang="en-US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sons</a:t>
            </a:r>
            <a:endParaRPr lang="en-US" altLang="en-US" sz="2000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1" y="1600200"/>
            <a:ext cx="3883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dirty="0" err="1"/>
              <a:t>M</a:t>
            </a:r>
            <a:r>
              <a:rPr lang="sk-SK" altLang="en-US" sz="1800" baseline="-25000" dirty="0" err="1"/>
              <a:t>top</a:t>
            </a:r>
            <a:r>
              <a:rPr lang="sk-SK" altLang="en-US" sz="1800" baseline="-25000" dirty="0"/>
              <a:t> </a:t>
            </a:r>
            <a:r>
              <a:rPr lang="en-US" altLang="en-US" sz="1800" baseline="-25000" dirty="0" smtClean="0"/>
              <a:t>quark</a:t>
            </a:r>
            <a:r>
              <a:rPr lang="sk-SK" altLang="en-US" sz="1800" dirty="0" smtClean="0"/>
              <a:t> </a:t>
            </a:r>
            <a:r>
              <a:rPr lang="sk-SK" altLang="en-US" sz="1800" dirty="0"/>
              <a:t>= 173 ± </a:t>
            </a:r>
            <a:r>
              <a:rPr lang="en-US" altLang="en-US" sz="1800" dirty="0"/>
              <a:t>1</a:t>
            </a:r>
            <a:r>
              <a:rPr lang="sk-SK" altLang="en-US" sz="1800" dirty="0"/>
              <a:t> </a:t>
            </a:r>
            <a:r>
              <a:rPr lang="sk-SK" altLang="en-US" sz="1800" dirty="0" err="1"/>
              <a:t>GeV</a:t>
            </a:r>
            <a:r>
              <a:rPr lang="sk-SK" altLang="en-US" sz="1800" dirty="0"/>
              <a:t>/c</a:t>
            </a:r>
            <a:r>
              <a:rPr lang="sk-SK" altLang="en-US" sz="1800" baseline="30000" dirty="0"/>
              <a:t>2 </a:t>
            </a:r>
            <a:endParaRPr lang="sk-SK" altLang="en-US" sz="18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4376" y="2754313"/>
            <a:ext cx="3883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dirty="0"/>
              <a:t>M</a:t>
            </a:r>
            <a:r>
              <a:rPr lang="sk-SK" altLang="en-US" sz="1800" baseline="-25000" dirty="0"/>
              <a:t>Z </a:t>
            </a:r>
            <a:r>
              <a:rPr lang="sk-SK" altLang="en-US" sz="1800" baseline="-25000" dirty="0" smtClean="0"/>
              <a:t>bo</a:t>
            </a:r>
            <a:r>
              <a:rPr lang="en-US" altLang="en-US" sz="1800" baseline="-25000" dirty="0" smtClean="0"/>
              <a:t>so</a:t>
            </a:r>
            <a:r>
              <a:rPr lang="sk-SK" altLang="en-US" sz="1800" baseline="-25000" dirty="0" smtClean="0"/>
              <a:t>n</a:t>
            </a:r>
            <a:r>
              <a:rPr lang="sk-SK" altLang="en-US" sz="1800" dirty="0" smtClean="0"/>
              <a:t> </a:t>
            </a:r>
            <a:r>
              <a:rPr lang="sk-SK" altLang="en-US" sz="1800" dirty="0"/>
              <a:t>= 91 ± 0.002 </a:t>
            </a:r>
            <a:r>
              <a:rPr lang="sk-SK" altLang="en-US" sz="1800" dirty="0" err="1"/>
              <a:t>GeV</a:t>
            </a:r>
            <a:r>
              <a:rPr lang="sk-SK" altLang="en-US" sz="1800" dirty="0"/>
              <a:t>/c</a:t>
            </a:r>
            <a:r>
              <a:rPr lang="sk-SK" altLang="en-US" sz="1800" baseline="30000" dirty="0"/>
              <a:t>2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800" dirty="0"/>
              <a:t>M</a:t>
            </a:r>
            <a:r>
              <a:rPr lang="sk-SK" altLang="en-US" sz="1800" baseline="-25000" dirty="0"/>
              <a:t>W </a:t>
            </a:r>
            <a:r>
              <a:rPr lang="sk-SK" altLang="en-US" sz="1800" baseline="-25000" dirty="0" smtClean="0"/>
              <a:t>bo</a:t>
            </a:r>
            <a:r>
              <a:rPr lang="en-US" altLang="en-US" sz="1800" baseline="-25000" dirty="0" smtClean="0"/>
              <a:t>so</a:t>
            </a:r>
            <a:r>
              <a:rPr lang="sk-SK" altLang="en-US" sz="1800" baseline="-25000" dirty="0" smtClean="0"/>
              <a:t>n</a:t>
            </a:r>
            <a:r>
              <a:rPr lang="sk-SK" altLang="en-US" sz="1800" dirty="0" smtClean="0"/>
              <a:t> </a:t>
            </a:r>
            <a:r>
              <a:rPr lang="sk-SK" altLang="en-US" sz="1800" dirty="0"/>
              <a:t>= 80 ± 0.02 </a:t>
            </a:r>
            <a:r>
              <a:rPr lang="sk-SK" altLang="en-US" sz="1800" dirty="0" err="1"/>
              <a:t>GeV</a:t>
            </a:r>
            <a:r>
              <a:rPr lang="sk-SK" altLang="en-US" sz="1800" dirty="0"/>
              <a:t>/c</a:t>
            </a:r>
            <a:r>
              <a:rPr lang="sk-SK" altLang="en-US" sz="1800" baseline="30000" dirty="0"/>
              <a:t>2 </a:t>
            </a:r>
            <a:endParaRPr lang="sk-SK" altLang="en-US" sz="18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62801" y="3744914"/>
            <a:ext cx="3883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/>
              <a:t>M</a:t>
            </a:r>
            <a:r>
              <a:rPr lang="sk-SK" altLang="en-US" sz="1800" baseline="-25000"/>
              <a:t>Higgs</a:t>
            </a:r>
            <a:r>
              <a:rPr lang="sk-SK" altLang="en-US" sz="1800"/>
              <a:t> = 125.</a:t>
            </a:r>
            <a:r>
              <a:rPr lang="en-US" altLang="en-US" sz="1800"/>
              <a:t>09</a:t>
            </a:r>
            <a:r>
              <a:rPr lang="sk-SK" altLang="en-US" sz="1800"/>
              <a:t> ± 0.</a:t>
            </a:r>
            <a:r>
              <a:rPr lang="en-US" altLang="en-US" sz="1800"/>
              <a:t>24</a:t>
            </a:r>
            <a:r>
              <a:rPr lang="sk-SK" altLang="en-US" sz="1800"/>
              <a:t> GeV/c</a:t>
            </a:r>
            <a:r>
              <a:rPr lang="sk-SK" altLang="en-US" sz="1800" baseline="30000"/>
              <a:t>2 </a:t>
            </a:r>
            <a:endParaRPr lang="sk-SK" altLang="en-US" sz="1800"/>
          </a:p>
        </p:txBody>
      </p:sp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6781800" y="3505200"/>
            <a:ext cx="457200" cy="304800"/>
          </a:xfrm>
          <a:prstGeom prst="rect">
            <a:avLst/>
          </a:prstGeom>
          <a:solidFill>
            <a:schemeClr val="bg1"/>
          </a:solidFill>
          <a:ln w="31750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5610" name="Text Box 5"/>
          <p:cNvSpPr txBox="1">
            <a:spLocks noChangeArrowheads="1"/>
          </p:cNvSpPr>
          <p:nvPr/>
        </p:nvSpPr>
        <p:spPr bwMode="auto">
          <a:xfrm>
            <a:off x="1734858" y="6381751"/>
            <a:ext cx="11641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1</a:t>
            </a:r>
            <a:r>
              <a:rPr lang="en-US" altLang="en-US" sz="1200" baseline="30000" dirty="0" err="1" smtClean="0">
                <a:latin typeface="Browallia New" pitchFamily="34" charset="-34"/>
                <a:cs typeface="Browallia New" pitchFamily="34" charset="-34"/>
              </a:rPr>
              <a:t>st</a:t>
            </a: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k-SK" altLang="en-US" sz="1200" dirty="0" err="1" smtClean="0">
                <a:latin typeface="Browallia New" pitchFamily="34" charset="-34"/>
                <a:cs typeface="Browallia New" pitchFamily="34" charset="-34"/>
              </a:rPr>
              <a:t>gener</a:t>
            </a:r>
            <a:r>
              <a:rPr lang="en-US" altLang="en-US" sz="1200" dirty="0" err="1" smtClean="0">
                <a:latin typeface="Browallia New" pitchFamily="34" charset="-34"/>
                <a:cs typeface="Browallia New" pitchFamily="34" charset="-34"/>
              </a:rPr>
              <a:t>ation</a:t>
            </a:r>
            <a:endParaRPr lang="en-US" altLang="en-US" sz="1200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5611" name="Text Box 5"/>
          <p:cNvSpPr txBox="1">
            <a:spLocks noChangeArrowheads="1"/>
          </p:cNvSpPr>
          <p:nvPr/>
        </p:nvSpPr>
        <p:spPr bwMode="auto">
          <a:xfrm>
            <a:off x="2841625" y="6400801"/>
            <a:ext cx="12057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2</a:t>
            </a:r>
            <a:r>
              <a:rPr lang="en-US" altLang="en-US" sz="1200" baseline="30000" dirty="0" err="1" smtClean="0">
                <a:latin typeface="Browallia New" pitchFamily="34" charset="-34"/>
                <a:cs typeface="Browallia New" pitchFamily="34" charset="-34"/>
              </a:rPr>
              <a:t>nd</a:t>
            </a:r>
            <a:r>
              <a:rPr lang="en-US" altLang="en-US" sz="1200" dirty="0" smtClean="0"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k-SK" altLang="en-US" sz="1200" dirty="0" err="1" smtClean="0">
                <a:latin typeface="Browallia New" pitchFamily="34" charset="-34"/>
                <a:cs typeface="Browallia New" pitchFamily="34" charset="-34"/>
              </a:rPr>
              <a:t>gener</a:t>
            </a:r>
            <a:r>
              <a:rPr lang="en-US" altLang="en-US" sz="1200" dirty="0" err="1" smtClean="0">
                <a:latin typeface="Browallia New" pitchFamily="34" charset="-34"/>
                <a:cs typeface="Browallia New" pitchFamily="34" charset="-34"/>
              </a:rPr>
              <a:t>ation</a:t>
            </a:r>
            <a:endParaRPr lang="en-US" altLang="en-US" sz="1200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966695" y="6400801"/>
            <a:ext cx="11403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3</a:t>
            </a:r>
            <a:r>
              <a:rPr lang="en-US" altLang="en-US" sz="1200" baseline="30000" dirty="0" err="1" smtClean="0">
                <a:latin typeface="Browallia New" pitchFamily="34" charset="-34"/>
                <a:cs typeface="Browallia New" pitchFamily="34" charset="-34"/>
              </a:rPr>
              <a:t>rd</a:t>
            </a:r>
            <a:r>
              <a:rPr lang="sk-SK" altLang="en-US" sz="1200" dirty="0" smtClean="0"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k-SK" altLang="en-US" sz="1200" dirty="0" err="1" smtClean="0">
                <a:latin typeface="Browallia New" pitchFamily="34" charset="-34"/>
                <a:cs typeface="Browallia New" pitchFamily="34" charset="-34"/>
              </a:rPr>
              <a:t>gener</a:t>
            </a:r>
            <a:r>
              <a:rPr lang="en-US" altLang="en-US" sz="1200" dirty="0" err="1" smtClean="0">
                <a:latin typeface="Browallia New" pitchFamily="34" charset="-34"/>
                <a:cs typeface="Browallia New" pitchFamily="34" charset="-34"/>
              </a:rPr>
              <a:t>ation</a:t>
            </a:r>
            <a:endParaRPr lang="en-US" altLang="en-US" sz="1200" dirty="0"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240587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2152650"/>
            <a:ext cx="7362825" cy="25527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987" y="2305050"/>
            <a:ext cx="7362825" cy="25527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52600" y="744069"/>
            <a:ext cx="81676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Standard Model particle content &amp; masses  - fermion mass details </a:t>
            </a:r>
            <a:r>
              <a:rPr lang="sk-SK" altLang="en-US" sz="20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endParaRPr lang="en-US" altLang="en-US" sz="2000" u="sng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1676401" y="1143001"/>
            <a:ext cx="979787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00CC"/>
                </a:solidFill>
              </a:rPr>
              <a:t>If the accelerator observations fit the SM with the discovered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800" dirty="0" smtClean="0">
                <a:solidFill>
                  <a:srgbClr val="0000CC"/>
                </a:solidFill>
              </a:rPr>
              <a:t> </a:t>
            </a:r>
            <a:r>
              <a:rPr lang="sk-SK" altLang="en-US" sz="2800" dirty="0" err="1" smtClean="0">
                <a:solidFill>
                  <a:srgbClr val="0000CC"/>
                </a:solidFill>
              </a:rPr>
              <a:t>Higgs</a:t>
            </a:r>
            <a:r>
              <a:rPr lang="sk-SK" altLang="en-US" sz="2800" dirty="0" smtClean="0">
                <a:solidFill>
                  <a:srgbClr val="0000CC"/>
                </a:solidFill>
              </a:rPr>
              <a:t> </a:t>
            </a:r>
            <a:r>
              <a:rPr lang="en-US" altLang="en-US" sz="2800" dirty="0">
                <a:solidFill>
                  <a:srgbClr val="0000CC"/>
                </a:solidFill>
              </a:rPr>
              <a:t>B</a:t>
            </a:r>
            <a:r>
              <a:rPr lang="sk-SK" altLang="en-US" sz="2800" dirty="0" smtClean="0">
                <a:solidFill>
                  <a:srgbClr val="0000CC"/>
                </a:solidFill>
              </a:rPr>
              <a:t>o</a:t>
            </a:r>
            <a:r>
              <a:rPr lang="en-US" altLang="en-US" sz="2800" dirty="0" smtClean="0">
                <a:solidFill>
                  <a:srgbClr val="0000CC"/>
                </a:solidFill>
              </a:rPr>
              <a:t>son why do we wish to advance the experiment</a:t>
            </a:r>
            <a:endParaRPr lang="sk-SK" altLang="en-US" sz="28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k-SK" altLang="en-US" sz="28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800" dirty="0">
                <a:solidFill>
                  <a:srgbClr val="0000CC"/>
                </a:solidFill>
              </a:rPr>
              <a:t>                          </a:t>
            </a:r>
            <a:r>
              <a:rPr lang="sk-SK" altLang="en-US" dirty="0">
                <a:solidFill>
                  <a:srgbClr val="0000CC"/>
                </a:solidFill>
              </a:rPr>
              <a:t>?  </a:t>
            </a:r>
            <a:r>
              <a:rPr lang="sk-SK" altLang="en-US" sz="3600" dirty="0">
                <a:solidFill>
                  <a:srgbClr val="0000CC"/>
                </a:solidFill>
              </a:rPr>
              <a:t>?  </a:t>
            </a:r>
            <a:r>
              <a:rPr lang="sk-SK" altLang="en-US" sz="4000" dirty="0">
                <a:solidFill>
                  <a:srgbClr val="0000CC"/>
                </a:solidFill>
              </a:rPr>
              <a:t>?  </a:t>
            </a:r>
            <a:r>
              <a:rPr lang="sk-SK" altLang="en-US" sz="4400" dirty="0">
                <a:solidFill>
                  <a:srgbClr val="0000CC"/>
                </a:solidFill>
              </a:rPr>
              <a:t>?  </a:t>
            </a:r>
            <a:r>
              <a:rPr lang="sk-SK" altLang="en-US" sz="4800" dirty="0">
                <a:solidFill>
                  <a:srgbClr val="0000CC"/>
                </a:solidFill>
              </a:rPr>
              <a:t>?</a:t>
            </a:r>
            <a:endParaRPr lang="sk-SK" altLang="en-US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9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6" y="2286000"/>
            <a:ext cx="425767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3148912" y="322264"/>
            <a:ext cx="24080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Our Universe</a:t>
            </a:r>
            <a:endParaRPr lang="en-US" altLang="en-US" sz="2800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6435" name="Picture 3" descr="particle univer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6" y="1598614"/>
            <a:ext cx="3749675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1890803" y="1103313"/>
            <a:ext cx="3724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FF0000"/>
                </a:solidFill>
              </a:rPr>
              <a:t>observed</a:t>
            </a:r>
            <a:r>
              <a:rPr lang="sk-SK" altLang="en-US" sz="1800" dirty="0" smtClean="0">
                <a:solidFill>
                  <a:srgbClr val="FF0000"/>
                </a:solidFill>
              </a:rPr>
              <a:t> </a:t>
            </a:r>
            <a:r>
              <a:rPr lang="sk-SK" altLang="en-US" sz="1800" dirty="0" err="1" smtClean="0">
                <a:solidFill>
                  <a:srgbClr val="FF0000"/>
                </a:solidFill>
              </a:rPr>
              <a:t>stab</a:t>
            </a:r>
            <a:r>
              <a:rPr lang="en-US" altLang="en-US" sz="1800" dirty="0" smtClean="0">
                <a:solidFill>
                  <a:srgbClr val="FF0000"/>
                </a:solidFill>
              </a:rPr>
              <a:t>le particle densities</a:t>
            </a:r>
            <a:r>
              <a:rPr lang="sk-SK" altLang="en-US" sz="1800" dirty="0" smtClean="0">
                <a:solidFill>
                  <a:srgbClr val="FF0000"/>
                </a:solidFill>
              </a:rPr>
              <a:t>  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6964194" y="1143001"/>
            <a:ext cx="31213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FF0000"/>
                </a:solidFill>
              </a:rPr>
              <a:t>energy density contributions</a:t>
            </a:r>
            <a:r>
              <a:rPr lang="sk-SK" altLang="en-US" sz="1800" dirty="0" smtClean="0">
                <a:solidFill>
                  <a:srgbClr val="FF0000"/>
                </a:solidFill>
              </a:rPr>
              <a:t> 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3657600" y="6096000"/>
            <a:ext cx="2743200" cy="1066800"/>
          </a:xfrm>
          <a:prstGeom prst="rect">
            <a:avLst/>
          </a:prstGeom>
          <a:solidFill>
            <a:srgbClr val="FFFFFF"/>
          </a:solidFill>
          <a:ln w="3175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286000" y="5029200"/>
            <a:ext cx="2819400" cy="1600200"/>
          </a:xfrm>
          <a:prstGeom prst="ellipse">
            <a:avLst/>
          </a:prstGeom>
          <a:noFill/>
          <a:ln w="793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7848600" y="4191000"/>
            <a:ext cx="2819400" cy="1600200"/>
          </a:xfrm>
          <a:prstGeom prst="ellipse">
            <a:avLst/>
          </a:prstGeom>
          <a:noFill/>
          <a:ln w="793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9471026" y="5105400"/>
            <a:ext cx="434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k-SK" altLang="en-US" b="1">
                <a:solidFill>
                  <a:srgbClr val="FF0000"/>
                </a:solidFill>
              </a:rPr>
              <a:t>?</a:t>
            </a:r>
            <a:endParaRPr lang="en-US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16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/>
      <p:bldP spid="146439" grpId="0"/>
      <p:bldP spid="9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ál 11"/>
          <p:cNvSpPr/>
          <p:nvPr/>
        </p:nvSpPr>
        <p:spPr>
          <a:xfrm>
            <a:off x="6153150" y="4527550"/>
            <a:ext cx="3600450" cy="147320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1765300" y="152400"/>
            <a:ext cx="515833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Why need to go Beyond the S</a:t>
            </a:r>
            <a:r>
              <a:rPr lang="sk-SK" altLang="en-US" sz="21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tandard</a:t>
            </a:r>
            <a:r>
              <a:rPr lang="sk-SK" altLang="en-US" sz="21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M</a:t>
            </a:r>
            <a:r>
              <a:rPr lang="sk-SK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odel</a:t>
            </a:r>
            <a:r>
              <a:rPr lang="en-US" altLang="en-US" sz="2100" dirty="0">
                <a:solidFill>
                  <a:srgbClr val="0000CC"/>
                </a:solidFill>
                <a:latin typeface="Calibri" panose="020F0502020204030204" pitchFamily="34" charset="0"/>
              </a:rPr>
              <a:t> </a:t>
            </a:r>
            <a:endParaRPr lang="en-US" altLang="en-US" sz="225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5844" name="Straight Connector 12"/>
          <p:cNvCxnSpPr>
            <a:cxnSpLocks noChangeShapeType="1"/>
          </p:cNvCxnSpPr>
          <p:nvPr/>
        </p:nvCxnSpPr>
        <p:spPr bwMode="auto">
          <a:xfrm>
            <a:off x="3962400" y="609601"/>
            <a:ext cx="1492250" cy="3175"/>
          </a:xfrm>
          <a:prstGeom prst="lin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2119314" y="2827338"/>
            <a:ext cx="7827784" cy="67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225"/>
              </a:spcAft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of Gauge Symmetry    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SU(3)</a:t>
            </a:r>
            <a:r>
              <a:rPr lang="sk-SK" altLang="en-US" sz="18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    x   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spontaneously broken</a:t>
            </a:r>
            <a:r>
              <a:rPr lang="sk-SK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SU(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r>
              <a:rPr lang="en-US" altLang="en-US" sz="18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L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x 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U(1)</a:t>
            </a:r>
            <a:r>
              <a:rPr lang="en-US" altLang="en-US" sz="18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Y</a:t>
            </a:r>
            <a:r>
              <a:rPr lang="sk-SK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</a:p>
          <a:p>
            <a:pPr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     </a:t>
            </a:r>
            <a:endParaRPr lang="en-US" altLang="en-US" sz="1800" dirty="0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2100263" y="3432176"/>
            <a:ext cx="81827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of the observed particle 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multiplets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as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low-dim 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irreps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of the gauge 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symm</a:t>
            </a:r>
            <a:r>
              <a:rPr lang="sk-SK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etr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y</a:t>
            </a: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                 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...  </a:t>
            </a: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principle, many other </a:t>
            </a:r>
            <a:r>
              <a:rPr lang="en-US" altLang="en-US" sz="1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irreps</a:t>
            </a: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might be observed by quarks/leptons</a:t>
            </a:r>
            <a:endParaRPr lang="en-US" altLang="en-US" sz="1800" dirty="0"/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2071688" y="4019550"/>
            <a:ext cx="472712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... 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of 3 fermionic </a:t>
            </a:r>
            <a:r>
              <a:rPr lang="sk-SK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gener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ations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... 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electric charge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quantization</a:t>
            </a:r>
            <a:endParaRPr lang="sk-SK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… 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observed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fermionic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masses &amp; mixings</a:t>
            </a: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...   ~ 100 GeV</a:t>
            </a:r>
            <a:r>
              <a:rPr lang="sk-SK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scale of EWSB</a:t>
            </a: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rigin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... 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Planck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scale » 100 GeV?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        </a:t>
            </a:r>
            <a:r>
              <a:rPr lang="sk-SK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sk-SK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sk-SK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...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Dark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Energy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scale « 100 GeV?</a:t>
            </a: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answers would be very welcome</a:t>
            </a:r>
            <a:endParaRPr lang="en-US" altLang="en-US" sz="1800" dirty="0"/>
          </a:p>
        </p:txBody>
      </p:sp>
      <p:sp>
        <p:nvSpPr>
          <p:cNvPr id="35848" name="Rectangle 3"/>
          <p:cNvSpPr>
            <a:spLocks noChangeArrowheads="1"/>
          </p:cNvSpPr>
          <p:nvPr/>
        </p:nvSpPr>
        <p:spPr bwMode="auto">
          <a:xfrm>
            <a:off x="2119314" y="1295400"/>
            <a:ext cx="6690934" cy="1392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What is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Dark Matter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?  </a:t>
            </a: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Why does the Universe’s Expansion accelerate? What is </a:t>
            </a: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Dark Energy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</a:p>
          <a:p>
            <a:pPr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Why is there more matter than antimatter?</a:t>
            </a:r>
            <a:endParaRPr lang="en-US" alt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     </a:t>
            </a:r>
            <a:endParaRPr lang="en-US" altLang="en-US" sz="1800" dirty="0"/>
          </a:p>
        </p:txBody>
      </p:sp>
      <p:sp>
        <p:nvSpPr>
          <p:cNvPr id="35849" name="TextBox 3"/>
          <p:cNvSpPr txBox="1">
            <a:spLocks noChangeArrowheads="1"/>
          </p:cNvSpPr>
          <p:nvPr/>
        </p:nvSpPr>
        <p:spPr bwMode="auto">
          <a:xfrm>
            <a:off x="1865314" y="990600"/>
            <a:ext cx="250818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Calibri" panose="020F0502020204030204" pitchFamily="34" charset="0"/>
              </a:rPr>
              <a:t>Experimental Motivation</a:t>
            </a:r>
            <a:endParaRPr lang="en-US" altLang="en-US" sz="1800" dirty="0">
              <a:latin typeface="Calibri" panose="020F0502020204030204" pitchFamily="34" charset="0"/>
            </a:endParaRPr>
          </a:p>
        </p:txBody>
      </p:sp>
      <p:sp>
        <p:nvSpPr>
          <p:cNvPr id="35850" name="Obrázok 4"/>
          <p:cNvSpPr>
            <a:spLocks noChangeAspect="1"/>
          </p:cNvSpPr>
          <p:nvPr/>
        </p:nvSpPr>
        <p:spPr bwMode="auto">
          <a:xfrm>
            <a:off x="7502525" y="30164"/>
            <a:ext cx="1720850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851" name="TextBox 3"/>
          <p:cNvSpPr txBox="1">
            <a:spLocks noChangeArrowheads="1"/>
          </p:cNvSpPr>
          <p:nvPr/>
        </p:nvSpPr>
        <p:spPr bwMode="auto">
          <a:xfrm>
            <a:off x="1892300" y="2486025"/>
            <a:ext cx="2543902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 smtClean="0">
                <a:latin typeface="Calibri" panose="020F0502020204030204" pitchFamily="34" charset="0"/>
              </a:rPr>
              <a:t>Theor</a:t>
            </a:r>
            <a:r>
              <a:rPr lang="sk-SK" altLang="en-US" sz="1800" dirty="0" err="1" smtClean="0">
                <a:latin typeface="Calibri" panose="020F0502020204030204" pitchFamily="34" charset="0"/>
              </a:rPr>
              <a:t>etic</a:t>
            </a:r>
            <a:r>
              <a:rPr lang="en-US" altLang="en-US" sz="1800" dirty="0" smtClean="0">
                <a:latin typeface="Calibri" panose="020F0502020204030204" pitchFamily="34" charset="0"/>
              </a:rPr>
              <a:t>al</a:t>
            </a:r>
            <a:r>
              <a:rPr lang="sk-SK" altLang="en-US" sz="1800" dirty="0" smtClean="0">
                <a:latin typeface="Calibri" panose="020F0502020204030204" pitchFamily="34" charset="0"/>
              </a:rPr>
              <a:t> </a:t>
            </a:r>
            <a:r>
              <a:rPr lang="en-US" altLang="en-US" sz="1800" dirty="0" err="1" smtClean="0">
                <a:latin typeface="Calibri" panose="020F0502020204030204" pitchFamily="34" charset="0"/>
              </a:rPr>
              <a:t>Motiv</a:t>
            </a:r>
            <a:r>
              <a:rPr lang="sk-SK" altLang="en-US" sz="1800" dirty="0" err="1" smtClean="0">
                <a:latin typeface="Calibri" panose="020F0502020204030204" pitchFamily="34" charset="0"/>
              </a:rPr>
              <a:t>ov</a:t>
            </a:r>
            <a:r>
              <a:rPr lang="en-US" altLang="en-US" sz="1800" dirty="0" err="1" smtClean="0">
                <a:latin typeface="Calibri" panose="020F0502020204030204" pitchFamily="34" charset="0"/>
              </a:rPr>
              <a:t>ation</a:t>
            </a:r>
            <a:endParaRPr lang="en-US" altLang="en-US" sz="1800" dirty="0">
              <a:latin typeface="Calibri" panose="020F0502020204030204" pitchFamily="34" charset="0"/>
            </a:endParaRPr>
          </a:p>
        </p:txBody>
      </p:sp>
      <p:sp>
        <p:nvSpPr>
          <p:cNvPr id="35852" name="TextBox 3"/>
          <p:cNvSpPr txBox="1">
            <a:spLocks noChangeArrowheads="1"/>
          </p:cNvSpPr>
          <p:nvPr/>
        </p:nvSpPr>
        <p:spPr bwMode="auto">
          <a:xfrm>
            <a:off x="6619876" y="5048250"/>
            <a:ext cx="285123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Motivation for more complete </a:t>
            </a:r>
            <a:endParaRPr lang="en-US" altLang="en-US" sz="15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b="1" dirty="0">
                <a:solidFill>
                  <a:srgbClr val="FF0000"/>
                </a:solidFill>
                <a:latin typeface="Calibri" panose="020F0502020204030204" pitchFamily="34" charset="0"/>
              </a:rPr>
              <a:t>“Beyond Standard Model” </a:t>
            </a:r>
            <a:r>
              <a:rPr lang="en-US" altLang="en-US" sz="1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theory</a:t>
            </a:r>
            <a:endParaRPr lang="en-US" altLang="en-US" sz="15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93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4"/>
          <p:cNvSpPr>
            <a:spLocks/>
          </p:cNvSpPr>
          <p:nvPr/>
        </p:nvSpPr>
        <p:spPr bwMode="auto">
          <a:xfrm>
            <a:off x="5181600" y="2171700"/>
            <a:ext cx="800100" cy="1885950"/>
          </a:xfrm>
          <a:custGeom>
            <a:avLst/>
            <a:gdLst>
              <a:gd name="T0" fmla="*/ 0 w 672"/>
              <a:gd name="T1" fmla="*/ 0 h 1584"/>
              <a:gd name="T2" fmla="*/ 2147483646 w 672"/>
              <a:gd name="T3" fmla="*/ 2147483646 h 1584"/>
              <a:gd name="T4" fmla="*/ 2147483646 w 672"/>
              <a:gd name="T5" fmla="*/ 2147483646 h 1584"/>
              <a:gd name="T6" fmla="*/ 0 60000 65536"/>
              <a:gd name="T7" fmla="*/ 0 60000 65536"/>
              <a:gd name="T8" fmla="*/ 0 60000 65536"/>
              <a:gd name="T9" fmla="*/ 0 w 672"/>
              <a:gd name="T10" fmla="*/ 0 h 1584"/>
              <a:gd name="T11" fmla="*/ 672 w 672"/>
              <a:gd name="T12" fmla="*/ 1584 h 15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1584">
                <a:moveTo>
                  <a:pt x="0" y="0"/>
                </a:moveTo>
                <a:cubicBezTo>
                  <a:pt x="40" y="492"/>
                  <a:pt x="80" y="984"/>
                  <a:pt x="192" y="1248"/>
                </a:cubicBezTo>
                <a:cubicBezTo>
                  <a:pt x="304" y="1512"/>
                  <a:pt x="592" y="1528"/>
                  <a:pt x="672" y="1584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1" name="Freeform 5"/>
          <p:cNvSpPr>
            <a:spLocks/>
          </p:cNvSpPr>
          <p:nvPr/>
        </p:nvSpPr>
        <p:spPr bwMode="auto">
          <a:xfrm>
            <a:off x="5981700" y="4057650"/>
            <a:ext cx="1885950" cy="285750"/>
          </a:xfrm>
          <a:custGeom>
            <a:avLst/>
            <a:gdLst>
              <a:gd name="T0" fmla="*/ 0 w 1584"/>
              <a:gd name="T1" fmla="*/ 0 h 240"/>
              <a:gd name="T2" fmla="*/ 2147483646 w 1584"/>
              <a:gd name="T3" fmla="*/ 2147483646 h 240"/>
              <a:gd name="T4" fmla="*/ 2147483646 w 1584"/>
              <a:gd name="T5" fmla="*/ 2147483646 h 240"/>
              <a:gd name="T6" fmla="*/ 0 60000 65536"/>
              <a:gd name="T7" fmla="*/ 0 60000 65536"/>
              <a:gd name="T8" fmla="*/ 0 60000 65536"/>
              <a:gd name="T9" fmla="*/ 0 w 1584"/>
              <a:gd name="T10" fmla="*/ 0 h 240"/>
              <a:gd name="T11" fmla="*/ 1584 w 1584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4" h="240">
                <a:moveTo>
                  <a:pt x="0" y="0"/>
                </a:moveTo>
                <a:cubicBezTo>
                  <a:pt x="204" y="52"/>
                  <a:pt x="408" y="104"/>
                  <a:pt x="672" y="144"/>
                </a:cubicBezTo>
                <a:cubicBezTo>
                  <a:pt x="936" y="184"/>
                  <a:pt x="1424" y="224"/>
                  <a:pt x="1584" y="240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Line 6"/>
          <p:cNvSpPr>
            <a:spLocks noChangeShapeType="1"/>
          </p:cNvSpPr>
          <p:nvPr/>
        </p:nvSpPr>
        <p:spPr bwMode="auto">
          <a:xfrm flipV="1">
            <a:off x="4381500" y="2114550"/>
            <a:ext cx="0" cy="285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3" name="Line 7"/>
          <p:cNvSpPr>
            <a:spLocks noChangeShapeType="1"/>
          </p:cNvSpPr>
          <p:nvPr/>
        </p:nvSpPr>
        <p:spPr bwMode="auto">
          <a:xfrm>
            <a:off x="4610100" y="4857750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4" name="Freeform 8"/>
          <p:cNvSpPr>
            <a:spLocks/>
          </p:cNvSpPr>
          <p:nvPr/>
        </p:nvSpPr>
        <p:spPr bwMode="auto">
          <a:xfrm>
            <a:off x="5695950" y="4286250"/>
            <a:ext cx="1885950" cy="285750"/>
          </a:xfrm>
          <a:custGeom>
            <a:avLst/>
            <a:gdLst>
              <a:gd name="T0" fmla="*/ 0 w 1584"/>
              <a:gd name="T1" fmla="*/ 2147483646 h 240"/>
              <a:gd name="T2" fmla="*/ 2147483646 w 1584"/>
              <a:gd name="T3" fmla="*/ 0 h 240"/>
              <a:gd name="T4" fmla="*/ 0 60000 65536"/>
              <a:gd name="T5" fmla="*/ 0 60000 65536"/>
              <a:gd name="T6" fmla="*/ 0 w 1584"/>
              <a:gd name="T7" fmla="*/ 0 h 240"/>
              <a:gd name="T8" fmla="*/ 1584 w 1584"/>
              <a:gd name="T9" fmla="*/ 240 h 2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84" h="240">
                <a:moveTo>
                  <a:pt x="0" y="240"/>
                </a:moveTo>
                <a:cubicBezTo>
                  <a:pt x="660" y="140"/>
                  <a:pt x="1320" y="40"/>
                  <a:pt x="1584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5" name="Freeform 9"/>
          <p:cNvSpPr>
            <a:spLocks/>
          </p:cNvSpPr>
          <p:nvPr/>
        </p:nvSpPr>
        <p:spPr bwMode="auto">
          <a:xfrm>
            <a:off x="5695950" y="4217988"/>
            <a:ext cx="2114550" cy="125412"/>
          </a:xfrm>
          <a:custGeom>
            <a:avLst/>
            <a:gdLst>
              <a:gd name="T0" fmla="*/ 0 w 1776"/>
              <a:gd name="T1" fmla="*/ 0 h 144"/>
              <a:gd name="T2" fmla="*/ 2147483646 w 1776"/>
              <a:gd name="T3" fmla="*/ 2147483646 h 144"/>
              <a:gd name="T4" fmla="*/ 0 60000 65536"/>
              <a:gd name="T5" fmla="*/ 0 60000 65536"/>
              <a:gd name="T6" fmla="*/ 0 w 1776"/>
              <a:gd name="T7" fmla="*/ 0 h 144"/>
              <a:gd name="T8" fmla="*/ 1776 w 1776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76" h="144">
                <a:moveTo>
                  <a:pt x="0" y="0"/>
                </a:moveTo>
                <a:cubicBezTo>
                  <a:pt x="740" y="60"/>
                  <a:pt x="1480" y="120"/>
                  <a:pt x="1776" y="144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>
            <a:off x="5695950" y="48006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7" name="Line 11"/>
          <p:cNvSpPr>
            <a:spLocks noChangeShapeType="1"/>
          </p:cNvSpPr>
          <p:nvPr/>
        </p:nvSpPr>
        <p:spPr bwMode="auto">
          <a:xfrm>
            <a:off x="7410450" y="48006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8" name="Text Box 12"/>
          <p:cNvSpPr txBox="1">
            <a:spLocks noChangeArrowheads="1"/>
          </p:cNvSpPr>
          <p:nvPr/>
        </p:nvSpPr>
        <p:spPr bwMode="auto">
          <a:xfrm>
            <a:off x="5353051" y="4000500"/>
            <a:ext cx="430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sk-SK" altLang="en-US" sz="1800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k-SK" altLang="en-US" sz="15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altLang="en-US" sz="15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9" name="Text Box 13"/>
          <p:cNvSpPr txBox="1">
            <a:spLocks noChangeArrowheads="1"/>
          </p:cNvSpPr>
          <p:nvPr/>
        </p:nvSpPr>
        <p:spPr bwMode="auto">
          <a:xfrm>
            <a:off x="5353051" y="4343400"/>
            <a:ext cx="430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sk-SK" altLang="en-US" sz="1800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k-SK" altLang="en-US" sz="15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altLang="en-US" sz="15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4892675" y="2800350"/>
            <a:ext cx="438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sk-SK" altLang="en-US" sz="1800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k-SK" altLang="en-US" sz="15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altLang="en-US" sz="15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7" name="Text Box 15"/>
          <p:cNvSpPr txBox="1">
            <a:spLocks noChangeArrowheads="1"/>
          </p:cNvSpPr>
          <p:nvPr/>
        </p:nvSpPr>
        <p:spPr bwMode="auto">
          <a:xfrm>
            <a:off x="5353050" y="4983164"/>
            <a:ext cx="81438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sk-SK" altLang="en-US" sz="1350">
                <a:latin typeface="Times New Roman" panose="02020603050405020304" pitchFamily="18" charset="0"/>
              </a:rPr>
              <a:t>100 GeV</a:t>
            </a:r>
            <a:endParaRPr lang="en-US" altLang="en-US" sz="1350">
              <a:latin typeface="Times New Roman" panose="02020603050405020304" pitchFamily="18" charset="0"/>
            </a:endParaRPr>
          </a:p>
        </p:txBody>
      </p:sp>
      <p:sp>
        <p:nvSpPr>
          <p:cNvPr id="21518" name="Text Box 16"/>
          <p:cNvSpPr txBox="1">
            <a:spLocks noChangeArrowheads="1"/>
          </p:cNvSpPr>
          <p:nvPr/>
        </p:nvSpPr>
        <p:spPr bwMode="auto">
          <a:xfrm>
            <a:off x="7018338" y="4983164"/>
            <a:ext cx="8763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sk-SK" altLang="en-US" sz="1350">
                <a:latin typeface="Times New Roman" panose="02020603050405020304" pitchFamily="18" charset="0"/>
              </a:rPr>
              <a:t>10</a:t>
            </a:r>
            <a:r>
              <a:rPr lang="sk-SK" altLang="en-US" sz="1800" baseline="30000">
                <a:latin typeface="Times New Roman" panose="02020603050405020304" pitchFamily="18" charset="0"/>
              </a:rPr>
              <a:t>16 </a:t>
            </a:r>
            <a:r>
              <a:rPr lang="sk-SK" altLang="en-US" sz="1350">
                <a:latin typeface="Times New Roman" panose="02020603050405020304" pitchFamily="18" charset="0"/>
              </a:rPr>
              <a:t>GeV</a:t>
            </a:r>
            <a:endParaRPr lang="en-US" altLang="en-US" sz="1350">
              <a:latin typeface="Times New Roman" panose="02020603050405020304" pitchFamily="18" charset="0"/>
            </a:endParaRPr>
          </a:p>
        </p:txBody>
      </p:sp>
      <p:sp>
        <p:nvSpPr>
          <p:cNvPr id="21519" name="Text Box 17"/>
          <p:cNvSpPr txBox="1">
            <a:spLocks noChangeArrowheads="1"/>
          </p:cNvSpPr>
          <p:nvPr/>
        </p:nvSpPr>
        <p:spPr bwMode="auto">
          <a:xfrm>
            <a:off x="7753350" y="4972051"/>
            <a:ext cx="18161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sk-SK" altLang="en-US" sz="1350">
                <a:latin typeface="Times New Roman" panose="02020603050405020304" pitchFamily="18" charset="0"/>
              </a:rPr>
              <a:t>     </a:t>
            </a:r>
            <a:r>
              <a:rPr lang="en-US" altLang="en-US" sz="1350">
                <a:latin typeface="Times New Roman" panose="02020603050405020304" pitchFamily="18" charset="0"/>
              </a:rPr>
              <a:t>|q|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sk-SK" altLang="en-US" sz="135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35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350">
                <a:latin typeface="Times New Roman" panose="02020603050405020304" pitchFamily="18" charset="0"/>
              </a:rPr>
              <a:t>q </a:t>
            </a:r>
            <a:r>
              <a:rPr lang="sk-SK" altLang="en-US" sz="1350">
                <a:latin typeface="Times New Roman" panose="02020603050405020304" pitchFamily="18" charset="0"/>
              </a:rPr>
              <a:t>= </a:t>
            </a:r>
            <a:r>
              <a:rPr lang="en-US" altLang="en-US" sz="1350">
                <a:latin typeface="Times New Roman" panose="02020603050405020304" pitchFamily="18" charset="0"/>
              </a:rPr>
              <a:t>momentum transfer</a:t>
            </a:r>
          </a:p>
        </p:txBody>
      </p:sp>
      <p:sp>
        <p:nvSpPr>
          <p:cNvPr id="37904" name="Freeform 18"/>
          <p:cNvSpPr>
            <a:spLocks/>
          </p:cNvSpPr>
          <p:nvPr/>
        </p:nvSpPr>
        <p:spPr bwMode="auto">
          <a:xfrm>
            <a:off x="4438650" y="4400550"/>
            <a:ext cx="1257300" cy="57150"/>
          </a:xfrm>
          <a:custGeom>
            <a:avLst/>
            <a:gdLst>
              <a:gd name="T0" fmla="*/ 0 w 1056"/>
              <a:gd name="T1" fmla="*/ 2147483646 h 48"/>
              <a:gd name="T2" fmla="*/ 2147483646 w 1056"/>
              <a:gd name="T3" fmla="*/ 0 h 48"/>
              <a:gd name="T4" fmla="*/ 0 60000 65536"/>
              <a:gd name="T5" fmla="*/ 0 60000 65536"/>
              <a:gd name="T6" fmla="*/ 0 w 1056"/>
              <a:gd name="T7" fmla="*/ 0 h 48"/>
              <a:gd name="T8" fmla="*/ 1056 w 1056"/>
              <a:gd name="T9" fmla="*/ 48 h 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56" h="48">
                <a:moveTo>
                  <a:pt x="0" y="48"/>
                </a:moveTo>
                <a:cubicBezTo>
                  <a:pt x="440" y="28"/>
                  <a:pt x="880" y="8"/>
                  <a:pt x="1056" y="0"/>
                </a:cubicBezTo>
              </a:path>
            </a:pathLst>
          </a:custGeom>
          <a:noFill/>
          <a:ln w="3175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 flipH="1">
            <a:off x="4324350" y="4857750"/>
            <a:ext cx="342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6" name="Text Box 20"/>
          <p:cNvSpPr txBox="1">
            <a:spLocks noChangeArrowheads="1"/>
          </p:cNvSpPr>
          <p:nvPr/>
        </p:nvSpPr>
        <p:spPr bwMode="auto">
          <a:xfrm>
            <a:off x="4537076" y="4114800"/>
            <a:ext cx="354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180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sk-SK" altLang="en-US" sz="15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altLang="en-US" sz="15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07" name="TextBox 3"/>
          <p:cNvSpPr txBox="1">
            <a:spLocks noChangeArrowheads="1"/>
          </p:cNvSpPr>
          <p:nvPr/>
        </p:nvSpPr>
        <p:spPr bwMode="auto">
          <a:xfrm>
            <a:off x="414621" y="87411"/>
            <a:ext cx="671658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Large number of </a:t>
            </a:r>
            <a:r>
              <a:rPr lang="sk-SK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T</a:t>
            </a: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</a:t>
            </a:r>
            <a:r>
              <a:rPr lang="sk-SK" altLang="en-US" sz="21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eoret</a:t>
            </a:r>
            <a:r>
              <a:rPr lang="en-US" altLang="en-US" sz="21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ical</a:t>
            </a: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 Ideas investigated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sk-SK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e.g.,  Beautiful idea of S</a:t>
            </a:r>
            <a:r>
              <a:rPr lang="sk-SK" altLang="en-US" sz="21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upersy</a:t>
            </a: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m</a:t>
            </a:r>
            <a:r>
              <a:rPr lang="sk-SK" altLang="en-US" sz="21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metr</a:t>
            </a: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y   -   with its surprises</a:t>
            </a:r>
            <a:endParaRPr lang="en-US" altLang="en-US" sz="2400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37908" name="TextBox 3"/>
          <p:cNvSpPr txBox="1">
            <a:spLocks noChangeArrowheads="1"/>
          </p:cNvSpPr>
          <p:nvPr/>
        </p:nvSpPr>
        <p:spPr bwMode="auto">
          <a:xfrm>
            <a:off x="2962275" y="1485900"/>
            <a:ext cx="597285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Gauge Coupling Unification at energies two orders below the Planck Scale</a:t>
            </a:r>
            <a:endParaRPr lang="sk-SK" altLang="en-US" sz="1500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419104" y="5591746"/>
            <a:ext cx="402668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Other example of a  SUSY  surprise: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1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  Higgs mass to be below 140 GeV</a:t>
            </a:r>
            <a:endParaRPr lang="en-US" altLang="en-US" sz="2400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3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362200" y="533400"/>
            <a:ext cx="9881231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CC"/>
                </a:solidFill>
              </a:rPr>
              <a:t>The </a:t>
            </a:r>
            <a:r>
              <a:rPr lang="sk-SK" altLang="en-US" sz="2400" dirty="0" smtClean="0">
                <a:solidFill>
                  <a:srgbClr val="0000CC"/>
                </a:solidFill>
              </a:rPr>
              <a:t>L</a:t>
            </a:r>
            <a:r>
              <a:rPr lang="en-US" altLang="en-US" sz="2400" dirty="0" err="1" smtClean="0">
                <a:solidFill>
                  <a:srgbClr val="0000CC"/>
                </a:solidFill>
              </a:rPr>
              <a:t>arge</a:t>
            </a:r>
            <a:r>
              <a:rPr lang="en-US" altLang="en-US" sz="2400" dirty="0" smtClean="0">
                <a:solidFill>
                  <a:srgbClr val="0000CC"/>
                </a:solidFill>
              </a:rPr>
              <a:t> Hadron </a:t>
            </a:r>
            <a:r>
              <a:rPr lang="sk-SK" altLang="en-US" sz="2400" dirty="0" smtClean="0">
                <a:solidFill>
                  <a:srgbClr val="0000CC"/>
                </a:solidFill>
              </a:rPr>
              <a:t>C</a:t>
            </a:r>
            <a:r>
              <a:rPr lang="en-US" altLang="en-US" sz="2400" dirty="0" err="1" smtClean="0">
                <a:solidFill>
                  <a:srgbClr val="0000CC"/>
                </a:solidFill>
              </a:rPr>
              <a:t>ollider</a:t>
            </a:r>
            <a:r>
              <a:rPr lang="sk-SK" altLang="en-US" sz="2400" dirty="0" smtClean="0">
                <a:solidFill>
                  <a:srgbClr val="0000CC"/>
                </a:solidFill>
              </a:rPr>
              <a:t>:  </a:t>
            </a: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400" dirty="0" smtClean="0">
                <a:solidFill>
                  <a:srgbClr val="0000CC"/>
                </a:solidFill>
              </a:rPr>
              <a:t>1</a:t>
            </a:r>
            <a:r>
              <a:rPr lang="en-US" altLang="en-US" sz="2400" dirty="0" smtClean="0">
                <a:solidFill>
                  <a:srgbClr val="0000CC"/>
                </a:solidFill>
              </a:rPr>
              <a:t>3</a:t>
            </a:r>
            <a:r>
              <a:rPr lang="sk-SK" altLang="en-US" sz="2400" dirty="0" smtClean="0">
                <a:solidFill>
                  <a:srgbClr val="0000CC"/>
                </a:solidFill>
              </a:rPr>
              <a:t> </a:t>
            </a:r>
            <a:r>
              <a:rPr lang="en-US" altLang="en-US" sz="2400" dirty="0" smtClean="0">
                <a:solidFill>
                  <a:srgbClr val="0000CC"/>
                </a:solidFill>
              </a:rPr>
              <a:t>years    </a:t>
            </a:r>
            <a:r>
              <a:rPr lang="en-US" altLang="en-US" sz="2400" dirty="0">
                <a:solidFill>
                  <a:srgbClr val="0000CC"/>
                </a:solidFill>
              </a:rPr>
              <a:t>S</a:t>
            </a:r>
            <a:r>
              <a:rPr lang="en-US" altLang="en-US" sz="2400" dirty="0" smtClean="0">
                <a:solidFill>
                  <a:srgbClr val="0000CC"/>
                </a:solidFill>
              </a:rPr>
              <a:t>earches for signals of Beyond Standard Model Physics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400" dirty="0" smtClean="0">
                <a:solidFill>
                  <a:srgbClr val="0000CC"/>
                </a:solidFill>
              </a:rPr>
              <a:t>  </a:t>
            </a: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CC"/>
                </a:solidFill>
              </a:rPr>
              <a:t>  No clear cut signal found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CC"/>
                </a:solidFill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400" dirty="0" smtClean="0">
                <a:solidFill>
                  <a:srgbClr val="0000CC"/>
                </a:solidFill>
              </a:rPr>
              <a:t> </a:t>
            </a: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k-SK" altLang="en-US" sz="24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400" dirty="0" smtClean="0">
                <a:solidFill>
                  <a:srgbClr val="FF0000"/>
                </a:solidFill>
              </a:rPr>
              <a:t>N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ew</a:t>
            </a:r>
            <a:r>
              <a:rPr lang="en-US" altLang="en-US" sz="2400" dirty="0" smtClean="0">
                <a:solidFill>
                  <a:srgbClr val="FF0000"/>
                </a:solidFill>
              </a:rPr>
              <a:t> idea: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>
                <a:solidFill>
                  <a:srgbClr val="FF0000"/>
                </a:solidFill>
              </a:rPr>
              <a:t>            Keep looking for Direct production of new particles at the LHC</a:t>
            </a:r>
            <a:r>
              <a:rPr lang="sk-SK" altLang="en-US" sz="2400" dirty="0" smtClean="0">
                <a:solidFill>
                  <a:srgbClr val="FF0000"/>
                </a:solidFill>
              </a:rPr>
              <a:t>  </a:t>
            </a:r>
            <a:endParaRPr lang="sk-SK" altLang="en-US" sz="24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CC"/>
                </a:solidFill>
              </a:rPr>
              <a:t>       </a:t>
            </a:r>
            <a:r>
              <a:rPr lang="en-US" altLang="en-US" sz="2400" i="1" dirty="0" smtClean="0">
                <a:solidFill>
                  <a:srgbClr val="FF0000"/>
                </a:solidFill>
              </a:rPr>
              <a:t>but at the same time</a:t>
            </a:r>
            <a:endParaRPr lang="sk-SK" altLang="en-US" sz="24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2400" dirty="0">
                <a:solidFill>
                  <a:srgbClr val="0000CC"/>
                </a:solidFill>
              </a:rPr>
              <a:t>             </a:t>
            </a:r>
            <a:r>
              <a:rPr lang="en-US" altLang="en-US" sz="2400" dirty="0" smtClean="0">
                <a:solidFill>
                  <a:srgbClr val="FF0000"/>
                </a:solidFill>
              </a:rPr>
              <a:t>Pay attention also to rare or forbidden processes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>
                <a:solidFill>
                  <a:srgbClr val="FF0000"/>
                </a:solidFill>
              </a:rPr>
              <a:t>            (especially decays) at much lower energies</a:t>
            </a:r>
            <a:endParaRPr lang="sk-SK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3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3"/>
          <p:cNvSpPr txBox="1">
            <a:spLocks noChangeArrowheads="1"/>
          </p:cNvSpPr>
          <p:nvPr/>
        </p:nvSpPr>
        <p:spPr bwMode="auto">
          <a:xfrm>
            <a:off x="3175001" y="1746251"/>
            <a:ext cx="513871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Examples of rare or forbidden decays at low energies</a:t>
            </a:r>
            <a:endParaRPr lang="sk-SK" alt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             </a:t>
            </a:r>
            <a:endParaRPr lang="en-US" altLang="en-US" sz="1800" baseline="30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aseline="30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963" name="TextBox 3"/>
          <p:cNvSpPr txBox="1">
            <a:spLocks noChangeArrowheads="1"/>
          </p:cNvSpPr>
          <p:nvPr/>
        </p:nvSpPr>
        <p:spPr bwMode="auto">
          <a:xfrm>
            <a:off x="1100069" y="661793"/>
            <a:ext cx="54244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CC"/>
                </a:solidFill>
                <a:latin typeface="Calibri" panose="020F0502020204030204" pitchFamily="34" charset="0"/>
              </a:rPr>
              <a:t>Indirect NEW PHYSICS </a:t>
            </a:r>
            <a:r>
              <a:rPr lang="en-US" altLang="en-US" dirty="0" smtClean="0">
                <a:solidFill>
                  <a:srgbClr val="0000CC"/>
                </a:solidFill>
                <a:latin typeface="Calibri" panose="020F0502020204030204" pitchFamily="34" charset="0"/>
              </a:rPr>
              <a:t>Searches</a:t>
            </a:r>
            <a:endParaRPr lang="en-US" altLang="en-US" i="1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24600" y="2171701"/>
            <a:ext cx="3314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anose="020F0502020204030204" pitchFamily="34" charset="0"/>
              </a:rPr>
              <a:t>with P.Mat</a:t>
            </a:r>
            <a:r>
              <a:rPr lang="sk-SK" altLang="en-US" sz="1200">
                <a:latin typeface="Calibri" panose="020F0502020204030204" pitchFamily="34" charset="0"/>
              </a:rPr>
              <a:t>ák, </a:t>
            </a:r>
            <a:r>
              <a:rPr lang="en-US" altLang="en-US" sz="1200">
                <a:latin typeface="Calibri" panose="020F0502020204030204" pitchFamily="34" charset="0"/>
              </a:rPr>
              <a:t>Int</a:t>
            </a:r>
            <a:r>
              <a:rPr lang="sk-SK" altLang="en-US" sz="1200">
                <a:latin typeface="Calibri" panose="020F0502020204030204" pitchFamily="34" charset="0"/>
              </a:rPr>
              <a:t>l.</a:t>
            </a:r>
            <a:r>
              <a:rPr lang="en-US" altLang="en-US" sz="1200">
                <a:latin typeface="Calibri" panose="020F0502020204030204" pitchFamily="34" charset="0"/>
              </a:rPr>
              <a:t> J. </a:t>
            </a:r>
            <a:r>
              <a:rPr lang="sk-SK" altLang="en-US" sz="1200">
                <a:latin typeface="Calibri" panose="020F0502020204030204" pitchFamily="34" charset="0"/>
              </a:rPr>
              <a:t>Ph</a:t>
            </a:r>
            <a:r>
              <a:rPr lang="en-US" altLang="en-US" sz="1200">
                <a:latin typeface="Calibri" panose="020F0502020204030204" pitchFamily="34" charset="0"/>
              </a:rPr>
              <a:t>ys. 2014</a:t>
            </a:r>
            <a:r>
              <a:rPr lang="sk-SK" altLang="en-US" sz="1200">
                <a:latin typeface="Calibri" panose="020F0502020204030204" pitchFamily="34" charset="0"/>
              </a:rPr>
              <a:t>,   PhD Thesis 2015</a:t>
            </a:r>
            <a:endParaRPr lang="en-US" altLang="en-US" sz="120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16764" y="3643314"/>
            <a:ext cx="2149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anose="020F0502020204030204" pitchFamily="34" charset="0"/>
              </a:rPr>
              <a:t>with P</a:t>
            </a:r>
            <a:r>
              <a:rPr lang="sk-SK" altLang="en-US" sz="1200">
                <a:latin typeface="Calibri" panose="020F0502020204030204" pitchFamily="34" charset="0"/>
              </a:rPr>
              <a:t>.</a:t>
            </a:r>
            <a:r>
              <a:rPr lang="en-US" altLang="en-US" sz="1200">
                <a:latin typeface="Calibri" panose="020F0502020204030204" pitchFamily="34" charset="0"/>
              </a:rPr>
              <a:t>Mat</a:t>
            </a:r>
            <a:r>
              <a:rPr lang="sk-SK" altLang="en-US" sz="1200">
                <a:latin typeface="Calibri" panose="020F0502020204030204" pitchFamily="34" charset="0"/>
              </a:rPr>
              <a:t>ák</a:t>
            </a:r>
            <a:r>
              <a:rPr lang="en-US" altLang="en-US" sz="1200">
                <a:latin typeface="Calibri" panose="020F0502020204030204" pitchFamily="34" charset="0"/>
              </a:rPr>
              <a:t>, Z.Ku</a:t>
            </a:r>
            <a:r>
              <a:rPr lang="sk-SK" altLang="en-US" sz="1200">
                <a:latin typeface="Calibri" panose="020F0502020204030204" pitchFamily="34" charset="0"/>
              </a:rPr>
              <a:t>čerová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200">
                <a:latin typeface="Calibri" panose="020F0502020204030204" pitchFamily="34" charset="0"/>
              </a:rPr>
              <a:t>and   </a:t>
            </a:r>
            <a:r>
              <a:rPr lang="en-US" altLang="en-US" sz="1200">
                <a:latin typeface="Calibri" panose="020F0502020204030204" pitchFamily="34" charset="0"/>
              </a:rPr>
              <a:t>Z.</a:t>
            </a:r>
            <a:r>
              <a:rPr lang="sk-SK" altLang="en-US" sz="1200">
                <a:latin typeface="Calibri" panose="020F0502020204030204" pitchFamily="34" charset="0"/>
              </a:rPr>
              <a:t>Š</a:t>
            </a:r>
            <a:r>
              <a:rPr lang="en-US" altLang="en-US" sz="1200">
                <a:latin typeface="Calibri" panose="020F0502020204030204" pitchFamily="34" charset="0"/>
              </a:rPr>
              <a:t>insk</a:t>
            </a:r>
            <a:r>
              <a:rPr lang="sk-SK" altLang="en-US" sz="1200">
                <a:latin typeface="Calibri" panose="020F0502020204030204" pitchFamily="34" charset="0"/>
              </a:rPr>
              <a:t>á, M.S. Thesis</a:t>
            </a:r>
            <a:r>
              <a:rPr lang="en-US" altLang="en-US" sz="1200">
                <a:latin typeface="Calibri" panose="020F0502020204030204" pitchFamily="34" charset="0"/>
              </a:rPr>
              <a:t> 2016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009901" y="2181226"/>
            <a:ext cx="414496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            BR(B</a:t>
            </a:r>
            <a:r>
              <a:rPr lang="en-US" altLang="en-US" sz="1800" baseline="-25000">
                <a:solidFill>
                  <a:srgbClr val="000000"/>
                </a:solidFill>
                <a:latin typeface="Calibri" panose="020F0502020204030204" pitchFamily="34" charset="0"/>
              </a:rPr>
              <a:t>s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→ 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μ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 +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μ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)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            BR(K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→ 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π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 + 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ν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ν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bar)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            R</a:t>
            </a:r>
            <a:r>
              <a:rPr lang="en-US" altLang="en-US" sz="1800" baseline="-25000">
                <a:solidFill>
                  <a:srgbClr val="0000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=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Γ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(K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 +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→ e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ν</a:t>
            </a:r>
            <a:r>
              <a:rPr lang="en-US" altLang="en-US" sz="1800" baseline="-2500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)  /  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Γ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(K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 +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→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μ</a:t>
            </a:r>
            <a:r>
              <a:rPr lang="en-US" altLang="en-US" sz="1800" baseline="3000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ν</a:t>
            </a:r>
            <a:r>
              <a:rPr lang="el-GR" altLang="en-US" sz="1800" baseline="-25000">
                <a:solidFill>
                  <a:srgbClr val="000000"/>
                </a:solidFill>
                <a:latin typeface="Calibri" panose="020F0502020204030204" pitchFamily="34" charset="0"/>
              </a:rPr>
              <a:t>μ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            BR(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τ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e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γ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             BR(H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τ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μ</a:t>
            </a: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086601" y="4745038"/>
            <a:ext cx="22129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anose="020F0502020204030204" pitchFamily="34" charset="0"/>
              </a:rPr>
              <a:t>with S.Bezn</a:t>
            </a:r>
            <a:r>
              <a:rPr lang="sk-SK" altLang="en-US" sz="1200">
                <a:latin typeface="Calibri" panose="020F0502020204030204" pitchFamily="34" charset="0"/>
              </a:rPr>
              <a:t>ák</a:t>
            </a:r>
            <a:r>
              <a:rPr lang="en-US" altLang="en-US" sz="1200">
                <a:latin typeface="Calibri" panose="020F0502020204030204" pitchFamily="34" charset="0"/>
              </a:rPr>
              <a:t>, </a:t>
            </a:r>
            <a:r>
              <a:rPr lang="sk-SK" altLang="en-US" sz="1200">
                <a:latin typeface="Calibri" panose="020F0502020204030204" pitchFamily="34" charset="0"/>
              </a:rPr>
              <a:t> M.S. Thesis</a:t>
            </a:r>
            <a:r>
              <a:rPr lang="en-US" altLang="en-US" sz="1200">
                <a:latin typeface="Calibri" panose="020F0502020204030204" pitchFamily="34" charset="0"/>
              </a:rPr>
              <a:t> 2017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73900" y="5307014"/>
            <a:ext cx="3290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constraining non-Minimal SUSY parameter space  </a:t>
            </a:r>
            <a:endParaRPr lang="en-US" altLang="en-US" sz="1200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308241" y="5889811"/>
            <a:ext cx="2806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A VERY BROAD topic</a:t>
            </a:r>
            <a:endParaRPr lang="en-US" altLang="en-US" sz="2400" i="1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84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101162" y="1620649"/>
            <a:ext cx="8661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/>
              <a:t>1)  Intro to S</a:t>
            </a:r>
            <a:r>
              <a:rPr lang="sk-SK" altLang="en-US" sz="2000" dirty="0" err="1" smtClean="0"/>
              <a:t>tandard</a:t>
            </a:r>
            <a:r>
              <a:rPr lang="sk-SK" altLang="en-US" sz="2000" dirty="0" smtClean="0"/>
              <a:t> </a:t>
            </a:r>
            <a:r>
              <a:rPr lang="en-GB" altLang="en-US" sz="2000" dirty="0"/>
              <a:t>M</a:t>
            </a:r>
            <a:r>
              <a:rPr lang="sk-SK" altLang="en-US" sz="2000" dirty="0" smtClean="0"/>
              <a:t>odel</a:t>
            </a:r>
            <a:r>
              <a:rPr lang="en-GB" altLang="en-US" sz="2000" dirty="0" smtClean="0"/>
              <a:t> (SM)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en-GB" altLang="en-US" sz="2000" dirty="0" smtClean="0"/>
              <a:t>Why going beyond the SM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en-GB" altLang="en-US" sz="2000" dirty="0" smtClean="0"/>
              <a:t>How can rare decays help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sk-SK" altLang="en-US" sz="2000" dirty="0" smtClean="0"/>
              <a:t>NA62 </a:t>
            </a:r>
            <a:r>
              <a:rPr lang="sk-SK" altLang="en-US" sz="2000" dirty="0" smtClean="0"/>
              <a:t>Experiment</a:t>
            </a:r>
            <a:r>
              <a:rPr lang="en-GB" altLang="en-US" sz="2000" dirty="0" smtClean="0"/>
              <a:t> results on rare Kaon decays</a:t>
            </a:r>
            <a:endParaRPr lang="sk-SK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endParaRPr lang="sk-SK" altLang="en-US" sz="2000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16466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3600" dirty="0" err="1">
                <a:solidFill>
                  <a:srgbClr val="0000CC"/>
                </a:solidFill>
              </a:rPr>
              <a:t>Outline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6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11617283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Kaon Decays: (weak decay of the </a:t>
            </a:r>
            <a:r>
              <a:rPr lang="en-US" altLang="en-US" sz="3600" i="1" dirty="0" smtClean="0">
                <a:solidFill>
                  <a:srgbClr val="0000CC"/>
                </a:solidFill>
              </a:rPr>
              <a:t>s</a:t>
            </a:r>
            <a:r>
              <a:rPr lang="en-US" altLang="en-US" sz="3600" dirty="0" smtClean="0">
                <a:solidFill>
                  <a:srgbClr val="0000CC"/>
                </a:solidFill>
              </a:rPr>
              <a:t>-quark)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3600" dirty="0" smtClean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     </a:t>
            </a:r>
            <a:r>
              <a:rPr lang="en-US" altLang="en-US" sz="2400" dirty="0" smtClean="0">
                <a:solidFill>
                  <a:srgbClr val="1807F7"/>
                </a:solidFill>
              </a:rPr>
              <a:t>easily accessible  (</a:t>
            </a:r>
            <a:r>
              <a:rPr lang="en-US" altLang="en-US" sz="2400" dirty="0" err="1" smtClean="0">
                <a:solidFill>
                  <a:srgbClr val="1807F7"/>
                </a:solidFill>
              </a:rPr>
              <a:t>mK</a:t>
            </a:r>
            <a:r>
              <a:rPr lang="en-US" altLang="en-US" sz="2400" dirty="0" smtClean="0">
                <a:solidFill>
                  <a:srgbClr val="1807F7"/>
                </a:solidFill>
              </a:rPr>
              <a:t> ~ 0.5 GeV)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400" dirty="0" smtClean="0">
                <a:solidFill>
                  <a:srgbClr val="1807F7"/>
                </a:solidFill>
              </a:rPr>
              <a:t>        </a:t>
            </a:r>
            <a:r>
              <a:rPr lang="en-GB" altLang="en-US" sz="2400" dirty="0" err="1" smtClean="0">
                <a:solidFill>
                  <a:srgbClr val="1807F7"/>
                </a:solidFill>
              </a:rPr>
              <a:t>Flavor</a:t>
            </a:r>
            <a:r>
              <a:rPr lang="en-GB" altLang="en-US" sz="2400" dirty="0" smtClean="0">
                <a:solidFill>
                  <a:srgbClr val="1807F7"/>
                </a:solidFill>
              </a:rPr>
              <a:t>-changing </a:t>
            </a:r>
            <a:r>
              <a:rPr lang="en-GB" altLang="en-US" sz="2400" dirty="0">
                <a:solidFill>
                  <a:srgbClr val="1807F7"/>
                </a:solidFill>
              </a:rPr>
              <a:t>neutral currents (FCNC) responsible for many decay </a:t>
            </a:r>
            <a:r>
              <a:rPr lang="en-GB" altLang="en-US" sz="2400" dirty="0" smtClean="0">
                <a:solidFill>
                  <a:srgbClr val="1807F7"/>
                </a:solidFill>
              </a:rPr>
              <a:t>channels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400" dirty="0">
                <a:solidFill>
                  <a:srgbClr val="1807F7"/>
                </a:solidFill>
              </a:rPr>
              <a:t> </a:t>
            </a:r>
            <a:r>
              <a:rPr lang="en-GB" altLang="en-US" sz="2400" dirty="0" smtClean="0">
                <a:solidFill>
                  <a:srgbClr val="1807F7"/>
                </a:solidFill>
              </a:rPr>
              <a:t>         (no tree-level amplitudes)</a:t>
            </a:r>
            <a:endParaRPr lang="en-GB" altLang="en-US" sz="2400" dirty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None/>
              <a:defRPr/>
            </a:pPr>
            <a:endParaRPr lang="en-GB" altLang="en-US" sz="2400" dirty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400" dirty="0" smtClean="0">
                <a:solidFill>
                  <a:srgbClr val="1807F7"/>
                </a:solidFill>
              </a:rPr>
              <a:t>        Studied </a:t>
            </a:r>
            <a:r>
              <a:rPr lang="en-GB" altLang="en-US" sz="2400" dirty="0">
                <a:solidFill>
                  <a:srgbClr val="1807F7"/>
                </a:solidFill>
              </a:rPr>
              <a:t>by the NA62 Collaboration with the goal to observe  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400" dirty="0" smtClean="0">
                <a:solidFill>
                  <a:srgbClr val="1807F7"/>
                </a:solidFill>
              </a:rPr>
              <a:t>                                                                                                      K</a:t>
            </a:r>
            <a:r>
              <a:rPr lang="en-GB" altLang="en-US" sz="2400" dirty="0">
                <a:solidFill>
                  <a:srgbClr val="1807F7"/>
                </a:solidFill>
              </a:rPr>
              <a:t>+ </a:t>
            </a:r>
            <a:r>
              <a:rPr lang="en-GB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l-GR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n-US" sz="24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endParaRPr lang="sk-SK" altLang="en-US" sz="2400" dirty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800" dirty="0" smtClean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800" dirty="0" smtClean="0">
              <a:solidFill>
                <a:srgbClr val="0000CC"/>
              </a:solidFill>
            </a:endParaRPr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38" y="4208196"/>
            <a:ext cx="5236793" cy="256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782950" y="4370718"/>
            <a:ext cx="44090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/>
              <a:t>Dominated by top exchange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 </a:t>
            </a:r>
            <a:r>
              <a:rPr lang="en-GB" altLang="en-US" sz="2000" i="1" dirty="0" smtClean="0"/>
              <a:t>(suppression by top propagators,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i="1" dirty="0"/>
              <a:t> </a:t>
            </a:r>
            <a:r>
              <a:rPr lang="en-GB" altLang="en-US" sz="2000" i="1" dirty="0" smtClean="0"/>
              <a:t>         and by </a:t>
            </a:r>
            <a:r>
              <a:rPr lang="en-GB" altLang="en-US" sz="2000" i="1" dirty="0" err="1" smtClean="0"/>
              <a:t>V</a:t>
            </a:r>
            <a:r>
              <a:rPr lang="en-GB" altLang="en-US" sz="2000" i="1" baseline="-25000" dirty="0" err="1" smtClean="0"/>
              <a:t>td</a:t>
            </a:r>
            <a:r>
              <a:rPr lang="en-GB" altLang="en-US" sz="2000" i="1" dirty="0" smtClean="0"/>
              <a:t>*</a:t>
            </a:r>
            <a:r>
              <a:rPr lang="en-GB" altLang="en-US" sz="2000" i="1" dirty="0" err="1" smtClean="0"/>
              <a:t>V</a:t>
            </a:r>
            <a:r>
              <a:rPr lang="en-GB" altLang="en-US" sz="2000" i="1" baseline="-25000" dirty="0" err="1" smtClean="0"/>
              <a:t>ts</a:t>
            </a:r>
            <a:r>
              <a:rPr lang="en-GB" altLang="en-US" sz="2000" i="1" dirty="0" smtClean="0"/>
              <a:t>)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>
                <a:solidFill>
                  <a:srgbClr val="FF0000"/>
                </a:solidFill>
              </a:rPr>
              <a:t>Potentially competing with new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>
                <a:solidFill>
                  <a:srgbClr val="FF0000"/>
                </a:solidFill>
              </a:rPr>
              <a:t> </a:t>
            </a:r>
            <a:r>
              <a:rPr lang="en-GB" altLang="en-US" sz="2000" dirty="0" smtClean="0">
                <a:solidFill>
                  <a:srgbClr val="FF0000"/>
                </a:solidFill>
              </a:rPr>
              <a:t>  heavy particles in the loop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/>
              <a:t>Long range hadronic corrections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more under control than elsewhere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- theoretically very clean</a:t>
            </a:r>
            <a:endParaRPr lang="sk-SK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197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599" y="152400"/>
            <a:ext cx="109696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3600" dirty="0">
                <a:solidFill>
                  <a:srgbClr val="1807F7"/>
                </a:solidFill>
              </a:rPr>
              <a:t>K+ </a:t>
            </a:r>
            <a:r>
              <a:rPr lang="en-GB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l-GR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- the main goal of NA62 Experiment</a:t>
            </a:r>
            <a:endParaRPr lang="sk-SK" altLang="en-US" sz="3600" dirty="0">
              <a:solidFill>
                <a:srgbClr val="1807F7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29" y="1203041"/>
            <a:ext cx="9686795" cy="501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5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101161" y="1620649"/>
            <a:ext cx="1023489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000" b="1" dirty="0" smtClean="0"/>
              <a:t>Experiment:   </a:t>
            </a:r>
            <a:r>
              <a:rPr lang="en-GB" altLang="en-US" sz="2000" dirty="0" smtClean="0"/>
              <a:t>BR( K</a:t>
            </a:r>
            <a:r>
              <a:rPr lang="en-GB" altLang="en-US" sz="2000" dirty="0"/>
              <a:t>+ 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2000" dirty="0" smtClean="0"/>
              <a:t>) = ( 10.6          </a:t>
            </a:r>
            <a:r>
              <a:rPr lang="en-GB" altLang="en-US" sz="2000" baseline="-25000" dirty="0" smtClean="0"/>
              <a:t>stat</a:t>
            </a:r>
            <a:r>
              <a:rPr lang="en-GB" altLang="en-US" sz="2000" dirty="0" smtClean="0"/>
              <a:t>   ± 0.9</a:t>
            </a:r>
            <a:r>
              <a:rPr lang="en-GB" altLang="en-US" sz="2000" baseline="-25000" dirty="0" smtClean="0"/>
              <a:t>syst</a:t>
            </a:r>
            <a:r>
              <a:rPr lang="en-GB" altLang="en-US" sz="2000" dirty="0" smtClean="0"/>
              <a:t> ) x 10</a:t>
            </a:r>
            <a:r>
              <a:rPr lang="en-GB" altLang="en-US" sz="2000" baseline="30000" dirty="0" smtClean="0"/>
              <a:t>-11</a:t>
            </a:r>
            <a:r>
              <a:rPr lang="en-US" altLang="en-US" sz="2000" baseline="30000" dirty="0"/>
              <a:t> </a:t>
            </a:r>
            <a:r>
              <a:rPr lang="en-US" altLang="en-US" sz="2000" dirty="0" smtClean="0"/>
              <a:t>  </a:t>
            </a:r>
            <a:r>
              <a:rPr lang="en-GB" altLang="en-US" sz="2000" dirty="0" smtClean="0"/>
              <a:t>NA62, 2020</a:t>
            </a:r>
            <a:endParaRPr lang="sk-SK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endParaRPr lang="en-US" altLang="en-US" sz="2000" dirty="0"/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2000" dirty="0" smtClean="0"/>
              <a:t> </a:t>
            </a:r>
            <a:r>
              <a:rPr lang="en-US" altLang="en-US" sz="2000" dirty="0" smtClean="0"/>
              <a:t>                                                                              </a:t>
            </a:r>
            <a:r>
              <a:rPr lang="en-GB" altLang="en-US" sz="2000" i="1" dirty="0" smtClean="0"/>
              <a:t>First experimental evidence </a:t>
            </a:r>
            <a:endParaRPr lang="sk-SK" altLang="en-US" sz="2000" i="1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US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2000" b="1" dirty="0" smtClean="0"/>
              <a:t>Theoretical SM prediction: </a:t>
            </a:r>
            <a:r>
              <a:rPr lang="en-GB" altLang="en-US" sz="2000" dirty="0" smtClean="0"/>
              <a:t> BR</a:t>
            </a:r>
            <a:r>
              <a:rPr lang="en-GB" altLang="en-US" sz="2000" dirty="0"/>
              <a:t>( K+ 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2000" dirty="0"/>
              <a:t>) = ( </a:t>
            </a:r>
            <a:r>
              <a:rPr lang="en-GB" altLang="en-US" sz="2000" dirty="0" smtClean="0"/>
              <a:t>8.4  </a:t>
            </a:r>
            <a:r>
              <a:rPr lang="en-GB" altLang="en-US" sz="2000" dirty="0"/>
              <a:t>± </a:t>
            </a:r>
            <a:r>
              <a:rPr lang="en-GB" altLang="en-US" sz="2000" dirty="0" smtClean="0"/>
              <a:t> 0.4 </a:t>
            </a:r>
            <a:r>
              <a:rPr lang="en-GB" altLang="en-US" sz="2000" dirty="0"/>
              <a:t>) x 10</a:t>
            </a:r>
            <a:r>
              <a:rPr lang="en-GB" altLang="en-US" sz="2000" baseline="30000" dirty="0"/>
              <a:t>-11</a:t>
            </a:r>
            <a:r>
              <a:rPr lang="en-US" altLang="en-US" sz="2000" baseline="30000" dirty="0"/>
              <a:t> </a:t>
            </a:r>
            <a:r>
              <a:rPr lang="en-US" altLang="en-US" sz="2000" dirty="0"/>
              <a:t>  </a:t>
            </a:r>
            <a:r>
              <a:rPr lang="en-GB" altLang="en-US" sz="2000" dirty="0" smtClean="0"/>
              <a:t>Buras et al, 2022</a:t>
            </a:r>
          </a:p>
          <a:p>
            <a:pPr>
              <a:spcBef>
                <a:spcPct val="0"/>
              </a:spcBef>
              <a:buNone/>
              <a:defRPr/>
            </a:pPr>
            <a:endParaRPr lang="en-GB" altLang="en-US" sz="2000" dirty="0"/>
          </a:p>
          <a:p>
            <a:pPr>
              <a:spcBef>
                <a:spcPct val="0"/>
              </a:spcBef>
              <a:buNone/>
              <a:defRPr/>
            </a:pPr>
            <a:endParaRPr lang="en-GB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endParaRPr lang="en-GB" altLang="en-US" sz="2000" dirty="0"/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i="1" dirty="0" smtClean="0"/>
              <a:t>Very demanding to measure, must understand the backgrounds to more than 10 orders!</a:t>
            </a:r>
            <a:endParaRPr lang="en-GB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endParaRPr lang="en-GB" altLang="en-US" sz="2000" i="1" dirty="0"/>
          </a:p>
          <a:p>
            <a:pPr>
              <a:spcBef>
                <a:spcPct val="0"/>
              </a:spcBef>
              <a:buNone/>
              <a:defRPr/>
            </a:pPr>
            <a:endParaRPr lang="en-GB" altLang="en-US" sz="2000" i="1" dirty="0" smtClean="0"/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>
                <a:solidFill>
                  <a:srgbClr val="1807F7"/>
                </a:solidFill>
              </a:rPr>
              <a:t>However, NA62 measures many more other kaon decay channels due to large data samples  (high intensity initial proton beam from SPS at CERN)</a:t>
            </a:r>
            <a:endParaRPr lang="sk-SK" altLang="en-US" sz="2000" dirty="0" smtClean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None/>
              <a:defRPr/>
            </a:pPr>
            <a:endParaRPr lang="sk-SK" altLang="en-US" sz="2000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105053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3600" dirty="0">
                <a:solidFill>
                  <a:srgbClr val="1807F7"/>
                </a:solidFill>
              </a:rPr>
              <a:t>K+ </a:t>
            </a:r>
            <a:r>
              <a:rPr lang="en-GB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l-GR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- the main goal </a:t>
            </a:r>
            <a:r>
              <a:rPr lang="en-US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en-US" sz="3600" dirty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NA62 Experiment</a:t>
            </a:r>
            <a:endParaRPr lang="sk-SK" altLang="en-US" sz="3600" dirty="0">
              <a:solidFill>
                <a:srgbClr val="1807F7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381" y="1628648"/>
            <a:ext cx="542925" cy="419100"/>
          </a:xfrm>
          <a:prstGeom prst="rect">
            <a:avLst/>
          </a:prstGeom>
        </p:spPr>
      </p:pic>
      <p:cxnSp>
        <p:nvCxnSpPr>
          <p:cNvPr id="6" name="Rovná spojnica 5"/>
          <p:cNvCxnSpPr/>
          <p:nvPr/>
        </p:nvCxnSpPr>
        <p:spPr>
          <a:xfrm>
            <a:off x="2855934" y="2047748"/>
            <a:ext cx="5887233" cy="0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ovná spojnica 6"/>
          <p:cNvCxnSpPr/>
          <p:nvPr/>
        </p:nvCxnSpPr>
        <p:spPr>
          <a:xfrm flipV="1">
            <a:off x="4521896" y="3565482"/>
            <a:ext cx="4436301" cy="16962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8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28600" y="227556"/>
            <a:ext cx="36043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NA62 Experiment</a:t>
            </a:r>
            <a:r>
              <a:rPr lang="en-US" altLang="en-US" sz="3600" dirty="0" smtClean="0">
                <a:solidFill>
                  <a:srgbClr val="0000CC"/>
                </a:solidFill>
              </a:rPr>
              <a:t> </a:t>
            </a:r>
            <a:endParaRPr lang="sk-SK" altLang="en-US" sz="3600" dirty="0">
              <a:solidFill>
                <a:srgbClr val="1807F7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23" y="1223700"/>
            <a:ext cx="789622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28600" y="227556"/>
            <a:ext cx="59167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Kaon Physics at CERN:  history</a:t>
            </a:r>
            <a:r>
              <a:rPr lang="en-US" altLang="en-US" sz="3600" dirty="0" smtClean="0">
                <a:solidFill>
                  <a:srgbClr val="0000CC"/>
                </a:solidFill>
              </a:rPr>
              <a:t> </a:t>
            </a:r>
            <a:endParaRPr lang="sk-SK" altLang="en-US" sz="3600" dirty="0">
              <a:solidFill>
                <a:srgbClr val="1807F7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837" y="1371533"/>
            <a:ext cx="4124325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2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02" y="1637975"/>
            <a:ext cx="10502356" cy="4478363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28600" y="227556"/>
            <a:ext cx="36043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dirty="0" smtClean="0">
                <a:solidFill>
                  <a:srgbClr val="1807F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NA62 Experiment</a:t>
            </a:r>
            <a:r>
              <a:rPr lang="en-US" altLang="en-US" sz="3600" dirty="0" smtClean="0">
                <a:solidFill>
                  <a:srgbClr val="0000CC"/>
                </a:solidFill>
              </a:rPr>
              <a:t> </a:t>
            </a:r>
            <a:endParaRPr lang="sk-SK" altLang="en-US" sz="3600" dirty="0">
              <a:solidFill>
                <a:srgbClr val="1807F7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5699342" y="1490597"/>
            <a:ext cx="263047" cy="46257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bdĺžnik 6"/>
          <p:cNvSpPr/>
          <p:nvPr/>
        </p:nvSpPr>
        <p:spPr>
          <a:xfrm>
            <a:off x="9327814" y="4992059"/>
            <a:ext cx="1860551" cy="1138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1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41344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The NA62 Detector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9507255" y="5593307"/>
            <a:ext cx="1681110" cy="694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14" y="1187037"/>
            <a:ext cx="10742797" cy="47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0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7237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00CC"/>
                </a:solidFill>
              </a:rPr>
              <a:t>Outline of the Kaon Decay results in this talk</a:t>
            </a:r>
            <a:endParaRPr lang="sk-SK" altLang="en-US" sz="28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22" y="1110251"/>
            <a:ext cx="11720816" cy="4902242"/>
          </a:xfrm>
          <a:prstGeom prst="rect">
            <a:avLst/>
          </a:prstGeom>
        </p:spPr>
      </p:pic>
      <p:pic>
        <p:nvPicPr>
          <p:cNvPr id="5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559" y="3744238"/>
            <a:ext cx="29718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5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38" y="1189715"/>
            <a:ext cx="4081791" cy="877079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93" y="2282413"/>
            <a:ext cx="11435088" cy="1976435"/>
          </a:xfrm>
          <a:prstGeom prst="rect">
            <a:avLst/>
          </a:prstGeom>
        </p:spPr>
      </p:pic>
      <p:sp>
        <p:nvSpPr>
          <p:cNvPr id="7" name="Obdĺžnik 6"/>
          <p:cNvSpPr/>
          <p:nvPr/>
        </p:nvSpPr>
        <p:spPr>
          <a:xfrm>
            <a:off x="9920613" y="2887691"/>
            <a:ext cx="1681110" cy="694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ĺžnik 7"/>
          <p:cNvSpPr/>
          <p:nvPr/>
        </p:nvSpPr>
        <p:spPr>
          <a:xfrm>
            <a:off x="1653435" y="2129424"/>
            <a:ext cx="1039661" cy="215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3" y="4712066"/>
            <a:ext cx="12145232" cy="18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963438" y="1239819"/>
            <a:ext cx="47253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 smtClean="0"/>
              <a:t>results           </a:t>
            </a:r>
            <a:r>
              <a:rPr lang="en-US" altLang="en-US" sz="1800" i="1" dirty="0" smtClean="0"/>
              <a:t>JHEP 09 (2023) 040</a:t>
            </a:r>
            <a:endParaRPr lang="sk-SK" altLang="en-US" sz="18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38" y="1189715"/>
            <a:ext cx="4081791" cy="877079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08" y="2963058"/>
            <a:ext cx="11833247" cy="1568573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287" y="4784943"/>
            <a:ext cx="7996674" cy="156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2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21347" y="-8963"/>
            <a:ext cx="2725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00CC"/>
                </a:solidFill>
              </a:rPr>
              <a:t>S</a:t>
            </a:r>
            <a:r>
              <a:rPr lang="sk-SK" altLang="en-US" sz="2800" dirty="0" err="1" smtClean="0">
                <a:solidFill>
                  <a:srgbClr val="0000CC"/>
                </a:solidFill>
              </a:rPr>
              <a:t>tandard</a:t>
            </a:r>
            <a:r>
              <a:rPr lang="en-GB" altLang="en-US" sz="2800" dirty="0" smtClean="0">
                <a:solidFill>
                  <a:srgbClr val="0000CC"/>
                </a:solidFill>
              </a:rPr>
              <a:t> M</a:t>
            </a:r>
            <a:r>
              <a:rPr lang="sk-SK" altLang="en-US" sz="2800" dirty="0" smtClean="0">
                <a:solidFill>
                  <a:srgbClr val="0000CC"/>
                </a:solidFill>
              </a:rPr>
              <a:t>odel</a:t>
            </a:r>
            <a:endParaRPr lang="sk-SK" altLang="en-US" sz="2800" dirty="0">
              <a:solidFill>
                <a:srgbClr val="0000CC"/>
              </a:solidFill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2006600" y="645460"/>
            <a:ext cx="86614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 smtClean="0"/>
              <a:t>Based on work of many bright physicists   </a:t>
            </a:r>
            <a:r>
              <a:rPr lang="sk-SK" altLang="en-US" sz="1600" dirty="0" smtClean="0"/>
              <a:t> </a:t>
            </a:r>
            <a:r>
              <a:rPr lang="sk-SK" altLang="en-US" sz="1600" dirty="0"/>
              <a:t>1955 </a:t>
            </a:r>
            <a:r>
              <a:rPr lang="en-US" altLang="en-US" sz="1600" dirty="0"/>
              <a:t>~ 1967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pushing </a:t>
            </a:r>
            <a:r>
              <a:rPr lang="sk-SK" altLang="en-US" sz="1600" dirty="0" smtClean="0"/>
              <a:t> </a:t>
            </a:r>
            <a:r>
              <a:rPr lang="en-GB" altLang="en-US" sz="1600" dirty="0" smtClean="0"/>
              <a:t>to extend the successful Quantum E</a:t>
            </a:r>
            <a:r>
              <a:rPr lang="sk-SK" altLang="en-US" sz="1600" dirty="0" err="1" smtClean="0"/>
              <a:t>le</a:t>
            </a:r>
            <a:r>
              <a:rPr lang="en-GB" altLang="en-US" sz="1600" dirty="0" err="1" smtClean="0"/>
              <a:t>ct</a:t>
            </a:r>
            <a:r>
              <a:rPr lang="sk-SK" altLang="en-US" sz="1600" dirty="0" err="1" smtClean="0"/>
              <a:t>rodynami</a:t>
            </a:r>
            <a:r>
              <a:rPr lang="en-GB" altLang="en-US" sz="1600" dirty="0" err="1" smtClean="0"/>
              <a:t>cs</a:t>
            </a:r>
            <a:r>
              <a:rPr lang="sk-SK" altLang="en-US" sz="1600" dirty="0" smtClean="0"/>
              <a:t> </a:t>
            </a:r>
            <a:endParaRPr lang="en-GB" altLang="en-US" sz="16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 smtClean="0"/>
              <a:t>gauge field theory to include also weak (&amp; strong) interactions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1964 – </a:t>
            </a:r>
            <a:r>
              <a:rPr lang="en-GB" altLang="en-US" sz="1600" dirty="0" smtClean="0"/>
              <a:t>marvellous idea</a:t>
            </a:r>
            <a:r>
              <a:rPr lang="sk-SK" altLang="en-US" sz="1600" dirty="0" smtClean="0"/>
              <a:t>: </a:t>
            </a:r>
            <a:r>
              <a:rPr lang="en-GB" altLang="en-US" sz="1600" dirty="0" smtClean="0"/>
              <a:t>the </a:t>
            </a:r>
            <a:r>
              <a:rPr lang="sk-SK" altLang="en-US" sz="1600" dirty="0" smtClean="0"/>
              <a:t>„</a:t>
            </a:r>
            <a:r>
              <a:rPr lang="sk-SK" altLang="en-US" sz="1600" dirty="0" err="1" smtClean="0"/>
              <a:t>Higgs</a:t>
            </a:r>
            <a:r>
              <a:rPr lang="en-GB" altLang="en-US" sz="1600" dirty="0" smtClean="0"/>
              <a:t> M</a:t>
            </a:r>
            <a:r>
              <a:rPr lang="sk-SK" altLang="en-US" sz="1600" dirty="0" err="1" smtClean="0"/>
              <a:t>echani</a:t>
            </a:r>
            <a:r>
              <a:rPr lang="en-GB" altLang="en-US" sz="1600" dirty="0" smtClean="0"/>
              <a:t>s</a:t>
            </a:r>
            <a:r>
              <a:rPr lang="sk-SK" altLang="en-US" sz="1600" dirty="0" smtClean="0"/>
              <a:t>m“    </a:t>
            </a:r>
            <a:r>
              <a:rPr lang="sk-SK" altLang="en-US" sz="1600" dirty="0" err="1"/>
              <a:t>Higgs</a:t>
            </a:r>
            <a:r>
              <a:rPr lang="sk-SK" altLang="en-US" sz="16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                                                                               </a:t>
            </a:r>
            <a:r>
              <a:rPr lang="sk-SK" altLang="en-US" sz="1600" dirty="0" err="1"/>
              <a:t>Brout</a:t>
            </a:r>
            <a:r>
              <a:rPr lang="sk-SK" altLang="en-US" sz="1600" dirty="0"/>
              <a:t> </a:t>
            </a:r>
            <a:r>
              <a:rPr lang="en-US" altLang="en-US" sz="1600" dirty="0"/>
              <a:t>&amp;</a:t>
            </a:r>
            <a:r>
              <a:rPr lang="sk-SK" altLang="en-US" sz="1600" dirty="0"/>
              <a:t> </a:t>
            </a:r>
            <a:r>
              <a:rPr lang="sk-SK" altLang="en-US" sz="1600" dirty="0" err="1"/>
              <a:t>Englert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                                                                               </a:t>
            </a:r>
            <a:r>
              <a:rPr lang="sk-SK" altLang="en-US" sz="1600" dirty="0" err="1"/>
              <a:t>Guralnik</a:t>
            </a:r>
            <a:r>
              <a:rPr lang="sk-SK" altLang="en-US" sz="1600" dirty="0"/>
              <a:t>, </a:t>
            </a:r>
            <a:r>
              <a:rPr lang="sk-SK" altLang="en-US" sz="1600" dirty="0" err="1"/>
              <a:t>Hagen</a:t>
            </a:r>
            <a:r>
              <a:rPr lang="sk-SK" altLang="en-US" sz="1600" dirty="0"/>
              <a:t>, </a:t>
            </a:r>
            <a:r>
              <a:rPr lang="sk-SK" altLang="en-US" sz="1600" dirty="0" err="1"/>
              <a:t>Kibble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1967 – </a:t>
            </a:r>
            <a:r>
              <a:rPr lang="en-GB" altLang="en-US" sz="1600" dirty="0" smtClean="0"/>
              <a:t>unified theory of EM &amp; Weak force</a:t>
            </a:r>
            <a:r>
              <a:rPr lang="sk-SK" altLang="en-US" sz="1600" dirty="0" smtClean="0"/>
              <a:t>  </a:t>
            </a:r>
            <a:r>
              <a:rPr lang="en-GB" altLang="en-US" sz="1600" dirty="0" smtClean="0"/>
              <a:t> </a:t>
            </a:r>
            <a:r>
              <a:rPr lang="sk-SK" altLang="en-US" sz="1600" dirty="0" smtClean="0"/>
              <a:t>  </a:t>
            </a:r>
            <a:r>
              <a:rPr lang="en-GB" altLang="en-US" sz="1600" dirty="0" err="1" smtClean="0"/>
              <a:t>Abdus</a:t>
            </a:r>
            <a:r>
              <a:rPr lang="en-GB" altLang="en-US" sz="1600" dirty="0" smtClean="0"/>
              <a:t> Salam, </a:t>
            </a:r>
            <a:r>
              <a:rPr lang="sk-SK" altLang="en-US" sz="1600" dirty="0" smtClean="0"/>
              <a:t> </a:t>
            </a:r>
            <a:r>
              <a:rPr lang="sk-SK" altLang="en-US" sz="1600" dirty="0" err="1"/>
              <a:t>Steven</a:t>
            </a:r>
            <a:r>
              <a:rPr lang="sk-SK" altLang="en-US" sz="1600" dirty="0"/>
              <a:t> </a:t>
            </a:r>
            <a:r>
              <a:rPr lang="sk-SK" altLang="en-US" sz="1600" dirty="0" err="1"/>
              <a:t>Weinberg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1971 – 1973  </a:t>
            </a:r>
            <a:r>
              <a:rPr lang="sk-SK" altLang="en-US" sz="1600" dirty="0" smtClean="0"/>
              <a:t>t</a:t>
            </a:r>
            <a:r>
              <a:rPr lang="en-GB" altLang="en-US" sz="1600" dirty="0" smtClean="0"/>
              <a:t>he theory is</a:t>
            </a:r>
            <a:r>
              <a:rPr lang="sk-SK" altLang="en-US" sz="1600" dirty="0" smtClean="0"/>
              <a:t> </a:t>
            </a:r>
            <a:r>
              <a:rPr lang="sk-SK" altLang="en-US" sz="1600" dirty="0" err="1" smtClean="0"/>
              <a:t>renormali</a:t>
            </a:r>
            <a:r>
              <a:rPr lang="en-GB" altLang="en-US" sz="1600" dirty="0" smtClean="0"/>
              <a:t>sable</a:t>
            </a:r>
            <a:r>
              <a:rPr lang="sk-SK" altLang="en-US" sz="1600" dirty="0" smtClean="0"/>
              <a:t>:</a:t>
            </a:r>
            <a:r>
              <a:rPr lang="en-GB" altLang="en-US" sz="1600" dirty="0" smtClean="0"/>
              <a:t>  </a:t>
            </a:r>
            <a:r>
              <a:rPr lang="sk-SK" altLang="en-US" sz="1600" dirty="0" smtClean="0"/>
              <a:t>  </a:t>
            </a:r>
            <a:r>
              <a:rPr lang="en-US" altLang="en-US" sz="1600" dirty="0"/>
              <a:t>‘t </a:t>
            </a:r>
            <a:r>
              <a:rPr lang="en-US" altLang="en-US" sz="1600" dirty="0" err="1"/>
              <a:t>Hooft</a:t>
            </a:r>
            <a:r>
              <a:rPr lang="en-US" altLang="en-US" sz="1600" dirty="0"/>
              <a:t> &amp; </a:t>
            </a:r>
            <a:r>
              <a:rPr lang="en-US" altLang="en-US" sz="1600" dirty="0" err="1"/>
              <a:t>Veltman</a:t>
            </a:r>
            <a:endParaRPr lang="en-US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/>
              <a:t>1973 -  …  </a:t>
            </a:r>
            <a:r>
              <a:rPr lang="en-US" altLang="en-US" sz="1600" dirty="0" smtClean="0"/>
              <a:t>and QCD is asymptotically free</a:t>
            </a:r>
            <a:r>
              <a:rPr lang="sk-SK" altLang="en-US" sz="1600" dirty="0" smtClean="0"/>
              <a:t>:</a:t>
            </a:r>
            <a:r>
              <a:rPr lang="en-GB" altLang="en-US" sz="1600" dirty="0" smtClean="0"/>
              <a:t>   </a:t>
            </a:r>
            <a:r>
              <a:rPr lang="sk-SK" altLang="en-US" sz="1600" dirty="0" smtClean="0"/>
              <a:t> </a:t>
            </a:r>
            <a:r>
              <a:rPr lang="sk-SK" altLang="en-US" sz="1600" dirty="0" err="1"/>
              <a:t>Politzer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                                                   </a:t>
            </a:r>
            <a:r>
              <a:rPr lang="en-GB" altLang="en-US" sz="1600" dirty="0" smtClean="0"/>
              <a:t>                  </a:t>
            </a:r>
            <a:r>
              <a:rPr lang="sk-SK" altLang="en-US" sz="1600" dirty="0" smtClean="0"/>
              <a:t> </a:t>
            </a:r>
            <a:r>
              <a:rPr lang="sk-SK" altLang="en-US" sz="1600" dirty="0" err="1"/>
              <a:t>Gross</a:t>
            </a:r>
            <a:r>
              <a:rPr lang="sk-SK" altLang="en-US" sz="1600" dirty="0"/>
              <a:t> </a:t>
            </a:r>
            <a:r>
              <a:rPr lang="en-US" altLang="en-US" sz="1600" dirty="0"/>
              <a:t>&amp;</a:t>
            </a:r>
            <a:r>
              <a:rPr lang="sk-SK" altLang="en-US" sz="1600" dirty="0"/>
              <a:t> </a:t>
            </a:r>
            <a:r>
              <a:rPr lang="sk-SK" altLang="en-US" sz="1600" dirty="0" err="1"/>
              <a:t>Wilczek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1973 – 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neutral currents observed: the first successful prediction</a:t>
            </a:r>
            <a:r>
              <a:rPr lang="sk-SK" altLang="en-US" sz="1600" dirty="0" smtClean="0"/>
              <a:t>           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                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                    </a:t>
            </a:r>
            <a:r>
              <a:rPr lang="sk-SK" altLang="en-US" sz="1600" dirty="0" smtClean="0"/>
              <a:t> </a:t>
            </a:r>
            <a:r>
              <a:rPr lang="sk-SK" altLang="en-US" sz="1600" dirty="0" err="1" smtClean="0"/>
              <a:t>Gargamelle</a:t>
            </a:r>
            <a:r>
              <a:rPr lang="en-GB" altLang="en-US" sz="1600" dirty="0" smtClean="0"/>
              <a:t> bubble chamber at </a:t>
            </a:r>
            <a:r>
              <a:rPr lang="sk-SK" altLang="en-US" sz="1600" dirty="0" smtClean="0"/>
              <a:t>CERN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1983 – </a:t>
            </a:r>
            <a:r>
              <a:rPr lang="sk-SK" altLang="en-US" sz="1600" dirty="0" smtClean="0"/>
              <a:t>W </a:t>
            </a:r>
            <a:r>
              <a:rPr lang="en-GB" altLang="en-US" sz="1600" dirty="0" smtClean="0"/>
              <a:t>&amp;</a:t>
            </a:r>
            <a:r>
              <a:rPr lang="sk-SK" altLang="en-US" sz="1600" dirty="0" smtClean="0"/>
              <a:t> </a:t>
            </a:r>
            <a:r>
              <a:rPr lang="sk-SK" altLang="en-US" sz="1600" dirty="0"/>
              <a:t>Z </a:t>
            </a:r>
            <a:r>
              <a:rPr lang="sk-SK" altLang="en-US" sz="1600" dirty="0" smtClean="0"/>
              <a:t>bo</a:t>
            </a:r>
            <a:r>
              <a:rPr lang="en-GB" altLang="en-US" sz="1600" dirty="0" smtClean="0"/>
              <a:t>son discovery</a:t>
            </a:r>
            <a:r>
              <a:rPr lang="sk-SK" altLang="en-US" sz="1600" dirty="0" smtClean="0"/>
              <a:t>,  </a:t>
            </a:r>
            <a:r>
              <a:rPr lang="sk-SK" altLang="en-US" sz="1600" dirty="0"/>
              <a:t>UA1 </a:t>
            </a:r>
            <a:r>
              <a:rPr lang="en-US" altLang="en-US" sz="1600" dirty="0"/>
              <a:t>&amp;</a:t>
            </a:r>
            <a:r>
              <a:rPr lang="sk-SK" altLang="en-US" sz="1600" dirty="0"/>
              <a:t> UA2 </a:t>
            </a:r>
            <a:r>
              <a:rPr lang="en-GB" altLang="en-US" sz="1600" dirty="0" smtClean="0"/>
              <a:t>Experiments at</a:t>
            </a:r>
            <a:r>
              <a:rPr lang="sk-SK" altLang="en-US" sz="1600" dirty="0" smtClean="0"/>
              <a:t> CERN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...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664" y="1470211"/>
            <a:ext cx="7445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2496670"/>
            <a:ext cx="7445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3124200"/>
            <a:ext cx="7445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3810000"/>
            <a:ext cx="7445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BlokTextu 1"/>
          <p:cNvSpPr txBox="1">
            <a:spLocks noChangeArrowheads="1"/>
          </p:cNvSpPr>
          <p:nvPr/>
        </p:nvSpPr>
        <p:spPr bwMode="auto">
          <a:xfrm>
            <a:off x="9982201" y="1624293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 dirty="0"/>
              <a:t>2013</a:t>
            </a:r>
            <a:endParaRPr lang="en-US" altLang="en-US" sz="1200" dirty="0"/>
          </a:p>
        </p:txBody>
      </p:sp>
      <p:sp>
        <p:nvSpPr>
          <p:cNvPr id="6153" name="BlokTextu 14"/>
          <p:cNvSpPr txBox="1">
            <a:spLocks noChangeArrowheads="1"/>
          </p:cNvSpPr>
          <p:nvPr/>
        </p:nvSpPr>
        <p:spPr bwMode="auto">
          <a:xfrm>
            <a:off x="9982201" y="2839010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/>
              <a:t>1979</a:t>
            </a:r>
            <a:endParaRPr lang="en-US" altLang="en-US" sz="1200"/>
          </a:p>
        </p:txBody>
      </p:sp>
      <p:sp>
        <p:nvSpPr>
          <p:cNvPr id="6154" name="BlokTextu 15"/>
          <p:cNvSpPr txBox="1">
            <a:spLocks noChangeArrowheads="1"/>
          </p:cNvSpPr>
          <p:nvPr/>
        </p:nvSpPr>
        <p:spPr bwMode="auto">
          <a:xfrm>
            <a:off x="9982201" y="3381376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/>
              <a:t>1999</a:t>
            </a:r>
            <a:endParaRPr lang="en-US" altLang="en-US" sz="1200"/>
          </a:p>
        </p:txBody>
      </p:sp>
      <p:sp>
        <p:nvSpPr>
          <p:cNvPr id="6155" name="BlokTextu 16"/>
          <p:cNvSpPr txBox="1">
            <a:spLocks noChangeArrowheads="1"/>
          </p:cNvSpPr>
          <p:nvPr/>
        </p:nvSpPr>
        <p:spPr bwMode="auto">
          <a:xfrm>
            <a:off x="9982201" y="3990976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/>
              <a:t>2004</a:t>
            </a:r>
            <a:endParaRPr lang="en-US" altLang="en-US" sz="1200"/>
          </a:p>
        </p:txBody>
      </p:sp>
      <p:pic>
        <p:nvPicPr>
          <p:cNvPr id="61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5105400"/>
            <a:ext cx="7445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BlokTextu 18"/>
          <p:cNvSpPr txBox="1">
            <a:spLocks noChangeArrowheads="1"/>
          </p:cNvSpPr>
          <p:nvPr/>
        </p:nvSpPr>
        <p:spPr bwMode="auto">
          <a:xfrm>
            <a:off x="9982201" y="5362576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/>
              <a:t>1984</a:t>
            </a:r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22026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00" y="1127346"/>
            <a:ext cx="3196557" cy="853531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88" y="2106137"/>
            <a:ext cx="11688415" cy="4113704"/>
          </a:xfrm>
          <a:prstGeom prst="rect">
            <a:avLst/>
          </a:prstGeom>
        </p:spPr>
      </p:pic>
      <p:sp>
        <p:nvSpPr>
          <p:cNvPr id="7" name="Obdĺžnik 6"/>
          <p:cNvSpPr/>
          <p:nvPr/>
        </p:nvSpPr>
        <p:spPr>
          <a:xfrm>
            <a:off x="1352829" y="5505626"/>
            <a:ext cx="1405538" cy="519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9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852" y="1681423"/>
            <a:ext cx="8566498" cy="5069809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00" y="1127346"/>
            <a:ext cx="2917389" cy="778989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172220" y="1227293"/>
            <a:ext cx="46911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 smtClean="0"/>
              <a:t>results           </a:t>
            </a:r>
            <a:r>
              <a:rPr lang="en-US" altLang="en-US" sz="1800" i="1" dirty="0" smtClean="0"/>
              <a:t>JHEP 11 (2022) 011</a:t>
            </a:r>
            <a:endParaRPr lang="sk-SK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7714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16" y="2495092"/>
            <a:ext cx="6353175" cy="261937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347476" y="5591391"/>
            <a:ext cx="35835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400" dirty="0" smtClean="0"/>
              <a:t>Factor 3 improvement</a:t>
            </a:r>
            <a:endParaRPr lang="sk-SK" altLang="en-US" sz="2400" dirty="0" smtClean="0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00" y="1127346"/>
            <a:ext cx="2917389" cy="778989"/>
          </a:xfrm>
          <a:prstGeom prst="rect">
            <a:avLst/>
          </a:prstGeom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172220" y="1227293"/>
            <a:ext cx="46911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 smtClean="0"/>
              <a:t>results           </a:t>
            </a:r>
            <a:r>
              <a:rPr lang="en-US" altLang="en-US" sz="1800" i="1" dirty="0" smtClean="0"/>
              <a:t>JHEP 11 (2022) 011</a:t>
            </a:r>
            <a:endParaRPr lang="sk-SK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7812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52" y="1230813"/>
            <a:ext cx="2620848" cy="79840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75" y="2308899"/>
            <a:ext cx="10099110" cy="4258565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7376701" y="1382655"/>
            <a:ext cx="47109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Theory: </a:t>
            </a:r>
            <a:r>
              <a:rPr lang="en-GB" alt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Phys.Lett</a:t>
            </a:r>
            <a:r>
              <a:rPr lang="en-GB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B386 (1996) 403</a:t>
            </a:r>
            <a:endParaRPr lang="sk-SK" alt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3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052" y="304800"/>
            <a:ext cx="77251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NA62 latest precision measurements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630" y="1193235"/>
            <a:ext cx="2620848" cy="798404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172220" y="1227293"/>
            <a:ext cx="57470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 smtClean="0"/>
              <a:t>results           </a:t>
            </a:r>
            <a:r>
              <a:rPr lang="en-US" altLang="en-US" sz="1800" i="1" dirty="0"/>
              <a:t>P</a:t>
            </a:r>
            <a:r>
              <a:rPr lang="en-US" altLang="en-US" sz="1800" i="1" dirty="0" smtClean="0"/>
              <a:t>reliminary from MESON2023</a:t>
            </a:r>
            <a:endParaRPr lang="sk-SK" altLang="en-US" sz="1800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87" y="2200964"/>
            <a:ext cx="10119927" cy="417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101162" y="1144661"/>
            <a:ext cx="866140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/>
              <a:t>1)  Low-energy indirect searches for new physics beyond S</a:t>
            </a:r>
            <a:r>
              <a:rPr lang="sk-SK" altLang="en-US" sz="2000" dirty="0" err="1" smtClean="0"/>
              <a:t>tandard</a:t>
            </a:r>
            <a:r>
              <a:rPr lang="sk-SK" altLang="en-US" sz="2000" dirty="0" smtClean="0"/>
              <a:t> </a:t>
            </a:r>
            <a:r>
              <a:rPr lang="en-GB" altLang="en-US" sz="2000" dirty="0"/>
              <a:t>M</a:t>
            </a:r>
            <a:r>
              <a:rPr lang="sk-SK" altLang="en-US" sz="2000" dirty="0" smtClean="0"/>
              <a:t>odel</a:t>
            </a:r>
            <a:r>
              <a:rPr lang="en-US" altLang="en-US" sz="2000" dirty="0" smtClean="0"/>
              <a:t> are in place and have the potential to find signals before the LHC experiments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en-GB" altLang="en-US" sz="2000" dirty="0" smtClean="0"/>
              <a:t>NA62 Kaon Physics program is an example of such a search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en-GB" altLang="en-US" sz="2000" dirty="0" smtClean="0"/>
              <a:t>NA62 search is ongoing by the start of Long Shutdown at end of 2025 ? </a:t>
            </a: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sk-SK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r>
              <a:rPr lang="en-US" altLang="en-US" sz="2000" dirty="0" smtClean="0"/>
              <a:t>Examples of the latest precision measurement results from the </a:t>
            </a:r>
            <a:r>
              <a:rPr lang="sk-SK" altLang="en-US" sz="2000" dirty="0" smtClean="0"/>
              <a:t>NA62 Experiment</a:t>
            </a:r>
            <a:r>
              <a:rPr lang="en-GB" altLang="en-US" sz="2000" dirty="0" smtClean="0"/>
              <a:t> were given:</a:t>
            </a:r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 smtClean="0"/>
          </a:p>
          <a:p>
            <a:pPr marL="342900" indent="-342900">
              <a:spcBef>
                <a:spcPct val="0"/>
              </a:spcBef>
              <a:buFontTx/>
              <a:buAutoNum type="arabicParenR" startAt="2"/>
              <a:defRPr/>
            </a:pPr>
            <a:endParaRPr lang="en-GB" altLang="en-US" sz="2000" dirty="0"/>
          </a:p>
          <a:p>
            <a:pPr>
              <a:spcBef>
                <a:spcPct val="0"/>
              </a:spcBef>
              <a:buNone/>
              <a:defRPr/>
            </a:pPr>
            <a:r>
              <a:rPr lang="en-GB" altLang="en-US" sz="2000" dirty="0" smtClean="0"/>
              <a:t>     No clear-cut signals of new physics have been found so far.</a:t>
            </a:r>
            <a:endParaRPr lang="sk-SK" altLang="en-US" sz="2000" dirty="0" smtClean="0"/>
          </a:p>
          <a:p>
            <a:pPr>
              <a:spcBef>
                <a:spcPct val="0"/>
              </a:spcBef>
              <a:buNone/>
              <a:defRPr/>
            </a:pPr>
            <a:endParaRPr lang="sk-SK" altLang="en-US" sz="2000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427972"/>
            <a:ext cx="2159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0000CC"/>
                </a:solidFill>
              </a:rPr>
              <a:t>Summary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662" y="4323824"/>
            <a:ext cx="76866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2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ál 1"/>
          <p:cNvSpPr/>
          <p:nvPr/>
        </p:nvSpPr>
        <p:spPr>
          <a:xfrm>
            <a:off x="9520518" y="803291"/>
            <a:ext cx="1963270" cy="1509603"/>
          </a:xfrm>
          <a:prstGeom prst="ellipse">
            <a:avLst/>
          </a:prstGeom>
          <a:solidFill>
            <a:srgbClr val="FFFF00"/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752600" y="152401"/>
            <a:ext cx="2725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00CC"/>
                </a:solidFill>
              </a:rPr>
              <a:t>S</a:t>
            </a:r>
            <a:r>
              <a:rPr lang="sk-SK" altLang="en-US" sz="2800" dirty="0" err="1" smtClean="0">
                <a:solidFill>
                  <a:srgbClr val="0000CC"/>
                </a:solidFill>
              </a:rPr>
              <a:t>tandard</a:t>
            </a:r>
            <a:r>
              <a:rPr lang="en-GB" altLang="en-US" sz="2800" dirty="0" smtClean="0">
                <a:solidFill>
                  <a:srgbClr val="0000CC"/>
                </a:solidFill>
              </a:rPr>
              <a:t> M</a:t>
            </a:r>
            <a:r>
              <a:rPr lang="sk-SK" altLang="en-US" sz="2800" dirty="0" smtClean="0">
                <a:solidFill>
                  <a:srgbClr val="0000CC"/>
                </a:solidFill>
              </a:rPr>
              <a:t>odel</a:t>
            </a:r>
            <a:endParaRPr lang="sk-SK" altLang="en-US" sz="2800" dirty="0">
              <a:solidFill>
                <a:srgbClr val="0000CC"/>
              </a:solidFill>
            </a:endParaRPr>
          </a:p>
        </p:txBody>
      </p:sp>
      <p:pic>
        <p:nvPicPr>
          <p:cNvPr id="717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4019550"/>
            <a:ext cx="38766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57200"/>
            <a:ext cx="175260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419601"/>
            <a:ext cx="8318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1"/>
          <p:cNvSpPr txBox="1">
            <a:spLocks noChangeArrowheads="1"/>
          </p:cNvSpPr>
          <p:nvPr/>
        </p:nvSpPr>
        <p:spPr bwMode="auto">
          <a:xfrm>
            <a:off x="1778000" y="1161489"/>
            <a:ext cx="5232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2012 – </a:t>
            </a:r>
            <a:r>
              <a:rPr lang="sk-SK" altLang="en-US" sz="1600" dirty="0" err="1" smtClean="0"/>
              <a:t>Higgs</a:t>
            </a:r>
            <a:r>
              <a:rPr lang="en-GB" altLang="en-US" sz="1600" dirty="0" smtClean="0"/>
              <a:t> Boson discovery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sk-SK" altLang="en-US" sz="1600" dirty="0"/>
              <a:t>            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     </a:t>
            </a:r>
            <a:r>
              <a:rPr lang="sk-SK" altLang="en-US" sz="1600" dirty="0" smtClean="0"/>
              <a:t>ATLAS </a:t>
            </a:r>
            <a:r>
              <a:rPr lang="en-GB" altLang="en-US" sz="1600" dirty="0" smtClean="0"/>
              <a:t>&amp; </a:t>
            </a:r>
            <a:r>
              <a:rPr lang="sk-SK" altLang="en-US" sz="1600" dirty="0" smtClean="0"/>
              <a:t>CMS </a:t>
            </a:r>
            <a:r>
              <a:rPr lang="en-GB" altLang="en-US" sz="1600" dirty="0" smtClean="0"/>
              <a:t>Experiments at</a:t>
            </a:r>
            <a:r>
              <a:rPr lang="sk-SK" altLang="en-US" sz="1600" dirty="0" smtClean="0"/>
              <a:t>  CERN</a:t>
            </a: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sk-SK" alt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9" y="3303589"/>
            <a:ext cx="3940175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BlokTextu 7"/>
          <p:cNvSpPr txBox="1">
            <a:spLocks noChangeArrowheads="1"/>
          </p:cNvSpPr>
          <p:nvPr/>
        </p:nvSpPr>
        <p:spPr bwMode="auto">
          <a:xfrm>
            <a:off x="4657726" y="5362576"/>
            <a:ext cx="52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k-SK" altLang="en-US" sz="1200"/>
              <a:t>2013</a:t>
            </a:r>
            <a:endParaRPr lang="en-US" altLang="en-US" sz="1200"/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9614652" y="1246653"/>
            <a:ext cx="24025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dirty="0">
                <a:solidFill>
                  <a:srgbClr val="FF0000"/>
                </a:solidFill>
                <a:latin typeface="Lucida Calligraphy" panose="03010101010101010101" pitchFamily="66" charset="0"/>
              </a:rPr>
              <a:t> </a:t>
            </a:r>
            <a:r>
              <a:rPr lang="en-GB" altLang="en-US" sz="1800" dirty="0" smtClean="0">
                <a:solidFill>
                  <a:srgbClr val="FF0000"/>
                </a:solidFill>
                <a:latin typeface="Lucida Calligraphy" panose="03010101010101010101" pitchFamily="66" charset="0"/>
              </a:rPr>
              <a:t>The missing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Lucida Calligraphy" panose="03010101010101010101" pitchFamily="66" charset="0"/>
              </a:rPr>
              <a:t> </a:t>
            </a:r>
            <a:r>
              <a:rPr lang="en-GB" altLang="en-US" sz="1800" dirty="0" smtClean="0">
                <a:solidFill>
                  <a:srgbClr val="FF0000"/>
                </a:solidFill>
                <a:latin typeface="Lucida Calligraphy" panose="03010101010101010101" pitchFamily="66" charset="0"/>
              </a:rPr>
              <a:t>     piece</a:t>
            </a:r>
            <a:endParaRPr lang="sk-SK" altLang="en-US" sz="1800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0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885950" y="533400"/>
            <a:ext cx="88633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00CC"/>
                </a:solidFill>
              </a:rPr>
              <a:t>The SM agrees with all CERN e</a:t>
            </a:r>
            <a:r>
              <a:rPr lang="sk-SK" altLang="en-US" sz="2800" dirty="0" err="1" smtClean="0">
                <a:solidFill>
                  <a:srgbClr val="0000CC"/>
                </a:solidFill>
              </a:rPr>
              <a:t>xperiment</a:t>
            </a:r>
            <a:r>
              <a:rPr lang="en-GB" altLang="en-US" sz="2800" dirty="0" smtClean="0">
                <a:solidFill>
                  <a:srgbClr val="0000CC"/>
                </a:solidFill>
              </a:rPr>
              <a:t>s, </a:t>
            </a:r>
            <a:endParaRPr lang="sk-SK" altLang="en-US" sz="28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>
                <a:solidFill>
                  <a:srgbClr val="0000CC"/>
                </a:solidFill>
              </a:rPr>
              <a:t> </a:t>
            </a:r>
            <a:r>
              <a:rPr lang="en-GB" altLang="en-US" sz="2800" dirty="0" smtClean="0">
                <a:solidFill>
                  <a:srgbClr val="0000CC"/>
                </a:solidFill>
              </a:rPr>
              <a:t>furthermore, it agrees with all accelerator experiments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>
                <a:solidFill>
                  <a:srgbClr val="0000CC"/>
                </a:solidFill>
              </a:rPr>
              <a:t> </a:t>
            </a:r>
            <a:r>
              <a:rPr lang="en-GB" altLang="en-US" sz="2800" dirty="0" smtClean="0">
                <a:solidFill>
                  <a:srgbClr val="0000CC"/>
                </a:solidFill>
              </a:rPr>
              <a:t>across the world.</a:t>
            </a:r>
            <a:endParaRPr lang="sk-SK" altLang="en-US" sz="2800" dirty="0">
              <a:solidFill>
                <a:srgbClr val="0000CC"/>
              </a:solidFill>
            </a:endParaRPr>
          </a:p>
        </p:txBody>
      </p:sp>
      <p:pic>
        <p:nvPicPr>
          <p:cNvPr id="1536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2438400"/>
            <a:ext cx="57340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05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721219" y="1201266"/>
            <a:ext cx="967444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 dirty="0" smtClean="0">
                <a:solidFill>
                  <a:srgbClr val="0000CC"/>
                </a:solidFill>
              </a:rPr>
              <a:t>Is there anything more to be done at the LHC?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3600" dirty="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3600" dirty="0" smtClean="0">
                <a:solidFill>
                  <a:srgbClr val="0000CC"/>
                </a:solidFill>
              </a:rPr>
              <a:t>Why Future Circular Collider (FCC) ? 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9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6135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 dirty="0" smtClean="0">
                <a:solidFill>
                  <a:srgbClr val="0000CC"/>
                </a:solidFill>
              </a:rPr>
              <a:t>What is the Standard Model?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57200" y="1308844"/>
            <a:ext cx="354456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k-SK" dirty="0" smtClean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CC"/>
                </a:solidFill>
                <a:latin typeface="Arial" charset="0"/>
              </a:rPr>
              <a:t>Elementary (point-like) particles</a:t>
            </a:r>
            <a:r>
              <a:rPr lang="sk-SK" dirty="0" smtClean="0">
                <a:solidFill>
                  <a:srgbClr val="0000CC"/>
                </a:solidFill>
                <a:latin typeface="Arial" charset="0"/>
              </a:rPr>
              <a:t>:</a:t>
            </a:r>
            <a:endParaRPr lang="sk-SK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16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16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u </a:t>
            </a:r>
            <a:r>
              <a:rPr lang="en-GB" sz="2000" b="1" dirty="0" err="1" smtClean="0">
                <a:solidFill>
                  <a:srgbClr val="0000CC"/>
                </a:solidFill>
                <a:latin typeface="Arial" charset="0"/>
              </a:rPr>
              <a:t>qu</a:t>
            </a: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ark</a:t>
            </a: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d </a:t>
            </a:r>
            <a:r>
              <a:rPr lang="en-GB" sz="2000" b="1" dirty="0" err="1" smtClean="0">
                <a:solidFill>
                  <a:srgbClr val="0000CC"/>
                </a:solidFill>
                <a:latin typeface="Arial" charset="0"/>
              </a:rPr>
              <a:t>qu</a:t>
            </a: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ark</a:t>
            </a: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ele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c</a:t>
            </a: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tr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o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n</a:t>
            </a: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ele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c</a:t>
            </a: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tr</a:t>
            </a:r>
            <a:r>
              <a:rPr lang="en-GB" sz="2000" b="1" dirty="0">
                <a:solidFill>
                  <a:srgbClr val="0000CC"/>
                </a:solidFill>
                <a:latin typeface="Arial" charset="0"/>
              </a:rPr>
              <a:t>o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n </a:t>
            </a:r>
            <a:r>
              <a:rPr lang="sk-SK" sz="2000" b="1" dirty="0" err="1" smtClean="0">
                <a:solidFill>
                  <a:srgbClr val="0000CC"/>
                </a:solidFill>
                <a:latin typeface="Arial" charset="0"/>
              </a:rPr>
              <a:t>neutr</a:t>
            </a:r>
            <a:r>
              <a:rPr lang="en-GB" sz="2000" b="1" dirty="0" err="1" smtClean="0">
                <a:solidFill>
                  <a:srgbClr val="0000CC"/>
                </a:solidFill>
                <a:latin typeface="Arial" charset="0"/>
              </a:rPr>
              <a:t>i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no</a:t>
            </a:r>
            <a:endParaRPr lang="sk-SK" sz="2000" b="1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3200400" y="2075330"/>
            <a:ext cx="265842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QUARKS </a:t>
            </a:r>
            <a:endParaRPr lang="en-US" sz="4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3200400" y="3040063"/>
            <a:ext cx="280634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LEPT</a:t>
            </a:r>
            <a:r>
              <a:rPr lang="en-GB" sz="4400" dirty="0" smtClean="0">
                <a:solidFill>
                  <a:schemeClr val="bg1">
                    <a:lumMod val="85000"/>
                  </a:schemeClr>
                </a:solidFill>
              </a:rPr>
              <a:t>O</a:t>
            </a:r>
            <a:r>
              <a:rPr lang="sk-SK" sz="4400" dirty="0" smtClean="0">
                <a:solidFill>
                  <a:schemeClr val="bg1">
                    <a:lumMod val="85000"/>
                  </a:schemeClr>
                </a:solidFill>
              </a:rPr>
              <a:t>N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 </a:t>
            </a:r>
            <a:endParaRPr lang="en-US" sz="4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BlokTextu 8"/>
          <p:cNvSpPr txBox="1"/>
          <p:nvPr/>
        </p:nvSpPr>
        <p:spPr>
          <a:xfrm>
            <a:off x="4383088" y="5249863"/>
            <a:ext cx="5616409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This is where they are</a:t>
            </a:r>
            <a:endParaRPr lang="sk-SK" sz="44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defRPr/>
            </a:pPr>
            <a:r>
              <a:rPr lang="sk-SK" sz="4400" dirty="0">
                <a:solidFill>
                  <a:schemeClr val="bg1">
                    <a:lumMod val="85000"/>
                  </a:schemeClr>
                </a:solidFill>
              </a:rPr>
              <a:t>  </a:t>
            </a:r>
            <a:r>
              <a:rPr lang="en-GB" sz="4400" dirty="0" smtClean="0">
                <a:solidFill>
                  <a:schemeClr val="bg1">
                    <a:lumMod val="85000"/>
                  </a:schemeClr>
                </a:solidFill>
              </a:rPr>
              <a:t>   </a:t>
            </a:r>
            <a:r>
              <a:rPr lang="en-GB" sz="2800" dirty="0" smtClean="0">
                <a:solidFill>
                  <a:schemeClr val="bg1">
                    <a:lumMod val="85000"/>
                  </a:schemeClr>
                </a:solidFill>
              </a:rPr>
              <a:t>(except neutrinos)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6135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 dirty="0" smtClean="0">
                <a:solidFill>
                  <a:srgbClr val="0000CC"/>
                </a:solidFill>
              </a:rPr>
              <a:t>What is the Standard Model?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57200" y="1308844"/>
            <a:ext cx="6759223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CC"/>
                </a:solidFill>
                <a:latin typeface="Arial" charset="0"/>
              </a:rPr>
              <a:t>In fact, we observe THREE generations of Quarks and Leptons</a:t>
            </a:r>
            <a:r>
              <a:rPr lang="sk-SK" dirty="0" smtClean="0">
                <a:solidFill>
                  <a:srgbClr val="0000CC"/>
                </a:solidFill>
                <a:latin typeface="Arial" charset="0"/>
              </a:rPr>
              <a:t>:</a:t>
            </a:r>
            <a:endParaRPr lang="sk-SK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16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16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u </a:t>
            </a:r>
            <a:r>
              <a:rPr lang="en-GB" sz="2000" b="1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            c              t</a:t>
            </a: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d </a:t>
            </a:r>
            <a:r>
              <a:rPr lang="en-GB" sz="2000" b="1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            s              b</a:t>
            </a: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2000" b="1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e</a:t>
            </a:r>
            <a:r>
              <a:rPr lang="sk-SK" sz="2000" b="1" baseline="30000" dirty="0">
                <a:solidFill>
                  <a:srgbClr val="0000CC"/>
                </a:solidFill>
                <a:latin typeface="Arial" charset="0"/>
              </a:rPr>
              <a:t>-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    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       </a:t>
            </a:r>
            <a:r>
              <a:rPr lang="el-GR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sk-SK" sz="2000" b="1" baseline="30000" dirty="0">
                <a:solidFill>
                  <a:srgbClr val="0000CC"/>
                </a:solidFill>
                <a:latin typeface="Arial" charset="0"/>
              </a:rPr>
              <a:t>-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        </a:t>
            </a:r>
            <a:r>
              <a:rPr lang="en-US" sz="2000" b="1" dirty="0" smtClean="0">
                <a:solidFill>
                  <a:srgbClr val="0000CC"/>
                </a:solidFill>
                <a:latin typeface="Arial" charset="0"/>
              </a:rPr>
              <a:t>   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l-GR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sk-SK" sz="2000" b="1" baseline="30000" dirty="0">
                <a:solidFill>
                  <a:srgbClr val="0000CC"/>
                </a:solidFill>
                <a:latin typeface="Arial" charset="0"/>
              </a:rPr>
              <a:t>-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el-GR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sk-SK" sz="2000" b="1" baseline="-25000" dirty="0">
                <a:solidFill>
                  <a:srgbClr val="0000CC"/>
                </a:solidFill>
                <a:latin typeface="Arial" charset="0"/>
              </a:rPr>
              <a:t>e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       </a:t>
            </a:r>
            <a:r>
              <a:rPr lang="en-GB" sz="2000" b="1" dirty="0" smtClean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    </a:t>
            </a:r>
            <a:r>
              <a:rPr lang="el-GR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l-GR" sz="2000" b="1" baseline="-25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     </a:t>
            </a:r>
            <a:r>
              <a:rPr lang="en-US" sz="2000" b="1" dirty="0" smtClean="0">
                <a:solidFill>
                  <a:srgbClr val="0000CC"/>
                </a:solidFill>
                <a:latin typeface="Arial" charset="0"/>
              </a:rPr>
              <a:t>   </a:t>
            </a:r>
            <a:r>
              <a:rPr lang="sk-SK" sz="2000" b="1" dirty="0" smtClean="0">
                <a:solidFill>
                  <a:srgbClr val="0000CC"/>
                </a:solidFill>
                <a:latin typeface="Arial" charset="0"/>
              </a:rPr>
              <a:t>    </a:t>
            </a:r>
            <a:r>
              <a:rPr lang="el-GR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l-GR" sz="2000" b="1" baseline="-25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sk-SK" sz="2000" b="1" dirty="0">
                <a:solidFill>
                  <a:srgbClr val="0000CC"/>
                </a:solidFill>
                <a:latin typeface="Arial" charset="0"/>
              </a:rPr>
              <a:t>   </a:t>
            </a:r>
            <a:endParaRPr lang="sk-SK" sz="2000" b="1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sk-SK" sz="2000" b="1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3200400" y="2075330"/>
            <a:ext cx="265842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QUARKS </a:t>
            </a:r>
            <a:endParaRPr lang="en-US" sz="4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3200400" y="3040063"/>
            <a:ext cx="280634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LEPT</a:t>
            </a:r>
            <a:r>
              <a:rPr lang="en-GB" sz="4400" dirty="0" smtClean="0">
                <a:solidFill>
                  <a:schemeClr val="bg1">
                    <a:lumMod val="85000"/>
                  </a:schemeClr>
                </a:solidFill>
              </a:rPr>
              <a:t>O</a:t>
            </a:r>
            <a:r>
              <a:rPr lang="sk-SK" sz="4400" dirty="0" smtClean="0">
                <a:solidFill>
                  <a:schemeClr val="bg1">
                    <a:lumMod val="85000"/>
                  </a:schemeClr>
                </a:solidFill>
              </a:rPr>
              <a:t>N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 </a:t>
            </a:r>
            <a:endParaRPr lang="en-US" sz="4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BlokTextu 8"/>
          <p:cNvSpPr txBox="1"/>
          <p:nvPr/>
        </p:nvSpPr>
        <p:spPr>
          <a:xfrm>
            <a:off x="4383088" y="5249863"/>
            <a:ext cx="7666907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bg1">
                    <a:lumMod val="85000"/>
                  </a:schemeClr>
                </a:solidFill>
              </a:rPr>
              <a:t>}  </a:t>
            </a:r>
            <a:r>
              <a:rPr lang="en-US" sz="4000" dirty="0" err="1" smtClean="0">
                <a:solidFill>
                  <a:schemeClr val="bg1">
                    <a:lumMod val="85000"/>
                  </a:schemeClr>
                </a:solidFill>
              </a:rPr>
              <a:t>s,c,b,t</a:t>
            </a:r>
            <a: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  <a:t> quarks and 4 more leptons</a:t>
            </a:r>
            <a:endParaRPr lang="sk-SK" sz="4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defRPr/>
            </a:pPr>
            <a:r>
              <a:rPr lang="sk-SK" sz="4400" dirty="0">
                <a:solidFill>
                  <a:schemeClr val="bg1">
                    <a:lumMod val="85000"/>
                  </a:schemeClr>
                </a:solidFill>
              </a:rPr>
              <a:t>  </a:t>
            </a:r>
            <a:r>
              <a:rPr lang="en-GB" sz="4400" dirty="0" smtClean="0">
                <a:solidFill>
                  <a:schemeClr val="bg1">
                    <a:lumMod val="85000"/>
                  </a:schemeClr>
                </a:solidFill>
              </a:rPr>
              <a:t>   </a:t>
            </a:r>
            <a:r>
              <a:rPr lang="en-GB" sz="2800" dirty="0" smtClean="0">
                <a:solidFill>
                  <a:schemeClr val="bg1">
                    <a:lumMod val="85000"/>
                  </a:schemeClr>
                </a:solidFill>
              </a:rPr>
              <a:t>are not here: they are massive and decay away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8337186" y="4016738"/>
            <a:ext cx="2931443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k-SK" altLang="en-US" sz="1800" dirty="0">
                <a:solidFill>
                  <a:srgbClr val="FF0000"/>
                </a:solidFill>
                <a:latin typeface="Bell MT" panose="02020503060305020303" pitchFamily="18" charset="0"/>
              </a:rPr>
              <a:t> </a:t>
            </a:r>
            <a:r>
              <a:rPr lang="en-GB" altLang="en-US" sz="1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The second part of the talk will be on the s-quark decays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inside K mesons</a:t>
            </a:r>
            <a:endParaRPr lang="sk-SK" altLang="en-US" sz="18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2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81201" y="1766043"/>
            <a:ext cx="801681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smtClean="0">
                <a:solidFill>
                  <a:srgbClr val="0000CC"/>
                </a:solidFill>
                <a:latin typeface="Arial" charset="0"/>
              </a:rPr>
              <a:t>Gauge (&amp; Yukawa) Interactions among Quarks &amp; Leptons</a:t>
            </a:r>
            <a:endParaRPr lang="sk-SK" sz="24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en-GB" dirty="0" smtClean="0">
                <a:solidFill>
                  <a:srgbClr val="0000CC"/>
                </a:solidFill>
                <a:latin typeface="Arial" charset="0"/>
              </a:rPr>
              <a:t> Even the Vacuum State contains interactions among virtual particles</a:t>
            </a:r>
            <a:r>
              <a:rPr lang="sk-SK" dirty="0" smtClean="0">
                <a:solidFill>
                  <a:srgbClr val="0000CC"/>
                </a:solidFill>
                <a:latin typeface="Arial" charset="0"/>
              </a:rPr>
              <a:t> </a:t>
            </a:r>
            <a:endParaRPr lang="sk-SK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r>
              <a:rPr lang="sk-SK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sk-SK" dirty="0">
                <a:solidFill>
                  <a:srgbClr val="0000CC"/>
                </a:solidFill>
                <a:latin typeface="Arial" charset="0"/>
              </a:rPr>
              <a:t>   </a:t>
            </a:r>
            <a:endParaRPr lang="sk-SK" sz="1600" dirty="0">
              <a:solidFill>
                <a:srgbClr val="0000CC"/>
              </a:solidFill>
              <a:latin typeface="Arial" charset="0"/>
            </a:endParaRPr>
          </a:p>
          <a:p>
            <a:pPr>
              <a:defRPr/>
            </a:pPr>
            <a:endParaRPr lang="sk-SK" sz="16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981200" y="3560204"/>
            <a:ext cx="730199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k-SK" dirty="0">
                <a:solidFill>
                  <a:srgbClr val="C00000"/>
                </a:solidFill>
                <a:latin typeface="Arial" charset="0"/>
              </a:rPr>
              <a:t>                                                         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     Gauge Symmetry: need to add</a:t>
            </a:r>
            <a:endParaRPr lang="sk-SK" i="1" dirty="0">
              <a:solidFill>
                <a:srgbClr val="C00000"/>
              </a:solidFill>
              <a:latin typeface="Arial" charset="0"/>
            </a:endParaRPr>
          </a:p>
          <a:p>
            <a:pPr>
              <a:defRPr/>
            </a:pPr>
            <a:r>
              <a:rPr lang="sk-SK" dirty="0" err="1" smtClean="0">
                <a:solidFill>
                  <a:srgbClr val="C00000"/>
                </a:solidFill>
                <a:latin typeface="Arial" charset="0"/>
              </a:rPr>
              <a:t>Intera</a:t>
            </a:r>
            <a:r>
              <a:rPr lang="en-GB" dirty="0" err="1" smtClean="0">
                <a:solidFill>
                  <a:srgbClr val="C00000"/>
                </a:solidFill>
                <a:latin typeface="Arial" charset="0"/>
              </a:rPr>
              <a:t>ctions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:  </a:t>
            </a:r>
            <a:r>
              <a:rPr lang="sk-SK" dirty="0" err="1" smtClean="0">
                <a:solidFill>
                  <a:srgbClr val="C00000"/>
                </a:solidFill>
                <a:latin typeface="Arial" charset="0"/>
              </a:rPr>
              <a:t>elektromagnetic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               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PHOTONS</a:t>
            </a:r>
            <a:endParaRPr lang="sk-SK" dirty="0">
              <a:solidFill>
                <a:srgbClr val="C00000"/>
              </a:solidFill>
              <a:latin typeface="Arial" charset="0"/>
            </a:endParaRPr>
          </a:p>
          <a:p>
            <a:pPr>
              <a:defRPr/>
            </a:pPr>
            <a:r>
              <a:rPr lang="sk-SK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k-SK" dirty="0">
                <a:solidFill>
                  <a:srgbClr val="C00000"/>
                </a:solidFill>
                <a:latin typeface="Arial" charset="0"/>
              </a:rPr>
              <a:t>                  </a:t>
            </a:r>
            <a:r>
              <a:rPr lang="en-GB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  strong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                              GLU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O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N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S</a:t>
            </a:r>
            <a:endParaRPr lang="sk-SK" dirty="0">
              <a:solidFill>
                <a:srgbClr val="C00000"/>
              </a:solidFill>
              <a:latin typeface="Arial" charset="0"/>
            </a:endParaRPr>
          </a:p>
          <a:p>
            <a:pPr>
              <a:defRPr/>
            </a:pPr>
            <a:r>
              <a:rPr lang="sk-SK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k-SK" dirty="0">
                <a:solidFill>
                  <a:srgbClr val="C00000"/>
                </a:solidFill>
                <a:latin typeface="Arial" charset="0"/>
              </a:rPr>
              <a:t>                  </a:t>
            </a:r>
            <a:r>
              <a:rPr lang="en-GB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  weak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                                W 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&amp;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k-SK" dirty="0">
                <a:solidFill>
                  <a:srgbClr val="C00000"/>
                </a:solidFill>
                <a:latin typeface="Arial" charset="0"/>
              </a:rPr>
              <a:t>Z </a:t>
            </a:r>
            <a:r>
              <a:rPr lang="sk-SK" dirty="0" smtClean="0">
                <a:solidFill>
                  <a:srgbClr val="C00000"/>
                </a:solidFill>
                <a:latin typeface="Arial" charset="0"/>
              </a:rPr>
              <a:t>BO</a:t>
            </a:r>
            <a:r>
              <a:rPr lang="en-GB" dirty="0" smtClean="0">
                <a:solidFill>
                  <a:srgbClr val="C00000"/>
                </a:solidFill>
                <a:latin typeface="Arial" charset="0"/>
              </a:rPr>
              <a:t>SONS</a:t>
            </a:r>
            <a:endParaRPr lang="sk-SK" dirty="0">
              <a:solidFill>
                <a:srgbClr val="C00000"/>
              </a:solidFill>
              <a:latin typeface="Arial" charset="0"/>
            </a:endParaRPr>
          </a:p>
          <a:p>
            <a:pPr>
              <a:defRPr/>
            </a:pPr>
            <a:r>
              <a:rPr lang="sk-SK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k-SK" dirty="0">
                <a:solidFill>
                  <a:srgbClr val="C00000"/>
                </a:solidFill>
                <a:latin typeface="Arial" charset="0"/>
              </a:rPr>
              <a:t>                 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</a:t>
            </a:r>
            <a:r>
              <a:rPr lang="sk-SK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gravit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y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             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            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GRAVIT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ONS ?</a:t>
            </a:r>
            <a:endParaRPr lang="sk-SK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54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 dirty="0">
                <a:solidFill>
                  <a:srgbClr val="0000CC"/>
                </a:solidFill>
              </a:rPr>
              <a:t>T</a:t>
            </a:r>
            <a:r>
              <a:rPr lang="en-GB" altLang="en-US" sz="3600" dirty="0" smtClean="0">
                <a:solidFill>
                  <a:srgbClr val="0000CC"/>
                </a:solidFill>
              </a:rPr>
              <a:t>he Standard Model is a quantum theory</a:t>
            </a:r>
            <a:endParaRPr lang="sk-SK" altLang="en-US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7489</TotalTime>
  <Words>1611</Words>
  <Application>Microsoft Office PowerPoint</Application>
  <PresentationFormat>Širokouhlá</PresentationFormat>
  <Paragraphs>304</Paragraphs>
  <Slides>35</Slides>
  <Notes>3</Notes>
  <HiddenSlides>1</HiddenSlides>
  <MMClips>0</MMClips>
  <ScaleCrop>false</ScaleCrop>
  <HeadingPairs>
    <vt:vector size="6" baseType="variant">
      <vt:variant>
        <vt:lpstr>Použité písma</vt:lpstr>
      </vt:variant>
      <vt:variant>
        <vt:i4>10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35</vt:i4>
      </vt:variant>
    </vt:vector>
  </HeadingPairs>
  <TitlesOfParts>
    <vt:vector size="46" baseType="lpstr">
      <vt:lpstr>Arial</vt:lpstr>
      <vt:lpstr>Arial Rounded MT Bold</vt:lpstr>
      <vt:lpstr>Bell MT</vt:lpstr>
      <vt:lpstr>Browallia New</vt:lpstr>
      <vt:lpstr>Calibri</vt:lpstr>
      <vt:lpstr>Calibri Light</vt:lpstr>
      <vt:lpstr>Comic Sans MS</vt:lpstr>
      <vt:lpstr>Lucida Calligraphy</vt:lpstr>
      <vt:lpstr>Times New Roman</vt:lpstr>
      <vt:lpstr>Wingdings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user</dc:creator>
  <cp:lastModifiedBy>user</cp:lastModifiedBy>
  <cp:revision>129</cp:revision>
  <dcterms:created xsi:type="dcterms:W3CDTF">2023-06-22T01:58:30Z</dcterms:created>
  <dcterms:modified xsi:type="dcterms:W3CDTF">2024-03-13T14:29:21Z</dcterms:modified>
</cp:coreProperties>
</file>