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72" r:id="rId1"/>
  </p:sldMasterIdLst>
  <p:notesMasterIdLst>
    <p:notesMasterId r:id="rId25"/>
  </p:notesMasterIdLst>
  <p:sldIdLst>
    <p:sldId id="256" r:id="rId2"/>
    <p:sldId id="262" r:id="rId3"/>
    <p:sldId id="724" r:id="rId4"/>
    <p:sldId id="263" r:id="rId5"/>
    <p:sldId id="679" r:id="rId6"/>
    <p:sldId id="725" r:id="rId7"/>
    <p:sldId id="675" r:id="rId8"/>
    <p:sldId id="673" r:id="rId9"/>
    <p:sldId id="674" r:id="rId10"/>
    <p:sldId id="721" r:id="rId11"/>
    <p:sldId id="708" r:id="rId12"/>
    <p:sldId id="258" r:id="rId13"/>
    <p:sldId id="259" r:id="rId14"/>
    <p:sldId id="676" r:id="rId15"/>
    <p:sldId id="260" r:id="rId16"/>
    <p:sldId id="581" r:id="rId17"/>
    <p:sldId id="580" r:id="rId18"/>
    <p:sldId id="709" r:id="rId19"/>
    <p:sldId id="722" r:id="rId20"/>
    <p:sldId id="723" r:id="rId21"/>
    <p:sldId id="678" r:id="rId22"/>
    <p:sldId id="677" r:id="rId23"/>
    <p:sldId id="269" r:id="rId2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ambria Math" panose="02040503050406030204" pitchFamily="18" charset="0"/>
      <p:regular r:id="rId30"/>
    </p:embeddedFont>
    <p:embeddedFont>
      <p:font typeface="Open Sans ExtraBold" panose="020B0906030804020204" pitchFamily="34" charset="0"/>
      <p:bold r:id="rId31"/>
      <p:boldItalic r:id="rId32"/>
    </p:embeddedFont>
    <p:embeddedFont>
      <p:font typeface="Open Sans Light" panose="020B0306030504020204" pitchFamily="34" charset="0"/>
      <p:regular r:id="rId33"/>
      <p:italic r:id="rId34"/>
    </p:embeddedFont>
    <p:embeddedFont>
      <p:font typeface="Open Sans SemiBold" panose="020B0706030804020204" pitchFamily="34" charset="0"/>
      <p:bold r:id="rId35"/>
      <p:boldItalic r:id="rId36"/>
    </p:embeddedFont>
    <p:embeddedFont>
      <p:font typeface="Technika" panose="020B0604020202020204" charset="0"/>
      <p:regular r:id="rId37"/>
      <p:bold r:id="rId38"/>
      <p:italic r:id="rId39"/>
      <p:boldItalic r:id="rId40"/>
    </p:embeddedFont>
    <p:embeddedFont>
      <p:font typeface="Technika-Bold" panose="00000600000000000000" charset="0"/>
      <p:regular r:id="rId41"/>
    </p:embeddedFont>
    <p:embeddedFont>
      <p:font typeface="Yu Gothic Medium" panose="020B0500000000000000" pitchFamily="34" charset="-128"/>
      <p:regular r:id="rId4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8CFCBF-D706-0AF0-3606-7376B06F1D86}" v="506" dt="2023-08-01T16:29:59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>
      <p:cViewPr>
        <p:scale>
          <a:sx n="100" d="100"/>
          <a:sy n="100" d="100"/>
        </p:scale>
        <p:origin x="187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ousek, Ondrej" userId="S::matouon5@cvut.cz::c74bd8c9-dab0-4982-b47d-3222da2dafdc" providerId="AD" clId="Web-{968CFCBF-D706-0AF0-3606-7376B06F1D86}"/>
    <pc:docChg chg="addSld modSld">
      <pc:chgData name="Matousek, Ondrej" userId="S::matouon5@cvut.cz::c74bd8c9-dab0-4982-b47d-3222da2dafdc" providerId="AD" clId="Web-{968CFCBF-D706-0AF0-3606-7376B06F1D86}" dt="2023-08-01T16:29:59.529" v="350" actId="20577"/>
      <pc:docMkLst>
        <pc:docMk/>
      </pc:docMkLst>
      <pc:sldChg chg="modSp">
        <pc:chgData name="Matousek, Ondrej" userId="S::matouon5@cvut.cz::c74bd8c9-dab0-4982-b47d-3222da2dafdc" providerId="AD" clId="Web-{968CFCBF-D706-0AF0-3606-7376B06F1D86}" dt="2023-08-01T16:29:59.529" v="350" actId="20577"/>
        <pc:sldMkLst>
          <pc:docMk/>
          <pc:sldMk cId="184452077" sldId="256"/>
        </pc:sldMkLst>
        <pc:spChg chg="mod">
          <ac:chgData name="Matousek, Ondrej" userId="S::matouon5@cvut.cz::c74bd8c9-dab0-4982-b47d-3222da2dafdc" providerId="AD" clId="Web-{968CFCBF-D706-0AF0-3606-7376B06F1D86}" dt="2023-08-01T16:29:59.529" v="350" actId="20577"/>
          <ac:spMkLst>
            <pc:docMk/>
            <pc:sldMk cId="184452077" sldId="256"/>
            <ac:spMk id="11" creationId="{00000000-0000-0000-0000-000000000000}"/>
          </ac:spMkLst>
        </pc:spChg>
      </pc:sldChg>
      <pc:sldChg chg="addSp modSp">
        <pc:chgData name="Matousek, Ondrej" userId="S::matouon5@cvut.cz::c74bd8c9-dab0-4982-b47d-3222da2dafdc" providerId="AD" clId="Web-{968CFCBF-D706-0AF0-3606-7376B06F1D86}" dt="2023-08-01T16:09:44.394" v="173" actId="20577"/>
        <pc:sldMkLst>
          <pc:docMk/>
          <pc:sldMk cId="309846224" sldId="676"/>
        </pc:sldMkLst>
        <pc:spChg chg="mod">
          <ac:chgData name="Matousek, Ondrej" userId="S::matouon5@cvut.cz::c74bd8c9-dab0-4982-b47d-3222da2dafdc" providerId="AD" clId="Web-{968CFCBF-D706-0AF0-3606-7376B06F1D86}" dt="2023-08-01T16:09:03.674" v="149" actId="1076"/>
          <ac:spMkLst>
            <pc:docMk/>
            <pc:sldMk cId="309846224" sldId="676"/>
            <ac:spMk id="2" creationId="{330FD181-5254-5F65-CA15-88DCD54AA8E5}"/>
          </ac:spMkLst>
        </pc:spChg>
        <pc:spChg chg="mod">
          <ac:chgData name="Matousek, Ondrej" userId="S::matouon5@cvut.cz::c74bd8c9-dab0-4982-b47d-3222da2dafdc" providerId="AD" clId="Web-{968CFCBF-D706-0AF0-3606-7376B06F1D86}" dt="2023-08-01T16:08:58.720" v="148" actId="1076"/>
          <ac:spMkLst>
            <pc:docMk/>
            <pc:sldMk cId="309846224" sldId="676"/>
            <ac:spMk id="3" creationId="{F63E435F-2657-B10C-CA15-57AFF7A77A37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784" v="150" actId="1076"/>
          <ac:spMkLst>
            <pc:docMk/>
            <pc:sldMk cId="309846224" sldId="676"/>
            <ac:spMk id="5" creationId="{13CB6312-627F-9379-F7D9-D24B72014AB4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799" v="151" actId="1076"/>
          <ac:spMkLst>
            <pc:docMk/>
            <pc:sldMk cId="309846224" sldId="676"/>
            <ac:spMk id="6" creationId="{3E154F22-5576-C253-45EE-E841DAC5F0E1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815" v="152" actId="1076"/>
          <ac:spMkLst>
            <pc:docMk/>
            <pc:sldMk cId="309846224" sldId="676"/>
            <ac:spMk id="7" creationId="{FA17E789-6491-0BBA-4A4C-09EF2A8D5874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831" v="153" actId="1076"/>
          <ac:spMkLst>
            <pc:docMk/>
            <pc:sldMk cId="309846224" sldId="676"/>
            <ac:spMk id="8" creationId="{16D91A71-B45D-60CD-1F41-12D804852643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846" v="154" actId="1076"/>
          <ac:spMkLst>
            <pc:docMk/>
            <pc:sldMk cId="309846224" sldId="676"/>
            <ac:spMk id="9" creationId="{404E9893-B2FE-8580-7507-38C3488BD8CF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862" v="155" actId="1076"/>
          <ac:spMkLst>
            <pc:docMk/>
            <pc:sldMk cId="309846224" sldId="676"/>
            <ac:spMk id="10" creationId="{89701FD3-899D-F1A8-5CF5-B765F17DD8A8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877" v="156" actId="1076"/>
          <ac:spMkLst>
            <pc:docMk/>
            <pc:sldMk cId="309846224" sldId="676"/>
            <ac:spMk id="11" creationId="{C6B6B6E4-123B-7D2D-A778-20C9FB735720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893" v="157" actId="1076"/>
          <ac:spMkLst>
            <pc:docMk/>
            <pc:sldMk cId="309846224" sldId="676"/>
            <ac:spMk id="12" creationId="{C2D51D25-0A05-6B0F-D8CA-3D50A5394946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893" v="158" actId="1076"/>
          <ac:spMkLst>
            <pc:docMk/>
            <pc:sldMk cId="309846224" sldId="676"/>
            <ac:spMk id="13" creationId="{5AC10F35-661B-0FC1-3C50-C7D84706B923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909" v="159" actId="1076"/>
          <ac:spMkLst>
            <pc:docMk/>
            <pc:sldMk cId="309846224" sldId="676"/>
            <ac:spMk id="14" creationId="{71E4D7B1-7518-86C8-C2B5-C379E0B509F7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924" v="160" actId="1076"/>
          <ac:spMkLst>
            <pc:docMk/>
            <pc:sldMk cId="309846224" sldId="676"/>
            <ac:spMk id="15" creationId="{03EDB2C7-0B64-68F6-D833-5370BDBE2E73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940" v="161" actId="1076"/>
          <ac:spMkLst>
            <pc:docMk/>
            <pc:sldMk cId="309846224" sldId="676"/>
            <ac:spMk id="16" creationId="{7AFFD9D6-2D15-B687-C1DD-FB0D69A3F93E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956" v="162" actId="1076"/>
          <ac:spMkLst>
            <pc:docMk/>
            <pc:sldMk cId="309846224" sldId="676"/>
            <ac:spMk id="17" creationId="{BF69F363-E51A-9D4F-870C-9308BB9FE783}"/>
          </ac:spMkLst>
        </pc:spChg>
        <pc:spChg chg="mod">
          <ac:chgData name="Matousek, Ondrej" userId="S::matouon5@cvut.cz::c74bd8c9-dab0-4982-b47d-3222da2dafdc" providerId="AD" clId="Web-{968CFCBF-D706-0AF0-3606-7376B06F1D86}" dt="2023-08-01T16:09:18.971" v="163" actId="1076"/>
          <ac:spMkLst>
            <pc:docMk/>
            <pc:sldMk cId="309846224" sldId="676"/>
            <ac:spMk id="18" creationId="{3C52AF46-07CA-5E2B-DDA7-86B03C753DF1}"/>
          </ac:spMkLst>
        </pc:spChg>
        <pc:spChg chg="mod">
          <ac:chgData name="Matousek, Ondrej" userId="S::matouon5@cvut.cz::c74bd8c9-dab0-4982-b47d-3222da2dafdc" providerId="AD" clId="Web-{968CFCBF-D706-0AF0-3606-7376B06F1D86}" dt="2023-08-01T16:09:38.284" v="171"/>
          <ac:spMkLst>
            <pc:docMk/>
            <pc:sldMk cId="309846224" sldId="676"/>
            <ac:spMk id="20" creationId="{782881F1-CE59-CF8C-A56B-447081CE7F0C}"/>
          </ac:spMkLst>
        </pc:spChg>
        <pc:spChg chg="add mod">
          <ac:chgData name="Matousek, Ondrej" userId="S::matouon5@cvut.cz::c74bd8c9-dab0-4982-b47d-3222da2dafdc" providerId="AD" clId="Web-{968CFCBF-D706-0AF0-3606-7376B06F1D86}" dt="2023-08-01T16:09:44.394" v="173" actId="20577"/>
          <ac:spMkLst>
            <pc:docMk/>
            <pc:sldMk cId="309846224" sldId="676"/>
            <ac:spMk id="21" creationId="{04B2F700-79A3-CB45-3CCF-468BE17B4ED3}"/>
          </ac:spMkLst>
        </pc:spChg>
        <pc:spChg chg="mod">
          <ac:chgData name="Matousek, Ondrej" userId="S::matouon5@cvut.cz::c74bd8c9-dab0-4982-b47d-3222da2dafdc" providerId="AD" clId="Web-{968CFCBF-D706-0AF0-3606-7376B06F1D86}" dt="2023-08-01T16:09:19.002" v="166" actId="1076"/>
          <ac:spMkLst>
            <pc:docMk/>
            <pc:sldMk cId="309846224" sldId="676"/>
            <ac:spMk id="24" creationId="{855AA7AE-6702-1013-D05B-BBB7C87A76AC}"/>
          </ac:spMkLst>
        </pc:spChg>
        <pc:spChg chg="mod">
          <ac:chgData name="Matousek, Ondrej" userId="S::matouon5@cvut.cz::c74bd8c9-dab0-4982-b47d-3222da2dafdc" providerId="AD" clId="Web-{968CFCBF-D706-0AF0-3606-7376B06F1D86}" dt="2023-08-01T16:09:19.018" v="167" actId="1076"/>
          <ac:spMkLst>
            <pc:docMk/>
            <pc:sldMk cId="309846224" sldId="676"/>
            <ac:spMk id="25" creationId="{DA80C5FE-7066-079C-BFE0-523FDF9CEA82}"/>
          </ac:spMkLst>
        </pc:spChg>
        <pc:cxnChg chg="mod">
          <ac:chgData name="Matousek, Ondrej" userId="S::matouon5@cvut.cz::c74bd8c9-dab0-4982-b47d-3222da2dafdc" providerId="AD" clId="Web-{968CFCBF-D706-0AF0-3606-7376B06F1D86}" dt="2023-08-01T16:09:18.987" v="164" actId="1076"/>
          <ac:cxnSpMkLst>
            <pc:docMk/>
            <pc:sldMk cId="309846224" sldId="676"/>
            <ac:cxnSpMk id="19" creationId="{B0380BCF-9B67-C976-59C5-1C51C6C47E16}"/>
          </ac:cxnSpMkLst>
        </pc:cxnChg>
      </pc:sldChg>
      <pc:sldChg chg="addSp delSp modSp add replId">
        <pc:chgData name="Matousek, Ondrej" userId="S::matouon5@cvut.cz::c74bd8c9-dab0-4982-b47d-3222da2dafdc" providerId="AD" clId="Web-{968CFCBF-D706-0AF0-3606-7376B06F1D86}" dt="2023-08-01T16:26:09.693" v="299" actId="20577"/>
        <pc:sldMkLst>
          <pc:docMk/>
          <pc:sldMk cId="3522833217" sldId="725"/>
        </pc:sldMkLst>
        <pc:spChg chg="add mod">
          <ac:chgData name="Matousek, Ondrej" userId="S::matouon5@cvut.cz::c74bd8c9-dab0-4982-b47d-3222da2dafdc" providerId="AD" clId="Web-{968CFCBF-D706-0AF0-3606-7376B06F1D86}" dt="2023-08-01T16:26:09.693" v="299" actId="20577"/>
          <ac:spMkLst>
            <pc:docMk/>
            <pc:sldMk cId="3522833217" sldId="725"/>
            <ac:spMk id="3" creationId="{457E38EC-19B1-D389-EA31-5D6176F19A02}"/>
          </ac:spMkLst>
        </pc:spChg>
        <pc:spChg chg="add mod">
          <ac:chgData name="Matousek, Ondrej" userId="S::matouon5@cvut.cz::c74bd8c9-dab0-4982-b47d-3222da2dafdc" providerId="AD" clId="Web-{968CFCBF-D706-0AF0-3606-7376B06F1D86}" dt="2023-08-01T16:25:26.270" v="283" actId="20577"/>
          <ac:spMkLst>
            <pc:docMk/>
            <pc:sldMk cId="3522833217" sldId="725"/>
            <ac:spMk id="4" creationId="{8D4B51D9-42AC-1714-E41A-A8387C90969C}"/>
          </ac:spMkLst>
        </pc:spChg>
        <pc:spChg chg="del">
          <ac:chgData name="Matousek, Ondrej" userId="S::matouon5@cvut.cz::c74bd8c9-dab0-4982-b47d-3222da2dafdc" providerId="AD" clId="Web-{968CFCBF-D706-0AF0-3606-7376B06F1D86}" dt="2023-08-01T16:23:17.140" v="183"/>
          <ac:spMkLst>
            <pc:docMk/>
            <pc:sldMk cId="3522833217" sldId="725"/>
            <ac:spMk id="18" creationId="{6862E19A-DFC3-79CA-6E96-8252D4FC083C}"/>
          </ac:spMkLst>
        </pc:spChg>
        <pc:spChg chg="del">
          <ac:chgData name="Matousek, Ondrej" userId="S::matouon5@cvut.cz::c74bd8c9-dab0-4982-b47d-3222da2dafdc" providerId="AD" clId="Web-{968CFCBF-D706-0AF0-3606-7376B06F1D86}" dt="2023-08-01T16:23:17.140" v="182"/>
          <ac:spMkLst>
            <pc:docMk/>
            <pc:sldMk cId="3522833217" sldId="725"/>
            <ac:spMk id="19" creationId="{FB1264FE-750E-7D0D-A496-6B3016263073}"/>
          </ac:spMkLst>
        </pc:spChg>
        <pc:spChg chg="del mod">
          <ac:chgData name="Matousek, Ondrej" userId="S::matouon5@cvut.cz::c74bd8c9-dab0-4982-b47d-3222da2dafdc" providerId="AD" clId="Web-{968CFCBF-D706-0AF0-3606-7376B06F1D86}" dt="2023-08-01T16:23:15.047" v="181"/>
          <ac:spMkLst>
            <pc:docMk/>
            <pc:sldMk cId="3522833217" sldId="725"/>
            <ac:spMk id="23" creationId="{790610F5-D34B-7A17-6A7E-78E125309B52}"/>
          </ac:spMkLst>
        </pc:spChg>
        <pc:spChg chg="del mod">
          <ac:chgData name="Matousek, Ondrej" userId="S::matouon5@cvut.cz::c74bd8c9-dab0-4982-b47d-3222da2dafdc" providerId="AD" clId="Web-{968CFCBF-D706-0AF0-3606-7376B06F1D86}" dt="2023-08-01T16:23:20.859" v="184"/>
          <ac:spMkLst>
            <pc:docMk/>
            <pc:sldMk cId="3522833217" sldId="725"/>
            <ac:spMk id="25" creationId="{AF19EE6D-4BB6-3C73-C2C1-FC99162D5765}"/>
          </ac:spMkLst>
        </pc:spChg>
        <pc:picChg chg="del mod">
          <ac:chgData name="Matousek, Ondrej" userId="S::matouon5@cvut.cz::c74bd8c9-dab0-4982-b47d-3222da2dafdc" providerId="AD" clId="Web-{968CFCBF-D706-0AF0-3606-7376B06F1D86}" dt="2023-08-01T16:23:14.359" v="180"/>
          <ac:picMkLst>
            <pc:docMk/>
            <pc:sldMk cId="3522833217" sldId="725"/>
            <ac:picMk id="17" creationId="{4C49058C-6B35-30F8-E281-0A90869BFDAD}"/>
          </ac:picMkLst>
        </pc:picChg>
        <pc:picChg chg="del">
          <ac:chgData name="Matousek, Ondrej" userId="S::matouon5@cvut.cz::c74bd8c9-dab0-4982-b47d-3222da2dafdc" providerId="AD" clId="Web-{968CFCBF-D706-0AF0-3606-7376B06F1D86}" dt="2023-08-01T16:23:22.734" v="185"/>
          <ac:picMkLst>
            <pc:docMk/>
            <pc:sldMk cId="3522833217" sldId="725"/>
            <ac:picMk id="22" creationId="{485AA9B8-956D-C183-18E1-0AB5F9C02CB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35694-75B2-468B-95ED-FD6E562F86CC}" type="datetimeFigureOut">
              <a:rPr lang="cs-CZ" smtClean="0"/>
              <a:t>01.08.2023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32F86-4F9F-4F74-AD5D-22F3FBB702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7280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85D47-948D-B043-AE51-51FE55BAF7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4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85D47-948D-B043-AE51-51FE55BAF7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7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85D47-948D-B043-AE51-51FE55BAF7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57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85D47-948D-B043-AE51-51FE55BAF7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94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85D47-948D-B043-AE51-51FE55BAF7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030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85D47-948D-B043-AE51-51FE55BAF7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72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85D47-948D-B043-AE51-51FE55BAF7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54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"/>
          <a:stretch/>
        </p:blipFill>
        <p:spPr>
          <a:xfrm>
            <a:off x="0" y="3"/>
            <a:ext cx="9144000" cy="6856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0000" y="1800001"/>
            <a:ext cx="7736694" cy="1446663"/>
          </a:xfrm>
        </p:spPr>
        <p:txBody>
          <a:bodyPr anchor="t"/>
          <a:lstStyle>
            <a:lvl1pPr algn="l">
              <a:defRPr lang="cs-CZ" sz="4800" b="1" i="0" u="none" strike="noStrike" kern="4800" baseline="0" smtClean="0">
                <a:solidFill>
                  <a:schemeClr val="bg1"/>
                </a:solidFill>
                <a:latin typeface="Technika-Bold" panose="00000600000000000000" pitchFamily="50" charset="-18"/>
              </a:defRPr>
            </a:lvl1pPr>
          </a:lstStyle>
          <a:p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TITUL PREZENTACE</a:t>
            </a:r>
            <a:br>
              <a:rPr lang="cs-CZ" sz="4800" b="1" i="0" u="none" strike="noStrike" baseline="0" dirty="0">
                <a:latin typeface="Technika-Bold" panose="00000600000000000000" pitchFamily="50" charset="-18"/>
              </a:rPr>
            </a:br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PODTITUL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0000" y="3441732"/>
            <a:ext cx="7736693" cy="1771721"/>
          </a:xfrm>
        </p:spPr>
        <p:txBody>
          <a:bodyPr/>
          <a:lstStyle>
            <a:lvl1pPr marL="0" indent="0" algn="l">
              <a:buNone/>
              <a:defRPr lang="cs-CZ" sz="2400" b="1" i="0" u="none" strike="noStrike" kern="2800" baseline="0" smtClean="0">
                <a:solidFill>
                  <a:schemeClr val="bg1"/>
                </a:solidFill>
                <a:latin typeface="Technika-Bold" panose="00000600000000000000" pitchFamily="50" charset="-18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cs-CZ" dirty="0"/>
              <a:t>NÁZEV FAKULTY A PRACOVIŠTĚ</a:t>
            </a:r>
            <a:br>
              <a:rPr lang="en-US" dirty="0"/>
            </a:br>
            <a:r>
              <a:rPr lang="cs-CZ" dirty="0"/>
              <a:t>AUTOR/TITUL JMÉNO PŘÍJMENÍ</a:t>
            </a:r>
            <a:br>
              <a:rPr lang="en-US" dirty="0"/>
            </a:br>
            <a:r>
              <a:rPr lang="cs-CZ" dirty="0"/>
              <a:t>DATUM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3" y="274320"/>
            <a:ext cx="1773814" cy="86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9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0076688" cy="7555992"/>
          </a:xfrm>
          <a:prstGeom prst="rect">
            <a:avLst/>
          </a:prstGeom>
        </p:spPr>
      </p:pic>
      <p:pic>
        <p:nvPicPr>
          <p:cNvPr id="7" name="Picture 2" descr="https://www.email.cz/download/i/J_cdaADwWifiayZrAXd9jpkdWor_gYe_4QlhA3zsTzSB0jpv76wY4UUYT-LRJNvubDBn-to/logo_cvut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01" y="274320"/>
            <a:ext cx="1770611" cy="86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80000" y="1800001"/>
            <a:ext cx="7736694" cy="1446663"/>
          </a:xfrm>
        </p:spPr>
        <p:txBody>
          <a:bodyPr anchor="t"/>
          <a:lstStyle>
            <a:lvl1pPr algn="l">
              <a:defRPr lang="cs-CZ" sz="4800" b="1" i="0" u="none" strike="noStrike" kern="4800" baseline="0" smtClean="0">
                <a:solidFill>
                  <a:schemeClr val="tx1"/>
                </a:solidFill>
                <a:latin typeface="Technika-Bold" panose="00000600000000000000" pitchFamily="50" charset="-18"/>
              </a:defRPr>
            </a:lvl1pPr>
          </a:lstStyle>
          <a:p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TITUL PREZENTACE</a:t>
            </a:r>
            <a:br>
              <a:rPr lang="cs-CZ" sz="4800" b="1" i="0" u="none" strike="noStrike" baseline="0" dirty="0">
                <a:latin typeface="Technika-Bold" panose="00000600000000000000" pitchFamily="50" charset="-18"/>
              </a:rPr>
            </a:br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PODTITUL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0000" y="3441732"/>
            <a:ext cx="7736693" cy="1771721"/>
          </a:xfrm>
        </p:spPr>
        <p:txBody>
          <a:bodyPr/>
          <a:lstStyle>
            <a:lvl1pPr marL="0" indent="0" algn="l">
              <a:buNone/>
              <a:defRPr lang="cs-CZ" sz="2400" b="1" i="0" u="none" strike="noStrike" kern="2800" baseline="0" smtClean="0">
                <a:solidFill>
                  <a:schemeClr val="tx1"/>
                </a:solidFill>
                <a:latin typeface="Technika-Bold" panose="00000600000000000000" pitchFamily="50" charset="-18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cs-CZ" dirty="0"/>
              <a:t>NÁZEV FAKULTY A PRACOVIŠTĚ</a:t>
            </a:r>
            <a:br>
              <a:rPr lang="en-US" dirty="0"/>
            </a:br>
            <a:r>
              <a:rPr lang="cs-CZ" dirty="0"/>
              <a:t>AUTOR/TITUL JMÉNO PŘÍJMENÍ</a:t>
            </a:r>
            <a:br>
              <a:rPr lang="en-US" dirty="0"/>
            </a:br>
            <a:r>
              <a:rPr lang="cs-CZ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05716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79999" y="3059766"/>
            <a:ext cx="7794000" cy="3190722"/>
          </a:xfrm>
        </p:spPr>
        <p:txBody>
          <a:bodyPr>
            <a:normAutofit/>
          </a:bodyPr>
          <a:lstStyle>
            <a:lvl1pPr marL="0" indent="0">
              <a:buNone/>
              <a:defRPr sz="2000" kern="3000" baseline="0">
                <a:latin typeface="Technika-Bold" panose="00000600000000000000" pitchFamily="50" charset="-18"/>
              </a:defRPr>
            </a:lvl1pPr>
          </a:lstStyle>
          <a:p>
            <a:pPr lvl="0"/>
            <a:r>
              <a:rPr lang="cs-CZ" dirty="0"/>
              <a:t>VLOŽIT TEXT</a:t>
            </a:r>
            <a:endParaRPr lang="en-US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35B3CCB1-5BCA-C223-4BC2-065921235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45F053A-9CBF-8F51-7AA4-94B3A7DA8D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195FBC8-9071-F4F0-7F6C-EF4733614F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84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77198" y="1503123"/>
            <a:ext cx="7696800" cy="4709787"/>
          </a:xfrm>
        </p:spPr>
        <p:txBody>
          <a:bodyPr>
            <a:normAutofit/>
          </a:bodyPr>
          <a:lstStyle>
            <a:lvl1pPr marL="0" indent="0">
              <a:buNone/>
              <a:defRPr sz="2000" kern="3000" baseline="0">
                <a:latin typeface="Technika-Bold" panose="00000600000000000000" pitchFamily="50" charset="-18"/>
              </a:defRPr>
            </a:lvl1pPr>
          </a:lstStyle>
          <a:p>
            <a:pPr lvl="0"/>
            <a:r>
              <a:rPr lang="cs-CZ" dirty="0"/>
              <a:t>VLOŽIT OBRÁZEK</a:t>
            </a:r>
            <a:endParaRPr lang="en-US" dirty="0"/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E7BD7837-4A0F-50C6-D4B0-7CE6687D84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0E29B39-0F99-E681-1DBB-3CF678649A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19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2067641" y="368300"/>
            <a:ext cx="6888707" cy="12284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0000" y="270000"/>
            <a:ext cx="8604000" cy="6086350"/>
          </a:xfrm>
        </p:spPr>
        <p:txBody>
          <a:bodyPr>
            <a:normAutofit/>
          </a:bodyPr>
          <a:lstStyle>
            <a:lvl1pPr marL="0" indent="0" algn="ctr">
              <a:buNone/>
              <a:defRPr sz="2000" kern="3000" baseline="0">
                <a:latin typeface="Technika-Bold" panose="00000600000000000000" pitchFamily="50" charset="-18"/>
              </a:defRPr>
            </a:lvl1pPr>
          </a:lstStyle>
          <a:p>
            <a:pPr lvl="0"/>
            <a:r>
              <a:rPr lang="cs-CZ" dirty="0"/>
              <a:t>VLOŽIT OBRÁZEK</a:t>
            </a:r>
            <a:endParaRPr lang="en-US" dirty="0"/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D2B0D85F-828F-68AE-A6AC-6EEF2C8CB5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85C21AB-167D-0166-EF82-432A06333D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73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6C12D-9C25-5B4F-B45D-A79988B6C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C9357-DA81-BD41-A398-B5C6996DD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48FE6-4E40-924D-895C-E9DD61551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15aA561-11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4944B2-5540-8948-9FDF-67322A029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65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0000" y="1440000"/>
            <a:ext cx="779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000" y="2880000"/>
            <a:ext cx="7794000" cy="370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1026" name="Picture 2" descr="https://www.email.cz/download/i/J_cdaADwWifiayZrAXd9jpkdWor_gYe_4QlhA3zsTzSB0jpv76wY4UUYT-LRJNvubDBn-to/logo_cvut.jp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01" y="274320"/>
            <a:ext cx="1770611" cy="86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6A46AEE-A645-34CB-D1DE-DEF77FD46D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996C7BF-9474-72D1-0AB7-BC33D45D9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83102-B21D-4996-937E-FB1A5964EF0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543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6" r:id="rId2"/>
    <p:sldLayoutId id="2147483674" r:id="rId3"/>
    <p:sldLayoutId id="2147483685" r:id="rId4"/>
    <p:sldLayoutId id="2147483684" r:id="rId5"/>
    <p:sldLayoutId id="2147483687" r:id="rId6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echnika-Bold" panose="00000600000000000000" pitchFamily="50" charset="-18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13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304.10953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hyperlink" Target="https://arxiv.org/abs/2304.10953" TargetMode="External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43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arxiv.org/abs/2304.10953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3.sv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43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arxiv.org/abs/2304.10953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3.sv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4.10953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4.10953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862249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emf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emf"/><Relationship Id="rId11" Type="http://schemas.openxmlformats.org/officeDocument/2006/relationships/image" Target="../media/image16.png"/><Relationship Id="rId5" Type="http://schemas.openxmlformats.org/officeDocument/2006/relationships/image" Target="../media/image110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6.emf"/><Relationship Id="rId5" Type="http://schemas.openxmlformats.org/officeDocument/2006/relationships/image" Target="../media/image80.png"/><Relationship Id="rId10" Type="http://schemas.openxmlformats.org/officeDocument/2006/relationships/image" Target="../media/image22.png"/><Relationship Id="rId4" Type="http://schemas.openxmlformats.org/officeDocument/2006/relationships/image" Target="../media/image9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1079999" y="2253321"/>
            <a:ext cx="7736694" cy="1446663"/>
          </a:xfrm>
        </p:spPr>
        <p:txBody>
          <a:bodyPr>
            <a:normAutofit fontScale="90000"/>
          </a:bodyPr>
          <a:lstStyle/>
          <a:p>
            <a:r>
              <a:rPr lang="en-US" sz="2700" kern="2800" dirty="0">
                <a:ea typeface="+mn-ea"/>
                <a:cs typeface="+mn-cs"/>
              </a:rPr>
              <a:t>Axion-Like-Particle Search Using Machine Learning for the Signal Sensitivity Optimization with Run-2 LHC Data Recorded by the ATLAS Experiment</a:t>
            </a:r>
            <a:endParaRPr lang="en-US" dirty="0"/>
          </a:p>
        </p:txBody>
      </p:sp>
      <p:sp>
        <p:nvSpPr>
          <p:cNvPr id="11" name="Podnadpis 10"/>
          <p:cNvSpPr>
            <a:spLocks noGrp="1"/>
          </p:cNvSpPr>
          <p:nvPr>
            <p:ph type="subTitle" idx="1"/>
          </p:nvPr>
        </p:nvSpPr>
        <p:spPr>
          <a:xfrm>
            <a:off x="1080000" y="3881347"/>
            <a:ext cx="7736693" cy="177172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>
                <a:latin typeface="Technika-Bold"/>
              </a:rPr>
              <a:t>Ond</a:t>
            </a:r>
            <a:r>
              <a:rPr lang="cs-CZ" dirty="0" err="1">
                <a:latin typeface="Technika-Bold"/>
              </a:rPr>
              <a:t>řej</a:t>
            </a:r>
            <a:r>
              <a:rPr lang="cs-CZ" dirty="0">
                <a:latin typeface="Technika-Bold"/>
              </a:rPr>
              <a:t> Matoušek</a:t>
            </a:r>
            <a:endParaRPr lang="cs-CZ"/>
          </a:p>
          <a:p>
            <a:r>
              <a:rPr lang="cs-CZ" dirty="0">
                <a:latin typeface="Technika-Bold"/>
              </a:rPr>
              <a:t>Czech </a:t>
            </a:r>
            <a:r>
              <a:rPr lang="cs-CZ" err="1">
                <a:latin typeface="Technika-Bold"/>
              </a:rPr>
              <a:t>Technical</a:t>
            </a:r>
            <a:r>
              <a:rPr lang="cs-CZ" dirty="0">
                <a:latin typeface="Technika-Bold"/>
              </a:rPr>
              <a:t> University in Prague</a:t>
            </a:r>
          </a:p>
          <a:p>
            <a:pPr marL="3656965" lvl="8"/>
            <a:endParaRPr lang="cs-CZ" dirty="0">
              <a:solidFill>
                <a:schemeClr val="bg1"/>
              </a:solidFill>
            </a:endParaRPr>
          </a:p>
          <a:p>
            <a:pPr marL="3656965" lvl="8"/>
            <a:r>
              <a:rPr lang="cs-CZ" dirty="0">
                <a:solidFill>
                  <a:schemeClr val="bg1"/>
                </a:solidFill>
              </a:rPr>
              <a:t>Supervisor</a:t>
            </a:r>
          </a:p>
          <a:p>
            <a:pPr marL="3656965" lvl="8"/>
            <a:r>
              <a:rPr lang="cs-CZ">
                <a:solidFill>
                  <a:schemeClr val="bg1"/>
                </a:solidFill>
              </a:rPr>
              <a:t>                           Doc. Dr. André </a:t>
            </a:r>
            <a:r>
              <a:rPr lang="cs-CZ" dirty="0" err="1">
                <a:solidFill>
                  <a:schemeClr val="bg1"/>
                </a:solidFill>
              </a:rPr>
              <a:t>Sopczak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52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58467-AEAD-571D-8A71-E58A30DD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1434" y="270000"/>
            <a:ext cx="7794000" cy="1325563"/>
          </a:xfrm>
        </p:spPr>
        <p:txBody>
          <a:bodyPr/>
          <a:lstStyle/>
          <a:p>
            <a:r>
              <a:rPr lang="en-JP" dirty="0"/>
              <a:t>Event selection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C8DA62-4EE8-C7B5-AEC5-2991068DEF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5000" y="3013475"/>
                <a:ext cx="7794000" cy="3708000"/>
              </a:xfrm>
            </p:spPr>
            <p:txBody>
              <a:bodyPr/>
              <a:lstStyle/>
              <a:p>
                <a:pPr marL="385763" indent="-385763">
                  <a:buFont typeface="+mj-lt"/>
                  <a:buAutoNum type="arabicPeriod"/>
                </a:pPr>
                <a:r>
                  <a:rPr lang="en-JP" dirty="0">
                    <a:solidFill>
                      <a:srgbClr val="DC495B"/>
                    </a:solidFill>
                  </a:rPr>
                  <a:t>Require diphoton to be back-to-back</a:t>
                </a:r>
              </a:p>
              <a:p>
                <a:pPr marL="342892" lvl="1" indent="0">
                  <a:buNone/>
                </a:pPr>
                <a:r>
                  <a:rPr lang="en-JP" dirty="0"/>
                  <a:t>Acoplanarity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𝝓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𝜸𝜸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cs-CZ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cs-CZ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e>
                        </m:d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𝟎𝟏</m:t>
                    </m:r>
                  </m:oMath>
                </a14:m>
                <a:endParaRPr lang="en-JP" dirty="0"/>
              </a:p>
              <a:p>
                <a:pPr marL="385763" indent="-385763">
                  <a:buFont typeface="+mj-lt"/>
                  <a:buAutoNum type="arabicPeriod"/>
                </a:pPr>
                <a:r>
                  <a:rPr lang="en-JP" dirty="0">
                    <a:solidFill>
                      <a:srgbClr val="DC495B"/>
                    </a:solidFill>
                  </a:rPr>
                  <a:t>Require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</a:rPr>
                          <m:t>𝐀𝐅𝐏</m:t>
                        </m:r>
                      </m:sub>
                    </m:sSub>
                  </m:oMath>
                </a14:m>
                <a:r>
                  <a:rPr lang="en-JP" dirty="0">
                    <a:solidFill>
                      <a:srgbClr val="DC495B"/>
                    </a:solidFill>
                  </a:rPr>
                  <a:t> in the high acceptance range</a:t>
                </a:r>
              </a:p>
              <a:p>
                <a:pPr marL="342892" lvl="1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𝟎𝟑𝟓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𝐀𝐅𝐏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𝟎𝟖</m:t>
                    </m:r>
                  </m:oMath>
                </a14:m>
                <a:r>
                  <a:rPr lang="en-JP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JP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𝜸𝜸</m:t>
                        </m:r>
                      </m:sub>
                    </m:sSub>
                  </m:oMath>
                </a14:m>
                <a:r>
                  <a:rPr lang="en-JP" dirty="0">
                    <a:solidFill>
                      <a:schemeClr val="tx1"/>
                    </a:solidFill>
                  </a:rPr>
                  <a:t> range is also limited</a:t>
                </a:r>
              </a:p>
              <a:p>
                <a:pPr marL="385763" indent="-385763">
                  <a:buFont typeface="+mj-lt"/>
                  <a:buAutoNum type="arabicPeriod"/>
                </a:pPr>
                <a:r>
                  <a:rPr lang="en-JP" u="sng" dirty="0">
                    <a:solidFill>
                      <a:srgbClr val="DC495B"/>
                    </a:solidFill>
                  </a:rPr>
                  <a:t>At least one</a:t>
                </a:r>
                <a:r>
                  <a:rPr lang="en-JP" dirty="0">
                    <a:solidFill>
                      <a:srgbClr val="DC495B"/>
                    </a:solidFill>
                  </a:rPr>
                  <a:t> matching</a:t>
                </a:r>
              </a:p>
              <a:p>
                <a:pPr marL="342892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d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begChr m:val="|"/>
                        <m:endChr m:val="|"/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𝝃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𝐀𝐅𝐏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𝝃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𝜸𝜸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𝟎𝟎𝟒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𝜸𝜸</m:t>
                        </m:r>
                      </m:sub>
                    </m:sSub>
                  </m:oMath>
                </a14:m>
                <a:r>
                  <a:rPr lang="en-JP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C8DA62-4EE8-C7B5-AEC5-2991068DEF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5000" y="3013475"/>
                <a:ext cx="7794000" cy="3708000"/>
              </a:xfrm>
              <a:blipFill>
                <a:blip r:embed="rId3"/>
                <a:stretch>
                  <a:fillRect l="-1643" t="-2791" r="-4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2BDCB-4657-6B46-83A0-EDBD013ED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3E1D79-342A-DAC8-3866-A015AC4EA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4644" y="1152894"/>
            <a:ext cx="2856452" cy="183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6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CBD92-953D-5EB4-8E7F-D0B2723F9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181" y="41764"/>
            <a:ext cx="7794000" cy="1325563"/>
          </a:xfrm>
        </p:spPr>
        <p:txBody>
          <a:bodyPr/>
          <a:lstStyle/>
          <a:p>
            <a:r>
              <a:rPr lang="cs-CZ" dirty="0" err="1"/>
              <a:t>Original</a:t>
            </a:r>
            <a:r>
              <a:rPr lang="cs-CZ" dirty="0"/>
              <a:t> s</a:t>
            </a:r>
            <a:r>
              <a:rPr lang="en-JP" dirty="0"/>
              <a:t>earch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8BDDF-1195-516D-2FCC-D52C3A4D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60" y="1601039"/>
            <a:ext cx="8692040" cy="4307365"/>
          </a:xfrm>
        </p:spPr>
        <p:txBody>
          <a:bodyPr/>
          <a:lstStyle/>
          <a:p>
            <a:pPr marL="0" indent="0">
              <a:buNone/>
            </a:pPr>
            <a:r>
              <a:rPr lang="en-JP" dirty="0"/>
              <a:t>441 events observed</a:t>
            </a:r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342892" lvl="1" indent="0">
              <a:buNone/>
            </a:pPr>
            <a:endParaRPr lang="en-JP" dirty="0"/>
          </a:p>
          <a:p>
            <a:pPr marL="0" indent="0">
              <a:buNone/>
            </a:pPr>
            <a:endParaRPr lang="en-JP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F33CA-4C6F-31DF-A9F2-AADDFE24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897F79-D59F-DF84-1BD6-706CC0657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2628" y="3320108"/>
            <a:ext cx="1245260" cy="11277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28776D-4AB0-F300-12D6-1DD05980E512}"/>
              </a:ext>
            </a:extLst>
          </p:cNvPr>
          <p:cNvSpPr txBox="1"/>
          <p:nvPr/>
        </p:nvSpPr>
        <p:spPr>
          <a:xfrm>
            <a:off x="6281376" y="4121947"/>
            <a:ext cx="7184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solidFill>
                  <a:srgbClr val="1567FF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Beam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6F5E7D-1E29-70AD-64B7-728B3A9F881B}"/>
              </a:ext>
            </a:extLst>
          </p:cNvPr>
          <p:cNvSpPr txBox="1"/>
          <p:nvPr/>
        </p:nvSpPr>
        <p:spPr>
          <a:xfrm>
            <a:off x="7012870" y="3507959"/>
            <a:ext cx="5325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solidFill>
                  <a:srgbClr val="E22600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1EE0C6-0A1F-475A-151A-0F2E8AD3C563}"/>
                  </a:ext>
                </a:extLst>
              </p:cNvPr>
              <p:cNvSpPr txBox="1"/>
              <p:nvPr/>
            </p:nvSpPr>
            <p:spPr>
              <a:xfrm>
                <a:off x="7707701" y="4110160"/>
                <a:ext cx="120353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𝜎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𝑑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≈300 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JP" sz="135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1EE0C6-0A1F-475A-151A-0F2E8AD3C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7701" y="4110160"/>
                <a:ext cx="1203535" cy="3000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A4AE36-EE39-99FD-877A-ABD752609262}"/>
                  </a:ext>
                </a:extLst>
              </p:cNvPr>
              <p:cNvSpPr txBox="1"/>
              <p:nvPr/>
            </p:nvSpPr>
            <p:spPr>
              <a:xfrm>
                <a:off x="7608134" y="3902726"/>
                <a:ext cx="1289840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Yu Gothic Medium" panose="020B0400000000000000" pitchFamily="34" charset="-128"/>
                        </a:rPr>
                        <m:t>𝑑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≈2−3 </m:t>
                      </m:r>
                      <m:r>
                        <m:rPr>
                          <m:sty m:val="p"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JP" sz="135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A4AE36-EE39-99FD-877A-ABD752609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34" y="3902726"/>
                <a:ext cx="1289840" cy="3000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5EEE207A-A98E-5F6A-1A36-5C2FAF48E091}"/>
              </a:ext>
            </a:extLst>
          </p:cNvPr>
          <p:cNvSpPr txBox="1"/>
          <p:nvPr/>
        </p:nvSpPr>
        <p:spPr>
          <a:xfrm>
            <a:off x="753978" y="6059296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No double matching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D52DB0-F6BA-862F-6766-60D359604A6F}"/>
              </a:ext>
            </a:extLst>
          </p:cNvPr>
          <p:cNvSpPr txBox="1"/>
          <p:nvPr/>
        </p:nvSpPr>
        <p:spPr>
          <a:xfrm>
            <a:off x="6291528" y="2305677"/>
            <a:ext cx="2670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Dominant sys</a:t>
            </a:r>
            <a:r>
              <a:rPr lang="cs-CZ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tematic uncerta</a:t>
            </a:r>
            <a:r>
              <a:rPr lang="en-US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i</a:t>
            </a:r>
            <a:r>
              <a:rPr lang="cs-CZ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nity</a:t>
            </a:r>
            <a:r>
              <a:rPr lang="en-US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:</a:t>
            </a:r>
          </a:p>
          <a:p>
            <a:pPr algn="l"/>
            <a:r>
              <a:rPr lang="en-US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 global alignment</a:t>
            </a:r>
          </a:p>
        </p:txBody>
      </p:sp>
      <p:sp>
        <p:nvSpPr>
          <p:cNvPr id="9" name="Šipka: ohnutá 8">
            <a:extLst>
              <a:ext uri="{FF2B5EF4-FFF2-40B4-BE49-F238E27FC236}">
                <a16:creationId xmlns:a16="http://schemas.microsoft.com/office/drawing/2014/main" id="{CAF7B3D1-2497-C7F3-0426-B22CE9072E22}"/>
              </a:ext>
            </a:extLst>
          </p:cNvPr>
          <p:cNvSpPr/>
          <p:nvPr/>
        </p:nvSpPr>
        <p:spPr>
          <a:xfrm rot="10800000">
            <a:off x="3238718" y="4316980"/>
            <a:ext cx="1773677" cy="734270"/>
          </a:xfrm>
          <a:prstGeom prst="bentArrow">
            <a:avLst/>
          </a:prstGeom>
          <a:solidFill>
            <a:srgbClr val="FF0000"/>
          </a:solidFill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cs-CZ" sz="1350" dirty="0">
              <a:solidFill>
                <a:schemeClr val="tx1"/>
              </a:solidFill>
            </a:endParaRPr>
          </a:p>
        </p:txBody>
      </p:sp>
      <p:sp>
        <p:nvSpPr>
          <p:cNvPr id="21" name="Šipka: ve tvaru U 20">
            <a:extLst>
              <a:ext uri="{FF2B5EF4-FFF2-40B4-BE49-F238E27FC236}">
                <a16:creationId xmlns:a16="http://schemas.microsoft.com/office/drawing/2014/main" id="{1B196DFB-5C62-77D5-AED8-8E7A5225267C}"/>
              </a:ext>
            </a:extLst>
          </p:cNvPr>
          <p:cNvSpPr/>
          <p:nvPr/>
        </p:nvSpPr>
        <p:spPr>
          <a:xfrm flipH="1">
            <a:off x="1240212" y="2334138"/>
            <a:ext cx="3744817" cy="583912"/>
          </a:xfrm>
          <a:prstGeom prst="uturnArrow">
            <a:avLst>
              <a:gd name="adj1" fmla="val 24796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0000"/>
          </a:solidFill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8C4921-ABDE-C745-2D1D-B6C63C88EA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7194" y="3013746"/>
            <a:ext cx="2093720" cy="1341553"/>
          </a:xfrm>
          <a:prstGeom prst="rect">
            <a:avLst/>
          </a:prstGeom>
        </p:spPr>
      </p:pic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E85E8C08-B673-6116-086B-5BA05F347DD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55" y="2863213"/>
            <a:ext cx="3004135" cy="29075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B1FA3A-9097-937E-C021-4857EFBF537C}"/>
              </a:ext>
            </a:extLst>
          </p:cNvPr>
          <p:cNvSpPr txBox="1"/>
          <p:nvPr/>
        </p:nvSpPr>
        <p:spPr>
          <a:xfrm>
            <a:off x="6539865" y="1262626"/>
            <a:ext cx="2358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8"/>
              </a:rPr>
              <a:t>arXiv:2304.10953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11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4223F8-9792-9B4C-AA29-B97DAC7BD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1800000"/>
            <a:ext cx="7794000" cy="1087934"/>
          </a:xfrm>
        </p:spPr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task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obsah 2">
                <a:extLst>
                  <a:ext uri="{FF2B5EF4-FFF2-40B4-BE49-F238E27FC236}">
                    <a16:creationId xmlns:a16="http://schemas.microsoft.com/office/drawing/2014/main" id="{CB6BF00B-A724-BEF3-F22F-1C5AAD06A4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Before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b="1" i="1" smtClean="0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</m:ctrlPr>
                      </m:sSubSupPr>
                      <m:e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𝝃</m:t>
                        </m:r>
                      </m:e>
                      <m:sub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𝜸𝜸</m:t>
                        </m:r>
                      </m:sub>
                      <m:sup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</m:ctrlPr>
                      </m:sSubSupPr>
                      <m:e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𝝃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𝑨𝑭𝑷</m:t>
                        </m:r>
                      </m:sub>
                      <m:sup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US" dirty="0"/>
                  <a:t> matching, preselection takes place.</a:t>
                </a:r>
              </a:p>
              <a:p>
                <a:r>
                  <a:rPr lang="en-US" dirty="0"/>
                  <a:t>Cuts on significant variables</a:t>
                </a:r>
                <a:r>
                  <a:rPr lang="en-US" altLang="ja-JP" b="1" dirty="0">
                    <a:solidFill>
                      <a:srgbClr val="DC495B"/>
                    </a:solidFill>
                    <a:ea typeface="Open Sans SemiBold" pitchFamily="2" charset="0"/>
                    <a:cs typeface="Open Sans SemiBold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Open Sans SemiBold" pitchFamily="2" charset="0"/>
                      </a:rPr>
                      <m:t>→</m:t>
                    </m:r>
                    <m:r>
                      <a:rPr lang="en-US" altLang="ja-JP" sz="3200" b="1" i="1" smtClean="0">
                        <a:solidFill>
                          <a:srgbClr val="DC495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Open Sans SemiBold" pitchFamily="2" charset="0"/>
                      </a:rPr>
                      <m:t> </m:t>
                    </m:r>
                  </m:oMath>
                </a14:m>
                <a:r>
                  <a:rPr lang="cs-CZ" dirty="0"/>
                  <a:t>reduce amount of data</a:t>
                </a:r>
                <a:r>
                  <a:rPr lang="en-US" dirty="0"/>
                  <a:t>.</a:t>
                </a:r>
                <a:endParaRPr lang="cs-CZ" dirty="0"/>
              </a:p>
              <a:p>
                <a:endParaRPr lang="cs-CZ" dirty="0"/>
              </a:p>
              <a:p>
                <a:r>
                  <a:rPr lang="cs-CZ" dirty="0"/>
                  <a:t>Replace cut-based preselection with ML to enhance the efficiency of the process </a:t>
                </a:r>
                <a:r>
                  <a:rPr lang="en-US" dirty="0"/>
                  <a:t>for different</a:t>
                </a:r>
                <a:r>
                  <a:rPr lang="cs-CZ" dirty="0"/>
                  <a:t> ALP mass</a:t>
                </a:r>
                <a:r>
                  <a:rPr lang="en-US" dirty="0"/>
                  <a:t>es</a:t>
                </a:r>
                <a:r>
                  <a:rPr lang="cs-CZ" dirty="0"/>
                  <a:t>.</a:t>
                </a:r>
              </a:p>
            </p:txBody>
          </p:sp>
        </mc:Choice>
        <mc:Fallback xmlns="">
          <p:sp>
            <p:nvSpPr>
              <p:cNvPr id="3" name="Zástupný obsah 2">
                <a:extLst>
                  <a:ext uri="{FF2B5EF4-FFF2-40B4-BE49-F238E27FC236}">
                    <a16:creationId xmlns:a16="http://schemas.microsoft.com/office/drawing/2014/main" id="{CB6BF00B-A724-BEF3-F22F-1C5AAD06A4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2" t="-17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B97503D-A27E-D7BE-19DE-E13A9A973B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9158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4223F8-9792-9B4C-AA29-B97DAC7BD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1800000"/>
            <a:ext cx="7794000" cy="1087934"/>
          </a:xfrm>
        </p:spPr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solution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6BF00B-A724-BEF3-F22F-1C5AAD06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Binary </a:t>
            </a:r>
            <a:r>
              <a:rPr lang="cs-CZ" dirty="0" err="1"/>
              <a:t>classifier</a:t>
            </a:r>
            <a:r>
              <a:rPr lang="cs-CZ" dirty="0"/>
              <a:t> to </a:t>
            </a:r>
            <a:r>
              <a:rPr lang="cs-CZ" dirty="0" err="1"/>
              <a:t>distinguish</a:t>
            </a:r>
            <a:r>
              <a:rPr lang="cs-CZ" dirty="0"/>
              <a:t> </a:t>
            </a:r>
            <a:r>
              <a:rPr lang="cs-CZ" dirty="0" err="1"/>
              <a:t>signal</a:t>
            </a:r>
            <a:r>
              <a:rPr lang="cs-CZ" dirty="0"/>
              <a:t>/background.</a:t>
            </a:r>
          </a:p>
          <a:p>
            <a:r>
              <a:rPr lang="en-US" dirty="0"/>
              <a:t>Input features are the same variables as the ones used in preselection</a:t>
            </a:r>
            <a:r>
              <a:rPr lang="cs-CZ" dirty="0"/>
              <a:t>.</a:t>
            </a:r>
          </a:p>
          <a:p>
            <a:r>
              <a:rPr lang="cs-CZ" dirty="0"/>
              <a:t>In </a:t>
            </a:r>
            <a:r>
              <a:rPr lang="cs-CZ" dirty="0" err="1"/>
              <a:t>total</a:t>
            </a:r>
            <a:r>
              <a:rPr lang="cs-CZ" dirty="0"/>
              <a:t> cca 600 000 </a:t>
            </a:r>
            <a:r>
              <a:rPr lang="cs-CZ" dirty="0" err="1"/>
              <a:t>signal</a:t>
            </a:r>
            <a:r>
              <a:rPr lang="cs-CZ" dirty="0"/>
              <a:t> and 70 000 background data </a:t>
            </a:r>
            <a:r>
              <a:rPr lang="en-US" dirty="0"/>
              <a:t>were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.</a:t>
            </a:r>
          </a:p>
          <a:p>
            <a:r>
              <a:rPr lang="cs-CZ" dirty="0" err="1"/>
              <a:t>Division</a:t>
            </a:r>
            <a:r>
              <a:rPr lang="cs-CZ" dirty="0"/>
              <a:t> 70</a:t>
            </a:r>
            <a:r>
              <a:rPr lang="en-US" dirty="0"/>
              <a:t>% / 30%   for training / validation</a:t>
            </a:r>
            <a:r>
              <a:rPr lang="cs-CZ" dirty="0"/>
              <a:t>.</a:t>
            </a:r>
            <a:endParaRPr lang="en-US" dirty="0"/>
          </a:p>
          <a:p>
            <a:r>
              <a:rPr lang="en-US" dirty="0"/>
              <a:t>Signal was generated artificially and for background data, real measured Run-2 data were used.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426295F-E09A-53D5-FE29-6E490370A4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2067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30FD181-5254-5F65-CA15-88DCD54AA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623" y="1541862"/>
            <a:ext cx="7794000" cy="3190722"/>
          </a:xfrm>
        </p:spPr>
        <p:txBody>
          <a:bodyPr/>
          <a:lstStyle/>
          <a:p>
            <a:r>
              <a:rPr lang="en-US" dirty="0"/>
              <a:t>Training with weighted binary cross-entropy loss function + optimizer Adam. </a:t>
            </a:r>
          </a:p>
          <a:p>
            <a:endParaRPr lang="en-US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63E435F-2657-B10C-CA15-57AFF7A77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2456" y="-59616"/>
            <a:ext cx="7794000" cy="1325563"/>
          </a:xfrm>
        </p:spPr>
        <p:txBody>
          <a:bodyPr/>
          <a:lstStyle/>
          <a:p>
            <a:r>
              <a:rPr lang="en-US" dirty="0"/>
              <a:t>Classifier model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DF563B0-6F7D-C057-9F11-251B8020D9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14</a:t>
            </a:fld>
            <a:endParaRPr lang="cs-CZ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13CB6312-627F-9379-F7D9-D24B72014AB4}"/>
              </a:ext>
            </a:extLst>
          </p:cNvPr>
          <p:cNvSpPr/>
          <p:nvPr/>
        </p:nvSpPr>
        <p:spPr>
          <a:xfrm>
            <a:off x="2917583" y="3059761"/>
            <a:ext cx="184727" cy="214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E154F22-5576-C253-45EE-E841DAC5F0E1}"/>
              </a:ext>
            </a:extLst>
          </p:cNvPr>
          <p:cNvSpPr/>
          <p:nvPr/>
        </p:nvSpPr>
        <p:spPr>
          <a:xfrm>
            <a:off x="5284401" y="3059761"/>
            <a:ext cx="184727" cy="214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FA17E789-6491-0BBA-4A4C-09EF2A8D5874}"/>
              </a:ext>
            </a:extLst>
          </p:cNvPr>
          <p:cNvSpPr/>
          <p:nvPr/>
        </p:nvSpPr>
        <p:spPr>
          <a:xfrm>
            <a:off x="7429034" y="3059761"/>
            <a:ext cx="184727" cy="214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6D91A71-B45D-60CD-1F41-12D804852643}"/>
              </a:ext>
            </a:extLst>
          </p:cNvPr>
          <p:cNvSpPr/>
          <p:nvPr/>
        </p:nvSpPr>
        <p:spPr>
          <a:xfrm>
            <a:off x="3479694" y="3617339"/>
            <a:ext cx="499286" cy="1015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404E9893-B2FE-8580-7507-38C3488BD8CF}"/>
              </a:ext>
            </a:extLst>
          </p:cNvPr>
          <p:cNvSpPr/>
          <p:nvPr/>
        </p:nvSpPr>
        <p:spPr>
          <a:xfrm>
            <a:off x="5761359" y="3617339"/>
            <a:ext cx="499286" cy="1015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: doprava 9">
            <a:extLst>
              <a:ext uri="{FF2B5EF4-FFF2-40B4-BE49-F238E27FC236}">
                <a16:creationId xmlns:a16="http://schemas.microsoft.com/office/drawing/2014/main" id="{89701FD3-899D-F1A8-5CF5-B765F17DD8A8}"/>
              </a:ext>
            </a:extLst>
          </p:cNvPr>
          <p:cNvSpPr/>
          <p:nvPr/>
        </p:nvSpPr>
        <p:spPr>
          <a:xfrm>
            <a:off x="4322577" y="3884759"/>
            <a:ext cx="669593" cy="439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: doprava 10">
            <a:extLst>
              <a:ext uri="{FF2B5EF4-FFF2-40B4-BE49-F238E27FC236}">
                <a16:creationId xmlns:a16="http://schemas.microsoft.com/office/drawing/2014/main" id="{C6B6B6E4-123B-7D2D-A778-20C9FB735720}"/>
              </a:ext>
            </a:extLst>
          </p:cNvPr>
          <p:cNvSpPr/>
          <p:nvPr/>
        </p:nvSpPr>
        <p:spPr>
          <a:xfrm>
            <a:off x="6504668" y="3884759"/>
            <a:ext cx="669593" cy="439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C2D51D25-0A05-6B0F-D8CA-3D50A5394946}"/>
              </a:ext>
            </a:extLst>
          </p:cNvPr>
          <p:cNvSpPr txBox="1"/>
          <p:nvPr/>
        </p:nvSpPr>
        <p:spPr>
          <a:xfrm>
            <a:off x="5011732" y="2586747"/>
            <a:ext cx="171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</a:t>
            </a:r>
            <a:endParaRPr lang="cs-CZ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AC10F35-661B-0FC1-3C50-C7D84706B923}"/>
              </a:ext>
            </a:extLst>
          </p:cNvPr>
          <p:cNvSpPr txBox="1"/>
          <p:nvPr/>
        </p:nvSpPr>
        <p:spPr>
          <a:xfrm>
            <a:off x="2651289" y="2596306"/>
            <a:ext cx="171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</a:t>
            </a:r>
            <a:endParaRPr lang="cs-CZ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71E4D7B1-7518-86C8-C2B5-C379E0B509F7}"/>
              </a:ext>
            </a:extLst>
          </p:cNvPr>
          <p:cNvSpPr txBox="1"/>
          <p:nvPr/>
        </p:nvSpPr>
        <p:spPr>
          <a:xfrm>
            <a:off x="7104831" y="2587627"/>
            <a:ext cx="171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</a:t>
            </a:r>
            <a:endParaRPr lang="cs-CZ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03EDB2C7-0B64-68F6-D833-5370BDBE2E73}"/>
              </a:ext>
            </a:extLst>
          </p:cNvPr>
          <p:cNvSpPr txBox="1"/>
          <p:nvPr/>
        </p:nvSpPr>
        <p:spPr>
          <a:xfrm>
            <a:off x="3479694" y="3059761"/>
            <a:ext cx="92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BN</a:t>
            </a:r>
            <a:endParaRPr lang="cs-CZ" dirty="0"/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7AFFD9D6-2D15-B687-C1DD-FB0D69A3F93E}"/>
              </a:ext>
            </a:extLst>
          </p:cNvPr>
          <p:cNvSpPr txBox="1"/>
          <p:nvPr/>
        </p:nvSpPr>
        <p:spPr>
          <a:xfrm>
            <a:off x="5791438" y="3009890"/>
            <a:ext cx="171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BN</a:t>
            </a:r>
            <a:endParaRPr lang="cs-CZ" dirty="0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BF69F363-E51A-9D4F-870C-9308BB9FE783}"/>
              </a:ext>
            </a:extLst>
          </p:cNvPr>
          <p:cNvSpPr txBox="1"/>
          <p:nvPr/>
        </p:nvSpPr>
        <p:spPr>
          <a:xfrm>
            <a:off x="4347467" y="3379222"/>
            <a:ext cx="92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ReLU</a:t>
            </a:r>
            <a:endParaRPr lang="cs-CZ" dirty="0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3C52AF46-07CA-5E2B-DDA7-86B03C753DF1}"/>
              </a:ext>
            </a:extLst>
          </p:cNvPr>
          <p:cNvSpPr txBox="1"/>
          <p:nvPr/>
        </p:nvSpPr>
        <p:spPr>
          <a:xfrm>
            <a:off x="6509635" y="3379222"/>
            <a:ext cx="92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ReLU</a:t>
            </a:r>
            <a:endParaRPr lang="cs-CZ" dirty="0"/>
          </a:p>
        </p:txBody>
      </p: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B0380BCF-9B67-C976-59C5-1C51C6C47E16}"/>
              </a:ext>
            </a:extLst>
          </p:cNvPr>
          <p:cNvCxnSpPr>
            <a:cxnSpLocks/>
          </p:cNvCxnSpPr>
          <p:nvPr/>
        </p:nvCxnSpPr>
        <p:spPr>
          <a:xfrm>
            <a:off x="1604896" y="3379222"/>
            <a:ext cx="1066877" cy="49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782881F1-CE59-CF8C-A56B-447081CE7F0C}"/>
              </a:ext>
            </a:extLst>
          </p:cNvPr>
          <p:cNvSpPr txBox="1"/>
          <p:nvPr/>
        </p:nvSpPr>
        <p:spPr>
          <a:xfrm>
            <a:off x="193291" y="3112692"/>
            <a:ext cx="163039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5 input features</a:t>
            </a: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855AA7AE-6702-1013-D05B-BBB7C87A76AC}"/>
              </a:ext>
            </a:extLst>
          </p:cNvPr>
          <p:cNvSpPr txBox="1"/>
          <p:nvPr/>
        </p:nvSpPr>
        <p:spPr>
          <a:xfrm>
            <a:off x="7599210" y="3515427"/>
            <a:ext cx="171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Softmax</a:t>
            </a:r>
            <a:endParaRPr lang="cs-CZ" dirty="0"/>
          </a:p>
        </p:txBody>
      </p:sp>
      <p:sp>
        <p:nvSpPr>
          <p:cNvPr id="25" name="Šipka: doprava 24">
            <a:extLst>
              <a:ext uri="{FF2B5EF4-FFF2-40B4-BE49-F238E27FC236}">
                <a16:creationId xmlns:a16="http://schemas.microsoft.com/office/drawing/2014/main" id="{DA80C5FE-7066-079C-BFE0-523FDF9CEA82}"/>
              </a:ext>
            </a:extLst>
          </p:cNvPr>
          <p:cNvSpPr/>
          <p:nvPr/>
        </p:nvSpPr>
        <p:spPr>
          <a:xfrm>
            <a:off x="7739108" y="3927527"/>
            <a:ext cx="871089" cy="3096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04B2F700-79A3-CB45-3CCF-468BE17B4ED3}"/>
              </a:ext>
            </a:extLst>
          </p:cNvPr>
          <p:cNvSpPr txBox="1"/>
          <p:nvPr/>
        </p:nvSpPr>
        <p:spPr>
          <a:xfrm>
            <a:off x="283463" y="5367528"/>
            <a:ext cx="814730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err="1"/>
              <a:t>Acoplanarity</a:t>
            </a:r>
            <a:endParaRPr lang="en-US"/>
          </a:p>
          <a:p>
            <a:pPr marL="285750" indent="-285750">
              <a:buFont typeface="Arial,Sans-Serif"/>
              <a:buChar char="•"/>
            </a:pPr>
            <a:r>
              <a:rPr lang="en-US" err="1"/>
              <a:t>Pseudorapidities</a:t>
            </a:r>
            <a:r>
              <a:rPr lang="en-US" dirty="0"/>
              <a:t> of both protons</a:t>
            </a:r>
          </a:p>
          <a:p>
            <a:pPr marL="285750" indent="-285750">
              <a:buFont typeface="Arial,Sans-Serif"/>
              <a:buChar char="•"/>
            </a:pPr>
            <a:r>
              <a:rPr lang="en-US" dirty="0"/>
              <a:t>Transverse momenta of both protons</a:t>
            </a:r>
          </a:p>
          <a:p>
            <a:pPr algn="l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846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4223F8-9792-9B4C-AA29-B97DAC7BD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957" y="301304"/>
            <a:ext cx="7794000" cy="1087934"/>
          </a:xfrm>
        </p:spPr>
        <p:txBody>
          <a:bodyPr/>
          <a:lstStyle/>
          <a:p>
            <a:r>
              <a:rPr lang="cs-CZ" dirty="0" err="1"/>
              <a:t>Results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project</a:t>
            </a:r>
            <a:endParaRPr lang="cs-CZ" dirty="0"/>
          </a:p>
        </p:txBody>
      </p:sp>
      <p:pic>
        <p:nvPicPr>
          <p:cNvPr id="6" name="Zástupný obsah 5" descr="Obsah obrázku text, snímek obrazovky, diagram, řada/pruh&#10;&#10;Popis byl vytvořen automaticky">
            <a:extLst>
              <a:ext uri="{FF2B5EF4-FFF2-40B4-BE49-F238E27FC236}">
                <a16:creationId xmlns:a16="http://schemas.microsoft.com/office/drawing/2014/main" id="{27D0A14B-93A8-7AE4-6A8C-D9D226C75D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892" y="4109720"/>
            <a:ext cx="3555499" cy="2424667"/>
          </a:xfr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68843E7-9773-939E-E96E-78BE4D8C8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15</a:t>
            </a:fld>
            <a:endParaRPr lang="cs-CZ" dirty="0"/>
          </a:p>
        </p:txBody>
      </p:sp>
      <p:pic>
        <p:nvPicPr>
          <p:cNvPr id="8" name="Obrázek 7" descr="Obsah obrázku text, snímek obrazovky, řada/pruh, diagram&#10;&#10;Popis byl vytvořen automaticky">
            <a:extLst>
              <a:ext uri="{FF2B5EF4-FFF2-40B4-BE49-F238E27FC236}">
                <a16:creationId xmlns:a16="http://schemas.microsoft.com/office/drawing/2014/main" id="{5928D55B-E76C-5D8B-5860-E91866A66E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9" y="4082632"/>
            <a:ext cx="3443128" cy="2348035"/>
          </a:xfrm>
          <a:prstGeom prst="rect">
            <a:avLst/>
          </a:prstGeom>
        </p:spPr>
      </p:pic>
      <p:pic>
        <p:nvPicPr>
          <p:cNvPr id="10" name="Obrázek 9" descr="Obsah obrázku text, diagram, řada/pruh, Vykreslený graf&#10;&#10;Popis byl vytvořen automaticky">
            <a:extLst>
              <a:ext uri="{FF2B5EF4-FFF2-40B4-BE49-F238E27FC236}">
                <a16:creationId xmlns:a16="http://schemas.microsoft.com/office/drawing/2014/main" id="{64BF3CEB-73BF-5330-18E8-28834E4BC3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090" y="1685053"/>
            <a:ext cx="3555499" cy="2424667"/>
          </a:xfrm>
          <a:prstGeom prst="rect">
            <a:avLst/>
          </a:prstGeom>
        </p:spPr>
      </p:pic>
      <p:pic>
        <p:nvPicPr>
          <p:cNvPr id="12" name="Obrázek 11" descr="Obsah obrázku text, diagram, řada/pruh, Vykreslený graf&#10;&#10;Popis byl vytvořen automaticky">
            <a:extLst>
              <a:ext uri="{FF2B5EF4-FFF2-40B4-BE49-F238E27FC236}">
                <a16:creationId xmlns:a16="http://schemas.microsoft.com/office/drawing/2014/main" id="{9334DED6-8FB0-73E1-1D8C-22006AF9FC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7" y="1659687"/>
            <a:ext cx="3443128" cy="2348035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EC290CED-2787-12CF-90A0-8DF4EC55A9F6}"/>
              </a:ext>
            </a:extLst>
          </p:cNvPr>
          <p:cNvSpPr txBox="1"/>
          <p:nvPr/>
        </p:nvSpPr>
        <p:spPr>
          <a:xfrm>
            <a:off x="3758142" y="3823056"/>
            <a:ext cx="1653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optimization</a:t>
            </a:r>
            <a:endParaRPr lang="cs-CZ" dirty="0"/>
          </a:p>
        </p:txBody>
      </p:sp>
      <p:sp>
        <p:nvSpPr>
          <p:cNvPr id="18" name="Šipka: doprava 17">
            <a:extLst>
              <a:ext uri="{FF2B5EF4-FFF2-40B4-BE49-F238E27FC236}">
                <a16:creationId xmlns:a16="http://schemas.microsoft.com/office/drawing/2014/main" id="{A849FF6D-7B0F-451D-4D5D-C07EA75BB4FE}"/>
              </a:ext>
            </a:extLst>
          </p:cNvPr>
          <p:cNvSpPr/>
          <p:nvPr/>
        </p:nvSpPr>
        <p:spPr>
          <a:xfrm>
            <a:off x="4042410" y="3322320"/>
            <a:ext cx="1059180" cy="457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9796050A-0948-62D5-12FF-0DB9BCB7B0EF}"/>
                  </a:ext>
                </a:extLst>
              </p:cNvPr>
              <p:cNvSpPr txBox="1"/>
              <p:nvPr/>
            </p:nvSpPr>
            <p:spPr>
              <a:xfrm>
                <a:off x="2341941" y="5032170"/>
                <a:ext cx="4460118" cy="526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𝑠𝑖𝑔𝑛𝑖𝑓𝑖𝑐𝑎𝑛𝑐𝑒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9796050A-0948-62D5-12FF-0DB9BCB7B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941" y="5032170"/>
                <a:ext cx="4460118" cy="526170"/>
              </a:xfrm>
              <a:prstGeom prst="rect">
                <a:avLst/>
              </a:prstGeom>
              <a:blipFill>
                <a:blip r:embed="rId6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7346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54DE2-B5E9-7143-92BB-A627CC1A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2403" y="7158607"/>
            <a:ext cx="2057400" cy="365125"/>
          </a:xfrm>
        </p:spPr>
        <p:txBody>
          <a:bodyPr/>
          <a:lstStyle/>
          <a:p>
            <a:fld id="{16DEC339-3785-6B42-BA6D-195F0CF4791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8DD4013-BE56-D904-39B1-C4AE491E4EE3}"/>
              </a:ext>
            </a:extLst>
          </p:cNvPr>
          <p:cNvSpPr txBox="1">
            <a:spLocks/>
          </p:cNvSpPr>
          <p:nvPr/>
        </p:nvSpPr>
        <p:spPr>
          <a:xfrm>
            <a:off x="2270295" y="337626"/>
            <a:ext cx="779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echnika-Bold" panose="00000600000000000000" pitchFamily="50" charset="-18"/>
                <a:ea typeface="+mj-ea"/>
                <a:cs typeface="+mj-cs"/>
              </a:defRPr>
            </a:lvl1pPr>
          </a:lstStyle>
          <a:p>
            <a:r>
              <a:rPr lang="cs-CZ" sz="4000" dirty="0" err="1"/>
              <a:t>Different</a:t>
            </a:r>
            <a:r>
              <a:rPr lang="cs-CZ" sz="4000" dirty="0"/>
              <a:t> background data </a:t>
            </a:r>
            <a:r>
              <a:rPr lang="cs-CZ" sz="4000" dirty="0" err="1"/>
              <a:t>generation</a:t>
            </a:r>
            <a:endParaRPr lang="en-JP" sz="4000" dirty="0"/>
          </a:p>
        </p:txBody>
      </p:sp>
      <p:sp>
        <p:nvSpPr>
          <p:cNvPr id="17" name="Content Placeholder 37">
            <a:extLst>
              <a:ext uri="{FF2B5EF4-FFF2-40B4-BE49-F238E27FC236}">
                <a16:creationId xmlns:a16="http://schemas.microsoft.com/office/drawing/2014/main" id="{35D1D8C4-DB77-7D55-A4C5-E7C056B1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005" y="2035165"/>
            <a:ext cx="7794000" cy="3708000"/>
          </a:xfrm>
        </p:spPr>
        <p:txBody>
          <a:bodyPr/>
          <a:lstStyle/>
          <a:p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Another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approach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for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future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studies</a:t>
            </a:r>
            <a:endParaRPr lang="cs-CZ" sz="21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r>
              <a:rPr lang="en-JP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Photons and protons are recorded for each event</a:t>
            </a:r>
          </a:p>
          <a:p>
            <a:pPr marL="0" indent="0">
              <a:buNone/>
            </a:pPr>
            <a:endParaRPr lang="en-JP" dirty="0"/>
          </a:p>
        </p:txBody>
      </p:sp>
      <p:sp>
        <p:nvSpPr>
          <p:cNvPr id="68" name="TextBox 5">
            <a:extLst>
              <a:ext uri="{FF2B5EF4-FFF2-40B4-BE49-F238E27FC236}">
                <a16:creationId xmlns:a16="http://schemas.microsoft.com/office/drawing/2014/main" id="{114CBAC0-1E54-372C-5BEE-009E9052E43C}"/>
              </a:ext>
            </a:extLst>
          </p:cNvPr>
          <p:cNvSpPr txBox="1"/>
          <p:nvPr/>
        </p:nvSpPr>
        <p:spPr>
          <a:xfrm>
            <a:off x="579005" y="3432932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1</a:t>
            </a:r>
          </a:p>
        </p:txBody>
      </p:sp>
      <p:sp>
        <p:nvSpPr>
          <p:cNvPr id="69" name="TextBox 6">
            <a:extLst>
              <a:ext uri="{FF2B5EF4-FFF2-40B4-BE49-F238E27FC236}">
                <a16:creationId xmlns:a16="http://schemas.microsoft.com/office/drawing/2014/main" id="{DE24E766-0ED3-30EE-25BE-277E3E06B326}"/>
              </a:ext>
            </a:extLst>
          </p:cNvPr>
          <p:cNvSpPr txBox="1"/>
          <p:nvPr/>
        </p:nvSpPr>
        <p:spPr>
          <a:xfrm>
            <a:off x="579005" y="3885329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2</a:t>
            </a:r>
          </a:p>
        </p:txBody>
      </p:sp>
      <p:sp>
        <p:nvSpPr>
          <p:cNvPr id="70" name="TextBox 8">
            <a:extLst>
              <a:ext uri="{FF2B5EF4-FFF2-40B4-BE49-F238E27FC236}">
                <a16:creationId xmlns:a16="http://schemas.microsoft.com/office/drawing/2014/main" id="{DA948943-B7A3-2F73-B665-7EFEDAF5677E}"/>
              </a:ext>
            </a:extLst>
          </p:cNvPr>
          <p:cNvSpPr txBox="1"/>
          <p:nvPr/>
        </p:nvSpPr>
        <p:spPr>
          <a:xfrm>
            <a:off x="579005" y="4337726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3</a:t>
            </a:r>
          </a:p>
        </p:txBody>
      </p:sp>
      <p:sp>
        <p:nvSpPr>
          <p:cNvPr id="71" name="TextBox 9">
            <a:extLst>
              <a:ext uri="{FF2B5EF4-FFF2-40B4-BE49-F238E27FC236}">
                <a16:creationId xmlns:a16="http://schemas.microsoft.com/office/drawing/2014/main" id="{D86F7E9F-DD5F-78A9-33C8-FE36CB989D4F}"/>
              </a:ext>
            </a:extLst>
          </p:cNvPr>
          <p:cNvSpPr txBox="1"/>
          <p:nvPr/>
        </p:nvSpPr>
        <p:spPr>
          <a:xfrm rot="5400000">
            <a:off x="832487" y="4784340"/>
            <a:ext cx="3417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72" name="TextBox 10">
            <a:extLst>
              <a:ext uri="{FF2B5EF4-FFF2-40B4-BE49-F238E27FC236}">
                <a16:creationId xmlns:a16="http://schemas.microsoft.com/office/drawing/2014/main" id="{24DA3E2B-D425-E053-6288-1A5A208344B0}"/>
              </a:ext>
            </a:extLst>
          </p:cNvPr>
          <p:cNvSpPr txBox="1"/>
          <p:nvPr/>
        </p:nvSpPr>
        <p:spPr>
          <a:xfrm>
            <a:off x="579005" y="5238588"/>
            <a:ext cx="10743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N-1</a:t>
            </a:r>
          </a:p>
        </p:txBody>
      </p:sp>
      <p:sp>
        <p:nvSpPr>
          <p:cNvPr id="73" name="TextBox 11">
            <a:extLst>
              <a:ext uri="{FF2B5EF4-FFF2-40B4-BE49-F238E27FC236}">
                <a16:creationId xmlns:a16="http://schemas.microsoft.com/office/drawing/2014/main" id="{D4316060-84EF-8A31-CD4E-E9B61256A8BD}"/>
              </a:ext>
            </a:extLst>
          </p:cNvPr>
          <p:cNvSpPr txBox="1"/>
          <p:nvPr/>
        </p:nvSpPr>
        <p:spPr>
          <a:xfrm>
            <a:off x="579005" y="5694917"/>
            <a:ext cx="9028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14">
                <a:extLst>
                  <a:ext uri="{FF2B5EF4-FFF2-40B4-BE49-F238E27FC236}">
                    <a16:creationId xmlns:a16="http://schemas.microsoft.com/office/drawing/2014/main" id="{46831FF2-67C5-D87E-ACC9-66096F1DB753}"/>
                  </a:ext>
                </a:extLst>
              </p:cNvPr>
              <p:cNvSpPr/>
              <p:nvPr/>
            </p:nvSpPr>
            <p:spPr>
              <a:xfrm>
                <a:off x="1771853" y="3429000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Rectangle 14">
                <a:extLst>
                  <a:ext uri="{FF2B5EF4-FFF2-40B4-BE49-F238E27FC236}">
                    <a16:creationId xmlns:a16="http://schemas.microsoft.com/office/drawing/2014/main" id="{46831FF2-67C5-D87E-ACC9-66096F1DB7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3429000"/>
                <a:ext cx="996885" cy="304014"/>
              </a:xfrm>
              <a:prstGeom prst="rect">
                <a:avLst/>
              </a:prstGeom>
              <a:blipFill>
                <a:blip r:embed="rId3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15">
                <a:extLst>
                  <a:ext uri="{FF2B5EF4-FFF2-40B4-BE49-F238E27FC236}">
                    <a16:creationId xmlns:a16="http://schemas.microsoft.com/office/drawing/2014/main" id="{E22D1D04-8800-3917-CAB1-D7D92B40F83B}"/>
                  </a:ext>
                </a:extLst>
              </p:cNvPr>
              <p:cNvSpPr/>
              <p:nvPr/>
            </p:nvSpPr>
            <p:spPr>
              <a:xfrm>
                <a:off x="1771853" y="3881397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5" name="Rectangle 15">
                <a:extLst>
                  <a:ext uri="{FF2B5EF4-FFF2-40B4-BE49-F238E27FC236}">
                    <a16:creationId xmlns:a16="http://schemas.microsoft.com/office/drawing/2014/main" id="{E22D1D04-8800-3917-CAB1-D7D92B40F8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3881397"/>
                <a:ext cx="996885" cy="304014"/>
              </a:xfrm>
              <a:prstGeom prst="rect">
                <a:avLst/>
              </a:prstGeom>
              <a:blipFill>
                <a:blip r:embed="rId4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16">
                <a:extLst>
                  <a:ext uri="{FF2B5EF4-FFF2-40B4-BE49-F238E27FC236}">
                    <a16:creationId xmlns:a16="http://schemas.microsoft.com/office/drawing/2014/main" id="{A67E91E0-1C66-7E89-1853-59C2C2CA82ED}"/>
                  </a:ext>
                </a:extLst>
              </p:cNvPr>
              <p:cNvSpPr/>
              <p:nvPr/>
            </p:nvSpPr>
            <p:spPr>
              <a:xfrm>
                <a:off x="1771853" y="4333794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6" name="Rectangle 16">
                <a:extLst>
                  <a:ext uri="{FF2B5EF4-FFF2-40B4-BE49-F238E27FC236}">
                    <a16:creationId xmlns:a16="http://schemas.microsoft.com/office/drawing/2014/main" id="{A67E91E0-1C66-7E89-1853-59C2C2CA82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4333794"/>
                <a:ext cx="996885" cy="304014"/>
              </a:xfrm>
              <a:prstGeom prst="rect">
                <a:avLst/>
              </a:prstGeom>
              <a:blipFill>
                <a:blip r:embed="rId5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17">
                <a:extLst>
                  <a:ext uri="{FF2B5EF4-FFF2-40B4-BE49-F238E27FC236}">
                    <a16:creationId xmlns:a16="http://schemas.microsoft.com/office/drawing/2014/main" id="{15252AE6-33EF-6E33-D032-6DCF4D9F127A}"/>
                  </a:ext>
                </a:extLst>
              </p:cNvPr>
              <p:cNvSpPr/>
              <p:nvPr/>
            </p:nvSpPr>
            <p:spPr>
              <a:xfrm>
                <a:off x="1771853" y="5238588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7" name="Rectangle 17">
                <a:extLst>
                  <a:ext uri="{FF2B5EF4-FFF2-40B4-BE49-F238E27FC236}">
                    <a16:creationId xmlns:a16="http://schemas.microsoft.com/office/drawing/2014/main" id="{15252AE6-33EF-6E33-D032-6DCF4D9F12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5238588"/>
                <a:ext cx="996885" cy="304014"/>
              </a:xfrm>
              <a:prstGeom prst="rect">
                <a:avLst/>
              </a:prstGeom>
              <a:blipFill>
                <a:blip r:embed="rId6"/>
                <a:stretch>
                  <a:fillRect b="-10909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20">
                <a:extLst>
                  <a:ext uri="{FF2B5EF4-FFF2-40B4-BE49-F238E27FC236}">
                    <a16:creationId xmlns:a16="http://schemas.microsoft.com/office/drawing/2014/main" id="{E715D3D8-E8D5-34D1-0BE3-53A158BECA99}"/>
                  </a:ext>
                </a:extLst>
              </p:cNvPr>
              <p:cNvSpPr/>
              <p:nvPr/>
            </p:nvSpPr>
            <p:spPr>
              <a:xfrm>
                <a:off x="1771853" y="5690985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Rectangle 20">
                <a:extLst>
                  <a:ext uri="{FF2B5EF4-FFF2-40B4-BE49-F238E27FC236}">
                    <a16:creationId xmlns:a16="http://schemas.microsoft.com/office/drawing/2014/main" id="{E715D3D8-E8D5-34D1-0BE3-53A158BECA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5690985"/>
                <a:ext cx="996885" cy="304014"/>
              </a:xfrm>
              <a:prstGeom prst="rect">
                <a:avLst/>
              </a:prstGeom>
              <a:blipFill>
                <a:blip r:embed="rId7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21">
                <a:extLst>
                  <a:ext uri="{FF2B5EF4-FFF2-40B4-BE49-F238E27FC236}">
                    <a16:creationId xmlns:a16="http://schemas.microsoft.com/office/drawing/2014/main" id="{D3453978-03D6-3E01-E8F6-60EF35B2E61D}"/>
                  </a:ext>
                </a:extLst>
              </p:cNvPr>
              <p:cNvSpPr/>
              <p:nvPr/>
            </p:nvSpPr>
            <p:spPr>
              <a:xfrm>
                <a:off x="3667819" y="3429000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Rectangle 21">
                <a:extLst>
                  <a:ext uri="{FF2B5EF4-FFF2-40B4-BE49-F238E27FC236}">
                    <a16:creationId xmlns:a16="http://schemas.microsoft.com/office/drawing/2014/main" id="{D3453978-03D6-3E01-E8F6-60EF35B2E6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3429000"/>
                <a:ext cx="996885" cy="304014"/>
              </a:xfrm>
              <a:prstGeom prst="rect">
                <a:avLst/>
              </a:prstGeom>
              <a:blipFill>
                <a:blip r:embed="rId8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23">
                <a:extLst>
                  <a:ext uri="{FF2B5EF4-FFF2-40B4-BE49-F238E27FC236}">
                    <a16:creationId xmlns:a16="http://schemas.microsoft.com/office/drawing/2014/main" id="{799D7BB5-A996-B6BB-848E-78717E919C93}"/>
                  </a:ext>
                </a:extLst>
              </p:cNvPr>
              <p:cNvSpPr/>
              <p:nvPr/>
            </p:nvSpPr>
            <p:spPr>
              <a:xfrm>
                <a:off x="3667819" y="3881397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0" name="Rectangle 23">
                <a:extLst>
                  <a:ext uri="{FF2B5EF4-FFF2-40B4-BE49-F238E27FC236}">
                    <a16:creationId xmlns:a16="http://schemas.microsoft.com/office/drawing/2014/main" id="{799D7BB5-A996-B6BB-848E-78717E919C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3881397"/>
                <a:ext cx="996885" cy="304014"/>
              </a:xfrm>
              <a:prstGeom prst="rect">
                <a:avLst/>
              </a:prstGeom>
              <a:blipFill>
                <a:blip r:embed="rId9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24">
                <a:extLst>
                  <a:ext uri="{FF2B5EF4-FFF2-40B4-BE49-F238E27FC236}">
                    <a16:creationId xmlns:a16="http://schemas.microsoft.com/office/drawing/2014/main" id="{1821F900-FC84-36B1-2A30-70F0F23D1260}"/>
                  </a:ext>
                </a:extLst>
              </p:cNvPr>
              <p:cNvSpPr/>
              <p:nvPr/>
            </p:nvSpPr>
            <p:spPr>
              <a:xfrm>
                <a:off x="3667819" y="4333794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Rectangle 24">
                <a:extLst>
                  <a:ext uri="{FF2B5EF4-FFF2-40B4-BE49-F238E27FC236}">
                    <a16:creationId xmlns:a16="http://schemas.microsoft.com/office/drawing/2014/main" id="{1821F900-FC84-36B1-2A30-70F0F23D12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4333794"/>
                <a:ext cx="996885" cy="304014"/>
              </a:xfrm>
              <a:prstGeom prst="rect">
                <a:avLst/>
              </a:prstGeom>
              <a:blipFill>
                <a:blip r:embed="rId10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26">
                <a:extLst>
                  <a:ext uri="{FF2B5EF4-FFF2-40B4-BE49-F238E27FC236}">
                    <a16:creationId xmlns:a16="http://schemas.microsoft.com/office/drawing/2014/main" id="{257456CF-D51D-A8CC-1A46-48D51B7F4EEC}"/>
                  </a:ext>
                </a:extLst>
              </p:cNvPr>
              <p:cNvSpPr/>
              <p:nvPr/>
            </p:nvSpPr>
            <p:spPr>
              <a:xfrm>
                <a:off x="3667819" y="5238588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2" name="Rectangle 26">
                <a:extLst>
                  <a:ext uri="{FF2B5EF4-FFF2-40B4-BE49-F238E27FC236}">
                    <a16:creationId xmlns:a16="http://schemas.microsoft.com/office/drawing/2014/main" id="{257456CF-D51D-A8CC-1A46-48D51B7F4E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5238588"/>
                <a:ext cx="996885" cy="304014"/>
              </a:xfrm>
              <a:prstGeom prst="rect">
                <a:avLst/>
              </a:prstGeom>
              <a:blipFill>
                <a:blip r:embed="rId11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27">
                <a:extLst>
                  <a:ext uri="{FF2B5EF4-FFF2-40B4-BE49-F238E27FC236}">
                    <a16:creationId xmlns:a16="http://schemas.microsoft.com/office/drawing/2014/main" id="{4731DDF9-E518-7EF6-B06D-17B9F0A0FB2D}"/>
                  </a:ext>
                </a:extLst>
              </p:cNvPr>
              <p:cNvSpPr/>
              <p:nvPr/>
            </p:nvSpPr>
            <p:spPr>
              <a:xfrm>
                <a:off x="3667819" y="5690985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3" name="Rectangle 27">
                <a:extLst>
                  <a:ext uri="{FF2B5EF4-FFF2-40B4-BE49-F238E27FC236}">
                    <a16:creationId xmlns:a16="http://schemas.microsoft.com/office/drawing/2014/main" id="{4731DDF9-E518-7EF6-B06D-17B9F0A0FB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5690985"/>
                <a:ext cx="996885" cy="304014"/>
              </a:xfrm>
              <a:prstGeom prst="rect">
                <a:avLst/>
              </a:prstGeom>
              <a:blipFill>
                <a:blip r:embed="rId12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29">
            <a:extLst>
              <a:ext uri="{FF2B5EF4-FFF2-40B4-BE49-F238E27FC236}">
                <a16:creationId xmlns:a16="http://schemas.microsoft.com/office/drawing/2014/main" id="{A3C1F2DE-87C4-C204-169E-15EE84B8AC26}"/>
              </a:ext>
            </a:extLst>
          </p:cNvPr>
          <p:cNvSpPr txBox="1"/>
          <p:nvPr/>
        </p:nvSpPr>
        <p:spPr>
          <a:xfrm rot="5400000">
            <a:off x="2123909" y="4784340"/>
            <a:ext cx="3417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85" name="TextBox 30">
            <a:extLst>
              <a:ext uri="{FF2B5EF4-FFF2-40B4-BE49-F238E27FC236}">
                <a16:creationId xmlns:a16="http://schemas.microsoft.com/office/drawing/2014/main" id="{5E85F3D6-B52E-51D9-54FF-7D4E4D89E912}"/>
              </a:ext>
            </a:extLst>
          </p:cNvPr>
          <p:cNvSpPr txBox="1"/>
          <p:nvPr/>
        </p:nvSpPr>
        <p:spPr>
          <a:xfrm rot="5400000">
            <a:off x="4019875" y="4784340"/>
            <a:ext cx="341760" cy="3231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grpSp>
        <p:nvGrpSpPr>
          <p:cNvPr id="186" name="Skupina 185">
            <a:extLst>
              <a:ext uri="{FF2B5EF4-FFF2-40B4-BE49-F238E27FC236}">
                <a16:creationId xmlns:a16="http://schemas.microsoft.com/office/drawing/2014/main" id="{326F206D-11C9-D5E9-CAD9-3534FE778BCB}"/>
              </a:ext>
            </a:extLst>
          </p:cNvPr>
          <p:cNvGrpSpPr/>
          <p:nvPr/>
        </p:nvGrpSpPr>
        <p:grpSpPr>
          <a:xfrm>
            <a:off x="2765837" y="3581007"/>
            <a:ext cx="904883" cy="2276584"/>
            <a:chOff x="5733629" y="3222758"/>
            <a:chExt cx="1198774" cy="3015980"/>
          </a:xfrm>
        </p:grpSpPr>
        <p:cxnSp>
          <p:nvCxnSpPr>
            <p:cNvPr id="114" name="Straight Connector 18">
              <a:extLst>
                <a:ext uri="{FF2B5EF4-FFF2-40B4-BE49-F238E27FC236}">
                  <a16:creationId xmlns:a16="http://schemas.microsoft.com/office/drawing/2014/main" id="{E1AF7ADB-9F76-8769-C919-2F316DBB5B0F}"/>
                </a:ext>
              </a:extLst>
            </p:cNvPr>
            <p:cNvCxnSpPr>
              <a:cxnSpLocks/>
            </p:cNvCxnSpPr>
            <p:nvPr/>
          </p:nvCxnSpPr>
          <p:spPr>
            <a:xfrm>
              <a:off x="5733629" y="3222758"/>
              <a:ext cx="11987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9">
              <a:extLst>
                <a:ext uri="{FF2B5EF4-FFF2-40B4-BE49-F238E27FC236}">
                  <a16:creationId xmlns:a16="http://schemas.microsoft.com/office/drawing/2014/main" id="{F6D81570-8075-C7CE-E0D4-3A3B4762DB93}"/>
                </a:ext>
              </a:extLst>
            </p:cNvPr>
            <p:cNvCxnSpPr>
              <a:cxnSpLocks/>
            </p:cNvCxnSpPr>
            <p:nvPr/>
          </p:nvCxnSpPr>
          <p:spPr>
            <a:xfrm>
              <a:off x="5733629" y="3825954"/>
              <a:ext cx="11987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22">
              <a:extLst>
                <a:ext uri="{FF2B5EF4-FFF2-40B4-BE49-F238E27FC236}">
                  <a16:creationId xmlns:a16="http://schemas.microsoft.com/office/drawing/2014/main" id="{C2132063-3403-D792-F23C-DE71C258A82E}"/>
                </a:ext>
              </a:extLst>
            </p:cNvPr>
            <p:cNvCxnSpPr>
              <a:cxnSpLocks/>
            </p:cNvCxnSpPr>
            <p:nvPr/>
          </p:nvCxnSpPr>
          <p:spPr>
            <a:xfrm>
              <a:off x="5733629" y="4429150"/>
              <a:ext cx="11987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28">
              <a:extLst>
                <a:ext uri="{FF2B5EF4-FFF2-40B4-BE49-F238E27FC236}">
                  <a16:creationId xmlns:a16="http://schemas.microsoft.com/office/drawing/2014/main" id="{C382829A-CFB9-B105-232B-C8543F05CD33}"/>
                </a:ext>
              </a:extLst>
            </p:cNvPr>
            <p:cNvCxnSpPr>
              <a:cxnSpLocks/>
            </p:cNvCxnSpPr>
            <p:nvPr/>
          </p:nvCxnSpPr>
          <p:spPr>
            <a:xfrm>
              <a:off x="5733629" y="5635542"/>
              <a:ext cx="11987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31">
              <a:extLst>
                <a:ext uri="{FF2B5EF4-FFF2-40B4-BE49-F238E27FC236}">
                  <a16:creationId xmlns:a16="http://schemas.microsoft.com/office/drawing/2014/main" id="{C2C8461C-D124-0C26-3D45-0E1F473367B2}"/>
                </a:ext>
              </a:extLst>
            </p:cNvPr>
            <p:cNvCxnSpPr>
              <a:cxnSpLocks/>
            </p:cNvCxnSpPr>
            <p:nvPr/>
          </p:nvCxnSpPr>
          <p:spPr>
            <a:xfrm>
              <a:off x="5733629" y="6238738"/>
              <a:ext cx="11987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6">
              <a:extLst>
                <a:ext uri="{FF2B5EF4-FFF2-40B4-BE49-F238E27FC236}">
                  <a16:creationId xmlns:a16="http://schemas.microsoft.com/office/drawing/2014/main" id="{7D0ABEF1-9AB2-C75F-3812-191FB2272B5C}"/>
                </a:ext>
              </a:extLst>
            </p:cNvPr>
            <p:cNvCxnSpPr>
              <a:cxnSpLocks/>
            </p:cNvCxnSpPr>
            <p:nvPr/>
          </p:nvCxnSpPr>
          <p:spPr>
            <a:xfrm>
              <a:off x="5733629" y="5038750"/>
              <a:ext cx="11987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Zástupný symbol pro číslo snímku 3">
            <a:extLst>
              <a:ext uri="{FF2B5EF4-FFF2-40B4-BE49-F238E27FC236}">
                <a16:creationId xmlns:a16="http://schemas.microsoft.com/office/drawing/2014/main" id="{4D1E2888-EEA4-4E2D-0F15-FD42FBB4F1AC}"/>
              </a:ext>
            </a:extLst>
          </p:cNvPr>
          <p:cNvSpPr txBox="1">
            <a:spLocks/>
          </p:cNvSpPr>
          <p:nvPr/>
        </p:nvSpPr>
        <p:spPr>
          <a:xfrm>
            <a:off x="7086600" y="633781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D83102-B21D-4996-937E-FB1A5964EF0B}" type="slidenum">
              <a:rPr lang="cs-CZ" smtClean="0"/>
              <a:pPr/>
              <a:t>16</a:t>
            </a:fld>
            <a:endParaRPr lang="cs-CZ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E988D6-C484-6AD3-15AF-33031A9FA4DA}"/>
              </a:ext>
            </a:extLst>
          </p:cNvPr>
          <p:cNvSpPr txBox="1"/>
          <p:nvPr/>
        </p:nvSpPr>
        <p:spPr>
          <a:xfrm>
            <a:off x="6631694" y="1142778"/>
            <a:ext cx="2358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13"/>
              </a:rPr>
              <a:t>arXiv:2304.10953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18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9D324801-5E6D-2F96-9ED9-74F9BEEA7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005" y="2035165"/>
            <a:ext cx="7794000" cy="3708000"/>
          </a:xfrm>
        </p:spPr>
        <p:txBody>
          <a:bodyPr/>
          <a:lstStyle/>
          <a:p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Another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approach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for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future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studies</a:t>
            </a:r>
            <a:endParaRPr lang="cs-CZ" sz="21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r>
              <a:rPr lang="en-JP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Photons and protons are recorded for each event</a:t>
            </a:r>
          </a:p>
          <a:p>
            <a:pPr marL="0" indent="0">
              <a:buNone/>
            </a:pPr>
            <a:endParaRPr lang="en-JP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54DE2-B5E9-7143-92BB-A627CC1A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14D8DC-33DF-0CEB-6FA8-73E0B63A9902}"/>
              </a:ext>
            </a:extLst>
          </p:cNvPr>
          <p:cNvSpPr txBox="1"/>
          <p:nvPr/>
        </p:nvSpPr>
        <p:spPr>
          <a:xfrm>
            <a:off x="4985126" y="2793057"/>
            <a:ext cx="31015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JP" sz="21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Reassignment of </a:t>
            </a:r>
            <a:br>
              <a:rPr lang="en-JP" sz="21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</a:br>
            <a:r>
              <a:rPr lang="en-JP" sz="21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protons to diphotons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EEC4BBC-0B06-0C60-AAEF-3AD133752E05}"/>
                  </a:ext>
                </a:extLst>
              </p:cNvPr>
              <p:cNvSpPr txBox="1"/>
              <p:nvPr/>
            </p:nvSpPr>
            <p:spPr>
              <a:xfrm>
                <a:off x="4985126" y="4115930"/>
                <a:ext cx="435203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2100" b="1" i="1">
                        <a:latin typeface="Cambria Math" panose="02040503050406030204" pitchFamily="18" charset="0"/>
                        <a:ea typeface="Open Sans SemiBold" pitchFamily="2" charset="0"/>
                        <a:cs typeface="Open Sans SemiBold" pitchFamily="2" charset="0"/>
                      </a:rPr>
                      <m:t>→</m:t>
                    </m:r>
                  </m:oMath>
                </a14:m>
                <a:r>
                  <a:rPr lang="en-JP" sz="2100" b="1" dirty="0"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 </a:t>
                </a:r>
                <a:r>
                  <a:rPr lang="en-JP" sz="21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Pure combinatorial BG sample 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EEC4BBC-0B06-0C60-AAEF-3AD133752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126" y="4115930"/>
                <a:ext cx="4352031" cy="738664"/>
              </a:xfrm>
              <a:prstGeom prst="rect">
                <a:avLst/>
              </a:prstGeom>
              <a:blipFill>
                <a:blip r:embed="rId3"/>
                <a:stretch>
                  <a:fillRect l="-1681" t="-5785" b="-157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Graphic 35" descr="Arrow: Straight with solid fill">
            <a:extLst>
              <a:ext uri="{FF2B5EF4-FFF2-40B4-BE49-F238E27FC236}">
                <a16:creationId xmlns:a16="http://schemas.microsoft.com/office/drawing/2014/main" id="{CE16D221-1E4B-E04E-1722-B42AD22E1B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6129197" y="3573802"/>
            <a:ext cx="480336" cy="480336"/>
          </a:xfrm>
          <a:prstGeom prst="rect">
            <a:avLst/>
          </a:prstGeom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id="{87EC2E7B-97AB-844C-CBDB-51F7351CD23A}"/>
              </a:ext>
            </a:extLst>
          </p:cNvPr>
          <p:cNvSpPr txBox="1"/>
          <p:nvPr/>
        </p:nvSpPr>
        <p:spPr>
          <a:xfrm>
            <a:off x="579005" y="3432932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1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E1812CEF-43FE-8269-251E-899DD95F1D86}"/>
              </a:ext>
            </a:extLst>
          </p:cNvPr>
          <p:cNvSpPr txBox="1"/>
          <p:nvPr/>
        </p:nvSpPr>
        <p:spPr>
          <a:xfrm>
            <a:off x="579005" y="3885329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2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3AE18ED3-7937-ECBD-DC4C-CF4D85393442}"/>
              </a:ext>
            </a:extLst>
          </p:cNvPr>
          <p:cNvSpPr txBox="1"/>
          <p:nvPr/>
        </p:nvSpPr>
        <p:spPr>
          <a:xfrm>
            <a:off x="579005" y="4337726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3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DCC5F2CC-FE69-42B8-A1D9-25C53069BC1D}"/>
              </a:ext>
            </a:extLst>
          </p:cNvPr>
          <p:cNvSpPr txBox="1"/>
          <p:nvPr/>
        </p:nvSpPr>
        <p:spPr>
          <a:xfrm rot="5400000">
            <a:off x="832487" y="4784340"/>
            <a:ext cx="3417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04A5028E-0886-A7E2-74F8-B6E307BDDD57}"/>
              </a:ext>
            </a:extLst>
          </p:cNvPr>
          <p:cNvSpPr txBox="1"/>
          <p:nvPr/>
        </p:nvSpPr>
        <p:spPr>
          <a:xfrm>
            <a:off x="579005" y="5238588"/>
            <a:ext cx="10743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N-1</a:t>
            </a: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id="{51164FE0-C580-8185-340E-7A7FEBCE072E}"/>
              </a:ext>
            </a:extLst>
          </p:cNvPr>
          <p:cNvSpPr txBox="1"/>
          <p:nvPr/>
        </p:nvSpPr>
        <p:spPr>
          <a:xfrm>
            <a:off x="579005" y="5694917"/>
            <a:ext cx="9028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4">
                <a:extLst>
                  <a:ext uri="{FF2B5EF4-FFF2-40B4-BE49-F238E27FC236}">
                    <a16:creationId xmlns:a16="http://schemas.microsoft.com/office/drawing/2014/main" id="{CF815F99-A420-05A9-D591-254056EFFF68}"/>
                  </a:ext>
                </a:extLst>
              </p:cNvPr>
              <p:cNvSpPr/>
              <p:nvPr/>
            </p:nvSpPr>
            <p:spPr>
              <a:xfrm>
                <a:off x="1771853" y="3429000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Rectangle 14">
                <a:extLst>
                  <a:ext uri="{FF2B5EF4-FFF2-40B4-BE49-F238E27FC236}">
                    <a16:creationId xmlns:a16="http://schemas.microsoft.com/office/drawing/2014/main" id="{CF815F99-A420-05A9-D591-254056EFFF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3429000"/>
                <a:ext cx="996885" cy="304014"/>
              </a:xfrm>
              <a:prstGeom prst="rect">
                <a:avLst/>
              </a:prstGeom>
              <a:blipFill>
                <a:blip r:embed="rId6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15">
                <a:extLst>
                  <a:ext uri="{FF2B5EF4-FFF2-40B4-BE49-F238E27FC236}">
                    <a16:creationId xmlns:a16="http://schemas.microsoft.com/office/drawing/2014/main" id="{AB55C2C7-38D8-8C10-B69C-F93F2EDCE06F}"/>
                  </a:ext>
                </a:extLst>
              </p:cNvPr>
              <p:cNvSpPr/>
              <p:nvPr/>
            </p:nvSpPr>
            <p:spPr>
              <a:xfrm>
                <a:off x="1771853" y="3881397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Rectangle 15">
                <a:extLst>
                  <a:ext uri="{FF2B5EF4-FFF2-40B4-BE49-F238E27FC236}">
                    <a16:creationId xmlns:a16="http://schemas.microsoft.com/office/drawing/2014/main" id="{AB55C2C7-38D8-8C10-B69C-F93F2EDCE0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3881397"/>
                <a:ext cx="996885" cy="304014"/>
              </a:xfrm>
              <a:prstGeom prst="rect">
                <a:avLst/>
              </a:prstGeom>
              <a:blipFill>
                <a:blip r:embed="rId7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16">
                <a:extLst>
                  <a:ext uri="{FF2B5EF4-FFF2-40B4-BE49-F238E27FC236}">
                    <a16:creationId xmlns:a16="http://schemas.microsoft.com/office/drawing/2014/main" id="{69E1088C-E368-48D0-D349-88D25F79FEDF}"/>
                  </a:ext>
                </a:extLst>
              </p:cNvPr>
              <p:cNvSpPr/>
              <p:nvPr/>
            </p:nvSpPr>
            <p:spPr>
              <a:xfrm>
                <a:off x="1771853" y="4333794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Rectangle 16">
                <a:extLst>
                  <a:ext uri="{FF2B5EF4-FFF2-40B4-BE49-F238E27FC236}">
                    <a16:creationId xmlns:a16="http://schemas.microsoft.com/office/drawing/2014/main" id="{69E1088C-E368-48D0-D349-88D25F79FE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4333794"/>
                <a:ext cx="996885" cy="304014"/>
              </a:xfrm>
              <a:prstGeom prst="rect">
                <a:avLst/>
              </a:prstGeom>
              <a:blipFill>
                <a:blip r:embed="rId8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17">
                <a:extLst>
                  <a:ext uri="{FF2B5EF4-FFF2-40B4-BE49-F238E27FC236}">
                    <a16:creationId xmlns:a16="http://schemas.microsoft.com/office/drawing/2014/main" id="{056826EC-8E88-5EBE-97B8-569B5AD1400E}"/>
                  </a:ext>
                </a:extLst>
              </p:cNvPr>
              <p:cNvSpPr/>
              <p:nvPr/>
            </p:nvSpPr>
            <p:spPr>
              <a:xfrm>
                <a:off x="1771853" y="5238588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Rectangle 17">
                <a:extLst>
                  <a:ext uri="{FF2B5EF4-FFF2-40B4-BE49-F238E27FC236}">
                    <a16:creationId xmlns:a16="http://schemas.microsoft.com/office/drawing/2014/main" id="{056826EC-8E88-5EBE-97B8-569B5AD140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5238588"/>
                <a:ext cx="996885" cy="304014"/>
              </a:xfrm>
              <a:prstGeom prst="rect">
                <a:avLst/>
              </a:prstGeom>
              <a:blipFill>
                <a:blip r:embed="rId9"/>
                <a:stretch>
                  <a:fillRect b="-10909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20">
                <a:extLst>
                  <a:ext uri="{FF2B5EF4-FFF2-40B4-BE49-F238E27FC236}">
                    <a16:creationId xmlns:a16="http://schemas.microsoft.com/office/drawing/2014/main" id="{FF1540A8-131F-9891-1838-A6E1E9499074}"/>
                  </a:ext>
                </a:extLst>
              </p:cNvPr>
              <p:cNvSpPr/>
              <p:nvPr/>
            </p:nvSpPr>
            <p:spPr>
              <a:xfrm>
                <a:off x="1771853" y="5690985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Rectangle 20">
                <a:extLst>
                  <a:ext uri="{FF2B5EF4-FFF2-40B4-BE49-F238E27FC236}">
                    <a16:creationId xmlns:a16="http://schemas.microsoft.com/office/drawing/2014/main" id="{FF1540A8-131F-9891-1838-A6E1E94990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5690985"/>
                <a:ext cx="996885" cy="304014"/>
              </a:xfrm>
              <a:prstGeom prst="rect">
                <a:avLst/>
              </a:prstGeom>
              <a:blipFill>
                <a:blip r:embed="rId10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3DAACE18-1769-474C-46C2-976E4AC73549}"/>
                  </a:ext>
                </a:extLst>
              </p:cNvPr>
              <p:cNvSpPr/>
              <p:nvPr/>
            </p:nvSpPr>
            <p:spPr>
              <a:xfrm>
                <a:off x="3667819" y="3429000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3DAACE18-1769-474C-46C2-976E4AC735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3429000"/>
                <a:ext cx="996885" cy="304014"/>
              </a:xfrm>
              <a:prstGeom prst="rect">
                <a:avLst/>
              </a:prstGeom>
              <a:blipFill>
                <a:blip r:embed="rId11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23">
                <a:extLst>
                  <a:ext uri="{FF2B5EF4-FFF2-40B4-BE49-F238E27FC236}">
                    <a16:creationId xmlns:a16="http://schemas.microsoft.com/office/drawing/2014/main" id="{6DB11C42-5852-0C39-4F26-1AECAA68D181}"/>
                  </a:ext>
                </a:extLst>
              </p:cNvPr>
              <p:cNvSpPr/>
              <p:nvPr/>
            </p:nvSpPr>
            <p:spPr>
              <a:xfrm>
                <a:off x="3667819" y="3881397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Rectangle 23">
                <a:extLst>
                  <a:ext uri="{FF2B5EF4-FFF2-40B4-BE49-F238E27FC236}">
                    <a16:creationId xmlns:a16="http://schemas.microsoft.com/office/drawing/2014/main" id="{6DB11C42-5852-0C39-4F26-1AECAA68D1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3881397"/>
                <a:ext cx="996885" cy="304014"/>
              </a:xfrm>
              <a:prstGeom prst="rect">
                <a:avLst/>
              </a:prstGeom>
              <a:blipFill>
                <a:blip r:embed="rId12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24">
                <a:extLst>
                  <a:ext uri="{FF2B5EF4-FFF2-40B4-BE49-F238E27FC236}">
                    <a16:creationId xmlns:a16="http://schemas.microsoft.com/office/drawing/2014/main" id="{A47C572F-5B4C-881A-CE92-668CE4D3114F}"/>
                  </a:ext>
                </a:extLst>
              </p:cNvPr>
              <p:cNvSpPr/>
              <p:nvPr/>
            </p:nvSpPr>
            <p:spPr>
              <a:xfrm>
                <a:off x="3667819" y="4333794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Rectangle 24">
                <a:extLst>
                  <a:ext uri="{FF2B5EF4-FFF2-40B4-BE49-F238E27FC236}">
                    <a16:creationId xmlns:a16="http://schemas.microsoft.com/office/drawing/2014/main" id="{A47C572F-5B4C-881A-CE92-668CE4D311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4333794"/>
                <a:ext cx="996885" cy="304014"/>
              </a:xfrm>
              <a:prstGeom prst="rect">
                <a:avLst/>
              </a:prstGeom>
              <a:blipFill>
                <a:blip r:embed="rId13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26">
                <a:extLst>
                  <a:ext uri="{FF2B5EF4-FFF2-40B4-BE49-F238E27FC236}">
                    <a16:creationId xmlns:a16="http://schemas.microsoft.com/office/drawing/2014/main" id="{2D755B55-03E6-99A1-BA05-8EABF3F408BF}"/>
                  </a:ext>
                </a:extLst>
              </p:cNvPr>
              <p:cNvSpPr/>
              <p:nvPr/>
            </p:nvSpPr>
            <p:spPr>
              <a:xfrm>
                <a:off x="3667819" y="5238588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6" name="Rectangle 26">
                <a:extLst>
                  <a:ext uri="{FF2B5EF4-FFF2-40B4-BE49-F238E27FC236}">
                    <a16:creationId xmlns:a16="http://schemas.microsoft.com/office/drawing/2014/main" id="{2D755B55-03E6-99A1-BA05-8EABF3F408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5238588"/>
                <a:ext cx="996885" cy="304014"/>
              </a:xfrm>
              <a:prstGeom prst="rect">
                <a:avLst/>
              </a:prstGeom>
              <a:blipFill>
                <a:blip r:embed="rId14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27">
                <a:extLst>
                  <a:ext uri="{FF2B5EF4-FFF2-40B4-BE49-F238E27FC236}">
                    <a16:creationId xmlns:a16="http://schemas.microsoft.com/office/drawing/2014/main" id="{F2569422-035B-6A30-4697-56EB1A5E3041}"/>
                  </a:ext>
                </a:extLst>
              </p:cNvPr>
              <p:cNvSpPr/>
              <p:nvPr/>
            </p:nvSpPr>
            <p:spPr>
              <a:xfrm>
                <a:off x="3667819" y="5690985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7" name="Rectangle 27">
                <a:extLst>
                  <a:ext uri="{FF2B5EF4-FFF2-40B4-BE49-F238E27FC236}">
                    <a16:creationId xmlns:a16="http://schemas.microsoft.com/office/drawing/2014/main" id="{F2569422-035B-6A30-4697-56EB1A5E3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5690985"/>
                <a:ext cx="996885" cy="304014"/>
              </a:xfrm>
              <a:prstGeom prst="rect">
                <a:avLst/>
              </a:prstGeom>
              <a:blipFill>
                <a:blip r:embed="rId15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29">
            <a:extLst>
              <a:ext uri="{FF2B5EF4-FFF2-40B4-BE49-F238E27FC236}">
                <a16:creationId xmlns:a16="http://schemas.microsoft.com/office/drawing/2014/main" id="{64E5D01C-1C00-DBFF-2300-4D277104681E}"/>
              </a:ext>
            </a:extLst>
          </p:cNvPr>
          <p:cNvSpPr txBox="1"/>
          <p:nvPr/>
        </p:nvSpPr>
        <p:spPr>
          <a:xfrm rot="5400000">
            <a:off x="2123909" y="4784340"/>
            <a:ext cx="3417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49" name="TextBox 30">
            <a:extLst>
              <a:ext uri="{FF2B5EF4-FFF2-40B4-BE49-F238E27FC236}">
                <a16:creationId xmlns:a16="http://schemas.microsoft.com/office/drawing/2014/main" id="{BFB74067-D1CD-61FC-D35C-D5B0BD0191CE}"/>
              </a:ext>
            </a:extLst>
          </p:cNvPr>
          <p:cNvSpPr txBox="1"/>
          <p:nvPr/>
        </p:nvSpPr>
        <p:spPr>
          <a:xfrm rot="5400000">
            <a:off x="4019875" y="4784340"/>
            <a:ext cx="341760" cy="3231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59" name="Title 1">
            <a:extLst>
              <a:ext uri="{FF2B5EF4-FFF2-40B4-BE49-F238E27FC236}">
                <a16:creationId xmlns:a16="http://schemas.microsoft.com/office/drawing/2014/main" id="{F48EECB8-8574-680F-7355-9C494672B904}"/>
              </a:ext>
            </a:extLst>
          </p:cNvPr>
          <p:cNvSpPr txBox="1">
            <a:spLocks/>
          </p:cNvSpPr>
          <p:nvPr/>
        </p:nvSpPr>
        <p:spPr>
          <a:xfrm>
            <a:off x="2270295" y="337626"/>
            <a:ext cx="779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echnika-Bold" panose="00000600000000000000" pitchFamily="50" charset="-18"/>
                <a:ea typeface="+mj-ea"/>
                <a:cs typeface="+mj-cs"/>
              </a:defRPr>
            </a:lvl1pPr>
          </a:lstStyle>
          <a:p>
            <a:r>
              <a:rPr lang="cs-CZ" sz="4000" dirty="0" err="1"/>
              <a:t>Different</a:t>
            </a:r>
            <a:r>
              <a:rPr lang="cs-CZ" sz="4000" dirty="0"/>
              <a:t> background data </a:t>
            </a:r>
            <a:r>
              <a:rPr lang="cs-CZ" sz="4000" dirty="0" err="1"/>
              <a:t>generation</a:t>
            </a:r>
            <a:endParaRPr lang="en-JP" sz="4000" dirty="0"/>
          </a:p>
        </p:txBody>
      </p:sp>
      <p:grpSp>
        <p:nvGrpSpPr>
          <p:cNvPr id="66" name="Skupina 65">
            <a:extLst>
              <a:ext uri="{FF2B5EF4-FFF2-40B4-BE49-F238E27FC236}">
                <a16:creationId xmlns:a16="http://schemas.microsoft.com/office/drawing/2014/main" id="{F083113B-7A3A-3096-3425-E2A4D60D6123}"/>
              </a:ext>
            </a:extLst>
          </p:cNvPr>
          <p:cNvGrpSpPr/>
          <p:nvPr/>
        </p:nvGrpSpPr>
        <p:grpSpPr>
          <a:xfrm>
            <a:off x="2761887" y="3573801"/>
            <a:ext cx="902811" cy="2271372"/>
            <a:chOff x="3972613" y="1921010"/>
            <a:chExt cx="1198774" cy="3015980"/>
          </a:xfrm>
        </p:grpSpPr>
        <p:cxnSp>
          <p:nvCxnSpPr>
            <p:cNvPr id="60" name="Straight Connector 18">
              <a:extLst>
                <a:ext uri="{FF2B5EF4-FFF2-40B4-BE49-F238E27FC236}">
                  <a16:creationId xmlns:a16="http://schemas.microsoft.com/office/drawing/2014/main" id="{D154742A-850C-5B4D-587C-055A138B049B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1921010"/>
              <a:ext cx="1198774" cy="60319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19">
              <a:extLst>
                <a:ext uri="{FF2B5EF4-FFF2-40B4-BE49-F238E27FC236}">
                  <a16:creationId xmlns:a16="http://schemas.microsoft.com/office/drawing/2014/main" id="{E5CBDAAC-E032-3087-E95F-00365E7CE20B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2524206"/>
              <a:ext cx="1198774" cy="60319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22">
              <a:extLst>
                <a:ext uri="{FF2B5EF4-FFF2-40B4-BE49-F238E27FC236}">
                  <a16:creationId xmlns:a16="http://schemas.microsoft.com/office/drawing/2014/main" id="{E728B7AA-7D8B-2633-293B-401F7D444C34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3127402"/>
              <a:ext cx="1198774" cy="60319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25">
              <a:extLst>
                <a:ext uri="{FF2B5EF4-FFF2-40B4-BE49-F238E27FC236}">
                  <a16:creationId xmlns:a16="http://schemas.microsoft.com/office/drawing/2014/main" id="{C629FEE7-76CA-36D3-BF36-2DE4A6AEFA04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3730598"/>
              <a:ext cx="1198774" cy="60319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28">
              <a:extLst>
                <a:ext uri="{FF2B5EF4-FFF2-40B4-BE49-F238E27FC236}">
                  <a16:creationId xmlns:a16="http://schemas.microsoft.com/office/drawing/2014/main" id="{035800FD-14CA-4D4E-B01C-EBAB13EF8D83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4333794"/>
              <a:ext cx="1198774" cy="60319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31">
              <a:extLst>
                <a:ext uri="{FF2B5EF4-FFF2-40B4-BE49-F238E27FC236}">
                  <a16:creationId xmlns:a16="http://schemas.microsoft.com/office/drawing/2014/main" id="{51B8B3D5-4A25-2D21-9C5B-923EB9A3AA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2613" y="1921010"/>
              <a:ext cx="1198774" cy="30159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1603CF4-CE62-8DE0-A36B-CFA4713C3A2D}"/>
              </a:ext>
            </a:extLst>
          </p:cNvPr>
          <p:cNvSpPr txBox="1"/>
          <p:nvPr/>
        </p:nvSpPr>
        <p:spPr>
          <a:xfrm>
            <a:off x="6631694" y="1142778"/>
            <a:ext cx="2358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16"/>
              </a:rPr>
              <a:t>arXiv:2304.10953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846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9D324801-5E6D-2F96-9ED9-74F9BEEA7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005" y="2035165"/>
            <a:ext cx="7794000" cy="3708000"/>
          </a:xfrm>
        </p:spPr>
        <p:txBody>
          <a:bodyPr/>
          <a:lstStyle/>
          <a:p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Another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approach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for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future</a:t>
            </a:r>
            <a:r>
              <a:rPr lang="cs-CZ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cs-CZ" sz="2100" b="1" dirty="0" err="1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studies</a:t>
            </a:r>
            <a:endParaRPr lang="cs-CZ" sz="21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r>
              <a:rPr lang="en-JP" sz="21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Photons and protons are recorded for each event</a:t>
            </a:r>
          </a:p>
          <a:p>
            <a:pPr marL="0" indent="0">
              <a:buNone/>
            </a:pPr>
            <a:endParaRPr lang="en-JP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54DE2-B5E9-7143-92BB-A627CC1A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14D8DC-33DF-0CEB-6FA8-73E0B63A9902}"/>
              </a:ext>
            </a:extLst>
          </p:cNvPr>
          <p:cNvSpPr txBox="1"/>
          <p:nvPr/>
        </p:nvSpPr>
        <p:spPr>
          <a:xfrm>
            <a:off x="4985126" y="2793057"/>
            <a:ext cx="31015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JP" sz="21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Reassignment of </a:t>
            </a:r>
            <a:br>
              <a:rPr lang="en-JP" sz="21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</a:br>
            <a:r>
              <a:rPr lang="en-JP" sz="21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protons to diphotons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EEC4BBC-0B06-0C60-AAEF-3AD133752E05}"/>
                  </a:ext>
                </a:extLst>
              </p:cNvPr>
              <p:cNvSpPr txBox="1"/>
              <p:nvPr/>
            </p:nvSpPr>
            <p:spPr>
              <a:xfrm>
                <a:off x="4985126" y="4115930"/>
                <a:ext cx="435203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2100" b="1" i="1">
                        <a:latin typeface="Cambria Math" panose="02040503050406030204" pitchFamily="18" charset="0"/>
                        <a:ea typeface="Open Sans SemiBold" pitchFamily="2" charset="0"/>
                        <a:cs typeface="Open Sans SemiBold" pitchFamily="2" charset="0"/>
                      </a:rPr>
                      <m:t>→</m:t>
                    </m:r>
                  </m:oMath>
                </a14:m>
                <a:r>
                  <a:rPr lang="en-JP" sz="2100" b="1" dirty="0"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 </a:t>
                </a:r>
                <a:r>
                  <a:rPr lang="en-JP" sz="21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Pure combinatorial BG sample 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EEC4BBC-0B06-0C60-AAEF-3AD133752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126" y="4115930"/>
                <a:ext cx="4352031" cy="738664"/>
              </a:xfrm>
              <a:prstGeom prst="rect">
                <a:avLst/>
              </a:prstGeom>
              <a:blipFill>
                <a:blip r:embed="rId3"/>
                <a:stretch>
                  <a:fillRect l="-1681" t="-5785" b="-157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Graphic 35" descr="Arrow: Straight with solid fill">
            <a:extLst>
              <a:ext uri="{FF2B5EF4-FFF2-40B4-BE49-F238E27FC236}">
                <a16:creationId xmlns:a16="http://schemas.microsoft.com/office/drawing/2014/main" id="{CE16D221-1E4B-E04E-1722-B42AD22E1B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6129197" y="3573802"/>
            <a:ext cx="480336" cy="480336"/>
          </a:xfrm>
          <a:prstGeom prst="rect">
            <a:avLst/>
          </a:prstGeom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id="{9E55828F-A8AF-550C-9674-BD9C3FDBC78F}"/>
              </a:ext>
            </a:extLst>
          </p:cNvPr>
          <p:cNvSpPr txBox="1"/>
          <p:nvPr/>
        </p:nvSpPr>
        <p:spPr>
          <a:xfrm>
            <a:off x="579005" y="3432932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1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0F3D3EB0-2E7F-8246-D49C-0929E4790EB6}"/>
              </a:ext>
            </a:extLst>
          </p:cNvPr>
          <p:cNvSpPr txBox="1"/>
          <p:nvPr/>
        </p:nvSpPr>
        <p:spPr>
          <a:xfrm>
            <a:off x="579005" y="3885329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2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BD01A656-6F81-A38C-CBF4-6458CD4E626A}"/>
              </a:ext>
            </a:extLst>
          </p:cNvPr>
          <p:cNvSpPr txBox="1"/>
          <p:nvPr/>
        </p:nvSpPr>
        <p:spPr>
          <a:xfrm>
            <a:off x="579005" y="4337726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3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FFB820F1-D29A-8CEB-CD8B-AE97A32A44ED}"/>
              </a:ext>
            </a:extLst>
          </p:cNvPr>
          <p:cNvSpPr txBox="1"/>
          <p:nvPr/>
        </p:nvSpPr>
        <p:spPr>
          <a:xfrm rot="5400000">
            <a:off x="832487" y="4784340"/>
            <a:ext cx="3417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BED84BB7-14F1-2C4A-235F-2B48140C1A30}"/>
              </a:ext>
            </a:extLst>
          </p:cNvPr>
          <p:cNvSpPr txBox="1"/>
          <p:nvPr/>
        </p:nvSpPr>
        <p:spPr>
          <a:xfrm>
            <a:off x="579005" y="5238588"/>
            <a:ext cx="10743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N-1</a:t>
            </a: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id="{27B964F7-3A62-CAB7-CA68-ED20C547CB09}"/>
              </a:ext>
            </a:extLst>
          </p:cNvPr>
          <p:cNvSpPr txBox="1"/>
          <p:nvPr/>
        </p:nvSpPr>
        <p:spPr>
          <a:xfrm>
            <a:off x="579005" y="5694917"/>
            <a:ext cx="9028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Event 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4">
                <a:extLst>
                  <a:ext uri="{FF2B5EF4-FFF2-40B4-BE49-F238E27FC236}">
                    <a16:creationId xmlns:a16="http://schemas.microsoft.com/office/drawing/2014/main" id="{2D5EF6FC-9AE8-4A53-2787-E6D6679DEF7C}"/>
                  </a:ext>
                </a:extLst>
              </p:cNvPr>
              <p:cNvSpPr/>
              <p:nvPr/>
            </p:nvSpPr>
            <p:spPr>
              <a:xfrm>
                <a:off x="1771853" y="3429000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Rectangle 14">
                <a:extLst>
                  <a:ext uri="{FF2B5EF4-FFF2-40B4-BE49-F238E27FC236}">
                    <a16:creationId xmlns:a16="http://schemas.microsoft.com/office/drawing/2014/main" id="{2D5EF6FC-9AE8-4A53-2787-E6D6679DEF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3429000"/>
                <a:ext cx="996885" cy="304014"/>
              </a:xfrm>
              <a:prstGeom prst="rect">
                <a:avLst/>
              </a:prstGeom>
              <a:blipFill>
                <a:blip r:embed="rId6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15">
                <a:extLst>
                  <a:ext uri="{FF2B5EF4-FFF2-40B4-BE49-F238E27FC236}">
                    <a16:creationId xmlns:a16="http://schemas.microsoft.com/office/drawing/2014/main" id="{CC6B3AD1-F188-8CD7-39A0-955A9AF1B3A2}"/>
                  </a:ext>
                </a:extLst>
              </p:cNvPr>
              <p:cNvSpPr/>
              <p:nvPr/>
            </p:nvSpPr>
            <p:spPr>
              <a:xfrm>
                <a:off x="1771853" y="3881397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Rectangle 15">
                <a:extLst>
                  <a:ext uri="{FF2B5EF4-FFF2-40B4-BE49-F238E27FC236}">
                    <a16:creationId xmlns:a16="http://schemas.microsoft.com/office/drawing/2014/main" id="{CC6B3AD1-F188-8CD7-39A0-955A9AF1B3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3881397"/>
                <a:ext cx="996885" cy="304014"/>
              </a:xfrm>
              <a:prstGeom prst="rect">
                <a:avLst/>
              </a:prstGeom>
              <a:blipFill>
                <a:blip r:embed="rId7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16">
                <a:extLst>
                  <a:ext uri="{FF2B5EF4-FFF2-40B4-BE49-F238E27FC236}">
                    <a16:creationId xmlns:a16="http://schemas.microsoft.com/office/drawing/2014/main" id="{F4DA49D1-85B0-58B4-52FC-8446F901BBD0}"/>
                  </a:ext>
                </a:extLst>
              </p:cNvPr>
              <p:cNvSpPr/>
              <p:nvPr/>
            </p:nvSpPr>
            <p:spPr>
              <a:xfrm>
                <a:off x="1771853" y="4333794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Rectangle 16">
                <a:extLst>
                  <a:ext uri="{FF2B5EF4-FFF2-40B4-BE49-F238E27FC236}">
                    <a16:creationId xmlns:a16="http://schemas.microsoft.com/office/drawing/2014/main" id="{F4DA49D1-85B0-58B4-52FC-8446F901BB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4333794"/>
                <a:ext cx="996885" cy="304014"/>
              </a:xfrm>
              <a:prstGeom prst="rect">
                <a:avLst/>
              </a:prstGeom>
              <a:blipFill>
                <a:blip r:embed="rId8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17">
                <a:extLst>
                  <a:ext uri="{FF2B5EF4-FFF2-40B4-BE49-F238E27FC236}">
                    <a16:creationId xmlns:a16="http://schemas.microsoft.com/office/drawing/2014/main" id="{68B617A4-6ABF-553B-32A6-DE851B3D12CC}"/>
                  </a:ext>
                </a:extLst>
              </p:cNvPr>
              <p:cNvSpPr/>
              <p:nvPr/>
            </p:nvSpPr>
            <p:spPr>
              <a:xfrm>
                <a:off x="1771853" y="5238588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Rectangle 17">
                <a:extLst>
                  <a:ext uri="{FF2B5EF4-FFF2-40B4-BE49-F238E27FC236}">
                    <a16:creationId xmlns:a16="http://schemas.microsoft.com/office/drawing/2014/main" id="{68B617A4-6ABF-553B-32A6-DE851B3D12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5238588"/>
                <a:ext cx="996885" cy="304014"/>
              </a:xfrm>
              <a:prstGeom prst="rect">
                <a:avLst/>
              </a:prstGeom>
              <a:blipFill>
                <a:blip r:embed="rId9"/>
                <a:stretch>
                  <a:fillRect b="-10909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20">
                <a:extLst>
                  <a:ext uri="{FF2B5EF4-FFF2-40B4-BE49-F238E27FC236}">
                    <a16:creationId xmlns:a16="http://schemas.microsoft.com/office/drawing/2014/main" id="{FC8A0B1B-1BD5-7243-1170-88F7A9DA265D}"/>
                  </a:ext>
                </a:extLst>
              </p:cNvPr>
              <p:cNvSpPr/>
              <p:nvPr/>
            </p:nvSpPr>
            <p:spPr>
              <a:xfrm>
                <a:off x="1771853" y="5690985"/>
                <a:ext cx="996885" cy="304014"/>
              </a:xfrm>
              <a:prstGeom prst="rect">
                <a:avLst/>
              </a:prstGeom>
              <a:solidFill>
                <a:srgbClr val="FCDC17">
                  <a:alpha val="49857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Rectangle 20">
                <a:extLst>
                  <a:ext uri="{FF2B5EF4-FFF2-40B4-BE49-F238E27FC236}">
                    <a16:creationId xmlns:a16="http://schemas.microsoft.com/office/drawing/2014/main" id="{FC8A0B1B-1BD5-7243-1170-88F7A9DA26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53" y="5690985"/>
                <a:ext cx="996885" cy="304014"/>
              </a:xfrm>
              <a:prstGeom prst="rect">
                <a:avLst/>
              </a:prstGeom>
              <a:blipFill>
                <a:blip r:embed="rId10"/>
                <a:stretch>
                  <a:fillRect b="-12727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BE6D698B-4571-FF29-2968-03B80B4E1DF2}"/>
                  </a:ext>
                </a:extLst>
              </p:cNvPr>
              <p:cNvSpPr/>
              <p:nvPr/>
            </p:nvSpPr>
            <p:spPr>
              <a:xfrm>
                <a:off x="3667819" y="3429000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BE6D698B-4571-FF29-2968-03B80B4E1D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3429000"/>
                <a:ext cx="996885" cy="304014"/>
              </a:xfrm>
              <a:prstGeom prst="rect">
                <a:avLst/>
              </a:prstGeom>
              <a:blipFill>
                <a:blip r:embed="rId11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23">
                <a:extLst>
                  <a:ext uri="{FF2B5EF4-FFF2-40B4-BE49-F238E27FC236}">
                    <a16:creationId xmlns:a16="http://schemas.microsoft.com/office/drawing/2014/main" id="{BB98244C-E095-25D4-B820-0EF80955956C}"/>
                  </a:ext>
                </a:extLst>
              </p:cNvPr>
              <p:cNvSpPr/>
              <p:nvPr/>
            </p:nvSpPr>
            <p:spPr>
              <a:xfrm>
                <a:off x="3667819" y="3881397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Rectangle 23">
                <a:extLst>
                  <a:ext uri="{FF2B5EF4-FFF2-40B4-BE49-F238E27FC236}">
                    <a16:creationId xmlns:a16="http://schemas.microsoft.com/office/drawing/2014/main" id="{BB98244C-E095-25D4-B820-0EF8095595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3881397"/>
                <a:ext cx="996885" cy="304014"/>
              </a:xfrm>
              <a:prstGeom prst="rect">
                <a:avLst/>
              </a:prstGeom>
              <a:blipFill>
                <a:blip r:embed="rId12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24">
                <a:extLst>
                  <a:ext uri="{FF2B5EF4-FFF2-40B4-BE49-F238E27FC236}">
                    <a16:creationId xmlns:a16="http://schemas.microsoft.com/office/drawing/2014/main" id="{4D216BEC-2240-EC73-5D29-DA0ACDE79249}"/>
                  </a:ext>
                </a:extLst>
              </p:cNvPr>
              <p:cNvSpPr/>
              <p:nvPr/>
            </p:nvSpPr>
            <p:spPr>
              <a:xfrm>
                <a:off x="3667819" y="4333794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Rectangle 24">
                <a:extLst>
                  <a:ext uri="{FF2B5EF4-FFF2-40B4-BE49-F238E27FC236}">
                    <a16:creationId xmlns:a16="http://schemas.microsoft.com/office/drawing/2014/main" id="{4D216BEC-2240-EC73-5D29-DA0ACDE792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4333794"/>
                <a:ext cx="996885" cy="304014"/>
              </a:xfrm>
              <a:prstGeom prst="rect">
                <a:avLst/>
              </a:prstGeom>
              <a:blipFill>
                <a:blip r:embed="rId13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26">
                <a:extLst>
                  <a:ext uri="{FF2B5EF4-FFF2-40B4-BE49-F238E27FC236}">
                    <a16:creationId xmlns:a16="http://schemas.microsoft.com/office/drawing/2014/main" id="{54631E7A-DC5B-E55B-04BB-11F7E077231E}"/>
                  </a:ext>
                </a:extLst>
              </p:cNvPr>
              <p:cNvSpPr/>
              <p:nvPr/>
            </p:nvSpPr>
            <p:spPr>
              <a:xfrm>
                <a:off x="3667819" y="5238588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6" name="Rectangle 26">
                <a:extLst>
                  <a:ext uri="{FF2B5EF4-FFF2-40B4-BE49-F238E27FC236}">
                    <a16:creationId xmlns:a16="http://schemas.microsoft.com/office/drawing/2014/main" id="{54631E7A-DC5B-E55B-04BB-11F7E07723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5238588"/>
                <a:ext cx="996885" cy="304014"/>
              </a:xfrm>
              <a:prstGeom prst="rect">
                <a:avLst/>
              </a:prstGeom>
              <a:blipFill>
                <a:blip r:embed="rId14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27">
                <a:extLst>
                  <a:ext uri="{FF2B5EF4-FFF2-40B4-BE49-F238E27FC236}">
                    <a16:creationId xmlns:a16="http://schemas.microsoft.com/office/drawing/2014/main" id="{A74A81CF-81AE-D0CC-2896-DE2BC098A541}"/>
                  </a:ext>
                </a:extLst>
              </p:cNvPr>
              <p:cNvSpPr/>
              <p:nvPr/>
            </p:nvSpPr>
            <p:spPr>
              <a:xfrm>
                <a:off x="3667819" y="5690985"/>
                <a:ext cx="996885" cy="304014"/>
              </a:xfrm>
              <a:prstGeom prst="rect">
                <a:avLst/>
              </a:prstGeom>
              <a:solidFill>
                <a:srgbClr val="30A9E1">
                  <a:alpha val="49000"/>
                </a:srgbClr>
              </a:solidFill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b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𝐀𝐅𝐏</m:t>
                          </m:r>
                        </m:sub>
                        <m:sup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JP" sz="15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7" name="Rectangle 27">
                <a:extLst>
                  <a:ext uri="{FF2B5EF4-FFF2-40B4-BE49-F238E27FC236}">
                    <a16:creationId xmlns:a16="http://schemas.microsoft.com/office/drawing/2014/main" id="{A74A81CF-81AE-D0CC-2896-DE2BC098A5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819" y="5690985"/>
                <a:ext cx="996885" cy="304014"/>
              </a:xfrm>
              <a:prstGeom prst="rect">
                <a:avLst/>
              </a:prstGeom>
              <a:blipFill>
                <a:blip r:embed="rId15"/>
                <a:stretch>
                  <a:fillRect b="-14545"/>
                </a:stretch>
              </a:blipFill>
              <a:effectLst/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29">
            <a:extLst>
              <a:ext uri="{FF2B5EF4-FFF2-40B4-BE49-F238E27FC236}">
                <a16:creationId xmlns:a16="http://schemas.microsoft.com/office/drawing/2014/main" id="{3857901E-D760-3900-2E63-985BA303A4AC}"/>
              </a:ext>
            </a:extLst>
          </p:cNvPr>
          <p:cNvSpPr txBox="1"/>
          <p:nvPr/>
        </p:nvSpPr>
        <p:spPr>
          <a:xfrm rot="5400000">
            <a:off x="2123909" y="4784340"/>
            <a:ext cx="3417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49" name="TextBox 30">
            <a:extLst>
              <a:ext uri="{FF2B5EF4-FFF2-40B4-BE49-F238E27FC236}">
                <a16:creationId xmlns:a16="http://schemas.microsoft.com/office/drawing/2014/main" id="{B37F90C1-18F8-0081-0DE9-33D13FC0496C}"/>
              </a:ext>
            </a:extLst>
          </p:cNvPr>
          <p:cNvSpPr txBox="1"/>
          <p:nvPr/>
        </p:nvSpPr>
        <p:spPr>
          <a:xfrm rot="5400000">
            <a:off x="4019875" y="4784340"/>
            <a:ext cx="341760" cy="3231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…</a:t>
            </a:r>
          </a:p>
        </p:txBody>
      </p:sp>
      <p:sp>
        <p:nvSpPr>
          <p:cNvPr id="59" name="Title 1">
            <a:extLst>
              <a:ext uri="{FF2B5EF4-FFF2-40B4-BE49-F238E27FC236}">
                <a16:creationId xmlns:a16="http://schemas.microsoft.com/office/drawing/2014/main" id="{1FF70E4C-A97C-206B-6FF6-07D735772045}"/>
              </a:ext>
            </a:extLst>
          </p:cNvPr>
          <p:cNvSpPr txBox="1">
            <a:spLocks/>
          </p:cNvSpPr>
          <p:nvPr/>
        </p:nvSpPr>
        <p:spPr>
          <a:xfrm>
            <a:off x="2270295" y="337626"/>
            <a:ext cx="779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echnika-Bold" panose="00000600000000000000" pitchFamily="50" charset="-18"/>
                <a:ea typeface="+mj-ea"/>
                <a:cs typeface="+mj-cs"/>
              </a:defRPr>
            </a:lvl1pPr>
          </a:lstStyle>
          <a:p>
            <a:r>
              <a:rPr lang="cs-CZ" sz="4000" dirty="0" err="1"/>
              <a:t>Different</a:t>
            </a:r>
            <a:r>
              <a:rPr lang="cs-CZ" sz="4000" dirty="0"/>
              <a:t> background data </a:t>
            </a:r>
            <a:r>
              <a:rPr lang="cs-CZ" sz="4000" dirty="0" err="1"/>
              <a:t>generation</a:t>
            </a:r>
            <a:endParaRPr lang="en-JP" sz="4000" dirty="0"/>
          </a:p>
        </p:txBody>
      </p:sp>
      <p:grpSp>
        <p:nvGrpSpPr>
          <p:cNvPr id="72" name="Skupina 71">
            <a:extLst>
              <a:ext uri="{FF2B5EF4-FFF2-40B4-BE49-F238E27FC236}">
                <a16:creationId xmlns:a16="http://schemas.microsoft.com/office/drawing/2014/main" id="{40FB443E-7156-1EFE-8ACB-2FFA8DDBECEF}"/>
              </a:ext>
            </a:extLst>
          </p:cNvPr>
          <p:cNvGrpSpPr/>
          <p:nvPr/>
        </p:nvGrpSpPr>
        <p:grpSpPr>
          <a:xfrm>
            <a:off x="2781946" y="3573802"/>
            <a:ext cx="887073" cy="2231776"/>
            <a:chOff x="3972613" y="1921010"/>
            <a:chExt cx="1198774" cy="3015980"/>
          </a:xfrm>
        </p:grpSpPr>
        <p:cxnSp>
          <p:nvCxnSpPr>
            <p:cNvPr id="66" name="Straight Connector 18">
              <a:extLst>
                <a:ext uri="{FF2B5EF4-FFF2-40B4-BE49-F238E27FC236}">
                  <a16:creationId xmlns:a16="http://schemas.microsoft.com/office/drawing/2014/main" id="{A69CA25C-1DAC-559A-4A41-6D36FE0A63C4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1921010"/>
              <a:ext cx="1198774" cy="241278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19">
              <a:extLst>
                <a:ext uri="{FF2B5EF4-FFF2-40B4-BE49-F238E27FC236}">
                  <a16:creationId xmlns:a16="http://schemas.microsoft.com/office/drawing/2014/main" id="{198F041E-BE1B-0BF6-8977-47987BF459A4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2524206"/>
              <a:ext cx="1198774" cy="12063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22">
              <a:extLst>
                <a:ext uri="{FF2B5EF4-FFF2-40B4-BE49-F238E27FC236}">
                  <a16:creationId xmlns:a16="http://schemas.microsoft.com/office/drawing/2014/main" id="{099DEB8A-C681-E46B-B5F9-B1097DB83C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2613" y="1921010"/>
              <a:ext cx="1198774" cy="12063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25">
              <a:extLst>
                <a:ext uri="{FF2B5EF4-FFF2-40B4-BE49-F238E27FC236}">
                  <a16:creationId xmlns:a16="http://schemas.microsoft.com/office/drawing/2014/main" id="{D045E0F0-31ED-C8E3-C996-8BEE7EA94DA7}"/>
                </a:ext>
              </a:extLst>
            </p:cNvPr>
            <p:cNvCxnSpPr>
              <a:cxnSpLocks/>
            </p:cNvCxnSpPr>
            <p:nvPr/>
          </p:nvCxnSpPr>
          <p:spPr>
            <a:xfrm>
              <a:off x="3972613" y="3730598"/>
              <a:ext cx="1198774" cy="12063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28">
              <a:extLst>
                <a:ext uri="{FF2B5EF4-FFF2-40B4-BE49-F238E27FC236}">
                  <a16:creationId xmlns:a16="http://schemas.microsoft.com/office/drawing/2014/main" id="{A7C12897-D5AD-5F75-FAF7-EFFA9B2B38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2613" y="2524206"/>
              <a:ext cx="1198774" cy="1809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31">
              <a:extLst>
                <a:ext uri="{FF2B5EF4-FFF2-40B4-BE49-F238E27FC236}">
                  <a16:creationId xmlns:a16="http://schemas.microsoft.com/office/drawing/2014/main" id="{07E05FB8-77B6-DCAB-FBCC-7352223744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2613" y="3127402"/>
              <a:ext cx="1198774" cy="180958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937A6B8-000E-DF4D-DB40-0215AB270E92}"/>
              </a:ext>
            </a:extLst>
          </p:cNvPr>
          <p:cNvSpPr txBox="1"/>
          <p:nvPr/>
        </p:nvSpPr>
        <p:spPr>
          <a:xfrm>
            <a:off x="6631694" y="1142778"/>
            <a:ext cx="2358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16"/>
              </a:rPr>
              <a:t>arXiv:2304.10953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6564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3A12F-22F6-317F-14CE-B9762DD75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674" y="136525"/>
            <a:ext cx="7794000" cy="1325563"/>
          </a:xfrm>
        </p:spPr>
        <p:txBody>
          <a:bodyPr>
            <a:normAutofit/>
          </a:bodyPr>
          <a:lstStyle/>
          <a:p>
            <a:r>
              <a:rPr lang="en-US" sz="4000" dirty="0" err="1"/>
              <a:t>Backround</a:t>
            </a:r>
            <a:r>
              <a:rPr lang="en-US" sz="4000" dirty="0"/>
              <a:t> approximation</a:t>
            </a:r>
            <a:br>
              <a:rPr lang="en-US" sz="4000" dirty="0"/>
            </a:br>
            <a:r>
              <a:rPr lang="en-US" sz="4000" dirty="0"/>
              <a:t>Functional Decomposition</a:t>
            </a:r>
          </a:p>
        </p:txBody>
      </p:sp>
      <p:pic>
        <p:nvPicPr>
          <p:cNvPr id="7" name="Content Placeholder 6" descr="A graph of a sample&#10;&#10;Description automatically generated">
            <a:extLst>
              <a:ext uri="{FF2B5EF4-FFF2-40B4-BE49-F238E27FC236}">
                <a16:creationId xmlns:a16="http://schemas.microsoft.com/office/drawing/2014/main" id="{3E7298E4-631A-EEBC-FFB5-08328F937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55" y="1573296"/>
            <a:ext cx="6321946" cy="467184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A6613-EE2C-549A-75C8-3DE66AFE6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056DBC-493C-00C7-26A5-18609D62DB84}"/>
              </a:ext>
            </a:extLst>
          </p:cNvPr>
          <p:cNvSpPr txBox="1"/>
          <p:nvPr/>
        </p:nvSpPr>
        <p:spPr>
          <a:xfrm>
            <a:off x="6732258" y="1410772"/>
            <a:ext cx="2358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3"/>
              </a:rPr>
              <a:t>arXiv:2304.10953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45D1BC-0451-3B7D-239F-0662E6062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1800000"/>
            <a:ext cx="7794000" cy="1087934"/>
          </a:xfrm>
        </p:spPr>
        <p:txBody>
          <a:bodyPr/>
          <a:lstStyle/>
          <a:p>
            <a:r>
              <a:rPr lang="cs-CZ" dirty="0" err="1"/>
              <a:t>Content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FD9B2C1-DA77-31F0-ED7F-1483C344D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Theoretical</a:t>
            </a:r>
            <a:r>
              <a:rPr lang="cs-CZ" dirty="0"/>
              <a:t> </a:t>
            </a:r>
            <a:r>
              <a:rPr lang="cs-CZ" dirty="0" err="1"/>
              <a:t>indroduction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Original</a:t>
            </a:r>
            <a:r>
              <a:rPr lang="cs-CZ" dirty="0"/>
              <a:t> </a:t>
            </a:r>
            <a:r>
              <a:rPr lang="cs-CZ" dirty="0" err="1"/>
              <a:t>search</a:t>
            </a:r>
            <a:r>
              <a:rPr lang="cs-CZ" dirty="0"/>
              <a:t> </a:t>
            </a:r>
            <a:r>
              <a:rPr lang="cs-CZ" dirty="0" err="1"/>
              <a:t>results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task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The</a:t>
            </a:r>
            <a:r>
              <a:rPr lang="cs-CZ" dirty="0"/>
              <a:t> </a:t>
            </a:r>
            <a:r>
              <a:rPr lang="en-US" dirty="0"/>
              <a:t>s</a:t>
            </a:r>
            <a:r>
              <a:rPr lang="cs-CZ" dirty="0" err="1"/>
              <a:t>olution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Results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project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84AC9D-B6FF-6879-D6CE-2F9302FD30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8093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11999-6BD8-26FD-BA06-540CDE150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136525"/>
            <a:ext cx="8102475" cy="1325563"/>
          </a:xfrm>
        </p:spPr>
        <p:txBody>
          <a:bodyPr>
            <a:normAutofit/>
          </a:bodyPr>
          <a:lstStyle/>
          <a:p>
            <a:r>
              <a:rPr lang="en-US" sz="4000" dirty="0"/>
              <a:t>Original ALP cross section</a:t>
            </a:r>
            <a:br>
              <a:rPr lang="en-US" sz="4000" dirty="0"/>
            </a:br>
            <a:r>
              <a:rPr lang="en-US" sz="4000" dirty="0"/>
              <a:t>limit at 95% CL</a:t>
            </a:r>
          </a:p>
        </p:txBody>
      </p:sp>
      <p:pic>
        <p:nvPicPr>
          <p:cNvPr id="6" name="Content Placeholder 5" descr="A graph of a graph showing a number of different numbers&#10;&#10;Description automatically generated">
            <a:extLst>
              <a:ext uri="{FF2B5EF4-FFF2-40B4-BE49-F238E27FC236}">
                <a16:creationId xmlns:a16="http://schemas.microsoft.com/office/drawing/2014/main" id="{9E99BBD5-6C8B-3ED2-F37D-E3538F53D6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2" y="1777457"/>
            <a:ext cx="6401758" cy="473868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BBA38-34D8-276F-E9AE-7F9957512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01086-D8D6-AB34-DB05-B7066EF1A8B5}"/>
              </a:ext>
            </a:extLst>
          </p:cNvPr>
          <p:cNvSpPr txBox="1"/>
          <p:nvPr/>
        </p:nvSpPr>
        <p:spPr>
          <a:xfrm>
            <a:off x="6785891" y="1252544"/>
            <a:ext cx="2358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3"/>
              </a:rPr>
              <a:t>arXiv:2304.10953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154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962A6BE-AC5F-25AE-4DF4-A45612036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Study of Axion-Like-Particle optimization 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Significant increase of single-dissociative efficiency obtained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Optimization of contributions of different signal masses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Machine Learning for the signal efficiency will improve the sensitivity for Axion-Like-Particles further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105A823-D415-79B7-98B6-391E805CD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A98A691-0CAD-AFC4-DB21-002326E343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21</a:t>
            </a:fld>
            <a:endParaRPr lang="cs-CZ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90C28-91C4-386F-1FEF-DDC34D2DEB05}"/>
              </a:ext>
            </a:extLst>
          </p:cNvPr>
          <p:cNvSpPr txBox="1"/>
          <p:nvPr/>
        </p:nvSpPr>
        <p:spPr>
          <a:xfrm>
            <a:off x="3492001" y="52333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Times New Roman" panose="02020603050405020304" pitchFamily="18" charset="0"/>
                <a:hlinkClick r:id="rId2"/>
              </a:rPr>
              <a:t>CERN-THESIS-2023-075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9917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D34ACDC-7FFB-1A70-418F-BF2DFE3A3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BEBBDB2-D424-65D4-BC49-B957850B0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attention</a:t>
            </a:r>
            <a:r>
              <a:rPr lang="cs-CZ" dirty="0"/>
              <a:t>!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E645915-6FFE-54C8-1E0C-5CD7247183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866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79DAB23A-3EDF-3C4B-DE00-360F78124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5ED7FD4-323C-7943-B073-BBBFD2451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CAC179C-9496-B71B-2540-DC41E774D1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2326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5F95C4-5694-A48A-D515-0C29099F6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400" y="136525"/>
            <a:ext cx="5587500" cy="1325563"/>
          </a:xfrm>
        </p:spPr>
        <p:txBody>
          <a:bodyPr/>
          <a:lstStyle/>
          <a:p>
            <a:r>
              <a:rPr lang="en-US" dirty="0"/>
              <a:t>CERN, LHC, ATLAS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4F840-1520-F35F-0296-B6C928D9DD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3</a:t>
            </a:fld>
            <a:endParaRPr lang="cs-CZ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98D0CF-77FB-CBCF-C47C-6711399176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17121"/>
            <a:ext cx="7191375" cy="46408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2A91B9-F03C-43B1-2EE6-8A27C3D07BE0}"/>
                  </a:ext>
                </a:extLst>
              </p:cNvPr>
              <p:cNvSpPr txBox="1"/>
              <p:nvPr/>
            </p:nvSpPr>
            <p:spPr>
              <a:xfrm>
                <a:off x="647699" y="1654938"/>
                <a:ext cx="52482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JP" sz="1800" b="1" dirty="0">
                    <a:ea typeface="Open Sans SemiBold" pitchFamily="2" charset="0"/>
                    <a:cs typeface="Open Sans SemiBold" pitchFamily="2" charset="0"/>
                  </a:rPr>
                  <a:t>SM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 panose="02040503050406030204" pitchFamily="18" charset="0"/>
                        <a:ea typeface="Open Sans SemiBold" pitchFamily="2" charset="0"/>
                        <a:cs typeface="Open Sans SemiBold" pitchFamily="2" charset="0"/>
                      </a:rPr>
                      <m:t>𝜸𝜸</m:t>
                    </m:r>
                    <m:r>
                      <a:rPr lang="en-US" sz="1800" b="1" i="1">
                        <a:latin typeface="Cambria Math" panose="02040503050406030204" pitchFamily="18" charset="0"/>
                        <a:ea typeface="Open Sans SemiBold" pitchFamily="2" charset="0"/>
                        <a:cs typeface="Open Sans SemiBold" pitchFamily="2" charset="0"/>
                      </a:rPr>
                      <m:t>→</m:t>
                    </m:r>
                    <m:r>
                      <a:rPr lang="en-US" sz="1800" b="1" i="1">
                        <a:latin typeface="Cambria Math" panose="02040503050406030204" pitchFamily="18" charset="0"/>
                        <a:ea typeface="Open Sans SemiBold" pitchFamily="2" charset="0"/>
                        <a:cs typeface="Open Sans SemiBold" pitchFamily="2" charset="0"/>
                      </a:rPr>
                      <m:t>𝜸𝜸</m:t>
                    </m:r>
                  </m:oMath>
                </a14:m>
                <a:r>
                  <a:rPr lang="en-JP" sz="1800" b="1" dirty="0">
                    <a:ea typeface="Open Sans SemiBold" pitchFamily="2" charset="0"/>
                    <a:cs typeface="Open Sans SemiBold" pitchFamily="2" charset="0"/>
                  </a:rPr>
                  <a:t> observed in lead ion collisions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2A91B9-F03C-43B1-2EE6-8A27C3D07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99" y="1654938"/>
                <a:ext cx="5248275" cy="369332"/>
              </a:xfrm>
              <a:prstGeom prst="rect">
                <a:avLst/>
              </a:prstGeom>
              <a:blipFill>
                <a:blip r:embed="rId3"/>
                <a:stretch>
                  <a:fillRect l="-929"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5978D3C-6A68-9BB3-3E48-53A4F30758F2}"/>
              </a:ext>
            </a:extLst>
          </p:cNvPr>
          <p:cNvSpPr txBox="1"/>
          <p:nvPr/>
        </p:nvSpPr>
        <p:spPr>
          <a:xfrm>
            <a:off x="4506088" y="2402854"/>
            <a:ext cx="2685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ea typeface="Open Sans Condensed Light" pitchFamily="2" charset="0"/>
                <a:cs typeface="Calibri" panose="020F0502020204030204" pitchFamily="34" charset="0"/>
              </a:rPr>
              <a:t>Phys. Rev. Lett. 123 (2019) 052001</a:t>
            </a:r>
            <a:endParaRPr lang="en-JP" sz="1400" dirty="0">
              <a:solidFill>
                <a:schemeClr val="bg1"/>
              </a:solidFill>
              <a:latin typeface="Calibri" panose="020F0502020204030204" pitchFamily="34" charset="0"/>
              <a:ea typeface="Open Sans Condensed Light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344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4223F8-9792-9B4C-AA29-B97DAC7BD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2754" y="136525"/>
            <a:ext cx="7794000" cy="1087934"/>
          </a:xfrm>
        </p:spPr>
        <p:txBody>
          <a:bodyPr/>
          <a:lstStyle/>
          <a:p>
            <a:r>
              <a:rPr lang="cs-CZ" dirty="0" err="1"/>
              <a:t>Theoretical</a:t>
            </a:r>
            <a:r>
              <a:rPr lang="cs-CZ" dirty="0"/>
              <a:t> </a:t>
            </a:r>
            <a:r>
              <a:rPr lang="cs-CZ" dirty="0" err="1"/>
              <a:t>introduction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62A788F-F587-02FD-CF6D-AB481CD6D4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4</a:t>
            </a:fld>
            <a:endParaRPr lang="cs-CZ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F62E7C3A-109E-8D82-25A8-9AA6B85037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2887934"/>
            <a:ext cx="3312423" cy="2925974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885F213F-6BB1-DAE2-2502-7392228DE196}"/>
              </a:ext>
            </a:extLst>
          </p:cNvPr>
          <p:cNvSpPr txBox="1"/>
          <p:nvPr/>
        </p:nvSpPr>
        <p:spPr>
          <a:xfrm>
            <a:off x="811032" y="3704590"/>
            <a:ext cx="2703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BSM the ALP enhances this cross-section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F3C8A0-9FD2-84CA-2E6A-227E8150B77A}"/>
                  </a:ext>
                </a:extLst>
              </p:cNvPr>
              <p:cNvSpPr txBox="1"/>
              <p:nvPr/>
            </p:nvSpPr>
            <p:spPr>
              <a:xfrm>
                <a:off x="200025" y="1581600"/>
                <a:ext cx="8039099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Many theoretical models predict Axion-Like-Particles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the Standard Model the cross-section for Light-by-Light scattering is small for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𝜸𝜸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𝜸𝜸</m:t>
                    </m:r>
                  </m:oMath>
                </a14:m>
                <a:r>
                  <a:rPr lang="en-US" dirty="0"/>
                  <a:t> in proton-proton collisions</a:t>
                </a:r>
              </a:p>
              <a:p>
                <a:endParaRPr lang="cs-CZ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F3C8A0-9FD2-84CA-2E6A-227E8150B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25" y="1581600"/>
                <a:ext cx="8039099" cy="1477328"/>
              </a:xfrm>
              <a:prstGeom prst="rect">
                <a:avLst/>
              </a:prstGeom>
              <a:blipFill>
                <a:blip r:embed="rId3"/>
                <a:stretch>
                  <a:fillRect l="-531" t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803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3">
            <a:extLst>
              <a:ext uri="{FF2B5EF4-FFF2-40B4-BE49-F238E27FC236}">
                <a16:creationId xmlns:a16="http://schemas.microsoft.com/office/drawing/2014/main" id="{4C49058C-6B35-30F8-E281-0A90869BF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27" y="3168022"/>
            <a:ext cx="2386710" cy="2111321"/>
          </a:xfrm>
          <a:prstGeom prst="rect">
            <a:avLst/>
          </a:prstGeom>
        </p:spPr>
      </p:pic>
      <p:sp>
        <p:nvSpPr>
          <p:cNvPr id="18" name="Oval 34">
            <a:extLst>
              <a:ext uri="{FF2B5EF4-FFF2-40B4-BE49-F238E27FC236}">
                <a16:creationId xmlns:a16="http://schemas.microsoft.com/office/drawing/2014/main" id="{6862E19A-DFC3-79CA-6E96-8252D4FC083C}"/>
              </a:ext>
            </a:extLst>
          </p:cNvPr>
          <p:cNvSpPr>
            <a:spLocks noChangeAspect="1"/>
          </p:cNvSpPr>
          <p:nvPr/>
        </p:nvSpPr>
        <p:spPr>
          <a:xfrm>
            <a:off x="2273160" y="3074421"/>
            <a:ext cx="418801" cy="418801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9" name="Oval 35">
            <a:extLst>
              <a:ext uri="{FF2B5EF4-FFF2-40B4-BE49-F238E27FC236}">
                <a16:creationId xmlns:a16="http://schemas.microsoft.com/office/drawing/2014/main" id="{FB1264FE-750E-7D0D-A496-6B3016263073}"/>
              </a:ext>
            </a:extLst>
          </p:cNvPr>
          <p:cNvSpPr>
            <a:spLocks noChangeAspect="1"/>
          </p:cNvSpPr>
          <p:nvPr/>
        </p:nvSpPr>
        <p:spPr>
          <a:xfrm>
            <a:off x="2274777" y="4954022"/>
            <a:ext cx="418801" cy="418801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20" name="!!Picture 6">
            <a:extLst>
              <a:ext uri="{FF2B5EF4-FFF2-40B4-BE49-F238E27FC236}">
                <a16:creationId xmlns:a16="http://schemas.microsoft.com/office/drawing/2014/main" id="{ABE8A833-4FF4-F5FC-92A0-95A844A62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571" y="3043348"/>
            <a:ext cx="2405083" cy="2148051"/>
          </a:xfrm>
          <a:prstGeom prst="rect">
            <a:avLst/>
          </a:prstGeom>
        </p:spPr>
      </p:pic>
      <p:sp>
        <p:nvSpPr>
          <p:cNvPr id="21" name="!!Oval 7">
            <a:extLst>
              <a:ext uri="{FF2B5EF4-FFF2-40B4-BE49-F238E27FC236}">
                <a16:creationId xmlns:a16="http://schemas.microsoft.com/office/drawing/2014/main" id="{DA6A444C-D40E-E7CF-10CF-3CE7F61A145A}"/>
              </a:ext>
            </a:extLst>
          </p:cNvPr>
          <p:cNvSpPr>
            <a:spLocks noChangeAspect="1"/>
          </p:cNvSpPr>
          <p:nvPr/>
        </p:nvSpPr>
        <p:spPr>
          <a:xfrm>
            <a:off x="5375710" y="4860542"/>
            <a:ext cx="418801" cy="418801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22" name="!!Picture 8">
            <a:extLst>
              <a:ext uri="{FF2B5EF4-FFF2-40B4-BE49-F238E27FC236}">
                <a16:creationId xmlns:a16="http://schemas.microsoft.com/office/drawing/2014/main" id="{485AA9B8-956D-C183-18E1-0AB5F9C02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560" y="3090402"/>
            <a:ext cx="2420087" cy="2181744"/>
          </a:xfrm>
          <a:prstGeom prst="rect">
            <a:avLst/>
          </a:prstGeom>
        </p:spPr>
      </p:pic>
      <p:sp>
        <p:nvSpPr>
          <p:cNvPr id="23" name="TextBox 12">
            <a:extLst>
              <a:ext uri="{FF2B5EF4-FFF2-40B4-BE49-F238E27FC236}">
                <a16:creationId xmlns:a16="http://schemas.microsoft.com/office/drawing/2014/main" id="{790610F5-D34B-7A17-6A7E-78E125309B52}"/>
              </a:ext>
            </a:extLst>
          </p:cNvPr>
          <p:cNvSpPr txBox="1"/>
          <p:nvPr/>
        </p:nvSpPr>
        <p:spPr>
          <a:xfrm>
            <a:off x="703603" y="2207748"/>
            <a:ext cx="1654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Exclusive</a:t>
            </a:r>
            <a:endParaRPr lang="en-JP" sz="24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24" name="TextBox 28">
            <a:extLst>
              <a:ext uri="{FF2B5EF4-FFF2-40B4-BE49-F238E27FC236}">
                <a16:creationId xmlns:a16="http://schemas.microsoft.com/office/drawing/2014/main" id="{9A07BB7B-7E00-F261-A265-6AB4F8E67438}"/>
              </a:ext>
            </a:extLst>
          </p:cNvPr>
          <p:cNvSpPr txBox="1"/>
          <p:nvPr/>
        </p:nvSpPr>
        <p:spPr>
          <a:xfrm>
            <a:off x="3541486" y="1997458"/>
            <a:ext cx="2161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Single</a:t>
            </a:r>
            <a:endParaRPr lang="cs-CZ" sz="2400" b="1" dirty="0">
              <a:solidFill>
                <a:srgbClr val="0C80C4"/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  <a:p>
            <a:pPr algn="ctr"/>
            <a:r>
              <a:rPr lang="en-US" sz="2400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dissociative</a:t>
            </a:r>
            <a:endParaRPr lang="en-JP" sz="24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pPr algn="ctr"/>
            <a:endParaRPr lang="en-JP" sz="24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25" name="TextBox 29">
            <a:extLst>
              <a:ext uri="{FF2B5EF4-FFF2-40B4-BE49-F238E27FC236}">
                <a16:creationId xmlns:a16="http://schemas.microsoft.com/office/drawing/2014/main" id="{AF19EE6D-4BB6-3C73-C2C1-FC99162D5765}"/>
              </a:ext>
            </a:extLst>
          </p:cNvPr>
          <p:cNvSpPr txBox="1"/>
          <p:nvPr/>
        </p:nvSpPr>
        <p:spPr>
          <a:xfrm>
            <a:off x="6413789" y="1981527"/>
            <a:ext cx="21611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Double</a:t>
            </a:r>
            <a:endParaRPr lang="cs-CZ" sz="2400" b="1" dirty="0">
              <a:solidFill>
                <a:srgbClr val="0C80C4"/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  <a:p>
            <a:pPr algn="ctr"/>
            <a:r>
              <a:rPr lang="en-US" sz="2400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dissociative</a:t>
            </a:r>
            <a:endParaRPr lang="en-JP" sz="24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52EDFC0F-1EDF-4566-ACE9-77F1D3B1E4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8214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!!Picture 6">
            <a:extLst>
              <a:ext uri="{FF2B5EF4-FFF2-40B4-BE49-F238E27FC236}">
                <a16:creationId xmlns:a16="http://schemas.microsoft.com/office/drawing/2014/main" id="{ABE8A833-4FF4-F5FC-92A0-95A844A62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571" y="3043348"/>
            <a:ext cx="2405083" cy="2148051"/>
          </a:xfrm>
          <a:prstGeom prst="rect">
            <a:avLst/>
          </a:prstGeom>
        </p:spPr>
      </p:pic>
      <p:sp>
        <p:nvSpPr>
          <p:cNvPr id="21" name="!!Oval 7">
            <a:extLst>
              <a:ext uri="{FF2B5EF4-FFF2-40B4-BE49-F238E27FC236}">
                <a16:creationId xmlns:a16="http://schemas.microsoft.com/office/drawing/2014/main" id="{DA6A444C-D40E-E7CF-10CF-3CE7F61A145A}"/>
              </a:ext>
            </a:extLst>
          </p:cNvPr>
          <p:cNvSpPr>
            <a:spLocks noChangeAspect="1"/>
          </p:cNvSpPr>
          <p:nvPr/>
        </p:nvSpPr>
        <p:spPr>
          <a:xfrm>
            <a:off x="5375710" y="4860542"/>
            <a:ext cx="418801" cy="418801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4" name="TextBox 28">
            <a:extLst>
              <a:ext uri="{FF2B5EF4-FFF2-40B4-BE49-F238E27FC236}">
                <a16:creationId xmlns:a16="http://schemas.microsoft.com/office/drawing/2014/main" id="{9A07BB7B-7E00-F261-A265-6AB4F8E67438}"/>
              </a:ext>
            </a:extLst>
          </p:cNvPr>
          <p:cNvSpPr txBox="1"/>
          <p:nvPr/>
        </p:nvSpPr>
        <p:spPr>
          <a:xfrm>
            <a:off x="3541486" y="1997458"/>
            <a:ext cx="2161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Single</a:t>
            </a:r>
            <a:endParaRPr lang="cs-CZ" sz="2400" b="1" dirty="0">
              <a:solidFill>
                <a:srgbClr val="0C80C4"/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  <a:p>
            <a:pPr algn="ctr"/>
            <a:r>
              <a:rPr lang="en-US" sz="2400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dissociative</a:t>
            </a:r>
            <a:endParaRPr lang="en-JP" sz="24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  <a:p>
            <a:pPr algn="ctr"/>
            <a:endParaRPr lang="en-JP" sz="2400" b="1" dirty="0"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52EDFC0F-1EDF-4566-ACE9-77F1D3B1E4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83102-B21D-4996-937E-FB1A5964EF0B}" type="slidenum">
              <a:rPr lang="cs-CZ" smtClean="0"/>
              <a:t>6</a:t>
            </a:fld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57E38EC-19B1-D389-EA31-5D6176F19A02}"/>
              </a:ext>
            </a:extLst>
          </p:cNvPr>
          <p:cNvSpPr txBox="1"/>
          <p:nvPr/>
        </p:nvSpPr>
        <p:spPr>
          <a:xfrm>
            <a:off x="68677" y="2266377"/>
            <a:ext cx="3394660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dirty="0" err="1"/>
              <a:t>Exclusive</a:t>
            </a:r>
            <a:r>
              <a:rPr lang="cs-CZ" dirty="0"/>
              <a:t> and Double </a:t>
            </a:r>
            <a:r>
              <a:rPr lang="cs-CZ" dirty="0" err="1"/>
              <a:t>dissociative</a:t>
            </a:r>
            <a:r>
              <a:rPr lang="cs-CZ" dirty="0"/>
              <a:t> </a:t>
            </a:r>
            <a:r>
              <a:rPr lang="cs-CZ" dirty="0" err="1"/>
              <a:t>events</a:t>
            </a:r>
            <a:r>
              <a:rPr lang="cs-CZ" dirty="0"/>
              <a:t> </a:t>
            </a:r>
            <a:r>
              <a:rPr lang="cs-CZ" dirty="0" err="1"/>
              <a:t>already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 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maximal</a:t>
            </a:r>
            <a:r>
              <a:rPr lang="cs-CZ" dirty="0"/>
              <a:t> </a:t>
            </a:r>
            <a:r>
              <a:rPr lang="cs-CZ" dirty="0" err="1"/>
              <a:t>possible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, </a:t>
            </a:r>
            <a:r>
              <a:rPr lang="cs-CZ" dirty="0" err="1">
                <a:ea typeface="+mn-lt"/>
                <a:cs typeface="+mn-lt"/>
              </a:rPr>
              <a:t>which</a:t>
            </a:r>
            <a:r>
              <a:rPr lang="cs-CZ" dirty="0">
                <a:ea typeface="+mn-lt"/>
                <a:cs typeface="+mn-lt"/>
              </a:rPr>
              <a:t> </a:t>
            </a:r>
            <a:r>
              <a:rPr lang="cs-CZ" dirty="0" err="1">
                <a:ea typeface="+mn-lt"/>
                <a:cs typeface="+mn-lt"/>
              </a:rPr>
              <a:t>is</a:t>
            </a:r>
            <a:r>
              <a:rPr lang="cs-CZ" dirty="0">
                <a:ea typeface="+mn-lt"/>
                <a:cs typeface="+mn-lt"/>
              </a:rPr>
              <a:t> limited by </a:t>
            </a:r>
            <a:r>
              <a:rPr lang="cs-CZ" dirty="0" err="1">
                <a:ea typeface="+mn-lt"/>
                <a:cs typeface="+mn-lt"/>
              </a:rPr>
              <a:t>the</a:t>
            </a:r>
            <a:r>
              <a:rPr lang="cs-CZ" dirty="0">
                <a:ea typeface="+mn-lt"/>
                <a:cs typeface="+mn-lt"/>
              </a:rPr>
              <a:t> </a:t>
            </a:r>
            <a:r>
              <a:rPr lang="cs-CZ" dirty="0" err="1">
                <a:ea typeface="+mn-lt"/>
                <a:cs typeface="+mn-lt"/>
              </a:rPr>
              <a:t>physical</a:t>
            </a:r>
            <a:r>
              <a:rPr lang="cs-CZ" dirty="0">
                <a:ea typeface="+mn-lt"/>
                <a:cs typeface="+mn-lt"/>
              </a:rPr>
              <a:t> </a:t>
            </a:r>
            <a:r>
              <a:rPr lang="cs-CZ" dirty="0" err="1">
                <a:ea typeface="+mn-lt"/>
                <a:cs typeface="+mn-lt"/>
              </a:rPr>
              <a:t>constrains</a:t>
            </a:r>
            <a:r>
              <a:rPr lang="cs-CZ" dirty="0">
                <a:ea typeface="+mn-lt"/>
                <a:cs typeface="+mn-lt"/>
              </a:rPr>
              <a:t> </a:t>
            </a:r>
            <a:r>
              <a:rPr lang="cs-CZ" dirty="0" err="1">
                <a:ea typeface="+mn-lt"/>
                <a:cs typeface="+mn-lt"/>
              </a:rPr>
              <a:t>ofthe</a:t>
            </a:r>
            <a:r>
              <a:rPr lang="cs-CZ" dirty="0">
                <a:ea typeface="+mn-lt"/>
                <a:cs typeface="+mn-lt"/>
              </a:rPr>
              <a:t> </a:t>
            </a:r>
            <a:r>
              <a:rPr lang="cs-CZ" dirty="0" err="1">
                <a:ea typeface="+mn-lt"/>
                <a:cs typeface="+mn-lt"/>
              </a:rPr>
              <a:t>meassuring</a:t>
            </a:r>
            <a:r>
              <a:rPr lang="cs-CZ" dirty="0">
                <a:ea typeface="+mn-lt"/>
                <a:cs typeface="+mn-lt"/>
              </a:rPr>
              <a:t> </a:t>
            </a:r>
            <a:r>
              <a:rPr lang="cs-CZ" dirty="0" err="1">
                <a:ea typeface="+mn-lt"/>
                <a:cs typeface="+mn-lt"/>
              </a:rPr>
              <a:t>process</a:t>
            </a:r>
            <a:r>
              <a:rPr lang="cs-CZ" dirty="0">
                <a:ea typeface="+mn-lt"/>
                <a:cs typeface="+mn-lt"/>
              </a:rPr>
              <a:t>.</a:t>
            </a:r>
          </a:p>
          <a:p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D4B51D9-42AC-1714-E41A-A8387C90969C}"/>
              </a:ext>
            </a:extLst>
          </p:cNvPr>
          <p:cNvSpPr txBox="1"/>
          <p:nvPr/>
        </p:nvSpPr>
        <p:spPr>
          <a:xfrm>
            <a:off x="6338008" y="2433167"/>
            <a:ext cx="296296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2833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19D52-8910-EF21-C72A-0FF945100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644" y="1214651"/>
            <a:ext cx="8734647" cy="44427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ATLAS forward proton </a:t>
            </a:r>
            <a:r>
              <a:rPr lang="en-JP" dirty="0"/>
              <a:t>(</a:t>
            </a:r>
            <a:r>
              <a:rPr lang="en-JP" dirty="0">
                <a:solidFill>
                  <a:srgbClr val="0C80C4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AFP</a:t>
            </a:r>
            <a:r>
              <a:rPr lang="en-JP" dirty="0"/>
              <a:t>) detectors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Light-by-Light scattering</a:t>
            </a:r>
            <a:endParaRPr lang="en-JP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49447-542F-4E4A-B9E2-B90AD0E3E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B1B0E028-0C18-91CC-235F-7418C262C3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623" y="2592273"/>
            <a:ext cx="1689685" cy="108667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CEBC9C-A8EA-75EA-7A17-607B0C83523B}"/>
              </a:ext>
            </a:extLst>
          </p:cNvPr>
          <p:cNvCxnSpPr>
            <a:cxnSpLocks/>
          </p:cNvCxnSpPr>
          <p:nvPr/>
        </p:nvCxnSpPr>
        <p:spPr>
          <a:xfrm flipV="1">
            <a:off x="689993" y="2633320"/>
            <a:ext cx="7578437" cy="101837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xplosion 2 11">
            <a:extLst>
              <a:ext uri="{FF2B5EF4-FFF2-40B4-BE49-F238E27FC236}">
                <a16:creationId xmlns:a16="http://schemas.microsoft.com/office/drawing/2014/main" id="{2EB97E6C-F84A-1EC5-BBAF-B3780E50FF95}"/>
              </a:ext>
            </a:extLst>
          </p:cNvPr>
          <p:cNvSpPr/>
          <p:nvPr/>
        </p:nvSpPr>
        <p:spPr>
          <a:xfrm>
            <a:off x="4669235" y="3071317"/>
            <a:ext cx="93549" cy="76170"/>
          </a:xfrm>
          <a:prstGeom prst="irregularSeal2">
            <a:avLst/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8E20EA-8443-0C42-9974-6523EB244FAC}"/>
              </a:ext>
            </a:extLst>
          </p:cNvPr>
          <p:cNvSpPr txBox="1"/>
          <p:nvPr/>
        </p:nvSpPr>
        <p:spPr>
          <a:xfrm>
            <a:off x="6758906" y="2377983"/>
            <a:ext cx="8156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proton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C17844-2E9E-3266-E653-3C3A632DFFF0}"/>
              </a:ext>
            </a:extLst>
          </p:cNvPr>
          <p:cNvSpPr txBox="1"/>
          <p:nvPr/>
        </p:nvSpPr>
        <p:spPr>
          <a:xfrm>
            <a:off x="679923" y="3011571"/>
            <a:ext cx="5325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53C1A9-066B-8516-2822-0415652CB1FB}"/>
              </a:ext>
            </a:extLst>
          </p:cNvPr>
          <p:cNvSpPr txBox="1"/>
          <p:nvPr/>
        </p:nvSpPr>
        <p:spPr>
          <a:xfrm rot="21185185">
            <a:off x="7613875" y="2679382"/>
            <a:ext cx="8787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35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~+200 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E93B6B1-4EA3-F3DE-6A1F-FC40BE11FB01}"/>
              </a:ext>
            </a:extLst>
          </p:cNvPr>
          <p:cNvCxnSpPr>
            <a:cxnSpLocks/>
          </p:cNvCxnSpPr>
          <p:nvPr/>
        </p:nvCxnSpPr>
        <p:spPr>
          <a:xfrm flipV="1">
            <a:off x="2985969" y="2936448"/>
            <a:ext cx="3043720" cy="40583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58BB4604-7456-DA15-45AB-3558C0E2F94B}"/>
              </a:ext>
            </a:extLst>
          </p:cNvPr>
          <p:cNvSpPr/>
          <p:nvPr/>
        </p:nvSpPr>
        <p:spPr>
          <a:xfrm rot="5400000">
            <a:off x="7856019" y="2439918"/>
            <a:ext cx="229379" cy="126717"/>
          </a:xfrm>
          <a:prstGeom prst="parallelogram">
            <a:avLst>
              <a:gd name="adj" fmla="val 17065"/>
            </a:avLst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CFB359-F135-BCC9-F425-68DD52037EA9}"/>
              </a:ext>
            </a:extLst>
          </p:cNvPr>
          <p:cNvCxnSpPr>
            <a:cxnSpLocks/>
          </p:cNvCxnSpPr>
          <p:nvPr/>
        </p:nvCxnSpPr>
        <p:spPr>
          <a:xfrm flipV="1">
            <a:off x="6017265" y="2535873"/>
            <a:ext cx="1835961" cy="402943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D3B319F2-FB9E-5DEC-23F5-54498117C06A}"/>
              </a:ext>
            </a:extLst>
          </p:cNvPr>
          <p:cNvSpPr/>
          <p:nvPr/>
        </p:nvSpPr>
        <p:spPr>
          <a:xfrm rot="5400000">
            <a:off x="791665" y="3379137"/>
            <a:ext cx="262055" cy="96881"/>
          </a:xfrm>
          <a:prstGeom prst="parallelogram">
            <a:avLst>
              <a:gd name="adj" fmla="val 62835"/>
            </a:avLst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39D197-7F5C-88FE-7172-14CF54BCBE7F}"/>
              </a:ext>
            </a:extLst>
          </p:cNvPr>
          <p:cNvCxnSpPr>
            <a:cxnSpLocks/>
          </p:cNvCxnSpPr>
          <p:nvPr/>
        </p:nvCxnSpPr>
        <p:spPr>
          <a:xfrm flipH="1">
            <a:off x="1032210" y="3337911"/>
            <a:ext cx="1972313" cy="11898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C86688-FB7B-DCE5-2E79-A7ECF2E95F71}"/>
                  </a:ext>
                </a:extLst>
              </p:cNvPr>
              <p:cNvSpPr txBox="1"/>
              <p:nvPr/>
            </p:nvSpPr>
            <p:spPr>
              <a:xfrm rot="21185185">
                <a:off x="501292" y="3653862"/>
                <a:ext cx="90922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~</a:t>
                </a:r>
                <a14:m>
                  <m:oMath xmlns:m="http://schemas.openxmlformats.org/officeDocument/2006/math">
                    <m:r>
                      <a:rPr lang="en-US" sz="1350" i="1">
                        <a:latin typeface="Cambria Math" panose="02040503050406030204" pitchFamily="18" charset="0"/>
                        <a:ea typeface="Open Sans ExtraBold" pitchFamily="2" charset="0"/>
                        <a:cs typeface="Open Sans ExtraBold" pitchFamily="2" charset="0"/>
                      </a:rPr>
                      <m:t>−</m:t>
                    </m:r>
                  </m:oMath>
                </a14:m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200 m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C86688-FB7B-DCE5-2E79-A7ECF2E95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85185">
                <a:off x="501292" y="3653862"/>
                <a:ext cx="909223" cy="300082"/>
              </a:xfrm>
              <a:prstGeom prst="rect">
                <a:avLst/>
              </a:prstGeom>
              <a:blipFill>
                <a:blip r:embed="rId3"/>
                <a:stretch>
                  <a:fillRect l="-1290" t="-1471" r="-1290" b="-132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DB160A2F-E83E-9C7E-A947-D73C236FF9D6}"/>
              </a:ext>
            </a:extLst>
          </p:cNvPr>
          <p:cNvSpPr txBox="1"/>
          <p:nvPr/>
        </p:nvSpPr>
        <p:spPr>
          <a:xfrm>
            <a:off x="3932534" y="2494155"/>
            <a:ext cx="15803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ATLAS detector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3B8AEA0-01BD-B76A-FE1B-95D3E3DA4F4D}"/>
              </a:ext>
            </a:extLst>
          </p:cNvPr>
          <p:cNvSpPr txBox="1"/>
          <p:nvPr/>
        </p:nvSpPr>
        <p:spPr>
          <a:xfrm>
            <a:off x="8250654" y="2366986"/>
            <a:ext cx="7505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A-side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B3EE76-4201-8BFF-DC39-B11B980EF297}"/>
              </a:ext>
            </a:extLst>
          </p:cNvPr>
          <p:cNvSpPr txBox="1"/>
          <p:nvPr/>
        </p:nvSpPr>
        <p:spPr>
          <a:xfrm>
            <a:off x="63036" y="3390930"/>
            <a:ext cx="7457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C-side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27121A7-F707-582F-9F54-6090A664771D}"/>
              </a:ext>
            </a:extLst>
          </p:cNvPr>
          <p:cNvSpPr txBox="1"/>
          <p:nvPr/>
        </p:nvSpPr>
        <p:spPr>
          <a:xfrm>
            <a:off x="1628670" y="3105354"/>
            <a:ext cx="8156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proton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1AE110-0EF2-FB0E-958B-438B6B57D740}"/>
              </a:ext>
            </a:extLst>
          </p:cNvPr>
          <p:cNvSpPr txBox="1"/>
          <p:nvPr/>
        </p:nvSpPr>
        <p:spPr>
          <a:xfrm>
            <a:off x="7725274" y="2112154"/>
            <a:ext cx="5325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solidFill>
                  <a:srgbClr val="DC495B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60A36B7F-E687-DF95-77E2-64F9F409D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182" y="3708436"/>
            <a:ext cx="2130507" cy="215453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3AFDB6-8D19-FC6B-DEFE-C73962EE4DE0}"/>
              </a:ext>
            </a:extLst>
          </p:cNvPr>
          <p:cNvCxnSpPr>
            <a:cxnSpLocks/>
          </p:cNvCxnSpPr>
          <p:nvPr/>
        </p:nvCxnSpPr>
        <p:spPr>
          <a:xfrm flipV="1">
            <a:off x="6691182" y="2594565"/>
            <a:ext cx="1217925" cy="1113872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76B589-0802-BDE1-F9AC-C4A1DAC4E14B}"/>
              </a:ext>
            </a:extLst>
          </p:cNvPr>
          <p:cNvCxnSpPr>
            <a:cxnSpLocks/>
          </p:cNvCxnSpPr>
          <p:nvPr/>
        </p:nvCxnSpPr>
        <p:spPr>
          <a:xfrm flipH="1" flipV="1">
            <a:off x="8033526" y="2617967"/>
            <a:ext cx="788163" cy="109047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AFC3CD6F-4EBC-6B94-9DB0-6A8754026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5566" y="4059858"/>
            <a:ext cx="1790033" cy="1583491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DE7AD37F-D20E-E670-B4D7-F0075B75A7A2}"/>
              </a:ext>
            </a:extLst>
          </p:cNvPr>
          <p:cNvSpPr>
            <a:spLocks noChangeAspect="1"/>
          </p:cNvSpPr>
          <p:nvPr/>
        </p:nvSpPr>
        <p:spPr>
          <a:xfrm>
            <a:off x="3048091" y="3989657"/>
            <a:ext cx="314101" cy="314101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E89384-E828-4EE7-2427-C58B72CCDB9E}"/>
              </a:ext>
            </a:extLst>
          </p:cNvPr>
          <p:cNvSpPr>
            <a:spLocks noChangeAspect="1"/>
          </p:cNvSpPr>
          <p:nvPr/>
        </p:nvSpPr>
        <p:spPr>
          <a:xfrm>
            <a:off x="3049304" y="5399358"/>
            <a:ext cx="314101" cy="314101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</p:spTree>
    <p:extLst>
      <p:ext uri="{BB962C8B-B14F-4D97-AF65-F5344CB8AC3E}">
        <p14:creationId xmlns:p14="http://schemas.microsoft.com/office/powerpoint/2010/main" val="4872722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EBF60-939F-77A3-3F2C-D461FB1DA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5738" y="963968"/>
            <a:ext cx="7794000" cy="1325563"/>
          </a:xfrm>
        </p:spPr>
        <p:txBody>
          <a:bodyPr/>
          <a:lstStyle/>
          <a:p>
            <a:r>
              <a:rPr lang="en-JP" dirty="0"/>
              <a:t>AFP</a:t>
            </a:r>
            <a:r>
              <a:rPr lang="en-US" dirty="0"/>
              <a:t> pixel</a:t>
            </a:r>
            <a:r>
              <a:rPr lang="en-JP" dirty="0"/>
              <a:t> detector</a:t>
            </a:r>
            <a:br>
              <a:rPr lang="en-US" dirty="0"/>
            </a:br>
            <a:endParaRPr lang="en-JP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19D52-8910-EF21-C72A-0FF945100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49447-542F-4E4A-B9E2-B90AD0E3E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B1B0E028-0C18-91CC-235F-7418C262C3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13940" y="3910491"/>
            <a:ext cx="4711447" cy="303004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CEBC9C-A8EA-75EA-7A17-607B0C83523B}"/>
              </a:ext>
            </a:extLst>
          </p:cNvPr>
          <p:cNvCxnSpPr>
            <a:cxnSpLocks/>
          </p:cNvCxnSpPr>
          <p:nvPr/>
        </p:nvCxnSpPr>
        <p:spPr>
          <a:xfrm flipV="1">
            <a:off x="-14208653" y="4024948"/>
            <a:ext cx="21131400" cy="283958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xplosion 2 11">
            <a:extLst>
              <a:ext uri="{FF2B5EF4-FFF2-40B4-BE49-F238E27FC236}">
                <a16:creationId xmlns:a16="http://schemas.microsoft.com/office/drawing/2014/main" id="{2EB97E6C-F84A-1EC5-BBAF-B3780E50FF95}"/>
              </a:ext>
            </a:extLst>
          </p:cNvPr>
          <p:cNvSpPr/>
          <p:nvPr/>
        </p:nvSpPr>
        <p:spPr>
          <a:xfrm>
            <a:off x="-3113099" y="5246236"/>
            <a:ext cx="260849" cy="212390"/>
          </a:xfrm>
          <a:prstGeom prst="irregularSeal2">
            <a:avLst/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C17844-2E9E-3266-E653-3C3A632DFFF0}"/>
              </a:ext>
            </a:extLst>
          </p:cNvPr>
          <p:cNvSpPr txBox="1"/>
          <p:nvPr/>
        </p:nvSpPr>
        <p:spPr>
          <a:xfrm>
            <a:off x="-14236732" y="5079644"/>
            <a:ext cx="5325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53C1A9-066B-8516-2822-0415652CB1FB}"/>
              </a:ext>
            </a:extLst>
          </p:cNvPr>
          <p:cNvSpPr txBox="1"/>
          <p:nvPr/>
        </p:nvSpPr>
        <p:spPr>
          <a:xfrm rot="21102921">
            <a:off x="6435230" y="4312803"/>
            <a:ext cx="8787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35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~+200 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E93B6B1-4EA3-F3DE-6A1F-FC40BE11FB01}"/>
              </a:ext>
            </a:extLst>
          </p:cNvPr>
          <p:cNvCxnSpPr>
            <a:cxnSpLocks/>
          </p:cNvCxnSpPr>
          <p:nvPr/>
        </p:nvCxnSpPr>
        <p:spPr>
          <a:xfrm flipV="1">
            <a:off x="-7806651" y="4870174"/>
            <a:ext cx="8486982" cy="1131599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n 18">
            <a:extLst>
              <a:ext uri="{FF2B5EF4-FFF2-40B4-BE49-F238E27FC236}">
                <a16:creationId xmlns:a16="http://schemas.microsoft.com/office/drawing/2014/main" id="{8FAE1F4A-33E7-050B-50BE-4563A2BC2044}"/>
              </a:ext>
            </a:extLst>
          </p:cNvPr>
          <p:cNvSpPr/>
          <p:nvPr/>
        </p:nvSpPr>
        <p:spPr>
          <a:xfrm rot="15743564">
            <a:off x="-8036165" y="5834342"/>
            <a:ext cx="483374" cy="334384"/>
          </a:xfrm>
          <a:prstGeom prst="can">
            <a:avLst>
              <a:gd name="adj" fmla="val 27236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58BB4604-7456-DA15-45AB-3558C0E2F94B}"/>
              </a:ext>
            </a:extLst>
          </p:cNvPr>
          <p:cNvSpPr/>
          <p:nvPr/>
        </p:nvSpPr>
        <p:spPr>
          <a:xfrm rot="5400000">
            <a:off x="5772797" y="3485670"/>
            <a:ext cx="639592" cy="353333"/>
          </a:xfrm>
          <a:prstGeom prst="parallelogram">
            <a:avLst>
              <a:gd name="adj" fmla="val 17065"/>
            </a:avLst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CFB359-F135-BCC9-F425-68DD52037EA9}"/>
              </a:ext>
            </a:extLst>
          </p:cNvPr>
          <p:cNvCxnSpPr>
            <a:cxnSpLocks/>
          </p:cNvCxnSpPr>
          <p:nvPr/>
        </p:nvCxnSpPr>
        <p:spPr>
          <a:xfrm flipV="1">
            <a:off x="973273" y="3664081"/>
            <a:ext cx="5121900" cy="1174956"/>
          </a:xfrm>
          <a:prstGeom prst="line">
            <a:avLst/>
          </a:prstGeom>
          <a:ln w="28575">
            <a:solidFill>
              <a:srgbClr val="FCDC17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D3B319F2-FB9E-5DEC-23F5-54498117C06A}"/>
              </a:ext>
            </a:extLst>
          </p:cNvPr>
          <p:cNvSpPr/>
          <p:nvPr/>
        </p:nvSpPr>
        <p:spPr>
          <a:xfrm rot="5400000">
            <a:off x="-13925156" y="6104548"/>
            <a:ext cx="730704" cy="270140"/>
          </a:xfrm>
          <a:prstGeom prst="parallelogram">
            <a:avLst>
              <a:gd name="adj" fmla="val 62835"/>
            </a:avLst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39D197-7F5C-88FE-7172-14CF54BCBE7F}"/>
              </a:ext>
            </a:extLst>
          </p:cNvPr>
          <p:cNvCxnSpPr>
            <a:cxnSpLocks/>
          </p:cNvCxnSpPr>
          <p:nvPr/>
        </p:nvCxnSpPr>
        <p:spPr>
          <a:xfrm flipH="1">
            <a:off x="-13424726" y="6869257"/>
            <a:ext cx="5499517" cy="33176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C86688-FB7B-DCE5-2E79-A7ECF2E95F71}"/>
                  </a:ext>
                </a:extLst>
              </p:cNvPr>
              <p:cNvSpPr txBox="1"/>
              <p:nvPr/>
            </p:nvSpPr>
            <p:spPr>
              <a:xfrm rot="21185185">
                <a:off x="-13921811" y="7996158"/>
                <a:ext cx="90922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~</a:t>
                </a:r>
                <a14:m>
                  <m:oMath xmlns:m="http://schemas.openxmlformats.org/officeDocument/2006/math">
                    <m:r>
                      <a:rPr lang="en-US" sz="1350" i="1">
                        <a:latin typeface="Cambria Math" panose="02040503050406030204" pitchFamily="18" charset="0"/>
                        <a:ea typeface="Open Sans ExtraBold" pitchFamily="2" charset="0"/>
                        <a:cs typeface="Open Sans ExtraBold" pitchFamily="2" charset="0"/>
                      </a:rPr>
                      <m:t>−</m:t>
                    </m:r>
                  </m:oMath>
                </a14:m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200 m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C86688-FB7B-DCE5-2E79-A7ECF2E95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85185">
                <a:off x="-13921811" y="7996158"/>
                <a:ext cx="909223" cy="300082"/>
              </a:xfrm>
              <a:prstGeom prst="rect">
                <a:avLst/>
              </a:prstGeom>
              <a:blipFill>
                <a:blip r:embed="rId4"/>
                <a:stretch>
                  <a:fillRect l="-1290" t="-1471" r="-1290" b="-147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D5B87604-68A1-D2C1-ECD4-4B73A66D9A0A}"/>
              </a:ext>
            </a:extLst>
          </p:cNvPr>
          <p:cNvSpPr txBox="1"/>
          <p:nvPr/>
        </p:nvSpPr>
        <p:spPr>
          <a:xfrm rot="21185185">
            <a:off x="1102497" y="5323538"/>
            <a:ext cx="7793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35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~+70 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C25B522-7824-0ADD-F790-3BD0537D4884}"/>
                  </a:ext>
                </a:extLst>
              </p:cNvPr>
              <p:cNvSpPr txBox="1"/>
              <p:nvPr/>
            </p:nvSpPr>
            <p:spPr>
              <a:xfrm rot="21185185">
                <a:off x="-8110472" y="7394152"/>
                <a:ext cx="809837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~</a:t>
                </a:r>
                <a14:m>
                  <m:oMath xmlns:m="http://schemas.openxmlformats.org/officeDocument/2006/math">
                    <m:r>
                      <a:rPr lang="en-US" sz="1350" i="1">
                        <a:latin typeface="Cambria Math" panose="02040503050406030204" pitchFamily="18" charset="0"/>
                        <a:ea typeface="Open Sans ExtraBold" pitchFamily="2" charset="0"/>
                        <a:cs typeface="Open Sans ExtraBold" pitchFamily="2" charset="0"/>
                      </a:rPr>
                      <m:t>−</m:t>
                    </m:r>
                  </m:oMath>
                </a14:m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70 m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C25B522-7824-0ADD-F790-3BD0537D4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85185">
                <a:off x="-8110472" y="7394152"/>
                <a:ext cx="809837" cy="300082"/>
              </a:xfrm>
              <a:prstGeom prst="rect">
                <a:avLst/>
              </a:prstGeom>
              <a:blipFill>
                <a:blip r:embed="rId5"/>
                <a:stretch>
                  <a:fillRect l="-2174" t="-1538" r="-2174" b="-153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DB160A2F-E83E-9C7E-A947-D73C236FF9D6}"/>
              </a:ext>
            </a:extLst>
          </p:cNvPr>
          <p:cNvSpPr txBox="1"/>
          <p:nvPr/>
        </p:nvSpPr>
        <p:spPr>
          <a:xfrm>
            <a:off x="-3965634" y="4002297"/>
            <a:ext cx="15803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ATLAS detector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3B8AEA0-01BD-B76A-FE1B-95D3E3DA4F4D}"/>
              </a:ext>
            </a:extLst>
          </p:cNvPr>
          <p:cNvSpPr txBox="1"/>
          <p:nvPr/>
        </p:nvSpPr>
        <p:spPr>
          <a:xfrm>
            <a:off x="6208008" y="4499495"/>
            <a:ext cx="7505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A-side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B3EE76-4201-8BFF-DC39-B11B980EF297}"/>
              </a:ext>
            </a:extLst>
          </p:cNvPr>
          <p:cNvSpPr txBox="1"/>
          <p:nvPr/>
        </p:nvSpPr>
        <p:spPr>
          <a:xfrm>
            <a:off x="-15956836" y="6994683"/>
            <a:ext cx="7457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C-side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823E32E-6AFC-FA93-FA7D-AD6689C4BA9C}"/>
              </a:ext>
            </a:extLst>
          </p:cNvPr>
          <p:cNvSpPr txBox="1"/>
          <p:nvPr/>
        </p:nvSpPr>
        <p:spPr>
          <a:xfrm>
            <a:off x="-9467872" y="5039553"/>
            <a:ext cx="127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D</a:t>
            </a:r>
            <a:r>
              <a:rPr lang="en-JP" sz="12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ipole magnet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1AE110-0EF2-FB0E-958B-438B6B57D740}"/>
              </a:ext>
            </a:extLst>
          </p:cNvPr>
          <p:cNvSpPr txBox="1"/>
          <p:nvPr/>
        </p:nvSpPr>
        <p:spPr>
          <a:xfrm>
            <a:off x="5859471" y="2817131"/>
            <a:ext cx="5325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9F06CFA2-66F6-117D-2EAB-25E32C63A8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795475" y="9258860"/>
            <a:ext cx="4991252" cy="4415341"/>
          </a:xfrm>
          <a:prstGeom prst="rect">
            <a:avLst/>
          </a:prstGeom>
        </p:spPr>
      </p:pic>
      <p:sp>
        <p:nvSpPr>
          <p:cNvPr id="66" name="Oval 65">
            <a:extLst>
              <a:ext uri="{FF2B5EF4-FFF2-40B4-BE49-F238E27FC236}">
                <a16:creationId xmlns:a16="http://schemas.microsoft.com/office/drawing/2014/main" id="{8DBAF413-2328-CA24-243C-8B06AAB2F077}"/>
              </a:ext>
            </a:extLst>
          </p:cNvPr>
          <p:cNvSpPr>
            <a:spLocks noChangeAspect="1"/>
          </p:cNvSpPr>
          <p:nvPr/>
        </p:nvSpPr>
        <p:spPr>
          <a:xfrm>
            <a:off x="-1466482" y="9063116"/>
            <a:ext cx="875825" cy="875826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D343062-7FD2-1DAF-F2C7-75B59DF50131}"/>
              </a:ext>
            </a:extLst>
          </p:cNvPr>
          <p:cNvSpPr>
            <a:spLocks noChangeAspect="1"/>
          </p:cNvSpPr>
          <p:nvPr/>
        </p:nvSpPr>
        <p:spPr>
          <a:xfrm>
            <a:off x="-1463098" y="12993868"/>
            <a:ext cx="875825" cy="875826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7548BA1-81C6-DD9C-A35D-BF8D4F9FB751}"/>
                  </a:ext>
                </a:extLst>
              </p:cNvPr>
              <p:cNvSpPr txBox="1"/>
              <p:nvPr/>
            </p:nvSpPr>
            <p:spPr>
              <a:xfrm>
                <a:off x="-16166565" y="8328928"/>
                <a:ext cx="2677400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Proton energy loss fraction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𝝃</m:t>
                          </m:r>
                        </m:e>
                        <m:sub>
                          <m:r>
                            <a:rPr lang="en-US" b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𝐀𝐅𝐏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altLang="ja-JP" sz="1500" b="1" dirty="0">
                  <a:solidFill>
                    <a:srgbClr val="DC495B"/>
                  </a:solidFill>
                  <a:latin typeface="Open Sans ExtraBold" pitchFamily="2" charset="0"/>
                  <a:ea typeface="Open Sans ExtraBold" pitchFamily="2" charset="0"/>
                  <a:cs typeface="Open Sans ExtraBold" pitchFamily="2" charset="0"/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7548BA1-81C6-DD9C-A35D-BF8D4F9FB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166565" y="8328928"/>
                <a:ext cx="2677400" cy="600164"/>
              </a:xfrm>
              <a:prstGeom prst="rect">
                <a:avLst/>
              </a:prstGeom>
              <a:blipFill>
                <a:blip r:embed="rId7"/>
                <a:stretch>
                  <a:fillRect l="-911" t="-2020" b="-80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TextBox 77">
            <a:extLst>
              <a:ext uri="{FF2B5EF4-FFF2-40B4-BE49-F238E27FC236}">
                <a16:creationId xmlns:a16="http://schemas.microsoft.com/office/drawing/2014/main" id="{B01DA7A8-29B5-385F-CB22-CCDA1BE44B6D}"/>
              </a:ext>
            </a:extLst>
          </p:cNvPr>
          <p:cNvSpPr txBox="1"/>
          <p:nvPr/>
        </p:nvSpPr>
        <p:spPr>
          <a:xfrm>
            <a:off x="-5836301" y="8031236"/>
            <a:ext cx="1970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b="1" dirty="0">
                <a:solidFill>
                  <a:srgbClr val="0C80C4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Exclusive</a:t>
            </a:r>
            <a:r>
              <a:rPr lang="en-JP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event</a:t>
            </a:r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91C918A7-1785-1643-C0E8-9D1DF9CEE1B3}"/>
              </a:ext>
            </a:extLst>
          </p:cNvPr>
          <p:cNvSpPr/>
          <p:nvPr/>
        </p:nvSpPr>
        <p:spPr>
          <a:xfrm>
            <a:off x="-680690" y="6985444"/>
            <a:ext cx="5451030" cy="2241956"/>
          </a:xfrm>
          <a:custGeom>
            <a:avLst/>
            <a:gdLst>
              <a:gd name="connsiteX0" fmla="*/ 0 w 2606566"/>
              <a:gd name="connsiteY0" fmla="*/ 1072055 h 1072055"/>
              <a:gd name="connsiteX1" fmla="*/ 1008994 w 2606566"/>
              <a:gd name="connsiteY1" fmla="*/ 241738 h 1072055"/>
              <a:gd name="connsiteX2" fmla="*/ 2606566 w 2606566"/>
              <a:gd name="connsiteY2" fmla="*/ 0 h 107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6566" h="1072055">
                <a:moveTo>
                  <a:pt x="0" y="1072055"/>
                </a:moveTo>
                <a:cubicBezTo>
                  <a:pt x="287283" y="746234"/>
                  <a:pt x="574566" y="420414"/>
                  <a:pt x="1008994" y="241738"/>
                </a:cubicBezTo>
                <a:cubicBezTo>
                  <a:pt x="1443422" y="63062"/>
                  <a:pt x="2024994" y="31531"/>
                  <a:pt x="2606566" y="0"/>
                </a:cubicBezTo>
              </a:path>
            </a:pathLst>
          </a:custGeom>
          <a:noFill/>
          <a:ln w="38100">
            <a:solidFill>
              <a:srgbClr val="DC495B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DE46ECCB-A148-19C7-61E3-51F9F5549E63}"/>
              </a:ext>
            </a:extLst>
          </p:cNvPr>
          <p:cNvSpPr/>
          <p:nvPr/>
        </p:nvSpPr>
        <p:spPr>
          <a:xfrm>
            <a:off x="-11802549" y="10150557"/>
            <a:ext cx="10418499" cy="3879292"/>
          </a:xfrm>
          <a:custGeom>
            <a:avLst/>
            <a:gdLst>
              <a:gd name="connsiteX0" fmla="*/ 4981903 w 4981903"/>
              <a:gd name="connsiteY0" fmla="*/ 1692166 h 1854994"/>
              <a:gd name="connsiteX1" fmla="*/ 1818290 w 4981903"/>
              <a:gd name="connsiteY1" fmla="*/ 1692166 h 1854994"/>
              <a:gd name="connsiteX2" fmla="*/ 0 w 4981903"/>
              <a:gd name="connsiteY2" fmla="*/ 0 h 1854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1903" h="1854994">
                <a:moveTo>
                  <a:pt x="4981903" y="1692166"/>
                </a:moveTo>
                <a:cubicBezTo>
                  <a:pt x="3815255" y="1833180"/>
                  <a:pt x="2648607" y="1974194"/>
                  <a:pt x="1818290" y="1692166"/>
                </a:cubicBezTo>
                <a:cubicBezTo>
                  <a:pt x="987973" y="1410138"/>
                  <a:pt x="493986" y="705069"/>
                  <a:pt x="0" y="0"/>
                </a:cubicBezTo>
              </a:path>
            </a:pathLst>
          </a:custGeom>
          <a:noFill/>
          <a:ln w="38100">
            <a:solidFill>
              <a:srgbClr val="DC495B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842BFF99-8F26-4E3A-DFF1-5F2BE0FE1091}"/>
                  </a:ext>
                </a:extLst>
              </p:cNvPr>
              <p:cNvSpPr txBox="1"/>
              <p:nvPr/>
            </p:nvSpPr>
            <p:spPr>
              <a:xfrm>
                <a:off x="4812278" y="6956066"/>
                <a:ext cx="2677400" cy="602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Proton energy loss fraction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𝝃</m:t>
                          </m:r>
                        </m:e>
                        <m:sub>
                          <m:r>
                            <a:rPr lang="en-US" b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𝐀𝐅𝐏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US" altLang="ja-JP" sz="1500" b="1" dirty="0">
                  <a:solidFill>
                    <a:srgbClr val="DC495B"/>
                  </a:solidFill>
                  <a:latin typeface="Open Sans ExtraBold" pitchFamily="2" charset="0"/>
                  <a:ea typeface="Open Sans ExtraBold" pitchFamily="2" charset="0"/>
                  <a:cs typeface="Open Sans ExtraBold" pitchFamily="2" charset="0"/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842BFF99-8F26-4E3A-DFF1-5F2BE0FE10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278" y="6956066"/>
                <a:ext cx="2677400" cy="602794"/>
              </a:xfrm>
              <a:prstGeom prst="rect">
                <a:avLst/>
              </a:prstGeom>
              <a:blipFill>
                <a:blip r:embed="rId8"/>
                <a:stretch>
                  <a:fillRect l="-909" t="-2020" b="-80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TextBox 82">
            <a:extLst>
              <a:ext uri="{FF2B5EF4-FFF2-40B4-BE49-F238E27FC236}">
                <a16:creationId xmlns:a16="http://schemas.microsoft.com/office/drawing/2014/main" id="{1D4C38E9-B5D3-D2E1-08C6-AF5A21EC72CE}"/>
              </a:ext>
            </a:extLst>
          </p:cNvPr>
          <p:cNvSpPr txBox="1"/>
          <p:nvPr/>
        </p:nvSpPr>
        <p:spPr>
          <a:xfrm>
            <a:off x="3000296" y="3574824"/>
            <a:ext cx="8156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proton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E15544-7017-D9C0-5826-0860D9FFCD6B}"/>
              </a:ext>
            </a:extLst>
          </p:cNvPr>
          <p:cNvSpPr txBox="1"/>
          <p:nvPr/>
        </p:nvSpPr>
        <p:spPr>
          <a:xfrm>
            <a:off x="-11074174" y="5313130"/>
            <a:ext cx="8156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proton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F856CA9-E582-E6FA-6DEA-3CA8968B9505}"/>
              </a:ext>
            </a:extLst>
          </p:cNvPr>
          <p:cNvCxnSpPr>
            <a:cxnSpLocks/>
          </p:cNvCxnSpPr>
          <p:nvPr/>
        </p:nvCxnSpPr>
        <p:spPr>
          <a:xfrm flipV="1">
            <a:off x="973268" y="3429000"/>
            <a:ext cx="5119318" cy="1410035"/>
          </a:xfrm>
          <a:prstGeom prst="line">
            <a:avLst/>
          </a:prstGeom>
          <a:ln w="28575">
            <a:solidFill>
              <a:srgbClr val="F3920A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801A0EE-C907-8811-8397-A658B5646077}"/>
              </a:ext>
            </a:extLst>
          </p:cNvPr>
          <p:cNvCxnSpPr>
            <a:cxnSpLocks/>
          </p:cNvCxnSpPr>
          <p:nvPr/>
        </p:nvCxnSpPr>
        <p:spPr>
          <a:xfrm flipV="1">
            <a:off x="973268" y="3854921"/>
            <a:ext cx="5119318" cy="984114"/>
          </a:xfrm>
          <a:prstGeom prst="line">
            <a:avLst/>
          </a:prstGeom>
          <a:ln w="28575">
            <a:solidFill>
              <a:srgbClr val="1FA774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60CB794-2F23-B98F-8DFD-AB29F269A30B}"/>
              </a:ext>
            </a:extLst>
          </p:cNvPr>
          <p:cNvCxnSpPr>
            <a:cxnSpLocks/>
          </p:cNvCxnSpPr>
          <p:nvPr/>
        </p:nvCxnSpPr>
        <p:spPr>
          <a:xfrm flipV="1">
            <a:off x="973268" y="4077528"/>
            <a:ext cx="5119318" cy="761507"/>
          </a:xfrm>
          <a:prstGeom prst="line">
            <a:avLst/>
          </a:prstGeom>
          <a:ln w="28575">
            <a:solidFill>
              <a:srgbClr val="30A9E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97525F5A-8CDB-D9C1-16EE-B79734DB1A2C}"/>
              </a:ext>
            </a:extLst>
          </p:cNvPr>
          <p:cNvCxnSpPr>
            <a:cxnSpLocks/>
          </p:cNvCxnSpPr>
          <p:nvPr/>
        </p:nvCxnSpPr>
        <p:spPr>
          <a:xfrm flipV="1">
            <a:off x="973268" y="3193920"/>
            <a:ext cx="5119318" cy="1645115"/>
          </a:xfrm>
          <a:prstGeom prst="line">
            <a:avLst/>
          </a:prstGeom>
          <a:ln w="28575">
            <a:solidFill>
              <a:srgbClr val="DC495B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!!Straight Connector 99">
            <a:extLst>
              <a:ext uri="{FF2B5EF4-FFF2-40B4-BE49-F238E27FC236}">
                <a16:creationId xmlns:a16="http://schemas.microsoft.com/office/drawing/2014/main" id="{C454C71D-2D3D-6978-166C-BCB5748C6036}"/>
              </a:ext>
            </a:extLst>
          </p:cNvPr>
          <p:cNvCxnSpPr>
            <a:cxnSpLocks/>
          </p:cNvCxnSpPr>
          <p:nvPr/>
        </p:nvCxnSpPr>
        <p:spPr>
          <a:xfrm flipV="1">
            <a:off x="7484276" y="2734357"/>
            <a:ext cx="0" cy="166871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!!Straight Connector 106">
            <a:extLst>
              <a:ext uri="{FF2B5EF4-FFF2-40B4-BE49-F238E27FC236}">
                <a16:creationId xmlns:a16="http://schemas.microsoft.com/office/drawing/2014/main" id="{2F0AC285-706B-7E1C-4570-5065C5BA3957}"/>
              </a:ext>
            </a:extLst>
          </p:cNvPr>
          <p:cNvCxnSpPr>
            <a:cxnSpLocks/>
          </p:cNvCxnSpPr>
          <p:nvPr/>
        </p:nvCxnSpPr>
        <p:spPr>
          <a:xfrm>
            <a:off x="6092586" y="3206456"/>
            <a:ext cx="139169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!!Straight Connector 112">
            <a:extLst>
              <a:ext uri="{FF2B5EF4-FFF2-40B4-BE49-F238E27FC236}">
                <a16:creationId xmlns:a16="http://schemas.microsoft.com/office/drawing/2014/main" id="{CCBE5283-C167-784C-49A6-D874F9C31BD0}"/>
              </a:ext>
            </a:extLst>
          </p:cNvPr>
          <p:cNvCxnSpPr>
            <a:cxnSpLocks/>
          </p:cNvCxnSpPr>
          <p:nvPr/>
        </p:nvCxnSpPr>
        <p:spPr>
          <a:xfrm flipV="1">
            <a:off x="6092585" y="3432695"/>
            <a:ext cx="1391691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!!Straight Connector 114">
            <a:extLst>
              <a:ext uri="{FF2B5EF4-FFF2-40B4-BE49-F238E27FC236}">
                <a16:creationId xmlns:a16="http://schemas.microsoft.com/office/drawing/2014/main" id="{DD873F11-5962-4620-19B4-C430E21F7084}"/>
              </a:ext>
            </a:extLst>
          </p:cNvPr>
          <p:cNvCxnSpPr>
            <a:cxnSpLocks/>
          </p:cNvCxnSpPr>
          <p:nvPr/>
        </p:nvCxnSpPr>
        <p:spPr>
          <a:xfrm>
            <a:off x="6087350" y="3665517"/>
            <a:ext cx="1396926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!!Straight Connector 115">
            <a:extLst>
              <a:ext uri="{FF2B5EF4-FFF2-40B4-BE49-F238E27FC236}">
                <a16:creationId xmlns:a16="http://schemas.microsoft.com/office/drawing/2014/main" id="{18BC2A78-5B08-6270-21D6-E8D7A2BAD45A}"/>
              </a:ext>
            </a:extLst>
          </p:cNvPr>
          <p:cNvCxnSpPr>
            <a:cxnSpLocks/>
          </p:cNvCxnSpPr>
          <p:nvPr/>
        </p:nvCxnSpPr>
        <p:spPr>
          <a:xfrm>
            <a:off x="6088480" y="3856791"/>
            <a:ext cx="1395797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!!Straight Connector 116">
            <a:extLst>
              <a:ext uri="{FF2B5EF4-FFF2-40B4-BE49-F238E27FC236}">
                <a16:creationId xmlns:a16="http://schemas.microsoft.com/office/drawing/2014/main" id="{6AA9D118-9E5B-C4E7-80A0-AE80066CFAE8}"/>
              </a:ext>
            </a:extLst>
          </p:cNvPr>
          <p:cNvCxnSpPr>
            <a:cxnSpLocks/>
          </p:cNvCxnSpPr>
          <p:nvPr/>
        </p:nvCxnSpPr>
        <p:spPr>
          <a:xfrm>
            <a:off x="6092586" y="4081634"/>
            <a:ext cx="139169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!!Oval 120">
            <a:extLst>
              <a:ext uri="{FF2B5EF4-FFF2-40B4-BE49-F238E27FC236}">
                <a16:creationId xmlns:a16="http://schemas.microsoft.com/office/drawing/2014/main" id="{69E59DBA-B195-0089-EA07-1E5EE648D61F}"/>
              </a:ext>
            </a:extLst>
          </p:cNvPr>
          <p:cNvSpPr/>
          <p:nvPr/>
        </p:nvSpPr>
        <p:spPr>
          <a:xfrm>
            <a:off x="7388665" y="3415222"/>
            <a:ext cx="191223" cy="512213"/>
          </a:xfrm>
          <a:prstGeom prst="ellipse">
            <a:avLst/>
          </a:prstGeom>
          <a:solidFill>
            <a:srgbClr val="F3920A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sp>
        <p:nvSpPr>
          <p:cNvPr id="122" name="!!TextBox 121">
            <a:extLst>
              <a:ext uri="{FF2B5EF4-FFF2-40B4-BE49-F238E27FC236}">
                <a16:creationId xmlns:a16="http://schemas.microsoft.com/office/drawing/2014/main" id="{CE8E3C1C-933D-9F72-AE02-E6BE16682259}"/>
              </a:ext>
            </a:extLst>
          </p:cNvPr>
          <p:cNvSpPr txBox="1"/>
          <p:nvPr/>
        </p:nvSpPr>
        <p:spPr>
          <a:xfrm>
            <a:off x="7593712" y="3281949"/>
            <a:ext cx="12858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JP" sz="1500" b="1" dirty="0">
                <a:solidFill>
                  <a:srgbClr val="F3920A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High acceptance range</a:t>
            </a:r>
          </a:p>
        </p:txBody>
      </p:sp>
      <p:cxnSp>
        <p:nvCxnSpPr>
          <p:cNvPr id="5" name="!!Straight Connector 4">
            <a:extLst>
              <a:ext uri="{FF2B5EF4-FFF2-40B4-BE49-F238E27FC236}">
                <a16:creationId xmlns:a16="http://schemas.microsoft.com/office/drawing/2014/main" id="{43F008B5-57E8-84E0-C847-566AC7962DB0}"/>
              </a:ext>
            </a:extLst>
          </p:cNvPr>
          <p:cNvCxnSpPr>
            <a:cxnSpLocks/>
          </p:cNvCxnSpPr>
          <p:nvPr/>
        </p:nvCxnSpPr>
        <p:spPr>
          <a:xfrm flipV="1">
            <a:off x="4863303" y="2469477"/>
            <a:ext cx="0" cy="611836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!!Straight Connector 6">
            <a:extLst>
              <a:ext uri="{FF2B5EF4-FFF2-40B4-BE49-F238E27FC236}">
                <a16:creationId xmlns:a16="http://schemas.microsoft.com/office/drawing/2014/main" id="{71AB8314-2645-98C8-C3AB-F9CDD869FE07}"/>
              </a:ext>
            </a:extLst>
          </p:cNvPr>
          <p:cNvCxnSpPr>
            <a:cxnSpLocks/>
          </p:cNvCxnSpPr>
          <p:nvPr/>
        </p:nvCxnSpPr>
        <p:spPr>
          <a:xfrm flipV="1">
            <a:off x="4863304" y="2993765"/>
            <a:ext cx="623267" cy="8370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!!TextBox 29">
                <a:extLst>
                  <a:ext uri="{FF2B5EF4-FFF2-40B4-BE49-F238E27FC236}">
                    <a16:creationId xmlns:a16="http://schemas.microsoft.com/office/drawing/2014/main" id="{09C58113-2364-4AB9-95CC-F2C1B6D9BE39}"/>
                  </a:ext>
                </a:extLst>
              </p:cNvPr>
              <p:cNvSpPr txBox="1"/>
              <p:nvPr/>
            </p:nvSpPr>
            <p:spPr>
              <a:xfrm>
                <a:off x="4485943" y="2409424"/>
                <a:ext cx="410690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 i="1">
                          <a:latin typeface="Cambria Math" panose="02040503050406030204" pitchFamily="18" charset="0"/>
                          <a:ea typeface="Open Sans SemiBold" pitchFamily="2" charset="0"/>
                          <a:cs typeface="Open Sans SemiBold" pitchFamily="2" charset="0"/>
                        </a:rPr>
                        <m:t>𝒙</m:t>
                      </m:r>
                    </m:oMath>
                  </m:oMathPara>
                </a14:m>
                <a:endParaRPr lang="en-JP" sz="2100" b="1" dirty="0">
                  <a:latin typeface="Open Sans SemiBold" pitchFamily="2" charset="0"/>
                  <a:ea typeface="Open Sans SemiBold" pitchFamily="2" charset="0"/>
                  <a:cs typeface="Open Sans SemiBold" pitchFamily="2" charset="0"/>
                </a:endParaRPr>
              </a:p>
            </p:txBody>
          </p:sp>
        </mc:Choice>
        <mc:Fallback xmlns="">
          <p:sp>
            <p:nvSpPr>
              <p:cNvPr id="30" name="!!TextBox 29">
                <a:extLst>
                  <a:ext uri="{FF2B5EF4-FFF2-40B4-BE49-F238E27FC236}">
                    <a16:creationId xmlns:a16="http://schemas.microsoft.com/office/drawing/2014/main" id="{09C58113-2364-4AB9-95CC-F2C1B6D9B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5943" y="2409424"/>
                <a:ext cx="410690" cy="4154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!!TextBox 30">
                <a:extLst>
                  <a:ext uri="{FF2B5EF4-FFF2-40B4-BE49-F238E27FC236}">
                    <a16:creationId xmlns:a16="http://schemas.microsoft.com/office/drawing/2014/main" id="{BE73C4A3-9B48-9230-155C-09D6CADAE32A}"/>
                  </a:ext>
                </a:extLst>
              </p:cNvPr>
              <p:cNvSpPr txBox="1"/>
              <p:nvPr/>
            </p:nvSpPr>
            <p:spPr>
              <a:xfrm>
                <a:off x="5241218" y="2989461"/>
                <a:ext cx="394660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 i="1">
                          <a:latin typeface="Cambria Math" panose="02040503050406030204" pitchFamily="18" charset="0"/>
                          <a:ea typeface="Open Sans SemiBold" pitchFamily="2" charset="0"/>
                          <a:cs typeface="Open Sans SemiBold" pitchFamily="2" charset="0"/>
                        </a:rPr>
                        <m:t>𝒛</m:t>
                      </m:r>
                    </m:oMath>
                  </m:oMathPara>
                </a14:m>
                <a:endParaRPr lang="en-JP" sz="2100" b="1" dirty="0">
                  <a:latin typeface="Open Sans SemiBold" pitchFamily="2" charset="0"/>
                  <a:ea typeface="Open Sans SemiBold" pitchFamily="2" charset="0"/>
                  <a:cs typeface="Open Sans SemiBold" pitchFamily="2" charset="0"/>
                </a:endParaRPr>
              </a:p>
            </p:txBody>
          </p:sp>
        </mc:Choice>
        <mc:Fallback xmlns="">
          <p:sp>
            <p:nvSpPr>
              <p:cNvPr id="31" name="!!TextBox 30">
                <a:extLst>
                  <a:ext uri="{FF2B5EF4-FFF2-40B4-BE49-F238E27FC236}">
                    <a16:creationId xmlns:a16="http://schemas.microsoft.com/office/drawing/2014/main" id="{BE73C4A3-9B48-9230-155C-09D6CADAE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1218" y="2989461"/>
                <a:ext cx="394660" cy="4154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34BE91-97CF-FFFC-3C95-93CBFD9EC0D8}"/>
                  </a:ext>
                </a:extLst>
              </p:cNvPr>
              <p:cNvSpPr txBox="1"/>
              <p:nvPr/>
            </p:nvSpPr>
            <p:spPr>
              <a:xfrm>
                <a:off x="6482738" y="2444113"/>
                <a:ext cx="2677400" cy="602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Proton energy loss fraction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𝝃</m:t>
                          </m:r>
                        </m:e>
                        <m:sub>
                          <m:r>
                            <a:rPr lang="en-US" b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𝐀𝐅𝐏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US" altLang="ja-JP" sz="1500" b="1" dirty="0">
                  <a:solidFill>
                    <a:srgbClr val="DC495B"/>
                  </a:solidFill>
                  <a:latin typeface="Open Sans ExtraBold" pitchFamily="2" charset="0"/>
                  <a:ea typeface="Open Sans ExtraBold" pitchFamily="2" charset="0"/>
                  <a:cs typeface="Open Sans ExtraBold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34BE91-97CF-FFFC-3C95-93CBFD9EC0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738" y="2444113"/>
                <a:ext cx="2677400" cy="602794"/>
              </a:xfrm>
              <a:prstGeom prst="rect">
                <a:avLst/>
              </a:prstGeom>
              <a:blipFill>
                <a:blip r:embed="rId11"/>
                <a:stretch>
                  <a:fillRect l="-909" t="-2020" b="-70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84550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EBF60-939F-77A3-3F2C-D461FB1DA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710" y="685976"/>
            <a:ext cx="7794000" cy="1325563"/>
          </a:xfrm>
        </p:spPr>
        <p:txBody>
          <a:bodyPr/>
          <a:lstStyle/>
          <a:p>
            <a:r>
              <a:rPr lang="cs-CZ" dirty="0"/>
              <a:t>M</a:t>
            </a:r>
            <a:r>
              <a:rPr lang="en-JP" dirty="0"/>
              <a:t>ain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A19D52-8910-EF21-C72A-0FF9451005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2271" y="1813670"/>
                <a:ext cx="7794000" cy="37080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Match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𝐀𝐅𝐏</m:t>
                        </m:r>
                      </m:sub>
                    </m:sSub>
                  </m:oMath>
                </a14:m>
                <a:r>
                  <a:rPr lang="en-JP" dirty="0"/>
                  <a:t> 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𝜸𝜸</m:t>
                        </m:r>
                      </m:sub>
                    </m:sSub>
                  </m:oMath>
                </a14:m>
                <a:r>
                  <a:rPr lang="en-JP" dirty="0"/>
                  <a:t>:</a:t>
                </a:r>
                <a:endParaRPr lang="en-JP" dirty="0">
                  <a:latin typeface="Open Sans Light" pitchFamily="2" charset="0"/>
                  <a:ea typeface="Open Sans Light" pitchFamily="2" charset="0"/>
                  <a:cs typeface="Open Sans Light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A19D52-8910-EF21-C72A-0FF9451005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2271" y="1813670"/>
                <a:ext cx="7794000" cy="3708000"/>
              </a:xfrm>
              <a:blipFill>
                <a:blip r:embed="rId3"/>
                <a:stretch>
                  <a:fillRect l="-1643" t="-32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49447-542F-4E4A-B9E2-B90AD0E3E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EC339-3785-6B42-BA6D-195F0CF4791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B1B0E028-0C18-91CC-235F-7418C262C3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623" y="2592273"/>
            <a:ext cx="1689685" cy="108667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CEBC9C-A8EA-75EA-7A17-607B0C83523B}"/>
              </a:ext>
            </a:extLst>
          </p:cNvPr>
          <p:cNvCxnSpPr>
            <a:cxnSpLocks/>
          </p:cNvCxnSpPr>
          <p:nvPr/>
        </p:nvCxnSpPr>
        <p:spPr>
          <a:xfrm flipV="1">
            <a:off x="689993" y="2633320"/>
            <a:ext cx="7578437" cy="101837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xplosion 2 11">
            <a:extLst>
              <a:ext uri="{FF2B5EF4-FFF2-40B4-BE49-F238E27FC236}">
                <a16:creationId xmlns:a16="http://schemas.microsoft.com/office/drawing/2014/main" id="{2EB97E6C-F84A-1EC5-BBAF-B3780E50FF95}"/>
              </a:ext>
            </a:extLst>
          </p:cNvPr>
          <p:cNvSpPr/>
          <p:nvPr/>
        </p:nvSpPr>
        <p:spPr>
          <a:xfrm>
            <a:off x="4669235" y="3071317"/>
            <a:ext cx="93549" cy="76170"/>
          </a:xfrm>
          <a:prstGeom prst="irregularSeal2">
            <a:avLst/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085089-2CD4-34A9-ACB0-EB3F0D3C9375}"/>
              </a:ext>
            </a:extLst>
          </p:cNvPr>
          <p:cNvSpPr/>
          <p:nvPr/>
        </p:nvSpPr>
        <p:spPr>
          <a:xfrm>
            <a:off x="4605239" y="3040187"/>
            <a:ext cx="206873" cy="1303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53C1A9-066B-8516-2822-0415652CB1FB}"/>
              </a:ext>
            </a:extLst>
          </p:cNvPr>
          <p:cNvSpPr txBox="1"/>
          <p:nvPr/>
        </p:nvSpPr>
        <p:spPr>
          <a:xfrm rot="21185185">
            <a:off x="7613875" y="2679382"/>
            <a:ext cx="8787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350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~+200 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E93B6B1-4EA3-F3DE-6A1F-FC40BE11FB01}"/>
              </a:ext>
            </a:extLst>
          </p:cNvPr>
          <p:cNvCxnSpPr>
            <a:cxnSpLocks/>
          </p:cNvCxnSpPr>
          <p:nvPr/>
        </p:nvCxnSpPr>
        <p:spPr>
          <a:xfrm flipV="1">
            <a:off x="2985969" y="2936448"/>
            <a:ext cx="3043720" cy="40583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58BB4604-7456-DA15-45AB-3558C0E2F94B}"/>
              </a:ext>
            </a:extLst>
          </p:cNvPr>
          <p:cNvSpPr/>
          <p:nvPr/>
        </p:nvSpPr>
        <p:spPr>
          <a:xfrm rot="5400000">
            <a:off x="7856019" y="2439918"/>
            <a:ext cx="229379" cy="126717"/>
          </a:xfrm>
          <a:prstGeom prst="parallelogram">
            <a:avLst>
              <a:gd name="adj" fmla="val 17065"/>
            </a:avLst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CFB359-F135-BCC9-F425-68DD52037EA9}"/>
              </a:ext>
            </a:extLst>
          </p:cNvPr>
          <p:cNvCxnSpPr>
            <a:cxnSpLocks/>
          </p:cNvCxnSpPr>
          <p:nvPr/>
        </p:nvCxnSpPr>
        <p:spPr>
          <a:xfrm flipV="1">
            <a:off x="6029689" y="2528462"/>
            <a:ext cx="1835961" cy="402943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D3B319F2-FB9E-5DEC-23F5-54498117C06A}"/>
              </a:ext>
            </a:extLst>
          </p:cNvPr>
          <p:cNvSpPr/>
          <p:nvPr/>
        </p:nvSpPr>
        <p:spPr>
          <a:xfrm rot="5400000">
            <a:off x="791665" y="3379137"/>
            <a:ext cx="262055" cy="96881"/>
          </a:xfrm>
          <a:prstGeom prst="parallelogram">
            <a:avLst>
              <a:gd name="adj" fmla="val 62835"/>
            </a:avLst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39D197-7F5C-88FE-7172-14CF54BCBE7F}"/>
              </a:ext>
            </a:extLst>
          </p:cNvPr>
          <p:cNvCxnSpPr>
            <a:cxnSpLocks/>
          </p:cNvCxnSpPr>
          <p:nvPr/>
        </p:nvCxnSpPr>
        <p:spPr>
          <a:xfrm flipH="1">
            <a:off x="1022384" y="3338144"/>
            <a:ext cx="1972313" cy="118981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C86688-FB7B-DCE5-2E79-A7ECF2E95F71}"/>
                  </a:ext>
                </a:extLst>
              </p:cNvPr>
              <p:cNvSpPr txBox="1"/>
              <p:nvPr/>
            </p:nvSpPr>
            <p:spPr>
              <a:xfrm rot="21185185">
                <a:off x="501292" y="3653862"/>
                <a:ext cx="90922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~</a:t>
                </a:r>
                <a14:m>
                  <m:oMath xmlns:m="http://schemas.openxmlformats.org/officeDocument/2006/math">
                    <m:r>
                      <a:rPr lang="en-US" sz="1350" i="1">
                        <a:latin typeface="Cambria Math" panose="02040503050406030204" pitchFamily="18" charset="0"/>
                        <a:ea typeface="Open Sans ExtraBold" pitchFamily="2" charset="0"/>
                        <a:cs typeface="Open Sans ExtraBold" pitchFamily="2" charset="0"/>
                      </a:rPr>
                      <m:t>−</m:t>
                    </m:r>
                  </m:oMath>
                </a14:m>
                <a:r>
                  <a:rPr lang="en-JP" sz="1350" dirty="0">
                    <a:latin typeface="Open Sans Light" pitchFamily="2" charset="0"/>
                    <a:ea typeface="Open Sans Light" pitchFamily="2" charset="0"/>
                    <a:cs typeface="Open Sans Light" pitchFamily="2" charset="0"/>
                  </a:rPr>
                  <a:t>200 m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C86688-FB7B-DCE5-2E79-A7ECF2E95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85185">
                <a:off x="501292" y="3653862"/>
                <a:ext cx="909223" cy="300082"/>
              </a:xfrm>
              <a:prstGeom prst="rect">
                <a:avLst/>
              </a:prstGeom>
              <a:blipFill>
                <a:blip r:embed="rId5"/>
                <a:stretch>
                  <a:fillRect l="-1290" t="-1471" r="-1290" b="-132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DB160A2F-E83E-9C7E-A947-D73C236FF9D6}"/>
              </a:ext>
            </a:extLst>
          </p:cNvPr>
          <p:cNvSpPr txBox="1"/>
          <p:nvPr/>
        </p:nvSpPr>
        <p:spPr>
          <a:xfrm>
            <a:off x="3932534" y="2494155"/>
            <a:ext cx="158030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ATLAS detector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709B141-70F8-8C0B-1AA2-4A92E89AAA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1847" y="4419348"/>
            <a:ext cx="2456530" cy="149318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5FF5F7D-377A-5F21-E535-ABA776A97C1C}"/>
              </a:ext>
            </a:extLst>
          </p:cNvPr>
          <p:cNvCxnSpPr>
            <a:cxnSpLocks/>
          </p:cNvCxnSpPr>
          <p:nvPr/>
        </p:nvCxnSpPr>
        <p:spPr>
          <a:xfrm flipV="1">
            <a:off x="4721431" y="4665200"/>
            <a:ext cx="530006" cy="403135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>
            <a:glow rad="635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D921862-128F-0132-1991-EC45A9F69407}"/>
              </a:ext>
            </a:extLst>
          </p:cNvPr>
          <p:cNvCxnSpPr>
            <a:cxnSpLocks/>
          </p:cNvCxnSpPr>
          <p:nvPr/>
        </p:nvCxnSpPr>
        <p:spPr>
          <a:xfrm flipH="1">
            <a:off x="4477881" y="5062311"/>
            <a:ext cx="243551" cy="459359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>
            <a:glow rad="635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xplosion 2 31">
            <a:extLst>
              <a:ext uri="{FF2B5EF4-FFF2-40B4-BE49-F238E27FC236}">
                <a16:creationId xmlns:a16="http://schemas.microsoft.com/office/drawing/2014/main" id="{C18C18ED-9BDE-35D1-1876-DD5A2797C87D}"/>
              </a:ext>
            </a:extLst>
          </p:cNvPr>
          <p:cNvSpPr/>
          <p:nvPr/>
        </p:nvSpPr>
        <p:spPr>
          <a:xfrm>
            <a:off x="4581606" y="4952554"/>
            <a:ext cx="291327" cy="213387"/>
          </a:xfrm>
          <a:prstGeom prst="irregularSeal2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EC99707-DF0B-31BB-9B78-0A3EAEA21A94}"/>
                  </a:ext>
                </a:extLst>
              </p:cNvPr>
              <p:cNvSpPr txBox="1"/>
              <p:nvPr/>
            </p:nvSpPr>
            <p:spPr>
              <a:xfrm>
                <a:off x="5251436" y="4391583"/>
                <a:ext cx="417102" cy="415498"/>
              </a:xfrm>
              <a:prstGeom prst="rect">
                <a:avLst/>
              </a:prstGeom>
              <a:noFill/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 i="1">
                          <a:effectLst>
                            <a:glow rad="101600">
                              <a:schemeClr val="bg1">
                                <a:alpha val="50000"/>
                              </a:schemeClr>
                            </a:glow>
                          </a:effectLst>
                          <a:latin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JP" sz="2100" b="1" dirty="0">
                  <a:effectLst>
                    <a:glow rad="101600">
                      <a:schemeClr val="bg1">
                        <a:alpha val="50000"/>
                      </a:schemeClr>
                    </a:glow>
                  </a:effectLst>
                  <a:latin typeface="Open Sans ExtraBold" pitchFamily="2" charset="0"/>
                  <a:ea typeface="Open Sans ExtraBold" pitchFamily="2" charset="0"/>
                  <a:cs typeface="Open Sans ExtraBold" pitchFamily="2" charset="0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EC99707-DF0B-31BB-9B78-0A3EAEA21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436" y="4391583"/>
                <a:ext cx="417102" cy="415498"/>
              </a:xfrm>
              <a:prstGeom prst="rect">
                <a:avLst/>
              </a:prstGeom>
              <a:blipFill>
                <a:blip r:embed="rId7"/>
                <a:stretch>
                  <a:fillRect b="-1099"/>
                </a:stretch>
              </a:blip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105A895-B591-0893-9791-9D07FEE73A27}"/>
                  </a:ext>
                </a:extLst>
              </p:cNvPr>
              <p:cNvSpPr txBox="1"/>
              <p:nvPr/>
            </p:nvSpPr>
            <p:spPr>
              <a:xfrm>
                <a:off x="4161951" y="5216423"/>
                <a:ext cx="417102" cy="415498"/>
              </a:xfrm>
              <a:prstGeom prst="rect">
                <a:avLst/>
              </a:prstGeom>
              <a:noFill/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 i="1">
                          <a:effectLst>
                            <a:glow rad="101600">
                              <a:schemeClr val="bg1">
                                <a:alpha val="50000"/>
                              </a:schemeClr>
                            </a:glow>
                          </a:effectLst>
                          <a:latin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JP" sz="2100" b="1" dirty="0">
                  <a:effectLst>
                    <a:glow rad="101600">
                      <a:schemeClr val="bg1">
                        <a:alpha val="50000"/>
                      </a:schemeClr>
                    </a:glow>
                  </a:effectLst>
                  <a:latin typeface="Open Sans ExtraBold" pitchFamily="2" charset="0"/>
                  <a:ea typeface="Open Sans ExtraBold" pitchFamily="2" charset="0"/>
                  <a:cs typeface="Open Sans ExtraBold" pitchFamily="2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105A895-B591-0893-9791-9D07FEE73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951" y="5216423"/>
                <a:ext cx="417102" cy="415498"/>
              </a:xfrm>
              <a:prstGeom prst="rect">
                <a:avLst/>
              </a:prstGeom>
              <a:blipFill>
                <a:blip r:embed="rId8"/>
                <a:stretch>
                  <a:fillRect b="-2222"/>
                </a:stretch>
              </a:blip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!!Straight Connector 34">
            <a:extLst>
              <a:ext uri="{FF2B5EF4-FFF2-40B4-BE49-F238E27FC236}">
                <a16:creationId xmlns:a16="http://schemas.microsoft.com/office/drawing/2014/main" id="{F3D0439D-09EF-3365-5675-AA833E86D925}"/>
              </a:ext>
            </a:extLst>
          </p:cNvPr>
          <p:cNvCxnSpPr>
            <a:cxnSpLocks/>
          </p:cNvCxnSpPr>
          <p:nvPr/>
        </p:nvCxnSpPr>
        <p:spPr>
          <a:xfrm flipV="1">
            <a:off x="3463613" y="3165320"/>
            <a:ext cx="1141964" cy="119336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!!Straight Connector 35">
            <a:extLst>
              <a:ext uri="{FF2B5EF4-FFF2-40B4-BE49-F238E27FC236}">
                <a16:creationId xmlns:a16="http://schemas.microsoft.com/office/drawing/2014/main" id="{EDD03FA5-D864-4144-A593-14AEA53AA7E8}"/>
              </a:ext>
            </a:extLst>
          </p:cNvPr>
          <p:cNvCxnSpPr>
            <a:cxnSpLocks/>
          </p:cNvCxnSpPr>
          <p:nvPr/>
        </p:nvCxnSpPr>
        <p:spPr>
          <a:xfrm flipH="1" flipV="1">
            <a:off x="4812113" y="3170545"/>
            <a:ext cx="1130971" cy="1188134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3ECAF14-978E-9D49-C4FB-121800A96FE2}"/>
              </a:ext>
            </a:extLst>
          </p:cNvPr>
          <p:cNvSpPr txBox="1"/>
          <p:nvPr/>
        </p:nvSpPr>
        <p:spPr>
          <a:xfrm>
            <a:off x="4635317" y="5486136"/>
            <a:ext cx="1234633" cy="276999"/>
          </a:xfrm>
          <a:prstGeom prst="rect">
            <a:avLst/>
          </a:prstGeom>
          <a:solidFill>
            <a:schemeClr val="tx1">
              <a:alpha val="49805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CDC17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EM calorimeter</a:t>
            </a:r>
            <a:endParaRPr lang="en-JP" sz="1200" dirty="0">
              <a:solidFill>
                <a:srgbClr val="FCDC17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14B0047-3DD6-472F-6BA4-20E5A2E80D82}"/>
                  </a:ext>
                </a:extLst>
              </p:cNvPr>
              <p:cNvSpPr txBox="1"/>
              <p:nvPr/>
            </p:nvSpPr>
            <p:spPr>
              <a:xfrm>
                <a:off x="6526950" y="2946304"/>
                <a:ext cx="2677400" cy="602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Proton energy loss fraction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𝝃</m:t>
                          </m:r>
                        </m:e>
                        <m:sub>
                          <m:r>
                            <a:rPr lang="en-US" b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𝐀𝐅𝐏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US" altLang="ja-JP" sz="1500" b="1" dirty="0">
                  <a:solidFill>
                    <a:srgbClr val="DC495B"/>
                  </a:solidFill>
                  <a:latin typeface="Open Sans ExtraBold" pitchFamily="2" charset="0"/>
                  <a:ea typeface="Open Sans ExtraBold" pitchFamily="2" charset="0"/>
                  <a:cs typeface="Open Sans ExtraBold" pitchFamily="2" charset="0"/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14B0047-3DD6-472F-6BA4-20E5A2E80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950" y="2946304"/>
                <a:ext cx="2677400" cy="602794"/>
              </a:xfrm>
              <a:prstGeom prst="rect">
                <a:avLst/>
              </a:prstGeom>
              <a:blipFill>
                <a:blip r:embed="rId9"/>
                <a:stretch>
                  <a:fillRect l="-911" t="-2020" b="-80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DC24E92-6F57-4BC0-6B13-14559405E709}"/>
                  </a:ext>
                </a:extLst>
              </p:cNvPr>
              <p:cNvSpPr txBox="1"/>
              <p:nvPr/>
            </p:nvSpPr>
            <p:spPr>
              <a:xfrm>
                <a:off x="3582934" y="3753377"/>
                <a:ext cx="2618210" cy="421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Diphoton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</m:ctrlPr>
                      </m:sSubSupPr>
                      <m:e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𝝃</m:t>
                        </m:r>
                      </m:e>
                      <m:sub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𝜸𝜸</m:t>
                        </m:r>
                      </m:sub>
                      <m:sup>
                        <m:r>
                          <a:rPr lang="en-US" altLang="ja-JP" b="1" i="1">
                            <a:solidFill>
                              <a:srgbClr val="DC495B"/>
                            </a:solidFill>
                            <a:latin typeface="Cambria Math" panose="02040503050406030204" pitchFamily="18" charset="0"/>
                            <a:ea typeface="Open Sans SemiBold" pitchFamily="2" charset="0"/>
                            <a:cs typeface="Open Sans SemiBold" pitchFamily="2" charset="0"/>
                          </a:rPr>
                          <m:t>±</m:t>
                        </m:r>
                      </m:sup>
                    </m:sSubSup>
                  </m:oMath>
                </a14:m>
                <a:endParaRPr lang="en-US" altLang="ja-JP" sz="1500" b="1" dirty="0">
                  <a:solidFill>
                    <a:srgbClr val="DC495B"/>
                  </a:solidFill>
                  <a:latin typeface="Open Sans SemiBold" pitchFamily="2" charset="0"/>
                  <a:ea typeface="Open Sans SemiBold" pitchFamily="2" charset="0"/>
                  <a:cs typeface="Open Sans SemiBold" pitchFamily="2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DC24E92-6F57-4BC0-6B13-14559405E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934" y="3753377"/>
                <a:ext cx="2618210" cy="421077"/>
              </a:xfrm>
              <a:prstGeom prst="rect">
                <a:avLst/>
              </a:prstGeom>
              <a:blipFill>
                <a:blip r:embed="rId10"/>
                <a:stretch>
                  <a:fillRect b="-724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Picture 63">
            <a:extLst>
              <a:ext uri="{FF2B5EF4-FFF2-40B4-BE49-F238E27FC236}">
                <a16:creationId xmlns:a16="http://schemas.microsoft.com/office/drawing/2014/main" id="{9F06CFA2-66F6-117D-2EAB-25E32C63A84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2185" y="4341850"/>
            <a:ext cx="1790033" cy="15834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7548BA1-81C6-DD9C-A35D-BF8D4F9FB751}"/>
                  </a:ext>
                </a:extLst>
              </p:cNvPr>
              <p:cNvSpPr txBox="1"/>
              <p:nvPr/>
            </p:nvSpPr>
            <p:spPr>
              <a:xfrm>
                <a:off x="-12181" y="3869435"/>
                <a:ext cx="2677400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DC495B"/>
                    </a:solidFill>
                    <a:latin typeface="Open Sans SemiBold" pitchFamily="2" charset="0"/>
                    <a:ea typeface="Open Sans SemiBold" pitchFamily="2" charset="0"/>
                    <a:cs typeface="Open Sans SemiBold" pitchFamily="2" charset="0"/>
                  </a:rPr>
                  <a:t>Proton energy loss fraction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𝝃</m:t>
                          </m:r>
                        </m:e>
                        <m:sub>
                          <m:r>
                            <a:rPr lang="en-US" b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𝐀𝐅𝐏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DC495B"/>
                              </a:solidFill>
                              <a:latin typeface="Cambria Math" panose="02040503050406030204" pitchFamily="18" charset="0"/>
                              <a:ea typeface="Yu Gothic Medium" panose="020B0400000000000000" pitchFamily="34" charset="-128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altLang="ja-JP" sz="1500" b="1" dirty="0">
                  <a:solidFill>
                    <a:srgbClr val="DC495B"/>
                  </a:solidFill>
                  <a:latin typeface="Open Sans ExtraBold" pitchFamily="2" charset="0"/>
                  <a:ea typeface="Open Sans ExtraBold" pitchFamily="2" charset="0"/>
                  <a:cs typeface="Open Sans ExtraBold" pitchFamily="2" charset="0"/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7548BA1-81C6-DD9C-A35D-BF8D4F9FB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181" y="3869435"/>
                <a:ext cx="2677400" cy="600164"/>
              </a:xfrm>
              <a:prstGeom prst="rect">
                <a:avLst/>
              </a:prstGeom>
              <a:blipFill>
                <a:blip r:embed="rId12"/>
                <a:stretch>
                  <a:fillRect l="-911" t="-2041" b="-81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19CF3BD-689F-D762-66B5-79E8F94DE119}"/>
              </a:ext>
            </a:extLst>
          </p:cNvPr>
          <p:cNvSpPr txBox="1"/>
          <p:nvPr/>
        </p:nvSpPr>
        <p:spPr>
          <a:xfrm>
            <a:off x="8250654" y="2366986"/>
            <a:ext cx="7505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A-side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5BE2F4-D88F-8FE1-8577-A34BED161973}"/>
              </a:ext>
            </a:extLst>
          </p:cNvPr>
          <p:cNvSpPr txBox="1"/>
          <p:nvPr/>
        </p:nvSpPr>
        <p:spPr>
          <a:xfrm>
            <a:off x="7725274" y="2112154"/>
            <a:ext cx="5325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7EF768-F476-AAF5-12E4-CEBFA2013EC5}"/>
              </a:ext>
            </a:extLst>
          </p:cNvPr>
          <p:cNvSpPr txBox="1"/>
          <p:nvPr/>
        </p:nvSpPr>
        <p:spPr>
          <a:xfrm>
            <a:off x="679923" y="3011571"/>
            <a:ext cx="5325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AFP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BAC4D34-2B3A-8FDA-E0F7-95AB38BD2FB8}"/>
              </a:ext>
            </a:extLst>
          </p:cNvPr>
          <p:cNvSpPr txBox="1"/>
          <p:nvPr/>
        </p:nvSpPr>
        <p:spPr>
          <a:xfrm>
            <a:off x="63036" y="3390930"/>
            <a:ext cx="7457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50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C-side</a:t>
            </a:r>
          </a:p>
        </p:txBody>
      </p:sp>
      <p:sp>
        <p:nvSpPr>
          <p:cNvPr id="40" name="!!Oval 39">
            <a:extLst>
              <a:ext uri="{FF2B5EF4-FFF2-40B4-BE49-F238E27FC236}">
                <a16:creationId xmlns:a16="http://schemas.microsoft.com/office/drawing/2014/main" id="{A2C31038-5146-29A4-D59D-032260F718C6}"/>
              </a:ext>
            </a:extLst>
          </p:cNvPr>
          <p:cNvSpPr>
            <a:spLocks noChangeAspect="1"/>
          </p:cNvSpPr>
          <p:nvPr/>
        </p:nvSpPr>
        <p:spPr>
          <a:xfrm>
            <a:off x="2274710" y="4717699"/>
            <a:ext cx="314101" cy="834807"/>
          </a:xfrm>
          <a:prstGeom prst="ellipse">
            <a:avLst/>
          </a:prstGeom>
          <a:noFill/>
          <a:ln w="38100">
            <a:solidFill>
              <a:srgbClr val="DC4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>
              <a:solidFill>
                <a:srgbClr val="DC495B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4E97F88-1790-0ECC-E052-50C3EB50E274}"/>
              </a:ext>
            </a:extLst>
          </p:cNvPr>
          <p:cNvSpPr txBox="1"/>
          <p:nvPr/>
        </p:nvSpPr>
        <p:spPr>
          <a:xfrm>
            <a:off x="5632" y="4299212"/>
            <a:ext cx="7688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35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6.5 TeV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CB7B12D-8B2B-5552-F30E-B05429B67D56}"/>
              </a:ext>
            </a:extLst>
          </p:cNvPr>
          <p:cNvSpPr txBox="1"/>
          <p:nvPr/>
        </p:nvSpPr>
        <p:spPr>
          <a:xfrm>
            <a:off x="5631" y="5703397"/>
            <a:ext cx="7688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350" b="1" dirty="0"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6.5 TeV</a:t>
            </a:r>
          </a:p>
        </p:txBody>
      </p:sp>
    </p:spTree>
    <p:extLst>
      <p:ext uri="{BB962C8B-B14F-4D97-AF65-F5344CB8AC3E}">
        <p14:creationId xmlns:p14="http://schemas.microsoft.com/office/powerpoint/2010/main" val="36368696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chnika">
      <a:majorFont>
        <a:latin typeface="Technika-Bold"/>
        <a:ea typeface=""/>
        <a:cs typeface=""/>
      </a:majorFont>
      <a:minorFont>
        <a:latin typeface="Technika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bhajoba.potx" id="{65253483-FD40-4531-BF34-A452DCBBBE09}" vid="{1C3D4370-F68A-4933-B85A-246D80C861B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obhajoba</Template>
  <TotalTime>0</TotalTime>
  <Words>691</Words>
  <Application>Microsoft Office PowerPoint</Application>
  <PresentationFormat>Předvádění na obrazovce (4:3)</PresentationFormat>
  <Paragraphs>238</Paragraphs>
  <Slides>23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Motiv Office</vt:lpstr>
      <vt:lpstr>Axion-Like-Particle Search Using Machine Learning for the Signal Sensitivity Optimization with Run-2 LHC Data Recorded by the ATLAS Experiment</vt:lpstr>
      <vt:lpstr>Content</vt:lpstr>
      <vt:lpstr>CERN, LHC, ATLAS</vt:lpstr>
      <vt:lpstr>Theoretical introduction</vt:lpstr>
      <vt:lpstr>Prezentace aplikace PowerPoint</vt:lpstr>
      <vt:lpstr>Prezentace aplikace PowerPoint</vt:lpstr>
      <vt:lpstr>Prezentace aplikace PowerPoint</vt:lpstr>
      <vt:lpstr>AFP pixel detector </vt:lpstr>
      <vt:lpstr>Main strategy</vt:lpstr>
      <vt:lpstr>Event selection</vt:lpstr>
      <vt:lpstr>Original search results</vt:lpstr>
      <vt:lpstr>The task</vt:lpstr>
      <vt:lpstr>The solution</vt:lpstr>
      <vt:lpstr>Classifier model</vt:lpstr>
      <vt:lpstr>Results of the project</vt:lpstr>
      <vt:lpstr>Prezentace aplikace PowerPoint</vt:lpstr>
      <vt:lpstr>Prezentace aplikace PowerPoint</vt:lpstr>
      <vt:lpstr>Prezentace aplikace PowerPoint</vt:lpstr>
      <vt:lpstr>Backround approximation Functional Decomposition</vt:lpstr>
      <vt:lpstr>Original ALP cross section limit at 95% CL</vt:lpstr>
      <vt:lpstr>Conclusions</vt:lpstr>
      <vt:lpstr>Thank you for attention!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Axion-Like-Particle Search Using Machine Learning for the Signal Sensitivity Optimization with Run-2 LHC Data Recorded by the ATLAS Experiment</dc:title>
  <dc:creator>Stepan Matousek</dc:creator>
  <cp:lastModifiedBy>Matousek, Ondrej (PECZ-P)</cp:lastModifiedBy>
  <cp:revision>136</cp:revision>
  <dcterms:created xsi:type="dcterms:W3CDTF">2023-06-06T20:51:15Z</dcterms:created>
  <dcterms:modified xsi:type="dcterms:W3CDTF">2023-08-01T16:30:03Z</dcterms:modified>
</cp:coreProperties>
</file>