
<file path=[Content_Types].xml><?xml version="1.0" encoding="utf-8"?>
<Types xmlns="http://schemas.openxmlformats.org/package/2006/content-types"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67" r:id="rId2"/>
    <p:sldId id="615" r:id="rId3"/>
    <p:sldId id="697" r:id="rId4"/>
    <p:sldId id="715" r:id="rId5"/>
    <p:sldId id="769" r:id="rId6"/>
    <p:sldId id="760" r:id="rId7"/>
    <p:sldId id="761" r:id="rId8"/>
    <p:sldId id="758" r:id="rId9"/>
    <p:sldId id="768" r:id="rId10"/>
    <p:sldId id="752" r:id="rId11"/>
    <p:sldId id="753" r:id="rId12"/>
    <p:sldId id="754" r:id="rId13"/>
    <p:sldId id="777" r:id="rId14"/>
    <p:sldId id="779" r:id="rId15"/>
    <p:sldId id="770" r:id="rId16"/>
    <p:sldId id="783" r:id="rId17"/>
    <p:sldId id="784" r:id="rId18"/>
    <p:sldId id="786" r:id="rId19"/>
    <p:sldId id="631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6" userDrawn="1">
          <p15:clr>
            <a:srgbClr val="A4A3A4"/>
          </p15:clr>
        </p15:guide>
        <p15:guide id="2" pos="11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1A1A1"/>
    <a:srgbClr val="DBDBDB"/>
    <a:srgbClr val="FF3399"/>
    <a:srgbClr val="8C8C8C"/>
    <a:srgbClr val="2424A6"/>
    <a:srgbClr val="0A8421"/>
    <a:srgbClr val="CC0000"/>
    <a:srgbClr val="E7E7E7"/>
    <a:srgbClr val="D1D1D1"/>
    <a:srgbClr val="5C8E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32" autoAdjust="0"/>
    <p:restoredTop sz="90129" autoAdjust="0"/>
  </p:normalViewPr>
  <p:slideViewPr>
    <p:cSldViewPr snapToGrid="0" snapToObjects="1" showGuides="1">
      <p:cViewPr varScale="1">
        <p:scale>
          <a:sx n="65" d="100"/>
          <a:sy n="65" d="100"/>
        </p:scale>
        <p:origin x="1020" y="38"/>
      </p:cViewPr>
      <p:guideLst>
        <p:guide orient="horz" pos="1026"/>
        <p:guide pos="111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arcd\Desktop\PINT_2009_updated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3719406869013163E-2"/>
          <c:y val="2.0634647662188928E-2"/>
          <c:w val="0.89026669512088386"/>
          <c:h val="0.85673792823105477"/>
        </c:manualLayout>
      </c:layout>
      <c:scatterChart>
        <c:scatterStyle val="lineMarker"/>
        <c:varyColors val="0"/>
        <c:ser>
          <c:idx val="0"/>
          <c:order val="0"/>
          <c:tx>
            <c:strRef>
              <c:f>Data!$V$1</c:f>
              <c:strCache>
                <c:ptCount val="1"/>
                <c:pt idx="0">
                  <c:v>VDM/VADM</c:v>
                </c:pt>
              </c:strCache>
            </c:strRef>
          </c:tx>
          <c:spPr>
            <a:ln w="25400" cap="flat" cmpd="dbl" algn="ctr">
              <a:noFill/>
              <a:round/>
            </a:ln>
            <a:effectLst/>
          </c:spPr>
          <c:marker>
            <c:symbol val="circle"/>
            <c:size val="6"/>
            <c:spPr>
              <a:noFill/>
              <a:ln w="34925" cap="flat" cmpd="dbl" algn="ctr">
                <a:solidFill>
                  <a:schemeClr val="accent1">
                    <a:lumMod val="75000"/>
                    <a:alpha val="70000"/>
                  </a:schemeClr>
                </a:solidFill>
                <a:round/>
              </a:ln>
              <a:effectLst/>
            </c:spPr>
          </c:marker>
          <c:xVal>
            <c:numRef>
              <c:f>Data!$F$2:$F$589</c:f>
              <c:numCache>
                <c:formatCode>@</c:formatCode>
                <c:ptCount val="588"/>
                <c:pt idx="0" formatCode="General">
                  <c:v>10</c:v>
                </c:pt>
                <c:pt idx="1">
                  <c:v>10</c:v>
                </c:pt>
                <c:pt idx="2" formatCode="General">
                  <c:v>10.199999999999999</c:v>
                </c:pt>
                <c:pt idx="3" formatCode="General">
                  <c:v>10.23</c:v>
                </c:pt>
                <c:pt idx="4" formatCode="General">
                  <c:v>10.3</c:v>
                </c:pt>
                <c:pt idx="5" formatCode="General">
                  <c:v>10.3</c:v>
                </c:pt>
                <c:pt idx="6" formatCode="General">
                  <c:v>10.3</c:v>
                </c:pt>
                <c:pt idx="7" formatCode="General">
                  <c:v>10.3</c:v>
                </c:pt>
                <c:pt idx="8" formatCode="General">
                  <c:v>10.5</c:v>
                </c:pt>
                <c:pt idx="9" formatCode="General">
                  <c:v>10.5</c:v>
                </c:pt>
                <c:pt idx="10" formatCode="General">
                  <c:v>10.6</c:v>
                </c:pt>
                <c:pt idx="11" formatCode="General">
                  <c:v>10.95</c:v>
                </c:pt>
                <c:pt idx="12" formatCode="General">
                  <c:v>10.95</c:v>
                </c:pt>
                <c:pt idx="13" formatCode="General">
                  <c:v>10.95</c:v>
                </c:pt>
                <c:pt idx="14" formatCode="General">
                  <c:v>11.2</c:v>
                </c:pt>
                <c:pt idx="15" formatCode="General">
                  <c:v>11.5</c:v>
                </c:pt>
                <c:pt idx="16" formatCode="General">
                  <c:v>12.5</c:v>
                </c:pt>
                <c:pt idx="17" formatCode="General">
                  <c:v>12.5</c:v>
                </c:pt>
                <c:pt idx="18" formatCode="General">
                  <c:v>12.5</c:v>
                </c:pt>
                <c:pt idx="19" formatCode="General">
                  <c:v>12.5</c:v>
                </c:pt>
                <c:pt idx="20" formatCode="General">
                  <c:v>12.5</c:v>
                </c:pt>
                <c:pt idx="21" formatCode="General">
                  <c:v>12.5</c:v>
                </c:pt>
                <c:pt idx="22" formatCode="General">
                  <c:v>12.5</c:v>
                </c:pt>
                <c:pt idx="23" formatCode="General">
                  <c:v>12.5</c:v>
                </c:pt>
                <c:pt idx="24" formatCode="General">
                  <c:v>12.5</c:v>
                </c:pt>
                <c:pt idx="25" formatCode="General">
                  <c:v>12.5</c:v>
                </c:pt>
                <c:pt idx="26" formatCode="General">
                  <c:v>12.5</c:v>
                </c:pt>
                <c:pt idx="27" formatCode="General">
                  <c:v>12.5</c:v>
                </c:pt>
                <c:pt idx="28" formatCode="General">
                  <c:v>12.5</c:v>
                </c:pt>
                <c:pt idx="29" formatCode="General">
                  <c:v>12.5</c:v>
                </c:pt>
                <c:pt idx="30" formatCode="General">
                  <c:v>12.5</c:v>
                </c:pt>
                <c:pt idx="31" formatCode="General">
                  <c:v>12.5</c:v>
                </c:pt>
                <c:pt idx="32" formatCode="General">
                  <c:v>12.5</c:v>
                </c:pt>
                <c:pt idx="33" formatCode="General">
                  <c:v>13.55</c:v>
                </c:pt>
                <c:pt idx="34" formatCode="General">
                  <c:v>13.8</c:v>
                </c:pt>
                <c:pt idx="35" formatCode="General">
                  <c:v>13.8</c:v>
                </c:pt>
                <c:pt idx="36" formatCode="General">
                  <c:v>14</c:v>
                </c:pt>
                <c:pt idx="37" formatCode="General">
                  <c:v>14</c:v>
                </c:pt>
                <c:pt idx="38" formatCode="General">
                  <c:v>14</c:v>
                </c:pt>
                <c:pt idx="39" formatCode="General">
                  <c:v>14</c:v>
                </c:pt>
                <c:pt idx="40" formatCode="General">
                  <c:v>14</c:v>
                </c:pt>
                <c:pt idx="41" formatCode="General">
                  <c:v>14</c:v>
                </c:pt>
                <c:pt idx="42" formatCode="General">
                  <c:v>14</c:v>
                </c:pt>
                <c:pt idx="43" formatCode="General">
                  <c:v>14</c:v>
                </c:pt>
                <c:pt idx="44" formatCode="General">
                  <c:v>14</c:v>
                </c:pt>
                <c:pt idx="45" formatCode="General">
                  <c:v>14</c:v>
                </c:pt>
                <c:pt idx="46" formatCode="General">
                  <c:v>14.04</c:v>
                </c:pt>
                <c:pt idx="47" formatCode="General">
                  <c:v>14.08</c:v>
                </c:pt>
                <c:pt idx="48" formatCode="General">
                  <c:v>14.45</c:v>
                </c:pt>
                <c:pt idx="49" formatCode="General">
                  <c:v>14.5</c:v>
                </c:pt>
                <c:pt idx="50" formatCode="General">
                  <c:v>14.6</c:v>
                </c:pt>
                <c:pt idx="51" formatCode="General">
                  <c:v>14.6</c:v>
                </c:pt>
                <c:pt idx="52" formatCode="General">
                  <c:v>15.2</c:v>
                </c:pt>
                <c:pt idx="53" formatCode="General">
                  <c:v>15.2</c:v>
                </c:pt>
                <c:pt idx="54" formatCode="General">
                  <c:v>15.5</c:v>
                </c:pt>
                <c:pt idx="55" formatCode="General">
                  <c:v>15.5</c:v>
                </c:pt>
                <c:pt idx="56" formatCode="General">
                  <c:v>15.5</c:v>
                </c:pt>
                <c:pt idx="57" formatCode="General">
                  <c:v>15.5</c:v>
                </c:pt>
                <c:pt idx="58" formatCode="General">
                  <c:v>15.5</c:v>
                </c:pt>
                <c:pt idx="59" formatCode="General">
                  <c:v>15.5</c:v>
                </c:pt>
                <c:pt idx="60" formatCode="General">
                  <c:v>15.5</c:v>
                </c:pt>
                <c:pt idx="61" formatCode="General">
                  <c:v>15.5</c:v>
                </c:pt>
                <c:pt idx="62" formatCode="General">
                  <c:v>15.5</c:v>
                </c:pt>
                <c:pt idx="63" formatCode="General">
                  <c:v>15.5</c:v>
                </c:pt>
                <c:pt idx="64" formatCode="General">
                  <c:v>15.5</c:v>
                </c:pt>
                <c:pt idx="65" formatCode="General">
                  <c:v>15.5</c:v>
                </c:pt>
                <c:pt idx="66" formatCode="General">
                  <c:v>15.5</c:v>
                </c:pt>
                <c:pt idx="67" formatCode="General">
                  <c:v>15.5</c:v>
                </c:pt>
                <c:pt idx="68" formatCode="General">
                  <c:v>15.5</c:v>
                </c:pt>
                <c:pt idx="69" formatCode="General">
                  <c:v>15.5</c:v>
                </c:pt>
                <c:pt idx="70" formatCode="General">
                  <c:v>15.5</c:v>
                </c:pt>
                <c:pt idx="71" formatCode="General">
                  <c:v>15.5</c:v>
                </c:pt>
                <c:pt idx="72" formatCode="General">
                  <c:v>15.5</c:v>
                </c:pt>
                <c:pt idx="73" formatCode="General">
                  <c:v>15.5</c:v>
                </c:pt>
                <c:pt idx="74" formatCode="General">
                  <c:v>15.5</c:v>
                </c:pt>
                <c:pt idx="75" formatCode="General">
                  <c:v>15.5</c:v>
                </c:pt>
                <c:pt idx="76" formatCode="General">
                  <c:v>15.5</c:v>
                </c:pt>
                <c:pt idx="77" formatCode="General">
                  <c:v>15.5</c:v>
                </c:pt>
                <c:pt idx="78" formatCode="General">
                  <c:v>15.5</c:v>
                </c:pt>
                <c:pt idx="79" formatCode="General">
                  <c:v>15.7</c:v>
                </c:pt>
                <c:pt idx="80" formatCode="General">
                  <c:v>16.5</c:v>
                </c:pt>
                <c:pt idx="81" formatCode="General">
                  <c:v>17.399999999999999</c:v>
                </c:pt>
                <c:pt idx="82" formatCode="General">
                  <c:v>17.899999999999999</c:v>
                </c:pt>
                <c:pt idx="83" formatCode="General">
                  <c:v>19.5</c:v>
                </c:pt>
                <c:pt idx="84" formatCode="General">
                  <c:v>19.5</c:v>
                </c:pt>
                <c:pt idx="85" formatCode="General">
                  <c:v>19.5</c:v>
                </c:pt>
                <c:pt idx="86" formatCode="General">
                  <c:v>19.5</c:v>
                </c:pt>
                <c:pt idx="87" formatCode="General">
                  <c:v>19.5</c:v>
                </c:pt>
                <c:pt idx="88" formatCode="General">
                  <c:v>22</c:v>
                </c:pt>
                <c:pt idx="89" formatCode="General">
                  <c:v>22.5</c:v>
                </c:pt>
                <c:pt idx="90" formatCode="General">
                  <c:v>22.5</c:v>
                </c:pt>
                <c:pt idx="91" formatCode="General">
                  <c:v>22.5</c:v>
                </c:pt>
                <c:pt idx="92" formatCode="General">
                  <c:v>22.5</c:v>
                </c:pt>
                <c:pt idx="93" formatCode="General">
                  <c:v>22.5</c:v>
                </c:pt>
                <c:pt idx="94" formatCode="General">
                  <c:v>22.5</c:v>
                </c:pt>
                <c:pt idx="95" formatCode="General">
                  <c:v>22.5</c:v>
                </c:pt>
                <c:pt idx="96" formatCode="General">
                  <c:v>28.4</c:v>
                </c:pt>
                <c:pt idx="97" formatCode="General">
                  <c:v>28.68</c:v>
                </c:pt>
                <c:pt idx="98" formatCode="General">
                  <c:v>29</c:v>
                </c:pt>
                <c:pt idx="99" formatCode="General">
                  <c:v>29</c:v>
                </c:pt>
                <c:pt idx="100" formatCode="General">
                  <c:v>29</c:v>
                </c:pt>
                <c:pt idx="101" formatCode="General">
                  <c:v>29</c:v>
                </c:pt>
                <c:pt idx="102" formatCode="General">
                  <c:v>29</c:v>
                </c:pt>
                <c:pt idx="103" formatCode="General">
                  <c:v>29</c:v>
                </c:pt>
                <c:pt idx="104" formatCode="General">
                  <c:v>29</c:v>
                </c:pt>
                <c:pt idx="105" formatCode="General">
                  <c:v>29</c:v>
                </c:pt>
                <c:pt idx="106" formatCode="General">
                  <c:v>29</c:v>
                </c:pt>
                <c:pt idx="107" formatCode="General">
                  <c:v>29</c:v>
                </c:pt>
                <c:pt idx="108" formatCode="General">
                  <c:v>29</c:v>
                </c:pt>
                <c:pt idx="109" formatCode="General">
                  <c:v>29</c:v>
                </c:pt>
                <c:pt idx="110" formatCode="General">
                  <c:v>29.8</c:v>
                </c:pt>
                <c:pt idx="111" formatCode="General">
                  <c:v>29.97</c:v>
                </c:pt>
                <c:pt idx="112" formatCode="General">
                  <c:v>30</c:v>
                </c:pt>
                <c:pt idx="113" formatCode="General">
                  <c:v>30</c:v>
                </c:pt>
                <c:pt idx="114" formatCode="General">
                  <c:v>30</c:v>
                </c:pt>
                <c:pt idx="115" formatCode="General">
                  <c:v>30.7</c:v>
                </c:pt>
                <c:pt idx="116" formatCode="General">
                  <c:v>30.7</c:v>
                </c:pt>
                <c:pt idx="117" formatCode="General">
                  <c:v>30.7</c:v>
                </c:pt>
                <c:pt idx="118" formatCode="General">
                  <c:v>31.53</c:v>
                </c:pt>
                <c:pt idx="119" formatCode="General">
                  <c:v>32</c:v>
                </c:pt>
                <c:pt idx="120" formatCode="General">
                  <c:v>32</c:v>
                </c:pt>
                <c:pt idx="121" formatCode="General">
                  <c:v>32</c:v>
                </c:pt>
                <c:pt idx="122" formatCode="General">
                  <c:v>32</c:v>
                </c:pt>
                <c:pt idx="123" formatCode="General">
                  <c:v>32</c:v>
                </c:pt>
                <c:pt idx="124" formatCode="General">
                  <c:v>32</c:v>
                </c:pt>
                <c:pt idx="125" formatCode="General">
                  <c:v>33.200000000000003</c:v>
                </c:pt>
                <c:pt idx="126" formatCode="General">
                  <c:v>33.299999999999997</c:v>
                </c:pt>
                <c:pt idx="127" formatCode="General">
                  <c:v>33.299999999999997</c:v>
                </c:pt>
                <c:pt idx="128" formatCode="General">
                  <c:v>34</c:v>
                </c:pt>
                <c:pt idx="129" formatCode="General">
                  <c:v>35.200000000000003</c:v>
                </c:pt>
                <c:pt idx="130" formatCode="General">
                  <c:v>35.700000000000003</c:v>
                </c:pt>
                <c:pt idx="131" formatCode="General">
                  <c:v>38.9</c:v>
                </c:pt>
                <c:pt idx="132" formatCode="General">
                  <c:v>38.9</c:v>
                </c:pt>
                <c:pt idx="133" formatCode="General">
                  <c:v>38.9</c:v>
                </c:pt>
                <c:pt idx="134" formatCode="General">
                  <c:v>48.1</c:v>
                </c:pt>
                <c:pt idx="135" formatCode="General">
                  <c:v>48.1</c:v>
                </c:pt>
                <c:pt idx="136" formatCode="General">
                  <c:v>48.1</c:v>
                </c:pt>
                <c:pt idx="137" formatCode="General">
                  <c:v>48.1</c:v>
                </c:pt>
                <c:pt idx="138" formatCode="General">
                  <c:v>48.1</c:v>
                </c:pt>
                <c:pt idx="139" formatCode="General">
                  <c:v>48.1</c:v>
                </c:pt>
                <c:pt idx="140" formatCode="General">
                  <c:v>52.5</c:v>
                </c:pt>
                <c:pt idx="141" formatCode="General">
                  <c:v>53.6</c:v>
                </c:pt>
                <c:pt idx="142" formatCode="General">
                  <c:v>54.63</c:v>
                </c:pt>
                <c:pt idx="143" formatCode="General">
                  <c:v>54.63</c:v>
                </c:pt>
                <c:pt idx="144" formatCode="General">
                  <c:v>55</c:v>
                </c:pt>
                <c:pt idx="145" formatCode="General">
                  <c:v>55</c:v>
                </c:pt>
                <c:pt idx="146" formatCode="General">
                  <c:v>55</c:v>
                </c:pt>
                <c:pt idx="147" formatCode="General">
                  <c:v>55</c:v>
                </c:pt>
                <c:pt idx="148" formatCode="General">
                  <c:v>55</c:v>
                </c:pt>
                <c:pt idx="149" formatCode="General">
                  <c:v>55</c:v>
                </c:pt>
                <c:pt idx="150" formatCode="General">
                  <c:v>55</c:v>
                </c:pt>
                <c:pt idx="151" formatCode="General">
                  <c:v>55</c:v>
                </c:pt>
                <c:pt idx="152" formatCode="General">
                  <c:v>55</c:v>
                </c:pt>
                <c:pt idx="153" formatCode="General">
                  <c:v>55</c:v>
                </c:pt>
                <c:pt idx="154" formatCode="General">
                  <c:v>55.59</c:v>
                </c:pt>
                <c:pt idx="155" formatCode="General">
                  <c:v>55.59</c:v>
                </c:pt>
                <c:pt idx="156" formatCode="General">
                  <c:v>55.59</c:v>
                </c:pt>
                <c:pt idx="157" formatCode="General">
                  <c:v>55.59</c:v>
                </c:pt>
                <c:pt idx="158" formatCode="General">
                  <c:v>55.59</c:v>
                </c:pt>
                <c:pt idx="159" formatCode="General">
                  <c:v>55.59</c:v>
                </c:pt>
                <c:pt idx="160" formatCode="General">
                  <c:v>55.59</c:v>
                </c:pt>
                <c:pt idx="161" formatCode="General">
                  <c:v>55.59</c:v>
                </c:pt>
                <c:pt idx="162" formatCode="General">
                  <c:v>55.59</c:v>
                </c:pt>
                <c:pt idx="163" formatCode="General">
                  <c:v>55.59</c:v>
                </c:pt>
                <c:pt idx="164" formatCode="General">
                  <c:v>55.59</c:v>
                </c:pt>
                <c:pt idx="165" formatCode="General">
                  <c:v>56.15</c:v>
                </c:pt>
                <c:pt idx="166" formatCode="General">
                  <c:v>56.15</c:v>
                </c:pt>
                <c:pt idx="167" formatCode="General">
                  <c:v>60</c:v>
                </c:pt>
                <c:pt idx="168" formatCode="General">
                  <c:v>60</c:v>
                </c:pt>
                <c:pt idx="169" formatCode="General">
                  <c:v>60</c:v>
                </c:pt>
                <c:pt idx="170" formatCode="General">
                  <c:v>60</c:v>
                </c:pt>
                <c:pt idx="171" formatCode="General">
                  <c:v>60</c:v>
                </c:pt>
                <c:pt idx="172" formatCode="General">
                  <c:v>60</c:v>
                </c:pt>
                <c:pt idx="173" formatCode="General">
                  <c:v>60</c:v>
                </c:pt>
                <c:pt idx="174" formatCode="General">
                  <c:v>60</c:v>
                </c:pt>
                <c:pt idx="175" formatCode="General">
                  <c:v>60</c:v>
                </c:pt>
                <c:pt idx="176" formatCode="General">
                  <c:v>60</c:v>
                </c:pt>
                <c:pt idx="177" formatCode="General">
                  <c:v>60</c:v>
                </c:pt>
                <c:pt idx="178" formatCode="General">
                  <c:v>60</c:v>
                </c:pt>
                <c:pt idx="179" formatCode="General">
                  <c:v>60.1</c:v>
                </c:pt>
                <c:pt idx="180" formatCode="General">
                  <c:v>60.1</c:v>
                </c:pt>
                <c:pt idx="181" formatCode="General">
                  <c:v>60.1</c:v>
                </c:pt>
                <c:pt idx="182" formatCode="General">
                  <c:v>60.1</c:v>
                </c:pt>
                <c:pt idx="183" formatCode="General">
                  <c:v>60.1</c:v>
                </c:pt>
                <c:pt idx="184" formatCode="General">
                  <c:v>60.1</c:v>
                </c:pt>
                <c:pt idx="185" formatCode="General">
                  <c:v>60.1</c:v>
                </c:pt>
                <c:pt idx="186" formatCode="General">
                  <c:v>60.1</c:v>
                </c:pt>
                <c:pt idx="187" formatCode="General">
                  <c:v>67.400000000000006</c:v>
                </c:pt>
                <c:pt idx="188" formatCode="General">
                  <c:v>67.400000000000006</c:v>
                </c:pt>
                <c:pt idx="189" formatCode="General">
                  <c:v>67.400000000000006</c:v>
                </c:pt>
                <c:pt idx="190" formatCode="General">
                  <c:v>72</c:v>
                </c:pt>
                <c:pt idx="191" formatCode="General">
                  <c:v>77.599999999999994</c:v>
                </c:pt>
                <c:pt idx="192" formatCode="General">
                  <c:v>77.599999999999994</c:v>
                </c:pt>
                <c:pt idx="193" formatCode="General">
                  <c:v>81</c:v>
                </c:pt>
                <c:pt idx="194" formatCode="General">
                  <c:v>82</c:v>
                </c:pt>
                <c:pt idx="195" formatCode="General">
                  <c:v>84.7</c:v>
                </c:pt>
                <c:pt idx="196" formatCode="General">
                  <c:v>86</c:v>
                </c:pt>
                <c:pt idx="197" formatCode="General">
                  <c:v>86</c:v>
                </c:pt>
                <c:pt idx="198" formatCode="General">
                  <c:v>87</c:v>
                </c:pt>
                <c:pt idx="199" formatCode="General">
                  <c:v>87</c:v>
                </c:pt>
                <c:pt idx="200" formatCode="General">
                  <c:v>87.3</c:v>
                </c:pt>
                <c:pt idx="201" formatCode="General">
                  <c:v>87.5</c:v>
                </c:pt>
                <c:pt idx="202" formatCode="General">
                  <c:v>87.6</c:v>
                </c:pt>
                <c:pt idx="203" formatCode="General">
                  <c:v>91.5</c:v>
                </c:pt>
                <c:pt idx="204" formatCode="General">
                  <c:v>91.5</c:v>
                </c:pt>
                <c:pt idx="205" formatCode="General">
                  <c:v>91.5</c:v>
                </c:pt>
                <c:pt idx="206" formatCode="General">
                  <c:v>91.5</c:v>
                </c:pt>
                <c:pt idx="207" formatCode="General">
                  <c:v>91.5</c:v>
                </c:pt>
                <c:pt idx="208" formatCode="General">
                  <c:v>91.5</c:v>
                </c:pt>
                <c:pt idx="209" formatCode="General">
                  <c:v>92</c:v>
                </c:pt>
                <c:pt idx="210" formatCode="General">
                  <c:v>92</c:v>
                </c:pt>
                <c:pt idx="211" formatCode="General">
                  <c:v>92</c:v>
                </c:pt>
                <c:pt idx="212" formatCode="General">
                  <c:v>92</c:v>
                </c:pt>
                <c:pt idx="213" formatCode="General">
                  <c:v>92</c:v>
                </c:pt>
                <c:pt idx="214" formatCode="General">
                  <c:v>92</c:v>
                </c:pt>
                <c:pt idx="215" formatCode="General">
                  <c:v>92</c:v>
                </c:pt>
                <c:pt idx="216" formatCode="General">
                  <c:v>92</c:v>
                </c:pt>
                <c:pt idx="217" formatCode="General">
                  <c:v>92</c:v>
                </c:pt>
                <c:pt idx="218" formatCode="General">
                  <c:v>92</c:v>
                </c:pt>
                <c:pt idx="219" formatCode="General">
                  <c:v>92</c:v>
                </c:pt>
                <c:pt idx="220" formatCode="General">
                  <c:v>92</c:v>
                </c:pt>
                <c:pt idx="221" formatCode="General">
                  <c:v>92</c:v>
                </c:pt>
                <c:pt idx="222" formatCode="General">
                  <c:v>92</c:v>
                </c:pt>
                <c:pt idx="223" formatCode="General">
                  <c:v>92</c:v>
                </c:pt>
                <c:pt idx="224" formatCode="General">
                  <c:v>92</c:v>
                </c:pt>
                <c:pt idx="225" formatCode="General">
                  <c:v>92</c:v>
                </c:pt>
                <c:pt idx="226" formatCode="General">
                  <c:v>92</c:v>
                </c:pt>
                <c:pt idx="227" formatCode="General">
                  <c:v>92</c:v>
                </c:pt>
                <c:pt idx="228" formatCode="General">
                  <c:v>92</c:v>
                </c:pt>
                <c:pt idx="229" formatCode="General">
                  <c:v>92</c:v>
                </c:pt>
                <c:pt idx="230" formatCode="General">
                  <c:v>92</c:v>
                </c:pt>
                <c:pt idx="231" formatCode="General">
                  <c:v>92</c:v>
                </c:pt>
                <c:pt idx="232" formatCode="General">
                  <c:v>92</c:v>
                </c:pt>
                <c:pt idx="233" formatCode="General">
                  <c:v>92</c:v>
                </c:pt>
                <c:pt idx="234" formatCode="General">
                  <c:v>92</c:v>
                </c:pt>
                <c:pt idx="235" formatCode="General">
                  <c:v>92</c:v>
                </c:pt>
                <c:pt idx="236" formatCode="General">
                  <c:v>92</c:v>
                </c:pt>
                <c:pt idx="237" formatCode="General">
                  <c:v>92</c:v>
                </c:pt>
                <c:pt idx="238" formatCode="General">
                  <c:v>92</c:v>
                </c:pt>
                <c:pt idx="239" formatCode="General">
                  <c:v>92.1</c:v>
                </c:pt>
                <c:pt idx="240" formatCode="General">
                  <c:v>92.1</c:v>
                </c:pt>
                <c:pt idx="241" formatCode="General">
                  <c:v>92.1</c:v>
                </c:pt>
                <c:pt idx="242" formatCode="General">
                  <c:v>92.1</c:v>
                </c:pt>
                <c:pt idx="243" formatCode="General">
                  <c:v>92.1</c:v>
                </c:pt>
                <c:pt idx="244" formatCode="General">
                  <c:v>92.1</c:v>
                </c:pt>
                <c:pt idx="245" formatCode="General">
                  <c:v>92.1</c:v>
                </c:pt>
                <c:pt idx="246" formatCode="General">
                  <c:v>92.1</c:v>
                </c:pt>
                <c:pt idx="247" formatCode="General">
                  <c:v>92.1</c:v>
                </c:pt>
                <c:pt idx="248" formatCode="General">
                  <c:v>92.1</c:v>
                </c:pt>
                <c:pt idx="249" formatCode="General">
                  <c:v>92.1</c:v>
                </c:pt>
                <c:pt idx="250" formatCode="General">
                  <c:v>92.1</c:v>
                </c:pt>
                <c:pt idx="251" formatCode="General">
                  <c:v>92.1</c:v>
                </c:pt>
                <c:pt idx="252" formatCode="General">
                  <c:v>92.1</c:v>
                </c:pt>
                <c:pt idx="253" formatCode="General">
                  <c:v>92.1</c:v>
                </c:pt>
                <c:pt idx="254" formatCode="General">
                  <c:v>92.1</c:v>
                </c:pt>
                <c:pt idx="255" formatCode="General">
                  <c:v>92.1</c:v>
                </c:pt>
                <c:pt idx="256" formatCode="General">
                  <c:v>92.1</c:v>
                </c:pt>
                <c:pt idx="257" formatCode="General">
                  <c:v>92.1</c:v>
                </c:pt>
                <c:pt idx="258" formatCode="General">
                  <c:v>92.8</c:v>
                </c:pt>
                <c:pt idx="259" formatCode="General">
                  <c:v>93.5</c:v>
                </c:pt>
                <c:pt idx="260" formatCode="General">
                  <c:v>94.5</c:v>
                </c:pt>
                <c:pt idx="261" formatCode="General">
                  <c:v>95</c:v>
                </c:pt>
                <c:pt idx="262" formatCode="General">
                  <c:v>95</c:v>
                </c:pt>
                <c:pt idx="263" formatCode="General">
                  <c:v>95</c:v>
                </c:pt>
                <c:pt idx="264" formatCode="General">
                  <c:v>95</c:v>
                </c:pt>
                <c:pt idx="265" formatCode="General">
                  <c:v>95</c:v>
                </c:pt>
                <c:pt idx="266" formatCode="General">
                  <c:v>95</c:v>
                </c:pt>
                <c:pt idx="267" formatCode="General">
                  <c:v>95</c:v>
                </c:pt>
                <c:pt idx="268" formatCode="General">
                  <c:v>95</c:v>
                </c:pt>
                <c:pt idx="269" formatCode="General">
                  <c:v>96</c:v>
                </c:pt>
                <c:pt idx="270" formatCode="General">
                  <c:v>102.2</c:v>
                </c:pt>
                <c:pt idx="271" formatCode="General">
                  <c:v>105.5</c:v>
                </c:pt>
                <c:pt idx="272" formatCode="General">
                  <c:v>106.42</c:v>
                </c:pt>
                <c:pt idx="273" formatCode="General">
                  <c:v>110</c:v>
                </c:pt>
                <c:pt idx="274" formatCode="General">
                  <c:v>110</c:v>
                </c:pt>
                <c:pt idx="275" formatCode="General">
                  <c:v>110</c:v>
                </c:pt>
                <c:pt idx="276" formatCode="General">
                  <c:v>110</c:v>
                </c:pt>
                <c:pt idx="277" formatCode="General">
                  <c:v>110.6</c:v>
                </c:pt>
                <c:pt idx="278" formatCode="General">
                  <c:v>110.6</c:v>
                </c:pt>
                <c:pt idx="279" formatCode="General">
                  <c:v>110.6</c:v>
                </c:pt>
                <c:pt idx="280" formatCode="General">
                  <c:v>110.6</c:v>
                </c:pt>
                <c:pt idx="281" formatCode="General">
                  <c:v>110.6</c:v>
                </c:pt>
                <c:pt idx="282" formatCode="General">
                  <c:v>110.6</c:v>
                </c:pt>
                <c:pt idx="283" formatCode="General">
                  <c:v>110.6</c:v>
                </c:pt>
                <c:pt idx="284" formatCode="General">
                  <c:v>110.6</c:v>
                </c:pt>
                <c:pt idx="285" formatCode="General">
                  <c:v>110.6</c:v>
                </c:pt>
                <c:pt idx="286" formatCode="General">
                  <c:v>110.6</c:v>
                </c:pt>
                <c:pt idx="287" formatCode="General">
                  <c:v>110.6</c:v>
                </c:pt>
                <c:pt idx="288" formatCode="General">
                  <c:v>110.6</c:v>
                </c:pt>
                <c:pt idx="289" formatCode="General">
                  <c:v>110.6</c:v>
                </c:pt>
                <c:pt idx="290" formatCode="General">
                  <c:v>110.6</c:v>
                </c:pt>
                <c:pt idx="291" formatCode="General">
                  <c:v>110.6</c:v>
                </c:pt>
                <c:pt idx="292" formatCode="General">
                  <c:v>110.6</c:v>
                </c:pt>
                <c:pt idx="293" formatCode="General">
                  <c:v>110.6</c:v>
                </c:pt>
                <c:pt idx="294" formatCode="General">
                  <c:v>110.6</c:v>
                </c:pt>
                <c:pt idx="295" formatCode="General">
                  <c:v>110.6</c:v>
                </c:pt>
                <c:pt idx="296" formatCode="General">
                  <c:v>110.6</c:v>
                </c:pt>
                <c:pt idx="297" formatCode="General">
                  <c:v>110.6</c:v>
                </c:pt>
                <c:pt idx="298" formatCode="General">
                  <c:v>114</c:v>
                </c:pt>
                <c:pt idx="299" formatCode="General">
                  <c:v>114.1</c:v>
                </c:pt>
                <c:pt idx="300" formatCode="General">
                  <c:v>114.1</c:v>
                </c:pt>
                <c:pt idx="301" formatCode="General">
                  <c:v>114.1</c:v>
                </c:pt>
                <c:pt idx="302" formatCode="General">
                  <c:v>114.5</c:v>
                </c:pt>
                <c:pt idx="303" formatCode="General">
                  <c:v>114.5</c:v>
                </c:pt>
                <c:pt idx="304" formatCode="General">
                  <c:v>114.5</c:v>
                </c:pt>
                <c:pt idx="305" formatCode="General">
                  <c:v>114.5</c:v>
                </c:pt>
                <c:pt idx="306" formatCode="General">
                  <c:v>114.5</c:v>
                </c:pt>
                <c:pt idx="307" formatCode="General">
                  <c:v>114.5</c:v>
                </c:pt>
                <c:pt idx="308" formatCode="General">
                  <c:v>114.6</c:v>
                </c:pt>
                <c:pt idx="309" formatCode="General">
                  <c:v>115.7</c:v>
                </c:pt>
                <c:pt idx="310" formatCode="General">
                  <c:v>115.7</c:v>
                </c:pt>
                <c:pt idx="311" formatCode="General">
                  <c:v>116.8</c:v>
                </c:pt>
                <c:pt idx="312" formatCode="General">
                  <c:v>116.8</c:v>
                </c:pt>
                <c:pt idx="313" formatCode="General">
                  <c:v>116.8</c:v>
                </c:pt>
                <c:pt idx="314" formatCode="General">
                  <c:v>117</c:v>
                </c:pt>
                <c:pt idx="315" formatCode="General">
                  <c:v>117</c:v>
                </c:pt>
                <c:pt idx="316" formatCode="General">
                  <c:v>117</c:v>
                </c:pt>
                <c:pt idx="317" formatCode="General">
                  <c:v>117</c:v>
                </c:pt>
                <c:pt idx="318" formatCode="General">
                  <c:v>117</c:v>
                </c:pt>
                <c:pt idx="319" formatCode="General">
                  <c:v>117</c:v>
                </c:pt>
                <c:pt idx="320" formatCode="General">
                  <c:v>117</c:v>
                </c:pt>
                <c:pt idx="321" formatCode="General">
                  <c:v>117</c:v>
                </c:pt>
                <c:pt idx="322" formatCode="General">
                  <c:v>117</c:v>
                </c:pt>
                <c:pt idx="323" formatCode="General">
                  <c:v>117</c:v>
                </c:pt>
                <c:pt idx="324" formatCode="General">
                  <c:v>117</c:v>
                </c:pt>
                <c:pt idx="325" formatCode="General">
                  <c:v>117</c:v>
                </c:pt>
                <c:pt idx="326" formatCode="General">
                  <c:v>117.5</c:v>
                </c:pt>
                <c:pt idx="327" formatCode="General">
                  <c:v>117.5</c:v>
                </c:pt>
                <c:pt idx="328" formatCode="General">
                  <c:v>117.5</c:v>
                </c:pt>
                <c:pt idx="329" formatCode="General">
                  <c:v>117.5</c:v>
                </c:pt>
                <c:pt idx="330" formatCode="General">
                  <c:v>117.5</c:v>
                </c:pt>
                <c:pt idx="331" formatCode="General">
                  <c:v>119.3</c:v>
                </c:pt>
                <c:pt idx="332" formatCode="General">
                  <c:v>119.3</c:v>
                </c:pt>
                <c:pt idx="333" formatCode="General">
                  <c:v>120</c:v>
                </c:pt>
                <c:pt idx="334" formatCode="General">
                  <c:v>120.9</c:v>
                </c:pt>
                <c:pt idx="335" formatCode="General">
                  <c:v>120.93</c:v>
                </c:pt>
                <c:pt idx="336" formatCode="General">
                  <c:v>120.93</c:v>
                </c:pt>
                <c:pt idx="337" formatCode="General">
                  <c:v>120.93</c:v>
                </c:pt>
                <c:pt idx="338" formatCode="General">
                  <c:v>120.93</c:v>
                </c:pt>
                <c:pt idx="339" formatCode="General">
                  <c:v>120.93</c:v>
                </c:pt>
                <c:pt idx="340" formatCode="General">
                  <c:v>120.93</c:v>
                </c:pt>
                <c:pt idx="341" formatCode="General">
                  <c:v>120.93</c:v>
                </c:pt>
                <c:pt idx="342" formatCode="General">
                  <c:v>120.93</c:v>
                </c:pt>
                <c:pt idx="343" formatCode="General">
                  <c:v>120.93</c:v>
                </c:pt>
                <c:pt idx="344" formatCode="General">
                  <c:v>120.93</c:v>
                </c:pt>
                <c:pt idx="345" formatCode="General">
                  <c:v>120.93</c:v>
                </c:pt>
                <c:pt idx="346" formatCode="General">
                  <c:v>121</c:v>
                </c:pt>
                <c:pt idx="347" formatCode="General">
                  <c:v>122.4</c:v>
                </c:pt>
                <c:pt idx="348" formatCode="General">
                  <c:v>122.4</c:v>
                </c:pt>
                <c:pt idx="349" formatCode="General">
                  <c:v>124.6</c:v>
                </c:pt>
                <c:pt idx="350" formatCode="General">
                  <c:v>124.8</c:v>
                </c:pt>
                <c:pt idx="351" formatCode="General">
                  <c:v>125</c:v>
                </c:pt>
                <c:pt idx="352" formatCode="General">
                  <c:v>125</c:v>
                </c:pt>
                <c:pt idx="353" formatCode="General">
                  <c:v>125.1</c:v>
                </c:pt>
                <c:pt idx="354" formatCode="General">
                  <c:v>126.1</c:v>
                </c:pt>
                <c:pt idx="355" formatCode="General">
                  <c:v>127.5</c:v>
                </c:pt>
                <c:pt idx="356" formatCode="General">
                  <c:v>128.4</c:v>
                </c:pt>
                <c:pt idx="357" formatCode="General">
                  <c:v>128.4</c:v>
                </c:pt>
                <c:pt idx="358" formatCode="General">
                  <c:v>128.4</c:v>
                </c:pt>
                <c:pt idx="359" formatCode="General">
                  <c:v>129.19999999999999</c:v>
                </c:pt>
                <c:pt idx="360" formatCode="General">
                  <c:v>129.30000000000001</c:v>
                </c:pt>
                <c:pt idx="361" formatCode="0">
                  <c:v>130</c:v>
                </c:pt>
                <c:pt idx="362" formatCode="0">
                  <c:v>130</c:v>
                </c:pt>
                <c:pt idx="363" formatCode="0">
                  <c:v>130</c:v>
                </c:pt>
                <c:pt idx="364" formatCode="0">
                  <c:v>130</c:v>
                </c:pt>
                <c:pt idx="365" formatCode="0">
                  <c:v>130</c:v>
                </c:pt>
                <c:pt idx="366" formatCode="0">
                  <c:v>130</c:v>
                </c:pt>
                <c:pt idx="367" formatCode="0">
                  <c:v>130</c:v>
                </c:pt>
                <c:pt idx="368" formatCode="0">
                  <c:v>130</c:v>
                </c:pt>
                <c:pt idx="369" formatCode="0">
                  <c:v>130</c:v>
                </c:pt>
                <c:pt idx="370" formatCode="0">
                  <c:v>130</c:v>
                </c:pt>
                <c:pt idx="371" formatCode="0">
                  <c:v>130</c:v>
                </c:pt>
                <c:pt idx="372" formatCode="General">
                  <c:v>130</c:v>
                </c:pt>
                <c:pt idx="373" formatCode="General">
                  <c:v>130</c:v>
                </c:pt>
                <c:pt idx="374" formatCode="General">
                  <c:v>130</c:v>
                </c:pt>
                <c:pt idx="375" formatCode="General">
                  <c:v>130</c:v>
                </c:pt>
                <c:pt idx="376" formatCode="General">
                  <c:v>130</c:v>
                </c:pt>
                <c:pt idx="377" formatCode="General">
                  <c:v>130</c:v>
                </c:pt>
                <c:pt idx="378" formatCode="General">
                  <c:v>130</c:v>
                </c:pt>
                <c:pt idx="379" formatCode="General">
                  <c:v>130</c:v>
                </c:pt>
                <c:pt idx="380" formatCode="General">
                  <c:v>130</c:v>
                </c:pt>
                <c:pt idx="381" formatCode="General">
                  <c:v>131</c:v>
                </c:pt>
                <c:pt idx="382" formatCode="General">
                  <c:v>131</c:v>
                </c:pt>
                <c:pt idx="383" formatCode="General">
                  <c:v>131</c:v>
                </c:pt>
                <c:pt idx="384" formatCode="General">
                  <c:v>132</c:v>
                </c:pt>
                <c:pt idx="385" formatCode="General">
                  <c:v>132</c:v>
                </c:pt>
                <c:pt idx="386" formatCode="General">
                  <c:v>132</c:v>
                </c:pt>
                <c:pt idx="387" formatCode="General">
                  <c:v>132</c:v>
                </c:pt>
                <c:pt idx="388" formatCode="General">
                  <c:v>132.19999999999999</c:v>
                </c:pt>
                <c:pt idx="389" formatCode="General">
                  <c:v>132.19999999999999</c:v>
                </c:pt>
                <c:pt idx="390" formatCode="General">
                  <c:v>132.19999999999999</c:v>
                </c:pt>
                <c:pt idx="391" formatCode="General">
                  <c:v>132.19999999999999</c:v>
                </c:pt>
                <c:pt idx="392" formatCode="General">
                  <c:v>132.19999999999999</c:v>
                </c:pt>
                <c:pt idx="393" formatCode="General">
                  <c:v>132.5</c:v>
                </c:pt>
                <c:pt idx="394" formatCode="General">
                  <c:v>132.5</c:v>
                </c:pt>
                <c:pt idx="395" formatCode="General">
                  <c:v>132.5</c:v>
                </c:pt>
                <c:pt idx="396" formatCode="General">
                  <c:v>132.5</c:v>
                </c:pt>
                <c:pt idx="397" formatCode="General">
                  <c:v>132.5</c:v>
                </c:pt>
                <c:pt idx="398" formatCode="General">
                  <c:v>132.5</c:v>
                </c:pt>
                <c:pt idx="399" formatCode="General">
                  <c:v>132.5</c:v>
                </c:pt>
                <c:pt idx="400" formatCode="General">
                  <c:v>132.5</c:v>
                </c:pt>
                <c:pt idx="401" formatCode="General">
                  <c:v>132.5</c:v>
                </c:pt>
                <c:pt idx="402" formatCode="General">
                  <c:v>132.5</c:v>
                </c:pt>
                <c:pt idx="403" formatCode="General">
                  <c:v>133</c:v>
                </c:pt>
                <c:pt idx="404" formatCode="General">
                  <c:v>133</c:v>
                </c:pt>
                <c:pt idx="405" formatCode="General">
                  <c:v>133</c:v>
                </c:pt>
                <c:pt idx="406" formatCode="General">
                  <c:v>133</c:v>
                </c:pt>
                <c:pt idx="407" formatCode="General">
                  <c:v>133</c:v>
                </c:pt>
                <c:pt idx="408" formatCode="General">
                  <c:v>133</c:v>
                </c:pt>
                <c:pt idx="409" formatCode="General">
                  <c:v>141</c:v>
                </c:pt>
                <c:pt idx="410" formatCode="General">
                  <c:v>141</c:v>
                </c:pt>
                <c:pt idx="411" formatCode="General">
                  <c:v>143</c:v>
                </c:pt>
                <c:pt idx="412" formatCode="General">
                  <c:v>143</c:v>
                </c:pt>
                <c:pt idx="413" formatCode="General">
                  <c:v>143</c:v>
                </c:pt>
                <c:pt idx="414" formatCode="General">
                  <c:v>160.1</c:v>
                </c:pt>
                <c:pt idx="415" formatCode="General">
                  <c:v>160.1</c:v>
                </c:pt>
                <c:pt idx="416" formatCode="General">
                  <c:v>160.1</c:v>
                </c:pt>
                <c:pt idx="417" formatCode="General">
                  <c:v>167</c:v>
                </c:pt>
                <c:pt idx="418" formatCode="General">
                  <c:v>167</c:v>
                </c:pt>
                <c:pt idx="419" formatCode="General">
                  <c:v>167</c:v>
                </c:pt>
                <c:pt idx="420" formatCode="General">
                  <c:v>178</c:v>
                </c:pt>
                <c:pt idx="421" formatCode="General">
                  <c:v>180</c:v>
                </c:pt>
                <c:pt idx="422" formatCode="General">
                  <c:v>180</c:v>
                </c:pt>
                <c:pt idx="423" formatCode="General">
                  <c:v>180</c:v>
                </c:pt>
                <c:pt idx="424" formatCode="General">
                  <c:v>180</c:v>
                </c:pt>
                <c:pt idx="425" formatCode="General">
                  <c:v>180</c:v>
                </c:pt>
                <c:pt idx="426" formatCode="General">
                  <c:v>180</c:v>
                </c:pt>
                <c:pt idx="427" formatCode="General">
                  <c:v>180</c:v>
                </c:pt>
                <c:pt idx="428" formatCode="General">
                  <c:v>180</c:v>
                </c:pt>
                <c:pt idx="429" formatCode="General">
                  <c:v>180</c:v>
                </c:pt>
                <c:pt idx="430" formatCode="General">
                  <c:v>180</c:v>
                </c:pt>
                <c:pt idx="431" formatCode="General">
                  <c:v>182.5</c:v>
                </c:pt>
                <c:pt idx="432" formatCode="General">
                  <c:v>182.5</c:v>
                </c:pt>
                <c:pt idx="433" formatCode="General">
                  <c:v>187</c:v>
                </c:pt>
                <c:pt idx="434" formatCode="General">
                  <c:v>187</c:v>
                </c:pt>
                <c:pt idx="435" formatCode="General">
                  <c:v>187</c:v>
                </c:pt>
                <c:pt idx="436" formatCode="General">
                  <c:v>201</c:v>
                </c:pt>
                <c:pt idx="437" formatCode="General">
                  <c:v>201</c:v>
                </c:pt>
                <c:pt idx="438" formatCode="General">
                  <c:v>201</c:v>
                </c:pt>
                <c:pt idx="439" formatCode="General">
                  <c:v>201</c:v>
                </c:pt>
                <c:pt idx="440" formatCode="General">
                  <c:v>201</c:v>
                </c:pt>
                <c:pt idx="441" formatCode="General">
                  <c:v>201</c:v>
                </c:pt>
                <c:pt idx="442" formatCode="General">
                  <c:v>250</c:v>
                </c:pt>
                <c:pt idx="443" formatCode="General">
                  <c:v>250</c:v>
                </c:pt>
                <c:pt idx="444" formatCode="General">
                  <c:v>250</c:v>
                </c:pt>
                <c:pt idx="445" formatCode="General">
                  <c:v>250</c:v>
                </c:pt>
                <c:pt idx="446" formatCode="General">
                  <c:v>250</c:v>
                </c:pt>
                <c:pt idx="447" formatCode="General">
                  <c:v>250</c:v>
                </c:pt>
                <c:pt idx="448" formatCode="General">
                  <c:v>251.2</c:v>
                </c:pt>
                <c:pt idx="449" formatCode="General">
                  <c:v>251.2</c:v>
                </c:pt>
                <c:pt idx="450" formatCode="General">
                  <c:v>251.2</c:v>
                </c:pt>
                <c:pt idx="451" formatCode="General">
                  <c:v>251.2</c:v>
                </c:pt>
                <c:pt idx="452" formatCode="General">
                  <c:v>251.2</c:v>
                </c:pt>
                <c:pt idx="453" formatCode="General">
                  <c:v>251.2</c:v>
                </c:pt>
                <c:pt idx="454" formatCode="General">
                  <c:v>251.2</c:v>
                </c:pt>
                <c:pt idx="455" formatCode="General">
                  <c:v>251.2</c:v>
                </c:pt>
                <c:pt idx="456" formatCode="General">
                  <c:v>251.2</c:v>
                </c:pt>
                <c:pt idx="457" formatCode="General">
                  <c:v>251.2</c:v>
                </c:pt>
                <c:pt idx="458" formatCode="General">
                  <c:v>251.2</c:v>
                </c:pt>
                <c:pt idx="459" formatCode="General">
                  <c:v>251.2</c:v>
                </c:pt>
                <c:pt idx="460" formatCode="General">
                  <c:v>251.2</c:v>
                </c:pt>
                <c:pt idx="461" formatCode="General">
                  <c:v>251.2</c:v>
                </c:pt>
                <c:pt idx="462" formatCode="General">
                  <c:v>251.2</c:v>
                </c:pt>
                <c:pt idx="463" formatCode="General">
                  <c:v>251.2</c:v>
                </c:pt>
                <c:pt idx="464" formatCode="General">
                  <c:v>251.2</c:v>
                </c:pt>
                <c:pt idx="465" formatCode="General">
                  <c:v>251.2</c:v>
                </c:pt>
                <c:pt idx="466" formatCode="General">
                  <c:v>251.2</c:v>
                </c:pt>
                <c:pt idx="467" formatCode="General">
                  <c:v>251.2</c:v>
                </c:pt>
                <c:pt idx="468" formatCode="General">
                  <c:v>251.2</c:v>
                </c:pt>
                <c:pt idx="469" formatCode="General">
                  <c:v>254.5</c:v>
                </c:pt>
                <c:pt idx="470" formatCode="General">
                  <c:v>254.5</c:v>
                </c:pt>
                <c:pt idx="471" formatCode="General">
                  <c:v>259</c:v>
                </c:pt>
                <c:pt idx="472" formatCode="General">
                  <c:v>259</c:v>
                </c:pt>
                <c:pt idx="473" formatCode="General">
                  <c:v>259</c:v>
                </c:pt>
                <c:pt idx="474" formatCode="General">
                  <c:v>266</c:v>
                </c:pt>
                <c:pt idx="475" formatCode="General">
                  <c:v>266</c:v>
                </c:pt>
                <c:pt idx="476" formatCode="General">
                  <c:v>269</c:v>
                </c:pt>
                <c:pt idx="477" formatCode="General">
                  <c:v>277.5</c:v>
                </c:pt>
                <c:pt idx="478" formatCode="General">
                  <c:v>277.5</c:v>
                </c:pt>
                <c:pt idx="479" formatCode="General">
                  <c:v>301</c:v>
                </c:pt>
                <c:pt idx="480" formatCode="General">
                  <c:v>301</c:v>
                </c:pt>
                <c:pt idx="481" formatCode="General">
                  <c:v>301</c:v>
                </c:pt>
                <c:pt idx="482" formatCode="General">
                  <c:v>301</c:v>
                </c:pt>
                <c:pt idx="483" formatCode="General">
                  <c:v>301</c:v>
                </c:pt>
                <c:pt idx="484" formatCode="General">
                  <c:v>301</c:v>
                </c:pt>
                <c:pt idx="485" formatCode="General">
                  <c:v>301</c:v>
                </c:pt>
                <c:pt idx="486" formatCode="General">
                  <c:v>522</c:v>
                </c:pt>
                <c:pt idx="487" formatCode="General">
                  <c:v>682</c:v>
                </c:pt>
                <c:pt idx="488" formatCode="General">
                  <c:v>850</c:v>
                </c:pt>
                <c:pt idx="489" formatCode="General">
                  <c:v>1000</c:v>
                </c:pt>
                <c:pt idx="490" formatCode="General">
                  <c:v>1087</c:v>
                </c:pt>
                <c:pt idx="491" formatCode="General">
                  <c:v>1087</c:v>
                </c:pt>
                <c:pt idx="492" formatCode="General">
                  <c:v>1087</c:v>
                </c:pt>
                <c:pt idx="493" formatCode="General">
                  <c:v>1087</c:v>
                </c:pt>
                <c:pt idx="494" formatCode="General">
                  <c:v>1087</c:v>
                </c:pt>
                <c:pt idx="495" formatCode="General">
                  <c:v>1087</c:v>
                </c:pt>
                <c:pt idx="496" formatCode="General">
                  <c:v>1087</c:v>
                </c:pt>
                <c:pt idx="497" formatCode="General">
                  <c:v>1087</c:v>
                </c:pt>
                <c:pt idx="498" formatCode="General">
                  <c:v>1087</c:v>
                </c:pt>
                <c:pt idx="499" formatCode="General">
                  <c:v>1087</c:v>
                </c:pt>
                <c:pt idx="500" formatCode="General">
                  <c:v>1087</c:v>
                </c:pt>
                <c:pt idx="501" formatCode="General">
                  <c:v>1087</c:v>
                </c:pt>
                <c:pt idx="502" formatCode="General">
                  <c:v>1087</c:v>
                </c:pt>
                <c:pt idx="503" formatCode="General">
                  <c:v>1087</c:v>
                </c:pt>
                <c:pt idx="504" formatCode="General">
                  <c:v>1087</c:v>
                </c:pt>
                <c:pt idx="505" formatCode="General">
                  <c:v>1087</c:v>
                </c:pt>
                <c:pt idx="506" formatCode="General">
                  <c:v>1087</c:v>
                </c:pt>
                <c:pt idx="507" formatCode="General">
                  <c:v>1100</c:v>
                </c:pt>
                <c:pt idx="508" formatCode="General">
                  <c:v>1100</c:v>
                </c:pt>
                <c:pt idx="509" formatCode="General">
                  <c:v>1100</c:v>
                </c:pt>
                <c:pt idx="510" formatCode="General">
                  <c:v>1100</c:v>
                </c:pt>
                <c:pt idx="511" formatCode="General">
                  <c:v>1100</c:v>
                </c:pt>
                <c:pt idx="512" formatCode="General">
                  <c:v>1100</c:v>
                </c:pt>
                <c:pt idx="513" formatCode="General">
                  <c:v>1141</c:v>
                </c:pt>
                <c:pt idx="514" formatCode="General">
                  <c:v>1199</c:v>
                </c:pt>
                <c:pt idx="515" formatCode="General">
                  <c:v>1267</c:v>
                </c:pt>
                <c:pt idx="516" formatCode="General">
                  <c:v>1267</c:v>
                </c:pt>
                <c:pt idx="517" formatCode="General">
                  <c:v>1300</c:v>
                </c:pt>
                <c:pt idx="518" formatCode="General">
                  <c:v>1300</c:v>
                </c:pt>
                <c:pt idx="519" formatCode="General">
                  <c:v>1300</c:v>
                </c:pt>
                <c:pt idx="520" formatCode="General">
                  <c:v>1300</c:v>
                </c:pt>
                <c:pt idx="521" formatCode="General">
                  <c:v>1300</c:v>
                </c:pt>
                <c:pt idx="522" formatCode="0.0">
                  <c:v>1450</c:v>
                </c:pt>
                <c:pt idx="523" formatCode="0.0">
                  <c:v>1450</c:v>
                </c:pt>
                <c:pt idx="524" formatCode="0.0">
                  <c:v>1450</c:v>
                </c:pt>
                <c:pt idx="525" formatCode="General">
                  <c:v>1786</c:v>
                </c:pt>
                <c:pt idx="526" formatCode="General">
                  <c:v>1786</c:v>
                </c:pt>
                <c:pt idx="527" formatCode="General">
                  <c:v>1786</c:v>
                </c:pt>
                <c:pt idx="528" formatCode="General">
                  <c:v>1786</c:v>
                </c:pt>
                <c:pt idx="529" formatCode="General">
                  <c:v>1900</c:v>
                </c:pt>
                <c:pt idx="530" formatCode="General">
                  <c:v>2070</c:v>
                </c:pt>
                <c:pt idx="531" formatCode="General">
                  <c:v>2070</c:v>
                </c:pt>
                <c:pt idx="532" formatCode="General">
                  <c:v>2070</c:v>
                </c:pt>
                <c:pt idx="533" formatCode="General">
                  <c:v>2167</c:v>
                </c:pt>
                <c:pt idx="534" formatCode="General">
                  <c:v>2367</c:v>
                </c:pt>
                <c:pt idx="535" formatCode="General">
                  <c:v>2410.3000000000002</c:v>
                </c:pt>
                <c:pt idx="536" formatCode="General">
                  <c:v>2410.3000000000002</c:v>
                </c:pt>
                <c:pt idx="537" formatCode="General">
                  <c:v>2410.3000000000002</c:v>
                </c:pt>
                <c:pt idx="538" formatCode="General">
                  <c:v>2410.6</c:v>
                </c:pt>
                <c:pt idx="539" formatCode="General">
                  <c:v>2411</c:v>
                </c:pt>
                <c:pt idx="540" formatCode="General">
                  <c:v>2411</c:v>
                </c:pt>
                <c:pt idx="541" formatCode="General">
                  <c:v>2411</c:v>
                </c:pt>
                <c:pt idx="542" formatCode="General">
                  <c:v>2411</c:v>
                </c:pt>
                <c:pt idx="543" formatCode="General">
                  <c:v>2446</c:v>
                </c:pt>
                <c:pt idx="544" formatCode="General">
                  <c:v>2446</c:v>
                </c:pt>
                <c:pt idx="545" formatCode="General">
                  <c:v>2446</c:v>
                </c:pt>
                <c:pt idx="546" formatCode="General">
                  <c:v>2446</c:v>
                </c:pt>
                <c:pt idx="547" formatCode="General">
                  <c:v>2446</c:v>
                </c:pt>
                <c:pt idx="548" formatCode="General">
                  <c:v>2446</c:v>
                </c:pt>
                <c:pt idx="549" formatCode="General">
                  <c:v>2446</c:v>
                </c:pt>
                <c:pt idx="550" formatCode="General">
                  <c:v>2449</c:v>
                </c:pt>
                <c:pt idx="551" formatCode="General">
                  <c:v>2449</c:v>
                </c:pt>
                <c:pt idx="552" formatCode="General">
                  <c:v>2449</c:v>
                </c:pt>
                <c:pt idx="553" formatCode="General">
                  <c:v>2449</c:v>
                </c:pt>
                <c:pt idx="554" formatCode="General">
                  <c:v>2585</c:v>
                </c:pt>
                <c:pt idx="555" formatCode="General">
                  <c:v>2631</c:v>
                </c:pt>
                <c:pt idx="556" formatCode="General">
                  <c:v>2631</c:v>
                </c:pt>
                <c:pt idx="557" formatCode="General">
                  <c:v>2692</c:v>
                </c:pt>
                <c:pt idx="558" formatCode="General">
                  <c:v>2744</c:v>
                </c:pt>
                <c:pt idx="559" formatCode="General">
                  <c:v>2744</c:v>
                </c:pt>
                <c:pt idx="560" formatCode="General">
                  <c:v>2744</c:v>
                </c:pt>
                <c:pt idx="561" formatCode="General">
                  <c:v>2744</c:v>
                </c:pt>
                <c:pt idx="562" formatCode="General">
                  <c:v>2744</c:v>
                </c:pt>
                <c:pt idx="563" formatCode="General">
                  <c:v>2744</c:v>
                </c:pt>
                <c:pt idx="564" formatCode="General">
                  <c:v>2744</c:v>
                </c:pt>
                <c:pt idx="565" formatCode="General">
                  <c:v>2744</c:v>
                </c:pt>
                <c:pt idx="566" formatCode="General">
                  <c:v>2744</c:v>
                </c:pt>
                <c:pt idx="567" formatCode="General">
                  <c:v>2744</c:v>
                </c:pt>
                <c:pt idx="568" formatCode="General">
                  <c:v>2744</c:v>
                </c:pt>
                <c:pt idx="569" formatCode="General">
                  <c:v>2744</c:v>
                </c:pt>
                <c:pt idx="570" formatCode="General">
                  <c:v>2744</c:v>
                </c:pt>
                <c:pt idx="571" formatCode="General">
                  <c:v>2744</c:v>
                </c:pt>
                <c:pt idx="572" formatCode="General">
                  <c:v>2744</c:v>
                </c:pt>
                <c:pt idx="573" formatCode="General">
                  <c:v>2744</c:v>
                </c:pt>
                <c:pt idx="574" formatCode="General">
                  <c:v>2744</c:v>
                </c:pt>
                <c:pt idx="575" formatCode="General">
                  <c:v>2744</c:v>
                </c:pt>
                <c:pt idx="576" formatCode="General">
                  <c:v>2744</c:v>
                </c:pt>
                <c:pt idx="577" formatCode="General">
                  <c:v>2744</c:v>
                </c:pt>
                <c:pt idx="578" formatCode="General">
                  <c:v>2784</c:v>
                </c:pt>
                <c:pt idx="579" formatCode="General">
                  <c:v>3215</c:v>
                </c:pt>
                <c:pt idx="580" formatCode="General">
                  <c:v>3227</c:v>
                </c:pt>
                <c:pt idx="581" formatCode="General">
                  <c:v>3409</c:v>
                </c:pt>
                <c:pt idx="582" formatCode="General">
                  <c:v>3455</c:v>
                </c:pt>
                <c:pt idx="583" formatCode="General">
                  <c:v>3458</c:v>
                </c:pt>
                <c:pt idx="584" formatCode="General">
                  <c:v>3458</c:v>
                </c:pt>
                <c:pt idx="585" formatCode="General">
                  <c:v>3458</c:v>
                </c:pt>
                <c:pt idx="586" formatCode="General">
                  <c:v>3458</c:v>
                </c:pt>
                <c:pt idx="587" formatCode="General">
                  <c:v>3458</c:v>
                </c:pt>
              </c:numCache>
            </c:numRef>
          </c:xVal>
          <c:yVal>
            <c:numRef>
              <c:f>Data!$V$2:$V$589</c:f>
              <c:numCache>
                <c:formatCode>General</c:formatCode>
                <c:ptCount val="588"/>
                <c:pt idx="0">
                  <c:v>7.3</c:v>
                </c:pt>
                <c:pt idx="1">
                  <c:v>3.2</c:v>
                </c:pt>
                <c:pt idx="2">
                  <c:v>5.6</c:v>
                </c:pt>
                <c:pt idx="3">
                  <c:v>7.4</c:v>
                </c:pt>
                <c:pt idx="4">
                  <c:v>1.8</c:v>
                </c:pt>
                <c:pt idx="5" formatCode="0.0">
                  <c:v>2.7</c:v>
                </c:pt>
                <c:pt idx="6" formatCode="0.0">
                  <c:v>3.1</c:v>
                </c:pt>
                <c:pt idx="7" formatCode="0.0">
                  <c:v>3.1</c:v>
                </c:pt>
                <c:pt idx="8">
                  <c:v>5.8</c:v>
                </c:pt>
                <c:pt idx="9">
                  <c:v>6.8</c:v>
                </c:pt>
                <c:pt idx="10">
                  <c:v>3.8</c:v>
                </c:pt>
                <c:pt idx="11">
                  <c:v>3.7</c:v>
                </c:pt>
                <c:pt idx="12">
                  <c:v>4.3</c:v>
                </c:pt>
                <c:pt idx="13">
                  <c:v>4.0999999999999996</c:v>
                </c:pt>
                <c:pt idx="14">
                  <c:v>2.1</c:v>
                </c:pt>
                <c:pt idx="15">
                  <c:v>2</c:v>
                </c:pt>
                <c:pt idx="16">
                  <c:v>4.0999999999999996</c:v>
                </c:pt>
                <c:pt idx="17">
                  <c:v>1.4</c:v>
                </c:pt>
                <c:pt idx="18">
                  <c:v>3.1</c:v>
                </c:pt>
                <c:pt idx="19">
                  <c:v>1.1000000000000001</c:v>
                </c:pt>
                <c:pt idx="20">
                  <c:v>3.6</c:v>
                </c:pt>
                <c:pt idx="21">
                  <c:v>6.8</c:v>
                </c:pt>
                <c:pt idx="22">
                  <c:v>3.3</c:v>
                </c:pt>
                <c:pt idx="23">
                  <c:v>3.2</c:v>
                </c:pt>
                <c:pt idx="24">
                  <c:v>5.0999999999999996</c:v>
                </c:pt>
                <c:pt idx="25">
                  <c:v>2</c:v>
                </c:pt>
                <c:pt idx="26">
                  <c:v>6.8</c:v>
                </c:pt>
                <c:pt idx="27">
                  <c:v>3.2</c:v>
                </c:pt>
                <c:pt idx="28">
                  <c:v>4.5999999999999996</c:v>
                </c:pt>
                <c:pt idx="29">
                  <c:v>1.6</c:v>
                </c:pt>
                <c:pt idx="30">
                  <c:v>4.4000000000000004</c:v>
                </c:pt>
                <c:pt idx="31">
                  <c:v>5.5</c:v>
                </c:pt>
                <c:pt idx="32">
                  <c:v>2</c:v>
                </c:pt>
                <c:pt idx="33">
                  <c:v>7.3</c:v>
                </c:pt>
                <c:pt idx="34" formatCode="0.0">
                  <c:v>4.4000000000000004</c:v>
                </c:pt>
                <c:pt idx="35" formatCode="0.0">
                  <c:v>4.4000000000000004</c:v>
                </c:pt>
                <c:pt idx="36">
                  <c:v>2.8</c:v>
                </c:pt>
                <c:pt idx="37">
                  <c:v>6.6</c:v>
                </c:pt>
                <c:pt idx="38">
                  <c:v>3.6</c:v>
                </c:pt>
                <c:pt idx="39">
                  <c:v>2.4</c:v>
                </c:pt>
                <c:pt idx="40">
                  <c:v>4.9000000000000004</c:v>
                </c:pt>
                <c:pt idx="41">
                  <c:v>2</c:v>
                </c:pt>
                <c:pt idx="42">
                  <c:v>2.6</c:v>
                </c:pt>
                <c:pt idx="43">
                  <c:v>3.4</c:v>
                </c:pt>
                <c:pt idx="44">
                  <c:v>5.3</c:v>
                </c:pt>
                <c:pt idx="45">
                  <c:v>1.1000000000000001</c:v>
                </c:pt>
                <c:pt idx="46">
                  <c:v>3.9</c:v>
                </c:pt>
                <c:pt idx="47">
                  <c:v>4.4000000000000004</c:v>
                </c:pt>
                <c:pt idx="48">
                  <c:v>4.0999999999999996</c:v>
                </c:pt>
                <c:pt idx="49">
                  <c:v>4.5</c:v>
                </c:pt>
                <c:pt idx="50">
                  <c:v>3.3</c:v>
                </c:pt>
                <c:pt idx="51">
                  <c:v>4.5999999999999996</c:v>
                </c:pt>
                <c:pt idx="52" formatCode="0.0">
                  <c:v>7.8</c:v>
                </c:pt>
                <c:pt idx="53" formatCode="0.0">
                  <c:v>7.1</c:v>
                </c:pt>
                <c:pt idx="54">
                  <c:v>8.5</c:v>
                </c:pt>
                <c:pt idx="55">
                  <c:v>10.4</c:v>
                </c:pt>
                <c:pt idx="56">
                  <c:v>5.2</c:v>
                </c:pt>
                <c:pt idx="57">
                  <c:v>7</c:v>
                </c:pt>
                <c:pt idx="58">
                  <c:v>5.4</c:v>
                </c:pt>
                <c:pt idx="59">
                  <c:v>3.6</c:v>
                </c:pt>
                <c:pt idx="60">
                  <c:v>5</c:v>
                </c:pt>
                <c:pt idx="61">
                  <c:v>5</c:v>
                </c:pt>
                <c:pt idx="62">
                  <c:v>7</c:v>
                </c:pt>
                <c:pt idx="63">
                  <c:v>2.5</c:v>
                </c:pt>
                <c:pt idx="64">
                  <c:v>11.5</c:v>
                </c:pt>
                <c:pt idx="65">
                  <c:v>1.3</c:v>
                </c:pt>
                <c:pt idx="66">
                  <c:v>3.1</c:v>
                </c:pt>
                <c:pt idx="67">
                  <c:v>4.0999999999999996</c:v>
                </c:pt>
                <c:pt idx="68">
                  <c:v>5</c:v>
                </c:pt>
                <c:pt idx="69">
                  <c:v>11.8</c:v>
                </c:pt>
                <c:pt idx="70">
                  <c:v>5.2</c:v>
                </c:pt>
                <c:pt idx="71">
                  <c:v>3.9</c:v>
                </c:pt>
                <c:pt idx="72">
                  <c:v>2.6</c:v>
                </c:pt>
                <c:pt idx="73">
                  <c:v>1.1000000000000001</c:v>
                </c:pt>
                <c:pt idx="74">
                  <c:v>14.1</c:v>
                </c:pt>
                <c:pt idx="75">
                  <c:v>4.3</c:v>
                </c:pt>
                <c:pt idx="76">
                  <c:v>4.5999999999999996</c:v>
                </c:pt>
                <c:pt idx="77">
                  <c:v>1.8</c:v>
                </c:pt>
                <c:pt idx="78">
                  <c:v>1.2</c:v>
                </c:pt>
                <c:pt idx="79">
                  <c:v>6.6</c:v>
                </c:pt>
                <c:pt idx="80">
                  <c:v>3.4</c:v>
                </c:pt>
                <c:pt idx="81" formatCode="0.0">
                  <c:v>2.9</c:v>
                </c:pt>
                <c:pt idx="82">
                  <c:v>2.6</c:v>
                </c:pt>
                <c:pt idx="83" formatCode="0.0">
                  <c:v>2.7</c:v>
                </c:pt>
                <c:pt idx="84" formatCode="0.0">
                  <c:v>2.2000000000000002</c:v>
                </c:pt>
                <c:pt idx="85" formatCode="0.0">
                  <c:v>2.2000000000000002</c:v>
                </c:pt>
                <c:pt idx="86" formatCode="0.0">
                  <c:v>1.5</c:v>
                </c:pt>
                <c:pt idx="87" formatCode="0.0">
                  <c:v>1.2</c:v>
                </c:pt>
                <c:pt idx="88">
                  <c:v>4.4000000000000004</c:v>
                </c:pt>
                <c:pt idx="89">
                  <c:v>4</c:v>
                </c:pt>
                <c:pt idx="90">
                  <c:v>3.6</c:v>
                </c:pt>
                <c:pt idx="91">
                  <c:v>3.5</c:v>
                </c:pt>
                <c:pt idx="92">
                  <c:v>4</c:v>
                </c:pt>
                <c:pt idx="93">
                  <c:v>5.4</c:v>
                </c:pt>
                <c:pt idx="94">
                  <c:v>2.4</c:v>
                </c:pt>
                <c:pt idx="95">
                  <c:v>4.0999999999999996</c:v>
                </c:pt>
                <c:pt idx="96">
                  <c:v>3.6</c:v>
                </c:pt>
                <c:pt idx="97">
                  <c:v>11.6</c:v>
                </c:pt>
                <c:pt idx="98">
                  <c:v>4.7</c:v>
                </c:pt>
                <c:pt idx="99">
                  <c:v>5.9</c:v>
                </c:pt>
                <c:pt idx="100">
                  <c:v>9.5</c:v>
                </c:pt>
                <c:pt idx="101">
                  <c:v>5.8</c:v>
                </c:pt>
                <c:pt idx="102">
                  <c:v>5.2</c:v>
                </c:pt>
                <c:pt idx="103">
                  <c:v>4.2</c:v>
                </c:pt>
                <c:pt idx="104">
                  <c:v>2.8</c:v>
                </c:pt>
                <c:pt idx="105">
                  <c:v>5.7</c:v>
                </c:pt>
                <c:pt idx="106">
                  <c:v>4.9000000000000004</c:v>
                </c:pt>
                <c:pt idx="107">
                  <c:v>8.6</c:v>
                </c:pt>
                <c:pt idx="108">
                  <c:v>9.3000000000000007</c:v>
                </c:pt>
                <c:pt idx="109">
                  <c:v>7.2</c:v>
                </c:pt>
                <c:pt idx="110">
                  <c:v>4</c:v>
                </c:pt>
                <c:pt idx="111">
                  <c:v>4.5</c:v>
                </c:pt>
                <c:pt idx="112">
                  <c:v>4.3</c:v>
                </c:pt>
                <c:pt idx="113">
                  <c:v>10</c:v>
                </c:pt>
                <c:pt idx="114">
                  <c:v>5.6</c:v>
                </c:pt>
                <c:pt idx="115" formatCode="0.0">
                  <c:v>1.9</c:v>
                </c:pt>
                <c:pt idx="116" formatCode="0.0">
                  <c:v>4.2</c:v>
                </c:pt>
                <c:pt idx="117" formatCode="0.0">
                  <c:v>5.6</c:v>
                </c:pt>
                <c:pt idx="118">
                  <c:v>9.3000000000000007</c:v>
                </c:pt>
                <c:pt idx="119" formatCode="0.0">
                  <c:v>1.9</c:v>
                </c:pt>
                <c:pt idx="120" formatCode="0.0">
                  <c:v>1.7</c:v>
                </c:pt>
                <c:pt idx="121" formatCode="0.0">
                  <c:v>2.2000000000000002</c:v>
                </c:pt>
                <c:pt idx="122" formatCode="0.0">
                  <c:v>2</c:v>
                </c:pt>
                <c:pt idx="123" formatCode="0.0">
                  <c:v>1.7</c:v>
                </c:pt>
                <c:pt idx="124" formatCode="0.0">
                  <c:v>1.2</c:v>
                </c:pt>
                <c:pt idx="125" formatCode="0.0">
                  <c:v>3.3</c:v>
                </c:pt>
                <c:pt idx="126" formatCode="0.0">
                  <c:v>4.7</c:v>
                </c:pt>
                <c:pt idx="127">
                  <c:v>3.1</c:v>
                </c:pt>
                <c:pt idx="128">
                  <c:v>2</c:v>
                </c:pt>
                <c:pt idx="129">
                  <c:v>4</c:v>
                </c:pt>
                <c:pt idx="130">
                  <c:v>3.8</c:v>
                </c:pt>
                <c:pt idx="131" formatCode="0.0">
                  <c:v>3.5</c:v>
                </c:pt>
                <c:pt idx="132" formatCode="0.0">
                  <c:v>1.9</c:v>
                </c:pt>
                <c:pt idx="133" formatCode="0.0">
                  <c:v>3.5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1.8</c:v>
                </c:pt>
                <c:pt idx="141">
                  <c:v>15.4</c:v>
                </c:pt>
                <c:pt idx="142">
                  <c:v>4.5</c:v>
                </c:pt>
                <c:pt idx="143">
                  <c:v>7.4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6.7</c:v>
                </c:pt>
                <c:pt idx="155">
                  <c:v>12.5</c:v>
                </c:pt>
                <c:pt idx="156">
                  <c:v>14.2</c:v>
                </c:pt>
                <c:pt idx="157">
                  <c:v>8.8000000000000007</c:v>
                </c:pt>
                <c:pt idx="158">
                  <c:v>5.5</c:v>
                </c:pt>
                <c:pt idx="159">
                  <c:v>5.9</c:v>
                </c:pt>
                <c:pt idx="160">
                  <c:v>6.6</c:v>
                </c:pt>
                <c:pt idx="161">
                  <c:v>8.1</c:v>
                </c:pt>
                <c:pt idx="162">
                  <c:v>8.6999999999999993</c:v>
                </c:pt>
                <c:pt idx="163">
                  <c:v>10.9</c:v>
                </c:pt>
                <c:pt idx="164">
                  <c:v>9.6</c:v>
                </c:pt>
                <c:pt idx="165">
                  <c:v>3.5</c:v>
                </c:pt>
                <c:pt idx="166">
                  <c:v>7.4</c:v>
                </c:pt>
                <c:pt idx="167">
                  <c:v>3.4</c:v>
                </c:pt>
                <c:pt idx="168">
                  <c:v>3.7</c:v>
                </c:pt>
                <c:pt idx="169">
                  <c:v>4.5999999999999996</c:v>
                </c:pt>
                <c:pt idx="170">
                  <c:v>5.0999999999999996</c:v>
                </c:pt>
                <c:pt idx="171">
                  <c:v>3.1</c:v>
                </c:pt>
                <c:pt idx="172">
                  <c:v>6.8</c:v>
                </c:pt>
                <c:pt idx="173">
                  <c:v>6.3</c:v>
                </c:pt>
                <c:pt idx="174">
                  <c:v>3.6</c:v>
                </c:pt>
                <c:pt idx="175">
                  <c:v>6.2</c:v>
                </c:pt>
                <c:pt idx="176">
                  <c:v>5</c:v>
                </c:pt>
                <c:pt idx="177">
                  <c:v>5.2</c:v>
                </c:pt>
                <c:pt idx="178">
                  <c:v>3.6</c:v>
                </c:pt>
                <c:pt idx="179">
                  <c:v>1.3</c:v>
                </c:pt>
                <c:pt idx="180">
                  <c:v>3.4</c:v>
                </c:pt>
                <c:pt idx="181">
                  <c:v>1.9</c:v>
                </c:pt>
                <c:pt idx="182">
                  <c:v>2.2000000000000002</c:v>
                </c:pt>
                <c:pt idx="183">
                  <c:v>11.4</c:v>
                </c:pt>
                <c:pt idx="184">
                  <c:v>2.1</c:v>
                </c:pt>
                <c:pt idx="185">
                  <c:v>9.3000000000000007</c:v>
                </c:pt>
                <c:pt idx="186">
                  <c:v>6.6</c:v>
                </c:pt>
                <c:pt idx="187">
                  <c:v>4.9000000000000004</c:v>
                </c:pt>
                <c:pt idx="188">
                  <c:v>5.4</c:v>
                </c:pt>
                <c:pt idx="189">
                  <c:v>4.3</c:v>
                </c:pt>
                <c:pt idx="190">
                  <c:v>9</c:v>
                </c:pt>
                <c:pt idx="191">
                  <c:v>3.3</c:v>
                </c:pt>
                <c:pt idx="192" formatCode="0.0">
                  <c:v>5.5</c:v>
                </c:pt>
                <c:pt idx="193">
                  <c:v>0</c:v>
                </c:pt>
                <c:pt idx="194" formatCode="0.0">
                  <c:v>4.9000000000000004</c:v>
                </c:pt>
                <c:pt idx="195">
                  <c:v>3.2</c:v>
                </c:pt>
                <c:pt idx="196">
                  <c:v>5.4</c:v>
                </c:pt>
                <c:pt idx="197">
                  <c:v>4.3</c:v>
                </c:pt>
                <c:pt idx="198">
                  <c:v>4.3</c:v>
                </c:pt>
                <c:pt idx="199">
                  <c:v>5.5</c:v>
                </c:pt>
                <c:pt idx="200">
                  <c:v>1.9</c:v>
                </c:pt>
                <c:pt idx="201">
                  <c:v>4.5</c:v>
                </c:pt>
                <c:pt idx="202">
                  <c:v>10.7</c:v>
                </c:pt>
                <c:pt idx="203">
                  <c:v>5</c:v>
                </c:pt>
                <c:pt idx="204">
                  <c:v>2.4</c:v>
                </c:pt>
                <c:pt idx="205">
                  <c:v>3</c:v>
                </c:pt>
                <c:pt idx="206">
                  <c:v>2.9</c:v>
                </c:pt>
                <c:pt idx="207">
                  <c:v>2.7</c:v>
                </c:pt>
                <c:pt idx="208">
                  <c:v>4.3</c:v>
                </c:pt>
                <c:pt idx="209">
                  <c:v>8.8000000000000007</c:v>
                </c:pt>
                <c:pt idx="210">
                  <c:v>6</c:v>
                </c:pt>
                <c:pt idx="211">
                  <c:v>5.0999999999999996</c:v>
                </c:pt>
                <c:pt idx="212">
                  <c:v>19.899999999999999</c:v>
                </c:pt>
                <c:pt idx="213">
                  <c:v>17.100000000000001</c:v>
                </c:pt>
                <c:pt idx="214">
                  <c:v>13.7</c:v>
                </c:pt>
                <c:pt idx="215">
                  <c:v>7.2</c:v>
                </c:pt>
                <c:pt idx="216">
                  <c:v>8.6999999999999993</c:v>
                </c:pt>
                <c:pt idx="217">
                  <c:v>5</c:v>
                </c:pt>
                <c:pt idx="218">
                  <c:v>9.1</c:v>
                </c:pt>
                <c:pt idx="219">
                  <c:v>11.9</c:v>
                </c:pt>
                <c:pt idx="220">
                  <c:v>7.1</c:v>
                </c:pt>
                <c:pt idx="221">
                  <c:v>8.5</c:v>
                </c:pt>
                <c:pt idx="222">
                  <c:v>6.6</c:v>
                </c:pt>
                <c:pt idx="223">
                  <c:v>5.9</c:v>
                </c:pt>
                <c:pt idx="224">
                  <c:v>11.4</c:v>
                </c:pt>
                <c:pt idx="225">
                  <c:v>7.3</c:v>
                </c:pt>
                <c:pt idx="226">
                  <c:v>6.2</c:v>
                </c:pt>
                <c:pt idx="227">
                  <c:v>3.5</c:v>
                </c:pt>
                <c:pt idx="228">
                  <c:v>8.1</c:v>
                </c:pt>
                <c:pt idx="229">
                  <c:v>6.9</c:v>
                </c:pt>
                <c:pt idx="230">
                  <c:v>5.9</c:v>
                </c:pt>
                <c:pt idx="231">
                  <c:v>4</c:v>
                </c:pt>
                <c:pt idx="232">
                  <c:v>7.9</c:v>
                </c:pt>
                <c:pt idx="233">
                  <c:v>3.6</c:v>
                </c:pt>
                <c:pt idx="234">
                  <c:v>5</c:v>
                </c:pt>
                <c:pt idx="235">
                  <c:v>4.3</c:v>
                </c:pt>
                <c:pt idx="236">
                  <c:v>2.9</c:v>
                </c:pt>
                <c:pt idx="237">
                  <c:v>4.9000000000000004</c:v>
                </c:pt>
                <c:pt idx="238">
                  <c:v>2.9</c:v>
                </c:pt>
                <c:pt idx="239">
                  <c:v>4.8</c:v>
                </c:pt>
                <c:pt idx="240">
                  <c:v>3.3</c:v>
                </c:pt>
                <c:pt idx="241">
                  <c:v>5.7</c:v>
                </c:pt>
                <c:pt idx="242">
                  <c:v>6.7</c:v>
                </c:pt>
                <c:pt idx="243">
                  <c:v>7.9</c:v>
                </c:pt>
                <c:pt idx="244">
                  <c:v>8.5</c:v>
                </c:pt>
                <c:pt idx="245">
                  <c:v>8.6</c:v>
                </c:pt>
                <c:pt idx="246">
                  <c:v>4.8</c:v>
                </c:pt>
                <c:pt idx="247">
                  <c:v>5</c:v>
                </c:pt>
                <c:pt idx="248">
                  <c:v>12</c:v>
                </c:pt>
                <c:pt idx="249">
                  <c:v>5.0999999999999996</c:v>
                </c:pt>
                <c:pt idx="250">
                  <c:v>7.6</c:v>
                </c:pt>
                <c:pt idx="251">
                  <c:v>5.8</c:v>
                </c:pt>
                <c:pt idx="252">
                  <c:v>8.3000000000000007</c:v>
                </c:pt>
                <c:pt idx="253">
                  <c:v>7.4</c:v>
                </c:pt>
                <c:pt idx="254">
                  <c:v>9.1999999999999993</c:v>
                </c:pt>
                <c:pt idx="255">
                  <c:v>6.7</c:v>
                </c:pt>
                <c:pt idx="256">
                  <c:v>4.2</c:v>
                </c:pt>
                <c:pt idx="257">
                  <c:v>2.9</c:v>
                </c:pt>
                <c:pt idx="258">
                  <c:v>5.9</c:v>
                </c:pt>
                <c:pt idx="259">
                  <c:v>5.4</c:v>
                </c:pt>
                <c:pt idx="260">
                  <c:v>3.9</c:v>
                </c:pt>
                <c:pt idx="261">
                  <c:v>12.1</c:v>
                </c:pt>
                <c:pt idx="262">
                  <c:v>13.3</c:v>
                </c:pt>
                <c:pt idx="263">
                  <c:v>13.5</c:v>
                </c:pt>
                <c:pt idx="264">
                  <c:v>12</c:v>
                </c:pt>
                <c:pt idx="265">
                  <c:v>13.3</c:v>
                </c:pt>
                <c:pt idx="266">
                  <c:v>11.7</c:v>
                </c:pt>
                <c:pt idx="267">
                  <c:v>13</c:v>
                </c:pt>
                <c:pt idx="268">
                  <c:v>12.5</c:v>
                </c:pt>
                <c:pt idx="269">
                  <c:v>3.6</c:v>
                </c:pt>
                <c:pt idx="270">
                  <c:v>3.8</c:v>
                </c:pt>
                <c:pt idx="271">
                  <c:v>4.4000000000000004</c:v>
                </c:pt>
                <c:pt idx="272">
                  <c:v>2.6</c:v>
                </c:pt>
                <c:pt idx="273" formatCode="0.0">
                  <c:v>8.3653417422331522</c:v>
                </c:pt>
                <c:pt idx="274" formatCode="0.0">
                  <c:v>6.963415225578979</c:v>
                </c:pt>
                <c:pt idx="275" formatCode="0.0">
                  <c:v>6.5936763640438114</c:v>
                </c:pt>
                <c:pt idx="276" formatCode="0.0">
                  <c:v>8.9507616063305004</c:v>
                </c:pt>
                <c:pt idx="277">
                  <c:v>5.3</c:v>
                </c:pt>
                <c:pt idx="278">
                  <c:v>4.0999999999999996</c:v>
                </c:pt>
                <c:pt idx="279">
                  <c:v>7.2</c:v>
                </c:pt>
                <c:pt idx="280">
                  <c:v>5.6</c:v>
                </c:pt>
                <c:pt idx="281">
                  <c:v>9.1999999999999993</c:v>
                </c:pt>
                <c:pt idx="282">
                  <c:v>4.7</c:v>
                </c:pt>
                <c:pt idx="283">
                  <c:v>3.4</c:v>
                </c:pt>
                <c:pt idx="284">
                  <c:v>4.0999999999999996</c:v>
                </c:pt>
                <c:pt idx="285">
                  <c:v>2.4</c:v>
                </c:pt>
                <c:pt idx="286">
                  <c:v>7.2</c:v>
                </c:pt>
                <c:pt idx="287">
                  <c:v>5.6</c:v>
                </c:pt>
                <c:pt idx="288">
                  <c:v>3.2</c:v>
                </c:pt>
                <c:pt idx="289">
                  <c:v>4.5999999999999996</c:v>
                </c:pt>
                <c:pt idx="290">
                  <c:v>9.9</c:v>
                </c:pt>
                <c:pt idx="291">
                  <c:v>3.6</c:v>
                </c:pt>
                <c:pt idx="292">
                  <c:v>5</c:v>
                </c:pt>
                <c:pt idx="293">
                  <c:v>3.8</c:v>
                </c:pt>
                <c:pt idx="294">
                  <c:v>6.5</c:v>
                </c:pt>
                <c:pt idx="295">
                  <c:v>3.7</c:v>
                </c:pt>
                <c:pt idx="296">
                  <c:v>3.9</c:v>
                </c:pt>
                <c:pt idx="297">
                  <c:v>7.7</c:v>
                </c:pt>
                <c:pt idx="298">
                  <c:v>10.6</c:v>
                </c:pt>
                <c:pt idx="299">
                  <c:v>3.7</c:v>
                </c:pt>
                <c:pt idx="300">
                  <c:v>2.5</c:v>
                </c:pt>
                <c:pt idx="301">
                  <c:v>7.6</c:v>
                </c:pt>
                <c:pt idx="302">
                  <c:v>13.9</c:v>
                </c:pt>
                <c:pt idx="303">
                  <c:v>10.3</c:v>
                </c:pt>
                <c:pt idx="304">
                  <c:v>12.6</c:v>
                </c:pt>
                <c:pt idx="305">
                  <c:v>13.2</c:v>
                </c:pt>
                <c:pt idx="306">
                  <c:v>14</c:v>
                </c:pt>
                <c:pt idx="307">
                  <c:v>11.8</c:v>
                </c:pt>
                <c:pt idx="308" formatCode="0.0">
                  <c:v>4.8</c:v>
                </c:pt>
                <c:pt idx="309">
                  <c:v>16.5</c:v>
                </c:pt>
                <c:pt idx="310">
                  <c:v>12.8</c:v>
                </c:pt>
                <c:pt idx="311">
                  <c:v>4.0999999999999996</c:v>
                </c:pt>
                <c:pt idx="312">
                  <c:v>4.7</c:v>
                </c:pt>
                <c:pt idx="313">
                  <c:v>3.9</c:v>
                </c:pt>
                <c:pt idx="314">
                  <c:v>6.7</c:v>
                </c:pt>
                <c:pt idx="315">
                  <c:v>5.5</c:v>
                </c:pt>
                <c:pt idx="316">
                  <c:v>10.7</c:v>
                </c:pt>
                <c:pt idx="317">
                  <c:v>7.5</c:v>
                </c:pt>
                <c:pt idx="318">
                  <c:v>5.3</c:v>
                </c:pt>
                <c:pt idx="319">
                  <c:v>7.3</c:v>
                </c:pt>
                <c:pt idx="320">
                  <c:v>4.9000000000000004</c:v>
                </c:pt>
                <c:pt idx="321">
                  <c:v>4.4000000000000004</c:v>
                </c:pt>
                <c:pt idx="322">
                  <c:v>8.1</c:v>
                </c:pt>
                <c:pt idx="323">
                  <c:v>3.3</c:v>
                </c:pt>
                <c:pt idx="324">
                  <c:v>4.2</c:v>
                </c:pt>
                <c:pt idx="325">
                  <c:v>3.1</c:v>
                </c:pt>
                <c:pt idx="326">
                  <c:v>4.0999999999999996</c:v>
                </c:pt>
                <c:pt idx="327">
                  <c:v>2.8</c:v>
                </c:pt>
                <c:pt idx="328">
                  <c:v>3.9</c:v>
                </c:pt>
                <c:pt idx="329">
                  <c:v>3.1</c:v>
                </c:pt>
                <c:pt idx="330">
                  <c:v>4.8</c:v>
                </c:pt>
                <c:pt idx="331">
                  <c:v>4</c:v>
                </c:pt>
                <c:pt idx="332">
                  <c:v>3.9</c:v>
                </c:pt>
                <c:pt idx="333">
                  <c:v>4</c:v>
                </c:pt>
                <c:pt idx="334">
                  <c:v>2.5</c:v>
                </c:pt>
                <c:pt idx="335">
                  <c:v>4</c:v>
                </c:pt>
                <c:pt idx="336">
                  <c:v>5.3</c:v>
                </c:pt>
                <c:pt idx="337">
                  <c:v>5</c:v>
                </c:pt>
                <c:pt idx="338">
                  <c:v>4.5</c:v>
                </c:pt>
                <c:pt idx="339">
                  <c:v>4.0999999999999996</c:v>
                </c:pt>
                <c:pt idx="340">
                  <c:v>2.7</c:v>
                </c:pt>
                <c:pt idx="341">
                  <c:v>3.2</c:v>
                </c:pt>
                <c:pt idx="342">
                  <c:v>3.8</c:v>
                </c:pt>
                <c:pt idx="343">
                  <c:v>3.9</c:v>
                </c:pt>
                <c:pt idx="344">
                  <c:v>4.7</c:v>
                </c:pt>
                <c:pt idx="345">
                  <c:v>1.7</c:v>
                </c:pt>
                <c:pt idx="346">
                  <c:v>5.9</c:v>
                </c:pt>
                <c:pt idx="347" formatCode="0.0">
                  <c:v>6.3</c:v>
                </c:pt>
                <c:pt idx="348" formatCode="0.0">
                  <c:v>3.8</c:v>
                </c:pt>
                <c:pt idx="349">
                  <c:v>4.2</c:v>
                </c:pt>
                <c:pt idx="350">
                  <c:v>3.5</c:v>
                </c:pt>
                <c:pt idx="351">
                  <c:v>3.6</c:v>
                </c:pt>
                <c:pt idx="352">
                  <c:v>2.8</c:v>
                </c:pt>
                <c:pt idx="353">
                  <c:v>4.2</c:v>
                </c:pt>
                <c:pt idx="354">
                  <c:v>2.8</c:v>
                </c:pt>
                <c:pt idx="355">
                  <c:v>5.0999999999999996</c:v>
                </c:pt>
                <c:pt idx="356">
                  <c:v>4.8</c:v>
                </c:pt>
                <c:pt idx="357">
                  <c:v>4.9000000000000004</c:v>
                </c:pt>
                <c:pt idx="358">
                  <c:v>4.8</c:v>
                </c:pt>
                <c:pt idx="359">
                  <c:v>3.4</c:v>
                </c:pt>
                <c:pt idx="360">
                  <c:v>3.6</c:v>
                </c:pt>
                <c:pt idx="361" formatCode="0.0">
                  <c:v>3.6</c:v>
                </c:pt>
                <c:pt idx="362" formatCode="0.0">
                  <c:v>4.2</c:v>
                </c:pt>
                <c:pt idx="363" formatCode="0.0">
                  <c:v>2.7</c:v>
                </c:pt>
                <c:pt idx="364" formatCode="0.0">
                  <c:v>6</c:v>
                </c:pt>
                <c:pt idx="365" formatCode="0.0">
                  <c:v>1.3</c:v>
                </c:pt>
                <c:pt idx="366" formatCode="0.0">
                  <c:v>3.1</c:v>
                </c:pt>
                <c:pt idx="367" formatCode="0.0">
                  <c:v>3.3</c:v>
                </c:pt>
                <c:pt idx="368" formatCode="0.0">
                  <c:v>3.5</c:v>
                </c:pt>
                <c:pt idx="369" formatCode="0.0">
                  <c:v>1.9</c:v>
                </c:pt>
                <c:pt idx="370" formatCode="0.0">
                  <c:v>1.3</c:v>
                </c:pt>
                <c:pt idx="371" formatCode="0.0">
                  <c:v>1.4</c:v>
                </c:pt>
                <c:pt idx="372">
                  <c:v>6.4</c:v>
                </c:pt>
                <c:pt idx="373">
                  <c:v>8.6</c:v>
                </c:pt>
                <c:pt idx="374">
                  <c:v>4.5999999999999996</c:v>
                </c:pt>
                <c:pt idx="375">
                  <c:v>8</c:v>
                </c:pt>
                <c:pt idx="376" formatCode="0.0">
                  <c:v>17.270158730614511</c:v>
                </c:pt>
                <c:pt idx="377" formatCode="0.0">
                  <c:v>11.323252634514487</c:v>
                </c:pt>
                <c:pt idx="378" formatCode="0.0">
                  <c:v>6.4704300768654219</c:v>
                </c:pt>
                <c:pt idx="379" formatCode="0.0">
                  <c:v>13.056477390842584</c:v>
                </c:pt>
                <c:pt idx="380" formatCode="0.0">
                  <c:v>18.10102547366813</c:v>
                </c:pt>
                <c:pt idx="381">
                  <c:v>4.0999999999999996</c:v>
                </c:pt>
                <c:pt idx="382">
                  <c:v>5.7</c:v>
                </c:pt>
                <c:pt idx="383">
                  <c:v>2.5</c:v>
                </c:pt>
                <c:pt idx="384">
                  <c:v>9.6</c:v>
                </c:pt>
                <c:pt idx="385">
                  <c:v>9.9</c:v>
                </c:pt>
                <c:pt idx="386">
                  <c:v>7.3</c:v>
                </c:pt>
                <c:pt idx="387">
                  <c:v>6.8</c:v>
                </c:pt>
                <c:pt idx="388" formatCode="0.0">
                  <c:v>8.1999999999999993</c:v>
                </c:pt>
                <c:pt idx="389" formatCode="0.0">
                  <c:v>8.1999999999999993</c:v>
                </c:pt>
                <c:pt idx="390" formatCode="0.0">
                  <c:v>3.4</c:v>
                </c:pt>
                <c:pt idx="391" formatCode="0.0">
                  <c:v>7.7</c:v>
                </c:pt>
                <c:pt idx="392" formatCode="0.0">
                  <c:v>4.5999999999999996</c:v>
                </c:pt>
                <c:pt idx="393">
                  <c:v>8.8000000000000007</c:v>
                </c:pt>
                <c:pt idx="394">
                  <c:v>5.3</c:v>
                </c:pt>
                <c:pt idx="395">
                  <c:v>6.4</c:v>
                </c:pt>
                <c:pt idx="396">
                  <c:v>10.5</c:v>
                </c:pt>
                <c:pt idx="397">
                  <c:v>4</c:v>
                </c:pt>
                <c:pt idx="398">
                  <c:v>9.5</c:v>
                </c:pt>
                <c:pt idx="399">
                  <c:v>9.6</c:v>
                </c:pt>
                <c:pt idx="400">
                  <c:v>7.4</c:v>
                </c:pt>
                <c:pt idx="401">
                  <c:v>5.0999999999999996</c:v>
                </c:pt>
                <c:pt idx="402">
                  <c:v>5.6</c:v>
                </c:pt>
                <c:pt idx="403">
                  <c:v>6.9</c:v>
                </c:pt>
                <c:pt idx="404">
                  <c:v>5.3</c:v>
                </c:pt>
                <c:pt idx="405">
                  <c:v>7.9</c:v>
                </c:pt>
                <c:pt idx="406">
                  <c:v>4.8</c:v>
                </c:pt>
                <c:pt idx="407">
                  <c:v>1.8</c:v>
                </c:pt>
                <c:pt idx="408">
                  <c:v>5</c:v>
                </c:pt>
                <c:pt idx="409">
                  <c:v>5.0999999999999996</c:v>
                </c:pt>
                <c:pt idx="410">
                  <c:v>4.9000000000000004</c:v>
                </c:pt>
                <c:pt idx="411">
                  <c:v>3.5</c:v>
                </c:pt>
                <c:pt idx="412">
                  <c:v>1.7</c:v>
                </c:pt>
                <c:pt idx="413">
                  <c:v>2.7</c:v>
                </c:pt>
                <c:pt idx="414">
                  <c:v>5</c:v>
                </c:pt>
                <c:pt idx="415">
                  <c:v>4.7</c:v>
                </c:pt>
                <c:pt idx="416">
                  <c:v>4.3</c:v>
                </c:pt>
                <c:pt idx="417">
                  <c:v>3.8</c:v>
                </c:pt>
                <c:pt idx="418">
                  <c:v>2.2000000000000002</c:v>
                </c:pt>
                <c:pt idx="419">
                  <c:v>3.1</c:v>
                </c:pt>
                <c:pt idx="420" formatCode="0.0">
                  <c:v>4.0999999999999996</c:v>
                </c:pt>
                <c:pt idx="421">
                  <c:v>3.6</c:v>
                </c:pt>
                <c:pt idx="422">
                  <c:v>7.6</c:v>
                </c:pt>
                <c:pt idx="423">
                  <c:v>4.7</c:v>
                </c:pt>
                <c:pt idx="424">
                  <c:v>2.1</c:v>
                </c:pt>
                <c:pt idx="425">
                  <c:v>6.8</c:v>
                </c:pt>
                <c:pt idx="426">
                  <c:v>4.7</c:v>
                </c:pt>
                <c:pt idx="427">
                  <c:v>7.6</c:v>
                </c:pt>
                <c:pt idx="428">
                  <c:v>3.3</c:v>
                </c:pt>
                <c:pt idx="429">
                  <c:v>2.5</c:v>
                </c:pt>
                <c:pt idx="430">
                  <c:v>3.5</c:v>
                </c:pt>
                <c:pt idx="431">
                  <c:v>11.3</c:v>
                </c:pt>
                <c:pt idx="432">
                  <c:v>9.4</c:v>
                </c:pt>
                <c:pt idx="433">
                  <c:v>6.9</c:v>
                </c:pt>
                <c:pt idx="434">
                  <c:v>5.2</c:v>
                </c:pt>
                <c:pt idx="435">
                  <c:v>3.8</c:v>
                </c:pt>
                <c:pt idx="436">
                  <c:v>3.9</c:v>
                </c:pt>
                <c:pt idx="437">
                  <c:v>4.3</c:v>
                </c:pt>
                <c:pt idx="438">
                  <c:v>3</c:v>
                </c:pt>
                <c:pt idx="439">
                  <c:v>3.4</c:v>
                </c:pt>
                <c:pt idx="440">
                  <c:v>4.0999999999999996</c:v>
                </c:pt>
                <c:pt idx="441">
                  <c:v>3.3</c:v>
                </c:pt>
                <c:pt idx="442">
                  <c:v>5.9</c:v>
                </c:pt>
                <c:pt idx="443">
                  <c:v>1.2</c:v>
                </c:pt>
                <c:pt idx="444">
                  <c:v>3.2</c:v>
                </c:pt>
                <c:pt idx="445">
                  <c:v>3.3</c:v>
                </c:pt>
                <c:pt idx="446">
                  <c:v>1.4</c:v>
                </c:pt>
                <c:pt idx="447">
                  <c:v>2.7</c:v>
                </c:pt>
                <c:pt idx="448">
                  <c:v>2.2000000000000002</c:v>
                </c:pt>
                <c:pt idx="449">
                  <c:v>2.6</c:v>
                </c:pt>
                <c:pt idx="450">
                  <c:v>3</c:v>
                </c:pt>
                <c:pt idx="451">
                  <c:v>1.4</c:v>
                </c:pt>
                <c:pt idx="452">
                  <c:v>1.5</c:v>
                </c:pt>
                <c:pt idx="453">
                  <c:v>3.3</c:v>
                </c:pt>
                <c:pt idx="454">
                  <c:v>2.1</c:v>
                </c:pt>
                <c:pt idx="455">
                  <c:v>1.9</c:v>
                </c:pt>
                <c:pt idx="456">
                  <c:v>3.6</c:v>
                </c:pt>
                <c:pt idx="457">
                  <c:v>4.4000000000000004</c:v>
                </c:pt>
                <c:pt idx="458">
                  <c:v>2.6</c:v>
                </c:pt>
                <c:pt idx="459">
                  <c:v>1.7</c:v>
                </c:pt>
                <c:pt idx="460">
                  <c:v>3.7</c:v>
                </c:pt>
                <c:pt idx="461">
                  <c:v>1</c:v>
                </c:pt>
                <c:pt idx="462">
                  <c:v>1.8</c:v>
                </c:pt>
                <c:pt idx="463">
                  <c:v>1.4</c:v>
                </c:pt>
                <c:pt idx="464">
                  <c:v>2.5</c:v>
                </c:pt>
                <c:pt idx="465">
                  <c:v>2.4</c:v>
                </c:pt>
                <c:pt idx="466">
                  <c:v>2.6</c:v>
                </c:pt>
                <c:pt idx="467">
                  <c:v>2.2000000000000002</c:v>
                </c:pt>
                <c:pt idx="468">
                  <c:v>1.4</c:v>
                </c:pt>
                <c:pt idx="469" formatCode="0.00">
                  <c:v>2.6</c:v>
                </c:pt>
                <c:pt idx="470" formatCode="0.00">
                  <c:v>1.8</c:v>
                </c:pt>
                <c:pt idx="471">
                  <c:v>4.0999999999999996</c:v>
                </c:pt>
                <c:pt idx="472">
                  <c:v>4.5999999999999996</c:v>
                </c:pt>
                <c:pt idx="473">
                  <c:v>4.2</c:v>
                </c:pt>
                <c:pt idx="474">
                  <c:v>8.5</c:v>
                </c:pt>
                <c:pt idx="475">
                  <c:v>9.3000000000000007</c:v>
                </c:pt>
                <c:pt idx="476">
                  <c:v>1.3</c:v>
                </c:pt>
                <c:pt idx="477">
                  <c:v>1.9</c:v>
                </c:pt>
                <c:pt idx="478">
                  <c:v>4.5999999999999996</c:v>
                </c:pt>
                <c:pt idx="479">
                  <c:v>6.9</c:v>
                </c:pt>
                <c:pt idx="480">
                  <c:v>3.4</c:v>
                </c:pt>
                <c:pt idx="481">
                  <c:v>2.6</c:v>
                </c:pt>
                <c:pt idx="482">
                  <c:v>4.4000000000000004</c:v>
                </c:pt>
                <c:pt idx="483">
                  <c:v>3.4</c:v>
                </c:pt>
                <c:pt idx="484">
                  <c:v>7.2</c:v>
                </c:pt>
                <c:pt idx="485">
                  <c:v>2.8</c:v>
                </c:pt>
                <c:pt idx="486" formatCode="0.0">
                  <c:v>3</c:v>
                </c:pt>
                <c:pt idx="487" formatCode="0.0">
                  <c:v>9.9</c:v>
                </c:pt>
                <c:pt idx="488">
                  <c:v>1.8</c:v>
                </c:pt>
                <c:pt idx="489">
                  <c:v>3.1</c:v>
                </c:pt>
                <c:pt idx="490">
                  <c:v>5.4</c:v>
                </c:pt>
                <c:pt idx="491">
                  <c:v>5.4</c:v>
                </c:pt>
                <c:pt idx="492">
                  <c:v>5.7</c:v>
                </c:pt>
                <c:pt idx="493">
                  <c:v>5.7</c:v>
                </c:pt>
                <c:pt idx="494">
                  <c:v>3.9</c:v>
                </c:pt>
                <c:pt idx="495">
                  <c:v>5.7</c:v>
                </c:pt>
                <c:pt idx="496">
                  <c:v>8.1</c:v>
                </c:pt>
                <c:pt idx="497">
                  <c:v>6</c:v>
                </c:pt>
                <c:pt idx="498">
                  <c:v>5.0999999999999996</c:v>
                </c:pt>
                <c:pt idx="499">
                  <c:v>5.0999999999999996</c:v>
                </c:pt>
                <c:pt idx="500">
                  <c:v>3.7</c:v>
                </c:pt>
                <c:pt idx="501">
                  <c:v>5.6</c:v>
                </c:pt>
                <c:pt idx="502">
                  <c:v>5</c:v>
                </c:pt>
                <c:pt idx="503">
                  <c:v>6.5</c:v>
                </c:pt>
                <c:pt idx="504">
                  <c:v>6.6</c:v>
                </c:pt>
                <c:pt idx="505">
                  <c:v>5.6</c:v>
                </c:pt>
                <c:pt idx="506">
                  <c:v>4.7</c:v>
                </c:pt>
                <c:pt idx="507" formatCode="0.0">
                  <c:v>8.9</c:v>
                </c:pt>
                <c:pt idx="508" formatCode="0.0">
                  <c:v>7.2</c:v>
                </c:pt>
                <c:pt idx="509" formatCode="0.0">
                  <c:v>12.3</c:v>
                </c:pt>
                <c:pt idx="510">
                  <c:v>4.5999999999999996</c:v>
                </c:pt>
                <c:pt idx="511" formatCode="0.0">
                  <c:v>11.4</c:v>
                </c:pt>
                <c:pt idx="512" formatCode="0.0">
                  <c:v>11.3</c:v>
                </c:pt>
                <c:pt idx="513">
                  <c:v>1</c:v>
                </c:pt>
                <c:pt idx="514" formatCode="0.0">
                  <c:v>0.9</c:v>
                </c:pt>
                <c:pt idx="515">
                  <c:v>1.8</c:v>
                </c:pt>
                <c:pt idx="516">
                  <c:v>1.4</c:v>
                </c:pt>
                <c:pt idx="517">
                  <c:v>7.2</c:v>
                </c:pt>
                <c:pt idx="518">
                  <c:v>8.9</c:v>
                </c:pt>
                <c:pt idx="519">
                  <c:v>9</c:v>
                </c:pt>
                <c:pt idx="520">
                  <c:v>5.4</c:v>
                </c:pt>
                <c:pt idx="521">
                  <c:v>9.6</c:v>
                </c:pt>
                <c:pt idx="522" formatCode="0.0">
                  <c:v>3.8</c:v>
                </c:pt>
                <c:pt idx="523" formatCode="0.0">
                  <c:v>2</c:v>
                </c:pt>
                <c:pt idx="524" formatCode="0.0">
                  <c:v>2.7</c:v>
                </c:pt>
                <c:pt idx="525">
                  <c:v>1</c:v>
                </c:pt>
                <c:pt idx="526">
                  <c:v>3.9</c:v>
                </c:pt>
                <c:pt idx="527">
                  <c:v>1.4</c:v>
                </c:pt>
                <c:pt idx="528">
                  <c:v>2.1</c:v>
                </c:pt>
                <c:pt idx="529">
                  <c:v>2.8</c:v>
                </c:pt>
                <c:pt idx="530" formatCode="0.0">
                  <c:v>3.6</c:v>
                </c:pt>
                <c:pt idx="531" formatCode="0.0">
                  <c:v>1.8</c:v>
                </c:pt>
                <c:pt idx="532" formatCode="0.0">
                  <c:v>1.9</c:v>
                </c:pt>
                <c:pt idx="533">
                  <c:v>7.8</c:v>
                </c:pt>
                <c:pt idx="534">
                  <c:v>0.6</c:v>
                </c:pt>
                <c:pt idx="535">
                  <c:v>7</c:v>
                </c:pt>
                <c:pt idx="536">
                  <c:v>6.8</c:v>
                </c:pt>
                <c:pt idx="537">
                  <c:v>7.2</c:v>
                </c:pt>
                <c:pt idx="538">
                  <c:v>6</c:v>
                </c:pt>
                <c:pt idx="539">
                  <c:v>8.1</c:v>
                </c:pt>
                <c:pt idx="540">
                  <c:v>6.6</c:v>
                </c:pt>
                <c:pt idx="541">
                  <c:v>5.6</c:v>
                </c:pt>
                <c:pt idx="542">
                  <c:v>6.7</c:v>
                </c:pt>
                <c:pt idx="543">
                  <c:v>3.6</c:v>
                </c:pt>
                <c:pt idx="544">
                  <c:v>1.3</c:v>
                </c:pt>
                <c:pt idx="545" formatCode="0.00">
                  <c:v>0.5</c:v>
                </c:pt>
                <c:pt idx="546">
                  <c:v>1.6</c:v>
                </c:pt>
                <c:pt idx="547" formatCode="0.00">
                  <c:v>2</c:v>
                </c:pt>
                <c:pt idx="548">
                  <c:v>3.9</c:v>
                </c:pt>
                <c:pt idx="549">
                  <c:v>3.2</c:v>
                </c:pt>
                <c:pt idx="550">
                  <c:v>5.9</c:v>
                </c:pt>
                <c:pt idx="551">
                  <c:v>9</c:v>
                </c:pt>
                <c:pt idx="552">
                  <c:v>7.9</c:v>
                </c:pt>
                <c:pt idx="553">
                  <c:v>9.9</c:v>
                </c:pt>
                <c:pt idx="554">
                  <c:v>2.2999999999999998</c:v>
                </c:pt>
                <c:pt idx="555">
                  <c:v>7.9</c:v>
                </c:pt>
                <c:pt idx="556">
                  <c:v>5.0999999999999996</c:v>
                </c:pt>
                <c:pt idx="557">
                  <c:v>2.7</c:v>
                </c:pt>
                <c:pt idx="558">
                  <c:v>4.8</c:v>
                </c:pt>
                <c:pt idx="559">
                  <c:v>5.5</c:v>
                </c:pt>
                <c:pt idx="560">
                  <c:v>4.0999999999999996</c:v>
                </c:pt>
                <c:pt idx="561">
                  <c:v>4.8</c:v>
                </c:pt>
                <c:pt idx="562">
                  <c:v>5.4</c:v>
                </c:pt>
                <c:pt idx="563">
                  <c:v>4</c:v>
                </c:pt>
                <c:pt idx="564">
                  <c:v>6.2</c:v>
                </c:pt>
                <c:pt idx="565">
                  <c:v>4.5999999999999996</c:v>
                </c:pt>
                <c:pt idx="566">
                  <c:v>4.3</c:v>
                </c:pt>
                <c:pt idx="567">
                  <c:v>4.2</c:v>
                </c:pt>
                <c:pt idx="568">
                  <c:v>5</c:v>
                </c:pt>
                <c:pt idx="569">
                  <c:v>5.6</c:v>
                </c:pt>
                <c:pt idx="570">
                  <c:v>4.0999999999999996</c:v>
                </c:pt>
                <c:pt idx="571">
                  <c:v>4</c:v>
                </c:pt>
                <c:pt idx="572">
                  <c:v>3.8</c:v>
                </c:pt>
                <c:pt idx="573">
                  <c:v>4.3</c:v>
                </c:pt>
                <c:pt idx="574">
                  <c:v>7.2</c:v>
                </c:pt>
                <c:pt idx="575">
                  <c:v>3.8</c:v>
                </c:pt>
                <c:pt idx="576" formatCode="0.0">
                  <c:v>4.3</c:v>
                </c:pt>
                <c:pt idx="577">
                  <c:v>4.4000000000000004</c:v>
                </c:pt>
                <c:pt idx="578">
                  <c:v>6.3</c:v>
                </c:pt>
                <c:pt idx="579">
                  <c:v>3.2</c:v>
                </c:pt>
                <c:pt idx="580">
                  <c:v>3.6</c:v>
                </c:pt>
                <c:pt idx="581">
                  <c:v>3.8</c:v>
                </c:pt>
                <c:pt idx="582">
                  <c:v>5.8</c:v>
                </c:pt>
                <c:pt idx="583">
                  <c:v>0.7</c:v>
                </c:pt>
                <c:pt idx="584">
                  <c:v>0.9</c:v>
                </c:pt>
                <c:pt idx="585">
                  <c:v>2.2999999999999998</c:v>
                </c:pt>
                <c:pt idx="586">
                  <c:v>1.5</c:v>
                </c:pt>
                <c:pt idx="587">
                  <c:v>4.8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837-4CA2-810A-44546E4524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2950776"/>
        <c:axId val="232948152"/>
      </c:scatterChart>
      <c:valAx>
        <c:axId val="23295077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b="1" cap="none" baseline="0"/>
                  <a:t>Time (Myrs)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2948152"/>
        <c:crosses val="autoZero"/>
        <c:crossBetween val="midCat"/>
      </c:valAx>
      <c:valAx>
        <c:axId val="232948152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b="1" dirty="0"/>
                  <a:t>VADM/VDM (10</a:t>
                </a:r>
                <a:r>
                  <a:rPr lang="en-GB" sz="1200" b="1" baseline="30000" dirty="0"/>
                  <a:t>22</a:t>
                </a:r>
                <a:r>
                  <a:rPr lang="en-GB" sz="1200" b="1" baseline="0" dirty="0"/>
                  <a:t> Am</a:t>
                </a:r>
                <a:r>
                  <a:rPr lang="en-GB" sz="1200" b="1" baseline="30000" dirty="0"/>
                  <a:t>2</a:t>
                </a:r>
                <a:r>
                  <a:rPr lang="en-GB" sz="1200" b="1" baseline="0" dirty="0"/>
                  <a:t>)</a:t>
                </a:r>
                <a:endParaRPr lang="en-GB" sz="1200" b="1" dirty="0"/>
              </a:p>
            </c:rich>
          </c:tx>
          <c:layout>
            <c:manualLayout>
              <c:xMode val="edge"/>
              <c:yMode val="edge"/>
              <c:x val="2.4683244722614805E-2"/>
              <c:y val="0.3198521974624338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2950776"/>
        <c:crosses val="autoZero"/>
        <c:crossBetween val="midCat"/>
      </c:valAx>
      <c:spPr>
        <a:noFill/>
        <a:ln w="28575">
          <a:solidFill>
            <a:schemeClr val="tx1"/>
          </a:solidFill>
          <a:prstDash val="solid"/>
        </a:ln>
        <a:effectLst/>
      </c:spPr>
    </c:plotArea>
    <c:plotVisOnly val="1"/>
    <c:dispBlanksAs val="gap"/>
    <c:showDLblsOverMax val="0"/>
  </c:chart>
  <c:spPr>
    <a:solidFill>
      <a:schemeClr val="bg1"/>
    </a:solidFill>
    <a:ln w="25400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5400" cap="flat" cmpd="dbl" algn="ctr">
        <a:solidFill>
          <a:schemeClr val="phClr">
            <a:alpha val="50000"/>
          </a:schemeClr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ln w="34925" cap="flat" cmpd="dbl" algn="ctr">
        <a:solidFill>
          <a:schemeClr val="phClr">
            <a:lumMod val="75000"/>
            <a:alpha val="70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000" kern="1200" spc="0" normalizeH="0" baseline="0"/>
  </cs:title>
  <cs:trendline>
    <cs:lnRef idx="0">
      <cs:styleClr val="0"/>
    </cs:lnRef>
    <cs:fillRef idx="0"/>
    <cs:effectRef idx="0"/>
    <cs:fontRef idx="minor">
      <a:schemeClr val="tx1"/>
    </cs:fontRef>
    <cs:spPr>
      <a:ln w="38100" cap="rnd" cmpd="sng" algn="ctr">
        <a:solidFill>
          <a:schemeClr val="phClr">
            <a:lumMod val="75000"/>
            <a:alpha val="25000"/>
          </a:schemeClr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b="0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53DCC4-8864-344E-9566-2C5C3A0DA844}" type="datetimeFigureOut">
              <a:rPr lang="en-US" smtClean="0"/>
              <a:pPr/>
              <a:t>10/22/2019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07A81-DDE6-D64E-806B-4CCFA15495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751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This talk will focus on how</a:t>
            </a:r>
            <a:r>
              <a:rPr lang="en-US" baseline="0" dirty="0"/>
              <a:t> Earth’s core responds to the flow of heat across the core-mantle boundary. </a:t>
            </a:r>
          </a:p>
          <a:p>
            <a:r>
              <a:rPr lang="en-US" baseline="0" dirty="0"/>
              <a:t>Now it turns out that the amount of heat flowing across the CMB is very important for the core. </a:t>
            </a:r>
          </a:p>
          <a:p>
            <a:r>
              <a:rPr lang="en-US" baseline="0" dirty="0"/>
              <a:t>It dictates the amount of power available to generate the geomagnetic field, the nature of core stratification and the history of the inner core. </a:t>
            </a:r>
          </a:p>
          <a:p>
            <a:r>
              <a:rPr lang="en-US" baseline="0" dirty="0"/>
              <a:t>But of course the CMB heat flow is ultimately regulated by the mantle; what the core wants to do and what is can do are not the same! </a:t>
            </a:r>
          </a:p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1376D8-9671-4E17-BF05-15063A8D2101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Point out</a:t>
            </a:r>
            <a:r>
              <a:rPr lang="en-US" baseline="0" dirty="0"/>
              <a:t> that old estimates of k were off the scale! </a:t>
            </a:r>
          </a:p>
          <a:p>
            <a:r>
              <a:rPr lang="en-US" baseline="0" dirty="0"/>
              <a:t>Also highlight my authorship.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E7173C4-156E-DD40-A873-1841D22879AF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0461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Point out</a:t>
            </a:r>
            <a:r>
              <a:rPr lang="en-US" baseline="0" dirty="0"/>
              <a:t> that old estimates of k were off the scale! </a:t>
            </a:r>
          </a:p>
          <a:p>
            <a:r>
              <a:rPr lang="en-US" baseline="0" dirty="0"/>
              <a:t>Also highlight my authorship.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E7173C4-156E-DD40-A873-1841D22879A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3401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z="1100" dirty="0"/>
              <a:t>Considering only the present day omits a key piece of information: we have had a field for the last 3.5Gyr. </a:t>
            </a:r>
          </a:p>
          <a:p>
            <a:r>
              <a:rPr lang="en-US" sz="1100" dirty="0"/>
              <a:t>Another</a:t>
            </a:r>
            <a:r>
              <a:rPr lang="en-US" sz="1100" baseline="0" dirty="0"/>
              <a:t> constraint is that, prior to formation of the inner core, the total </a:t>
            </a:r>
            <a:r>
              <a:rPr lang="en-US" sz="1100" baseline="0" dirty="0" err="1"/>
              <a:t>cmb</a:t>
            </a:r>
            <a:r>
              <a:rPr lang="en-US" sz="1100" baseline="0" dirty="0"/>
              <a:t> flux must exceed the conducted flux. </a:t>
            </a:r>
          </a:p>
          <a:p>
            <a:r>
              <a:rPr lang="en-US" sz="1100" baseline="0" dirty="0"/>
              <a:t>This calculation is constrained to just give enough power to generate a field for the last 3.5Gyr. </a:t>
            </a:r>
          </a:p>
          <a:p>
            <a:r>
              <a:rPr lang="en-US" sz="1100" baseline="0" dirty="0"/>
              <a:t>Key implications: </a:t>
            </a:r>
          </a:p>
          <a:p>
            <a:pPr marL="228600" indent="-228600">
              <a:buAutoNum type="arabicParenR"/>
            </a:pPr>
            <a:r>
              <a:rPr lang="en-US" sz="1100" baseline="0" dirty="0"/>
              <a:t>present-day heat-flux must be high, &gt;6-9TW. </a:t>
            </a:r>
          </a:p>
          <a:p>
            <a:pPr marL="228600" indent="-228600">
              <a:buAutoNum type="arabicParenR"/>
            </a:pPr>
            <a:r>
              <a:rPr lang="en-US" sz="1100" baseline="0" dirty="0"/>
              <a:t>The core is very hot at early times =&gt; lower mantle melting</a:t>
            </a:r>
          </a:p>
          <a:p>
            <a:pPr marL="228600" indent="-228600">
              <a:buAutoNum type="arabicParenR"/>
            </a:pPr>
            <a:r>
              <a:rPr lang="en-US" sz="1100" baseline="0" dirty="0"/>
              <a:t>The inner core is younger than previous estimates. </a:t>
            </a:r>
            <a:endParaRPr lang="en-US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E7173C4-156E-DD40-A873-1841D22879A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8393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E7173C4-156E-DD40-A873-1841D22879A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4221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z="1100" dirty="0"/>
              <a:t>Considering only the present day omits a key piece of information: we have had a field for the last 3.5Gyr. </a:t>
            </a:r>
          </a:p>
          <a:p>
            <a:r>
              <a:rPr lang="en-US" sz="1100" dirty="0"/>
              <a:t>Another</a:t>
            </a:r>
            <a:r>
              <a:rPr lang="en-US" sz="1100" baseline="0" dirty="0"/>
              <a:t> constraint is that, prior to formation of the inner core, the total </a:t>
            </a:r>
            <a:r>
              <a:rPr lang="en-US" sz="1100" baseline="0" dirty="0" err="1"/>
              <a:t>cmb</a:t>
            </a:r>
            <a:r>
              <a:rPr lang="en-US" sz="1100" baseline="0" dirty="0"/>
              <a:t> flux must exceed the conducted flux. </a:t>
            </a:r>
          </a:p>
          <a:p>
            <a:r>
              <a:rPr lang="en-US" sz="1100" baseline="0" dirty="0"/>
              <a:t>This calculation is constrained to just give enough power to generate a field for the last 3.5Gyr. </a:t>
            </a:r>
          </a:p>
          <a:p>
            <a:r>
              <a:rPr lang="en-US" sz="1100" baseline="0" dirty="0"/>
              <a:t>Key implications: </a:t>
            </a:r>
          </a:p>
          <a:p>
            <a:pPr marL="228600" indent="-228600">
              <a:buAutoNum type="arabicParenR"/>
            </a:pPr>
            <a:r>
              <a:rPr lang="en-US" sz="1100" baseline="0" dirty="0"/>
              <a:t>present-day heat-flux must be high, &gt;6-9TW. </a:t>
            </a:r>
          </a:p>
          <a:p>
            <a:pPr marL="228600" indent="-228600">
              <a:buAutoNum type="arabicParenR"/>
            </a:pPr>
            <a:r>
              <a:rPr lang="en-US" sz="1100" baseline="0" dirty="0"/>
              <a:t>The core is very hot at early times =&gt; lower mantle melting</a:t>
            </a:r>
          </a:p>
          <a:p>
            <a:pPr marL="228600" indent="-228600">
              <a:buAutoNum type="arabicParenR"/>
            </a:pPr>
            <a:r>
              <a:rPr lang="en-US" sz="1100" baseline="0" dirty="0"/>
              <a:t>The inner core is younger than previous estimates. </a:t>
            </a:r>
            <a:endParaRPr lang="en-US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E7173C4-156E-DD40-A873-1841D22879A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4396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E7173C4-156E-DD40-A873-1841D22879AF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1930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E7173C4-156E-DD40-A873-1841D22879AF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9974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E7173C4-156E-DD40-A873-1841D22879AF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9723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Here,</a:t>
            </a:r>
            <a:r>
              <a:rPr lang="en-US" baseline="0" dirty="0"/>
              <a:t> point out: </a:t>
            </a:r>
          </a:p>
          <a:p>
            <a:pPr marL="228600" indent="-228600">
              <a:buAutoNum type="arabicParenR"/>
            </a:pPr>
            <a:r>
              <a:rPr lang="en-US" baseline="0" dirty="0"/>
              <a:t>Not all of the heat is available – thermal diffusion. </a:t>
            </a:r>
          </a:p>
          <a:p>
            <a:pPr marL="228600" indent="-228600">
              <a:buAutoNum type="arabicParenR"/>
            </a:pPr>
            <a:r>
              <a:rPr lang="en-US" baseline="0" dirty="0"/>
              <a:t>The core cools over time and so the </a:t>
            </a:r>
            <a:r>
              <a:rPr lang="en-US" baseline="0" dirty="0" err="1"/>
              <a:t>adiabat</a:t>
            </a:r>
            <a:r>
              <a:rPr lang="en-US" baseline="0" dirty="0"/>
              <a:t> moves to lower and lower T</a:t>
            </a:r>
          </a:p>
          <a:p>
            <a:pPr marL="228600" indent="-228600">
              <a:buAutoNum type="arabicParenR"/>
            </a:pPr>
            <a:r>
              <a:rPr lang="en-US" baseline="0" dirty="0"/>
              <a:t>The </a:t>
            </a:r>
            <a:r>
              <a:rPr lang="en-US" baseline="0" dirty="0" err="1"/>
              <a:t>adiabat</a:t>
            </a:r>
            <a:r>
              <a:rPr lang="en-US" baseline="0" dirty="0"/>
              <a:t> first intersects the </a:t>
            </a:r>
            <a:r>
              <a:rPr lang="en-US" baseline="0" dirty="0" err="1"/>
              <a:t>meltin</a:t>
            </a:r>
            <a:r>
              <a:rPr lang="en-US" baseline="0" dirty="0"/>
              <a:t> curve at the </a:t>
            </a:r>
            <a:r>
              <a:rPr lang="en-US" baseline="0" dirty="0" err="1"/>
              <a:t>centre</a:t>
            </a:r>
            <a:r>
              <a:rPr lang="en-US" baseline="0" dirty="0"/>
              <a:t> of the Earth </a:t>
            </a:r>
          </a:p>
          <a:p>
            <a:pPr marL="228600" indent="-228600">
              <a:buAutoNum type="arabicParenR"/>
            </a:pPr>
            <a:r>
              <a:rPr lang="en-US" baseline="0" dirty="0"/>
              <a:t>“I” find the position of the ICB using the </a:t>
            </a:r>
            <a:r>
              <a:rPr lang="en-US" baseline="0" dirty="0" err="1"/>
              <a:t>adiabat</a:t>
            </a:r>
            <a:r>
              <a:rPr lang="en-US" baseline="0" dirty="0"/>
              <a:t> and melting temperature.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E7173C4-156E-DD40-A873-1841D22879A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John and Andy go before me so their</a:t>
            </a:r>
            <a:r>
              <a:rPr lang="en-GB" baseline="0" dirty="0"/>
              <a:t> IC estimates already mentioned?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07A81-DDE6-D64E-806B-4CCFA15495D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2424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Korenaga</a:t>
            </a:r>
            <a:r>
              <a:rPr lang="en-GB" dirty="0"/>
              <a:t>:</a:t>
            </a:r>
            <a:r>
              <a:rPr lang="en-GB" baseline="0" dirty="0"/>
              <a:t> Crustal heat production= 5-10</a:t>
            </a:r>
          </a:p>
          <a:p>
            <a:r>
              <a:rPr lang="en-GB" baseline="0" dirty="0"/>
              <a:t>Present-day </a:t>
            </a:r>
            <a:r>
              <a:rPr lang="en-GB" baseline="0" dirty="0" err="1"/>
              <a:t>conv</a:t>
            </a:r>
            <a:r>
              <a:rPr lang="en-GB" baseline="0" dirty="0"/>
              <a:t> HF: 36.5 =/- 4.5</a:t>
            </a:r>
          </a:p>
          <a:p>
            <a:r>
              <a:rPr lang="en-GB" baseline="0" dirty="0"/>
              <a:t>See [41]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07A81-DDE6-D64E-806B-4CCFA15495D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2221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z="1100" dirty="0"/>
              <a:t>Considering only the present day omits a key piece of information: we have had a field for the last 3.5Gyr. </a:t>
            </a:r>
          </a:p>
          <a:p>
            <a:r>
              <a:rPr lang="en-US" sz="1100" dirty="0"/>
              <a:t>Another</a:t>
            </a:r>
            <a:r>
              <a:rPr lang="en-US" sz="1100" baseline="0" dirty="0"/>
              <a:t> constraint is that, prior to formation of the inner core, the total </a:t>
            </a:r>
            <a:r>
              <a:rPr lang="en-US" sz="1100" baseline="0" dirty="0" err="1"/>
              <a:t>cmb</a:t>
            </a:r>
            <a:r>
              <a:rPr lang="en-US" sz="1100" baseline="0" dirty="0"/>
              <a:t> flux must exceed the conducted flux. </a:t>
            </a:r>
          </a:p>
          <a:p>
            <a:r>
              <a:rPr lang="en-US" sz="1100" baseline="0" dirty="0"/>
              <a:t>This calculation is constrained to just give enough power to generate a field for the last 3.5Gyr. </a:t>
            </a:r>
          </a:p>
          <a:p>
            <a:r>
              <a:rPr lang="en-US" sz="1100" baseline="0" dirty="0"/>
              <a:t>Key implications: </a:t>
            </a:r>
          </a:p>
          <a:p>
            <a:pPr marL="228600" indent="-228600">
              <a:buAutoNum type="arabicParenR"/>
            </a:pPr>
            <a:r>
              <a:rPr lang="en-US" sz="1100" baseline="0" dirty="0"/>
              <a:t>present-day heat-flux must be high, &gt;6-9TW. </a:t>
            </a:r>
          </a:p>
          <a:p>
            <a:pPr marL="228600" indent="-228600">
              <a:buAutoNum type="arabicParenR"/>
            </a:pPr>
            <a:r>
              <a:rPr lang="en-US" sz="1100" baseline="0" dirty="0"/>
              <a:t>The core is very hot at early times =&gt; lower mantle melting</a:t>
            </a:r>
          </a:p>
          <a:p>
            <a:pPr marL="228600" indent="-228600">
              <a:buAutoNum type="arabicParenR"/>
            </a:pPr>
            <a:r>
              <a:rPr lang="en-US" sz="1100" baseline="0" dirty="0"/>
              <a:t>The inner core is younger than previous estimates. </a:t>
            </a:r>
            <a:endParaRPr lang="en-US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E7173C4-156E-DD40-A873-1841D22879A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3069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CD7766-6445-4CA9-9DC2-C12F0845CFEB}" type="slidenum">
              <a:rPr lang="en-US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316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CD7766-6445-4CA9-9DC2-C12F0845CFEB}" type="slidenum">
              <a:rPr lang="en-US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9394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dirty="0" err="1"/>
              <a:t>Konopkova</a:t>
            </a:r>
            <a:r>
              <a:rPr lang="en-US" dirty="0"/>
              <a:t> inferred</a:t>
            </a:r>
            <a:r>
              <a:rPr lang="en-US" baseline="0" dirty="0"/>
              <a:t> 18-44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E7173C4-156E-DD40-A873-1841D22879A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5843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E7173C4-156E-DD40-A873-1841D22879A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3443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Point out</a:t>
            </a:r>
            <a:r>
              <a:rPr lang="en-US" baseline="0" dirty="0"/>
              <a:t> that old estimates of k were off the scale! </a:t>
            </a:r>
          </a:p>
          <a:p>
            <a:r>
              <a:rPr lang="en-US" baseline="0" dirty="0"/>
              <a:t>Also highlight my authorship.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E7173C4-156E-DD40-A873-1841D22879A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830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2B548-4CE0-D94B-B45A-C40D4EE544E1}" type="datetimeFigureOut">
              <a:rPr lang="en-US" smtClean="0"/>
              <a:pPr/>
              <a:t>10/22/2019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123D9-D530-9240-892F-477EBAD872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2B548-4CE0-D94B-B45A-C40D4EE544E1}" type="datetimeFigureOut">
              <a:rPr lang="en-US" smtClean="0"/>
              <a:pPr/>
              <a:t>10/22/2019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123D9-D530-9240-892F-477EBAD872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2B548-4CE0-D94B-B45A-C40D4EE544E1}" type="datetimeFigureOut">
              <a:rPr lang="en-US" smtClean="0"/>
              <a:pPr/>
              <a:t>10/22/2019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123D9-D530-9240-892F-477EBAD872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2B548-4CE0-D94B-B45A-C40D4EE544E1}" type="datetimeFigureOut">
              <a:rPr lang="en-US" smtClean="0"/>
              <a:pPr/>
              <a:t>10/22/2019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123D9-D530-9240-892F-477EBAD872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2B548-4CE0-D94B-B45A-C40D4EE544E1}" type="datetimeFigureOut">
              <a:rPr lang="en-US" smtClean="0"/>
              <a:pPr/>
              <a:t>10/22/2019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123D9-D530-9240-892F-477EBAD872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2B548-4CE0-D94B-B45A-C40D4EE544E1}" type="datetimeFigureOut">
              <a:rPr lang="en-US" smtClean="0"/>
              <a:pPr/>
              <a:t>10/22/2019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123D9-D530-9240-892F-477EBAD872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2B548-4CE0-D94B-B45A-C40D4EE544E1}" type="datetimeFigureOut">
              <a:rPr lang="en-US" smtClean="0"/>
              <a:pPr/>
              <a:t>10/22/2019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123D9-D530-9240-892F-477EBAD872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2B548-4CE0-D94B-B45A-C40D4EE544E1}" type="datetimeFigureOut">
              <a:rPr lang="en-US" smtClean="0"/>
              <a:pPr/>
              <a:t>10/22/2019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123D9-D530-9240-892F-477EBAD872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2B548-4CE0-D94B-B45A-C40D4EE544E1}" type="datetimeFigureOut">
              <a:rPr lang="en-US" smtClean="0"/>
              <a:pPr/>
              <a:t>10/22/2019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123D9-D530-9240-892F-477EBAD872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2B548-4CE0-D94B-B45A-C40D4EE544E1}" type="datetimeFigureOut">
              <a:rPr lang="en-US" smtClean="0"/>
              <a:pPr/>
              <a:t>10/22/2019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123D9-D530-9240-892F-477EBAD872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2B548-4CE0-D94B-B45A-C40D4EE544E1}" type="datetimeFigureOut">
              <a:rPr lang="en-US" smtClean="0"/>
              <a:pPr/>
              <a:t>10/22/2019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123D9-D530-9240-892F-477EBAD872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F2B548-4CE0-D94B-B45A-C40D4EE544E1}" type="datetimeFigureOut">
              <a:rPr lang="en-US" smtClean="0"/>
              <a:pPr/>
              <a:t>10/22/2019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E123D9-D530-9240-892F-477EBAD8722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.gif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Relationship Id="rId11" Type="http://schemas.openxmlformats.org/officeDocument/2006/relationships/image" Target="../media/image6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5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51.png"/><Relationship Id="rId4" Type="http://schemas.openxmlformats.org/officeDocument/2006/relationships/image" Target="../media/image22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gif"/><Relationship Id="rId3" Type="http://schemas.openxmlformats.org/officeDocument/2006/relationships/image" Target="../media/image11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2.png"/><Relationship Id="rId4" Type="http://schemas.openxmlformats.org/officeDocument/2006/relationships/image" Target="../media/image190.png"/><Relationship Id="rId9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1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90.png"/><Relationship Id="rId9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.gif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4.gif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5.png"/><Relationship Id="rId5" Type="http://schemas.openxmlformats.org/officeDocument/2006/relationships/image" Target="../media/image11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2197" y="1743913"/>
            <a:ext cx="4659607" cy="4653789"/>
          </a:xfrm>
          <a:prstGeom prst="rect">
            <a:avLst/>
          </a:prstGeom>
        </p:spPr>
      </p:pic>
      <p:pic>
        <p:nvPicPr>
          <p:cNvPr id="15371" name="Picture 6" descr="black_logo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6135838"/>
            <a:ext cx="1456904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nerclogo200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86882" y="6070925"/>
            <a:ext cx="1714285" cy="540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33659" y="3705106"/>
            <a:ext cx="25558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latin typeface="Bookman Old Style" panose="02050604050505020204" pitchFamily="18" charset="0"/>
              </a:rPr>
              <a:t>Chris </a:t>
            </a:r>
          </a:p>
          <a:p>
            <a:pPr algn="ctr"/>
            <a:r>
              <a:rPr lang="en-GB" sz="2000" dirty="0">
                <a:latin typeface="Bookman Old Style" panose="02050604050505020204" pitchFamily="18" charset="0"/>
              </a:rPr>
              <a:t>Davies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5688016"/>
              </p:ext>
            </p:extLst>
          </p:nvPr>
        </p:nvGraphicFramePr>
        <p:xfrm>
          <a:off x="4084842" y="6290205"/>
          <a:ext cx="974317" cy="410174"/>
        </p:xfrm>
        <a:graphic>
          <a:graphicData uri="http://schemas.openxmlformats.org/drawingml/2006/table">
            <a:tbl>
              <a:tblPr/>
              <a:tblGrid>
                <a:gridCol w="9743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017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baseline="0" dirty="0" err="1">
                          <a:latin typeface="Bookman Old Style" panose="02050604050505020204" pitchFamily="18" charset="0"/>
                        </a:rPr>
                        <a:t>Img</a:t>
                      </a:r>
                      <a:r>
                        <a:rPr lang="en-US" sz="1000" u="none" baseline="0" dirty="0">
                          <a:latin typeface="Bookman Old Style" panose="02050604050505020204" pitchFamily="18" charset="0"/>
                        </a:rPr>
                        <a:t>. Cred. Ed </a:t>
                      </a:r>
                      <a:r>
                        <a:rPr lang="en-US" sz="1000" u="none" baseline="0" dirty="0" err="1">
                          <a:latin typeface="Bookman Old Style" panose="02050604050505020204" pitchFamily="18" charset="0"/>
                        </a:rPr>
                        <a:t>Garnero</a:t>
                      </a:r>
                      <a:endParaRPr lang="en-US" sz="1000" u="none" dirty="0">
                        <a:latin typeface="Bookman Old Style" panose="02050604050505020204" pitchFamily="18" charset="0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6666088" y="3442744"/>
            <a:ext cx="255587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Bookman Old Style" panose="02050604050505020204" pitchFamily="18" charset="0"/>
              </a:rPr>
              <a:t>Monica </a:t>
            </a:r>
            <a:r>
              <a:rPr lang="en-GB" sz="1600" dirty="0" err="1">
                <a:latin typeface="Bookman Old Style" panose="02050604050505020204" pitchFamily="18" charset="0"/>
              </a:rPr>
              <a:t>Pozzo</a:t>
            </a:r>
            <a:endParaRPr lang="en-GB" sz="1600" dirty="0">
              <a:latin typeface="Bookman Old Style" panose="02050604050505020204" pitchFamily="18" charset="0"/>
            </a:endParaRPr>
          </a:p>
          <a:p>
            <a:pPr algn="ctr"/>
            <a:r>
              <a:rPr lang="en-GB" sz="1600" dirty="0">
                <a:latin typeface="Bookman Old Style" panose="02050604050505020204" pitchFamily="18" charset="0"/>
              </a:rPr>
              <a:t>David Gubbins</a:t>
            </a:r>
          </a:p>
          <a:p>
            <a:pPr algn="ctr"/>
            <a:r>
              <a:rPr lang="en-GB" sz="1600" dirty="0">
                <a:latin typeface="Bookman Old Style" panose="02050604050505020204" pitchFamily="18" charset="0"/>
              </a:rPr>
              <a:t>Dario </a:t>
            </a:r>
            <a:r>
              <a:rPr lang="en-GB" sz="1600" dirty="0" err="1">
                <a:latin typeface="Bookman Old Style" panose="02050604050505020204" pitchFamily="18" charset="0"/>
              </a:rPr>
              <a:t>Alfe</a:t>
            </a:r>
            <a:endParaRPr lang="en-GB" sz="1600" dirty="0">
              <a:latin typeface="Bookman Old Style" panose="02050604050505020204" pitchFamily="18" charset="0"/>
            </a:endParaRPr>
          </a:p>
          <a:p>
            <a:pPr algn="ctr"/>
            <a:r>
              <a:rPr lang="en-GB" sz="1600" dirty="0">
                <a:latin typeface="Bookman Old Style" panose="02050604050505020204" pitchFamily="18" charset="0"/>
              </a:rPr>
              <a:t>Sam Greenwood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54557" y="268567"/>
            <a:ext cx="8760843" cy="1385891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3600" dirty="0">
                <a:latin typeface="Bookman Old Style" panose="02050604050505020204" pitchFamily="18" charset="0"/>
              </a:rPr>
              <a:t>Core Constraints on Deep Earth Evolution</a:t>
            </a:r>
            <a:endParaRPr lang="en-US" altLang="en-US" sz="3600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15" y="1331880"/>
            <a:ext cx="3849646" cy="3280292"/>
          </a:xfrm>
          <a:prstGeom prst="rect">
            <a:avLst/>
          </a:prstGeom>
        </p:spPr>
      </p:pic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7782316" y="6156008"/>
          <a:ext cx="1112844" cy="330200"/>
        </p:xfrm>
        <a:graphic>
          <a:graphicData uri="http://schemas.openxmlformats.org/drawingml/2006/table">
            <a:tbl>
              <a:tblPr/>
              <a:tblGrid>
                <a:gridCol w="11128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02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u="sng" dirty="0">
                        <a:latin typeface="Bookman Old Style" panose="02050604050505020204" pitchFamily="18" charset="0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21" name="Straight Arrow Connector 20"/>
          <p:cNvCxnSpPr>
            <a:stCxn id="22" idx="0"/>
          </p:cNvCxnSpPr>
          <p:nvPr/>
        </p:nvCxnSpPr>
        <p:spPr>
          <a:xfrm flipV="1">
            <a:off x="1882545" y="2373886"/>
            <a:ext cx="0" cy="4781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Table 21"/>
          <p:cNvGraphicFramePr>
            <a:graphicFrameLocks noGrp="1"/>
          </p:cNvGraphicFramePr>
          <p:nvPr/>
        </p:nvGraphicFramePr>
        <p:xfrm>
          <a:off x="1239630" y="2852058"/>
          <a:ext cx="1285831" cy="457200"/>
        </p:xfrm>
        <a:graphic>
          <a:graphicData uri="http://schemas.openxmlformats.org/drawingml/2006/table">
            <a:tbl>
              <a:tblPr/>
              <a:tblGrid>
                <a:gridCol w="12858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02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dirty="0">
                          <a:latin typeface="Bookman Old Style" panose="02050604050505020204" pitchFamily="18" charset="0"/>
                        </a:rPr>
                        <a:t>Inner core boundary</a:t>
                      </a: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1791667" y="1838186"/>
                <a:ext cx="1841085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defTabSz="914400" eaLnBrk="0" hangingPunct="0">
                  <a:spcBef>
                    <a:spcPts val="600"/>
                  </a:spcBef>
                  <a:buClr>
                    <a:schemeClr val="accent1"/>
                  </a:buClr>
                  <a:buSzPct val="76000"/>
                </a:pPr>
                <a14:m>
                  <m:oMath xmlns:m="http://schemas.openxmlformats.org/officeDocument/2006/math">
                    <m:r>
                      <a:rPr lang="en-GB" sz="1200" i="1" dirty="0">
                        <a:latin typeface="Cambria Math"/>
                        <a:ea typeface="Cambria Math"/>
                        <a:sym typeface="Symbol"/>
                      </a:rPr>
                      <m:t>∆</m:t>
                    </m:r>
                    <m:r>
                      <a:rPr lang="en-GB" sz="1200" i="1" dirty="0">
                        <a:latin typeface="Cambria Math"/>
                        <a:ea typeface="Cambria Math"/>
                        <a:sym typeface="Symbol"/>
                      </a:rPr>
                      <m:t>𝜌</m:t>
                    </m:r>
                    <m:r>
                      <a:rPr lang="en-GB" sz="1200" i="1" dirty="0">
                        <a:latin typeface="Cambria Math"/>
                        <a:ea typeface="Cambria Math"/>
                        <a:sym typeface="Symbol"/>
                      </a:rPr>
                      <m:t>=0.8 ±0.2</m:t>
                    </m:r>
                  </m:oMath>
                </a14:m>
                <a:r>
                  <a:rPr lang="en-GB" sz="1200" dirty="0">
                    <a:latin typeface="Bookman Old Style" panose="02050604050505020204" pitchFamily="18" charset="0"/>
                    <a:sym typeface="Symbol"/>
                  </a:rPr>
                  <a:t> g/cc (Masters &amp; Gubbins, 2003)</a:t>
                </a: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1667" y="1838186"/>
                <a:ext cx="1841085" cy="646331"/>
              </a:xfrm>
              <a:prstGeom prst="rect">
                <a:avLst/>
              </a:prstGeom>
              <a:blipFill>
                <a:blip r:embed="rId11"/>
                <a:stretch>
                  <a:fillRect t="-943" b="-66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itle 1"/>
          <p:cNvSpPr txBox="1">
            <a:spLocks/>
          </p:cNvSpPr>
          <p:nvPr/>
        </p:nvSpPr>
        <p:spPr>
          <a:xfrm>
            <a:off x="154557" y="268568"/>
            <a:ext cx="8760843" cy="798002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3600" dirty="0">
                <a:solidFill>
                  <a:schemeClr val="tx1"/>
                </a:solidFill>
                <a:latin typeface="Bookman Old Style" panose="02050604050505020204" pitchFamily="18" charset="0"/>
              </a:rPr>
              <a:t>The Core Model</a:t>
            </a:r>
          </a:p>
        </p:txBody>
      </p:sp>
    </p:spTree>
    <p:extLst>
      <p:ext uri="{BB962C8B-B14F-4D97-AF65-F5344CB8AC3E}">
        <p14:creationId xmlns:p14="http://schemas.microsoft.com/office/powerpoint/2010/main" val="36749263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15" y="1331880"/>
            <a:ext cx="3849646" cy="3280292"/>
          </a:xfrm>
          <a:prstGeom prst="rect">
            <a:avLst/>
          </a:prstGeom>
        </p:spPr>
      </p:pic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7782316" y="6156008"/>
          <a:ext cx="1112844" cy="330200"/>
        </p:xfrm>
        <a:graphic>
          <a:graphicData uri="http://schemas.openxmlformats.org/drawingml/2006/table">
            <a:tbl>
              <a:tblPr/>
              <a:tblGrid>
                <a:gridCol w="11128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02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u="sng" dirty="0">
                        <a:latin typeface="Bookman Old Style" panose="02050604050505020204" pitchFamily="18" charset="0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7" name="Table 36"/>
              <p:cNvGraphicFramePr>
                <a:graphicFrameLocks noGrp="1"/>
              </p:cNvGraphicFramePr>
              <p:nvPr/>
            </p:nvGraphicFramePr>
            <p:xfrm>
              <a:off x="683997" y="4698540"/>
              <a:ext cx="3364398" cy="1483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15648">
                      <a:extLst>
                        <a:ext uri="{9D8B030D-6E8A-4147-A177-3AD203B41FA5}">
                          <a16:colId xmlns:a16="http://schemas.microsoft.com/office/drawing/2014/main" val="3133075342"/>
                        </a:ext>
                      </a:extLst>
                    </a:gridCol>
                    <a:gridCol w="487018">
                      <a:extLst>
                        <a:ext uri="{9D8B030D-6E8A-4147-A177-3AD203B41FA5}">
                          <a16:colId xmlns:a16="http://schemas.microsoft.com/office/drawing/2014/main" val="2861015304"/>
                        </a:ext>
                      </a:extLst>
                    </a:gridCol>
                    <a:gridCol w="462169">
                      <a:extLst>
                        <a:ext uri="{9D8B030D-6E8A-4147-A177-3AD203B41FA5}">
                          <a16:colId xmlns:a16="http://schemas.microsoft.com/office/drawing/2014/main" val="392138055"/>
                        </a:ext>
                      </a:extLst>
                    </a:gridCol>
                    <a:gridCol w="552552">
                      <a:extLst>
                        <a:ext uri="{9D8B030D-6E8A-4147-A177-3AD203B41FA5}">
                          <a16:colId xmlns:a16="http://schemas.microsoft.com/office/drawing/2014/main" val="1077349115"/>
                        </a:ext>
                      </a:extLst>
                    </a:gridCol>
                    <a:gridCol w="547011">
                      <a:extLst>
                        <a:ext uri="{9D8B030D-6E8A-4147-A177-3AD203B41FA5}">
                          <a16:colId xmlns:a16="http://schemas.microsoft.com/office/drawing/2014/main" val="236597476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GB" sz="1400" b="1" i="0" smtClean="0">
                                  <a:latin typeface="Cambria Math" panose="02040503050406030204" pitchFamily="18" charset="0"/>
                                </a:rPr>
                                <m:t>𝚫</m:t>
                              </m:r>
                              <m:r>
                                <a:rPr lang="en-GB" sz="1400" b="1" i="1" smtClean="0">
                                  <a:latin typeface="Cambria Math" panose="02040503050406030204" pitchFamily="18" charset="0"/>
                                </a:rPr>
                                <m:t>𝝆</m:t>
                              </m:r>
                            </m:oMath>
                          </a14:m>
                          <a:r>
                            <a:rPr lang="en-GB" sz="1400" dirty="0"/>
                            <a:t> (kg</a:t>
                          </a:r>
                          <a:r>
                            <a:rPr lang="en-GB" sz="1400" baseline="0" dirty="0"/>
                            <a:t>/m</a:t>
                          </a:r>
                          <a:r>
                            <a:rPr lang="en-GB" sz="1400" baseline="30000" dirty="0"/>
                            <a:t>3</a:t>
                          </a:r>
                          <a:r>
                            <a:rPr lang="en-GB" sz="1400" baseline="0" dirty="0"/>
                            <a:t>)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%Fe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%O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%Si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4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400" b="1" i="1" smtClean="0">
                                        <a:latin typeface="Cambria Math" panose="02040503050406030204" pitchFamily="18" charset="0"/>
                                      </a:rPr>
                                      <m:t>𝑻</m:t>
                                    </m:r>
                                  </m:e>
                                  <m:sub>
                                    <m:r>
                                      <a:rPr lang="en-GB" sz="1400" b="1" i="1" smtClean="0">
                                        <a:latin typeface="Cambria Math" panose="02040503050406030204" pitchFamily="18" charset="0"/>
                                      </a:rPr>
                                      <m:t>𝒊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953752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400" dirty="0"/>
                            <a:t>0.6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82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10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5900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6153402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400" dirty="0"/>
                            <a:t>0.8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79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13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5580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2063682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400" dirty="0"/>
                            <a:t>1.0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81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17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5320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9773116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7" name="Table 3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73197331"/>
                  </p:ext>
                </p:extLst>
              </p:nvPr>
            </p:nvGraphicFramePr>
            <p:xfrm>
              <a:off x="683997" y="4698540"/>
              <a:ext cx="3364398" cy="1483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15648">
                      <a:extLst>
                        <a:ext uri="{9D8B030D-6E8A-4147-A177-3AD203B41FA5}">
                          <a16:colId xmlns:a16="http://schemas.microsoft.com/office/drawing/2014/main" val="3133075342"/>
                        </a:ext>
                      </a:extLst>
                    </a:gridCol>
                    <a:gridCol w="487018">
                      <a:extLst>
                        <a:ext uri="{9D8B030D-6E8A-4147-A177-3AD203B41FA5}">
                          <a16:colId xmlns:a16="http://schemas.microsoft.com/office/drawing/2014/main" val="2861015304"/>
                        </a:ext>
                      </a:extLst>
                    </a:gridCol>
                    <a:gridCol w="462169">
                      <a:extLst>
                        <a:ext uri="{9D8B030D-6E8A-4147-A177-3AD203B41FA5}">
                          <a16:colId xmlns:a16="http://schemas.microsoft.com/office/drawing/2014/main" val="392138055"/>
                        </a:ext>
                      </a:extLst>
                    </a:gridCol>
                    <a:gridCol w="552552">
                      <a:extLst>
                        <a:ext uri="{9D8B030D-6E8A-4147-A177-3AD203B41FA5}">
                          <a16:colId xmlns:a16="http://schemas.microsoft.com/office/drawing/2014/main" val="1077349115"/>
                        </a:ext>
                      </a:extLst>
                    </a:gridCol>
                    <a:gridCol w="547011">
                      <a:extLst>
                        <a:ext uri="{9D8B030D-6E8A-4147-A177-3AD203B41FA5}">
                          <a16:colId xmlns:a16="http://schemas.microsoft.com/office/drawing/2014/main" val="236597476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463" t="-1639" r="-157870" b="-304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%Fe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%O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%Si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515556" t="-1639" r="-4444" b="-30491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8953752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400" dirty="0" smtClean="0"/>
                            <a:t>0.6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82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8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10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5900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6153402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400" dirty="0" smtClean="0"/>
                            <a:t>0.8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79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13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8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5580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2063682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400" dirty="0" smtClean="0"/>
                            <a:t>1.0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81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17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2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5320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97731162"/>
                      </a:ext>
                    </a:extLst>
                  </a:tr>
                </a:tbl>
              </a:graphicData>
            </a:graphic>
          </p:graphicFrame>
        </mc:Fallback>
      </mc:AlternateContent>
      <p:graphicFrame>
        <p:nvGraphicFramePr>
          <p:cNvPr id="25" name="Table 24"/>
          <p:cNvGraphicFramePr>
            <a:graphicFrameLocks noGrp="1"/>
          </p:cNvGraphicFramePr>
          <p:nvPr/>
        </p:nvGraphicFramePr>
        <p:xfrm>
          <a:off x="599561" y="6208932"/>
          <a:ext cx="3652492" cy="330200"/>
        </p:xfrm>
        <a:graphic>
          <a:graphicData uri="http://schemas.openxmlformats.org/drawingml/2006/table">
            <a:tbl>
              <a:tblPr/>
              <a:tblGrid>
                <a:gridCol w="36524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02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sng" baseline="0" dirty="0" err="1">
                          <a:latin typeface="Bookman Old Style" panose="02050604050505020204" pitchFamily="18" charset="0"/>
                        </a:rPr>
                        <a:t>Alfe</a:t>
                      </a:r>
                      <a:r>
                        <a:rPr lang="en-US" sz="1400" u="sng" baseline="0" dirty="0">
                          <a:latin typeface="Bookman Old Style" panose="02050604050505020204" pitchFamily="18" charset="0"/>
                        </a:rPr>
                        <a:t> et al (2002); Gubbins et al (2015)</a:t>
                      </a:r>
                      <a:endParaRPr lang="en-US" sz="1400" u="sng" dirty="0">
                        <a:latin typeface="Bookman Old Style" panose="02050604050505020204" pitchFamily="18" charset="0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" name="Right Arrow 13"/>
          <p:cNvSpPr/>
          <p:nvPr/>
        </p:nvSpPr>
        <p:spPr>
          <a:xfrm rot="5400000">
            <a:off x="3624899" y="4238461"/>
            <a:ext cx="467933" cy="452230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1791667" y="1838186"/>
                <a:ext cx="1841085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defTabSz="914400" eaLnBrk="0" hangingPunct="0">
                  <a:spcBef>
                    <a:spcPts val="600"/>
                  </a:spcBef>
                  <a:buClr>
                    <a:schemeClr val="accent1"/>
                  </a:buClr>
                  <a:buSzPct val="76000"/>
                </a:pPr>
                <a14:m>
                  <m:oMath xmlns:m="http://schemas.openxmlformats.org/officeDocument/2006/math">
                    <m:r>
                      <a:rPr lang="en-GB" sz="1200" i="1" dirty="0">
                        <a:latin typeface="Cambria Math"/>
                        <a:ea typeface="Cambria Math"/>
                        <a:sym typeface="Symbol"/>
                      </a:rPr>
                      <m:t>∆</m:t>
                    </m:r>
                    <m:r>
                      <a:rPr lang="en-GB" sz="1200" i="1" dirty="0">
                        <a:latin typeface="Cambria Math"/>
                        <a:ea typeface="Cambria Math"/>
                        <a:sym typeface="Symbol"/>
                      </a:rPr>
                      <m:t>𝜌</m:t>
                    </m:r>
                    <m:r>
                      <a:rPr lang="en-GB" sz="1200" i="1" dirty="0">
                        <a:latin typeface="Cambria Math"/>
                        <a:ea typeface="Cambria Math"/>
                        <a:sym typeface="Symbol"/>
                      </a:rPr>
                      <m:t>=0.8 ±0.2</m:t>
                    </m:r>
                  </m:oMath>
                </a14:m>
                <a:r>
                  <a:rPr lang="en-GB" sz="1200" dirty="0">
                    <a:latin typeface="Bookman Old Style" panose="02050604050505020204" pitchFamily="18" charset="0"/>
                    <a:sym typeface="Symbol"/>
                  </a:rPr>
                  <a:t> g/cc (Masters &amp; Gubbins, 2003)</a:t>
                </a:r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1667" y="1838186"/>
                <a:ext cx="1841085" cy="646331"/>
              </a:xfrm>
              <a:prstGeom prst="rect">
                <a:avLst/>
              </a:prstGeom>
              <a:blipFill>
                <a:blip r:embed="rId7"/>
                <a:stretch>
                  <a:fillRect t="-943" b="-66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239630" y="2852058"/>
          <a:ext cx="1285831" cy="457200"/>
        </p:xfrm>
        <a:graphic>
          <a:graphicData uri="http://schemas.openxmlformats.org/drawingml/2006/table">
            <a:tbl>
              <a:tblPr/>
              <a:tblGrid>
                <a:gridCol w="12858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02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dirty="0">
                          <a:latin typeface="Bookman Old Style" panose="02050604050505020204" pitchFamily="18" charset="0"/>
                        </a:rPr>
                        <a:t>Inner core boundary</a:t>
                      </a: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13" name="Straight Arrow Connector 12"/>
          <p:cNvCxnSpPr/>
          <p:nvPr/>
        </p:nvCxnSpPr>
        <p:spPr>
          <a:xfrm flipV="1">
            <a:off x="1882545" y="2373886"/>
            <a:ext cx="0" cy="4781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itle 1"/>
          <p:cNvSpPr txBox="1">
            <a:spLocks/>
          </p:cNvSpPr>
          <p:nvPr/>
        </p:nvSpPr>
        <p:spPr>
          <a:xfrm>
            <a:off x="154557" y="268568"/>
            <a:ext cx="8760843" cy="798002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3600" dirty="0">
                <a:solidFill>
                  <a:schemeClr val="tx1"/>
                </a:solidFill>
                <a:latin typeface="Bookman Old Style" panose="02050604050505020204" pitchFamily="18" charset="0"/>
              </a:rPr>
              <a:t>The Core Model</a:t>
            </a:r>
          </a:p>
        </p:txBody>
      </p:sp>
    </p:spTree>
    <p:extLst>
      <p:ext uri="{BB962C8B-B14F-4D97-AF65-F5344CB8AC3E}">
        <p14:creationId xmlns:p14="http://schemas.microsoft.com/office/powerpoint/2010/main" val="37802881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15" y="1331880"/>
            <a:ext cx="3849646" cy="3280292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0" r="5216"/>
          <a:stretch/>
        </p:blipFill>
        <p:spPr>
          <a:xfrm>
            <a:off x="4252053" y="1266659"/>
            <a:ext cx="4596848" cy="5536674"/>
          </a:xfrm>
          <a:prstGeom prst="rect">
            <a:avLst/>
          </a:prstGeom>
        </p:spPr>
      </p:pic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7782316" y="6156008"/>
          <a:ext cx="1112844" cy="330200"/>
        </p:xfrm>
        <a:graphic>
          <a:graphicData uri="http://schemas.openxmlformats.org/drawingml/2006/table">
            <a:tbl>
              <a:tblPr/>
              <a:tblGrid>
                <a:gridCol w="11128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02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u="sng" dirty="0">
                        <a:latin typeface="Bookman Old Style" panose="02050604050505020204" pitchFamily="18" charset="0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974370" y="1425423"/>
            <a:ext cx="32601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Pure Fe: </a:t>
            </a:r>
            <a:r>
              <a:rPr lang="en-GB" sz="1200" dirty="0" err="1"/>
              <a:t>Pozzo</a:t>
            </a:r>
            <a:r>
              <a:rPr lang="en-GB" sz="1200" dirty="0"/>
              <a:t> et al (2012); </a:t>
            </a:r>
            <a:r>
              <a:rPr lang="en-GB" sz="1200" dirty="0">
                <a:solidFill>
                  <a:schemeClr val="accent6">
                    <a:lumMod val="50000"/>
                  </a:schemeClr>
                </a:solidFill>
              </a:rPr>
              <a:t>De </a:t>
            </a:r>
            <a:r>
              <a:rPr lang="en-GB" sz="1200" dirty="0" err="1">
                <a:solidFill>
                  <a:schemeClr val="accent6">
                    <a:lumMod val="50000"/>
                  </a:schemeClr>
                </a:solidFill>
              </a:rPr>
              <a:t>Koker</a:t>
            </a:r>
            <a:r>
              <a:rPr lang="en-GB" sz="1200" dirty="0">
                <a:solidFill>
                  <a:schemeClr val="accent6">
                    <a:lumMod val="50000"/>
                  </a:schemeClr>
                </a:solidFill>
              </a:rPr>
              <a:t> et al (2012) </a:t>
            </a:r>
            <a:r>
              <a:rPr lang="en-GB" sz="1200" dirty="0"/>
              <a:t>Mixtures: </a:t>
            </a:r>
            <a:r>
              <a:rPr lang="en-GB" sz="1200" dirty="0" err="1">
                <a:solidFill>
                  <a:srgbClr val="C00000"/>
                </a:solidFill>
              </a:rPr>
              <a:t>Pozzo</a:t>
            </a:r>
            <a:r>
              <a:rPr lang="en-GB" sz="1200" dirty="0">
                <a:solidFill>
                  <a:srgbClr val="C00000"/>
                </a:solidFill>
              </a:rPr>
              <a:t> et al (2013); </a:t>
            </a:r>
            <a:r>
              <a:rPr lang="en-GB" sz="1200" dirty="0" err="1">
                <a:solidFill>
                  <a:schemeClr val="accent5"/>
                </a:solidFill>
              </a:rPr>
              <a:t>Gomi</a:t>
            </a:r>
            <a:r>
              <a:rPr lang="en-GB" sz="1200" dirty="0">
                <a:solidFill>
                  <a:schemeClr val="accent5"/>
                </a:solidFill>
              </a:rPr>
              <a:t> et al (2013)</a:t>
            </a:r>
          </a:p>
          <a:p>
            <a:r>
              <a:rPr lang="en-GB" sz="1200" dirty="0">
                <a:solidFill>
                  <a:srgbClr val="00B050"/>
                </a:solidFill>
              </a:rPr>
              <a:t>Stacey &amp; Anderson (2001)</a:t>
            </a:r>
          </a:p>
          <a:p>
            <a:r>
              <a:rPr lang="en-GB" sz="1200" dirty="0">
                <a:solidFill>
                  <a:schemeClr val="tx2"/>
                </a:solidFill>
              </a:rPr>
              <a:t>Stacey &amp; </a:t>
            </a:r>
            <a:r>
              <a:rPr lang="en-GB" sz="1200" dirty="0" err="1">
                <a:solidFill>
                  <a:schemeClr val="tx2"/>
                </a:solidFill>
              </a:rPr>
              <a:t>Loper</a:t>
            </a:r>
            <a:r>
              <a:rPr lang="en-GB" sz="1200" dirty="0">
                <a:solidFill>
                  <a:schemeClr val="tx2"/>
                </a:solidFill>
              </a:rPr>
              <a:t> (2007)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7" name="Table 36"/>
              <p:cNvGraphicFramePr>
                <a:graphicFrameLocks noGrp="1"/>
              </p:cNvGraphicFramePr>
              <p:nvPr/>
            </p:nvGraphicFramePr>
            <p:xfrm>
              <a:off x="683997" y="4698540"/>
              <a:ext cx="3364398" cy="1483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15648">
                      <a:extLst>
                        <a:ext uri="{9D8B030D-6E8A-4147-A177-3AD203B41FA5}">
                          <a16:colId xmlns:a16="http://schemas.microsoft.com/office/drawing/2014/main" val="3133075342"/>
                        </a:ext>
                      </a:extLst>
                    </a:gridCol>
                    <a:gridCol w="487018">
                      <a:extLst>
                        <a:ext uri="{9D8B030D-6E8A-4147-A177-3AD203B41FA5}">
                          <a16:colId xmlns:a16="http://schemas.microsoft.com/office/drawing/2014/main" val="2861015304"/>
                        </a:ext>
                      </a:extLst>
                    </a:gridCol>
                    <a:gridCol w="462169">
                      <a:extLst>
                        <a:ext uri="{9D8B030D-6E8A-4147-A177-3AD203B41FA5}">
                          <a16:colId xmlns:a16="http://schemas.microsoft.com/office/drawing/2014/main" val="392138055"/>
                        </a:ext>
                      </a:extLst>
                    </a:gridCol>
                    <a:gridCol w="552552">
                      <a:extLst>
                        <a:ext uri="{9D8B030D-6E8A-4147-A177-3AD203B41FA5}">
                          <a16:colId xmlns:a16="http://schemas.microsoft.com/office/drawing/2014/main" val="1077349115"/>
                        </a:ext>
                      </a:extLst>
                    </a:gridCol>
                    <a:gridCol w="547011">
                      <a:extLst>
                        <a:ext uri="{9D8B030D-6E8A-4147-A177-3AD203B41FA5}">
                          <a16:colId xmlns:a16="http://schemas.microsoft.com/office/drawing/2014/main" val="236597476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GB" sz="1400" b="1" i="0" smtClean="0">
                                  <a:latin typeface="Cambria Math" panose="02040503050406030204" pitchFamily="18" charset="0"/>
                                </a:rPr>
                                <m:t>𝚫</m:t>
                              </m:r>
                              <m:r>
                                <a:rPr lang="en-GB" sz="1400" b="1" i="1" smtClean="0">
                                  <a:latin typeface="Cambria Math" panose="02040503050406030204" pitchFamily="18" charset="0"/>
                                </a:rPr>
                                <m:t>𝝆</m:t>
                              </m:r>
                            </m:oMath>
                          </a14:m>
                          <a:r>
                            <a:rPr lang="en-GB" sz="1400" dirty="0"/>
                            <a:t> (kg</a:t>
                          </a:r>
                          <a:r>
                            <a:rPr lang="en-GB" sz="1400" baseline="0" dirty="0"/>
                            <a:t>/m</a:t>
                          </a:r>
                          <a:r>
                            <a:rPr lang="en-GB" sz="1400" baseline="30000" dirty="0"/>
                            <a:t>3</a:t>
                          </a:r>
                          <a:r>
                            <a:rPr lang="en-GB" sz="1400" baseline="0" dirty="0"/>
                            <a:t>)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%Fe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%O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%Si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4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400" b="1" i="1" smtClean="0">
                                        <a:latin typeface="Cambria Math" panose="02040503050406030204" pitchFamily="18" charset="0"/>
                                      </a:rPr>
                                      <m:t>𝑻</m:t>
                                    </m:r>
                                  </m:e>
                                  <m:sub>
                                    <m:r>
                                      <a:rPr lang="en-GB" sz="1400" b="1" i="1" smtClean="0">
                                        <a:latin typeface="Cambria Math" panose="02040503050406030204" pitchFamily="18" charset="0"/>
                                      </a:rPr>
                                      <m:t>𝒊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953752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400" dirty="0"/>
                            <a:t>0.6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82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10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5900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6153402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400" dirty="0"/>
                            <a:t>0.8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79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13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5580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2063682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400" dirty="0"/>
                            <a:t>1.0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81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17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5320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9773116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7" name="Table 3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73197331"/>
                  </p:ext>
                </p:extLst>
              </p:nvPr>
            </p:nvGraphicFramePr>
            <p:xfrm>
              <a:off x="683997" y="4698540"/>
              <a:ext cx="3364398" cy="1483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15648">
                      <a:extLst>
                        <a:ext uri="{9D8B030D-6E8A-4147-A177-3AD203B41FA5}">
                          <a16:colId xmlns:a16="http://schemas.microsoft.com/office/drawing/2014/main" val="3133075342"/>
                        </a:ext>
                      </a:extLst>
                    </a:gridCol>
                    <a:gridCol w="487018">
                      <a:extLst>
                        <a:ext uri="{9D8B030D-6E8A-4147-A177-3AD203B41FA5}">
                          <a16:colId xmlns:a16="http://schemas.microsoft.com/office/drawing/2014/main" val="2861015304"/>
                        </a:ext>
                      </a:extLst>
                    </a:gridCol>
                    <a:gridCol w="462169">
                      <a:extLst>
                        <a:ext uri="{9D8B030D-6E8A-4147-A177-3AD203B41FA5}">
                          <a16:colId xmlns:a16="http://schemas.microsoft.com/office/drawing/2014/main" val="392138055"/>
                        </a:ext>
                      </a:extLst>
                    </a:gridCol>
                    <a:gridCol w="552552">
                      <a:extLst>
                        <a:ext uri="{9D8B030D-6E8A-4147-A177-3AD203B41FA5}">
                          <a16:colId xmlns:a16="http://schemas.microsoft.com/office/drawing/2014/main" val="1077349115"/>
                        </a:ext>
                      </a:extLst>
                    </a:gridCol>
                    <a:gridCol w="547011">
                      <a:extLst>
                        <a:ext uri="{9D8B030D-6E8A-4147-A177-3AD203B41FA5}">
                          <a16:colId xmlns:a16="http://schemas.microsoft.com/office/drawing/2014/main" val="236597476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463" t="-1639" r="-157870" b="-304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%Fe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%O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%Si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515556" t="-1639" r="-4444" b="-30491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8953752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400" dirty="0" smtClean="0"/>
                            <a:t>0.6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82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8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10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5900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6153402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400" dirty="0" smtClean="0"/>
                            <a:t>0.8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79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13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8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5580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2063682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400" dirty="0" smtClean="0"/>
                            <a:t>1.0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81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17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2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5320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97731162"/>
                      </a:ext>
                    </a:extLst>
                  </a:tr>
                </a:tbl>
              </a:graphicData>
            </a:graphic>
          </p:graphicFrame>
        </mc:Fallback>
      </mc:AlternateContent>
      <p:graphicFrame>
        <p:nvGraphicFramePr>
          <p:cNvPr id="25" name="Table 24"/>
          <p:cNvGraphicFramePr>
            <a:graphicFrameLocks noGrp="1"/>
          </p:cNvGraphicFramePr>
          <p:nvPr/>
        </p:nvGraphicFramePr>
        <p:xfrm>
          <a:off x="599561" y="6208932"/>
          <a:ext cx="3652492" cy="330200"/>
        </p:xfrm>
        <a:graphic>
          <a:graphicData uri="http://schemas.openxmlformats.org/drawingml/2006/table">
            <a:tbl>
              <a:tblPr/>
              <a:tblGrid>
                <a:gridCol w="36524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02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sng" baseline="0" dirty="0" err="1">
                          <a:latin typeface="Bookman Old Style" panose="02050604050505020204" pitchFamily="18" charset="0"/>
                        </a:rPr>
                        <a:t>Alfe</a:t>
                      </a:r>
                      <a:r>
                        <a:rPr lang="en-US" sz="1400" u="sng" baseline="0" dirty="0">
                          <a:latin typeface="Bookman Old Style" panose="02050604050505020204" pitchFamily="18" charset="0"/>
                        </a:rPr>
                        <a:t> et al (2002); Gubbins et al (2015)</a:t>
                      </a:r>
                      <a:endParaRPr lang="en-US" sz="1400" u="sng" dirty="0">
                        <a:latin typeface="Bookman Old Style" panose="02050604050505020204" pitchFamily="18" charset="0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Right Arrow 2"/>
          <p:cNvSpPr/>
          <p:nvPr/>
        </p:nvSpPr>
        <p:spPr>
          <a:xfrm>
            <a:off x="4089952" y="5775297"/>
            <a:ext cx="790161" cy="452230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ight Arrow 13"/>
          <p:cNvSpPr/>
          <p:nvPr/>
        </p:nvSpPr>
        <p:spPr>
          <a:xfrm rot="5400000">
            <a:off x="3624899" y="4238461"/>
            <a:ext cx="467933" cy="452230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1791667" y="1838186"/>
                <a:ext cx="1841085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defTabSz="914400" eaLnBrk="0" hangingPunct="0">
                  <a:spcBef>
                    <a:spcPts val="600"/>
                  </a:spcBef>
                  <a:buClr>
                    <a:schemeClr val="accent1"/>
                  </a:buClr>
                  <a:buSzPct val="76000"/>
                </a:pPr>
                <a14:m>
                  <m:oMath xmlns:m="http://schemas.openxmlformats.org/officeDocument/2006/math">
                    <m:r>
                      <a:rPr lang="en-GB" sz="1200" i="1" dirty="0">
                        <a:latin typeface="Cambria Math"/>
                        <a:ea typeface="Cambria Math"/>
                        <a:sym typeface="Symbol"/>
                      </a:rPr>
                      <m:t>∆</m:t>
                    </m:r>
                    <m:r>
                      <a:rPr lang="en-GB" sz="1200" i="1" dirty="0">
                        <a:latin typeface="Cambria Math"/>
                        <a:ea typeface="Cambria Math"/>
                        <a:sym typeface="Symbol"/>
                      </a:rPr>
                      <m:t>𝜌</m:t>
                    </m:r>
                    <m:r>
                      <a:rPr lang="en-GB" sz="1200" i="1" dirty="0">
                        <a:latin typeface="Cambria Math"/>
                        <a:ea typeface="Cambria Math"/>
                        <a:sym typeface="Symbol"/>
                      </a:rPr>
                      <m:t>=0.8 ±0.2</m:t>
                    </m:r>
                  </m:oMath>
                </a14:m>
                <a:r>
                  <a:rPr lang="en-GB" sz="1200" dirty="0">
                    <a:latin typeface="Bookman Old Style" panose="02050604050505020204" pitchFamily="18" charset="0"/>
                    <a:sym typeface="Symbol"/>
                  </a:rPr>
                  <a:t> g/cc (Masters &amp; Gubbins, 2003)</a:t>
                </a:r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1667" y="1838186"/>
                <a:ext cx="1841085" cy="646331"/>
              </a:xfrm>
              <a:prstGeom prst="rect">
                <a:avLst/>
              </a:prstGeom>
              <a:blipFill>
                <a:blip r:embed="rId7"/>
                <a:stretch>
                  <a:fillRect t="-943" b="-66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1239630" y="2852058"/>
          <a:ext cx="1285831" cy="457200"/>
        </p:xfrm>
        <a:graphic>
          <a:graphicData uri="http://schemas.openxmlformats.org/drawingml/2006/table">
            <a:tbl>
              <a:tblPr/>
              <a:tblGrid>
                <a:gridCol w="12858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02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dirty="0">
                          <a:latin typeface="Bookman Old Style" panose="02050604050505020204" pitchFamily="18" charset="0"/>
                        </a:rPr>
                        <a:t>Inner core boundary</a:t>
                      </a: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17" name="Straight Arrow Connector 16"/>
          <p:cNvCxnSpPr/>
          <p:nvPr/>
        </p:nvCxnSpPr>
        <p:spPr>
          <a:xfrm flipV="1">
            <a:off x="1882545" y="2373886"/>
            <a:ext cx="0" cy="4781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itle 1"/>
          <p:cNvSpPr txBox="1">
            <a:spLocks/>
          </p:cNvSpPr>
          <p:nvPr/>
        </p:nvSpPr>
        <p:spPr>
          <a:xfrm>
            <a:off x="154557" y="268568"/>
            <a:ext cx="8760843" cy="798002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3600" dirty="0">
                <a:solidFill>
                  <a:schemeClr val="tx1"/>
                </a:solidFill>
                <a:latin typeface="Bookman Old Style" panose="02050604050505020204" pitchFamily="18" charset="0"/>
              </a:rPr>
              <a:t>The Core Model</a:t>
            </a:r>
          </a:p>
        </p:txBody>
      </p:sp>
    </p:spTree>
    <p:extLst>
      <p:ext uri="{BB962C8B-B14F-4D97-AF65-F5344CB8AC3E}">
        <p14:creationId xmlns:p14="http://schemas.microsoft.com/office/powerpoint/2010/main" val="18464860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277" y="1294378"/>
            <a:ext cx="7300752" cy="5473189"/>
          </a:xfrm>
          <a:prstGeom prst="rect">
            <a:avLst/>
          </a:prstGeom>
        </p:spPr>
      </p:pic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9667933"/>
              </p:ext>
            </p:extLst>
          </p:nvPr>
        </p:nvGraphicFramePr>
        <p:xfrm>
          <a:off x="1503894" y="4196073"/>
          <a:ext cx="4128881" cy="330200"/>
        </p:xfrm>
        <a:graphic>
          <a:graphicData uri="http://schemas.openxmlformats.org/drawingml/2006/table">
            <a:tbl>
              <a:tblPr/>
              <a:tblGrid>
                <a:gridCol w="41288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02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baseline="0" dirty="0">
                          <a:solidFill>
                            <a:srgbClr val="8C8C8C"/>
                          </a:solidFill>
                          <a:latin typeface="Bookman Old Style" panose="02050604050505020204" pitchFamily="18" charset="0"/>
                        </a:rPr>
                        <a:t>Lower mantle solidus T (</a:t>
                      </a:r>
                      <a:r>
                        <a:rPr lang="en-US" sz="1200" u="none" baseline="0" dirty="0" err="1">
                          <a:solidFill>
                            <a:srgbClr val="8C8C8C"/>
                          </a:solidFill>
                          <a:latin typeface="Bookman Old Style" panose="02050604050505020204" pitchFamily="18" charset="0"/>
                        </a:rPr>
                        <a:t>Andrault</a:t>
                      </a:r>
                      <a:r>
                        <a:rPr lang="en-US" sz="1200" u="none" baseline="0" dirty="0">
                          <a:solidFill>
                            <a:srgbClr val="8C8C8C"/>
                          </a:solidFill>
                          <a:latin typeface="Bookman Old Style" panose="02050604050505020204" pitchFamily="18" charset="0"/>
                        </a:rPr>
                        <a:t> et al, 2011)</a:t>
                      </a:r>
                      <a:endParaRPr lang="en-US" sz="1200" u="none" dirty="0">
                        <a:solidFill>
                          <a:srgbClr val="8C8C8C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/>
        </p:nvGraphicFramePr>
        <p:xfrm>
          <a:off x="7736728" y="5199417"/>
          <a:ext cx="1274499" cy="518160"/>
        </p:xfrm>
        <a:graphic>
          <a:graphicData uri="http://schemas.openxmlformats.org/drawingml/2006/table">
            <a:tbl>
              <a:tblPr/>
              <a:tblGrid>
                <a:gridCol w="12744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02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sng" baseline="0" dirty="0">
                          <a:latin typeface="Bookman Old Style" panose="02050604050505020204" pitchFamily="18" charset="0"/>
                        </a:rPr>
                        <a:t>Davies (2015, PEPI)</a:t>
                      </a:r>
                      <a:endParaRPr lang="en-US" sz="1400" u="sng" dirty="0">
                        <a:latin typeface="Bookman Old Style" panose="02050604050505020204" pitchFamily="18" charset="0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" name="Title 1"/>
          <p:cNvSpPr txBox="1">
            <a:spLocks/>
          </p:cNvSpPr>
          <p:nvPr/>
        </p:nvSpPr>
        <p:spPr>
          <a:xfrm>
            <a:off x="154557" y="268568"/>
            <a:ext cx="8760843" cy="798002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3600" dirty="0">
                <a:latin typeface="Bookman Old Style" panose="02050604050505020204" pitchFamily="18" charset="0"/>
              </a:rPr>
              <a:t>Example</a:t>
            </a:r>
            <a:endParaRPr lang="en-US" altLang="en-US" sz="3600" dirty="0"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79361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541" y="171631"/>
            <a:ext cx="7452871" cy="6451200"/>
          </a:xfrm>
          <a:prstGeom prst="rect">
            <a:avLst/>
          </a:prstGeom>
        </p:spPr>
      </p:pic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1225617"/>
              </p:ext>
            </p:extLst>
          </p:nvPr>
        </p:nvGraphicFramePr>
        <p:xfrm>
          <a:off x="4891604" y="317643"/>
          <a:ext cx="3085950" cy="330200"/>
        </p:xfrm>
        <a:graphic>
          <a:graphicData uri="http://schemas.openxmlformats.org/drawingml/2006/table">
            <a:tbl>
              <a:tblPr/>
              <a:tblGrid>
                <a:gridCol w="3085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02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sng" baseline="0" dirty="0">
                          <a:latin typeface="Bookman Old Style" panose="02050604050505020204" pitchFamily="18" charset="0"/>
                        </a:rPr>
                        <a:t>Davies et al, (Nat. </a:t>
                      </a:r>
                      <a:r>
                        <a:rPr lang="en-US" sz="1400" u="sng" baseline="0" dirty="0" err="1">
                          <a:latin typeface="Bookman Old Style" panose="02050604050505020204" pitchFamily="18" charset="0"/>
                        </a:rPr>
                        <a:t>Geosci</a:t>
                      </a:r>
                      <a:r>
                        <a:rPr lang="en-US" sz="1400" u="sng" baseline="0" dirty="0">
                          <a:latin typeface="Bookman Old Style" panose="02050604050505020204" pitchFamily="18" charset="0"/>
                        </a:rPr>
                        <a:t>., 2015)</a:t>
                      </a:r>
                      <a:endParaRPr lang="en-US" sz="1400" u="sng" dirty="0">
                        <a:latin typeface="Bookman Old Style" panose="02050604050505020204" pitchFamily="18" charset="0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5859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Placeholder 12"/>
              <p:cNvSpPr txBox="1">
                <a:spLocks/>
              </p:cNvSpPr>
              <p:nvPr/>
            </p:nvSpPr>
            <p:spPr bwMode="auto">
              <a:xfrm>
                <a:off x="331177" y="4586236"/>
                <a:ext cx="8724900" cy="22131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hangingPunct="0">
                  <a:spcBef>
                    <a:spcPts val="600"/>
                  </a:spcBef>
                  <a:buClr>
                    <a:schemeClr val="accent1"/>
                  </a:buClr>
                  <a:buSzPct val="76000"/>
                </a:pPr>
                <a:endParaRPr lang="en-GB" sz="1600" dirty="0">
                  <a:latin typeface="Bookman Old Style" panose="02050604050505020204" pitchFamily="18" charset="0"/>
                  <a:sym typeface="Symbol"/>
                </a:endParaRPr>
              </a:p>
              <a:p>
                <a:pPr defTabSz="914400" eaLnBrk="0" hangingPunct="0">
                  <a:spcBef>
                    <a:spcPts val="600"/>
                  </a:spcBef>
                  <a:buClr>
                    <a:schemeClr val="accent1"/>
                  </a:buClr>
                  <a:buSzPct val="76000"/>
                </a:pPr>
                <a:endParaRPr lang="en-GB" sz="1600" dirty="0">
                  <a:latin typeface="Bookman Old Style" panose="02050604050505020204" pitchFamily="18" charset="0"/>
                  <a:sym typeface="Symbol"/>
                </a:endParaRPr>
              </a:p>
              <a:p>
                <a:pPr defTabSz="914400" eaLnBrk="0" hangingPunct="0">
                  <a:spcBef>
                    <a:spcPts val="600"/>
                  </a:spcBef>
                  <a:buClr>
                    <a:schemeClr val="accent1"/>
                  </a:buClr>
                  <a:buSzPct val="76000"/>
                </a:pPr>
                <a:r>
                  <a:rPr lang="en-GB" sz="1600" dirty="0">
                    <a:latin typeface="Bookman Old Style" panose="02050604050505020204" pitchFamily="18" charset="0"/>
                    <a:sym typeface="Symbol"/>
                  </a:rPr>
                  <a:t>Gravitational energy released depends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b="0" i="1" smtClean="0">
                            <a:latin typeface="Cambria Math" panose="02040503050406030204" pitchFamily="18" charset="0"/>
                            <a:sym typeface="Symbol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latin typeface="Cambria Math" panose="02040503050406030204" pitchFamily="18" charset="0"/>
                            <a:sym typeface="Symbol"/>
                          </a:rPr>
                          <m:t>𝐶</m:t>
                        </m:r>
                      </m:e>
                      <m:sub>
                        <m:r>
                          <a:rPr lang="en-GB" sz="1600" b="0" i="1" smtClean="0">
                            <a:latin typeface="Cambria Math" panose="02040503050406030204" pitchFamily="18" charset="0"/>
                            <a:sym typeface="Symbol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GB" sz="1600" dirty="0">
                    <a:latin typeface="Bookman Old Style" panose="02050604050505020204" pitchFamily="18" charset="0"/>
                    <a:sym typeface="Symbol"/>
                  </a:rPr>
                  <a:t>, mass precipitated per unit T drop</a:t>
                </a:r>
              </a:p>
              <a:p>
                <a:pPr defTabSz="914400" eaLnBrk="0" hangingPunct="0">
                  <a:spcBef>
                    <a:spcPts val="600"/>
                  </a:spcBef>
                  <a:buClr>
                    <a:schemeClr val="accent1"/>
                  </a:buClr>
                  <a:buSzPct val="76000"/>
                </a:pPr>
                <a:r>
                  <a:rPr lang="en-GB" sz="1600" dirty="0">
                    <a:latin typeface="Bookman Old Style" panose="02050604050505020204" pitchFamily="18" charset="0"/>
                    <a:sym typeface="Symbol"/>
                  </a:rPr>
                  <a:t>Add precipitation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b="0" i="1" smtClean="0">
                            <a:latin typeface="Cambria Math" panose="02040503050406030204" pitchFamily="18" charset="0"/>
                            <a:sym typeface="Symbol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latin typeface="Cambria Math" panose="02040503050406030204" pitchFamily="18" charset="0"/>
                            <a:sym typeface="Symbol"/>
                          </a:rPr>
                          <m:t>𝐶</m:t>
                        </m:r>
                      </m:e>
                      <m:sub>
                        <m:r>
                          <a:rPr lang="en-GB" sz="1600" b="0" i="1" smtClean="0">
                            <a:latin typeface="Cambria Math" panose="02040503050406030204" pitchFamily="18" charset="0"/>
                            <a:sym typeface="Symbol"/>
                          </a:rPr>
                          <m:t>𝑚</m:t>
                        </m:r>
                      </m:sub>
                    </m:sSub>
                    <m:r>
                      <a:rPr lang="en-GB" sz="1600" b="0" i="1" smtClean="0">
                        <a:latin typeface="Cambria Math" panose="02040503050406030204" pitchFamily="18" charset="0"/>
                        <a:sym typeface="Symbol"/>
                      </a:rPr>
                      <m:t>=0.6,1×</m:t>
                    </m:r>
                    <m:sSup>
                      <m:sSupPr>
                        <m:ctrlPr>
                          <a:rPr lang="en-GB" sz="1600" b="0" i="1" smtClean="0">
                            <a:latin typeface="Cambria Math" panose="02040503050406030204" pitchFamily="18" charset="0"/>
                            <a:sym typeface="Symbol"/>
                          </a:rPr>
                        </m:ctrlPr>
                      </m:sSupPr>
                      <m:e>
                        <m:r>
                          <a:rPr lang="en-GB" sz="1600" b="0" i="1" smtClean="0">
                            <a:latin typeface="Cambria Math" panose="02040503050406030204" pitchFamily="18" charset="0"/>
                            <a:sym typeface="Symbol"/>
                          </a:rPr>
                          <m:t>10</m:t>
                        </m:r>
                      </m:e>
                      <m:sup>
                        <m:r>
                          <a:rPr lang="en-GB" sz="1600" b="0" i="1" smtClean="0">
                            <a:latin typeface="Cambria Math" panose="02040503050406030204" pitchFamily="18" charset="0"/>
                            <a:sym typeface="Symbol"/>
                          </a:rPr>
                          <m:t>−5</m:t>
                        </m:r>
                      </m:sup>
                    </m:sSup>
                  </m:oMath>
                </a14:m>
                <a:r>
                  <a:rPr lang="en-GB" sz="1600" dirty="0">
                    <a:latin typeface="Bookman Old Style" panose="02050604050505020204" pitchFamily="18" charset="0"/>
                    <a:sym typeface="Symbol"/>
                  </a:rPr>
                  <a:t>/K to previous models. </a:t>
                </a:r>
              </a:p>
              <a:p>
                <a:pPr defTabSz="914400" eaLnBrk="0" hangingPunct="0">
                  <a:spcBef>
                    <a:spcPts val="600"/>
                  </a:spcBef>
                  <a:buClr>
                    <a:schemeClr val="accent1"/>
                  </a:buClr>
                  <a:buSzPct val="76000"/>
                </a:pPr>
                <a:r>
                  <a:rPr lang="en-GB" sz="1600" dirty="0">
                    <a:latin typeface="Bookman Old Style" panose="02050604050505020204" pitchFamily="18" charset="0"/>
                    <a:sym typeface="Symbol"/>
                  </a:rPr>
                  <a:t>Assume precipitation occurs over last 3.5 </a:t>
                </a:r>
                <a:r>
                  <a:rPr lang="en-GB" sz="1600" dirty="0" err="1">
                    <a:latin typeface="Bookman Old Style" panose="02050604050505020204" pitchFamily="18" charset="0"/>
                    <a:sym typeface="Symbol"/>
                  </a:rPr>
                  <a:t>Gyrs</a:t>
                </a:r>
                <a:endParaRPr lang="en-GB" sz="1600" dirty="0">
                  <a:latin typeface="Bookman Old Style" panose="02050604050505020204" pitchFamily="18" charset="0"/>
                  <a:sym typeface="Symbol"/>
                </a:endParaRPr>
              </a:p>
              <a:p>
                <a:pPr defTabSz="914400" eaLnBrk="0" hangingPunct="0">
                  <a:spcBef>
                    <a:spcPts val="600"/>
                  </a:spcBef>
                  <a:buClr>
                    <a:schemeClr val="accent1"/>
                  </a:buClr>
                  <a:buSzPct val="76000"/>
                </a:pPr>
                <a:endParaRPr lang="en-GB" sz="1600" dirty="0">
                  <a:latin typeface="Bookman Old Style" panose="02050604050505020204" pitchFamily="18" charset="0"/>
                  <a:sym typeface="Symbol"/>
                </a:endParaRPr>
              </a:p>
              <a:p>
                <a:pPr defTabSz="914400" eaLnBrk="0" hangingPunct="0">
                  <a:spcBef>
                    <a:spcPts val="600"/>
                  </a:spcBef>
                  <a:buClr>
                    <a:schemeClr val="accent1"/>
                  </a:buClr>
                  <a:buSzPct val="76000"/>
                </a:pPr>
                <a:endParaRPr lang="en-GB" sz="1600" dirty="0">
                  <a:latin typeface="Bookman Old Style" panose="02050604050505020204" pitchFamily="18" charset="0"/>
                  <a:sym typeface="Symbol"/>
                </a:endParaRPr>
              </a:p>
            </p:txBody>
          </p:sp>
        </mc:Choice>
        <mc:Fallback xmlns="">
          <p:sp>
            <p:nvSpPr>
              <p:cNvPr id="5" name="Text Placeholder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1177" y="4586236"/>
                <a:ext cx="8724900" cy="2213149"/>
              </a:xfrm>
              <a:prstGeom prst="rect">
                <a:avLst/>
              </a:prstGeom>
              <a:blipFill>
                <a:blip r:embed="rId3"/>
                <a:stretch>
                  <a:fillRect l="-349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816" y="1255660"/>
            <a:ext cx="8170584" cy="3896493"/>
          </a:xfrm>
          <a:prstGeom prst="rect">
            <a:avLst/>
          </a:prstGeom>
        </p:spPr>
      </p:pic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1282380"/>
              </p:ext>
            </p:extLst>
          </p:nvPr>
        </p:nvGraphicFramePr>
        <p:xfrm>
          <a:off x="5476526" y="1517789"/>
          <a:ext cx="2202402" cy="330200"/>
        </p:xfrm>
        <a:graphic>
          <a:graphicData uri="http://schemas.openxmlformats.org/drawingml/2006/table">
            <a:tbl>
              <a:tblPr/>
              <a:tblGrid>
                <a:gridCol w="22024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02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sng" baseline="0" dirty="0">
                          <a:latin typeface="Bookman Old Style" panose="02050604050505020204" pitchFamily="18" charset="0"/>
                        </a:rPr>
                        <a:t>Du et al (2019)</a:t>
                      </a:r>
                      <a:endParaRPr lang="en-US" sz="1400" u="sng" dirty="0">
                        <a:latin typeface="Bookman Old Style" panose="02050604050505020204" pitchFamily="18" charset="0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" name="Title 1"/>
          <p:cNvSpPr txBox="1">
            <a:spLocks/>
          </p:cNvSpPr>
          <p:nvPr/>
        </p:nvSpPr>
        <p:spPr>
          <a:xfrm>
            <a:off x="154557" y="268568"/>
            <a:ext cx="8760843" cy="798002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3600" dirty="0">
                <a:latin typeface="Bookman Old Style" panose="02050604050505020204" pitchFamily="18" charset="0"/>
              </a:rPr>
              <a:t>Precipitation</a:t>
            </a:r>
            <a:endParaRPr lang="en-US" altLang="en-US" sz="3600" dirty="0"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19116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541" y="171631"/>
            <a:ext cx="7452871" cy="645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4417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542" y="171631"/>
            <a:ext cx="7452871" cy="645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9773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540" y="171631"/>
            <a:ext cx="7452871" cy="645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5274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3796" name="Text Placeholder 12"/>
              <p:cNvSpPr txBox="1">
                <a:spLocks/>
              </p:cNvSpPr>
              <p:nvPr/>
            </p:nvSpPr>
            <p:spPr bwMode="auto">
              <a:xfrm>
                <a:off x="329907" y="1047259"/>
                <a:ext cx="4441386" cy="53790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hangingPunct="0">
                  <a:spcBef>
                    <a:spcPts val="600"/>
                  </a:spcBef>
                  <a:buClr>
                    <a:schemeClr val="accent1"/>
                  </a:buClr>
                  <a:buSzPct val="76000"/>
                </a:pPr>
                <a:endParaRPr lang="en-GB" sz="1600" dirty="0">
                  <a:latin typeface="Bookman Old Style" panose="02050604050505020204" pitchFamily="18" charset="0"/>
                  <a:sym typeface="Symbol"/>
                </a:endParaRPr>
              </a:p>
              <a:p>
                <a:pPr defTabSz="914400" eaLnBrk="0" hangingPunct="0">
                  <a:spcBef>
                    <a:spcPts val="600"/>
                  </a:spcBef>
                  <a:buClr>
                    <a:schemeClr val="accent1"/>
                  </a:buClr>
                  <a:buSzPct val="76000"/>
                </a:pPr>
                <a:r>
                  <a:rPr lang="en-GB" sz="1600" dirty="0">
                    <a:latin typeface="Bookman Old Style" panose="02050604050505020204" pitchFamily="18" charset="0"/>
                    <a:sym typeface="Symbol"/>
                  </a:rPr>
                  <a:t>Maintaining a marginal dynamo prior to inner core formation with high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 panose="02040503050406030204" pitchFamily="18" charset="0"/>
                        <a:sym typeface="Symbol"/>
                      </a:rPr>
                      <m:t>𝑘</m:t>
                    </m:r>
                  </m:oMath>
                </a14:m>
                <a:r>
                  <a:rPr lang="en-GB" sz="1600" dirty="0">
                    <a:latin typeface="Bookman Old Style" panose="02050604050505020204" pitchFamily="18" charset="0"/>
                    <a:sym typeface="Symbol"/>
                  </a:rPr>
                  <a:t> requires </a:t>
                </a:r>
              </a:p>
              <a:p>
                <a:pPr defTabSz="914400" eaLnBrk="0" hangingPunct="0">
                  <a:spcBef>
                    <a:spcPts val="600"/>
                  </a:spcBef>
                  <a:buClr>
                    <a:schemeClr val="accent1"/>
                  </a:buClr>
                  <a:buSzPct val="76000"/>
                </a:pPr>
                <a:endParaRPr lang="en-GB" sz="1600" dirty="0">
                  <a:latin typeface="Bookman Old Style" panose="02050604050505020204" pitchFamily="18" charset="0"/>
                  <a:sym typeface="Symbol"/>
                </a:endParaRPr>
              </a:p>
              <a:p>
                <a:pPr marL="273050" indent="-273050" defTabSz="914400" eaLnBrk="0" hangingPunct="0">
                  <a:spcBef>
                    <a:spcPts val="600"/>
                  </a:spcBef>
                  <a:buClr>
                    <a:schemeClr val="accent1"/>
                  </a:buClr>
                  <a:buSzPct val="76000"/>
                  <a:buBlip>
                    <a:blip r:embed="rId3"/>
                  </a:buBlip>
                </a:pPr>
                <a:r>
                  <a:rPr lang="en-GB" sz="1600" dirty="0">
                    <a:latin typeface="Bookman Old Style" panose="02050604050505020204" pitchFamily="18" charset="0"/>
                    <a:sym typeface="Symbol"/>
                  </a:rPr>
                  <a:t>Primordial core temperature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 panose="02040503050406030204" pitchFamily="18" charset="0"/>
                        <a:sym typeface="Symbol"/>
                      </a:rPr>
                      <m:t>&gt;</m:t>
                    </m:r>
                  </m:oMath>
                </a14:m>
                <a:r>
                  <a:rPr lang="en-GB" sz="1600" dirty="0">
                    <a:latin typeface="Bookman Old Style" panose="02050604050505020204" pitchFamily="18" charset="0"/>
                    <a:sym typeface="Symbol"/>
                  </a:rPr>
                  <a:t> present estimates of lower mantle solidus</a:t>
                </a:r>
              </a:p>
              <a:p>
                <a:pPr marL="273050" indent="-273050" defTabSz="914400" eaLnBrk="0" hangingPunct="0">
                  <a:spcBef>
                    <a:spcPts val="600"/>
                  </a:spcBef>
                  <a:buClr>
                    <a:schemeClr val="accent1"/>
                  </a:buClr>
                  <a:buSzPct val="76000"/>
                  <a:buBlip>
                    <a:blip r:embed="rId3"/>
                  </a:buBlip>
                </a:pPr>
                <a:r>
                  <a:rPr lang="en-GB" sz="1600" dirty="0">
                    <a:latin typeface="Bookman Old Style" panose="02050604050505020204" pitchFamily="18" charset="0"/>
                    <a:sym typeface="Symbol"/>
                  </a:rPr>
                  <a:t>Inner core age &lt; 1 </a:t>
                </a:r>
                <a:r>
                  <a:rPr lang="en-GB" sz="1600" dirty="0" err="1">
                    <a:latin typeface="Bookman Old Style" panose="02050604050505020204" pitchFamily="18" charset="0"/>
                    <a:sym typeface="Symbol"/>
                  </a:rPr>
                  <a:t>Gyr</a:t>
                </a:r>
                <a:r>
                  <a:rPr lang="en-GB" sz="1600" dirty="0">
                    <a:latin typeface="Bookman Old Style" panose="02050604050505020204" pitchFamily="18" charset="0"/>
                    <a:sym typeface="Symbol"/>
                  </a:rPr>
                  <a:t> (300-500 </a:t>
                </a:r>
                <a:r>
                  <a:rPr lang="en-GB" sz="1600" dirty="0" err="1">
                    <a:latin typeface="Bookman Old Style" panose="02050604050505020204" pitchFamily="18" charset="0"/>
                    <a:sym typeface="Symbol"/>
                  </a:rPr>
                  <a:t>Myrs</a:t>
                </a:r>
                <a:r>
                  <a:rPr lang="en-GB" sz="1600" dirty="0">
                    <a:latin typeface="Bookman Old Style" panose="02050604050505020204" pitchFamily="18" charset="0"/>
                    <a:sym typeface="Symbol"/>
                  </a:rPr>
                  <a:t> without precipitation; 500-800 </a:t>
                </a:r>
                <a:r>
                  <a:rPr lang="en-GB" sz="1600" dirty="0" err="1">
                    <a:latin typeface="Bookman Old Style" panose="02050604050505020204" pitchFamily="18" charset="0"/>
                    <a:sym typeface="Symbol"/>
                  </a:rPr>
                  <a:t>Myr</a:t>
                </a:r>
                <a:r>
                  <a:rPr lang="en-GB" sz="1600" dirty="0">
                    <a:latin typeface="Bookman Old Style" panose="02050604050505020204" pitchFamily="18" charset="0"/>
                    <a:sym typeface="Symbol"/>
                  </a:rPr>
                  <a:t> with precipitation)</a:t>
                </a:r>
              </a:p>
              <a:p>
                <a:pPr defTabSz="914400" eaLnBrk="0" hangingPunct="0">
                  <a:spcBef>
                    <a:spcPts val="600"/>
                  </a:spcBef>
                  <a:buClr>
                    <a:schemeClr val="accent1"/>
                  </a:buClr>
                  <a:buSzPct val="76000"/>
                </a:pPr>
                <a:endParaRPr lang="en-GB" sz="1600" dirty="0">
                  <a:latin typeface="Bookman Old Style" panose="02050604050505020204" pitchFamily="18" charset="0"/>
                  <a:sym typeface="Symbol"/>
                </a:endParaRPr>
              </a:p>
              <a:p>
                <a:pPr defTabSz="914400" eaLnBrk="0" hangingPunct="0">
                  <a:spcBef>
                    <a:spcPts val="600"/>
                  </a:spcBef>
                  <a:buClr>
                    <a:schemeClr val="accent1"/>
                  </a:buClr>
                  <a:buSzPct val="76000"/>
                </a:pPr>
                <a:r>
                  <a:rPr lang="en-GB" sz="1600" dirty="0">
                    <a:latin typeface="Bookman Old Style" panose="02050604050505020204" pitchFamily="18" charset="0"/>
                    <a:sym typeface="Symbol"/>
                  </a:rPr>
                  <a:t>Minimum changes over 4.5 </a:t>
                </a:r>
                <a:r>
                  <a:rPr lang="en-GB" sz="1600" dirty="0" err="1">
                    <a:latin typeface="Bookman Old Style" panose="02050604050505020204" pitchFamily="18" charset="0"/>
                    <a:sym typeface="Symbol"/>
                  </a:rPr>
                  <a:t>Gyrs</a:t>
                </a:r>
                <a:r>
                  <a:rPr lang="en-GB" sz="1600" dirty="0">
                    <a:latin typeface="Bookman Old Style" panose="02050604050505020204" pitchFamily="18" charset="0"/>
                    <a:sym typeface="Symbol"/>
                  </a:rPr>
                  <a:t>: </a:t>
                </a:r>
              </a:p>
              <a:p>
                <a:pPr marL="273050" indent="-273050" defTabSz="914400" eaLnBrk="0" hangingPunct="0">
                  <a:spcBef>
                    <a:spcPts val="600"/>
                  </a:spcBef>
                  <a:buClr>
                    <a:schemeClr val="accent1"/>
                  </a:buClr>
                  <a:buSzPct val="76000"/>
                  <a:buBlip>
                    <a:blip r:embed="rId3"/>
                  </a:buBlip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600" b="0" i="1" smtClean="0">
                            <a:latin typeface="Cambria Math" panose="02040503050406030204" pitchFamily="18" charset="0"/>
                            <a:sym typeface="Symbol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latin typeface="Cambria Math" panose="02040503050406030204" pitchFamily="18" charset="0"/>
                            <a:sym typeface="Symbol"/>
                          </a:rPr>
                          <m:t>𝑇</m:t>
                        </m:r>
                      </m:e>
                      <m:sub>
                        <m:r>
                          <a:rPr lang="en-GB" sz="1600" b="0" i="1" smtClean="0">
                            <a:latin typeface="Cambria Math" panose="02040503050406030204" pitchFamily="18" charset="0"/>
                            <a:sym typeface="Symbol"/>
                          </a:rPr>
                          <m:t>𝑐𝑚𝑏</m:t>
                        </m:r>
                      </m:sub>
                    </m:sSub>
                  </m:oMath>
                </a14:m>
                <a:r>
                  <a:rPr lang="en-GB" sz="1600" dirty="0">
                    <a:latin typeface="Bookman Old Style" panose="02050604050505020204" pitchFamily="18" charset="0"/>
                    <a:sym typeface="Symbol"/>
                  </a:rPr>
                  <a:t>: 600-1800 K </a:t>
                </a:r>
              </a:p>
              <a:p>
                <a:pPr marL="273050" indent="-273050" defTabSz="914400" eaLnBrk="0" hangingPunct="0">
                  <a:spcBef>
                    <a:spcPts val="600"/>
                  </a:spcBef>
                  <a:buClr>
                    <a:schemeClr val="accent1"/>
                  </a:buClr>
                  <a:buSzPct val="76000"/>
                  <a:buBlip>
                    <a:blip r:embed="rId3"/>
                  </a:buBlip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600" b="0" i="1" smtClean="0">
                            <a:latin typeface="Cambria Math" panose="02040503050406030204" pitchFamily="18" charset="0"/>
                            <a:sym typeface="Symbol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latin typeface="Cambria Math" panose="02040503050406030204" pitchFamily="18" charset="0"/>
                            <a:sym typeface="Symbol"/>
                          </a:rPr>
                          <m:t>𝑄</m:t>
                        </m:r>
                      </m:e>
                      <m:sub>
                        <m:r>
                          <a:rPr lang="en-GB" sz="1600" b="0" i="1" smtClean="0">
                            <a:latin typeface="Cambria Math" panose="02040503050406030204" pitchFamily="18" charset="0"/>
                            <a:sym typeface="Symbol"/>
                          </a:rPr>
                          <m:t>𝑐𝑚𝑏</m:t>
                        </m:r>
                      </m:sub>
                    </m:sSub>
                  </m:oMath>
                </a14:m>
                <a:r>
                  <a:rPr lang="en-GB" sz="1600" dirty="0">
                    <a:latin typeface="Bookman Old Style" panose="02050604050505020204" pitchFamily="18" charset="0"/>
                    <a:sym typeface="Symbol"/>
                  </a:rPr>
                  <a:t>:  2-7 TW</a:t>
                </a:r>
              </a:p>
              <a:p>
                <a:pPr defTabSz="914400" eaLnBrk="0" hangingPunct="0">
                  <a:spcBef>
                    <a:spcPts val="600"/>
                  </a:spcBef>
                  <a:buClr>
                    <a:schemeClr val="accent1"/>
                  </a:buClr>
                  <a:buSzPct val="76000"/>
                </a:pPr>
                <a:r>
                  <a:rPr lang="en-GB" sz="1600" dirty="0">
                    <a:latin typeface="Bookman Old Style" panose="02050604050505020204" pitchFamily="18" charset="0"/>
                    <a:sym typeface="Symbol"/>
                  </a:rPr>
                  <a:t>Minimum present-day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b="0" i="1" smtClean="0">
                            <a:latin typeface="Cambria Math" panose="02040503050406030204" pitchFamily="18" charset="0"/>
                            <a:sym typeface="Symbol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latin typeface="Cambria Math" panose="02040503050406030204" pitchFamily="18" charset="0"/>
                            <a:sym typeface="Symbol"/>
                          </a:rPr>
                          <m:t>𝑄</m:t>
                        </m:r>
                      </m:e>
                      <m:sub>
                        <m:r>
                          <a:rPr lang="en-GB" sz="1600" b="0" i="1" smtClean="0">
                            <a:latin typeface="Cambria Math" panose="02040503050406030204" pitchFamily="18" charset="0"/>
                            <a:sym typeface="Symbol"/>
                          </a:rPr>
                          <m:t>𝑐𝑚𝑏</m:t>
                        </m:r>
                      </m:sub>
                    </m:sSub>
                    <m:r>
                      <a:rPr lang="en-GB" sz="1600" b="0" i="1" smtClean="0">
                        <a:latin typeface="Cambria Math" panose="02040503050406030204" pitchFamily="18" charset="0"/>
                        <a:sym typeface="Symbol"/>
                      </a:rPr>
                      <m:t>~8−9</m:t>
                    </m:r>
                  </m:oMath>
                </a14:m>
                <a:r>
                  <a:rPr lang="en-GB" sz="1600" dirty="0">
                    <a:latin typeface="Bookman Old Style" panose="02050604050505020204" pitchFamily="18" charset="0"/>
                    <a:sym typeface="Symbol"/>
                  </a:rPr>
                  <a:t> TW</a:t>
                </a:r>
              </a:p>
              <a:p>
                <a:pPr defTabSz="914400" eaLnBrk="0" hangingPunct="0">
                  <a:spcBef>
                    <a:spcPts val="600"/>
                  </a:spcBef>
                  <a:buClr>
                    <a:schemeClr val="accent1"/>
                  </a:buClr>
                  <a:buSzPct val="76000"/>
                </a:pPr>
                <a:endParaRPr lang="en-GB" sz="1600" dirty="0">
                  <a:latin typeface="Bookman Old Style" panose="02050604050505020204" pitchFamily="18" charset="0"/>
                  <a:sym typeface="Symbol"/>
                </a:endParaRPr>
              </a:p>
              <a:p>
                <a:pPr defTabSz="914400" eaLnBrk="0" hangingPunct="0">
                  <a:spcBef>
                    <a:spcPts val="600"/>
                  </a:spcBef>
                  <a:buClr>
                    <a:schemeClr val="accent1"/>
                  </a:buClr>
                  <a:buSzPct val="76000"/>
                </a:pPr>
                <a:r>
                  <a:rPr lang="en-GB" sz="1600" dirty="0">
                    <a:latin typeface="Bookman Old Style" panose="02050604050505020204" pitchFamily="18" charset="0"/>
                    <a:sym typeface="Symbol"/>
                  </a:rPr>
                  <a:t>ICB density jump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b="0" i="1" smtClean="0">
                            <a:latin typeface="Cambria Math" panose="02040503050406030204" pitchFamily="18" charset="0"/>
                            <a:sym typeface="Symbol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latin typeface="Cambria Math" panose="02040503050406030204" pitchFamily="18" charset="0"/>
                            <a:sym typeface="Symbol"/>
                          </a:rPr>
                          <m:t>𝐶</m:t>
                        </m:r>
                      </m:e>
                      <m:sub>
                        <m:r>
                          <a:rPr lang="en-GB" sz="1600" b="0" i="1" smtClean="0">
                            <a:latin typeface="Cambria Math" panose="02040503050406030204" pitchFamily="18" charset="0"/>
                            <a:sym typeface="Symbol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GB" sz="1600" dirty="0">
                    <a:latin typeface="Bookman Old Style" panose="02050604050505020204" pitchFamily="18" charset="0"/>
                    <a:sym typeface="Symbol"/>
                  </a:rPr>
                  <a:t> are main uncertainties in current models</a:t>
                </a:r>
              </a:p>
              <a:p>
                <a:pPr marL="273050" indent="-273050" defTabSz="914400" eaLnBrk="0" hangingPunct="0">
                  <a:spcBef>
                    <a:spcPts val="600"/>
                  </a:spcBef>
                  <a:buClr>
                    <a:schemeClr val="accent1"/>
                  </a:buClr>
                  <a:buSzPct val="76000"/>
                  <a:buBlip>
                    <a:blip r:embed="rId3"/>
                  </a:buBlip>
                </a:pPr>
                <a:endParaRPr lang="en-GB" sz="1600" dirty="0">
                  <a:latin typeface="Bookman Old Style" panose="02050604050505020204" pitchFamily="18" charset="0"/>
                  <a:sym typeface="Symbol"/>
                </a:endParaRPr>
              </a:p>
              <a:p>
                <a:pPr marL="273050" indent="-273050" defTabSz="914400" eaLnBrk="0" hangingPunct="0">
                  <a:spcBef>
                    <a:spcPts val="600"/>
                  </a:spcBef>
                  <a:buClr>
                    <a:schemeClr val="accent1"/>
                  </a:buClr>
                  <a:buSzPct val="76000"/>
                </a:pPr>
                <a:endParaRPr lang="en-US" sz="1600" dirty="0">
                  <a:latin typeface="Bookman Old Style" panose="02050604050505020204" pitchFamily="18" charset="0"/>
                  <a:sym typeface="Symbol"/>
                </a:endParaRPr>
              </a:p>
              <a:p>
                <a:pPr marL="273050" indent="-273050" defTabSz="914400" eaLnBrk="0" hangingPunct="0">
                  <a:spcBef>
                    <a:spcPts val="600"/>
                  </a:spcBef>
                  <a:buClr>
                    <a:schemeClr val="accent1"/>
                  </a:buClr>
                  <a:buSzPct val="76000"/>
                </a:pPr>
                <a:endParaRPr lang="en-US" sz="1600" dirty="0">
                  <a:latin typeface="Bookman Old Style" panose="02050604050505020204" pitchFamily="18" charset="0"/>
                  <a:sym typeface="Symbol"/>
                </a:endParaRPr>
              </a:p>
              <a:p>
                <a:pPr marL="273050" indent="-273050" defTabSz="914400" eaLnBrk="0" hangingPunct="0">
                  <a:spcBef>
                    <a:spcPts val="600"/>
                  </a:spcBef>
                  <a:buClr>
                    <a:schemeClr val="accent1"/>
                  </a:buClr>
                  <a:buSzPct val="76000"/>
                </a:pPr>
                <a:endParaRPr lang="en-US" sz="1600" dirty="0">
                  <a:latin typeface="Bookman Old Style" panose="02050604050505020204" pitchFamily="18" charset="0"/>
                </a:endParaRPr>
              </a:p>
              <a:p>
                <a:pPr marL="273050" indent="-273050" defTabSz="914400" eaLnBrk="0" hangingPunct="0">
                  <a:spcBef>
                    <a:spcPts val="600"/>
                  </a:spcBef>
                  <a:buClr>
                    <a:schemeClr val="accent1"/>
                  </a:buClr>
                  <a:buSzPct val="76000"/>
                  <a:buFont typeface="Wingdings" pitchFamily="2" charset="2"/>
                  <a:buChar char="§"/>
                </a:pPr>
                <a:endParaRPr lang="en-US" sz="1600" dirty="0">
                  <a:latin typeface="Bookman Old Style" panose="02050604050505020204" pitchFamily="18" charset="0"/>
                </a:endParaRPr>
              </a:p>
              <a:p>
                <a:pPr marL="273050" indent="-273050" defTabSz="914400" eaLnBrk="0" hangingPunct="0">
                  <a:spcBef>
                    <a:spcPts val="600"/>
                  </a:spcBef>
                  <a:buClr>
                    <a:schemeClr val="accent1"/>
                  </a:buClr>
                  <a:buSzPct val="76000"/>
                  <a:buFont typeface="Wingdings" pitchFamily="2" charset="2"/>
                  <a:buChar char="§"/>
                </a:pPr>
                <a:endParaRPr lang="en-US" sz="1600" dirty="0">
                  <a:latin typeface="Bookman Old Style" panose="02050604050505020204" pitchFamily="18" charset="0"/>
                </a:endParaRPr>
              </a:p>
              <a:p>
                <a:pPr marL="273050" indent="-273050" defTabSz="914400" eaLnBrk="0" hangingPunct="0">
                  <a:spcBef>
                    <a:spcPts val="600"/>
                  </a:spcBef>
                  <a:buClr>
                    <a:schemeClr val="accent1"/>
                  </a:buClr>
                  <a:buSzPct val="76000"/>
                  <a:buFont typeface="Wingdings" pitchFamily="2" charset="2"/>
                  <a:buChar char="§"/>
                </a:pPr>
                <a:endParaRPr lang="en-US" sz="1600" dirty="0">
                  <a:latin typeface="Bookman Old Style" panose="02050604050505020204" pitchFamily="18" charset="0"/>
                </a:endParaRPr>
              </a:p>
              <a:p>
                <a:pPr marL="273050" indent="-273050" defTabSz="914400" eaLnBrk="0" hangingPunct="0">
                  <a:spcBef>
                    <a:spcPts val="600"/>
                  </a:spcBef>
                  <a:buClr>
                    <a:schemeClr val="accent1"/>
                  </a:buClr>
                  <a:buSzPct val="76000"/>
                  <a:buFont typeface="Wingdings" pitchFamily="2" charset="2"/>
                  <a:buChar char="§"/>
                </a:pPr>
                <a:endParaRPr lang="en-US" sz="1600" dirty="0">
                  <a:latin typeface="Bookman Old Style" panose="02050604050505020204" pitchFamily="18" charset="0"/>
                </a:endParaRPr>
              </a:p>
            </p:txBody>
          </p:sp>
        </mc:Choice>
        <mc:Fallback xmlns="">
          <p:sp>
            <p:nvSpPr>
              <p:cNvPr id="33796" name="Text Placeholder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9907" y="1047259"/>
                <a:ext cx="4441386" cy="5379027"/>
              </a:xfrm>
              <a:prstGeom prst="rect">
                <a:avLst/>
              </a:prstGeom>
              <a:blipFill>
                <a:blip r:embed="rId4"/>
                <a:stretch>
                  <a:fillRect l="-686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1"/>
          <p:cNvSpPr txBox="1">
            <a:spLocks/>
          </p:cNvSpPr>
          <p:nvPr/>
        </p:nvSpPr>
        <p:spPr>
          <a:xfrm>
            <a:off x="154557" y="268568"/>
            <a:ext cx="8760843" cy="798002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3600" dirty="0">
                <a:latin typeface="Bookman Old Style" panose="02050604050505020204" pitchFamily="18" charset="0"/>
              </a:rPr>
              <a:t>Conclusions</a:t>
            </a:r>
            <a:endParaRPr lang="en-US" altLang="en-US" sz="3600" dirty="0"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4707" y="1227854"/>
            <a:ext cx="3236448" cy="270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3318" y="4021639"/>
            <a:ext cx="3119225" cy="27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4379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47744087"/>
              </p:ext>
            </p:extLst>
          </p:nvPr>
        </p:nvGraphicFramePr>
        <p:xfrm>
          <a:off x="0" y="1118721"/>
          <a:ext cx="8915400" cy="57392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4330658"/>
              </p:ext>
            </p:extLst>
          </p:nvPr>
        </p:nvGraphicFramePr>
        <p:xfrm>
          <a:off x="6147353" y="6433651"/>
          <a:ext cx="3092186" cy="324958"/>
        </p:xfrm>
        <a:graphic>
          <a:graphicData uri="http://schemas.openxmlformats.org/drawingml/2006/table">
            <a:tbl>
              <a:tblPr/>
              <a:tblGrid>
                <a:gridCol w="3092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2495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sng" baseline="0" dirty="0" err="1">
                          <a:latin typeface="Bookman Old Style" panose="02050604050505020204" pitchFamily="18" charset="0"/>
                        </a:rPr>
                        <a:t>A.Biggin</a:t>
                      </a:r>
                      <a:r>
                        <a:rPr lang="en-US" sz="1400" u="sng" baseline="0" dirty="0">
                          <a:latin typeface="Bookman Old Style" panose="02050604050505020204" pitchFamily="18" charset="0"/>
                        </a:rPr>
                        <a:t> (Pers. </a:t>
                      </a:r>
                      <a:r>
                        <a:rPr lang="en-US" sz="1400" u="sng" baseline="0" dirty="0" err="1">
                          <a:latin typeface="Bookman Old Style" panose="02050604050505020204" pitchFamily="18" charset="0"/>
                        </a:rPr>
                        <a:t>Comms</a:t>
                      </a:r>
                      <a:r>
                        <a:rPr lang="en-US" sz="1400" u="sng" baseline="0" dirty="0">
                          <a:latin typeface="Bookman Old Style" panose="02050604050505020204" pitchFamily="18" charset="0"/>
                        </a:rPr>
                        <a:t>, 2016)</a:t>
                      </a:r>
                      <a:endParaRPr lang="en-US" sz="1400" u="sng" dirty="0">
                        <a:latin typeface="Bookman Old Style" panose="02050604050505020204" pitchFamily="18" charset="0"/>
                      </a:endParaRPr>
                    </a:p>
                  </a:txBody>
                  <a:tcPr marL="91446" marR="91446" marT="45428" marB="45428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" name="Text Placeholder 12"/>
          <p:cNvSpPr txBox="1">
            <a:spLocks/>
          </p:cNvSpPr>
          <p:nvPr/>
        </p:nvSpPr>
        <p:spPr bwMode="auto">
          <a:xfrm>
            <a:off x="4534978" y="1602424"/>
            <a:ext cx="3982035" cy="64660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>
              <a:spcBef>
                <a:spcPts val="600"/>
              </a:spcBef>
              <a:buClr>
                <a:schemeClr val="accent1"/>
              </a:buClr>
              <a:buSzPct val="76000"/>
            </a:pPr>
            <a:r>
              <a:rPr lang="en-GB" sz="1600" b="1" u="sng" dirty="0">
                <a:latin typeface="Bookman Old Style" panose="02050604050505020204" pitchFamily="18" charset="0"/>
                <a:sym typeface="Symbol"/>
              </a:rPr>
              <a:t>What are the power sources for the dynamo over the last 3.5 </a:t>
            </a:r>
            <a:r>
              <a:rPr lang="en-GB" sz="1600" b="1" u="sng" dirty="0" err="1">
                <a:latin typeface="Bookman Old Style" panose="02050604050505020204" pitchFamily="18" charset="0"/>
                <a:sym typeface="Symbol"/>
              </a:rPr>
              <a:t>Gyrs</a:t>
            </a:r>
            <a:r>
              <a:rPr lang="en-GB" sz="1600" b="1" u="sng" dirty="0">
                <a:latin typeface="Bookman Old Style" panose="02050604050505020204" pitchFamily="18" charset="0"/>
                <a:sym typeface="Symbol"/>
              </a:rPr>
              <a:t>?</a:t>
            </a: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154557" y="268568"/>
            <a:ext cx="8760843" cy="798002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3600" dirty="0">
                <a:latin typeface="Bookman Old Style" panose="02050604050505020204" pitchFamily="18" charset="0"/>
              </a:rPr>
              <a:t>Fluctuations of Earth’s Magnetic Field</a:t>
            </a:r>
            <a:endParaRPr lang="en-US" altLang="en-US" sz="3600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648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 txBox="1">
            <a:spLocks/>
          </p:cNvSpPr>
          <p:nvPr/>
        </p:nvSpPr>
        <p:spPr>
          <a:xfrm>
            <a:off x="154557" y="268568"/>
            <a:ext cx="8760843" cy="798002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3600" dirty="0">
                <a:latin typeface="Bookman Old Style" panose="02050604050505020204" pitchFamily="18" charset="0"/>
              </a:rPr>
              <a:t>Generating the Geomagnetic Field</a:t>
            </a:r>
            <a:endParaRPr lang="en-US" altLang="en-US" sz="3600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 Placeholder 12"/>
              <p:cNvSpPr txBox="1">
                <a:spLocks/>
              </p:cNvSpPr>
              <p:nvPr/>
            </p:nvSpPr>
            <p:spPr bwMode="auto">
              <a:xfrm>
                <a:off x="517769" y="5900178"/>
                <a:ext cx="8228666" cy="8042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marL="273050" indent="-273050" defTabSz="914400" eaLnBrk="0" hangingPunct="0">
                  <a:spcBef>
                    <a:spcPts val="600"/>
                  </a:spcBef>
                  <a:buClr>
                    <a:schemeClr val="accent1"/>
                  </a:buClr>
                  <a:buSzPct val="76000"/>
                  <a:buBlip>
                    <a:blip r:embed="rId3"/>
                  </a:buBlip>
                </a:pPr>
                <a:r>
                  <a:rPr lang="en-GB" sz="1600" dirty="0">
                    <a:latin typeface="Bookman Old Style" panose="02050604050505020204" pitchFamily="18" charset="0"/>
                    <a:sym typeface="Symbol"/>
                  </a:rPr>
                  <a:t>Dynamo is powered by cooling – heat flow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b="0" i="1" smtClean="0">
                            <a:latin typeface="Cambria Math" panose="02040503050406030204" pitchFamily="18" charset="0"/>
                            <a:sym typeface="Symbol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latin typeface="Cambria Math" panose="02040503050406030204" pitchFamily="18" charset="0"/>
                            <a:sym typeface="Symbol"/>
                          </a:rPr>
                          <m:t>𝑄</m:t>
                        </m:r>
                      </m:e>
                      <m:sub>
                        <m:r>
                          <a:rPr lang="en-GB" sz="1600" b="0" i="1" smtClean="0">
                            <a:latin typeface="Cambria Math" panose="02040503050406030204" pitchFamily="18" charset="0"/>
                            <a:sym typeface="Symbol"/>
                          </a:rPr>
                          <m:t>𝑐𝑚𝑏</m:t>
                        </m:r>
                      </m:sub>
                    </m:sSub>
                  </m:oMath>
                </a14:m>
                <a:r>
                  <a:rPr lang="en-GB" sz="1600" dirty="0">
                    <a:latin typeface="Bookman Old Style" panose="02050604050505020204" pitchFamily="18" charset="0"/>
                    <a:sym typeface="Symbol"/>
                  </a:rPr>
                  <a:t> across core-mantle boundary</a:t>
                </a:r>
              </a:p>
              <a:p>
                <a:pPr marL="273050" indent="-273050" defTabSz="914400" eaLnBrk="0" hangingPunct="0">
                  <a:spcBef>
                    <a:spcPts val="600"/>
                  </a:spcBef>
                  <a:buClr>
                    <a:schemeClr val="accent1"/>
                  </a:buClr>
                  <a:buSzPct val="76000"/>
                  <a:buBlip>
                    <a:blip r:embed="rId3"/>
                  </a:buBlip>
                </a:pPr>
                <a:r>
                  <a:rPr lang="en-GB" sz="1600" dirty="0">
                    <a:latin typeface="Bookman Old Style" panose="02050604050505020204" pitchFamily="18" charset="0"/>
                    <a:sym typeface="Symbol"/>
                  </a:rPr>
                  <a:t>Power needed to sustain the dynamo constrains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b="0" i="1" smtClean="0">
                            <a:latin typeface="Cambria Math" panose="02040503050406030204" pitchFamily="18" charset="0"/>
                            <a:sym typeface="Symbol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latin typeface="Cambria Math" panose="02040503050406030204" pitchFamily="18" charset="0"/>
                            <a:sym typeface="Symbol"/>
                          </a:rPr>
                          <m:t>𝑄</m:t>
                        </m:r>
                      </m:e>
                      <m:sub>
                        <m:r>
                          <a:rPr lang="en-GB" sz="1600" b="0" i="1" smtClean="0">
                            <a:latin typeface="Cambria Math" panose="02040503050406030204" pitchFamily="18" charset="0"/>
                            <a:sym typeface="Symbol"/>
                          </a:rPr>
                          <m:t>𝑐𝑚𝑏</m:t>
                        </m:r>
                      </m:sub>
                    </m:sSub>
                  </m:oMath>
                </a14:m>
                <a:endParaRPr lang="en-GB" sz="1600" dirty="0">
                  <a:latin typeface="Bookman Old Style" panose="02050604050505020204" pitchFamily="18" charset="0"/>
                  <a:sym typeface="Symbol"/>
                </a:endParaRPr>
              </a:p>
            </p:txBody>
          </p:sp>
        </mc:Choice>
        <mc:Fallback xmlns="">
          <p:sp>
            <p:nvSpPr>
              <p:cNvPr id="14" name="Text Placeholder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17769" y="5900178"/>
                <a:ext cx="8228666" cy="804275"/>
              </a:xfrm>
              <a:prstGeom prst="rect">
                <a:avLst/>
              </a:prstGeom>
              <a:blipFill>
                <a:blip r:embed="rId4"/>
                <a:stretch>
                  <a:fillRect t="-2273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72"/>
          <a:stretch/>
        </p:blipFill>
        <p:spPr>
          <a:xfrm>
            <a:off x="705646" y="1268056"/>
            <a:ext cx="3590861" cy="4215400"/>
          </a:xfrm>
          <a:prstGeom prst="rect">
            <a:avLst/>
          </a:prstGeom>
        </p:spPr>
      </p:pic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2364276"/>
              </p:ext>
            </p:extLst>
          </p:nvPr>
        </p:nvGraphicFramePr>
        <p:xfrm>
          <a:off x="705646" y="5483456"/>
          <a:ext cx="3230217" cy="416494"/>
        </p:xfrm>
        <a:graphic>
          <a:graphicData uri="http://schemas.openxmlformats.org/drawingml/2006/table">
            <a:tbl>
              <a:tblPr/>
              <a:tblGrid>
                <a:gridCol w="32302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649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sng" baseline="0" dirty="0" err="1">
                          <a:latin typeface="Bookman Old Style" panose="02050604050505020204" pitchFamily="18" charset="0"/>
                        </a:rPr>
                        <a:t>Glatzmaier</a:t>
                      </a:r>
                      <a:r>
                        <a:rPr lang="en-US" sz="1400" u="sng" baseline="0" dirty="0">
                          <a:latin typeface="Bookman Old Style" panose="02050604050505020204" pitchFamily="18" charset="0"/>
                        </a:rPr>
                        <a:t> &amp; Roberts (1997)</a:t>
                      </a:r>
                      <a:endParaRPr lang="en-US" sz="1400" u="sng" dirty="0">
                        <a:latin typeface="Bookman Old Style" panose="02050604050505020204" pitchFamily="18" charset="0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1293905"/>
              </p:ext>
            </p:extLst>
          </p:nvPr>
        </p:nvGraphicFramePr>
        <p:xfrm>
          <a:off x="5239339" y="5472118"/>
          <a:ext cx="2924908" cy="415696"/>
        </p:xfrm>
        <a:graphic>
          <a:graphicData uri="http://schemas.openxmlformats.org/drawingml/2006/table">
            <a:tbl>
              <a:tblPr/>
              <a:tblGrid>
                <a:gridCol w="29249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569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sng" baseline="0" dirty="0" err="1">
                          <a:latin typeface="Bookman Old Style" panose="02050604050505020204" pitchFamily="18" charset="0"/>
                        </a:rPr>
                        <a:t>Jaupart</a:t>
                      </a:r>
                      <a:r>
                        <a:rPr lang="en-US" sz="1400" u="sng" baseline="0" dirty="0">
                          <a:latin typeface="Bookman Old Style" panose="02050604050505020204" pitchFamily="18" charset="0"/>
                        </a:rPr>
                        <a:t> et al (2015)</a:t>
                      </a:r>
                      <a:endParaRPr lang="en-US" sz="1400" u="sng" dirty="0">
                        <a:latin typeface="Bookman Old Style" panose="02050604050505020204" pitchFamily="18" charset="0"/>
                      </a:endParaRPr>
                    </a:p>
                  </a:txBody>
                  <a:tcPr marL="91446" marR="91446" marT="45428" marB="45428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8890" y="1499397"/>
            <a:ext cx="3904341" cy="38883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328248" y="3493477"/>
                <a:ext cx="75847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1" i="1" smtClean="0">
                              <a:latin typeface="Cambria Math" panose="02040503050406030204" pitchFamily="18" charset="0"/>
                            </a:rPr>
                            <m:t>𝑸</m:t>
                          </m:r>
                        </m:e>
                        <m:sub>
                          <m:r>
                            <a:rPr lang="en-GB" b="1" i="1" smtClean="0">
                              <a:latin typeface="Cambria Math" panose="02040503050406030204" pitchFamily="18" charset="0"/>
                            </a:rPr>
                            <m:t>𝒄𝒎𝒃</m:t>
                          </m:r>
                        </m:sub>
                      </m:sSub>
                    </m:oMath>
                  </m:oMathPara>
                </a14:m>
                <a:endParaRPr lang="en-GB" b="1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8248" y="3493477"/>
                <a:ext cx="758477" cy="369332"/>
              </a:xfrm>
              <a:prstGeom prst="rect">
                <a:avLst/>
              </a:prstGeom>
              <a:blipFill>
                <a:blip r:embed="rId7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Straight Arrow Connector 3"/>
          <p:cNvCxnSpPr/>
          <p:nvPr/>
        </p:nvCxnSpPr>
        <p:spPr>
          <a:xfrm flipH="1" flipV="1">
            <a:off x="3417277" y="3862809"/>
            <a:ext cx="703385" cy="586099"/>
          </a:xfrm>
          <a:prstGeom prst="straightConnector1">
            <a:avLst/>
          </a:prstGeom>
          <a:ln w="7302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651738" y="4466748"/>
            <a:ext cx="11078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>
                <a:latin typeface="Bookman Old Style" panose="02050604050505020204" pitchFamily="18" charset="0"/>
              </a:rPr>
              <a:t>Fe+Si+O+Mg</a:t>
            </a:r>
            <a:r>
              <a:rPr lang="en-GB" dirty="0">
                <a:latin typeface="Bookman Old Style" panose="02050604050505020204" pitchFamily="18" charset="0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438095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154557" y="268568"/>
            <a:ext cx="8760843" cy="798002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3600" dirty="0">
                <a:latin typeface="Bookman Old Style" panose="02050604050505020204" pitchFamily="18" charset="0"/>
              </a:rPr>
              <a:t>Cooling – Inner Core Growth</a:t>
            </a:r>
            <a:endParaRPr lang="en-US" altLang="en-US" sz="3600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28991" y="1456195"/>
            <a:ext cx="422413" cy="116624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0434869"/>
              </p:ext>
            </p:extLst>
          </p:nvPr>
        </p:nvGraphicFramePr>
        <p:xfrm>
          <a:off x="5239168" y="5483456"/>
          <a:ext cx="2924908" cy="353199"/>
        </p:xfrm>
        <a:graphic>
          <a:graphicData uri="http://schemas.openxmlformats.org/drawingml/2006/table">
            <a:tbl>
              <a:tblPr/>
              <a:tblGrid>
                <a:gridCol w="29249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319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sng" baseline="0" dirty="0" err="1">
                          <a:latin typeface="Bookman Old Style" panose="02050604050505020204" pitchFamily="18" charset="0"/>
                        </a:rPr>
                        <a:t>Jaupart</a:t>
                      </a:r>
                      <a:r>
                        <a:rPr lang="en-US" sz="1400" u="sng" baseline="0" dirty="0">
                          <a:latin typeface="Bookman Old Style" panose="02050604050505020204" pitchFamily="18" charset="0"/>
                        </a:rPr>
                        <a:t> et al (2015)</a:t>
                      </a:r>
                      <a:endParaRPr lang="en-US" sz="1400" u="sng" dirty="0">
                        <a:latin typeface="Bookman Old Style" panose="02050604050505020204" pitchFamily="18" charset="0"/>
                      </a:endParaRPr>
                    </a:p>
                  </a:txBody>
                  <a:tcPr marL="91446" marR="91446" marT="45428" marB="45428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28" name="Picture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8890" y="1499397"/>
            <a:ext cx="3904341" cy="3888325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34" y="1565636"/>
            <a:ext cx="4005927" cy="4198805"/>
          </a:xfrm>
          <a:prstGeom prst="rect">
            <a:avLst/>
          </a:prstGeom>
        </p:spPr>
      </p:pic>
      <p:sp>
        <p:nvSpPr>
          <p:cNvPr id="31" name="Text Placeholder 12"/>
          <p:cNvSpPr txBox="1">
            <a:spLocks/>
          </p:cNvSpPr>
          <p:nvPr/>
        </p:nvSpPr>
        <p:spPr bwMode="auto">
          <a:xfrm>
            <a:off x="407346" y="6175670"/>
            <a:ext cx="8597506" cy="80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defTabSz="914400" eaLnBrk="0" hangingPunct="0">
              <a:spcBef>
                <a:spcPts val="600"/>
              </a:spcBef>
              <a:buClr>
                <a:schemeClr val="accent1"/>
              </a:buClr>
              <a:buSzPct val="76000"/>
            </a:pPr>
            <a:r>
              <a:rPr lang="en-GB" sz="1600" dirty="0">
                <a:latin typeface="Bookman Old Style" panose="02050604050505020204" pitchFamily="18" charset="0"/>
                <a:sym typeface="Symbol"/>
              </a:rPr>
              <a:t>Power to sustain the dynamo constrains rate of core cooling and inner core growth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5328248" y="3493477"/>
                <a:ext cx="75847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1" i="1" smtClean="0">
                              <a:latin typeface="Cambria Math" panose="02040503050406030204" pitchFamily="18" charset="0"/>
                            </a:rPr>
                            <m:t>𝑸</m:t>
                          </m:r>
                        </m:e>
                        <m:sub>
                          <m:r>
                            <a:rPr lang="en-GB" b="1" i="1" smtClean="0">
                              <a:latin typeface="Cambria Math" panose="02040503050406030204" pitchFamily="18" charset="0"/>
                            </a:rPr>
                            <m:t>𝒄𝒎𝒃</m:t>
                          </m:r>
                        </m:sub>
                      </m:sSub>
                    </m:oMath>
                  </m:oMathPara>
                </a14:m>
                <a:endParaRPr lang="en-GB" b="1" dirty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8248" y="3493477"/>
                <a:ext cx="758477" cy="369332"/>
              </a:xfrm>
              <a:prstGeom prst="rect">
                <a:avLst/>
              </a:prstGeom>
              <a:blipFill>
                <a:blip r:embed="rId6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7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008076" y="1923726"/>
            <a:ext cx="2672863" cy="397443"/>
          </a:xfrm>
          <a:prstGeom prst="rect">
            <a:avLst/>
          </a:prstGeom>
          <a:gradFill>
            <a:gsLst>
              <a:gs pos="42857">
                <a:scrgbClr r="0" g="0" b="0"/>
              </a:gs>
              <a:gs pos="0">
                <a:scrgbClr r="0" g="0" b="0"/>
              </a:gs>
              <a:gs pos="0">
                <a:schemeClr val="accent1">
                  <a:tint val="100000"/>
                  <a:shade val="100000"/>
                  <a:satMod val="130000"/>
                </a:schemeClr>
              </a:gs>
              <a:gs pos="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238" y="1506415"/>
            <a:ext cx="5127711" cy="4271836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154557" y="268568"/>
            <a:ext cx="8760843" cy="798002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3600" dirty="0">
                <a:latin typeface="Bookman Old Style" panose="02050604050505020204" pitchFamily="18" charset="0"/>
              </a:rPr>
              <a:t>Cooling - Precipitation of </a:t>
            </a:r>
            <a:r>
              <a:rPr lang="en-US" altLang="en-US" sz="3600" dirty="0" err="1">
                <a:latin typeface="Bookman Old Style" panose="02050604050505020204" pitchFamily="18" charset="0"/>
              </a:rPr>
              <a:t>MgO</a:t>
            </a:r>
            <a:r>
              <a:rPr lang="en-US" altLang="en-US" sz="3600" dirty="0">
                <a:latin typeface="Bookman Old Style" panose="02050604050505020204" pitchFamily="18" charset="0"/>
              </a:rPr>
              <a:t>? </a:t>
            </a:r>
            <a:endParaRPr lang="en-US" altLang="en-US" sz="3600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5990493" y="1899139"/>
            <a:ext cx="2696308" cy="5861"/>
          </a:xfrm>
          <a:prstGeom prst="line">
            <a:avLst/>
          </a:prstGeom>
          <a:ln w="4445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6013938" y="1943101"/>
            <a:ext cx="181708" cy="19343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6227884" y="1948963"/>
            <a:ext cx="181708" cy="19343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6433037" y="1937240"/>
            <a:ext cx="181708" cy="19343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6614745" y="1937236"/>
            <a:ext cx="181708" cy="19343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6808175" y="1916721"/>
            <a:ext cx="181708" cy="19343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7033843" y="1946029"/>
            <a:ext cx="181708" cy="19343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7230355" y="1972406"/>
            <a:ext cx="181708" cy="19343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7432427" y="1925508"/>
            <a:ext cx="181708" cy="19343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7628939" y="1929084"/>
            <a:ext cx="181708" cy="19343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7807565" y="1934295"/>
            <a:ext cx="181708" cy="19343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6006537" y="2321169"/>
            <a:ext cx="2680264" cy="2321169"/>
          </a:xfrm>
          <a:prstGeom prst="rect">
            <a:avLst/>
          </a:prstGeom>
          <a:gradFill>
            <a:gsLst>
              <a:gs pos="100000">
                <a:srgbClr val="AE6180"/>
              </a:gs>
              <a:gs pos="64000">
                <a:srgbClr val="C0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8820092"/>
              </p:ext>
            </p:extLst>
          </p:nvPr>
        </p:nvGraphicFramePr>
        <p:xfrm>
          <a:off x="3367524" y="1647676"/>
          <a:ext cx="1544470" cy="731520"/>
        </p:xfrm>
        <a:graphic>
          <a:graphicData uri="http://schemas.openxmlformats.org/drawingml/2006/table">
            <a:tbl>
              <a:tblPr/>
              <a:tblGrid>
                <a:gridCol w="15444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02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baseline="0" dirty="0">
                          <a:latin typeface="Bookman Old Style" panose="02050604050505020204" pitchFamily="18" charset="0"/>
                        </a:rPr>
                        <a:t>Based on </a:t>
                      </a:r>
                      <a:r>
                        <a:rPr lang="en-US" sz="1400" u="sng" baseline="0" dirty="0">
                          <a:latin typeface="Bookman Old Style" panose="02050604050505020204" pitchFamily="18" charset="0"/>
                        </a:rPr>
                        <a:t>Badro et al (2016)</a:t>
                      </a:r>
                      <a:endParaRPr lang="en-US" sz="1400" u="sng" dirty="0">
                        <a:latin typeface="Bookman Old Style" panose="02050604050505020204" pitchFamily="18" charset="0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9" name="Down Arrow 8"/>
          <p:cNvSpPr/>
          <p:nvPr/>
        </p:nvSpPr>
        <p:spPr>
          <a:xfrm>
            <a:off x="6318738" y="2248769"/>
            <a:ext cx="407376" cy="767862"/>
          </a:xfrm>
          <a:prstGeom prst="downArrow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6685172" y="2334564"/>
            <a:ext cx="12720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Dense residual fluid sinks</a:t>
            </a:r>
          </a:p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5" name="Text Placeholder 12"/>
          <p:cNvSpPr txBox="1">
            <a:spLocks/>
          </p:cNvSpPr>
          <p:nvPr/>
        </p:nvSpPr>
        <p:spPr bwMode="auto">
          <a:xfrm>
            <a:off x="224778" y="5919512"/>
            <a:ext cx="8796130" cy="80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>
              <a:defRPr/>
            </a:pPr>
            <a:r>
              <a:rPr lang="en-GB" sz="1600" dirty="0">
                <a:latin typeface="Bookman Old Style" panose="02050604050505020204" pitchFamily="18" charset="0"/>
                <a:sym typeface="Symbol"/>
              </a:rPr>
              <a:t>Precipitation may occur from core formation and could significantly lower core cooling rate (</a:t>
            </a:r>
            <a:r>
              <a:rPr lang="en-US" sz="1600" u="sng" dirty="0">
                <a:latin typeface="Bookman Old Style" panose="02050604050505020204" pitchFamily="18" charset="0"/>
              </a:rPr>
              <a:t>O’Rourke &amp; Stevenson (2016); Badro et al (2016, 2018); Du et al (2017, 2019))</a:t>
            </a:r>
          </a:p>
          <a:p>
            <a:pPr algn="ctr" defTabSz="914400">
              <a:defRPr/>
            </a:pPr>
            <a:r>
              <a:rPr lang="en-US" sz="1600" u="sng" dirty="0">
                <a:latin typeface="Bookman Old Style" panose="02050604050505020204" pitchFamily="18" charset="0"/>
              </a:rPr>
              <a:t>[NB – SiO</a:t>
            </a:r>
            <a:r>
              <a:rPr lang="en-US" sz="1600" u="sng" baseline="-25000" dirty="0">
                <a:latin typeface="Bookman Old Style" panose="02050604050505020204" pitchFamily="18" charset="0"/>
              </a:rPr>
              <a:t>2</a:t>
            </a:r>
            <a:r>
              <a:rPr lang="en-US" sz="1600" u="sng" dirty="0">
                <a:latin typeface="Bookman Old Style" panose="02050604050505020204" pitchFamily="18" charset="0"/>
              </a:rPr>
              <a:t> and </a:t>
            </a:r>
            <a:r>
              <a:rPr lang="en-US" sz="1600" u="sng" dirty="0" err="1">
                <a:latin typeface="Bookman Old Style" panose="02050604050505020204" pitchFamily="18" charset="0"/>
              </a:rPr>
              <a:t>FeO</a:t>
            </a:r>
            <a:r>
              <a:rPr lang="en-US" sz="1600" u="sng" dirty="0">
                <a:latin typeface="Bookman Old Style" panose="02050604050505020204" pitchFamily="18" charset="0"/>
              </a:rPr>
              <a:t> could also precipitate (e.g. Hirose et al, 2017)]</a:t>
            </a:r>
          </a:p>
        </p:txBody>
      </p:sp>
    </p:spTree>
    <p:extLst>
      <p:ext uri="{BB962C8B-B14F-4D97-AF65-F5344CB8AC3E}">
        <p14:creationId xmlns:p14="http://schemas.microsoft.com/office/powerpoint/2010/main" val="3643674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8926710"/>
              </p:ext>
            </p:extLst>
          </p:nvPr>
        </p:nvGraphicFramePr>
        <p:xfrm>
          <a:off x="6044313" y="1428824"/>
          <a:ext cx="2207512" cy="944880"/>
        </p:xfrm>
        <a:graphic>
          <a:graphicData uri="http://schemas.openxmlformats.org/drawingml/2006/table">
            <a:tbl>
              <a:tblPr/>
              <a:tblGrid>
                <a:gridCol w="22075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02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sng" baseline="0" dirty="0">
                          <a:latin typeface="Bookman Old Style" panose="02050604050505020204" pitchFamily="18" charset="0"/>
                        </a:rPr>
                        <a:t>Gubbins et al (2004); </a:t>
                      </a:r>
                      <a:r>
                        <a:rPr lang="en-US" sz="1400" u="sng" baseline="0" dirty="0" err="1">
                          <a:latin typeface="Bookman Old Style" panose="02050604050505020204" pitchFamily="18" charset="0"/>
                        </a:rPr>
                        <a:t>Nimmo</a:t>
                      </a:r>
                      <a:r>
                        <a:rPr lang="en-US" sz="1400" u="sng" baseline="0" dirty="0">
                          <a:latin typeface="Bookman Old Style" panose="02050604050505020204" pitchFamily="18" charset="0"/>
                        </a:rPr>
                        <a:t> (2015); </a:t>
                      </a:r>
                      <a:r>
                        <a:rPr lang="en-US" sz="1400" u="sng" baseline="0" dirty="0" err="1">
                          <a:latin typeface="Bookman Old Style" panose="02050604050505020204" pitchFamily="18" charset="0"/>
                        </a:rPr>
                        <a:t>Labrosse</a:t>
                      </a:r>
                      <a:r>
                        <a:rPr lang="en-US" sz="1400" u="sng" baseline="0" dirty="0">
                          <a:latin typeface="Bookman Old Style" panose="02050604050505020204" pitchFamily="18" charset="0"/>
                        </a:rPr>
                        <a:t> (2015)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sng" baseline="0" dirty="0">
                          <a:latin typeface="Bookman Old Style" panose="02050604050505020204" pitchFamily="18" charset="0"/>
                        </a:rPr>
                        <a:t>Davies (2015)</a:t>
                      </a:r>
                      <a:endParaRPr lang="en-US" sz="1400" u="sng" dirty="0">
                        <a:latin typeface="Bookman Old Style" panose="02050604050505020204" pitchFamily="18" charset="0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1506055" y="754595"/>
            <a:ext cx="5863534" cy="4114193"/>
            <a:chOff x="1640233" y="2563191"/>
            <a:chExt cx="5863534" cy="411419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40233" y="2563191"/>
              <a:ext cx="5863534" cy="4114193"/>
            </a:xfrm>
            <a:prstGeom prst="rect">
              <a:avLst/>
            </a:prstGeom>
          </p:spPr>
        </p:pic>
        <p:sp>
          <p:nvSpPr>
            <p:cNvPr id="19" name="Text Box 16"/>
            <p:cNvSpPr txBox="1">
              <a:spLocks noChangeArrowheads="1"/>
            </p:cNvSpPr>
            <p:nvPr/>
          </p:nvSpPr>
          <p:spPr bwMode="auto">
            <a:xfrm>
              <a:off x="4098686" y="3607312"/>
              <a:ext cx="837837" cy="587834"/>
            </a:xfrm>
            <a:prstGeom prst="rect">
              <a:avLst/>
            </a:prstGeom>
            <a:noFill/>
            <a:ln>
              <a:noFill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GB" sz="1100" dirty="0">
                  <a:latin typeface="Bookman Old Style"/>
                  <a:ea typeface="Times New Roman"/>
                  <a:cs typeface="Times New Roman"/>
                </a:rPr>
                <a:t>Outer core</a:t>
              </a:r>
              <a:endParaRPr lang="en-GB" sz="1100" dirty="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sp>
          <p:nvSpPr>
            <p:cNvPr id="20" name="Text Box 16"/>
            <p:cNvSpPr txBox="1">
              <a:spLocks noChangeArrowheads="1"/>
            </p:cNvSpPr>
            <p:nvPr/>
          </p:nvSpPr>
          <p:spPr bwMode="auto">
            <a:xfrm>
              <a:off x="4167072" y="5719141"/>
              <a:ext cx="772315" cy="587834"/>
            </a:xfrm>
            <a:prstGeom prst="rect">
              <a:avLst/>
            </a:prstGeom>
            <a:noFill/>
            <a:ln>
              <a:noFill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GB" sz="1100" dirty="0">
                  <a:latin typeface="Bookman Old Style"/>
                  <a:ea typeface="Times New Roman"/>
                  <a:cs typeface="Times New Roman"/>
                </a:rPr>
                <a:t>Inner core</a:t>
              </a:r>
              <a:endParaRPr lang="en-GB" sz="1100" dirty="0">
                <a:effectLst/>
                <a:latin typeface="Calibri"/>
                <a:ea typeface="Times New Roman"/>
                <a:cs typeface="Times New Roman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/>
                <p:cNvSpPr txBox="1"/>
                <p:nvPr/>
              </p:nvSpPr>
              <p:spPr>
                <a:xfrm>
                  <a:off x="3948186" y="2563191"/>
                  <a:ext cx="1381539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𝑐𝑚𝑏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9" name="Text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48186" y="2563191"/>
                  <a:ext cx="1381539" cy="369332"/>
                </a:xfrm>
                <a:prstGeom prst="rect">
                  <a:avLst/>
                </a:prstGeom>
                <a:blipFill>
                  <a:blip r:embed="rId4"/>
                  <a:stretch>
                    <a:fillRect b="-983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6" name="TextBox 5"/>
          <p:cNvSpPr txBox="1"/>
          <p:nvPr/>
        </p:nvSpPr>
        <p:spPr>
          <a:xfrm>
            <a:off x="5521920" y="5166098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GB" dirty="0"/>
          </a:p>
        </p:txBody>
      </p:sp>
      <p:grpSp>
        <p:nvGrpSpPr>
          <p:cNvPr id="14" name="Group 13"/>
          <p:cNvGrpSpPr/>
          <p:nvPr/>
        </p:nvGrpSpPr>
        <p:grpSpPr>
          <a:xfrm>
            <a:off x="1242258" y="4992300"/>
            <a:ext cx="6525038" cy="916344"/>
            <a:chOff x="1348823" y="5053506"/>
            <a:chExt cx="6525038" cy="91634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/>
                <p:cNvSpPr txBox="1"/>
                <p:nvPr/>
              </p:nvSpPr>
              <p:spPr>
                <a:xfrm>
                  <a:off x="1348823" y="5195460"/>
                  <a:ext cx="6525038" cy="61824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𝑐𝑚𝑏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f>
                          <m:f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sSub>
                              <m:sSub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</m:num>
                          <m:den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𝑑𝑡</m:t>
                            </m:r>
                          </m:den>
                        </m:f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5" name="TextBox 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48823" y="5195460"/>
                  <a:ext cx="6525038" cy="618246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7" name="TextBox 12"/>
            <p:cNvSpPr txBox="1">
              <a:spLocks noChangeArrowheads="1"/>
            </p:cNvSpPr>
            <p:nvPr/>
          </p:nvSpPr>
          <p:spPr bwMode="auto">
            <a:xfrm>
              <a:off x="3521228" y="5063004"/>
              <a:ext cx="112986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400" u="sng" dirty="0"/>
                <a:t>gravitational</a:t>
              </a:r>
            </a:p>
          </p:txBody>
        </p:sp>
        <p:sp>
          <p:nvSpPr>
            <p:cNvPr id="18" name="TextBox 10"/>
            <p:cNvSpPr txBox="1">
              <a:spLocks noChangeArrowheads="1"/>
            </p:cNvSpPr>
            <p:nvPr/>
          </p:nvSpPr>
          <p:spPr bwMode="auto">
            <a:xfrm>
              <a:off x="2696037" y="5053506"/>
              <a:ext cx="761710" cy="307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 u="sng" dirty="0"/>
                <a:t>secular</a:t>
              </a:r>
            </a:p>
          </p:txBody>
        </p:sp>
        <p:sp>
          <p:nvSpPr>
            <p:cNvPr id="21" name="TextBox 11"/>
            <p:cNvSpPr txBox="1">
              <a:spLocks noChangeArrowheads="1"/>
            </p:cNvSpPr>
            <p:nvPr/>
          </p:nvSpPr>
          <p:spPr bwMode="auto">
            <a:xfrm>
              <a:off x="4031533" y="5653644"/>
              <a:ext cx="1047687" cy="307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 u="sng" dirty="0"/>
                <a:t>radiogenic</a:t>
              </a:r>
            </a:p>
          </p:txBody>
        </p:sp>
        <p:sp>
          <p:nvSpPr>
            <p:cNvPr id="22" name="TextBox 12"/>
            <p:cNvSpPr txBox="1">
              <a:spLocks noChangeArrowheads="1"/>
            </p:cNvSpPr>
            <p:nvPr/>
          </p:nvSpPr>
          <p:spPr bwMode="auto">
            <a:xfrm>
              <a:off x="3278577" y="5662524"/>
              <a:ext cx="761710" cy="307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 u="sng" dirty="0"/>
                <a:t>latent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itle 1"/>
              <p:cNvSpPr txBox="1">
                <a:spLocks/>
              </p:cNvSpPr>
              <p:nvPr/>
            </p:nvSpPr>
            <p:spPr>
              <a:xfrm>
                <a:off x="154557" y="268568"/>
                <a:ext cx="8760843" cy="798002"/>
              </a:xfrm>
              <a:prstGeom prst="rect">
                <a:avLst/>
              </a:prstGeom>
              <a:solidFill>
                <a:schemeClr val="accent1"/>
              </a:solidFill>
              <a:ln w="25400">
                <a:solidFill>
                  <a:schemeClr val="tx1"/>
                </a:solidFill>
              </a:ln>
            </p:spPr>
            <p:txBody>
              <a:bodyPr vert="horz" lIns="91440" tIns="45720" rIns="91440" bIns="45720" rtlCol="0" anchor="ctr">
                <a:no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altLang="en-US" sz="3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en-US" sz="3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altLang="en-US" sz="3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𝐶𝑀𝐵</m:t>
                        </m:r>
                      </m:sub>
                    </m:sSub>
                  </m:oMath>
                </a14:m>
                <a:r>
                  <a:rPr lang="en-US" altLang="en-US" sz="3600" dirty="0">
                    <a:solidFill>
                      <a:schemeClr val="tx1"/>
                    </a:solidFill>
                    <a:latin typeface="Bookman Old Style" panose="02050604050505020204" pitchFamily="18" charset="0"/>
                  </a:rPr>
                  <a:t> and Temperature in Time</a:t>
                </a:r>
              </a:p>
            </p:txBody>
          </p:sp>
        </mc:Choice>
        <mc:Fallback xmlns="">
          <p:sp>
            <p:nvSpPr>
              <p:cNvPr id="16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557" y="268568"/>
                <a:ext cx="8760843" cy="798002"/>
              </a:xfrm>
              <a:prstGeom prst="rect">
                <a:avLst/>
              </a:prstGeom>
              <a:blipFill>
                <a:blip r:embed="rId7"/>
                <a:stretch>
                  <a:fillRect b="-17037"/>
                </a:stretch>
              </a:blipFill>
              <a:ln w="254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 Placeholder 12"/>
              <p:cNvSpPr txBox="1">
                <a:spLocks/>
              </p:cNvSpPr>
              <p:nvPr/>
            </p:nvSpPr>
            <p:spPr bwMode="auto">
              <a:xfrm>
                <a:off x="385893" y="6175670"/>
                <a:ext cx="8383178" cy="8042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marL="273050" indent="-273050" defTabSz="914400" eaLnBrk="0" hangingPunct="0">
                  <a:spcBef>
                    <a:spcPts val="600"/>
                  </a:spcBef>
                  <a:buClr>
                    <a:schemeClr val="accent1"/>
                  </a:buClr>
                  <a:buSzPct val="76000"/>
                  <a:buBlip>
                    <a:blip r:embed="rId8"/>
                  </a:buBlip>
                </a:pPr>
                <a:r>
                  <a:rPr lang="en-GB" sz="1600" dirty="0">
                    <a:latin typeface="Bookman Old Style" panose="02050604050505020204" pitchFamily="18" charset="0"/>
                    <a:sym typeface="Symbol"/>
                  </a:rPr>
                  <a:t>Core cooling rate (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 panose="02040503050406030204" pitchFamily="18" charset="0"/>
                        <a:sym typeface="Symbol"/>
                      </a:rPr>
                      <m:t>𝑑</m:t>
                    </m:r>
                    <m:sSub>
                      <m:sSubPr>
                        <m:ctrlPr>
                          <a:rPr lang="en-GB" sz="1600" b="0" i="1" smtClean="0">
                            <a:latin typeface="Cambria Math" panose="02040503050406030204" pitchFamily="18" charset="0"/>
                            <a:sym typeface="Symbol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latin typeface="Cambria Math" panose="02040503050406030204" pitchFamily="18" charset="0"/>
                            <a:sym typeface="Symbol"/>
                          </a:rPr>
                          <m:t>𝑇</m:t>
                        </m:r>
                      </m:e>
                      <m:sub>
                        <m:r>
                          <a:rPr lang="en-GB" sz="1600" b="0" i="1" smtClean="0">
                            <a:latin typeface="Cambria Math" panose="02040503050406030204" pitchFamily="18" charset="0"/>
                            <a:sym typeface="Symbol"/>
                          </a:rPr>
                          <m:t>𝑐</m:t>
                        </m:r>
                      </m:sub>
                    </m:sSub>
                    <m:r>
                      <a:rPr lang="en-GB" sz="1600" b="0" i="1" smtClean="0">
                        <a:latin typeface="Cambria Math" panose="02040503050406030204" pitchFamily="18" charset="0"/>
                        <a:sym typeface="Symbol"/>
                      </a:rPr>
                      <m:t>/</m:t>
                    </m:r>
                    <m:r>
                      <a:rPr lang="en-GB" sz="1600" b="0" i="1" smtClean="0">
                        <a:latin typeface="Cambria Math" panose="02040503050406030204" pitchFamily="18" charset="0"/>
                        <a:sym typeface="Symbol"/>
                      </a:rPr>
                      <m:t>𝑑𝑡</m:t>
                    </m:r>
                  </m:oMath>
                </a14:m>
                <a:r>
                  <a:rPr lang="en-GB" sz="1600" dirty="0">
                    <a:latin typeface="Bookman Old Style" panose="02050604050505020204" pitchFamily="18" charset="0"/>
                    <a:sym typeface="Symbol"/>
                  </a:rPr>
                  <a:t>) determined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b="0" i="1" smtClean="0">
                            <a:latin typeface="Cambria Math" panose="02040503050406030204" pitchFamily="18" charset="0"/>
                            <a:sym typeface="Symbol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latin typeface="Cambria Math" panose="02040503050406030204" pitchFamily="18" charset="0"/>
                            <a:sym typeface="Symbol"/>
                          </a:rPr>
                          <m:t>𝑄</m:t>
                        </m:r>
                      </m:e>
                      <m:sub>
                        <m:r>
                          <a:rPr lang="en-GB" sz="1600" b="0" i="1" smtClean="0">
                            <a:latin typeface="Cambria Math" panose="02040503050406030204" pitchFamily="18" charset="0"/>
                            <a:sym typeface="Symbol"/>
                          </a:rPr>
                          <m:t>𝑐𝑚𝑏</m:t>
                        </m:r>
                      </m:sub>
                    </m:sSub>
                  </m:oMath>
                </a14:m>
                <a:r>
                  <a:rPr lang="en-GB" sz="1600" dirty="0">
                    <a:latin typeface="Bookman Old Style" panose="02050604050505020204" pitchFamily="18" charset="0"/>
                    <a:sym typeface="Symbol"/>
                  </a:rPr>
                  <a:t> (imposed by mantle convection) </a:t>
                </a:r>
              </a:p>
            </p:txBody>
          </p:sp>
        </mc:Choice>
        <mc:Fallback xmlns="">
          <p:sp>
            <p:nvSpPr>
              <p:cNvPr id="23" name="Text Placeholder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5893" y="6175670"/>
                <a:ext cx="8383178" cy="804275"/>
              </a:xfrm>
              <a:prstGeom prst="rect">
                <a:avLst/>
              </a:prstGeom>
              <a:blipFill>
                <a:blip r:embed="rId9"/>
                <a:stretch>
                  <a:fillRect t="-2273" r="-800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12"/>
          <p:cNvSpPr txBox="1">
            <a:spLocks noChangeArrowheads="1"/>
          </p:cNvSpPr>
          <p:nvPr/>
        </p:nvSpPr>
        <p:spPr bwMode="auto">
          <a:xfrm>
            <a:off x="4370831" y="5001798"/>
            <a:ext cx="112986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u="sng" dirty="0"/>
              <a:t>precipitation</a:t>
            </a:r>
          </a:p>
        </p:txBody>
      </p:sp>
    </p:spTree>
    <p:extLst>
      <p:ext uri="{BB962C8B-B14F-4D97-AF65-F5344CB8AC3E}">
        <p14:creationId xmlns:p14="http://schemas.microsoft.com/office/powerpoint/2010/main" val="2097999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506055" y="754595"/>
            <a:ext cx="5863534" cy="4114193"/>
            <a:chOff x="1640233" y="2563191"/>
            <a:chExt cx="5863534" cy="411419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40233" y="2563191"/>
              <a:ext cx="5863534" cy="4114193"/>
            </a:xfrm>
            <a:prstGeom prst="rect">
              <a:avLst/>
            </a:prstGeom>
          </p:spPr>
        </p:pic>
        <p:sp>
          <p:nvSpPr>
            <p:cNvPr id="19" name="Text Box 16"/>
            <p:cNvSpPr txBox="1">
              <a:spLocks noChangeArrowheads="1"/>
            </p:cNvSpPr>
            <p:nvPr/>
          </p:nvSpPr>
          <p:spPr bwMode="auto">
            <a:xfrm>
              <a:off x="4098686" y="3607312"/>
              <a:ext cx="837837" cy="587834"/>
            </a:xfrm>
            <a:prstGeom prst="rect">
              <a:avLst/>
            </a:prstGeom>
            <a:noFill/>
            <a:ln>
              <a:noFill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GB" sz="1100" dirty="0">
                  <a:latin typeface="Bookman Old Style"/>
                  <a:ea typeface="Times New Roman"/>
                  <a:cs typeface="Times New Roman"/>
                </a:rPr>
                <a:t>Outer core</a:t>
              </a:r>
              <a:endParaRPr lang="en-GB" sz="1100" dirty="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sp>
          <p:nvSpPr>
            <p:cNvPr id="20" name="Text Box 16"/>
            <p:cNvSpPr txBox="1">
              <a:spLocks noChangeArrowheads="1"/>
            </p:cNvSpPr>
            <p:nvPr/>
          </p:nvSpPr>
          <p:spPr bwMode="auto">
            <a:xfrm>
              <a:off x="4167072" y="5719141"/>
              <a:ext cx="772315" cy="587834"/>
            </a:xfrm>
            <a:prstGeom prst="rect">
              <a:avLst/>
            </a:prstGeom>
            <a:noFill/>
            <a:ln>
              <a:noFill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GB" sz="1100" dirty="0">
                  <a:latin typeface="Bookman Old Style"/>
                  <a:ea typeface="Times New Roman"/>
                  <a:cs typeface="Times New Roman"/>
                </a:rPr>
                <a:t>Inner core</a:t>
              </a:r>
              <a:endParaRPr lang="en-GB" sz="1100" dirty="0">
                <a:effectLst/>
                <a:latin typeface="Calibri"/>
                <a:ea typeface="Times New Roman"/>
                <a:cs typeface="Times New Roman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/>
                <p:cNvSpPr txBox="1"/>
                <p:nvPr/>
              </p:nvSpPr>
              <p:spPr>
                <a:xfrm>
                  <a:off x="3948186" y="2563191"/>
                  <a:ext cx="1381539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𝑐𝑚𝑏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9" name="Text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48186" y="2563191"/>
                  <a:ext cx="1381539" cy="369332"/>
                </a:xfrm>
                <a:prstGeom prst="rect">
                  <a:avLst/>
                </a:prstGeom>
                <a:blipFill>
                  <a:blip r:embed="rId4"/>
                  <a:stretch>
                    <a:fillRect b="-983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6" name="TextBox 5"/>
          <p:cNvSpPr txBox="1"/>
          <p:nvPr/>
        </p:nvSpPr>
        <p:spPr>
          <a:xfrm>
            <a:off x="5521920" y="5166098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itle 1"/>
              <p:cNvSpPr txBox="1">
                <a:spLocks/>
              </p:cNvSpPr>
              <p:nvPr/>
            </p:nvSpPr>
            <p:spPr>
              <a:xfrm>
                <a:off x="154557" y="268568"/>
                <a:ext cx="8760843" cy="798002"/>
              </a:xfrm>
              <a:prstGeom prst="rect">
                <a:avLst/>
              </a:prstGeom>
              <a:solidFill>
                <a:schemeClr val="accent1"/>
              </a:solidFill>
              <a:ln w="25400">
                <a:solidFill>
                  <a:schemeClr val="tx1"/>
                </a:solidFill>
              </a:ln>
            </p:spPr>
            <p:txBody>
              <a:bodyPr vert="horz" lIns="91440" tIns="45720" rIns="91440" bIns="45720" rtlCol="0" anchor="ctr">
                <a:no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altLang="en-US" sz="3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en-US" sz="3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altLang="en-US" sz="3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𝐶𝑀𝐵</m:t>
                        </m:r>
                      </m:sub>
                    </m:sSub>
                  </m:oMath>
                </a14:m>
                <a:r>
                  <a:rPr lang="en-US" altLang="en-US" sz="3600" dirty="0">
                    <a:solidFill>
                      <a:schemeClr val="tx1"/>
                    </a:solidFill>
                    <a:latin typeface="Bookman Old Style" panose="02050604050505020204" pitchFamily="18" charset="0"/>
                  </a:rPr>
                  <a:t> and Temperature in Time</a:t>
                </a:r>
              </a:p>
            </p:txBody>
          </p:sp>
        </mc:Choice>
        <mc:Fallback xmlns="">
          <p:sp>
            <p:nvSpPr>
              <p:cNvPr id="16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557" y="268568"/>
                <a:ext cx="8760843" cy="798002"/>
              </a:xfrm>
              <a:prstGeom prst="rect">
                <a:avLst/>
              </a:prstGeom>
              <a:blipFill>
                <a:blip r:embed="rId7"/>
                <a:stretch>
                  <a:fillRect b="-17037"/>
                </a:stretch>
              </a:blipFill>
              <a:ln w="254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277521" y="5821432"/>
                <a:ext cx="7510745" cy="6328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85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5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sz="185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sub>
                      </m:sSub>
                      <m:d>
                        <m:dPr>
                          <m:ctrlPr>
                            <a:rPr lang="en-GB" sz="185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850" b="1" i="1" smtClean="0"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</m:d>
                      <m:r>
                        <a:rPr lang="en-GB" sz="1850" b="1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85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5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sz="185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d>
                        <m:dPr>
                          <m:ctrlPr>
                            <a:rPr lang="en-GB" sz="185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85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n-GB" sz="185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85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5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sz="185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GB" sz="185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85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5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sz="185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GB" sz="185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85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5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sz="185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en-GB" sz="185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85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5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sz="185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GB" sz="185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85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5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sz="185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r>
                        <a:rPr lang="en-GB" sz="185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850" b="0" i="1" smtClean="0">
                          <a:latin typeface="Cambria Math" panose="02040503050406030204" pitchFamily="18" charset="0"/>
                        </a:rPr>
                        <m:t>𝐵</m:t>
                      </m:r>
                      <m:f>
                        <m:fPr>
                          <m:ctrlPr>
                            <a:rPr lang="en-GB" sz="185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85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GB" sz="185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85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GB" sz="185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num>
                        <m:den>
                          <m:r>
                            <a:rPr lang="en-GB" sz="185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GB" sz="185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85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5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sz="185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GB" sz="185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85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5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sz="185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</m:oMath>
                  </m:oMathPara>
                </a14:m>
                <a:endParaRPr lang="en-GB" sz="1850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521" y="5821432"/>
                <a:ext cx="7510745" cy="63280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Oval 24"/>
          <p:cNvSpPr/>
          <p:nvPr/>
        </p:nvSpPr>
        <p:spPr>
          <a:xfrm>
            <a:off x="1740251" y="5752500"/>
            <a:ext cx="933769" cy="807740"/>
          </a:xfrm>
          <a:prstGeom prst="ellipse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634731"/>
              </p:ext>
            </p:extLst>
          </p:nvPr>
        </p:nvGraphicFramePr>
        <p:xfrm>
          <a:off x="6044313" y="1428824"/>
          <a:ext cx="2207512" cy="944880"/>
        </p:xfrm>
        <a:graphic>
          <a:graphicData uri="http://schemas.openxmlformats.org/drawingml/2006/table">
            <a:tbl>
              <a:tblPr/>
              <a:tblGrid>
                <a:gridCol w="22075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02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sng" baseline="0" dirty="0">
                          <a:latin typeface="Bookman Old Style" panose="02050604050505020204" pitchFamily="18" charset="0"/>
                        </a:rPr>
                        <a:t>Gubbins et al (2004); </a:t>
                      </a:r>
                      <a:r>
                        <a:rPr lang="en-US" sz="1400" u="sng" baseline="0" dirty="0" err="1">
                          <a:latin typeface="Bookman Old Style" panose="02050604050505020204" pitchFamily="18" charset="0"/>
                        </a:rPr>
                        <a:t>Nimmo</a:t>
                      </a:r>
                      <a:r>
                        <a:rPr lang="en-US" sz="1400" u="sng" baseline="0" dirty="0">
                          <a:latin typeface="Bookman Old Style" panose="02050604050505020204" pitchFamily="18" charset="0"/>
                        </a:rPr>
                        <a:t> (2015); </a:t>
                      </a:r>
                      <a:r>
                        <a:rPr lang="en-US" sz="1400" u="sng" baseline="0" dirty="0" err="1">
                          <a:latin typeface="Bookman Old Style" panose="02050604050505020204" pitchFamily="18" charset="0"/>
                        </a:rPr>
                        <a:t>Labrosse</a:t>
                      </a:r>
                      <a:r>
                        <a:rPr lang="en-US" sz="1400" u="sng" baseline="0" dirty="0">
                          <a:latin typeface="Bookman Old Style" panose="02050604050505020204" pitchFamily="18" charset="0"/>
                        </a:rPr>
                        <a:t> (2015)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sng" baseline="0" dirty="0">
                          <a:latin typeface="Bookman Old Style" panose="02050604050505020204" pitchFamily="18" charset="0"/>
                        </a:rPr>
                        <a:t>Davies (2015)</a:t>
                      </a:r>
                      <a:endParaRPr lang="en-US" sz="1400" u="sng" dirty="0">
                        <a:latin typeface="Bookman Old Style" panose="02050604050505020204" pitchFamily="18" charset="0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26" name="Group 25"/>
          <p:cNvGrpSpPr/>
          <p:nvPr/>
        </p:nvGrpSpPr>
        <p:grpSpPr>
          <a:xfrm>
            <a:off x="1242258" y="4992300"/>
            <a:ext cx="6525038" cy="916344"/>
            <a:chOff x="1348823" y="5053506"/>
            <a:chExt cx="6525038" cy="91634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/>
                <p:cNvSpPr txBox="1"/>
                <p:nvPr/>
              </p:nvSpPr>
              <p:spPr>
                <a:xfrm>
                  <a:off x="1348823" y="5195460"/>
                  <a:ext cx="6525038" cy="61824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𝑐𝑚𝑏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f>
                          <m:f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sSub>
                              <m:sSub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</m:num>
                          <m:den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𝑑𝑡</m:t>
                            </m:r>
                          </m:den>
                        </m:f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27" name="TextBox 2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48823" y="5195460"/>
                  <a:ext cx="6525038" cy="618246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8" name="TextBox 12"/>
            <p:cNvSpPr txBox="1">
              <a:spLocks noChangeArrowheads="1"/>
            </p:cNvSpPr>
            <p:nvPr/>
          </p:nvSpPr>
          <p:spPr bwMode="auto">
            <a:xfrm>
              <a:off x="3521228" y="5063004"/>
              <a:ext cx="112986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400" u="sng" dirty="0"/>
                <a:t>gravitational</a:t>
              </a:r>
            </a:p>
          </p:txBody>
        </p:sp>
        <p:sp>
          <p:nvSpPr>
            <p:cNvPr id="29" name="TextBox 10"/>
            <p:cNvSpPr txBox="1">
              <a:spLocks noChangeArrowheads="1"/>
            </p:cNvSpPr>
            <p:nvPr/>
          </p:nvSpPr>
          <p:spPr bwMode="auto">
            <a:xfrm>
              <a:off x="2696037" y="5053506"/>
              <a:ext cx="761710" cy="307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 u="sng" dirty="0"/>
                <a:t>secular</a:t>
              </a:r>
            </a:p>
          </p:txBody>
        </p:sp>
        <p:sp>
          <p:nvSpPr>
            <p:cNvPr id="30" name="TextBox 11"/>
            <p:cNvSpPr txBox="1">
              <a:spLocks noChangeArrowheads="1"/>
            </p:cNvSpPr>
            <p:nvPr/>
          </p:nvSpPr>
          <p:spPr bwMode="auto">
            <a:xfrm>
              <a:off x="4031533" y="5653644"/>
              <a:ext cx="1047687" cy="307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 u="sng" dirty="0"/>
                <a:t>radiogenic</a:t>
              </a:r>
            </a:p>
          </p:txBody>
        </p:sp>
        <p:sp>
          <p:nvSpPr>
            <p:cNvPr id="31" name="TextBox 12"/>
            <p:cNvSpPr txBox="1">
              <a:spLocks noChangeArrowheads="1"/>
            </p:cNvSpPr>
            <p:nvPr/>
          </p:nvSpPr>
          <p:spPr bwMode="auto">
            <a:xfrm>
              <a:off x="3278577" y="5662524"/>
              <a:ext cx="761710" cy="307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 u="sng" dirty="0"/>
                <a:t>latent</a:t>
              </a:r>
            </a:p>
          </p:txBody>
        </p:sp>
      </p:grpSp>
      <p:sp>
        <p:nvSpPr>
          <p:cNvPr id="18" name="TextBox 12"/>
          <p:cNvSpPr txBox="1">
            <a:spLocks noChangeArrowheads="1"/>
          </p:cNvSpPr>
          <p:nvPr/>
        </p:nvSpPr>
        <p:spPr bwMode="auto">
          <a:xfrm>
            <a:off x="4370831" y="5001798"/>
            <a:ext cx="112986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u="sng" dirty="0"/>
              <a:t>precipitation</a:t>
            </a:r>
          </a:p>
        </p:txBody>
      </p:sp>
    </p:spTree>
    <p:extLst>
      <p:ext uri="{BB962C8B-B14F-4D97-AF65-F5344CB8AC3E}">
        <p14:creationId xmlns:p14="http://schemas.microsoft.com/office/powerpoint/2010/main" val="1648646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itle 1"/>
              <p:cNvSpPr txBox="1">
                <a:spLocks/>
              </p:cNvSpPr>
              <p:nvPr/>
            </p:nvSpPr>
            <p:spPr>
              <a:xfrm>
                <a:off x="154557" y="268568"/>
                <a:ext cx="8760843" cy="798002"/>
              </a:xfrm>
              <a:prstGeom prst="rect">
                <a:avLst/>
              </a:prstGeom>
              <a:solidFill>
                <a:schemeClr val="accent1"/>
              </a:solidFill>
              <a:ln w="25400">
                <a:solidFill>
                  <a:schemeClr val="tx1"/>
                </a:solidFill>
              </a:ln>
            </p:spPr>
            <p:txBody>
              <a:bodyPr vert="horz" lIns="91440" tIns="45720" rIns="91440" bIns="45720" rtlCol="0" anchor="ctr">
                <a:no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altLang="en-US" sz="3600" dirty="0">
                    <a:solidFill>
                      <a:schemeClr val="tx1"/>
                    </a:solidFill>
                    <a:latin typeface="Bookman Old Style" panose="02050604050505020204" pitchFamily="18" charset="0"/>
                  </a:rPr>
                  <a:t>Thermal Conductivity (</a:t>
                </a:r>
                <a14:m>
                  <m:oMath xmlns:m="http://schemas.openxmlformats.org/officeDocument/2006/math">
                    <m:r>
                      <a:rPr lang="en-GB" altLang="en-US" sz="3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altLang="en-US" sz="3600" dirty="0">
                    <a:solidFill>
                      <a:schemeClr val="tx1"/>
                    </a:solidFill>
                    <a:latin typeface="Bookman Old Style" panose="02050604050505020204" pitchFamily="18" charset="0"/>
                  </a:rPr>
                  <a:t>)</a:t>
                </a:r>
              </a:p>
            </p:txBody>
          </p:sp>
        </mc:Choice>
        <mc:Fallback xmlns="">
          <p:sp>
            <p:nvSpPr>
              <p:cNvPr id="11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557" y="268568"/>
                <a:ext cx="8760843" cy="798002"/>
              </a:xfrm>
              <a:prstGeom prst="rect">
                <a:avLst/>
              </a:prstGeom>
              <a:blipFill>
                <a:blip r:embed="rId3"/>
                <a:stretch>
                  <a:fillRect b="-17037"/>
                </a:stretch>
              </a:blipFill>
              <a:ln w="254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373" y="1506442"/>
            <a:ext cx="4721816" cy="5017669"/>
          </a:xfrm>
          <a:prstGeom prst="rect">
            <a:avLst/>
          </a:prstGeom>
        </p:spPr>
      </p:pic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7782316" y="6156008"/>
          <a:ext cx="1112844" cy="330200"/>
        </p:xfrm>
        <a:graphic>
          <a:graphicData uri="http://schemas.openxmlformats.org/drawingml/2006/table">
            <a:tbl>
              <a:tblPr/>
              <a:tblGrid>
                <a:gridCol w="11128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02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u="sng" dirty="0">
                        <a:latin typeface="Bookman Old Style" panose="02050604050505020204" pitchFamily="18" charset="0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426900" y="1456763"/>
            <a:ext cx="3345965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u="sng" dirty="0">
                <a:latin typeface="Bookman Old Style" panose="02050604050505020204" pitchFamily="18" charset="0"/>
              </a:rPr>
              <a:t>Pure Fe</a:t>
            </a:r>
            <a:r>
              <a:rPr lang="en-GB" sz="1400" dirty="0">
                <a:latin typeface="Bookman Old Style" panose="02050604050505020204" pitchFamily="18" charset="0"/>
              </a:rPr>
              <a:t>: </a:t>
            </a:r>
          </a:p>
          <a:p>
            <a:r>
              <a:rPr lang="en-GB" sz="1400" dirty="0" err="1">
                <a:latin typeface="Bookman Old Style" panose="02050604050505020204" pitchFamily="18" charset="0"/>
              </a:rPr>
              <a:t>Pozzo</a:t>
            </a:r>
            <a:r>
              <a:rPr lang="en-GB" sz="1400" dirty="0">
                <a:latin typeface="Bookman Old Style" panose="02050604050505020204" pitchFamily="18" charset="0"/>
              </a:rPr>
              <a:t> et al (2012) [Also </a:t>
            </a:r>
            <a:r>
              <a:rPr lang="en-GB" sz="1400" dirty="0" err="1">
                <a:latin typeface="Bookman Old Style" panose="02050604050505020204" pitchFamily="18" charset="0"/>
              </a:rPr>
              <a:t>Gomi</a:t>
            </a:r>
            <a:r>
              <a:rPr lang="en-GB" sz="1400" dirty="0">
                <a:latin typeface="Bookman Old Style" panose="02050604050505020204" pitchFamily="18" charset="0"/>
              </a:rPr>
              <a:t> et al (2013); </a:t>
            </a:r>
            <a:r>
              <a:rPr lang="en-GB" sz="1400" dirty="0" err="1">
                <a:latin typeface="Bookman Old Style" panose="02050604050505020204" pitchFamily="18" charset="0"/>
              </a:rPr>
              <a:t>Ohta</a:t>
            </a:r>
            <a:r>
              <a:rPr lang="en-GB" sz="1400" dirty="0">
                <a:latin typeface="Bookman Old Style" panose="02050604050505020204" pitchFamily="18" charset="0"/>
              </a:rPr>
              <a:t> et al (2016)]</a:t>
            </a:r>
          </a:p>
          <a:p>
            <a:r>
              <a:rPr lang="en-GB" sz="1400" dirty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De </a:t>
            </a:r>
            <a:r>
              <a:rPr lang="en-GB" sz="1400" dirty="0" err="1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Koker</a:t>
            </a:r>
            <a:r>
              <a:rPr lang="en-GB" sz="1400" dirty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 et al (2012)</a:t>
            </a:r>
          </a:p>
          <a:p>
            <a:endParaRPr lang="en-GB" sz="1400" u="sng" dirty="0">
              <a:latin typeface="Bookman Old Style" panose="02050604050505020204" pitchFamily="18" charset="0"/>
            </a:endParaRPr>
          </a:p>
          <a:p>
            <a:r>
              <a:rPr lang="en-GB" sz="1400" u="sng" dirty="0">
                <a:latin typeface="Bookman Old Style" panose="02050604050505020204" pitchFamily="18" charset="0"/>
              </a:rPr>
              <a:t>Mixtures</a:t>
            </a:r>
            <a:r>
              <a:rPr lang="en-GB" sz="1400" dirty="0">
                <a:latin typeface="Bookman Old Style" panose="02050604050505020204" pitchFamily="18" charset="0"/>
              </a:rPr>
              <a:t>: </a:t>
            </a:r>
          </a:p>
          <a:p>
            <a:r>
              <a:rPr lang="en-GB" sz="1400" dirty="0" err="1">
                <a:solidFill>
                  <a:srgbClr val="C00000"/>
                </a:solidFill>
                <a:latin typeface="Bookman Old Style" panose="02050604050505020204" pitchFamily="18" charset="0"/>
              </a:rPr>
              <a:t>Pozzo</a:t>
            </a:r>
            <a:r>
              <a:rPr lang="en-GB" sz="1400" dirty="0">
                <a:solidFill>
                  <a:srgbClr val="C00000"/>
                </a:solidFill>
                <a:latin typeface="Bookman Old Style" panose="02050604050505020204" pitchFamily="18" charset="0"/>
              </a:rPr>
              <a:t> et al (2013); </a:t>
            </a:r>
          </a:p>
          <a:p>
            <a:r>
              <a:rPr lang="en-GB" sz="1400" dirty="0">
                <a:solidFill>
                  <a:schemeClr val="accent5"/>
                </a:solidFill>
                <a:latin typeface="Bookman Old Style" panose="02050604050505020204" pitchFamily="18" charset="0"/>
              </a:rPr>
              <a:t>76.8%Fe–23.2%O </a:t>
            </a:r>
            <a:r>
              <a:rPr lang="en-GB" sz="1400" dirty="0" err="1">
                <a:solidFill>
                  <a:schemeClr val="accent5"/>
                </a:solidFill>
                <a:latin typeface="Bookman Old Style" panose="02050604050505020204" pitchFamily="18" charset="0"/>
              </a:rPr>
              <a:t>Gomi</a:t>
            </a:r>
            <a:r>
              <a:rPr lang="en-GB" sz="1400" dirty="0">
                <a:solidFill>
                  <a:schemeClr val="accent5"/>
                </a:solidFill>
                <a:latin typeface="Bookman Old Style" panose="02050604050505020204" pitchFamily="18" charset="0"/>
              </a:rPr>
              <a:t> et al (2013, Open)</a:t>
            </a:r>
          </a:p>
          <a:p>
            <a:r>
              <a:rPr lang="en-GB" sz="1400" dirty="0">
                <a:solidFill>
                  <a:schemeClr val="accent5"/>
                </a:solidFill>
                <a:latin typeface="Bookman Old Style" panose="02050604050505020204" pitchFamily="18" charset="0"/>
              </a:rPr>
              <a:t>77.5%Fe–22.5%Si </a:t>
            </a:r>
            <a:r>
              <a:rPr lang="en-GB" sz="1400" dirty="0" err="1">
                <a:solidFill>
                  <a:schemeClr val="accent5"/>
                </a:solidFill>
                <a:latin typeface="Bookman Old Style" panose="02050604050505020204" pitchFamily="18" charset="0"/>
              </a:rPr>
              <a:t>Gomi</a:t>
            </a:r>
            <a:r>
              <a:rPr lang="en-GB" sz="1400" dirty="0">
                <a:solidFill>
                  <a:schemeClr val="accent5"/>
                </a:solidFill>
                <a:latin typeface="Bookman Old Style" panose="02050604050505020204" pitchFamily="18" charset="0"/>
              </a:rPr>
              <a:t> et al (2013, Closed)</a:t>
            </a:r>
          </a:p>
          <a:p>
            <a:endParaRPr lang="en-GB" sz="1400" dirty="0">
              <a:solidFill>
                <a:schemeClr val="accent5"/>
              </a:solidFill>
              <a:latin typeface="Bookman Old Style" panose="02050604050505020204" pitchFamily="18" charset="0"/>
            </a:endParaRPr>
          </a:p>
          <a:p>
            <a:r>
              <a:rPr lang="en-GB" sz="1400" u="sng" dirty="0">
                <a:latin typeface="Bookman Old Style" panose="02050604050505020204" pitchFamily="18" charset="0"/>
              </a:rPr>
              <a:t>“Low” values</a:t>
            </a:r>
          </a:p>
          <a:p>
            <a:r>
              <a:rPr lang="en-GB" sz="1400" dirty="0">
                <a:solidFill>
                  <a:srgbClr val="00B050"/>
                </a:solidFill>
                <a:latin typeface="Bookman Old Style" panose="02050604050505020204" pitchFamily="18" charset="0"/>
              </a:rPr>
              <a:t>Stacey &amp; Anderson (2001)</a:t>
            </a:r>
          </a:p>
          <a:p>
            <a:r>
              <a:rPr lang="en-GB" sz="1400" dirty="0">
                <a:solidFill>
                  <a:schemeClr val="tx2"/>
                </a:solidFill>
                <a:latin typeface="Bookman Old Style" panose="02050604050505020204" pitchFamily="18" charset="0"/>
              </a:rPr>
              <a:t>Stacey &amp; </a:t>
            </a:r>
            <a:r>
              <a:rPr lang="en-GB" sz="1400" dirty="0" err="1">
                <a:solidFill>
                  <a:schemeClr val="tx2"/>
                </a:solidFill>
                <a:latin typeface="Bookman Old Style" panose="02050604050505020204" pitchFamily="18" charset="0"/>
              </a:rPr>
              <a:t>Loper</a:t>
            </a:r>
            <a:r>
              <a:rPr lang="en-GB" sz="1400" dirty="0">
                <a:solidFill>
                  <a:schemeClr val="tx2"/>
                </a:solidFill>
                <a:latin typeface="Bookman Old Style" panose="02050604050505020204" pitchFamily="18" charset="0"/>
              </a:rPr>
              <a:t> (2007)</a:t>
            </a:r>
          </a:p>
          <a:p>
            <a:r>
              <a:rPr lang="en-GB" sz="1400" dirty="0" err="1">
                <a:solidFill>
                  <a:schemeClr val="tx2"/>
                </a:solidFill>
                <a:latin typeface="Bookman Old Style" panose="02050604050505020204" pitchFamily="18" charset="0"/>
              </a:rPr>
              <a:t>Konopkova</a:t>
            </a:r>
            <a:r>
              <a:rPr lang="en-GB" sz="1400" dirty="0">
                <a:solidFill>
                  <a:schemeClr val="tx2"/>
                </a:solidFill>
                <a:latin typeface="Bookman Old Style" panose="02050604050505020204" pitchFamily="18" charset="0"/>
              </a:rPr>
              <a:t> et al (2016)</a:t>
            </a:r>
          </a:p>
          <a:p>
            <a:r>
              <a:rPr lang="en-GB" sz="1400" dirty="0">
                <a:latin typeface="Bookman Old Style" panose="02050604050505020204" pitchFamily="18" charset="0"/>
              </a:rPr>
              <a:t>Xu et al (2018, hcp iron)</a:t>
            </a:r>
            <a:endParaRPr lang="en-GB" sz="1400" dirty="0">
              <a:solidFill>
                <a:schemeClr val="tx2"/>
              </a:solidFill>
              <a:latin typeface="Bookman Old Style" panose="02050604050505020204" pitchFamily="18" charset="0"/>
            </a:endParaRPr>
          </a:p>
          <a:p>
            <a:endParaRPr lang="en-GB" sz="1400" dirty="0">
              <a:solidFill>
                <a:schemeClr val="tx2"/>
              </a:solidFill>
              <a:latin typeface="Bookman Old Style" panose="02050604050505020204" pitchFamily="18" charset="0"/>
            </a:endParaRPr>
          </a:p>
          <a:p>
            <a:pPr marL="273050" indent="-273050" defTabSz="914400" eaLnBrk="0" hangingPunct="0">
              <a:spcBef>
                <a:spcPts val="600"/>
              </a:spcBef>
              <a:buClr>
                <a:schemeClr val="accent1"/>
              </a:buClr>
              <a:buSzPct val="76000"/>
              <a:buBlip>
                <a:blip r:embed="rId5"/>
              </a:buBlip>
            </a:pPr>
            <a:r>
              <a:rPr lang="en-GB" sz="1400" i="1" dirty="0">
                <a:latin typeface="Bookman Old Style" panose="02050604050505020204" pitchFamily="18" charset="0"/>
                <a:sym typeface="Symbol"/>
              </a:rPr>
              <a:t>‘High’ k values are 2-3 times larger than ‘low’ values </a:t>
            </a:r>
          </a:p>
          <a:p>
            <a:pPr marL="273050" indent="-273050" defTabSz="914400" eaLnBrk="0" hangingPunct="0">
              <a:spcBef>
                <a:spcPts val="600"/>
              </a:spcBef>
              <a:buClr>
                <a:schemeClr val="accent1"/>
              </a:buClr>
              <a:buSzPct val="76000"/>
              <a:buBlip>
                <a:blip r:embed="rId5"/>
              </a:buBlip>
            </a:pPr>
            <a:r>
              <a:rPr lang="en-GB" sz="1400" i="1" dirty="0">
                <a:latin typeface="Bookman Old Style" panose="02050604050505020204" pitchFamily="18" charset="0"/>
                <a:sym typeface="Symbol"/>
              </a:rPr>
              <a:t>k varies significantly with depth</a:t>
            </a:r>
            <a:endParaRPr lang="en-GB" sz="1400" dirty="0">
              <a:latin typeface="Bookman Old Style" panose="02050604050505020204" pitchFamily="18" charset="0"/>
              <a:sym typeface="Symbol"/>
            </a:endParaRPr>
          </a:p>
          <a:p>
            <a:endParaRPr lang="en-GB" sz="1400" dirty="0">
              <a:solidFill>
                <a:schemeClr val="tx2"/>
              </a:solidFill>
              <a:latin typeface="Bookman Old Style" panose="02050604050505020204" pitchFamily="18" charset="0"/>
            </a:endParaRPr>
          </a:p>
        </p:txBody>
      </p:sp>
      <p:cxnSp>
        <p:nvCxnSpPr>
          <p:cNvPr id="7" name="Straight Arrow Connector 6"/>
          <p:cNvCxnSpPr>
            <a:stCxn id="10" idx="2"/>
          </p:cNvCxnSpPr>
          <p:nvPr/>
        </p:nvCxnSpPr>
        <p:spPr>
          <a:xfrm>
            <a:off x="4215209" y="1527622"/>
            <a:ext cx="0" cy="394847"/>
          </a:xfrm>
          <a:prstGeom prst="straightConnector1">
            <a:avLst/>
          </a:prstGeom>
          <a:ln w="127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5105360"/>
              </p:ext>
            </p:extLst>
          </p:nvPr>
        </p:nvGraphicFramePr>
        <p:xfrm>
          <a:off x="3714479" y="1070422"/>
          <a:ext cx="1001461" cy="457200"/>
        </p:xfrm>
        <a:graphic>
          <a:graphicData uri="http://schemas.openxmlformats.org/drawingml/2006/table">
            <a:tbl>
              <a:tblPr/>
              <a:tblGrid>
                <a:gridCol w="10014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02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dirty="0">
                          <a:latin typeface="Bookman Old Style" panose="02050604050505020204" pitchFamily="18" charset="0"/>
                        </a:rPr>
                        <a:t>Inner core boundary</a:t>
                      </a: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16" name="Straight Arrow Connector 15"/>
          <p:cNvCxnSpPr>
            <a:stCxn id="17" idx="2"/>
          </p:cNvCxnSpPr>
          <p:nvPr/>
        </p:nvCxnSpPr>
        <p:spPr>
          <a:xfrm>
            <a:off x="1724800" y="1527622"/>
            <a:ext cx="0" cy="1016042"/>
          </a:xfrm>
          <a:prstGeom prst="straightConnector1">
            <a:avLst/>
          </a:prstGeom>
          <a:ln w="127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0319776"/>
              </p:ext>
            </p:extLst>
          </p:nvPr>
        </p:nvGraphicFramePr>
        <p:xfrm>
          <a:off x="1141153" y="1070422"/>
          <a:ext cx="1167294" cy="457200"/>
        </p:xfrm>
        <a:graphic>
          <a:graphicData uri="http://schemas.openxmlformats.org/drawingml/2006/table">
            <a:tbl>
              <a:tblPr/>
              <a:tblGrid>
                <a:gridCol w="11672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02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dirty="0">
                          <a:latin typeface="Bookman Old Style" panose="02050604050505020204" pitchFamily="18" charset="0"/>
                        </a:rPr>
                        <a:t>Core-mantle boundary</a:t>
                      </a: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Oval 2"/>
          <p:cNvSpPr/>
          <p:nvPr/>
        </p:nvSpPr>
        <p:spPr>
          <a:xfrm>
            <a:off x="1629194" y="3458308"/>
            <a:ext cx="140381" cy="273603"/>
          </a:xfrm>
          <a:prstGeom prst="ellips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2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Oval 3"/>
          <p:cNvSpPr/>
          <p:nvPr/>
        </p:nvSpPr>
        <p:spPr>
          <a:xfrm>
            <a:off x="4215209" y="2804746"/>
            <a:ext cx="147629" cy="228600"/>
          </a:xfrm>
          <a:prstGeom prst="ellipse">
            <a:avLst/>
          </a:prstGeom>
          <a:solidFill>
            <a:schemeClr val="tx1">
              <a:alpha val="2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03472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3796" name="Text Placeholder 12"/>
              <p:cNvSpPr txBox="1">
                <a:spLocks/>
              </p:cNvSpPr>
              <p:nvPr/>
            </p:nvSpPr>
            <p:spPr bwMode="auto">
              <a:xfrm>
                <a:off x="419100" y="1338944"/>
                <a:ext cx="4143851" cy="5080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eaLnBrk="0" hangingPunct="0">
                  <a:spcBef>
                    <a:spcPts val="600"/>
                  </a:spcBef>
                  <a:buClr>
                    <a:schemeClr val="accent1"/>
                  </a:buClr>
                  <a:buSzPct val="76000"/>
                </a:pPr>
                <a:r>
                  <a:rPr lang="en-GB" sz="1600" u="sng" dirty="0">
                    <a:latin typeface="Bookman Old Style" panose="02050604050505020204" pitchFamily="18" charset="0"/>
                    <a:sym typeface="Symbol"/>
                  </a:rPr>
                  <a:t>Model core in isolation</a:t>
                </a:r>
              </a:p>
              <a:p>
                <a:pPr defTabSz="914400" eaLnBrk="0" hangingPunct="0">
                  <a:spcBef>
                    <a:spcPts val="600"/>
                  </a:spcBef>
                  <a:buClr>
                    <a:schemeClr val="accent1"/>
                  </a:buClr>
                  <a:buSzPct val="76000"/>
                </a:pPr>
                <a:endParaRPr lang="en-GB" sz="1600" u="sng" dirty="0">
                  <a:latin typeface="Bookman Old Style" panose="02050604050505020204" pitchFamily="18" charset="0"/>
                  <a:sym typeface="Symbol"/>
                </a:endParaRPr>
              </a:p>
              <a:p>
                <a:pPr defTabSz="914400" eaLnBrk="0" hangingPunct="0">
                  <a:spcBef>
                    <a:spcPts val="600"/>
                  </a:spcBef>
                  <a:buClr>
                    <a:schemeClr val="accent1"/>
                  </a:buClr>
                  <a:buSzPct val="76000"/>
                </a:pPr>
                <a:r>
                  <a:rPr lang="en-GB" sz="1600" u="sng" dirty="0">
                    <a:latin typeface="Bookman Old Style" panose="02050604050505020204" pitchFamily="18" charset="0"/>
                    <a:sym typeface="Symbol"/>
                  </a:rPr>
                  <a:t>Constraint</a:t>
                </a:r>
                <a:r>
                  <a:rPr lang="en-GB" sz="1600" dirty="0">
                    <a:latin typeface="Bookman Old Style" panose="02050604050505020204" pitchFamily="18" charset="0"/>
                    <a:sym typeface="Symbol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b="0" i="1" smtClean="0">
                            <a:latin typeface="Cambria Math" panose="02040503050406030204" pitchFamily="18" charset="0"/>
                            <a:sym typeface="Symbol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latin typeface="Cambria Math" panose="02040503050406030204" pitchFamily="18" charset="0"/>
                            <a:sym typeface="Symbol"/>
                          </a:rPr>
                          <m:t>𝐸</m:t>
                        </m:r>
                      </m:e>
                      <m:sub>
                        <m:r>
                          <a:rPr lang="en-GB" sz="1600" b="0" i="1" smtClean="0">
                            <a:latin typeface="Cambria Math" panose="02040503050406030204" pitchFamily="18" charset="0"/>
                            <a:sym typeface="Symbol"/>
                          </a:rPr>
                          <m:t>𝐽</m:t>
                        </m:r>
                      </m:sub>
                    </m:sSub>
                    <m:r>
                      <a:rPr lang="en-GB" sz="1600" b="0" i="1" smtClean="0">
                        <a:latin typeface="Cambria Math" panose="02040503050406030204" pitchFamily="18" charset="0"/>
                        <a:sym typeface="Symbol"/>
                      </a:rPr>
                      <m:t>&gt;0</m:t>
                    </m:r>
                  </m:oMath>
                </a14:m>
                <a:r>
                  <a:rPr lang="en-GB" sz="1600" dirty="0">
                    <a:latin typeface="Bookman Old Style" panose="02050604050505020204" pitchFamily="18" charset="0"/>
                    <a:sym typeface="Symbol"/>
                  </a:rPr>
                  <a:t> for last 3.5 </a:t>
                </a:r>
                <a:r>
                  <a:rPr lang="en-GB" sz="1600" dirty="0" err="1">
                    <a:latin typeface="Bookman Old Style" panose="02050604050505020204" pitchFamily="18" charset="0"/>
                    <a:sym typeface="Symbol"/>
                  </a:rPr>
                  <a:t>Gyrs</a:t>
                </a:r>
                <a:endParaRPr lang="en-GB" sz="1600" dirty="0">
                  <a:latin typeface="Bookman Old Style" panose="02050604050505020204" pitchFamily="18" charset="0"/>
                  <a:sym typeface="Symbol"/>
                </a:endParaRPr>
              </a:p>
              <a:p>
                <a:pPr defTabSz="914400" eaLnBrk="0" hangingPunct="0">
                  <a:spcBef>
                    <a:spcPts val="600"/>
                  </a:spcBef>
                  <a:buClr>
                    <a:schemeClr val="accent1"/>
                  </a:buClr>
                  <a:buSzPct val="76000"/>
                </a:pPr>
                <a:endParaRPr lang="en-GB" sz="1600" dirty="0">
                  <a:latin typeface="Bookman Old Style" panose="02050604050505020204" pitchFamily="18" charset="0"/>
                  <a:sym typeface="Symbol"/>
                </a:endParaRPr>
              </a:p>
              <a:p>
                <a:pPr defTabSz="914400" eaLnBrk="0" hangingPunct="0">
                  <a:spcBef>
                    <a:spcPts val="600"/>
                  </a:spcBef>
                  <a:buClr>
                    <a:schemeClr val="accent1"/>
                  </a:buClr>
                  <a:buSzPct val="76000"/>
                </a:pPr>
                <a:r>
                  <a:rPr lang="en-GB" sz="1600" u="sng" dirty="0">
                    <a:latin typeface="Bookman Old Style" panose="02050604050505020204" pitchFamily="18" charset="0"/>
                    <a:sym typeface="Symbol"/>
                  </a:rPr>
                  <a:t>Lower(</a:t>
                </a:r>
                <a:r>
                  <a:rPr lang="en-GB" sz="1600" u="sng" dirty="0" err="1">
                    <a:latin typeface="Bookman Old Style" panose="02050604050505020204" pitchFamily="18" charset="0"/>
                    <a:sym typeface="Symbol"/>
                  </a:rPr>
                  <a:t>ish</a:t>
                </a:r>
                <a:r>
                  <a:rPr lang="en-GB" sz="1600" u="sng" dirty="0">
                    <a:latin typeface="Bookman Old Style" panose="02050604050505020204" pitchFamily="18" charset="0"/>
                    <a:sym typeface="Symbol"/>
                  </a:rPr>
                  <a:t>) bound</a:t>
                </a:r>
                <a:r>
                  <a:rPr lang="en-GB" sz="1600" dirty="0">
                    <a:latin typeface="Bookman Old Style" panose="02050604050505020204" pitchFamily="18" charset="0"/>
                    <a:sym typeface="Symbol"/>
                  </a:rPr>
                  <a:t> on cooling rate: set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b="0" i="1" smtClean="0">
                            <a:latin typeface="Cambria Math" panose="02040503050406030204" pitchFamily="18" charset="0"/>
                            <a:sym typeface="Symbol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latin typeface="Cambria Math" panose="02040503050406030204" pitchFamily="18" charset="0"/>
                            <a:sym typeface="Symbol"/>
                          </a:rPr>
                          <m:t>𝐸</m:t>
                        </m:r>
                      </m:e>
                      <m:sub>
                        <m:r>
                          <a:rPr lang="en-GB" sz="1600" b="0" i="1" smtClean="0">
                            <a:latin typeface="Cambria Math" panose="02040503050406030204" pitchFamily="18" charset="0"/>
                            <a:sym typeface="Symbol"/>
                          </a:rPr>
                          <m:t>𝐽</m:t>
                        </m:r>
                      </m:sub>
                    </m:sSub>
                    <m:r>
                      <a:rPr lang="en-GB" sz="1600" b="0" i="1" smtClean="0">
                        <a:latin typeface="Cambria Math" panose="02040503050406030204" pitchFamily="18" charset="0"/>
                        <a:sym typeface="Symbol"/>
                      </a:rPr>
                      <m:t>=0</m:t>
                    </m:r>
                  </m:oMath>
                </a14:m>
                <a:r>
                  <a:rPr lang="en-GB" sz="1600" dirty="0">
                    <a:latin typeface="Bookman Old Style" panose="02050604050505020204" pitchFamily="18" charset="0"/>
                    <a:sym typeface="Symbol"/>
                  </a:rPr>
                  <a:t> before inner core formation</a:t>
                </a:r>
              </a:p>
              <a:p>
                <a:pPr defTabSz="914400" eaLnBrk="0" hangingPunct="0">
                  <a:spcBef>
                    <a:spcPts val="600"/>
                  </a:spcBef>
                  <a:buClr>
                    <a:schemeClr val="accent1"/>
                  </a:buClr>
                  <a:buSzPct val="76000"/>
                </a:pPr>
                <a:endParaRPr lang="en-GB" sz="1600" dirty="0">
                  <a:latin typeface="Bookman Old Style" panose="02050604050505020204" pitchFamily="18" charset="0"/>
                  <a:sym typeface="Symbol"/>
                </a:endParaRPr>
              </a:p>
              <a:p>
                <a:pPr defTabSz="914400" eaLnBrk="0" hangingPunct="0">
                  <a:spcBef>
                    <a:spcPts val="600"/>
                  </a:spcBef>
                  <a:buClr>
                    <a:schemeClr val="accent1"/>
                  </a:buClr>
                  <a:buSzPct val="76000"/>
                </a:pPr>
                <a:r>
                  <a:rPr lang="en-GB" sz="1600" dirty="0">
                    <a:latin typeface="Bookman Old Style" panose="02050604050505020204" pitchFamily="18" charset="0"/>
                    <a:sym typeface="Symbol"/>
                  </a:rPr>
                  <a:t>How do the high conductivity estimates affect models of Earth’s core evolution?</a:t>
                </a:r>
              </a:p>
              <a:p>
                <a:pPr marL="730250" lvl="1" indent="-273050" defTabSz="914400" eaLnBrk="0" hangingPunct="0">
                  <a:spcBef>
                    <a:spcPts val="600"/>
                  </a:spcBef>
                  <a:buClr>
                    <a:schemeClr val="accent1"/>
                  </a:buClr>
                  <a:buSzPct val="76000"/>
                  <a:buBlip>
                    <a:blip r:embed="rId3"/>
                  </a:buBlip>
                </a:pPr>
                <a:r>
                  <a:rPr lang="en-GB" sz="1600" dirty="0">
                    <a:latin typeface="Bookman Old Style" panose="02050604050505020204" pitchFamily="18" charset="0"/>
                    <a:sym typeface="Symbol"/>
                  </a:rPr>
                  <a:t>Inner core evolution</a:t>
                </a:r>
              </a:p>
              <a:p>
                <a:pPr marL="730250" lvl="1" indent="-273050" defTabSz="914400" eaLnBrk="0" hangingPunct="0">
                  <a:spcBef>
                    <a:spcPts val="600"/>
                  </a:spcBef>
                  <a:buClr>
                    <a:schemeClr val="accent1"/>
                  </a:buClr>
                  <a:buSzPct val="76000"/>
                  <a:buBlip>
                    <a:blip r:embed="rId3"/>
                  </a:buBlip>
                </a:pPr>
                <a:r>
                  <a:rPr lang="en-GB" sz="1600" dirty="0">
                    <a:latin typeface="Bookman Old Style" panose="02050604050505020204" pitchFamily="18" charset="0"/>
                    <a:sym typeface="Symbol"/>
                  </a:rPr>
                  <a:t>Core temperatures</a:t>
                </a:r>
              </a:p>
              <a:p>
                <a:pPr marL="730250" lvl="1" indent="-273050" defTabSz="914400" eaLnBrk="0" hangingPunct="0">
                  <a:spcBef>
                    <a:spcPts val="600"/>
                  </a:spcBef>
                  <a:buClr>
                    <a:schemeClr val="accent1"/>
                  </a:buClr>
                  <a:buSzPct val="76000"/>
                  <a:buBlip>
                    <a:blip r:embed="rId3"/>
                  </a:buBlip>
                </a:pPr>
                <a:r>
                  <a:rPr lang="en-GB" sz="1600" dirty="0">
                    <a:latin typeface="Bookman Old Style" panose="02050604050505020204" pitchFamily="18" charset="0"/>
                    <a:sym typeface="Symbol"/>
                  </a:rPr>
                  <a:t>CMB heat flow</a:t>
                </a:r>
              </a:p>
              <a:p>
                <a:pPr marL="730250" lvl="1" indent="-273050" defTabSz="914400" eaLnBrk="0" hangingPunct="0">
                  <a:spcBef>
                    <a:spcPts val="600"/>
                  </a:spcBef>
                  <a:buClr>
                    <a:schemeClr val="accent1"/>
                  </a:buClr>
                  <a:buSzPct val="76000"/>
                  <a:buBlip>
                    <a:blip r:embed="rId3"/>
                  </a:buBlip>
                </a:pPr>
                <a:endParaRPr lang="en-GB" sz="1600" dirty="0">
                  <a:latin typeface="Bookman Old Style" panose="02050604050505020204" pitchFamily="18" charset="0"/>
                  <a:sym typeface="Symbol"/>
                </a:endParaRPr>
              </a:p>
              <a:p>
                <a:pPr defTabSz="914400" eaLnBrk="0" hangingPunct="0">
                  <a:spcBef>
                    <a:spcPts val="600"/>
                  </a:spcBef>
                  <a:buClr>
                    <a:schemeClr val="accent1"/>
                  </a:buClr>
                  <a:buSzPct val="76000"/>
                </a:pPr>
                <a:r>
                  <a:rPr lang="en-GB" sz="1600" dirty="0">
                    <a:latin typeface="Bookman Old Style" panose="02050604050505020204" pitchFamily="18" charset="0"/>
                    <a:sym typeface="Symbol"/>
                  </a:rPr>
                  <a:t>Omit precipitation at first..</a:t>
                </a:r>
              </a:p>
              <a:p>
                <a:pPr defTabSz="914400" eaLnBrk="0" hangingPunct="0">
                  <a:spcBef>
                    <a:spcPts val="600"/>
                  </a:spcBef>
                  <a:buClr>
                    <a:schemeClr val="accent1"/>
                  </a:buClr>
                  <a:buSzPct val="76000"/>
                </a:pPr>
                <a:endParaRPr lang="en-GB" sz="1600" dirty="0">
                  <a:latin typeface="Bookman Old Style" panose="02050604050505020204" pitchFamily="18" charset="0"/>
                  <a:sym typeface="Symbol"/>
                </a:endParaRPr>
              </a:p>
              <a:p>
                <a:pPr defTabSz="914400" eaLnBrk="0" hangingPunct="0">
                  <a:spcBef>
                    <a:spcPts val="600"/>
                  </a:spcBef>
                  <a:buClr>
                    <a:schemeClr val="accent1"/>
                  </a:buClr>
                  <a:buSzPct val="76000"/>
                </a:pPr>
                <a:endParaRPr lang="en-GB" sz="1600" dirty="0">
                  <a:latin typeface="Bookman Old Style" panose="02050604050505020204" pitchFamily="18" charset="0"/>
                  <a:sym typeface="Symbol"/>
                </a:endParaRPr>
              </a:p>
              <a:p>
                <a:pPr defTabSz="914400" eaLnBrk="0" hangingPunct="0">
                  <a:spcBef>
                    <a:spcPts val="600"/>
                  </a:spcBef>
                  <a:buClr>
                    <a:schemeClr val="accent1"/>
                  </a:buClr>
                  <a:buSzPct val="76000"/>
                </a:pPr>
                <a:endParaRPr lang="en-GB" sz="1600" dirty="0">
                  <a:latin typeface="Bookman Old Style" panose="02050604050505020204" pitchFamily="18" charset="0"/>
                  <a:sym typeface="Symbol"/>
                </a:endParaRPr>
              </a:p>
            </p:txBody>
          </p:sp>
        </mc:Choice>
        <mc:Fallback xmlns="">
          <p:sp>
            <p:nvSpPr>
              <p:cNvPr id="33796" name="Text Placeholder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19100" y="1338944"/>
                <a:ext cx="4143851" cy="5080000"/>
              </a:xfrm>
              <a:prstGeom prst="rect">
                <a:avLst/>
              </a:prstGeom>
              <a:blipFill>
                <a:blip r:embed="rId4"/>
                <a:stretch>
                  <a:fillRect l="-882" t="-360" r="-1471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/>
          <p:cNvGrpSpPr/>
          <p:nvPr/>
        </p:nvGrpSpPr>
        <p:grpSpPr>
          <a:xfrm>
            <a:off x="4870579" y="1259046"/>
            <a:ext cx="4000009" cy="2601322"/>
            <a:chOff x="1640233" y="2486107"/>
            <a:chExt cx="5863534" cy="4191277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40233" y="2563191"/>
              <a:ext cx="5863534" cy="4114193"/>
            </a:xfrm>
            <a:prstGeom prst="rect">
              <a:avLst/>
            </a:prstGeom>
          </p:spPr>
        </p:pic>
        <p:sp>
          <p:nvSpPr>
            <p:cNvPr id="8" name="Text Box 16"/>
            <p:cNvSpPr txBox="1">
              <a:spLocks noChangeArrowheads="1"/>
            </p:cNvSpPr>
            <p:nvPr/>
          </p:nvSpPr>
          <p:spPr bwMode="auto">
            <a:xfrm>
              <a:off x="3980972" y="3699455"/>
              <a:ext cx="1182054" cy="587834"/>
            </a:xfrm>
            <a:prstGeom prst="rect">
              <a:avLst/>
            </a:prstGeom>
            <a:noFill/>
            <a:ln>
              <a:noFill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GB" sz="1100" dirty="0">
                  <a:latin typeface="Bookman Old Style"/>
                  <a:ea typeface="Times New Roman"/>
                  <a:cs typeface="Times New Roman"/>
                </a:rPr>
                <a:t>Outer core</a:t>
              </a:r>
              <a:endParaRPr lang="en-GB" sz="1100" dirty="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sp>
          <p:nvSpPr>
            <p:cNvPr id="9" name="Text Box 16"/>
            <p:cNvSpPr txBox="1">
              <a:spLocks noChangeArrowheads="1"/>
            </p:cNvSpPr>
            <p:nvPr/>
          </p:nvSpPr>
          <p:spPr bwMode="auto">
            <a:xfrm>
              <a:off x="4001071" y="5776068"/>
              <a:ext cx="995954" cy="587834"/>
            </a:xfrm>
            <a:prstGeom prst="rect">
              <a:avLst/>
            </a:prstGeom>
            <a:noFill/>
            <a:ln>
              <a:noFill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GB" sz="1100" dirty="0">
                  <a:latin typeface="Bookman Old Style"/>
                  <a:ea typeface="Times New Roman"/>
                  <a:cs typeface="Times New Roman"/>
                </a:rPr>
                <a:t>Inner core</a:t>
              </a:r>
              <a:endParaRPr lang="en-GB" sz="1100" dirty="0">
                <a:effectLst/>
                <a:latin typeface="Calibri"/>
                <a:ea typeface="Times New Roman"/>
                <a:cs typeface="Times New Roman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/>
                <p:cNvSpPr txBox="1"/>
                <p:nvPr/>
              </p:nvSpPr>
              <p:spPr>
                <a:xfrm>
                  <a:off x="4197756" y="2486107"/>
                  <a:ext cx="1381539" cy="36933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𝑐𝑚𝑏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0" name="Text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97756" y="2486107"/>
                  <a:ext cx="1381539" cy="369331"/>
                </a:xfrm>
                <a:prstGeom prst="rect">
                  <a:avLst/>
                </a:prstGeom>
                <a:blipFill>
                  <a:blip r:embed="rId6"/>
                  <a:stretch>
                    <a:fillRect b="-7837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1" name="TextBox 10"/>
          <p:cNvSpPr txBox="1"/>
          <p:nvPr/>
        </p:nvSpPr>
        <p:spPr>
          <a:xfrm>
            <a:off x="5521920" y="5166098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3608064" y="4249374"/>
                <a:ext cx="6525038" cy="6182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𝑐𝑚𝑏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𝐴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064" y="4249374"/>
                <a:ext cx="6525038" cy="61824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3142129" y="4816251"/>
                <a:ext cx="6525038" cy="6474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85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5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sz="185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sub>
                      </m:sSub>
                      <m:d>
                        <m:dPr>
                          <m:ctrlPr>
                            <a:rPr lang="en-GB" sz="185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850" b="1" i="1" smtClean="0"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</m:d>
                      <m:r>
                        <a:rPr lang="en-GB" sz="1850" b="1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85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5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sz="185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d>
                        <m:dPr>
                          <m:ctrlPr>
                            <a:rPr lang="en-GB" sz="185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85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n-GB" sz="185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850" b="0" i="1" smtClean="0">
                          <a:latin typeface="Cambria Math" panose="02040503050406030204" pitchFamily="18" charset="0"/>
                        </a:rPr>
                        <m:t>𝐵</m:t>
                      </m:r>
                      <m:f>
                        <m:fPr>
                          <m:ctrlPr>
                            <a:rPr lang="en-GB" sz="185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85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GB" sz="185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85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GB" sz="185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num>
                        <m:den>
                          <m:r>
                            <a:rPr lang="en-GB" sz="185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GB" sz="185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85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5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sz="185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GB" sz="185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85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5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sz="185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</m:oMath>
                  </m:oMathPara>
                </a14:m>
                <a:endParaRPr lang="en-GB" sz="1850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2129" y="4816251"/>
                <a:ext cx="6525038" cy="64748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itle 1"/>
          <p:cNvSpPr txBox="1">
            <a:spLocks/>
          </p:cNvSpPr>
          <p:nvPr/>
        </p:nvSpPr>
        <p:spPr>
          <a:xfrm>
            <a:off x="154557" y="268568"/>
            <a:ext cx="8760843" cy="798002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3600" dirty="0">
                <a:solidFill>
                  <a:schemeClr val="tx1"/>
                </a:solidFill>
                <a:latin typeface="Bookman Old Style" panose="02050604050505020204" pitchFamily="18" charset="0"/>
              </a:rPr>
              <a:t>Aims and Basic Setup </a:t>
            </a:r>
          </a:p>
        </p:txBody>
      </p:sp>
    </p:spTree>
    <p:extLst>
      <p:ext uri="{BB962C8B-B14F-4D97-AF65-F5344CB8AC3E}">
        <p14:creationId xmlns:p14="http://schemas.microsoft.com/office/powerpoint/2010/main" val="21077704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52407</TotalTime>
  <Words>1180</Words>
  <Application>Microsoft Office PowerPoint</Application>
  <PresentationFormat>On-screen Show (4:3)</PresentationFormat>
  <Paragraphs>237</Paragraphs>
  <Slides>19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Convection with Inhomogeneous Boundaries</dc:title>
  <dc:creator>Christopher Davies</dc:creator>
  <cp:lastModifiedBy>earcd</cp:lastModifiedBy>
  <cp:revision>1182</cp:revision>
  <dcterms:created xsi:type="dcterms:W3CDTF">2011-05-06T08:36:56Z</dcterms:created>
  <dcterms:modified xsi:type="dcterms:W3CDTF">2019-10-22T16:48:19Z</dcterms:modified>
</cp:coreProperties>
</file>