
<file path=[Content_Types].xml><?xml version="1.0" encoding="utf-8"?>
<Types xmlns="http://schemas.openxmlformats.org/package/2006/content-types">
  <Default Extension="png" ContentType="image/png"/>
  <Default Extension="w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7" r:id="rId3"/>
    <p:sldId id="275" r:id="rId4"/>
    <p:sldId id="276" r:id="rId5"/>
    <p:sldId id="259" r:id="rId6"/>
    <p:sldId id="280" r:id="rId7"/>
    <p:sldId id="257" r:id="rId8"/>
    <p:sldId id="260" r:id="rId9"/>
    <p:sldId id="264" r:id="rId10"/>
    <p:sldId id="266" r:id="rId11"/>
    <p:sldId id="267" r:id="rId12"/>
    <p:sldId id="268" r:id="rId13"/>
    <p:sldId id="269" r:id="rId14"/>
    <p:sldId id="270" r:id="rId15"/>
    <p:sldId id="261" r:id="rId16"/>
    <p:sldId id="281" r:id="rId17"/>
    <p:sldId id="283" r:id="rId18"/>
    <p:sldId id="262" r:id="rId19"/>
    <p:sldId id="258" r:id="rId20"/>
    <p:sldId id="278" r:id="rId21"/>
    <p:sldId id="263" r:id="rId22"/>
    <p:sldId id="282" r:id="rId23"/>
  </p:sldIdLst>
  <p:sldSz cx="12192000" cy="6858000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58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4" y="5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2E04-03FB-45B7-9F4D-3F519C4A281D}" type="datetimeFigureOut">
              <a:rPr kumimoji="1" lang="ja-JP" altLang="en-US" smtClean="0"/>
              <a:t>2019/10/21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CE8C0-ACA6-4EF4-BD23-8E08523991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9901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2E04-03FB-45B7-9F4D-3F519C4A281D}" type="datetimeFigureOut">
              <a:rPr kumimoji="1" lang="ja-JP" altLang="en-US" smtClean="0"/>
              <a:t>2019/10/21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CE8C0-ACA6-4EF4-BD23-8E08523991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9343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2E04-03FB-45B7-9F4D-3F519C4A281D}" type="datetimeFigureOut">
              <a:rPr kumimoji="1" lang="ja-JP" altLang="en-US" smtClean="0"/>
              <a:t>2019/10/21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CE8C0-ACA6-4EF4-BD23-8E08523991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1166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2E04-03FB-45B7-9F4D-3F519C4A281D}" type="datetimeFigureOut">
              <a:rPr kumimoji="1" lang="ja-JP" altLang="en-US" smtClean="0"/>
              <a:t>2019/10/21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CE8C0-ACA6-4EF4-BD23-8E08523991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5327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2E04-03FB-45B7-9F4D-3F519C4A281D}" type="datetimeFigureOut">
              <a:rPr kumimoji="1" lang="ja-JP" altLang="en-US" smtClean="0"/>
              <a:t>2019/10/21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CE8C0-ACA6-4EF4-BD23-8E08523991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1553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2E04-03FB-45B7-9F4D-3F519C4A281D}" type="datetimeFigureOut">
              <a:rPr kumimoji="1" lang="ja-JP" altLang="en-US" smtClean="0"/>
              <a:t>2019/10/21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CE8C0-ACA6-4EF4-BD23-8E08523991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6525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2E04-03FB-45B7-9F4D-3F519C4A281D}" type="datetimeFigureOut">
              <a:rPr kumimoji="1" lang="ja-JP" altLang="en-US" smtClean="0"/>
              <a:t>2019/10/21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CE8C0-ACA6-4EF4-BD23-8E08523991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2489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2E04-03FB-45B7-9F4D-3F519C4A281D}" type="datetimeFigureOut">
              <a:rPr kumimoji="1" lang="ja-JP" altLang="en-US" smtClean="0"/>
              <a:t>2019/10/21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CE8C0-ACA6-4EF4-BD23-8E08523991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1983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2E04-03FB-45B7-9F4D-3F519C4A281D}" type="datetimeFigureOut">
              <a:rPr kumimoji="1" lang="ja-JP" altLang="en-US" smtClean="0"/>
              <a:t>2019/10/21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CE8C0-ACA6-4EF4-BD23-8E08523991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8338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2E04-03FB-45B7-9F4D-3F519C4A281D}" type="datetimeFigureOut">
              <a:rPr kumimoji="1" lang="ja-JP" altLang="en-US" smtClean="0"/>
              <a:t>2019/10/21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CE8C0-ACA6-4EF4-BD23-8E08523991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0325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82E04-03FB-45B7-9F4D-3F519C4A281D}" type="datetimeFigureOut">
              <a:rPr kumimoji="1" lang="ja-JP" altLang="en-US" smtClean="0"/>
              <a:t>2019/10/21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CE8C0-ACA6-4EF4-BD23-8E08523991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3135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782E04-03FB-45B7-9F4D-3F519C4A281D}" type="datetimeFigureOut">
              <a:rPr kumimoji="1" lang="ja-JP" altLang="en-US" smtClean="0"/>
              <a:t>2019/10/21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ECE8C0-ACA6-4EF4-BD23-8E08523991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9331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0.png"/><Relationship Id="rId5" Type="http://schemas.openxmlformats.org/officeDocument/2006/relationships/image" Target="../media/image190.png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0.png"/><Relationship Id="rId5" Type="http://schemas.openxmlformats.org/officeDocument/2006/relationships/image" Target="../media/image90.png"/><Relationship Id="rId4" Type="http://schemas.openxmlformats.org/officeDocument/2006/relationships/image" Target="../media/image8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688123" y="263769"/>
            <a:ext cx="8534609" cy="131100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791338" y="380663"/>
            <a:ext cx="832817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 smtClean="0"/>
              <a:t>Crust Modeling with Quantitative and Objective</a:t>
            </a:r>
          </a:p>
          <a:p>
            <a:r>
              <a:rPr lang="en-US" altLang="ja-JP" sz="3200" b="1" dirty="0" smtClean="0"/>
              <a:t>Uncertainty Estimation</a:t>
            </a:r>
            <a:endParaRPr kumimoji="1" lang="ja-JP" altLang="en-US" sz="3200" b="1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63885" y="1691670"/>
            <a:ext cx="100161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err="1" smtClean="0"/>
              <a:t>Nozomu</a:t>
            </a:r>
            <a:r>
              <a:rPr kumimoji="1" lang="en-US" altLang="ja-JP" sz="2400" dirty="0" smtClean="0"/>
              <a:t> Takeuchi (University of Tokyo), Kenta Ueki (JAMSTEC)</a:t>
            </a:r>
          </a:p>
          <a:p>
            <a:r>
              <a:rPr kumimoji="1" lang="en-US" altLang="ja-JP" sz="2400" dirty="0" smtClean="0"/>
              <a:t>Tsuyoshi </a:t>
            </a:r>
            <a:r>
              <a:rPr kumimoji="1" lang="en-US" altLang="ja-JP" sz="2400" dirty="0" err="1" smtClean="0"/>
              <a:t>Iizuka</a:t>
            </a:r>
            <a:r>
              <a:rPr kumimoji="1" lang="en-US" altLang="ja-JP" sz="2400" dirty="0" smtClean="0"/>
              <a:t> (U of Tokyo), Sanshiro Enomoto (U of Tokyo &amp; U of Washington)</a:t>
            </a:r>
            <a:endParaRPr kumimoji="1" lang="ja-JP" altLang="en-US" sz="2400" dirty="0"/>
          </a:p>
        </p:txBody>
      </p:sp>
      <p:pic>
        <p:nvPicPr>
          <p:cNvPr id="2050" name="Picture 2" descr="Geoneutrino flux predictions at geoneutrino detectors, showing contributions from Near-field crust (NFC), Far-field crust (FFC), and the convecting Mantle (DM + EM). NFC is a 6°longitude by 4°latitude region centered at the detector location. NFC and FFC include the small contribution (&lt; 2 TNU) from the underlying Continental Lithospheric Mantle (CLM). See Fig. 1 for detector locations and TNU.  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885" y="2824170"/>
            <a:ext cx="4552404" cy="3458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2571184" y="6399942"/>
            <a:ext cx="2060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Sramek</a:t>
            </a:r>
            <a:r>
              <a:rPr kumimoji="1" lang="en-US" altLang="ja-JP" dirty="0" smtClean="0"/>
              <a:t> et al. (2016)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716760" y="2824170"/>
            <a:ext cx="46089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C</a:t>
            </a:r>
            <a:r>
              <a:rPr kumimoji="1" lang="en-US" altLang="ja-JP" sz="2400" dirty="0" smtClean="0"/>
              <a:t>rust modeling is critical to retrieve</a:t>
            </a:r>
          </a:p>
          <a:p>
            <a:r>
              <a:rPr kumimoji="1" lang="en-US" altLang="ja-JP" sz="2400" dirty="0" smtClean="0"/>
              <a:t>mantle chemistry.</a:t>
            </a:r>
            <a:endParaRPr kumimoji="1" lang="ja-JP" altLang="en-US" sz="2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716760" y="3932504"/>
            <a:ext cx="3831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Need </a:t>
            </a:r>
            <a:r>
              <a:rPr kumimoji="1" lang="en-US" altLang="ja-JP" sz="2400" dirty="0" smtClean="0"/>
              <a:t>uncertainty estimation.</a:t>
            </a:r>
            <a:endParaRPr kumimoji="1" lang="ja-JP" altLang="en-US" sz="2400" dirty="0"/>
          </a:p>
        </p:txBody>
      </p:sp>
      <p:sp>
        <p:nvSpPr>
          <p:cNvPr id="8" name="円/楕円 7"/>
          <p:cNvSpPr/>
          <p:nvPr/>
        </p:nvSpPr>
        <p:spPr>
          <a:xfrm>
            <a:off x="6425739" y="2999561"/>
            <a:ext cx="83127" cy="8312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6425739" y="4163336"/>
            <a:ext cx="83127" cy="8312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780627" y="5478763"/>
            <a:ext cx="43340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We d</a:t>
            </a:r>
            <a:r>
              <a:rPr kumimoji="1" lang="en-US" altLang="ja-JP" sz="2400" dirty="0" smtClean="0"/>
              <a:t>eveloped the framework for</a:t>
            </a:r>
          </a:p>
          <a:p>
            <a:r>
              <a:rPr kumimoji="1" lang="en-US" altLang="ja-JP" sz="2400" dirty="0" smtClean="0"/>
              <a:t>probabilistic</a:t>
            </a:r>
            <a:r>
              <a:rPr lang="en-US" altLang="ja-JP" sz="2400" dirty="0" smtClean="0"/>
              <a:t> modeling.</a:t>
            </a:r>
            <a:endParaRPr kumimoji="1" lang="ja-JP" altLang="en-US" sz="24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171955" y="4943435"/>
            <a:ext cx="14991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This Study</a:t>
            </a:r>
            <a:endParaRPr kumimoji="1" lang="ja-JP" altLang="en-US" sz="2400" b="1" dirty="0"/>
          </a:p>
        </p:txBody>
      </p:sp>
      <p:sp>
        <p:nvSpPr>
          <p:cNvPr id="16" name="円/楕円 15"/>
          <p:cNvSpPr/>
          <p:nvPr/>
        </p:nvSpPr>
        <p:spPr>
          <a:xfrm>
            <a:off x="6496083" y="5693391"/>
            <a:ext cx="83127" cy="8312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5727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0000" y="180000"/>
            <a:ext cx="6840042" cy="6515414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327982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0000" y="180000"/>
            <a:ext cx="6789748" cy="6465119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43863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0000" y="180000"/>
            <a:ext cx="6798892" cy="6483409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429338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0000" y="180000"/>
            <a:ext cx="6721164" cy="6487980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83966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0000" y="180000"/>
            <a:ext cx="6766887" cy="6497125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57168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574967" y="298744"/>
            <a:ext cx="46873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dirty="0" smtClean="0"/>
              <a:t>Plausibility of Hidaka Prior</a:t>
            </a:r>
            <a:endParaRPr kumimoji="1" lang="ja-JP" altLang="en-US" sz="3200" b="1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8457" y="2528067"/>
            <a:ext cx="5083363" cy="3723109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2734013" y="1688134"/>
            <a:ext cx="58722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/>
              <a:t>Relative Frequencies of Each Lithology</a:t>
            </a:r>
            <a:endParaRPr kumimoji="1" lang="ja-JP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794839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574967" y="298744"/>
            <a:ext cx="46873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dirty="0" smtClean="0"/>
              <a:t>Plausibility of Hidaka Prior</a:t>
            </a:r>
            <a:endParaRPr kumimoji="1" lang="ja-JP" altLang="en-US" sz="3200" b="1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941" y="2768320"/>
            <a:ext cx="5083363" cy="3723109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2830025" y="1271922"/>
            <a:ext cx="58722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/>
              <a:t>Relative Frequencies of Each Lithology</a:t>
            </a:r>
            <a:endParaRPr kumimoji="1" lang="ja-JP" altLang="en-US" sz="2800" b="1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4538" y="2602402"/>
            <a:ext cx="5945828" cy="3914491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1713072" y="2066402"/>
            <a:ext cx="17582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Hidaka</a:t>
            </a:r>
            <a:r>
              <a:rPr lang="ja-JP" altLang="en-US" sz="2400" b="1" dirty="0"/>
              <a:t> </a:t>
            </a:r>
            <a:r>
              <a:rPr lang="en-US" altLang="ja-JP" sz="2400" b="1" dirty="0" smtClean="0"/>
              <a:t>Prior</a:t>
            </a:r>
            <a:endParaRPr kumimoji="1" lang="ja-JP" altLang="en-US" sz="2400" b="1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161371" y="2014266"/>
            <a:ext cx="20375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Cascades </a:t>
            </a:r>
            <a:r>
              <a:rPr lang="en-US" altLang="ja-JP" sz="2400" b="1" dirty="0" smtClean="0"/>
              <a:t>Prior</a:t>
            </a:r>
            <a:endParaRPr kumimoji="1" lang="ja-JP" altLang="en-US" sz="2400" b="1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150679" y="2066402"/>
            <a:ext cx="5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362114" y="1533532"/>
            <a:ext cx="2610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Distance p.65 of Enomoto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155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"/>
          <p:cNvSpPr txBox="1"/>
          <p:nvPr/>
        </p:nvSpPr>
        <p:spPr>
          <a:xfrm>
            <a:off x="4446818" y="4402648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dirty="0" err="1" smtClean="0">
                <a:solidFill>
                  <a:srgbClr val="009900"/>
                </a:solidFill>
              </a:rPr>
              <a:t>Kullback-Leibler</a:t>
            </a:r>
            <a:r>
              <a:rPr lang="en-US" altLang="ja-JP" sz="1800" dirty="0" smtClean="0">
                <a:solidFill>
                  <a:srgbClr val="009900"/>
                </a:solidFill>
              </a:rPr>
              <a:t> divergences</a:t>
            </a:r>
            <a:endParaRPr lang="en-US" altLang="ja-JP" sz="1800" dirty="0">
              <a:solidFill>
                <a:srgbClr val="009900"/>
              </a:solidFill>
            </a:endParaRPr>
          </a:p>
        </p:txBody>
      </p:sp>
      <p:sp>
        <p:nvSpPr>
          <p:cNvPr id="3" name="TextBox 8"/>
          <p:cNvSpPr txBox="1"/>
          <p:nvPr/>
        </p:nvSpPr>
        <p:spPr>
          <a:xfrm>
            <a:off x="3222682" y="4906704"/>
            <a:ext cx="1640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dirty="0" smtClean="0"/>
              <a:t>Hidaka Prior</a:t>
            </a:r>
            <a:endParaRPr lang="en-US" altLang="ja-JP" sz="1800" dirty="0"/>
          </a:p>
        </p:txBody>
      </p:sp>
      <p:sp>
        <p:nvSpPr>
          <p:cNvPr id="4" name="TextBox 9"/>
          <p:cNvSpPr txBox="1"/>
          <p:nvPr/>
        </p:nvSpPr>
        <p:spPr>
          <a:xfrm>
            <a:off x="6694501" y="4906704"/>
            <a:ext cx="2072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dirty="0" smtClean="0"/>
              <a:t>Hidaka Posterior</a:t>
            </a:r>
            <a:endParaRPr lang="en-US" altLang="ja-JP" sz="1800" dirty="0"/>
          </a:p>
        </p:txBody>
      </p:sp>
      <p:sp>
        <p:nvSpPr>
          <p:cNvPr id="5" name="TextBox 10"/>
          <p:cNvSpPr txBox="1"/>
          <p:nvPr/>
        </p:nvSpPr>
        <p:spPr>
          <a:xfrm>
            <a:off x="3222682" y="6337572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dirty="0" smtClean="0"/>
              <a:t>Cascade Prior</a:t>
            </a:r>
            <a:endParaRPr lang="en-US" altLang="ja-JP" sz="1800" dirty="0"/>
          </a:p>
        </p:txBody>
      </p:sp>
      <p:sp>
        <p:nvSpPr>
          <p:cNvPr id="6" name="TextBox 11"/>
          <p:cNvSpPr txBox="1"/>
          <p:nvPr/>
        </p:nvSpPr>
        <p:spPr>
          <a:xfrm>
            <a:off x="6694501" y="6337572"/>
            <a:ext cx="2360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dirty="0" smtClean="0"/>
              <a:t>Cascade Posterior</a:t>
            </a:r>
            <a:endParaRPr lang="en-US" altLang="ja-JP" sz="1800" dirty="0"/>
          </a:p>
        </p:txBody>
      </p:sp>
      <p:cxnSp>
        <p:nvCxnSpPr>
          <p:cNvPr id="7" name="Straight Arrow Connector 13"/>
          <p:cNvCxnSpPr/>
          <p:nvPr/>
        </p:nvCxnSpPr>
        <p:spPr>
          <a:xfrm>
            <a:off x="4878866" y="5132020"/>
            <a:ext cx="1584176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16"/>
          <p:cNvCxnSpPr/>
          <p:nvPr/>
        </p:nvCxnSpPr>
        <p:spPr>
          <a:xfrm>
            <a:off x="4662842" y="5348044"/>
            <a:ext cx="1944216" cy="98952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7"/>
          <p:cNvSpPr txBox="1"/>
          <p:nvPr/>
        </p:nvSpPr>
        <p:spPr>
          <a:xfrm>
            <a:off x="5382923" y="5102983"/>
            <a:ext cx="648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0.02</a:t>
            </a:r>
            <a:endParaRPr lang="en-US" altLang="ja-JP" sz="1400" dirty="0"/>
          </a:p>
        </p:txBody>
      </p:sp>
      <p:sp>
        <p:nvSpPr>
          <p:cNvPr id="10" name="TextBox 18"/>
          <p:cNvSpPr txBox="1"/>
          <p:nvPr/>
        </p:nvSpPr>
        <p:spPr>
          <a:xfrm>
            <a:off x="4950874" y="5698792"/>
            <a:ext cx="648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0.35</a:t>
            </a:r>
            <a:endParaRPr lang="en-US" altLang="ja-JP" sz="1400" dirty="0"/>
          </a:p>
        </p:txBody>
      </p:sp>
      <p:cxnSp>
        <p:nvCxnSpPr>
          <p:cNvPr id="11" name="Straight Arrow Connector 20"/>
          <p:cNvCxnSpPr/>
          <p:nvPr/>
        </p:nvCxnSpPr>
        <p:spPr>
          <a:xfrm>
            <a:off x="3882706" y="5289251"/>
            <a:ext cx="18100" cy="104832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22"/>
          <p:cNvSpPr txBox="1"/>
          <p:nvPr/>
        </p:nvSpPr>
        <p:spPr>
          <a:xfrm>
            <a:off x="3942762" y="5679047"/>
            <a:ext cx="648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0.55</a:t>
            </a:r>
            <a:endParaRPr lang="en-US" altLang="ja-JP" sz="1400" dirty="0"/>
          </a:p>
        </p:txBody>
      </p:sp>
      <p:cxnSp>
        <p:nvCxnSpPr>
          <p:cNvPr id="13" name="Straight Arrow Connector 27"/>
          <p:cNvCxnSpPr/>
          <p:nvPr/>
        </p:nvCxnSpPr>
        <p:spPr>
          <a:xfrm>
            <a:off x="4878866" y="6572180"/>
            <a:ext cx="1584176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28"/>
          <p:cNvSpPr txBox="1"/>
          <p:nvPr/>
        </p:nvSpPr>
        <p:spPr>
          <a:xfrm>
            <a:off x="5382923" y="6543143"/>
            <a:ext cx="648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0.14</a:t>
            </a:r>
            <a:endParaRPr lang="en-US" altLang="ja-JP" sz="1400" dirty="0"/>
          </a:p>
        </p:txBody>
      </p:sp>
      <p:cxnSp>
        <p:nvCxnSpPr>
          <p:cNvPr id="15" name="Straight Arrow Connector 29"/>
          <p:cNvCxnSpPr/>
          <p:nvPr/>
        </p:nvCxnSpPr>
        <p:spPr>
          <a:xfrm>
            <a:off x="7627123" y="5298543"/>
            <a:ext cx="18100" cy="104832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30"/>
          <p:cNvSpPr txBox="1"/>
          <p:nvPr/>
        </p:nvSpPr>
        <p:spPr>
          <a:xfrm>
            <a:off x="7687179" y="5688339"/>
            <a:ext cx="648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0.38</a:t>
            </a:r>
            <a:endParaRPr lang="en-US" altLang="ja-JP" sz="1400" dirty="0"/>
          </a:p>
        </p:txBody>
      </p:sp>
      <p:grpSp>
        <p:nvGrpSpPr>
          <p:cNvPr id="22" name="グループ化 21"/>
          <p:cNvGrpSpPr/>
          <p:nvPr/>
        </p:nvGrpSpPr>
        <p:grpSpPr>
          <a:xfrm>
            <a:off x="1447684" y="929944"/>
            <a:ext cx="8518547" cy="3355400"/>
            <a:chOff x="376941" y="2052663"/>
            <a:chExt cx="11358063" cy="4473867"/>
          </a:xfrm>
        </p:grpSpPr>
        <p:pic>
          <p:nvPicPr>
            <p:cNvPr id="17" name="図 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6941" y="2768320"/>
              <a:ext cx="5095878" cy="3732275"/>
            </a:xfrm>
            <a:prstGeom prst="rect">
              <a:avLst/>
            </a:prstGeom>
          </p:spPr>
        </p:pic>
        <p:pic>
          <p:nvPicPr>
            <p:cNvPr id="18" name="図 1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74538" y="2602402"/>
              <a:ext cx="5960466" cy="3924128"/>
            </a:xfrm>
            <a:prstGeom prst="rect">
              <a:avLst/>
            </a:prstGeom>
          </p:spPr>
        </p:pic>
        <p:sp>
          <p:nvSpPr>
            <p:cNvPr id="19" name="テキスト ボックス 18"/>
            <p:cNvSpPr txBox="1"/>
            <p:nvPr/>
          </p:nvSpPr>
          <p:spPr>
            <a:xfrm>
              <a:off x="1713072" y="2066401"/>
              <a:ext cx="2440629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400" b="1" dirty="0" smtClean="0"/>
                <a:t>Hidaka</a:t>
              </a:r>
              <a:r>
                <a:rPr lang="ja-JP" altLang="en-US" sz="2400" b="1" dirty="0"/>
                <a:t> </a:t>
              </a:r>
              <a:r>
                <a:rPr lang="en-US" altLang="ja-JP" sz="2400" b="1" dirty="0" smtClean="0"/>
                <a:t>Prior</a:t>
              </a:r>
              <a:endParaRPr kumimoji="1" lang="ja-JP" altLang="en-US" sz="2400" b="1" dirty="0"/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7161369" y="2052663"/>
              <a:ext cx="2819676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400" b="1" dirty="0" smtClean="0"/>
                <a:t>Cascades </a:t>
              </a:r>
              <a:r>
                <a:rPr lang="en-US" altLang="ja-JP" sz="2400" b="1" dirty="0" smtClean="0"/>
                <a:t>Prior</a:t>
              </a:r>
              <a:endParaRPr kumimoji="1" lang="ja-JP" altLang="en-US" sz="2400" b="1" dirty="0"/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10150679" y="2066401"/>
              <a:ext cx="50458" cy="3702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kumimoji="1" lang="ja-JP" altLang="en-US" dirty="0"/>
            </a:p>
          </p:txBody>
        </p:sp>
      </p:grpSp>
      <p:sp>
        <p:nvSpPr>
          <p:cNvPr id="23" name="テキスト ボックス 22"/>
          <p:cNvSpPr txBox="1"/>
          <p:nvPr/>
        </p:nvSpPr>
        <p:spPr>
          <a:xfrm>
            <a:off x="574967" y="298744"/>
            <a:ext cx="78079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dirty="0" smtClean="0"/>
              <a:t>Distance between Hidaka Prior and Posterior</a:t>
            </a:r>
            <a:endParaRPr kumimoji="1" lang="ja-JP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80799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116650" y="237190"/>
            <a:ext cx="57260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dirty="0" smtClean="0"/>
              <a:t>Significant Work by Seismic Data</a:t>
            </a:r>
            <a:endParaRPr kumimoji="1" lang="ja-JP" altLang="en-US" sz="3200" b="1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7268" y="2423833"/>
            <a:ext cx="2783691" cy="3845419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800" y="2546743"/>
            <a:ext cx="2729469" cy="3599601"/>
          </a:xfrm>
          <a:prstGeom prst="rect">
            <a:avLst/>
          </a:prstGeom>
        </p:spPr>
      </p:pic>
      <p:pic>
        <p:nvPicPr>
          <p:cNvPr id="8" name="図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054501"/>
            <a:ext cx="5943600" cy="406717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テキスト ボックス 8"/>
          <p:cNvSpPr txBox="1"/>
          <p:nvPr/>
        </p:nvSpPr>
        <p:spPr>
          <a:xfrm>
            <a:off x="7322853" y="821965"/>
            <a:ext cx="37946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Reasonable Reproduction of</a:t>
            </a:r>
          </a:p>
          <a:p>
            <a:r>
              <a:rPr kumimoji="1" lang="en-US" altLang="ja-JP" sz="2400" b="1" dirty="0" smtClean="0"/>
              <a:t>the Observed Gravity Data</a:t>
            </a:r>
            <a:endParaRPr kumimoji="1" lang="ja-JP" altLang="en-US" sz="2400" b="1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346619" y="931925"/>
            <a:ext cx="39140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Reasonable Reproduction</a:t>
            </a:r>
            <a:r>
              <a:rPr lang="en-US" altLang="ja-JP" sz="2400" b="1" dirty="0"/>
              <a:t> </a:t>
            </a:r>
            <a:r>
              <a:rPr lang="en-US" altLang="ja-JP" sz="2400" b="1" dirty="0" smtClean="0"/>
              <a:t>of</a:t>
            </a:r>
          </a:p>
          <a:p>
            <a:r>
              <a:rPr kumimoji="1" lang="en-US" altLang="ja-JP" sz="2400" b="1" dirty="0" smtClean="0"/>
              <a:t>Vertical Lithological Variation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346619" y="2054501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prior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622492" y="2054501"/>
            <a:ext cx="182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p</a:t>
            </a:r>
            <a:r>
              <a:rPr kumimoji="1" lang="en-US" altLang="ja-JP" dirty="0" smtClean="0"/>
              <a:t>osterior average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9415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50" y="4425971"/>
            <a:ext cx="3267094" cy="2471264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0956" y="1307488"/>
            <a:ext cx="7660602" cy="5526333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973444" y="246184"/>
            <a:ext cx="45744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 smtClean="0"/>
              <a:t>Effects of Mixed Lithology</a:t>
            </a:r>
            <a:endParaRPr kumimoji="1" lang="ja-JP" altLang="en-US" sz="3200" b="1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931" y="1857516"/>
            <a:ext cx="3183213" cy="2432356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148212" y="1037481"/>
            <a:ext cx="39592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Scale Length of Lithological Distribution</a:t>
            </a:r>
          </a:p>
          <a:p>
            <a:r>
              <a:rPr lang="en-US" altLang="ja-JP" b="1" dirty="0"/>
              <a:t>a</a:t>
            </a:r>
            <a:r>
              <a:rPr kumimoji="1" lang="en-US" altLang="ja-JP" b="1" dirty="0" smtClean="0"/>
              <a:t>nd</a:t>
            </a:r>
            <a:r>
              <a:rPr lang="en-US" altLang="ja-JP" b="1" dirty="0" smtClean="0"/>
              <a:t> Tomographic Resolution</a:t>
            </a:r>
            <a:endParaRPr kumimoji="1" lang="ja-JP" altLang="en-US" b="1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48212" y="4228781"/>
            <a:ext cx="1342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Tomography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5830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308058"/>
            <a:ext cx="10274300" cy="4914942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260803" y="846392"/>
            <a:ext cx="17643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Earth Model</a:t>
            </a:r>
            <a:endParaRPr kumimoji="1" lang="ja-JP" altLang="en-US" sz="2400" b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019800" y="854584"/>
            <a:ext cx="21037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Physical Model</a:t>
            </a:r>
            <a:endParaRPr kumimoji="1" lang="ja-JP" altLang="en-US" sz="2400" b="1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573763" y="3558120"/>
            <a:ext cx="3765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Crustal Thickness (based on Province)</a:t>
            </a:r>
            <a:endParaRPr kumimoji="1" lang="ja-JP" altLang="en-US" b="1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111884" y="1123391"/>
            <a:ext cx="2707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/>
              <a:t>Geologi</a:t>
            </a:r>
            <a:r>
              <a:rPr kumimoji="1" lang="en-US" altLang="ja-JP" b="1" dirty="0" smtClean="0"/>
              <a:t>c Province (Model)</a:t>
            </a:r>
            <a:endParaRPr kumimoji="1" lang="ja-JP" altLang="en-US" b="1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329997" y="43072"/>
            <a:ext cx="80917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 smtClean="0"/>
              <a:t>Difference between Earth and Physical Models</a:t>
            </a:r>
            <a:endParaRPr kumimoji="1" lang="ja-JP" altLang="en-US" sz="3200" b="1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750022" y="6223000"/>
            <a:ext cx="3183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p</a:t>
            </a:r>
            <a:r>
              <a:rPr lang="en-US" altLang="ja-JP" sz="2400" dirty="0" smtClean="0"/>
              <a:t>robabilistic </a:t>
            </a:r>
            <a:r>
              <a:rPr lang="en-US" altLang="ja-JP" sz="2400" dirty="0"/>
              <a:t>d</a:t>
            </a:r>
            <a:r>
              <a:rPr lang="en-US" altLang="ja-JP" sz="2400" dirty="0" smtClean="0"/>
              <a:t>escription</a:t>
            </a:r>
            <a:endParaRPr kumimoji="1" lang="ja-JP" altLang="en-US" sz="24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54542" y="5946681"/>
            <a:ext cx="47851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s</a:t>
            </a:r>
            <a:r>
              <a:rPr lang="en-US" altLang="ja-JP" sz="2400" dirty="0" smtClean="0"/>
              <a:t>ubjective definition (categorization)</a:t>
            </a:r>
            <a:endParaRPr kumimoji="1" lang="ja-JP" altLang="en-US" sz="24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54542" y="6356346"/>
            <a:ext cx="4010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c</a:t>
            </a:r>
            <a:r>
              <a:rPr lang="en-US" altLang="ja-JP" sz="2400" dirty="0" smtClean="0"/>
              <a:t>ollection of most likely values</a:t>
            </a:r>
            <a:endParaRPr kumimoji="1" lang="ja-JP" altLang="en-US" sz="24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127072" y="6341824"/>
            <a:ext cx="29071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(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no error estimation</a:t>
            </a:r>
            <a:r>
              <a:rPr lang="en-US" altLang="ja-JP" sz="2400" dirty="0" smtClean="0"/>
              <a:t>)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11888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639596" y="268791"/>
            <a:ext cx="103283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 smtClean="0"/>
              <a:t>Utilization of </a:t>
            </a:r>
            <a:r>
              <a:rPr lang="en-US" altLang="ja-JP" sz="3200" b="1" dirty="0" smtClean="0"/>
              <a:t>Constraints on </a:t>
            </a:r>
            <a:r>
              <a:rPr kumimoji="1" lang="en-US" altLang="ja-JP" sz="3200" b="1" dirty="0" smtClean="0"/>
              <a:t>Spatial Correlation (On Going…)</a:t>
            </a:r>
            <a:endParaRPr kumimoji="1" lang="ja-JP" altLang="en-US" sz="3200" b="1" dirty="0"/>
          </a:p>
        </p:txBody>
      </p:sp>
      <p:grpSp>
        <p:nvGrpSpPr>
          <p:cNvPr id="9" name="グループ化 8"/>
          <p:cNvGrpSpPr/>
          <p:nvPr/>
        </p:nvGrpSpPr>
        <p:grpSpPr>
          <a:xfrm>
            <a:off x="4835595" y="1863621"/>
            <a:ext cx="6453817" cy="3463642"/>
            <a:chOff x="869430" y="1646565"/>
            <a:chExt cx="9710484" cy="5211435"/>
          </a:xfrm>
        </p:grpSpPr>
        <p:pic>
          <p:nvPicPr>
            <p:cNvPr id="3" name="図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69430" y="2313940"/>
              <a:ext cx="4315427" cy="4544060"/>
            </a:xfrm>
            <a:prstGeom prst="rect">
              <a:avLst/>
            </a:prstGeom>
          </p:spPr>
        </p:pic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64487" y="2313940"/>
              <a:ext cx="4315427" cy="4544060"/>
            </a:xfrm>
            <a:prstGeom prst="rect">
              <a:avLst/>
            </a:prstGeom>
          </p:spPr>
        </p:pic>
        <p:sp>
          <p:nvSpPr>
            <p:cNvPr id="7" name="テキスト ボックス 6"/>
            <p:cNvSpPr txBox="1"/>
            <p:nvPr/>
          </p:nvSpPr>
          <p:spPr>
            <a:xfrm>
              <a:off x="1250809" y="1646565"/>
              <a:ext cx="318510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/>
                <a:t>Correlation Length = 0.3</a:t>
              </a:r>
              <a:endParaRPr kumimoji="1" lang="ja-JP" altLang="en-US" sz="2400" dirty="0"/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6829647" y="1646566"/>
              <a:ext cx="318510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/>
                <a:t>Correlation Length = 3.0</a:t>
              </a:r>
              <a:endParaRPr kumimoji="1" lang="ja-JP" altLang="en-US" sz="2400" dirty="0"/>
            </a:p>
          </p:txBody>
        </p:sp>
      </p:grpSp>
      <p:pic>
        <p:nvPicPr>
          <p:cNvPr id="10" name="図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935" y="2039595"/>
            <a:ext cx="3183213" cy="2432356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133117" y="1431777"/>
            <a:ext cx="3150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</a:rPr>
              <a:t>Lithological Distribution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844333" y="1002803"/>
            <a:ext cx="44363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</a:rPr>
              <a:t>Instances of Lithology Distribution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10510" y="4709160"/>
            <a:ext cx="2995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h</a:t>
            </a:r>
            <a:r>
              <a:rPr lang="en-US" altLang="ja-JP" dirty="0" smtClean="0"/>
              <a:t>as certain correlation length.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110359" y="1494289"/>
            <a:ext cx="4420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f</a:t>
            </a:r>
            <a:r>
              <a:rPr kumimoji="1" lang="en-US" altLang="ja-JP" dirty="0" smtClean="0"/>
              <a:t>or the rock type of relative frequency = 30%.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39596" y="5590780"/>
            <a:ext cx="97588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/>
              <a:t>r</a:t>
            </a:r>
            <a:r>
              <a:rPr kumimoji="1" lang="en-US" altLang="ja-JP" sz="3200" dirty="0" smtClean="0"/>
              <a:t>educes the uncertainties in geo-neutrino flux simulation.</a:t>
            </a:r>
            <a:endParaRPr lang="en-US" altLang="ja-JP" sz="32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8001926" y="6153704"/>
            <a:ext cx="36388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(Enomoto-san’s Talk)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403345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0328" y="1052787"/>
            <a:ext cx="5816600" cy="2961178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4028" y="4119658"/>
            <a:ext cx="3701143" cy="259080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30855" y="4119658"/>
            <a:ext cx="3726146" cy="2738342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2217846" y="2053547"/>
            <a:ext cx="1465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Our Posterior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/>
              <p:cNvSpPr txBox="1"/>
              <p:nvPr/>
            </p:nvSpPr>
            <p:spPr>
              <a:xfrm>
                <a:off x="685800" y="5260432"/>
                <a:ext cx="1040991" cy="3092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𝑡𝑒𝑚𝑝</m:t>
                          </m:r>
                        </m:sub>
                        <m:sup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8" name="テキスト ボックス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5260432"/>
                <a:ext cx="1040991" cy="309252"/>
              </a:xfrm>
              <a:prstGeom prst="rect">
                <a:avLst/>
              </a:prstGeom>
              <a:blipFill rotWithShape="0">
                <a:blip r:embed="rId5"/>
                <a:stretch>
                  <a:fillRect l="-2941" r="-5294" b="-2156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テキスト ボックス 8"/>
          <p:cNvSpPr txBox="1"/>
          <p:nvPr/>
        </p:nvSpPr>
        <p:spPr>
          <a:xfrm>
            <a:off x="730862" y="4891100"/>
            <a:ext cx="944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Case for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/>
              <p:cNvSpPr txBox="1"/>
              <p:nvPr/>
            </p:nvSpPr>
            <p:spPr>
              <a:xfrm>
                <a:off x="6911269" y="5415058"/>
                <a:ext cx="790921" cy="3092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2 </m:t>
                      </m:r>
                      <m:sSubSup>
                        <m:sSubSupPr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𝑡𝑒𝑚𝑝</m:t>
                          </m:r>
                        </m:sub>
                        <m:sup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0" name="テキスト ボックス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1269" y="5415058"/>
                <a:ext cx="790921" cy="309252"/>
              </a:xfrm>
              <a:prstGeom prst="rect">
                <a:avLst/>
              </a:prstGeom>
              <a:blipFill rotWithShape="0">
                <a:blip r:embed="rId6"/>
                <a:stretch>
                  <a:fillRect l="-6977" r="-4651" b="-2352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テキスト ボックス 10"/>
          <p:cNvSpPr txBox="1"/>
          <p:nvPr/>
        </p:nvSpPr>
        <p:spPr>
          <a:xfrm>
            <a:off x="6834517" y="5075766"/>
            <a:ext cx="944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Case for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85800" y="283346"/>
            <a:ext cx="51337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 smtClean="0"/>
              <a:t>Effects of Temperature Errors</a:t>
            </a:r>
            <a:endParaRPr kumimoji="1" lang="ja-JP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4211169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015808" y="3153581"/>
            <a:ext cx="68840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Uncertainties of the lithology map are also estimated.</a:t>
            </a:r>
            <a:endParaRPr kumimoji="1" lang="ja-JP" altLang="en-US" sz="24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9580" y="2374799"/>
            <a:ext cx="3178561" cy="4390896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643534" y="421904"/>
            <a:ext cx="20409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 smtClean="0"/>
              <a:t>Conclusion</a:t>
            </a:r>
            <a:endParaRPr kumimoji="1" lang="ja-JP" altLang="en-US" sz="3200" b="1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015808" y="1543802"/>
            <a:ext cx="84705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Developed the framework for probabilistic and objective inference</a:t>
            </a:r>
          </a:p>
          <a:p>
            <a:r>
              <a:rPr kumimoji="1" lang="en-US" altLang="ja-JP" sz="2400" dirty="0" smtClean="0"/>
              <a:t>of lithology map.</a:t>
            </a:r>
            <a:endParaRPr kumimoji="1" lang="ja-JP" altLang="en-US" sz="24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015808" y="4394028"/>
            <a:ext cx="583999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Plausible lithology distribution was obtained</a:t>
            </a:r>
          </a:p>
          <a:p>
            <a:r>
              <a:rPr lang="en-US" altLang="ja-JP" sz="2400" dirty="0" smtClean="0"/>
              <a:t>from the seismic data without geoscientific</a:t>
            </a:r>
          </a:p>
          <a:p>
            <a:r>
              <a:rPr lang="en-US" altLang="ja-JP" sz="2400" dirty="0" smtClean="0"/>
              <a:t>data processing</a:t>
            </a:r>
            <a:r>
              <a:rPr kumimoji="1" lang="en-US" altLang="ja-JP" sz="2400" dirty="0" smtClean="0"/>
              <a:t>.</a:t>
            </a:r>
            <a:endParaRPr kumimoji="1" lang="ja-JP" altLang="en-US" sz="2400" dirty="0"/>
          </a:p>
        </p:txBody>
      </p:sp>
      <p:sp>
        <p:nvSpPr>
          <p:cNvPr id="11" name="円/楕円 10"/>
          <p:cNvSpPr/>
          <p:nvPr/>
        </p:nvSpPr>
        <p:spPr>
          <a:xfrm>
            <a:off x="793436" y="1742419"/>
            <a:ext cx="87986" cy="8798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/楕円 11"/>
          <p:cNvSpPr/>
          <p:nvPr/>
        </p:nvSpPr>
        <p:spPr>
          <a:xfrm>
            <a:off x="793436" y="3340420"/>
            <a:ext cx="87986" cy="8798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/>
        </p:nvSpPr>
        <p:spPr>
          <a:xfrm>
            <a:off x="837429" y="4570247"/>
            <a:ext cx="87986" cy="8798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687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円/楕円 13"/>
          <p:cNvSpPr/>
          <p:nvPr/>
        </p:nvSpPr>
        <p:spPr>
          <a:xfrm>
            <a:off x="4027283" y="5284784"/>
            <a:ext cx="4037846" cy="12041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/>
        </p:nvSpPr>
        <p:spPr>
          <a:xfrm>
            <a:off x="3962118" y="3299058"/>
            <a:ext cx="4037846" cy="12041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/楕円 11"/>
          <p:cNvSpPr/>
          <p:nvPr/>
        </p:nvSpPr>
        <p:spPr>
          <a:xfrm>
            <a:off x="6498399" y="1529104"/>
            <a:ext cx="4037846" cy="12041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1783532" y="1529105"/>
            <a:ext cx="4037846" cy="12041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438876" y="1946492"/>
            <a:ext cx="2727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p</a:t>
            </a:r>
            <a:r>
              <a:rPr kumimoji="1" lang="en-US" altLang="ja-JP" dirty="0" smtClean="0"/>
              <a:t>robabilistic lithology Map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907794" y="1807993"/>
            <a:ext cx="33895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p</a:t>
            </a:r>
            <a:r>
              <a:rPr kumimoji="1" lang="en-US" altLang="ja-JP" dirty="0" smtClean="0"/>
              <a:t>robabilistic U &amp; </a:t>
            </a:r>
            <a:r>
              <a:rPr kumimoji="1" lang="en-US" altLang="ja-JP" dirty="0" err="1" smtClean="0"/>
              <a:t>Th</a:t>
            </a:r>
            <a:r>
              <a:rPr kumimoji="1" lang="en-US" altLang="ja-JP" dirty="0" smtClean="0"/>
              <a:t> concentration</a:t>
            </a:r>
          </a:p>
          <a:p>
            <a:r>
              <a:rPr lang="en-US" altLang="ja-JP" dirty="0"/>
              <a:t>f</a:t>
            </a:r>
            <a:r>
              <a:rPr lang="en-US" altLang="ja-JP" dirty="0" smtClean="0"/>
              <a:t>or each lithology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392401" y="3716448"/>
            <a:ext cx="3177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p</a:t>
            </a:r>
            <a:r>
              <a:rPr kumimoji="1" lang="en-US" altLang="ja-JP" dirty="0" smtClean="0"/>
              <a:t>robabilistic compositional map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739694" y="5563673"/>
            <a:ext cx="26130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p</a:t>
            </a:r>
            <a:r>
              <a:rPr kumimoji="1" lang="en-US" altLang="ja-JP" dirty="0" smtClean="0"/>
              <a:t>robabilistic geo-neutrino</a:t>
            </a:r>
          </a:p>
          <a:p>
            <a:r>
              <a:rPr lang="en-US" altLang="ja-JP" dirty="0"/>
              <a:t>f</a:t>
            </a:r>
            <a:r>
              <a:rPr lang="en-US" altLang="ja-JP" dirty="0" smtClean="0"/>
              <a:t>lux simulation</a:t>
            </a:r>
            <a:endParaRPr kumimoji="1" lang="ja-JP" altLang="en-US" dirty="0"/>
          </a:p>
        </p:txBody>
      </p:sp>
      <p:sp>
        <p:nvSpPr>
          <p:cNvPr id="11" name="下矢印 10"/>
          <p:cNvSpPr/>
          <p:nvPr/>
        </p:nvSpPr>
        <p:spPr>
          <a:xfrm>
            <a:off x="5747440" y="4567473"/>
            <a:ext cx="597529" cy="7061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下矢印 15"/>
          <p:cNvSpPr/>
          <p:nvPr/>
        </p:nvSpPr>
        <p:spPr>
          <a:xfrm rot="-2700000">
            <a:off x="4124281" y="2784228"/>
            <a:ext cx="597529" cy="7061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下矢印 16"/>
          <p:cNvSpPr/>
          <p:nvPr/>
        </p:nvSpPr>
        <p:spPr>
          <a:xfrm rot="2700000">
            <a:off x="7161689" y="2758192"/>
            <a:ext cx="597529" cy="7061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181886" y="162714"/>
            <a:ext cx="79435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 smtClean="0"/>
              <a:t>Flowchart of Our Probabilistic Crust Modeling</a:t>
            </a:r>
            <a:endParaRPr kumimoji="1" lang="ja-JP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557789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12" grpId="0" animBg="1"/>
      <p:bldP spid="10" grpId="0" animBg="1"/>
      <p:bldP spid="6" grpId="0"/>
      <p:bldP spid="7" grpId="0"/>
      <p:bldP spid="8" grpId="0"/>
      <p:bldP spid="9" grpId="0"/>
      <p:bldP spid="11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円/楕円 13"/>
          <p:cNvSpPr/>
          <p:nvPr/>
        </p:nvSpPr>
        <p:spPr>
          <a:xfrm>
            <a:off x="4027283" y="5284784"/>
            <a:ext cx="4037846" cy="12041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/>
        </p:nvSpPr>
        <p:spPr>
          <a:xfrm>
            <a:off x="3962118" y="3299058"/>
            <a:ext cx="4037846" cy="12041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/楕円 11"/>
          <p:cNvSpPr/>
          <p:nvPr/>
        </p:nvSpPr>
        <p:spPr>
          <a:xfrm>
            <a:off x="6498399" y="1529104"/>
            <a:ext cx="4037846" cy="12041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1783532" y="1529105"/>
            <a:ext cx="4037846" cy="12041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438876" y="1946492"/>
            <a:ext cx="2727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p</a:t>
            </a:r>
            <a:r>
              <a:rPr kumimoji="1" lang="en-US" altLang="ja-JP" dirty="0" smtClean="0"/>
              <a:t>robabilistic lithology Map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907794" y="1807993"/>
            <a:ext cx="33895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p</a:t>
            </a:r>
            <a:r>
              <a:rPr kumimoji="1" lang="en-US" altLang="ja-JP" dirty="0" smtClean="0"/>
              <a:t>robabilistic U &amp; </a:t>
            </a:r>
            <a:r>
              <a:rPr kumimoji="1" lang="en-US" altLang="ja-JP" dirty="0" err="1" smtClean="0"/>
              <a:t>Th</a:t>
            </a:r>
            <a:r>
              <a:rPr kumimoji="1" lang="en-US" altLang="ja-JP" dirty="0" smtClean="0"/>
              <a:t> concentration</a:t>
            </a:r>
          </a:p>
          <a:p>
            <a:r>
              <a:rPr lang="en-US" altLang="ja-JP" dirty="0"/>
              <a:t>f</a:t>
            </a:r>
            <a:r>
              <a:rPr lang="en-US" altLang="ja-JP" dirty="0" smtClean="0"/>
              <a:t>or each lithology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392401" y="3716448"/>
            <a:ext cx="3177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p</a:t>
            </a:r>
            <a:r>
              <a:rPr kumimoji="1" lang="en-US" altLang="ja-JP" dirty="0" smtClean="0"/>
              <a:t>robabilistic compositional map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739694" y="5563673"/>
            <a:ext cx="26130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p</a:t>
            </a:r>
            <a:r>
              <a:rPr kumimoji="1" lang="en-US" altLang="ja-JP" dirty="0" smtClean="0"/>
              <a:t>robabilistic geo-neutrino</a:t>
            </a:r>
          </a:p>
          <a:p>
            <a:r>
              <a:rPr lang="en-US" altLang="ja-JP" dirty="0"/>
              <a:t>f</a:t>
            </a:r>
            <a:r>
              <a:rPr lang="en-US" altLang="ja-JP" dirty="0" smtClean="0"/>
              <a:t>lux simulation</a:t>
            </a:r>
            <a:endParaRPr kumimoji="1" lang="ja-JP" altLang="en-US" dirty="0"/>
          </a:p>
        </p:txBody>
      </p:sp>
      <p:sp>
        <p:nvSpPr>
          <p:cNvPr id="11" name="下矢印 10"/>
          <p:cNvSpPr/>
          <p:nvPr/>
        </p:nvSpPr>
        <p:spPr>
          <a:xfrm>
            <a:off x="5747440" y="4567473"/>
            <a:ext cx="597529" cy="7061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下矢印 15"/>
          <p:cNvSpPr/>
          <p:nvPr/>
        </p:nvSpPr>
        <p:spPr>
          <a:xfrm rot="-2700000">
            <a:off x="4124281" y="2784228"/>
            <a:ext cx="597529" cy="7061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下矢印 16"/>
          <p:cNvSpPr/>
          <p:nvPr/>
        </p:nvSpPr>
        <p:spPr>
          <a:xfrm rot="2700000">
            <a:off x="7161689" y="2758192"/>
            <a:ext cx="597529" cy="7061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181886" y="162714"/>
            <a:ext cx="79435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 smtClean="0"/>
              <a:t>Flowchart of Our Probabilistic Crust Modeling</a:t>
            </a:r>
            <a:endParaRPr kumimoji="1" lang="ja-JP" altLang="en-US" sz="3200" b="1" dirty="0"/>
          </a:p>
        </p:txBody>
      </p:sp>
      <p:sp>
        <p:nvSpPr>
          <p:cNvPr id="2" name="正方形/長方形 1"/>
          <p:cNvSpPr/>
          <p:nvPr/>
        </p:nvSpPr>
        <p:spPr>
          <a:xfrm>
            <a:off x="1571771" y="1178460"/>
            <a:ext cx="4430678" cy="1911904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205721" y="3164186"/>
            <a:ext cx="976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This Talk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6344969" y="1178460"/>
            <a:ext cx="4329067" cy="19119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585311" y="6239698"/>
            <a:ext cx="1043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Enomoto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3736062" y="3220714"/>
            <a:ext cx="4765142" cy="338831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0233918" y="3223453"/>
            <a:ext cx="604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Ueki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086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/>
      <p:bldP spid="18" grpId="0" animBg="1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059447" y="527538"/>
            <a:ext cx="69561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 smtClean="0"/>
              <a:t>Inference of Probabilistic Lithology Map</a:t>
            </a:r>
            <a:endParaRPr kumimoji="1" lang="ja-JP" altLang="en-US" sz="3200" b="1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696" y="2356992"/>
            <a:ext cx="3336981" cy="3484635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764362" y="1809208"/>
            <a:ext cx="2160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Seismic Velocity Map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165670" y="1809208"/>
            <a:ext cx="332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Seismic Velocity of </a:t>
            </a:r>
            <a:r>
              <a:rPr lang="en-US" altLang="ja-JP" dirty="0" smtClean="0"/>
              <a:t>Each Lithology</a:t>
            </a:r>
            <a:endParaRPr kumimoji="1" lang="ja-JP" altLang="en-US" dirty="0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4545" y="2566672"/>
            <a:ext cx="3748383" cy="2619915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1380" y="2255444"/>
            <a:ext cx="3780783" cy="3586183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68035" y="5820242"/>
            <a:ext cx="3324128" cy="283023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8668035" y="1799369"/>
            <a:ext cx="277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Probabilistic Lithology Map</a:t>
            </a:r>
            <a:endParaRPr kumimoji="1" lang="ja-JP" altLang="en-US" dirty="0"/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3744545" y="5457996"/>
            <a:ext cx="4466835" cy="12892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8211380" y="2054392"/>
            <a:ext cx="7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30km</a:t>
            </a:r>
            <a:endParaRPr kumimoji="1"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324152" y="1161518"/>
            <a:ext cx="872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Input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961820" y="2018309"/>
            <a:ext cx="1355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</a:t>
            </a:r>
            <a:r>
              <a:rPr kumimoji="1" lang="en-US" altLang="ja-JP" dirty="0" smtClean="0">
                <a:solidFill>
                  <a:srgbClr val="FF0000"/>
                </a:solidFill>
              </a:rPr>
              <a:t>with errors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194876" y="2039954"/>
            <a:ext cx="1355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</a:t>
            </a:r>
            <a:r>
              <a:rPr kumimoji="1" lang="en-US" altLang="ja-JP" dirty="0" smtClean="0">
                <a:solidFill>
                  <a:srgbClr val="FF0000"/>
                </a:solidFill>
              </a:rPr>
              <a:t>with errors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9780252" y="1168399"/>
            <a:ext cx="872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Output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90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785215" y="282381"/>
            <a:ext cx="77796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dirty="0" smtClean="0"/>
              <a:t>Probability Distribution</a:t>
            </a:r>
            <a:r>
              <a:rPr kumimoji="1" lang="en-US" altLang="ja-JP" sz="3200" b="1" dirty="0" smtClean="0"/>
              <a:t> in the Lithology Map</a:t>
            </a:r>
            <a:endParaRPr kumimoji="1" lang="ja-JP" altLang="en-US" sz="3200" b="1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577" y="2843851"/>
            <a:ext cx="4591691" cy="3248478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596043" y="1637242"/>
            <a:ext cx="3149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PDF for Usual Physical Quantity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160028" y="1637242"/>
            <a:ext cx="1838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PMF for Lithology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727330" y="5722997"/>
            <a:ext cx="3051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r</a:t>
            </a:r>
            <a:r>
              <a:rPr lang="en-US" altLang="ja-JP" dirty="0" smtClean="0">
                <a:solidFill>
                  <a:srgbClr val="FF0000"/>
                </a:solidFill>
              </a:rPr>
              <a:t>ock type for a certain location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9362" y="1995026"/>
            <a:ext cx="5949248" cy="3569549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 rot="-5400000">
            <a:off x="5122920" y="3548967"/>
            <a:ext cx="200715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Probability (%)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63873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/>
          <p:cNvSpPr/>
          <p:nvPr/>
        </p:nvSpPr>
        <p:spPr>
          <a:xfrm>
            <a:off x="4646159" y="2260088"/>
            <a:ext cx="2417778" cy="1965489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9376578" y="5394718"/>
            <a:ext cx="2438400" cy="8704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9381842" y="2837368"/>
            <a:ext cx="2438400" cy="8704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235659" y="5394718"/>
            <a:ext cx="2438400" cy="8704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267461" y="2817635"/>
            <a:ext cx="2438400" cy="8704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68312" y="2857102"/>
            <a:ext cx="21730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S</a:t>
            </a:r>
            <a:r>
              <a:rPr kumimoji="1" lang="en-US" altLang="ja-JP" sz="2400" dirty="0" smtClean="0"/>
              <a:t>eismic </a:t>
            </a:r>
            <a:r>
              <a:rPr lang="en-US" altLang="ja-JP" sz="2400" dirty="0"/>
              <a:t>V</a:t>
            </a:r>
            <a:r>
              <a:rPr kumimoji="1" lang="en-US" altLang="ja-JP" sz="2400" dirty="0" smtClean="0"/>
              <a:t>elocity</a:t>
            </a:r>
          </a:p>
          <a:p>
            <a:r>
              <a:rPr lang="en-US" altLang="ja-JP" sz="2400" dirty="0"/>
              <a:t>M</a:t>
            </a:r>
            <a:r>
              <a:rPr lang="en-US" altLang="ja-JP" sz="2400" dirty="0" smtClean="0"/>
              <a:t>ap</a:t>
            </a:r>
            <a:endParaRPr kumimoji="1" lang="ja-JP" altLang="en-US" sz="24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970651" y="2857102"/>
            <a:ext cx="17361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u</a:t>
            </a:r>
            <a:r>
              <a:rPr kumimoji="1" lang="en-US" altLang="ja-JP" sz="2400" dirty="0" smtClean="0"/>
              <a:t>pper crust</a:t>
            </a:r>
          </a:p>
          <a:p>
            <a:r>
              <a:rPr lang="en-US" altLang="ja-JP" sz="2400" dirty="0"/>
              <a:t>m</a:t>
            </a:r>
            <a:r>
              <a:rPr lang="en-US" altLang="ja-JP" sz="2400" dirty="0" smtClean="0"/>
              <a:t>iddle crust</a:t>
            </a:r>
          </a:p>
          <a:p>
            <a:r>
              <a:rPr lang="en-US" altLang="ja-JP" sz="2400" dirty="0"/>
              <a:t>l</a:t>
            </a:r>
            <a:r>
              <a:rPr kumimoji="1" lang="en-US" altLang="ja-JP" sz="2400" dirty="0" smtClean="0"/>
              <a:t>ower crust</a:t>
            </a:r>
            <a:endParaRPr kumimoji="1" lang="ja-JP" altLang="en-US" sz="24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954483" y="2192817"/>
            <a:ext cx="14635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</a:rPr>
              <a:t>g</a:t>
            </a:r>
            <a:r>
              <a:rPr kumimoji="1" lang="en-US" altLang="ja-JP" sz="2400" b="1" dirty="0" smtClean="0">
                <a:solidFill>
                  <a:srgbClr val="FF0000"/>
                </a:solidFill>
              </a:rPr>
              <a:t>eological</a:t>
            </a:r>
          </a:p>
          <a:p>
            <a:r>
              <a:rPr lang="en-US" altLang="ja-JP" sz="2400" b="1" dirty="0" smtClean="0">
                <a:solidFill>
                  <a:srgbClr val="FF0000"/>
                </a:solidFill>
              </a:rPr>
              <a:t>insight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646159" y="2395437"/>
            <a:ext cx="24177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Geologic Province</a:t>
            </a:r>
            <a:endParaRPr kumimoji="1" lang="ja-JP" altLang="en-US" sz="2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616638" y="3041769"/>
            <a:ext cx="19688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Lithology Map</a:t>
            </a:r>
            <a:endParaRPr kumimoji="1" lang="ja-JP" altLang="en-US" sz="2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68312" y="5398239"/>
            <a:ext cx="21730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S</a:t>
            </a:r>
            <a:r>
              <a:rPr kumimoji="1" lang="en-US" altLang="ja-JP" sz="2400" dirty="0" smtClean="0"/>
              <a:t>eismic </a:t>
            </a:r>
            <a:r>
              <a:rPr lang="en-US" altLang="ja-JP" sz="2400" dirty="0"/>
              <a:t>V</a:t>
            </a:r>
            <a:r>
              <a:rPr kumimoji="1" lang="en-US" altLang="ja-JP" sz="2400" dirty="0" smtClean="0"/>
              <a:t>elocity</a:t>
            </a:r>
          </a:p>
          <a:p>
            <a:r>
              <a:rPr lang="en-US" altLang="ja-JP" sz="2400" dirty="0"/>
              <a:t>M</a:t>
            </a:r>
            <a:r>
              <a:rPr lang="en-US" altLang="ja-JP" sz="2400" dirty="0" smtClean="0"/>
              <a:t>ap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9616638" y="5414451"/>
            <a:ext cx="19688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Probabilistic</a:t>
            </a:r>
          </a:p>
          <a:p>
            <a:r>
              <a:rPr kumimoji="1" lang="en-US" altLang="ja-JP" sz="2400" dirty="0" smtClean="0"/>
              <a:t>Lithology Map</a:t>
            </a:r>
            <a:endParaRPr kumimoji="1" lang="ja-JP" altLang="en-US" sz="24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316550" y="402290"/>
            <a:ext cx="85567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dirty="0" smtClean="0"/>
              <a:t>Bayesian Inference of Probabilistic Lithology Map</a:t>
            </a:r>
            <a:endParaRPr kumimoji="1" lang="ja-JP" altLang="en-US" sz="3200" b="1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35659" y="1731152"/>
            <a:ext cx="20808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Previous Study</a:t>
            </a:r>
            <a:endParaRPr kumimoji="1" lang="ja-JP" altLang="en-US" sz="2400" b="1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36427" y="4603915"/>
            <a:ext cx="14991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This Study</a:t>
            </a:r>
            <a:endParaRPr kumimoji="1" lang="ja-JP" altLang="en-US" sz="2400" b="1" dirty="0"/>
          </a:p>
        </p:txBody>
      </p:sp>
      <p:cxnSp>
        <p:nvCxnSpPr>
          <p:cNvPr id="18" name="直線矢印コネクタ 17"/>
          <p:cNvCxnSpPr/>
          <p:nvPr/>
        </p:nvCxnSpPr>
        <p:spPr>
          <a:xfrm>
            <a:off x="2843747" y="3252867"/>
            <a:ext cx="1685014" cy="17135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>
            <a:off x="7292071" y="3278211"/>
            <a:ext cx="1972373" cy="20057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7578236" y="2149115"/>
            <a:ext cx="14635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</a:rPr>
              <a:t>g</a:t>
            </a:r>
            <a:r>
              <a:rPr kumimoji="1" lang="en-US" altLang="ja-JP" sz="2400" b="1" dirty="0" smtClean="0">
                <a:solidFill>
                  <a:srgbClr val="FF0000"/>
                </a:solidFill>
              </a:rPr>
              <a:t>eological</a:t>
            </a:r>
          </a:p>
          <a:p>
            <a:r>
              <a:rPr lang="en-US" altLang="ja-JP" sz="2400" b="1" dirty="0" smtClean="0">
                <a:solidFill>
                  <a:srgbClr val="FF0000"/>
                </a:solidFill>
              </a:rPr>
              <a:t>insight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7202898" y="3393938"/>
            <a:ext cx="23070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solidFill>
                  <a:srgbClr val="0070C0"/>
                </a:solidFill>
              </a:rPr>
              <a:t>s</a:t>
            </a:r>
            <a:r>
              <a:rPr lang="en-US" altLang="ja-JP" sz="2400" b="1" dirty="0" smtClean="0">
                <a:solidFill>
                  <a:srgbClr val="0070C0"/>
                </a:solidFill>
              </a:rPr>
              <a:t>eismic velocity</a:t>
            </a:r>
          </a:p>
          <a:p>
            <a:r>
              <a:rPr lang="en-US" altLang="ja-JP" sz="2400" b="1" dirty="0">
                <a:solidFill>
                  <a:srgbClr val="0070C0"/>
                </a:solidFill>
              </a:rPr>
              <a:t>o</a:t>
            </a:r>
            <a:r>
              <a:rPr lang="en-US" altLang="ja-JP" sz="2400" b="1" dirty="0" smtClean="0">
                <a:solidFill>
                  <a:srgbClr val="0070C0"/>
                </a:solidFill>
              </a:rPr>
              <a:t>f each lithology</a:t>
            </a:r>
          </a:p>
        </p:txBody>
      </p:sp>
      <p:cxnSp>
        <p:nvCxnSpPr>
          <p:cNvPr id="25" name="直線矢印コネクタ 24"/>
          <p:cNvCxnSpPr/>
          <p:nvPr/>
        </p:nvCxnSpPr>
        <p:spPr>
          <a:xfrm>
            <a:off x="3005805" y="5796602"/>
            <a:ext cx="5936922" cy="17135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4190056" y="5127749"/>
            <a:ext cx="3641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</a:rPr>
              <a:t>probabilistic lithology prior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067874" y="5899510"/>
            <a:ext cx="23070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solidFill>
                  <a:srgbClr val="0070C0"/>
                </a:solidFill>
              </a:rPr>
              <a:t>s</a:t>
            </a:r>
            <a:r>
              <a:rPr lang="en-US" altLang="ja-JP" sz="2400" b="1" dirty="0" smtClean="0">
                <a:solidFill>
                  <a:srgbClr val="0070C0"/>
                </a:solidFill>
              </a:rPr>
              <a:t>eismic velocity</a:t>
            </a:r>
          </a:p>
          <a:p>
            <a:r>
              <a:rPr lang="en-US" altLang="ja-JP" sz="2400" b="1" dirty="0">
                <a:solidFill>
                  <a:srgbClr val="0070C0"/>
                </a:solidFill>
              </a:rPr>
              <a:t>o</a:t>
            </a:r>
            <a:r>
              <a:rPr lang="en-US" altLang="ja-JP" sz="2400" b="1" dirty="0" smtClean="0">
                <a:solidFill>
                  <a:srgbClr val="0070C0"/>
                </a:solidFill>
              </a:rPr>
              <a:t>f each lithology</a:t>
            </a:r>
          </a:p>
        </p:txBody>
      </p:sp>
    </p:spTree>
    <p:extLst>
      <p:ext uri="{BB962C8B-B14F-4D97-AF65-F5344CB8AC3E}">
        <p14:creationId xmlns:p14="http://schemas.microsoft.com/office/powerpoint/2010/main" val="910623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99485" y="1847926"/>
            <a:ext cx="3469095" cy="4575014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2151450" y="211790"/>
            <a:ext cx="80932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dirty="0" smtClean="0"/>
              <a:t>Key Features for Obtaining Probabilistic Model</a:t>
            </a:r>
            <a:endParaRPr kumimoji="1" lang="ja-JP" altLang="en-US" sz="3200" b="1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901849" y="2147736"/>
            <a:ext cx="2758686" cy="39039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テキスト ボックス 4"/>
          <p:cNvSpPr txBox="1"/>
          <p:nvPr/>
        </p:nvSpPr>
        <p:spPr>
          <a:xfrm>
            <a:off x="6759095" y="984687"/>
            <a:ext cx="41444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/>
              <a:t>Incorporation of Local Features</a:t>
            </a:r>
          </a:p>
          <a:p>
            <a:r>
              <a:rPr lang="en-US" altLang="ja-JP" sz="2400" b="1" dirty="0" smtClean="0"/>
              <a:t>into the Prior</a:t>
            </a:r>
            <a:endParaRPr kumimoji="1" lang="ja-JP" altLang="en-US" sz="24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95034" y="984688"/>
            <a:ext cx="33672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/>
              <a:t>Use of Probabilistic</a:t>
            </a:r>
          </a:p>
          <a:p>
            <a:r>
              <a:rPr lang="en-US" altLang="ja-JP" sz="2400" b="1" dirty="0" smtClean="0"/>
              <a:t>Geological Segmentation</a:t>
            </a:r>
            <a:endParaRPr kumimoji="1" lang="ja-JP" altLang="en-US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/>
              <p:cNvSpPr txBox="1"/>
              <p:nvPr/>
            </p:nvSpPr>
            <p:spPr>
              <a:xfrm>
                <a:off x="798731" y="2661512"/>
                <a:ext cx="2337884" cy="5166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0" i="1" smtClean="0">
                          <a:latin typeface="Cambria Math"/>
                        </a:rPr>
                        <m:t>𝑃</m:t>
                      </m:r>
                      <m:r>
                        <a:rPr kumimoji="1" lang="en-US" altLang="ja-JP" sz="2400" b="0" i="1" smtClean="0"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sz="2400" b="0" i="1" smtClean="0">
                              <a:latin typeface="Cambria Math"/>
                            </a:rPr>
                            <m:t> </m:t>
                          </m:r>
                          <m:sSubSup>
                            <m:sSubSupPr>
                              <m:ctrlP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𝑝</m:t>
                              </m:r>
                            </m:sub>
                            <m:sup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𝑜𝑏𝑠</m:t>
                              </m:r>
                            </m:sup>
                          </m:sSubSup>
                          <m:r>
                            <a:rPr kumimoji="1" lang="en-US" altLang="ja-JP" sz="2400" b="0" i="1" smtClean="0">
                              <a:latin typeface="Cambria Math"/>
                            </a:rPr>
                            <m:t>&lt;5.0 </m:t>
                          </m:r>
                        </m:e>
                      </m:d>
                    </m:oMath>
                  </m:oMathPara>
                </a14:m>
                <a:endParaRPr kumimoji="1" lang="ja-JP" altLang="en-US" sz="2400" dirty="0"/>
              </a:p>
            </p:txBody>
          </p:sp>
        </mc:Choice>
        <mc:Fallback xmlns="">
          <p:sp>
            <p:nvSpPr>
              <p:cNvPr id="7" name="テキスト ボックス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731" y="2661512"/>
                <a:ext cx="2337884" cy="51661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/>
              <p:cNvSpPr txBox="1"/>
              <p:nvPr/>
            </p:nvSpPr>
            <p:spPr>
              <a:xfrm>
                <a:off x="782098" y="3841378"/>
                <a:ext cx="2337884" cy="5166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0" i="1" smtClean="0">
                          <a:latin typeface="Cambria Math"/>
                        </a:rPr>
                        <m:t>𝑃</m:t>
                      </m:r>
                      <m:r>
                        <a:rPr kumimoji="1" lang="en-US" altLang="ja-JP" sz="2400" b="0" i="1" smtClean="0"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sz="2400" b="0" i="1" smtClean="0">
                              <a:latin typeface="Cambria Math"/>
                            </a:rPr>
                            <m:t> </m:t>
                          </m:r>
                          <m:sSubSup>
                            <m:sSubSupPr>
                              <m:ctrlP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𝑝</m:t>
                              </m:r>
                            </m:sub>
                            <m:sup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𝑜𝑏𝑠</m:t>
                              </m:r>
                            </m:sup>
                          </m:sSubSup>
                          <m:r>
                            <a:rPr kumimoji="1" lang="en-US" altLang="ja-JP" sz="2400" b="0" i="1" smtClean="0">
                              <a:latin typeface="Cambria Math"/>
                            </a:rPr>
                            <m:t>≥7.5 </m:t>
                          </m:r>
                        </m:e>
                      </m:d>
                    </m:oMath>
                  </m:oMathPara>
                </a14:m>
                <a:endParaRPr kumimoji="1" lang="ja-JP" altLang="en-US" sz="2400" dirty="0"/>
              </a:p>
            </p:txBody>
          </p:sp>
        </mc:Choice>
        <mc:Fallback xmlns="">
          <p:sp>
            <p:nvSpPr>
              <p:cNvPr id="8" name="テキスト ボックス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098" y="3841378"/>
                <a:ext cx="2337884" cy="516616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/>
              <p:cNvSpPr txBox="1"/>
              <p:nvPr/>
            </p:nvSpPr>
            <p:spPr>
              <a:xfrm>
                <a:off x="798731" y="5015788"/>
                <a:ext cx="3142014" cy="5166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0" i="1" smtClean="0">
                          <a:latin typeface="Cambria Math"/>
                        </a:rPr>
                        <m:t>𝑃</m:t>
                      </m:r>
                      <m:r>
                        <a:rPr kumimoji="1" lang="en-US" altLang="ja-JP" sz="2400" b="0" i="1" smtClean="0"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sz="2400" b="0" i="1" smtClean="0">
                              <a:latin typeface="Cambria Math"/>
                            </a:rPr>
                            <m:t> </m:t>
                          </m:r>
                          <m:sSubSup>
                            <m:sSubSupPr>
                              <m:ctrlP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5.0≤</m:t>
                              </m:r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𝑝</m:t>
                              </m:r>
                            </m:sub>
                            <m:sup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𝑜𝑏𝑠</m:t>
                              </m:r>
                            </m:sup>
                          </m:sSubSup>
                          <m:r>
                            <a:rPr kumimoji="1" lang="en-US" altLang="ja-JP" sz="2400" b="0" i="1" smtClean="0">
                              <a:latin typeface="Cambria Math"/>
                            </a:rPr>
                            <m:t>&lt;7.5 </m:t>
                          </m:r>
                        </m:e>
                      </m:d>
                    </m:oMath>
                  </m:oMathPara>
                </a14:m>
                <a:endParaRPr kumimoji="1" lang="ja-JP" altLang="en-US" sz="2400" dirty="0"/>
              </a:p>
            </p:txBody>
          </p:sp>
        </mc:Choice>
        <mc:Fallback xmlns="">
          <p:sp>
            <p:nvSpPr>
              <p:cNvPr id="9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731" y="5015788"/>
                <a:ext cx="3142014" cy="51661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テキスト ボックス 9"/>
          <p:cNvSpPr txBox="1"/>
          <p:nvPr/>
        </p:nvSpPr>
        <p:spPr>
          <a:xfrm>
            <a:off x="150659" y="2373480"/>
            <a:ext cx="5499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The point is in the </a:t>
            </a:r>
            <a:r>
              <a:rPr kumimoji="1" lang="en-US" altLang="ja-JP" dirty="0" smtClean="0">
                <a:solidFill>
                  <a:srgbClr val="FF0000"/>
                </a:solidFill>
              </a:rPr>
              <a:t>sedimentary layer</a:t>
            </a:r>
            <a:r>
              <a:rPr kumimoji="1" lang="en-US" altLang="ja-JP" dirty="0" smtClean="0"/>
              <a:t> </a:t>
            </a:r>
            <a:r>
              <a:rPr lang="en-US" altLang="ja-JP" dirty="0" smtClean="0"/>
              <a:t>at</a:t>
            </a:r>
            <a:r>
              <a:rPr kumimoji="1" lang="en-US" altLang="ja-JP" dirty="0" smtClean="0"/>
              <a:t> the probability of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50659" y="3489699"/>
            <a:ext cx="4501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The point is in the </a:t>
            </a:r>
            <a:r>
              <a:rPr kumimoji="1" lang="en-US" altLang="ja-JP" dirty="0" smtClean="0">
                <a:solidFill>
                  <a:srgbClr val="FF0000"/>
                </a:solidFill>
              </a:rPr>
              <a:t>mantle</a:t>
            </a:r>
            <a:r>
              <a:rPr kumimoji="1" lang="en-US" altLang="ja-JP" dirty="0" smtClean="0"/>
              <a:t> </a:t>
            </a:r>
            <a:r>
              <a:rPr lang="en-US" altLang="ja-JP" dirty="0" smtClean="0"/>
              <a:t>at</a:t>
            </a:r>
            <a:r>
              <a:rPr kumimoji="1" lang="en-US" altLang="ja-JP" dirty="0" smtClean="0"/>
              <a:t> the probability of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50659" y="4656477"/>
            <a:ext cx="4305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The point is in the </a:t>
            </a:r>
            <a:r>
              <a:rPr kumimoji="1" lang="en-US" altLang="ja-JP" dirty="0" smtClean="0">
                <a:solidFill>
                  <a:srgbClr val="FF0000"/>
                </a:solidFill>
              </a:rPr>
              <a:t>crust</a:t>
            </a:r>
            <a:r>
              <a:rPr kumimoji="1" lang="en-US" altLang="ja-JP" dirty="0" smtClean="0"/>
              <a:t> </a:t>
            </a:r>
            <a:r>
              <a:rPr lang="en-US" altLang="ja-JP" dirty="0" smtClean="0"/>
              <a:t>at</a:t>
            </a:r>
            <a:r>
              <a:rPr kumimoji="1" lang="en-US" altLang="ja-JP" dirty="0" smtClean="0"/>
              <a:t> th</a:t>
            </a:r>
            <a:r>
              <a:rPr lang="en-US" altLang="ja-JP" dirty="0" smtClean="0"/>
              <a:t>e probability of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952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0000" y="180000"/>
            <a:ext cx="6730308" cy="6396536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63280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2361</TotalTime>
  <Words>489</Words>
  <Application>Microsoft Office PowerPoint</Application>
  <PresentationFormat>ワイド画面</PresentationFormat>
  <Paragraphs>138</Paragraphs>
  <Slides>22</Slides>
  <Notes>0</Notes>
  <HiddenSlides>3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28" baseType="lpstr">
      <vt:lpstr>ＭＳ Ｐゴシック</vt:lpstr>
      <vt:lpstr>Arial</vt:lpstr>
      <vt:lpstr>Calibri</vt:lpstr>
      <vt:lpstr>Calibri Light</vt:lpstr>
      <vt:lpstr>Cambria Math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竹内 希</dc:creator>
  <cp:lastModifiedBy>竹内 希</cp:lastModifiedBy>
  <cp:revision>122</cp:revision>
  <cp:lastPrinted>2019-10-17T01:22:31Z</cp:lastPrinted>
  <dcterms:created xsi:type="dcterms:W3CDTF">2019-05-22T08:56:40Z</dcterms:created>
  <dcterms:modified xsi:type="dcterms:W3CDTF">2019-10-21T11:53:04Z</dcterms:modified>
</cp:coreProperties>
</file>