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Override1.xml" ContentType="application/vnd.openxmlformats-officedocument.themeOverride+xml"/>
  <Override PartName="/ppt/comments/comment1.xml" ContentType="application/vnd.openxmlformats-officedocument.presentationml.comment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6" r:id="rId1"/>
  </p:sldMasterIdLst>
  <p:notesMasterIdLst>
    <p:notesMasterId r:id="rId51"/>
  </p:notesMasterIdLst>
  <p:sldIdLst>
    <p:sldId id="256" r:id="rId2"/>
    <p:sldId id="318" r:id="rId3"/>
    <p:sldId id="445" r:id="rId4"/>
    <p:sldId id="422" r:id="rId5"/>
    <p:sldId id="470" r:id="rId6"/>
    <p:sldId id="484" r:id="rId7"/>
    <p:sldId id="485" r:id="rId8"/>
    <p:sldId id="486" r:id="rId9"/>
    <p:sldId id="487" r:id="rId10"/>
    <p:sldId id="491" r:id="rId11"/>
    <p:sldId id="492" r:id="rId12"/>
    <p:sldId id="452" r:id="rId13"/>
    <p:sldId id="495" r:id="rId14"/>
    <p:sldId id="497" r:id="rId15"/>
    <p:sldId id="496" r:id="rId16"/>
    <p:sldId id="419" r:id="rId17"/>
    <p:sldId id="488" r:id="rId18"/>
    <p:sldId id="378" r:id="rId19"/>
    <p:sldId id="493" r:id="rId20"/>
    <p:sldId id="494" r:id="rId21"/>
    <p:sldId id="387" r:id="rId22"/>
    <p:sldId id="456" r:id="rId23"/>
    <p:sldId id="498" r:id="rId24"/>
    <p:sldId id="499" r:id="rId25"/>
    <p:sldId id="500" r:id="rId26"/>
    <p:sldId id="501" r:id="rId27"/>
    <p:sldId id="503" r:id="rId28"/>
    <p:sldId id="502" r:id="rId29"/>
    <p:sldId id="504" r:id="rId30"/>
    <p:sldId id="505" r:id="rId31"/>
    <p:sldId id="506" r:id="rId32"/>
    <p:sldId id="508" r:id="rId33"/>
    <p:sldId id="509" r:id="rId34"/>
    <p:sldId id="435" r:id="rId35"/>
    <p:sldId id="469" r:id="rId36"/>
    <p:sldId id="428" r:id="rId37"/>
    <p:sldId id="397" r:id="rId38"/>
    <p:sldId id="381" r:id="rId39"/>
    <p:sldId id="431" r:id="rId40"/>
    <p:sldId id="429" r:id="rId41"/>
    <p:sldId id="430" r:id="rId42"/>
    <p:sldId id="437" r:id="rId43"/>
    <p:sldId id="391" r:id="rId44"/>
    <p:sldId id="468" r:id="rId45"/>
    <p:sldId id="481" r:id="rId46"/>
    <p:sldId id="482" r:id="rId47"/>
    <p:sldId id="322" r:id="rId48"/>
    <p:sldId id="323" r:id="rId49"/>
    <p:sldId id="324" r:id="rId50"/>
  </p:sldIdLst>
  <p:sldSz cx="9144000" cy="6858000" type="screen4x3"/>
  <p:notesSz cx="6400800" cy="86868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nknow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22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/>
    <p:restoredTop sz="94659"/>
  </p:normalViewPr>
  <p:slideViewPr>
    <p:cSldViewPr>
      <p:cViewPr varScale="1">
        <p:scale>
          <a:sx n="87" d="100"/>
          <a:sy n="87" d="100"/>
        </p:scale>
        <p:origin x="1494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7-23T23:30:20.042" idx="1">
    <p:pos x="10" y="10"/>
    <p:text/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="" xmlns:a16="http://schemas.microsoft.com/office/drawing/2014/main" id="{6341251F-0B05-1B4E-8572-D62E30CECF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773363" cy="436563"/>
          </a:xfrm>
          <a:prstGeom prst="rect">
            <a:avLst/>
          </a:prstGeom>
        </p:spPr>
        <p:txBody>
          <a:bodyPr vert="horz" lIns="86197" tIns="43099" rIns="86197" bIns="4309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9B456CD0-0162-214E-B56A-10D72C30B97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625850" y="0"/>
            <a:ext cx="2773363" cy="436563"/>
          </a:xfrm>
          <a:prstGeom prst="rect">
            <a:avLst/>
          </a:prstGeom>
        </p:spPr>
        <p:txBody>
          <a:bodyPr vert="horz" lIns="86197" tIns="43099" rIns="86197" bIns="4309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</a:defRPr>
            </a:lvl1pPr>
          </a:lstStyle>
          <a:p>
            <a:pPr>
              <a:defRPr/>
            </a:pPr>
            <a:fld id="{CBFA0B80-1FA9-0C4D-A4A3-2FE8A4C5B4C5}" type="datetimeFigureOut">
              <a:rPr lang="zh-CN" altLang="en-US"/>
              <a:pPr>
                <a:defRPr/>
              </a:pPr>
              <a:t>2019-10-22</a:t>
            </a:fld>
            <a:endParaRPr lang="zh-CN" altLang="en-US"/>
          </a:p>
        </p:txBody>
      </p:sp>
      <p:sp>
        <p:nvSpPr>
          <p:cNvPr id="4" name="幻灯片图像占位符 3">
            <a:extLst>
              <a:ext uri="{FF2B5EF4-FFF2-40B4-BE49-F238E27FC236}">
                <a16:creationId xmlns="" xmlns:a16="http://schemas.microsoft.com/office/drawing/2014/main" id="{9B11BF98-6FFB-7743-A4E6-B1B6A8C02E1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085850"/>
            <a:ext cx="3908425" cy="29321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86197" tIns="43099" rIns="86197" bIns="43099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>
            <a:extLst>
              <a:ext uri="{FF2B5EF4-FFF2-40B4-BE49-F238E27FC236}">
                <a16:creationId xmlns="" xmlns:a16="http://schemas.microsoft.com/office/drawing/2014/main" id="{6D8C4A75-46AD-7A45-A409-95F154C37C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9763" y="4179888"/>
            <a:ext cx="5121275" cy="3421062"/>
          </a:xfrm>
          <a:prstGeom prst="rect">
            <a:avLst/>
          </a:prstGeom>
        </p:spPr>
        <p:txBody>
          <a:bodyPr vert="horz" wrap="square" lIns="86197" tIns="43099" rIns="86197" bIns="430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FBB762D-A37D-454B-9A6E-8AE26E907D3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250238"/>
            <a:ext cx="2773363" cy="436562"/>
          </a:xfrm>
          <a:prstGeom prst="rect">
            <a:avLst/>
          </a:prstGeom>
        </p:spPr>
        <p:txBody>
          <a:bodyPr vert="horz" lIns="86197" tIns="43099" rIns="86197" bIns="4309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36BD87E-1F6A-2B40-B499-12C58FC2B3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625850" y="8250238"/>
            <a:ext cx="2773363" cy="436562"/>
          </a:xfrm>
          <a:prstGeom prst="rect">
            <a:avLst/>
          </a:prstGeom>
        </p:spPr>
        <p:txBody>
          <a:bodyPr vert="horz" lIns="86197" tIns="43099" rIns="86197" bIns="4309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</a:defRPr>
            </a:lvl1pPr>
          </a:lstStyle>
          <a:p>
            <a:pPr>
              <a:defRPr/>
            </a:pPr>
            <a:fld id="{7E348445-445C-2648-BAA8-286D96BEB4A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8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幻灯片图像占位符 1">
            <a:extLst>
              <a:ext uri="{FF2B5EF4-FFF2-40B4-BE49-F238E27FC236}">
                <a16:creationId xmlns="" xmlns:a16="http://schemas.microsoft.com/office/drawing/2014/main" id="{48216F3A-396C-DE4A-9CA1-36F3F2D9197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2" name="备注占位符 2">
            <a:extLst>
              <a:ext uri="{FF2B5EF4-FFF2-40B4-BE49-F238E27FC236}">
                <a16:creationId xmlns="" xmlns:a16="http://schemas.microsoft.com/office/drawing/2014/main" id="{4D378914-8BCB-7645-971A-F41243F2431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63" name="灯片编号占位符 3">
            <a:extLst>
              <a:ext uri="{FF2B5EF4-FFF2-40B4-BE49-F238E27FC236}">
                <a16:creationId xmlns="" xmlns:a16="http://schemas.microsoft.com/office/drawing/2014/main" id="{270B8226-F5D6-6D44-B153-2AADD4DFDF9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E23150-90F5-6445-A6FB-E5D0BC70F101}" type="slidenum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42809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>
            <a:extLst>
              <a:ext uri="{FF2B5EF4-FFF2-40B4-BE49-F238E27FC236}">
                <a16:creationId xmlns="" xmlns:a16="http://schemas.microsoft.com/office/drawing/2014/main" id="{12DCCD44-D987-7D4C-BB9C-BF7A9D274FD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2" name="备注占位符 2">
            <a:extLst>
              <a:ext uri="{FF2B5EF4-FFF2-40B4-BE49-F238E27FC236}">
                <a16:creationId xmlns="" xmlns:a16="http://schemas.microsoft.com/office/drawing/2014/main" id="{10EDE070-563F-7F4C-9C93-A78415C321A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zh-CN" altLang="en-US"/>
          </a:p>
        </p:txBody>
      </p:sp>
      <p:sp>
        <p:nvSpPr>
          <p:cNvPr id="20483" name="幻灯片编号占位符 3">
            <a:extLst>
              <a:ext uri="{FF2B5EF4-FFF2-40B4-BE49-F238E27FC236}">
                <a16:creationId xmlns="" xmlns:a16="http://schemas.microsoft.com/office/drawing/2014/main" id="{A40FE347-C3BA-724C-BFB6-1F06F8806C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F8F7637-C175-1A43-AE7B-69A442C37E05}" type="slidenum">
              <a:rPr kumimoji="1"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kumimoji="1"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6581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31D2FCDB-1D03-45FE-96B6-0B219FE79304}" type="slidenum">
              <a:rPr lang="zh-CN" altLang="en-US" smtClean="0"/>
              <a:pPr/>
              <a:t>7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1615549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E348445-445C-2648-BAA8-286D96BEB4A2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1245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幻灯片图像占位符 1">
            <a:extLst>
              <a:ext uri="{FF2B5EF4-FFF2-40B4-BE49-F238E27FC236}">
                <a16:creationId xmlns="" xmlns:a16="http://schemas.microsoft.com/office/drawing/2014/main" id="{952C480B-74DD-2743-8C27-BC5D8A594939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4" name="备注占位符 2">
            <a:extLst>
              <a:ext uri="{FF2B5EF4-FFF2-40B4-BE49-F238E27FC236}">
                <a16:creationId xmlns="" xmlns:a16="http://schemas.microsoft.com/office/drawing/2014/main" id="{687DFBF8-74AE-9C47-A80A-0E8DDBDB160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4035" name="灯片编号占位符 3">
            <a:extLst>
              <a:ext uri="{FF2B5EF4-FFF2-40B4-BE49-F238E27FC236}">
                <a16:creationId xmlns="" xmlns:a16="http://schemas.microsoft.com/office/drawing/2014/main" id="{BB7764C2-43D3-4742-973D-D6D541F3D4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24C5ACF-0004-F642-8ECD-3F385EE862A6}" type="slidenum">
              <a:rPr lang="zh-CN" altLang="en-US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4909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幻灯片图像占位符 1">
            <a:extLst>
              <a:ext uri="{FF2B5EF4-FFF2-40B4-BE49-F238E27FC236}">
                <a16:creationId xmlns="" xmlns:a16="http://schemas.microsoft.com/office/drawing/2014/main" id="{62280BB2-81D4-2D4F-9B4A-75CB33B2B5D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8" name="备注占位符 2">
            <a:extLst>
              <a:ext uri="{FF2B5EF4-FFF2-40B4-BE49-F238E27FC236}">
                <a16:creationId xmlns="" xmlns:a16="http://schemas.microsoft.com/office/drawing/2014/main" id="{24A4FA56-AEE8-E046-8A6E-91C53DF2A16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>
            <a:extLst>
              <a:ext uri="{FF2B5EF4-FFF2-40B4-BE49-F238E27FC236}">
                <a16:creationId xmlns="" xmlns:a16="http://schemas.microsoft.com/office/drawing/2014/main" id="{CEB30E88-90C6-A64C-8FDD-6960255EA8A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3F732C5-8B12-4E4B-9A88-89657C28C3F7}" type="slidenum">
              <a:rPr kumimoji="1" lang="zh-CN" altLang="en-US" smtClean="0"/>
              <a:pPr>
                <a:defRPr/>
              </a:pPr>
              <a:t>47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134135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幻灯片图像占位符 1">
            <a:extLst>
              <a:ext uri="{FF2B5EF4-FFF2-40B4-BE49-F238E27FC236}">
                <a16:creationId xmlns="" xmlns:a16="http://schemas.microsoft.com/office/drawing/2014/main" id="{889EA65D-6A7D-DE4E-B33D-101186BC0B9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6" name="备注占位符 2">
            <a:extLst>
              <a:ext uri="{FF2B5EF4-FFF2-40B4-BE49-F238E27FC236}">
                <a16:creationId xmlns="" xmlns:a16="http://schemas.microsoft.com/office/drawing/2014/main" id="{834BDD2F-811E-C84D-B861-AF8BFF9359E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>
            <a:extLst>
              <a:ext uri="{FF2B5EF4-FFF2-40B4-BE49-F238E27FC236}">
                <a16:creationId xmlns="" xmlns:a16="http://schemas.microsoft.com/office/drawing/2014/main" id="{A17C2ECF-6623-1446-A30F-7F147F071E7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5426BB-59EF-2642-9751-20713A57025A}" type="slidenum">
              <a:rPr kumimoji="1" lang="zh-CN" altLang="en-US" smtClean="0"/>
              <a:pPr>
                <a:defRPr/>
              </a:pPr>
              <a:t>48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62833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幻灯片图像占位符 1">
            <a:extLst>
              <a:ext uri="{FF2B5EF4-FFF2-40B4-BE49-F238E27FC236}">
                <a16:creationId xmlns="" xmlns:a16="http://schemas.microsoft.com/office/drawing/2014/main" id="{B52C4D56-5803-C342-B510-A0B384E34CA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71600" y="1143000"/>
            <a:ext cx="41148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4" name="备注占位符 2">
            <a:extLst>
              <a:ext uri="{FF2B5EF4-FFF2-40B4-BE49-F238E27FC236}">
                <a16:creationId xmlns="" xmlns:a16="http://schemas.microsoft.com/office/drawing/2014/main" id="{FD788A1F-AFED-2A46-A9C2-10EC9DABD7B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>
            <a:extLst>
              <a:ext uri="{FF2B5EF4-FFF2-40B4-BE49-F238E27FC236}">
                <a16:creationId xmlns="" xmlns:a16="http://schemas.microsoft.com/office/drawing/2014/main" id="{5CFE1609-612A-8645-BB11-605F12CCAF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BE73BEC-29C6-C940-90CA-63C38F487DF2}" type="slidenum">
              <a:rPr kumimoji="1" lang="zh-CN" altLang="en-US" smtClean="0"/>
              <a:pPr>
                <a:defRPr/>
              </a:pPr>
              <a:t>49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00926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/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/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10EE799-5683-3A40-9741-879AE4100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3671AFD-804E-6840-A07A-E78DC402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519F617-20E8-774B-9E7D-4B3D1E815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D1FD6-123B-A743-BC00-6A63621A3194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700285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/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493C633-844B-4A4C-BFE2-76635770C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B137766-CD5A-4C43-86F9-EBD5A18A2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00519E5-60F6-E44B-9C00-B86D3289A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E5C4D-70EA-DA48-9100-FEC75C6C3A71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568082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/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/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F78BDD46-053F-DD4D-B7DD-1A7C67702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A8A46DD-17D8-6646-A91F-7B54EACB2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E7D2CAA-5A80-2847-B31B-15B013A0E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44E86-4EAA-8F43-A220-A349641C2C23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087418868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/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06A4E883-7CB4-D947-8879-9EB52AAB6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5EDC9F0-2DF3-2F46-B133-B864AF53A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7BFB336-8DE5-A040-A154-8BBC48F99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661877-8C7C-4047-B0C8-DE095F080B5A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5042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0C53384-FB76-FC48-9DDE-68CEBEB6C5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D173ED5-88CB-D042-B65F-224F3CBF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D3593D41-C705-C84B-BCC8-7A988BCE2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112824-2DEE-B948-B600-C8B6977230D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509017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/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="" xmlns:a16="http://schemas.microsoft.com/office/drawing/2014/main" id="{63917A4A-CA90-8842-A554-477E6B315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>
            <a:extLst>
              <a:ext uri="{FF2B5EF4-FFF2-40B4-BE49-F238E27FC236}">
                <a16:creationId xmlns="" xmlns:a16="http://schemas.microsoft.com/office/drawing/2014/main" id="{AC002DC8-8B9B-2043-8F3C-8442671AF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="" xmlns:a16="http://schemas.microsoft.com/office/drawing/2014/main" id="{B7ACFFB0-BAB9-4E40-BE76-9C240C3EEF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22C91-DFCE-5845-8FA3-33CCFB61536A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424655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/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/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/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3">
            <a:extLst>
              <a:ext uri="{FF2B5EF4-FFF2-40B4-BE49-F238E27FC236}">
                <a16:creationId xmlns="" xmlns:a16="http://schemas.microsoft.com/office/drawing/2014/main" id="{CC68CA0E-443E-1B49-924B-C886E6AB7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页脚占位符 4">
            <a:extLst>
              <a:ext uri="{FF2B5EF4-FFF2-40B4-BE49-F238E27FC236}">
                <a16:creationId xmlns="" xmlns:a16="http://schemas.microsoft.com/office/drawing/2014/main" id="{A528FDCD-1A9B-A14C-8DA9-1171EE1D4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灯片编号占位符 5">
            <a:extLst>
              <a:ext uri="{FF2B5EF4-FFF2-40B4-BE49-F238E27FC236}">
                <a16:creationId xmlns="" xmlns:a16="http://schemas.microsoft.com/office/drawing/2014/main" id="{8BE743AA-001A-3A45-9FC6-0D75CB10A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B3C61-06A2-E24D-9F41-673CE9527A59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167492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/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3">
            <a:extLst>
              <a:ext uri="{FF2B5EF4-FFF2-40B4-BE49-F238E27FC236}">
                <a16:creationId xmlns="" xmlns:a16="http://schemas.microsoft.com/office/drawing/2014/main" id="{4EA6028C-6F80-0543-BFEA-670725168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页脚占位符 4">
            <a:extLst>
              <a:ext uri="{FF2B5EF4-FFF2-40B4-BE49-F238E27FC236}">
                <a16:creationId xmlns="" xmlns:a16="http://schemas.microsoft.com/office/drawing/2014/main" id="{63A633A1-22A3-C647-B446-2D5D04D7E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灯片编号占位符 5">
            <a:extLst>
              <a:ext uri="{FF2B5EF4-FFF2-40B4-BE49-F238E27FC236}">
                <a16:creationId xmlns="" xmlns:a16="http://schemas.microsoft.com/office/drawing/2014/main" id="{83F45DE0-F873-194C-AB97-13550B5D2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B598C-E62A-B74A-88A6-3F299A66F148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639134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DEBF6777-5E9B-7E4E-AD14-B88E5165F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BDD085D9-DE9B-544F-91E0-250E9F2DD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D34F63CF-F242-934B-AC4B-C710071457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8078E-02E8-8B42-8ED3-CFD7790E22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9107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/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="" xmlns:a16="http://schemas.microsoft.com/office/drawing/2014/main" id="{E92174D6-A4BB-D441-9B25-858DB2B35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>
            <a:extLst>
              <a:ext uri="{FF2B5EF4-FFF2-40B4-BE49-F238E27FC236}">
                <a16:creationId xmlns="" xmlns:a16="http://schemas.microsoft.com/office/drawing/2014/main" id="{F53D7367-EAD4-974F-9844-31ADF9560B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="" xmlns:a16="http://schemas.microsoft.com/office/drawing/2014/main" id="{7F8E24ED-1831-D840-B553-9A0B77B27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29BAA-C4BE-9447-B29A-817884A7CA65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380213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/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>
            <a:extLst/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3">
            <a:extLst>
              <a:ext uri="{FF2B5EF4-FFF2-40B4-BE49-F238E27FC236}">
                <a16:creationId xmlns="" xmlns:a16="http://schemas.microsoft.com/office/drawing/2014/main" id="{EE7F7D45-B703-4048-B73F-458FC6B585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页脚占位符 4">
            <a:extLst>
              <a:ext uri="{FF2B5EF4-FFF2-40B4-BE49-F238E27FC236}">
                <a16:creationId xmlns="" xmlns:a16="http://schemas.microsoft.com/office/drawing/2014/main" id="{8358935F-A96C-3249-A244-430D6CBAB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灯片编号占位符 5">
            <a:extLst>
              <a:ext uri="{FF2B5EF4-FFF2-40B4-BE49-F238E27FC236}">
                <a16:creationId xmlns="" xmlns:a16="http://schemas.microsoft.com/office/drawing/2014/main" id="{31D7F7F0-2501-6D4E-999B-23D4E16E3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13ABD-6E48-D54B-9964-26897BA9B2AB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80667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>
            <a:extLst>
              <a:ext uri="{FF2B5EF4-FFF2-40B4-BE49-F238E27FC236}">
                <a16:creationId xmlns="" xmlns:a16="http://schemas.microsoft.com/office/drawing/2014/main" id="{0B27AD20-2573-E041-8517-4F892C8EE29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>
            <a:extLst>
              <a:ext uri="{FF2B5EF4-FFF2-40B4-BE49-F238E27FC236}">
                <a16:creationId xmlns="" xmlns:a16="http://schemas.microsoft.com/office/drawing/2014/main" id="{6DDD1370-836B-6243-97B7-A24BDAC0187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7EED2C2-76C8-8D44-AEB8-EA735522E0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2EFA587-D368-3C46-9EA7-E90D7CA29B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1AAB98D-0DC0-4D43-BCF9-9F8DF9FA5E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988A5EC-64F1-6947-A790-A78CD68181D0}" type="slidenum">
              <a:rPr lang="en-US" altLang="zh-CN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30" r:id="rId2"/>
    <p:sldLayoutId id="2147484131" r:id="rId3"/>
    <p:sldLayoutId id="2147484132" r:id="rId4"/>
    <p:sldLayoutId id="2147484133" r:id="rId5"/>
    <p:sldLayoutId id="2147484134" r:id="rId6"/>
    <p:sldLayoutId id="2147484139" r:id="rId7"/>
    <p:sldLayoutId id="2147484135" r:id="rId8"/>
    <p:sldLayoutId id="2147484136" r:id="rId9"/>
    <p:sldLayoutId id="2147484137" r:id="rId10"/>
    <p:sldLayoutId id="2147484138" r:id="rId11"/>
  </p:sldLayoutIdLst>
  <p:hf hdr="0" ftr="0" dt="0"/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3" Type="http://schemas.openxmlformats.org/officeDocument/2006/relationships/image" Target="../media/image1.tiff"/><Relationship Id="rId7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4" Type="http://schemas.openxmlformats.org/officeDocument/2006/relationships/image" Target="../media/image2.tiff"/><Relationship Id="rId9" Type="http://schemas.openxmlformats.org/officeDocument/2006/relationships/image" Target="../media/image7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7.xml"/><Relationship Id="rId5" Type="http://schemas.openxmlformats.org/officeDocument/2006/relationships/comments" Target="../comments/comment1.xml"/><Relationship Id="rId4" Type="http://schemas.openxmlformats.org/officeDocument/2006/relationships/image" Target="../media/image76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8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6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5">
            <a:extLst>
              <a:ext uri="{FF2B5EF4-FFF2-40B4-BE49-F238E27FC236}">
                <a16:creationId xmlns="" xmlns:a16="http://schemas.microsoft.com/office/drawing/2014/main" id="{46C0300B-6936-1149-91F1-9FB675C31E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496" y="1271994"/>
            <a:ext cx="8509000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3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JULOC</a:t>
            </a:r>
            <a:r>
              <a:rPr lang="zh-CN" altLang="zh-CN" sz="3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：</a:t>
            </a:r>
            <a:r>
              <a:rPr lang="en-US" altLang="zh-CN" sz="3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 </a:t>
            </a:r>
            <a:r>
              <a:rPr lang="en-US" altLang="zh-CN" sz="3000" b="1" dirty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local </a:t>
            </a:r>
            <a:r>
              <a:rPr lang="en-US" altLang="zh-CN" sz="3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3-D </a:t>
            </a:r>
            <a:r>
              <a:rPr lang="en-US" altLang="zh-CN" sz="3000" b="1" dirty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high-resolution crustal model in South China for forecasting  </a:t>
            </a:r>
            <a:r>
              <a:rPr lang="en-US" altLang="zh-CN" sz="3000" b="1" dirty="0" err="1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g</a:t>
            </a:r>
            <a:r>
              <a:rPr lang="en-US" altLang="zh-CN" sz="3000" b="1" dirty="0" err="1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eoneutrino</a:t>
            </a:r>
            <a:r>
              <a:rPr lang="en-US" altLang="zh-CN" sz="3000" b="1" dirty="0" smtClean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 measurements </a:t>
            </a:r>
            <a:r>
              <a:rPr lang="en-US" altLang="zh-CN" sz="3000" b="1" dirty="0">
                <a:solidFill>
                  <a:srgbClr val="FF0000"/>
                </a:solidFill>
                <a:latin typeface="Arial" panose="020B0604020202020204" pitchFamily="34" charset="0"/>
                <a:ea typeface="宋体" panose="02010600030101010101" pitchFamily="2" charset="-122"/>
                <a:cs typeface="Arial" panose="020B0604020202020204" pitchFamily="34" charset="0"/>
              </a:rPr>
              <a:t>at JUNO</a:t>
            </a:r>
            <a:endParaRPr lang="zh-CN" altLang="zh-CN" sz="3000" b="1" dirty="0">
              <a:solidFill>
                <a:srgbClr val="FF0000"/>
              </a:solidFill>
              <a:latin typeface="Arial" panose="020B0604020202020204" pitchFamily="34" charset="0"/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14338" name="灯片编号占位符 1">
            <a:extLst>
              <a:ext uri="{FF2B5EF4-FFF2-40B4-BE49-F238E27FC236}">
                <a16:creationId xmlns="" xmlns:a16="http://schemas.microsoft.com/office/drawing/2014/main" id="{62B95C3E-2212-5246-8114-DC2D12CD8DF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741A0B6-3E8E-AB47-A0DB-C50B0931D91F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7690BDE5-EA31-3F42-BE26-15EC3708F9E9}"/>
              </a:ext>
            </a:extLst>
          </p:cNvPr>
          <p:cNvSpPr/>
          <p:nvPr/>
        </p:nvSpPr>
        <p:spPr>
          <a:xfrm>
            <a:off x="1508857" y="4023308"/>
            <a:ext cx="68105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b="1" kern="100" dirty="0" err="1" smtClean="0">
                <a:solidFill>
                  <a:srgbClr val="142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Zhiwei</a:t>
            </a:r>
            <a:r>
              <a:rPr lang="en-US" altLang="zh-CN" sz="2000" b="1" kern="100" dirty="0" smtClean="0">
                <a:solidFill>
                  <a:srgbClr val="142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 b="1" kern="100" dirty="0">
                <a:solidFill>
                  <a:srgbClr val="142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r>
              <a:rPr lang="en-US" altLang="zh-CN" sz="2000" b="1" kern="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Ran Han, </a:t>
            </a:r>
            <a:r>
              <a:rPr lang="en-US" altLang="zh-CN" sz="2000" b="1" kern="100" dirty="0" err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Ruohan</a:t>
            </a:r>
            <a:r>
              <a:rPr lang="en-US" altLang="zh-CN" sz="2000" b="1" kern="1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Gao, </a:t>
            </a:r>
            <a:r>
              <a:rPr lang="en-US" altLang="zh-CN" sz="2000" b="1" kern="100" dirty="0" err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Andong</a:t>
            </a:r>
            <a:r>
              <a:rPr lang="en-US" altLang="zh-CN" sz="2000" b="1" kern="1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Wang, </a:t>
            </a:r>
            <a:r>
              <a:rPr lang="en-US" altLang="zh-CN" sz="2000" b="1" kern="100" dirty="0" err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Yufeng</a:t>
            </a:r>
            <a:r>
              <a:rPr lang="en-US" altLang="zh-CN" sz="2000" b="1" kern="1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zh-CN" sz="2000" b="1" kern="1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Li, </a:t>
            </a:r>
            <a:r>
              <a:rPr lang="en-US" altLang="zh-CN" sz="2000" b="1" kern="100" dirty="0" err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Yufei</a:t>
            </a:r>
            <a:r>
              <a:rPr lang="en-US" altLang="zh-CN" sz="2000" b="1" kern="1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zh-CN" sz="2000" b="1" kern="1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Xi, </a:t>
            </a:r>
            <a:r>
              <a:rPr lang="en-US" altLang="zh-CN" sz="2000" b="1" kern="100" dirty="0" err="1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Jingao</a:t>
            </a:r>
            <a:r>
              <a:rPr lang="en-US" altLang="zh-CN" sz="2000" b="1" kern="1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Liu, </a:t>
            </a:r>
            <a:r>
              <a:rPr lang="en-US" altLang="zh-CN" sz="2000" b="1" kern="1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Xin </a:t>
            </a:r>
            <a:r>
              <a:rPr lang="en-US" altLang="zh-CN" sz="2000" b="1" kern="1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Mao, </a:t>
            </a:r>
            <a:r>
              <a:rPr lang="en-US" altLang="zh-CN" sz="2000" b="1" kern="1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Yao </a:t>
            </a:r>
            <a:r>
              <a:rPr lang="en-US" altLang="zh-CN" sz="2000" b="1" kern="1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Sun, </a:t>
            </a:r>
            <a:r>
              <a:rPr lang="en-US" altLang="zh-CN" sz="2000" b="1" kern="100" dirty="0" err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Ya</a:t>
            </a:r>
            <a:r>
              <a:rPr lang="en-US" altLang="zh-CN" sz="2000" b="1" kern="1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en-US" altLang="zh-CN" sz="2000" b="1" kern="1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Xu</a:t>
            </a:r>
            <a:endParaRPr lang="zh-CN" altLang="zh-CN" sz="2000" b="1" kern="100" dirty="0"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="" xmlns:a16="http://schemas.microsoft.com/office/drawing/2014/main" id="{2531490F-31F6-5044-97A1-C5622C1F0CFD}"/>
              </a:ext>
            </a:extLst>
          </p:cNvPr>
          <p:cNvSpPr/>
          <p:nvPr/>
        </p:nvSpPr>
        <p:spPr>
          <a:xfrm>
            <a:off x="1596250" y="5448750"/>
            <a:ext cx="663575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1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JULOC:</a:t>
            </a:r>
            <a:r>
              <a:rPr lang="zh-CN" altLang="en-US" b="1" kern="1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 </a:t>
            </a:r>
            <a:r>
              <a:rPr lang="en-US" altLang="zh-CN" b="1" kern="1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JUNO </a:t>
            </a:r>
            <a:r>
              <a:rPr lang="en-US" altLang="zh-CN" b="1" kern="100" dirty="0" err="1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LOcal</a:t>
            </a:r>
            <a:r>
              <a:rPr lang="en-US" altLang="zh-CN" b="1" kern="1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Crust (C also stand for Chinese Group)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="" xmlns:a16="http://schemas.microsoft.com/office/drawing/2014/main" id="{0B0F2EB1-D739-764D-A3AD-2CF573C3C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70000" cy="12700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5E2E448D-6635-3A42-8AD5-145BEFD11B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0300" y="139700"/>
            <a:ext cx="1536700" cy="10435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D541A195-316C-084A-9B59-C02C02B530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9510" y="139700"/>
            <a:ext cx="831850" cy="9360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="" xmlns:a16="http://schemas.microsoft.com/office/drawing/2014/main" id="{84535147-397A-BA46-AB4F-CAB7B8004D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27498" y="169601"/>
            <a:ext cx="957041" cy="9187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70D35158-F5B5-AE4D-AB02-6AF186A9B93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8168" t="10845" r="23008" b="18725"/>
          <a:stretch/>
        </p:blipFill>
        <p:spPr>
          <a:xfrm>
            <a:off x="4731996" y="19695"/>
            <a:ext cx="1135404" cy="11995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="" xmlns:a16="http://schemas.microsoft.com/office/drawing/2014/main" id="{4747C971-ED5A-4E44-95B2-216CCE8D5A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83991" y="76200"/>
            <a:ext cx="1193125" cy="11495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DECDE869-619B-0547-9BD4-6CA81842BC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93707" y="47947"/>
            <a:ext cx="1701800" cy="114300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2531490F-31F6-5044-97A1-C5622C1F0CFD}"/>
              </a:ext>
            </a:extLst>
          </p:cNvPr>
          <p:cNvSpPr/>
          <p:nvPr/>
        </p:nvSpPr>
        <p:spPr>
          <a:xfrm>
            <a:off x="3296558" y="5988714"/>
            <a:ext cx="255088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1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2019-10-22 Prague</a:t>
            </a:r>
            <a:endParaRPr lang="en-US" altLang="zh-CN" b="1" kern="1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Figure 7-mo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075466"/>
            <a:ext cx="5681031" cy="4260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3" descr="topo_color_new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604" y="3124200"/>
            <a:ext cx="2893827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914400" y="6172200"/>
            <a:ext cx="7620000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Earthquake tomography in east margin of Tibetan Plateau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99313" y="304800"/>
            <a:ext cx="63698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2) Earthquake </a:t>
            </a:r>
            <a:r>
              <a:rPr lang="en-US" altLang="zh-CN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traveltime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tomography (</a:t>
            </a:r>
            <a:r>
              <a:rPr lang="en-US" altLang="zh-CN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Vp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 Vs)</a:t>
            </a:r>
          </a:p>
        </p:txBody>
      </p:sp>
      <p:sp>
        <p:nvSpPr>
          <p:cNvPr id="10" name="Text Box 7">
            <a:extLst>
              <a:ext uri="{FF2B5EF4-FFF2-40B4-BE49-F238E27FC236}">
                <a16:creationId xmlns="" xmlns:a16="http://schemas.microsoft.com/office/drawing/2014/main" id="{C1C8D954-2256-EF46-B16F-1C1B111B7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978400"/>
            <a:ext cx="792480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Low-cost, high-resolution seismic imaging method,  both </a:t>
            </a:r>
            <a:r>
              <a:rPr lang="en-US" altLang="zh-CN" sz="2000" dirty="0" err="1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Vp</a:t>
            </a:r>
            <a:r>
              <a:rPr lang="en-US" altLang="zh-CN" sz="2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and Vs structures can be obtained.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but need enough local earthquake and seismic stations.</a:t>
            </a:r>
          </a:p>
          <a:p>
            <a:pPr eaLnBrk="1" hangingPunct="1">
              <a:lnSpc>
                <a:spcPct val="150000"/>
              </a:lnSpc>
            </a:pPr>
            <a:endParaRPr lang="en-US" altLang="zh-CN" sz="2000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977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-22225" y="2119313"/>
            <a:ext cx="9166225" cy="434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957" y="1752600"/>
            <a:ext cx="859832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矩形 13"/>
          <p:cNvSpPr/>
          <p:nvPr/>
        </p:nvSpPr>
        <p:spPr>
          <a:xfrm>
            <a:off x="1295400" y="6256310"/>
            <a:ext cx="7620000" cy="496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M&gt;7 Earthquake distribution in the last 100 years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6" name="椭圆 15"/>
          <p:cNvSpPr/>
          <p:nvPr/>
        </p:nvSpPr>
        <p:spPr>
          <a:xfrm rot="18995964">
            <a:off x="3701172" y="2780986"/>
            <a:ext cx="741435" cy="643690"/>
          </a:xfrm>
          <a:prstGeom prst="ellipse">
            <a:avLst/>
          </a:prstGeom>
          <a:noFill/>
          <a:ln w="31750">
            <a:solidFill>
              <a:srgbClr val="FF339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744038" y="3582484"/>
            <a:ext cx="1023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JUNO</a:t>
            </a:r>
            <a:endParaRPr lang="zh-CN" altLang="en-US" sz="2400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椭圆 17"/>
          <p:cNvSpPr/>
          <p:nvPr/>
        </p:nvSpPr>
        <p:spPr>
          <a:xfrm rot="21423424">
            <a:off x="3092322" y="3287726"/>
            <a:ext cx="443015" cy="375224"/>
          </a:xfrm>
          <a:prstGeom prst="ellipse">
            <a:avLst/>
          </a:prstGeom>
          <a:noFill/>
          <a:ln w="31750">
            <a:solidFill>
              <a:srgbClr val="FF3399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343400" y="3104663"/>
            <a:ext cx="1707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err="1" smtClean="0">
                <a:solidFill>
                  <a:srgbClr val="FF339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KamLAND</a:t>
            </a:r>
            <a:endParaRPr lang="zh-CN" altLang="en-US" sz="2400" b="1" dirty="0">
              <a:solidFill>
                <a:srgbClr val="FF339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08957" y="533400"/>
            <a:ext cx="8425723" cy="8694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2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In south China, no enough local earthquakes or regional earthquake in surrounding areas for earthquake tomography </a:t>
            </a:r>
            <a:endParaRPr lang="zh-CN" altLang="en-US" sz="22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440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6" descr="C:\Users\lzw\AppData\Roaming\Tencent\Users\78036534\QQ\WinTemp\RichOle\6_ZHA(D_~1EYLC1$]NYR$HX.jpg">
            <a:extLst>
              <a:ext uri="{FF2B5EF4-FFF2-40B4-BE49-F238E27FC236}">
                <a16:creationId xmlns="" xmlns:a16="http://schemas.microsoft.com/office/drawing/2014/main" id="{408C17C6-0BD8-DE4C-8B1E-7C6BA7B339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203575"/>
            <a:ext cx="4374402" cy="2243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Text Box 4">
            <a:extLst>
              <a:ext uri="{FF2B5EF4-FFF2-40B4-BE49-F238E27FC236}">
                <a16:creationId xmlns="" xmlns:a16="http://schemas.microsoft.com/office/drawing/2014/main" id="{9C43E869-C892-4241-B2C3-534772B14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5488" y="3624322"/>
            <a:ext cx="24860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16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Weaver., 2005, Science</a:t>
            </a:r>
            <a:endParaRPr lang="zh-CN" altLang="en-US" sz="16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1507" name="图片 14">
            <a:extLst>
              <a:ext uri="{FF2B5EF4-FFF2-40B4-BE49-F238E27FC236}">
                <a16:creationId xmlns="" xmlns:a16="http://schemas.microsoft.com/office/drawing/2014/main" id="{E0854B93-49C5-9145-95CE-35770729EB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75"/>
          <a:stretch>
            <a:fillRect/>
          </a:stretch>
        </p:blipFill>
        <p:spPr bwMode="auto">
          <a:xfrm>
            <a:off x="4425212" y="3203575"/>
            <a:ext cx="4761573" cy="2435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extBox 1">
            <a:extLst>
              <a:ext uri="{FF2B5EF4-FFF2-40B4-BE49-F238E27FC236}">
                <a16:creationId xmlns="" xmlns:a16="http://schemas.microsoft.com/office/drawing/2014/main" id="{D076B81E-CA76-834F-AE0D-3A70EB7058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4108" y="1521221"/>
            <a:ext cx="9032875" cy="928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Seismic surface waves can </a:t>
            </a:r>
            <a:r>
              <a:rPr lang="en-US" altLang="zh-CN" sz="2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be obtained </a:t>
            </a:r>
            <a:r>
              <a:rPr lang="en-US" altLang="zh-CN" sz="2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with </a:t>
            </a:r>
            <a:r>
              <a:rPr lang="en-US" altLang="zh-CN" sz="22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seismic ambient noise </a:t>
            </a:r>
            <a:r>
              <a:rPr lang="en-US" altLang="zh-CN" sz="2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data, expecting </a:t>
            </a:r>
            <a:r>
              <a:rPr lang="en-US" altLang="zh-CN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high-resolution </a:t>
            </a:r>
            <a:r>
              <a:rPr lang="en-US" altLang="zh-CN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3-D crustal model </a:t>
            </a:r>
            <a:r>
              <a:rPr lang="en-US" altLang="zh-CN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beneath seismic array.</a:t>
            </a:r>
            <a:r>
              <a:rPr lang="en-US" altLang="zh-CN" sz="2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en-US" altLang="zh-CN" sz="2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1510" name="TextBox 1">
            <a:extLst>
              <a:ext uri="{FF2B5EF4-FFF2-40B4-BE49-F238E27FC236}">
                <a16:creationId xmlns="" xmlns:a16="http://schemas.microsoft.com/office/drawing/2014/main" id="{E2C1F8A4-333D-B443-A65B-CFE5925C34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61545" y="540707"/>
            <a:ext cx="6858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3) Seismic ambient noise tomography (Vs)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1511" name="灯片编号占位符 1">
            <a:extLst>
              <a:ext uri="{FF2B5EF4-FFF2-40B4-BE49-F238E27FC236}">
                <a16:creationId xmlns="" xmlns:a16="http://schemas.microsoft.com/office/drawing/2014/main" id="{A3F53630-619D-4F43-8690-F2E3F525FE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ED9B53B-A047-8048-AE52-80F724C235C7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78078E-02E8-8B42-8ED3-CFD7790E2253}" type="slidenum">
              <a:rPr lang="zh-CN" altLang="en-US" smtClean="0"/>
              <a:pPr>
                <a:defRPr/>
              </a:pPr>
              <a:t>13</a:t>
            </a:fld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/>
          <a:stretch>
            <a:fillRect/>
          </a:stretch>
        </p:blipFill>
        <p:spPr>
          <a:xfrm>
            <a:off x="1643006" y="2221296"/>
            <a:ext cx="5833545" cy="4500179"/>
          </a:xfrm>
          <a:prstGeom prst="rect">
            <a:avLst/>
          </a:prstGeom>
        </p:spPr>
      </p:pic>
      <p:sp>
        <p:nvSpPr>
          <p:cNvPr id="4" name="TextBox 1">
            <a:extLst>
              <a:ext uri="{FF2B5EF4-FFF2-40B4-BE49-F238E27FC236}">
                <a16:creationId xmlns="" xmlns:a16="http://schemas.microsoft.com/office/drawing/2014/main" id="{D076B81E-CA76-834F-AE0D-3A70EB7058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" y="914400"/>
            <a:ext cx="8133817" cy="972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Sensitivity kernel of surface waves to the crustal structures</a:t>
            </a:r>
          </a:p>
          <a:p>
            <a:pPr eaLnBrk="1" fontAlgn="auto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4~ 45 sec surface waves have good constraints of Vs down to ~ 50 km.</a:t>
            </a:r>
            <a:endParaRPr lang="en-US" altLang="zh-CN" sz="2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01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78078E-02E8-8B42-8ED3-CFD7790E2253}" type="slidenum">
              <a:rPr lang="zh-CN" altLang="en-US" smtClean="0"/>
              <a:pPr>
                <a:defRPr/>
              </a:pPr>
              <a:t>14</a:t>
            </a:fld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256094" y="72775"/>
            <a:ext cx="7620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4) Ambient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noise tomography with dense </a:t>
            </a: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array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(Vs to 5 km depth)</a:t>
            </a:r>
          </a:p>
        </p:txBody>
      </p:sp>
      <p:pic>
        <p:nvPicPr>
          <p:cNvPr id="9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8" y="3406540"/>
            <a:ext cx="3153373" cy="2156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">
            <a:extLst>
              <a:ext uri="{FF2B5EF4-FFF2-40B4-BE49-F238E27FC236}">
                <a16:creationId xmlns="" xmlns:a16="http://schemas.microsoft.com/office/drawing/2014/main" id="{D076B81E-CA76-834F-AE0D-3A70EB7058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1506765"/>
            <a:ext cx="8133817" cy="141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With dense seismic array (~ a few km interstation distance), short period surface waves can be extracted from ambient noise. Shallow Vs down to ~ 5 km depth can be imaged.</a:t>
            </a:r>
            <a:endParaRPr lang="en-US" altLang="zh-CN" sz="2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1" name="TextBox 1">
            <a:extLst>
              <a:ext uri="{FF2B5EF4-FFF2-40B4-BE49-F238E27FC236}">
                <a16:creationId xmlns="" xmlns:a16="http://schemas.microsoft.com/office/drawing/2014/main" id="{D076B81E-CA76-834F-AE0D-3A70EB7058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05" y="5751485"/>
            <a:ext cx="3271156" cy="53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3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2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Low-cost 3-C seismometer</a:t>
            </a:r>
            <a:endParaRPr lang="en-US" altLang="zh-CN" sz="22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pic>
        <p:nvPicPr>
          <p:cNvPr id="12" name="图片 5" descr="E:\$AAAAA文献阅读库\20180925五大连池野外资料\台站坐标\实际台站坐标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0831" y="3406540"/>
            <a:ext cx="2384169" cy="2173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" descr="C:\WORKS\项目文档\自然科学基金相关\2019年申请-五大连池密集台阵\图件\MT与噪声成像对比\figure03CrossLin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200400"/>
            <a:ext cx="3324070" cy="2850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67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78078E-02E8-8B42-8ED3-CFD7790E2253}" type="slidenum">
              <a:rPr lang="zh-CN" altLang="en-US" smtClean="0"/>
              <a:pPr>
                <a:defRPr/>
              </a:pPr>
              <a:t>15</a:t>
            </a:fld>
            <a:endParaRPr lang="zh-CN" altLang="en-US"/>
          </a:p>
        </p:txBody>
      </p:sp>
      <p:pic>
        <p:nvPicPr>
          <p:cNvPr id="1028" name="Picture 4" descr="https://upload.wikimedia.org/wikipedia/commons/thumb/3/36/Receiver_Function_Incident_Wave.svg/1280px-Receiver_Function_Incident_Wave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11" y="3649563"/>
            <a:ext cx="4191000" cy="2675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矩形 2"/>
          <p:cNvSpPr/>
          <p:nvPr/>
        </p:nvSpPr>
        <p:spPr>
          <a:xfrm>
            <a:off x="344202" y="1398770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Receiver functions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(RFs) are </a:t>
            </a:r>
            <a:r>
              <a:rPr lang="en-US" altLang="zh-CN" sz="24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time series, computed from three-component seismograms, which show the relative response of Earth structure near the receiver. </a:t>
            </a:r>
            <a:endParaRPr lang="en-US" altLang="zh-CN" sz="2400" dirty="0" smtClean="0">
              <a:solidFill>
                <a:srgbClr val="000000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RFs can provide good constraints on Vs and </a:t>
            </a:r>
            <a:r>
              <a:rPr lang="en-US" altLang="zh-CN" sz="24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Moho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of crust.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14400" y="196849"/>
            <a:ext cx="7735602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5) Receiver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function imaging with dense array (Vs and </a:t>
            </a:r>
            <a:r>
              <a:rPr lang="en-US" altLang="zh-CN" sz="2800" b="1" dirty="0" err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Moho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7" name="图片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2" t="66000"/>
          <a:stretch/>
        </p:blipFill>
        <p:spPr bwMode="auto">
          <a:xfrm>
            <a:off x="4343400" y="3865626"/>
            <a:ext cx="4657690" cy="2242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308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="" xmlns:a16="http://schemas.microsoft.com/office/drawing/2014/main" id="{BA9E7322-7B05-944F-A789-C9ABD95CAFD6}"/>
              </a:ext>
            </a:extLst>
          </p:cNvPr>
          <p:cNvSpPr/>
          <p:nvPr/>
        </p:nvSpPr>
        <p:spPr>
          <a:xfrm>
            <a:off x="381000" y="1752600"/>
            <a:ext cx="8458200" cy="50085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22530" name="图片 1">
            <a:extLst>
              <a:ext uri="{FF2B5EF4-FFF2-40B4-BE49-F238E27FC236}">
                <a16:creationId xmlns="" xmlns:a16="http://schemas.microsoft.com/office/drawing/2014/main" id="{2FAF26C2-5A60-AA45-9875-6AA6A8D59E8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01" y="2258137"/>
            <a:ext cx="4117975" cy="253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图片 2">
            <a:extLst>
              <a:ext uri="{FF2B5EF4-FFF2-40B4-BE49-F238E27FC236}">
                <a16:creationId xmlns="" xmlns:a16="http://schemas.microsoft.com/office/drawing/2014/main" id="{FDD37D39-9EAE-5443-8604-711F8BBCCD4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5714" y="2195076"/>
            <a:ext cx="4108450" cy="253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文本框 5">
            <a:extLst>
              <a:ext uri="{FF2B5EF4-FFF2-40B4-BE49-F238E27FC236}">
                <a16:creationId xmlns="" xmlns:a16="http://schemas.microsoft.com/office/drawing/2014/main" id="{BA7EC2C7-15E8-E641-8BDD-4DF27F94E8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4793375"/>
            <a:ext cx="2695575" cy="452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dirty="0" err="1">
                <a:latin typeface="Arial" panose="020B0604020202020204" pitchFamily="34" charset="0"/>
                <a:ea typeface="微软雅黑" panose="020B0503020204020204" pitchFamily="34" charset="-122"/>
              </a:rPr>
              <a:t>Brocher</a:t>
            </a:r>
            <a:r>
              <a:rPr lang="en-US" altLang="zh-CN" dirty="0">
                <a:latin typeface="Arial" panose="020B0604020202020204" pitchFamily="34" charset="0"/>
                <a:ea typeface="微软雅黑" panose="020B0503020204020204" pitchFamily="34" charset="-122"/>
              </a:rPr>
              <a:t>, 2005 BSSA</a:t>
            </a: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533" name="文本框 6">
            <a:extLst>
              <a:ext uri="{FF2B5EF4-FFF2-40B4-BE49-F238E27FC236}">
                <a16:creationId xmlns="" xmlns:a16="http://schemas.microsoft.com/office/drawing/2014/main" id="{8DB4D79D-F6E7-B341-BD96-B0888AE7DE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9145" y="863567"/>
            <a:ext cx="8593137" cy="596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</a:pP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Empirical relations for crustal </a:t>
            </a:r>
            <a:r>
              <a:rPr lang="en-US" altLang="zh-CN" sz="28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velocity and </a:t>
            </a:r>
            <a:r>
              <a:rPr lang="en-US" altLang="zh-CN" sz="28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density </a:t>
            </a:r>
            <a:endParaRPr lang="zh-CN" altLang="en-US" sz="28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2534" name="灯片编号占位符 2">
            <a:extLst>
              <a:ext uri="{FF2B5EF4-FFF2-40B4-BE49-F238E27FC236}">
                <a16:creationId xmlns="" xmlns:a16="http://schemas.microsoft.com/office/drawing/2014/main" id="{23A58FE7-B0BE-A247-835C-363B51FBF83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3FDC3A2-8FB6-C944-AF4E-E7AE00689A21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2535" name="图片 2">
            <a:extLst>
              <a:ext uri="{FF2B5EF4-FFF2-40B4-BE49-F238E27FC236}">
                <a16:creationId xmlns="" xmlns:a16="http://schemas.microsoft.com/office/drawing/2014/main" id="{DE25FAD0-A29D-804F-9074-8C9C7D83289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388" y="5868278"/>
            <a:ext cx="4683125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图片 3">
            <a:extLst>
              <a:ext uri="{FF2B5EF4-FFF2-40B4-BE49-F238E27FC236}">
                <a16:creationId xmlns="" xmlns:a16="http://schemas.microsoft.com/office/drawing/2014/main" id="{A6EDE668-7620-0948-8D2F-66295E6551B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019591"/>
            <a:ext cx="4602163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4630" r="4167" b="9038"/>
          <a:stretch/>
        </p:blipFill>
        <p:spPr bwMode="auto">
          <a:xfrm>
            <a:off x="1143000" y="2133600"/>
            <a:ext cx="6781801" cy="479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"/>
          <p:cNvSpPr txBox="1"/>
          <p:nvPr/>
        </p:nvSpPr>
        <p:spPr>
          <a:xfrm>
            <a:off x="457200" y="1003839"/>
            <a:ext cx="8458200" cy="960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0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~1000 seismic stations in China</a:t>
            </a:r>
          </a:p>
          <a:p>
            <a:pPr>
              <a:lnSpc>
                <a:spcPct val="150000"/>
              </a:lnSpc>
              <a:defRPr/>
            </a:pPr>
            <a:r>
              <a:rPr lang="en-US" altLang="zh-CN" sz="20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~ 450 stations in and around South China,  ~ 70 km interstation distance</a:t>
            </a:r>
            <a:endParaRPr lang="en-US" altLang="zh-CN" sz="2000" b="1" dirty="0"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981599" y="113267"/>
            <a:ext cx="7409401" cy="7018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30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  Multi-scale </a:t>
            </a:r>
            <a:r>
              <a:rPr lang="en-US" altLang="zh-CN" sz="30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crustal model in South </a:t>
            </a:r>
            <a:r>
              <a:rPr lang="en-US" altLang="zh-CN" sz="30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China</a:t>
            </a:r>
            <a:endParaRPr lang="en-US" altLang="zh-CN" sz="30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0019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6">
            <a:extLst>
              <a:ext uri="{FF2B5EF4-FFF2-40B4-BE49-F238E27FC236}">
                <a16:creationId xmlns="" xmlns:a16="http://schemas.microsoft.com/office/drawing/2014/main" id="{C52DFBFF-1ED8-FD46-80A3-83981088D0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156" y="2395974"/>
            <a:ext cx="357028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文本框 7">
            <a:extLst>
              <a:ext uri="{FF2B5EF4-FFF2-40B4-BE49-F238E27FC236}">
                <a16:creationId xmlns="" xmlns:a16="http://schemas.microsoft.com/office/drawing/2014/main" id="{1D8E05BC-3842-3C4C-983F-A9786DDE0A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8136" y="6282560"/>
            <a:ext cx="415335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450 broadband seismic stations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556" name="文本框 1">
            <a:extLst>
              <a:ext uri="{FF2B5EF4-FFF2-40B4-BE49-F238E27FC236}">
                <a16:creationId xmlns="" xmlns:a16="http://schemas.microsoft.com/office/drawing/2014/main" id="{8672052E-21AF-F742-8A2F-83BF181009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1295400"/>
            <a:ext cx="39624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</a:t>
            </a:r>
            <a:endParaRPr lang="zh-CN" altLang="en-US">
              <a:solidFill>
                <a:schemeClr val="tx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3557" name="图片 4">
            <a:extLst>
              <a:ext uri="{FF2B5EF4-FFF2-40B4-BE49-F238E27FC236}">
                <a16:creationId xmlns="" xmlns:a16="http://schemas.microsoft.com/office/drawing/2014/main" id="{675D1138-782E-7648-8512-B8EBA74578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906" y="2301645"/>
            <a:ext cx="295116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1" name="矩形 1">
            <a:extLst>
              <a:ext uri="{FF2B5EF4-FFF2-40B4-BE49-F238E27FC236}">
                <a16:creationId xmlns="" xmlns:a16="http://schemas.microsoft.com/office/drawing/2014/main" id="{240D67DA-F952-D44A-9E26-00CDEC898A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0176" y="917384"/>
            <a:ext cx="8648448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With continuous seismic waveforms from 450 seismic stations in South China,  </a:t>
            </a:r>
            <a:r>
              <a:rPr lang="en-US" altLang="zh-CN" sz="200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~ </a:t>
            </a:r>
            <a:r>
              <a:rPr lang="en-US" altLang="zh-CN" sz="200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100,000 </a:t>
            </a:r>
            <a:r>
              <a:rPr lang="en-US" altLang="zh-CN" sz="2000" dirty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noise cross-correlation functions (NCF) are obtained to extract the surface wave dispersions.</a:t>
            </a:r>
            <a:endParaRPr lang="zh-CN" altLang="en-US" sz="20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23559" name="矩形 8">
            <a:extLst>
              <a:ext uri="{FF2B5EF4-FFF2-40B4-BE49-F238E27FC236}">
                <a16:creationId xmlns="" xmlns:a16="http://schemas.microsoft.com/office/drawing/2014/main" id="{BF6ABD7B-6E93-A041-8D53-66AB4E1BC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0406" y="141715"/>
            <a:ext cx="71679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3.1 Ambient noise tomography of local crustal model</a:t>
            </a:r>
            <a:endParaRPr lang="en-US" altLang="zh-CN" sz="24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3560" name="灯片编号占位符 1">
            <a:extLst>
              <a:ext uri="{FF2B5EF4-FFF2-40B4-BE49-F238E27FC236}">
                <a16:creationId xmlns="" xmlns:a16="http://schemas.microsoft.com/office/drawing/2014/main" id="{B2818ACD-2419-1447-AACC-BFB0C8764A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67488" y="6032500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0ECEA1-7177-E846-B82C-849CD92267C0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A69C670D-B36C-A84C-A6FA-4258CBA44749}"/>
              </a:ext>
            </a:extLst>
          </p:cNvPr>
          <p:cNvCxnSpPr/>
          <p:nvPr/>
        </p:nvCxnSpPr>
        <p:spPr>
          <a:xfrm flipH="1">
            <a:off x="5562600" y="2362200"/>
            <a:ext cx="1133475" cy="3859212"/>
          </a:xfrm>
          <a:prstGeom prst="line">
            <a:avLst/>
          </a:prstGeom>
          <a:ln w="127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19A3643F-42BE-E141-8B04-297F474858F5}"/>
              </a:ext>
            </a:extLst>
          </p:cNvPr>
          <p:cNvCxnSpPr/>
          <p:nvPr/>
        </p:nvCxnSpPr>
        <p:spPr>
          <a:xfrm>
            <a:off x="6696075" y="2362200"/>
            <a:ext cx="1076325" cy="3733800"/>
          </a:xfrm>
          <a:prstGeom prst="line">
            <a:avLst/>
          </a:prstGeom>
          <a:ln w="12700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563" name="矩形 8">
            <a:extLst>
              <a:ext uri="{FF2B5EF4-FFF2-40B4-BE49-F238E27FC236}">
                <a16:creationId xmlns="" xmlns:a16="http://schemas.microsoft.com/office/drawing/2014/main" id="{1A0F6078-7E09-E946-A91E-A95831A91C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07185" y="6324084"/>
            <a:ext cx="33968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Clear surface </a:t>
            </a:r>
            <a:r>
              <a:rPr lang="en-US" altLang="zh-CN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waves are obtained</a:t>
            </a:r>
            <a:endParaRPr lang="en-US" altLang="zh-CN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78078E-02E8-8B42-8ED3-CFD7790E2253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  <p:pic>
        <p:nvPicPr>
          <p:cNvPr id="3" name="图片 2" descr="C:\WORKS\稿件\中微子实验中的地下地震学观测与研究\地球中微子文章-20180913\稿件20180918\地震-图件jpeg-20180920\Fig. A2 群速度成像图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76547" y="1538806"/>
            <a:ext cx="6010103" cy="500010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E35167F-4F38-5F41-A737-B3EAFCB33086}"/>
              </a:ext>
            </a:extLst>
          </p:cNvPr>
          <p:cNvSpPr/>
          <p:nvPr/>
        </p:nvSpPr>
        <p:spPr>
          <a:xfrm>
            <a:off x="1819647" y="1169474"/>
            <a:ext cx="26619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Observed Group velocity</a:t>
            </a: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7E35167F-4F38-5F41-A737-B3EAFCB33086}"/>
              </a:ext>
            </a:extLst>
          </p:cNvPr>
          <p:cNvSpPr/>
          <p:nvPr/>
        </p:nvSpPr>
        <p:spPr>
          <a:xfrm>
            <a:off x="4824698" y="1169474"/>
            <a:ext cx="26619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Predict Group velocity</a:t>
            </a:r>
          </a:p>
        </p:txBody>
      </p:sp>
    </p:spTree>
    <p:extLst>
      <p:ext uri="{BB962C8B-B14F-4D97-AF65-F5344CB8AC3E}">
        <p14:creationId xmlns:p14="http://schemas.microsoft.com/office/powerpoint/2010/main" val="3753956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>
            <a:extLst>
              <a:ext uri="{FF2B5EF4-FFF2-40B4-BE49-F238E27FC236}">
                <a16:creationId xmlns="" xmlns:a16="http://schemas.microsoft.com/office/drawing/2014/main" id="{96A0E887-5198-6146-80E3-674EF98568BB}"/>
              </a:ext>
            </a:extLst>
          </p:cNvPr>
          <p:cNvSpPr txBox="1">
            <a:spLocks/>
          </p:cNvSpPr>
          <p:nvPr/>
        </p:nvSpPr>
        <p:spPr bwMode="auto">
          <a:xfrm>
            <a:off x="1196975" y="1226092"/>
            <a:ext cx="7489825" cy="5257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57200" indent="-4572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Introduction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Methods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AutoNum type="arabicPeriod"/>
              <a:defRPr/>
            </a:pPr>
            <a:r>
              <a:rPr lang="en-US" altLang="zh-CN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Multi-scale crustal model in South China</a:t>
            </a:r>
          </a:p>
          <a:p>
            <a:pPr marL="0" indent="0"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0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3.1 </a:t>
            </a:r>
            <a:r>
              <a:rPr lang="en-US" altLang="zh-CN" sz="2000" b="1" dirty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Ambient noise tomography of local crustal </a:t>
            </a:r>
            <a:r>
              <a:rPr lang="en-US" altLang="zh-CN" sz="20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model</a:t>
            </a:r>
          </a:p>
          <a:p>
            <a:pPr marL="0" indent="0"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000" b="1" dirty="0" smtClean="0">
                <a:solidFill>
                  <a:srgbClr val="1422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3.2 </a:t>
            </a:r>
            <a:r>
              <a:rPr lang="en-US" altLang="zh-CN" sz="2000" b="1" dirty="0">
                <a:solidFill>
                  <a:srgbClr val="1422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Receiver function imaging with dense </a:t>
            </a:r>
            <a:r>
              <a:rPr lang="en-US" altLang="zh-CN" sz="2000" b="1" dirty="0" smtClean="0">
                <a:solidFill>
                  <a:srgbClr val="1422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array</a:t>
            </a:r>
          </a:p>
          <a:p>
            <a:pPr marL="0" indent="0"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000" b="1" dirty="0" smtClean="0">
                <a:solidFill>
                  <a:srgbClr val="1422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3.3 </a:t>
            </a:r>
            <a:r>
              <a:rPr lang="en-US" altLang="zh-CN" sz="2000" b="1" dirty="0">
                <a:solidFill>
                  <a:srgbClr val="1422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Ambient noise tomography with dense </a:t>
            </a:r>
            <a:r>
              <a:rPr lang="en-US" altLang="zh-CN" sz="2000" b="1" dirty="0" smtClean="0">
                <a:solidFill>
                  <a:srgbClr val="1422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array</a:t>
            </a:r>
          </a:p>
          <a:p>
            <a:pPr marL="0" indent="0"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000" b="1" dirty="0" smtClean="0">
                <a:solidFill>
                  <a:srgbClr val="1422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   3.4 </a:t>
            </a:r>
            <a:r>
              <a:rPr lang="en-US" altLang="zh-CN" sz="2000" b="1" dirty="0">
                <a:solidFill>
                  <a:srgbClr val="1422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Ambient noise tomography of South China Sea</a:t>
            </a:r>
          </a:p>
          <a:p>
            <a:pPr marL="0" indent="0"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4. Summary</a:t>
            </a:r>
          </a:p>
        </p:txBody>
      </p:sp>
      <p:sp>
        <p:nvSpPr>
          <p:cNvPr id="16386" name="矩形 3">
            <a:extLst>
              <a:ext uri="{FF2B5EF4-FFF2-40B4-BE49-F238E27FC236}">
                <a16:creationId xmlns="" xmlns:a16="http://schemas.microsoft.com/office/drawing/2014/main" id="{5D46AD19-7F0D-B342-989D-DA8B2E4AC9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7275" y="333375"/>
            <a:ext cx="17526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ts val="4600"/>
              </a:lnSpc>
            </a:pPr>
            <a:r>
              <a:rPr lang="en-US" altLang="zh-CN" sz="3800" b="1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16387" name="灯片编号占位符 1">
            <a:extLst>
              <a:ext uri="{FF2B5EF4-FFF2-40B4-BE49-F238E27FC236}">
                <a16:creationId xmlns="" xmlns:a16="http://schemas.microsoft.com/office/drawing/2014/main" id="{AA147F01-2495-8843-9E69-E9C21D32525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74B7209-56A0-174D-817B-27454A31C3A3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78078E-02E8-8B42-8ED3-CFD7790E2253}" type="slidenum">
              <a:rPr lang="zh-CN" altLang="en-US" smtClean="0"/>
              <a:pPr>
                <a:defRPr/>
              </a:pPr>
              <a:t>20</a:t>
            </a:fld>
            <a:endParaRPr lang="zh-CN" altLang="en-US"/>
          </a:p>
        </p:txBody>
      </p:sp>
      <p:pic>
        <p:nvPicPr>
          <p:cNvPr id="3" name="图片 2" descr="C:\WORKS\稿件\中微子实验中的地下地震学观测与研究\地球中微子文章-20180913\稿件20180918\地震-图件jpeg-20180920\Fig. A3 相速度成像图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47801" y="1538806"/>
            <a:ext cx="6054772" cy="5022126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矩形 3">
            <a:extLst>
              <a:ext uri="{FF2B5EF4-FFF2-40B4-BE49-F238E27FC236}">
                <a16:creationId xmlns="" xmlns:a16="http://schemas.microsoft.com/office/drawing/2014/main" id="{7E35167F-4F38-5F41-A737-B3EAFCB33086}"/>
              </a:ext>
            </a:extLst>
          </p:cNvPr>
          <p:cNvSpPr/>
          <p:nvPr/>
        </p:nvSpPr>
        <p:spPr>
          <a:xfrm>
            <a:off x="1819647" y="1169474"/>
            <a:ext cx="26619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Observed Phase velocity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7E35167F-4F38-5F41-A737-B3EAFCB33086}"/>
              </a:ext>
            </a:extLst>
          </p:cNvPr>
          <p:cNvSpPr/>
          <p:nvPr/>
        </p:nvSpPr>
        <p:spPr>
          <a:xfrm>
            <a:off x="4824698" y="1169474"/>
            <a:ext cx="26619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Predict Phase velocity</a:t>
            </a:r>
          </a:p>
        </p:txBody>
      </p:sp>
    </p:spTree>
    <p:extLst>
      <p:ext uri="{BB962C8B-B14F-4D97-AF65-F5344CB8AC3E}">
        <p14:creationId xmlns:p14="http://schemas.microsoft.com/office/powerpoint/2010/main" val="254708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灯片编号占位符 1">
            <a:extLst>
              <a:ext uri="{FF2B5EF4-FFF2-40B4-BE49-F238E27FC236}">
                <a16:creationId xmlns="" xmlns:a16="http://schemas.microsoft.com/office/drawing/2014/main" id="{8938ECCD-C3B8-2947-9F8C-F6C50003CC7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B0550F9-4A90-5E4E-8F40-C81C305502C5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4578" name="图片 6" descr="C:\WORKS\稿件\中微子实验中的地下地震学观测与研究\地球中微子文章-20180913\稿件20180918\地震-图件jpeg-20180920\Fig. 002 密度水平剖面图.jpg">
            <a:extLst>
              <a:ext uri="{FF2B5EF4-FFF2-40B4-BE49-F238E27FC236}">
                <a16:creationId xmlns="" xmlns:a16="http://schemas.microsoft.com/office/drawing/2014/main" id="{38782001-0B99-8C4A-B85F-DA952D41AF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18803"/>
            <a:ext cx="3790059" cy="4290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7E35167F-4F38-5F41-A737-B3EAFCB33086}"/>
              </a:ext>
            </a:extLst>
          </p:cNvPr>
          <p:cNvSpPr/>
          <p:nvPr/>
        </p:nvSpPr>
        <p:spPr>
          <a:xfrm>
            <a:off x="762000" y="457200"/>
            <a:ext cx="7772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3-D 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high-resolution Vs structures </a:t>
            </a:r>
            <a:r>
              <a:rPr lang="en-US" altLang="zh-CN" sz="2400" b="1" kern="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 the South </a:t>
            </a:r>
            <a:r>
              <a:rPr lang="en-US" altLang="zh-CN" sz="2400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China</a:t>
            </a:r>
            <a:endParaRPr lang="zh-CN" altLang="zh-CN" sz="2400" kern="100" dirty="0"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图片 5" descr="C:\WORKS\稿件\中微子实验中的地下地震学观测与研究\地球中微子文章-20180913\稿件20180918\地震-图件jpeg-20180920\Fig. A4 S波速度水平剖面图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816967"/>
            <a:ext cx="3793490" cy="4292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矩形 1">
            <a:extLst>
              <a:ext uri="{FF2B5EF4-FFF2-40B4-BE49-F238E27FC236}">
                <a16:creationId xmlns="" xmlns:a16="http://schemas.microsoft.com/office/drawing/2014/main" id="{240D67DA-F952-D44A-9E26-00CDEC898A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103129"/>
            <a:ext cx="8077200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spatial resolution: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~ 40 km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horizontal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and 3~4 km in vertical directions</a:t>
            </a:r>
            <a:r>
              <a:rPr lang="en-US" altLang="zh-CN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 </a:t>
            </a:r>
            <a:endParaRPr lang="zh-CN" altLang="en-US" sz="20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图片 8">
            <a:extLst>
              <a:ext uri="{FF2B5EF4-FFF2-40B4-BE49-F238E27FC236}">
                <a16:creationId xmlns="" xmlns:a16="http://schemas.microsoft.com/office/drawing/2014/main" id="{D59E5A10-E874-5C42-9394-BB68AD24E9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642523"/>
            <a:ext cx="6248400" cy="3675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Picture 2">
            <a:extLst>
              <a:ext uri="{FF2B5EF4-FFF2-40B4-BE49-F238E27FC236}">
                <a16:creationId xmlns="" xmlns:a16="http://schemas.microsoft.com/office/drawing/2014/main" id="{720CA04E-02E6-E449-BD09-93D7050A28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13" y="230187"/>
            <a:ext cx="2514600" cy="2130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EA538685-014E-EF4C-BBA6-7740ED57DDE0}"/>
              </a:ext>
            </a:extLst>
          </p:cNvPr>
          <p:cNvSpPr/>
          <p:nvPr/>
        </p:nvSpPr>
        <p:spPr>
          <a:xfrm>
            <a:off x="2819400" y="890018"/>
            <a:ext cx="6172200" cy="8788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b="1" kern="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Cross-sections for shear-wave velocity </a:t>
            </a:r>
            <a:r>
              <a:rPr lang="en-US" altLang="zh-CN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and density structures </a:t>
            </a:r>
            <a:r>
              <a:rPr lang="en-US" altLang="zh-CN" b="1" kern="0" dirty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in NW-SE directions through the JUNO </a:t>
            </a:r>
            <a:r>
              <a:rPr lang="en-US" altLang="zh-CN" b="1" kern="0" dirty="0" smtClean="0">
                <a:solidFill>
                  <a:srgbClr val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site</a:t>
            </a:r>
            <a:endParaRPr lang="zh-CN" altLang="zh-CN" kern="100" dirty="0">
              <a:latin typeface="Calibri" panose="020F0502020204030204" pitchFamily="34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52600" y="6415248"/>
            <a:ext cx="5638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uncertainties </a:t>
            </a:r>
            <a:r>
              <a:rPr lang="en-US" altLang="zh-CN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altLang="zh-CN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Vs and density structures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086600" y="4977983"/>
            <a:ext cx="2133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White </a:t>
            </a:r>
            <a:r>
              <a:rPr lang="en-US" altLang="zh-CN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dashed lines are </a:t>
            </a:r>
            <a:r>
              <a:rPr lang="en-US" altLang="zh-CN" kern="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Moho</a:t>
            </a:r>
            <a:r>
              <a:rPr lang="en-US" altLang="zh-CN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from </a:t>
            </a:r>
            <a:r>
              <a:rPr lang="en-US" altLang="zh-CN" kern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gravity and </a:t>
            </a:r>
            <a:r>
              <a:rPr lang="en-US" altLang="zh-CN" kern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DSS.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78078E-02E8-8B42-8ED3-CFD7790E2253}" type="slidenum">
              <a:rPr lang="zh-CN" altLang="en-US" smtClean="0"/>
              <a:pPr>
                <a:defRPr/>
              </a:pPr>
              <a:t>23</a:t>
            </a:fld>
            <a:endParaRPr lang="zh-CN" altLang="en-US"/>
          </a:p>
        </p:txBody>
      </p:sp>
      <p:pic>
        <p:nvPicPr>
          <p:cNvPr id="5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3" y="2514600"/>
            <a:ext cx="2543775" cy="398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457200" y="974460"/>
            <a:ext cx="8534400" cy="1047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260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km profile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with 110 seismometers and ~ 2.5 km interstation distances crossing JUNO. 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275" y="2743200"/>
            <a:ext cx="6395048" cy="3276600"/>
          </a:xfrm>
          <a:prstGeom prst="rect">
            <a:avLst/>
          </a:prstGeom>
        </p:spPr>
      </p:pic>
      <p:sp>
        <p:nvSpPr>
          <p:cNvPr id="9" name="矩形 1">
            <a:extLst>
              <a:ext uri="{FF2B5EF4-FFF2-40B4-BE49-F238E27FC236}">
                <a16:creationId xmlns="" xmlns:a16="http://schemas.microsoft.com/office/drawing/2014/main" id="{240D67DA-F952-D44A-9E26-00CDEC898A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087" y="1960602"/>
            <a:ext cx="8077200" cy="49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spatial resolution: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2~3 km in both horizontal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and vertical directions</a:t>
            </a:r>
            <a:r>
              <a:rPr lang="en-US" altLang="zh-CN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endParaRPr lang="zh-CN" altLang="en-US" sz="2000" dirty="0"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0" name="矩形 8">
            <a:extLst>
              <a:ext uri="{FF2B5EF4-FFF2-40B4-BE49-F238E27FC236}">
                <a16:creationId xmlns="" xmlns:a16="http://schemas.microsoft.com/office/drawing/2014/main" id="{BF6ABD7B-6E93-A041-8D53-66AB4E1BC8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43340" y="190488"/>
            <a:ext cx="6374694" cy="57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marL="0" indent="0" eaLnBrk="1" hangingPunct="1">
              <a:lnSpc>
                <a:spcPct val="150000"/>
              </a:lnSpc>
              <a:spcBef>
                <a:spcPct val="20000"/>
              </a:spcBef>
              <a:defRPr/>
            </a:pPr>
            <a:r>
              <a:rPr lang="en-US" altLang="zh-CN" sz="24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3.2 </a:t>
            </a:r>
            <a:r>
              <a:rPr lang="en-US" altLang="zh-CN" sz="2400" b="1" dirty="0" smtClean="0">
                <a:solidFill>
                  <a:srgbClr val="1422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Receiver </a:t>
            </a:r>
            <a:r>
              <a:rPr lang="en-US" altLang="zh-CN" sz="2400" b="1" dirty="0">
                <a:solidFill>
                  <a:srgbClr val="1422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function imaging with dense array</a:t>
            </a:r>
          </a:p>
        </p:txBody>
      </p:sp>
    </p:spTree>
    <p:extLst>
      <p:ext uri="{BB962C8B-B14F-4D97-AF65-F5344CB8AC3E}">
        <p14:creationId xmlns:p14="http://schemas.microsoft.com/office/powerpoint/2010/main" val="156231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78078E-02E8-8B42-8ED3-CFD7790E2253}" type="slidenum">
              <a:rPr lang="zh-CN" altLang="en-US" smtClean="0"/>
              <a:pPr>
                <a:defRPr/>
              </a:pPr>
              <a:t>24</a:t>
            </a:fld>
            <a:endParaRPr lang="zh-CN" altLang="en-US"/>
          </a:p>
        </p:txBody>
      </p:sp>
      <p:pic>
        <p:nvPicPr>
          <p:cNvPr id="3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7" y="2356748"/>
            <a:ext cx="4141652" cy="3961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2280109"/>
            <a:ext cx="4609811" cy="4032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457200" y="1143000"/>
            <a:ext cx="8534400" cy="539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H-k method for crustal thickness and average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Vp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/Vs along profile</a:t>
            </a:r>
            <a:endParaRPr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763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78078E-02E8-8B42-8ED3-CFD7790E2253}" type="slidenum">
              <a:rPr lang="zh-CN" altLang="en-US" smtClean="0"/>
              <a:pPr>
                <a:defRPr/>
              </a:pPr>
              <a:t>25</a:t>
            </a:fld>
            <a:endParaRPr lang="zh-CN" altLang="en-US"/>
          </a:p>
        </p:txBody>
      </p:sp>
      <p:pic>
        <p:nvPicPr>
          <p:cNvPr id="3" name="图片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491206"/>
            <a:ext cx="5831285" cy="2715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4120902"/>
            <a:ext cx="5831285" cy="260057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44266" y="270349"/>
            <a:ext cx="8534400" cy="1133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common conversion point </a:t>
            </a:r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stacking, and joint inversion of surface wave and RFs for 2-D crustal structures.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93" y="1847396"/>
            <a:ext cx="2890555" cy="2272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06399"/>
            <a:ext cx="2874948" cy="2261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40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78078E-02E8-8B42-8ED3-CFD7790E2253}" type="slidenum">
              <a:rPr lang="zh-CN" altLang="en-US" smtClean="0"/>
              <a:pPr>
                <a:defRPr/>
              </a:pPr>
              <a:t>26</a:t>
            </a:fld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95350" y="162655"/>
            <a:ext cx="76200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1422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3.3 Ambient </a:t>
            </a:r>
            <a:r>
              <a:rPr lang="en-US" altLang="zh-CN" sz="2800" b="1" dirty="0">
                <a:solidFill>
                  <a:srgbClr val="1422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noise tomography with dense </a:t>
            </a:r>
            <a:r>
              <a:rPr lang="en-US" altLang="zh-CN" sz="2800" b="1" dirty="0" smtClean="0">
                <a:solidFill>
                  <a:srgbClr val="1422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array</a:t>
            </a:r>
          </a:p>
        </p:txBody>
      </p:sp>
      <p:pic>
        <p:nvPicPr>
          <p:cNvPr id="4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222" y="2779529"/>
            <a:ext cx="3124200" cy="3789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0111" y="2779529"/>
            <a:ext cx="2659655" cy="3953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17" b="1552"/>
          <a:stretch>
            <a:fillRect/>
          </a:stretch>
        </p:blipFill>
        <p:spPr bwMode="auto">
          <a:xfrm>
            <a:off x="243289" y="2847263"/>
            <a:ext cx="2837933" cy="3654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/>
          <p:nvPr/>
        </p:nvSpPr>
        <p:spPr>
          <a:xfrm>
            <a:off x="373827" y="1410608"/>
            <a:ext cx="8534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Two dense arrays ~ 100 km away from JUNO (Huizhou, Guangdong).</a:t>
            </a:r>
          </a:p>
          <a:p>
            <a:pPr>
              <a:lnSpc>
                <a:spcPct val="150000"/>
              </a:lnSpc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Small basin structures are obtained with high-resolution </a:t>
            </a: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(~ 1 km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)</a:t>
            </a:r>
            <a:endParaRPr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339484" y="6337520"/>
            <a:ext cx="1309545" cy="1883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91468" y="5825235"/>
            <a:ext cx="1295400" cy="539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20 km</a:t>
            </a:r>
            <a:endParaRPr lang="zh-CN" altLang="en-US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651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4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513" y="-22225"/>
            <a:ext cx="4243387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15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75" y="1606550"/>
            <a:ext cx="4238625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16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38" y="3257550"/>
            <a:ext cx="4238625" cy="197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5717" name="图片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3257550"/>
            <a:ext cx="4340225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18" name="矩形 2"/>
          <p:cNvSpPr>
            <a:spLocks noChangeArrowheads="1"/>
          </p:cNvSpPr>
          <p:nvPr/>
        </p:nvSpPr>
        <p:spPr bwMode="auto">
          <a:xfrm>
            <a:off x="6335713" y="6210300"/>
            <a:ext cx="2771775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25000"/>
              </a:lnSpc>
              <a:spcBef>
                <a:spcPct val="0"/>
              </a:spcBef>
              <a:buFontTx/>
              <a:buNone/>
            </a:pPr>
            <a:endParaRPr lang="zh-CN" altLang="en-US" sz="28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15719" name="组合 10"/>
          <p:cNvGrpSpPr>
            <a:grpSpLocks/>
          </p:cNvGrpSpPr>
          <p:nvPr/>
        </p:nvGrpSpPr>
        <p:grpSpPr bwMode="auto">
          <a:xfrm>
            <a:off x="34925" y="173038"/>
            <a:ext cx="3024188" cy="2530475"/>
            <a:chOff x="35496" y="172869"/>
            <a:chExt cx="3023864" cy="2530916"/>
          </a:xfrm>
        </p:grpSpPr>
        <p:pic>
          <p:nvPicPr>
            <p:cNvPr id="115739" name="图片 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96" y="172869"/>
              <a:ext cx="2880320" cy="2530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5848" name="直接箭头连接符 2"/>
            <p:cNvCxnSpPr>
              <a:cxnSpLocks noChangeShapeType="1"/>
            </p:cNvCxnSpPr>
            <p:nvPr/>
          </p:nvCxnSpPr>
          <p:spPr bwMode="auto">
            <a:xfrm>
              <a:off x="611697" y="260196"/>
              <a:ext cx="2447663" cy="2443589"/>
            </a:xfrm>
            <a:prstGeom prst="straightConnector1">
              <a:avLst/>
            </a:prstGeom>
            <a:noFill/>
            <a:ln w="31750" algn="ctr">
              <a:solidFill>
                <a:schemeClr val="accent5">
                  <a:lumMod val="50000"/>
                </a:schemeClr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pic>
        <p:nvPicPr>
          <p:cNvPr id="115720" name="图片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887913"/>
            <a:ext cx="4278313" cy="197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5721" name="直接箭头连接符 4"/>
          <p:cNvCxnSpPr>
            <a:cxnSpLocks noChangeShapeType="1"/>
          </p:cNvCxnSpPr>
          <p:nvPr/>
        </p:nvCxnSpPr>
        <p:spPr bwMode="auto">
          <a:xfrm>
            <a:off x="1258888" y="2828925"/>
            <a:ext cx="217487" cy="26876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直接箭头连接符 2"/>
          <p:cNvCxnSpPr>
            <a:cxnSpLocks noChangeShapeType="1"/>
          </p:cNvCxnSpPr>
          <p:nvPr/>
        </p:nvCxnSpPr>
        <p:spPr bwMode="auto">
          <a:xfrm flipH="1">
            <a:off x="1258888" y="1152525"/>
            <a:ext cx="1657350" cy="1676400"/>
          </a:xfrm>
          <a:prstGeom prst="straightConnector1">
            <a:avLst/>
          </a:prstGeom>
          <a:noFill/>
          <a:ln w="31750" algn="ctr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" name="直接箭头连接符 2"/>
          <p:cNvCxnSpPr>
            <a:cxnSpLocks noChangeShapeType="1"/>
          </p:cNvCxnSpPr>
          <p:nvPr/>
        </p:nvCxnSpPr>
        <p:spPr bwMode="auto">
          <a:xfrm>
            <a:off x="384175" y="1152525"/>
            <a:ext cx="1889125" cy="1827213"/>
          </a:xfrm>
          <a:prstGeom prst="straightConnector1">
            <a:avLst/>
          </a:prstGeom>
          <a:noFill/>
          <a:ln w="31750" algn="ctr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5724" name="直接箭头连接符 22"/>
          <p:cNvCxnSpPr>
            <a:cxnSpLocks noChangeShapeType="1"/>
          </p:cNvCxnSpPr>
          <p:nvPr/>
        </p:nvCxnSpPr>
        <p:spPr bwMode="auto">
          <a:xfrm>
            <a:off x="2263775" y="2979738"/>
            <a:ext cx="84138" cy="14779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15725" name="图片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38" y="4887913"/>
            <a:ext cx="4298950" cy="197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6" name="直接箭头连接符 2"/>
          <p:cNvCxnSpPr>
            <a:cxnSpLocks noChangeShapeType="1"/>
          </p:cNvCxnSpPr>
          <p:nvPr/>
        </p:nvCxnSpPr>
        <p:spPr bwMode="auto">
          <a:xfrm>
            <a:off x="666750" y="925513"/>
            <a:ext cx="1889125" cy="1903412"/>
          </a:xfrm>
          <a:prstGeom prst="straightConnector1">
            <a:avLst/>
          </a:prstGeom>
          <a:noFill/>
          <a:ln w="31750" algn="ctr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5727" name="直接箭头连接符 27"/>
          <p:cNvCxnSpPr>
            <a:cxnSpLocks noChangeShapeType="1"/>
          </p:cNvCxnSpPr>
          <p:nvPr/>
        </p:nvCxnSpPr>
        <p:spPr bwMode="auto">
          <a:xfrm>
            <a:off x="2555875" y="2828925"/>
            <a:ext cx="2381250" cy="268763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5728" name="直接箭头连接符 30"/>
          <p:cNvCxnSpPr>
            <a:cxnSpLocks noChangeShapeType="1"/>
          </p:cNvCxnSpPr>
          <p:nvPr/>
        </p:nvCxnSpPr>
        <p:spPr bwMode="auto">
          <a:xfrm>
            <a:off x="2916238" y="2792413"/>
            <a:ext cx="2151062" cy="12128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直接箭头连接符 2"/>
          <p:cNvCxnSpPr>
            <a:cxnSpLocks noChangeShapeType="1"/>
          </p:cNvCxnSpPr>
          <p:nvPr/>
        </p:nvCxnSpPr>
        <p:spPr bwMode="auto">
          <a:xfrm>
            <a:off x="893763" y="709613"/>
            <a:ext cx="2022475" cy="2082800"/>
          </a:xfrm>
          <a:prstGeom prst="straightConnector1">
            <a:avLst/>
          </a:prstGeom>
          <a:noFill/>
          <a:ln w="31750" algn="ctr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5730" name="直接箭头连接符 38"/>
          <p:cNvCxnSpPr>
            <a:cxnSpLocks noChangeShapeType="1"/>
          </p:cNvCxnSpPr>
          <p:nvPr/>
        </p:nvCxnSpPr>
        <p:spPr bwMode="auto">
          <a:xfrm>
            <a:off x="3049588" y="2674938"/>
            <a:ext cx="1887537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2" name="直接箭头连接符 2"/>
          <p:cNvCxnSpPr>
            <a:cxnSpLocks noChangeShapeType="1"/>
          </p:cNvCxnSpPr>
          <p:nvPr/>
        </p:nvCxnSpPr>
        <p:spPr bwMode="auto">
          <a:xfrm>
            <a:off x="1109663" y="442913"/>
            <a:ext cx="1955800" cy="1947862"/>
          </a:xfrm>
          <a:prstGeom prst="straightConnector1">
            <a:avLst/>
          </a:prstGeom>
          <a:noFill/>
          <a:ln w="31750" algn="ctr">
            <a:solidFill>
              <a:schemeClr val="accent5">
                <a:lumMod val="50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15732" name="直接箭头连接符 43"/>
          <p:cNvCxnSpPr>
            <a:cxnSpLocks noChangeShapeType="1"/>
          </p:cNvCxnSpPr>
          <p:nvPr/>
        </p:nvCxnSpPr>
        <p:spPr bwMode="auto">
          <a:xfrm flipV="1">
            <a:off x="3065463" y="1268413"/>
            <a:ext cx="1871662" cy="11223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" name="任意多边形 36"/>
          <p:cNvSpPr/>
          <p:nvPr/>
        </p:nvSpPr>
        <p:spPr>
          <a:xfrm>
            <a:off x="236538" y="5894388"/>
            <a:ext cx="4003675" cy="271462"/>
          </a:xfrm>
          <a:custGeom>
            <a:avLst/>
            <a:gdLst>
              <a:gd name="connsiteX0" fmla="*/ 0 w 4004441"/>
              <a:gd name="connsiteY0" fmla="*/ 65144 h 271612"/>
              <a:gd name="connsiteX1" fmla="*/ 228600 w 4004441"/>
              <a:gd name="connsiteY1" fmla="*/ 25730 h 271612"/>
              <a:gd name="connsiteX2" fmla="*/ 717331 w 4004441"/>
              <a:gd name="connsiteY2" fmla="*/ 2081 h 271612"/>
              <a:gd name="connsiteX3" fmla="*/ 1221827 w 4004441"/>
              <a:gd name="connsiteY3" fmla="*/ 2081 h 271612"/>
              <a:gd name="connsiteX4" fmla="*/ 1576551 w 4004441"/>
              <a:gd name="connsiteY4" fmla="*/ 9964 h 271612"/>
              <a:gd name="connsiteX5" fmla="*/ 1923393 w 4004441"/>
              <a:gd name="connsiteY5" fmla="*/ 25730 h 271612"/>
              <a:gd name="connsiteX6" fmla="*/ 2262351 w 4004441"/>
              <a:gd name="connsiteY6" fmla="*/ 128206 h 271612"/>
              <a:gd name="connsiteX7" fmla="*/ 2530365 w 4004441"/>
              <a:gd name="connsiteY7" fmla="*/ 214916 h 271612"/>
              <a:gd name="connsiteX8" fmla="*/ 2940269 w 4004441"/>
              <a:gd name="connsiteY8" fmla="*/ 254330 h 271612"/>
              <a:gd name="connsiteX9" fmla="*/ 3468414 w 4004441"/>
              <a:gd name="connsiteY9" fmla="*/ 254330 h 271612"/>
              <a:gd name="connsiteX10" fmla="*/ 3760076 w 4004441"/>
              <a:gd name="connsiteY10" fmla="*/ 270095 h 271612"/>
              <a:gd name="connsiteX11" fmla="*/ 4004441 w 4004441"/>
              <a:gd name="connsiteY11" fmla="*/ 270095 h 271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04441" h="271612">
                <a:moveTo>
                  <a:pt x="0" y="65144"/>
                </a:moveTo>
                <a:cubicBezTo>
                  <a:pt x="54522" y="50692"/>
                  <a:pt x="109045" y="36240"/>
                  <a:pt x="228600" y="25730"/>
                </a:cubicBezTo>
                <a:cubicBezTo>
                  <a:pt x="348155" y="15219"/>
                  <a:pt x="551793" y="6022"/>
                  <a:pt x="717331" y="2081"/>
                </a:cubicBezTo>
                <a:cubicBezTo>
                  <a:pt x="882869" y="-1860"/>
                  <a:pt x="1078624" y="767"/>
                  <a:pt x="1221827" y="2081"/>
                </a:cubicBezTo>
                <a:cubicBezTo>
                  <a:pt x="1365030" y="3395"/>
                  <a:pt x="1459623" y="6022"/>
                  <a:pt x="1576551" y="9964"/>
                </a:cubicBezTo>
                <a:cubicBezTo>
                  <a:pt x="1693479" y="13906"/>
                  <a:pt x="1809093" y="6023"/>
                  <a:pt x="1923393" y="25730"/>
                </a:cubicBezTo>
                <a:cubicBezTo>
                  <a:pt x="2037693" y="45437"/>
                  <a:pt x="2161189" y="96675"/>
                  <a:pt x="2262351" y="128206"/>
                </a:cubicBezTo>
                <a:cubicBezTo>
                  <a:pt x="2363513" y="159737"/>
                  <a:pt x="2417379" y="193895"/>
                  <a:pt x="2530365" y="214916"/>
                </a:cubicBezTo>
                <a:cubicBezTo>
                  <a:pt x="2643351" y="235937"/>
                  <a:pt x="2783928" y="247761"/>
                  <a:pt x="2940269" y="254330"/>
                </a:cubicBezTo>
                <a:cubicBezTo>
                  <a:pt x="3096611" y="260899"/>
                  <a:pt x="3331780" y="251703"/>
                  <a:pt x="3468414" y="254330"/>
                </a:cubicBezTo>
                <a:cubicBezTo>
                  <a:pt x="3605048" y="256957"/>
                  <a:pt x="3670738" y="267468"/>
                  <a:pt x="3760076" y="270095"/>
                </a:cubicBezTo>
                <a:cubicBezTo>
                  <a:pt x="3849414" y="272723"/>
                  <a:pt x="3926927" y="271409"/>
                  <a:pt x="4004441" y="270095"/>
                </a:cubicBezTo>
              </a:path>
            </a:pathLst>
          </a:custGeom>
          <a:noFill/>
          <a:ln w="22225"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none" anchor="ctr"/>
          <a:lstStyle/>
          <a:p>
            <a:pPr algn="ctr" eaLnBrk="1" hangingPunct="1">
              <a:lnSpc>
                <a:spcPct val="115000"/>
              </a:lnSpc>
              <a:spcBef>
                <a:spcPct val="50000"/>
              </a:spcBef>
              <a:defRPr/>
            </a:pPr>
            <a:endParaRPr kumimoji="1" lang="zh-CN" altLang="en-US" sz="40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236538" y="4286250"/>
            <a:ext cx="3981450" cy="288925"/>
          </a:xfrm>
          <a:custGeom>
            <a:avLst/>
            <a:gdLst>
              <a:gd name="connsiteX0" fmla="*/ 0 w 3980793"/>
              <a:gd name="connsiteY0" fmla="*/ 57666 h 289185"/>
              <a:gd name="connsiteX1" fmla="*/ 236483 w 3980793"/>
              <a:gd name="connsiteY1" fmla="*/ 18252 h 289185"/>
              <a:gd name="connsiteX2" fmla="*/ 543910 w 3980793"/>
              <a:gd name="connsiteY2" fmla="*/ 26135 h 289185"/>
              <a:gd name="connsiteX3" fmla="*/ 922283 w 3980793"/>
              <a:gd name="connsiteY3" fmla="*/ 49783 h 289185"/>
              <a:gd name="connsiteX4" fmla="*/ 1182414 w 3980793"/>
              <a:gd name="connsiteY4" fmla="*/ 65549 h 289185"/>
              <a:gd name="connsiteX5" fmla="*/ 1497724 w 3980793"/>
              <a:gd name="connsiteY5" fmla="*/ 112845 h 289185"/>
              <a:gd name="connsiteX6" fmla="*/ 1757855 w 3980793"/>
              <a:gd name="connsiteY6" fmla="*/ 160142 h 289185"/>
              <a:gd name="connsiteX7" fmla="*/ 1947041 w 3980793"/>
              <a:gd name="connsiteY7" fmla="*/ 238969 h 289185"/>
              <a:gd name="connsiteX8" fmla="*/ 2120462 w 3980793"/>
              <a:gd name="connsiteY8" fmla="*/ 286266 h 289185"/>
              <a:gd name="connsiteX9" fmla="*/ 2286000 w 3980793"/>
              <a:gd name="connsiteY9" fmla="*/ 270500 h 289185"/>
              <a:gd name="connsiteX10" fmla="*/ 2467303 w 3980793"/>
              <a:gd name="connsiteY10" fmla="*/ 160142 h 289185"/>
              <a:gd name="connsiteX11" fmla="*/ 2680138 w 3980793"/>
              <a:gd name="connsiteY11" fmla="*/ 73432 h 289185"/>
              <a:gd name="connsiteX12" fmla="*/ 2987565 w 3980793"/>
              <a:gd name="connsiteY12" fmla="*/ 18252 h 289185"/>
              <a:gd name="connsiteX13" fmla="*/ 3452648 w 3980793"/>
              <a:gd name="connsiteY13" fmla="*/ 2487 h 289185"/>
              <a:gd name="connsiteX14" fmla="*/ 3704896 w 3980793"/>
              <a:gd name="connsiteY14" fmla="*/ 2487 h 289185"/>
              <a:gd name="connsiteX15" fmla="*/ 3901965 w 3980793"/>
              <a:gd name="connsiteY15" fmla="*/ 26135 h 289185"/>
              <a:gd name="connsiteX16" fmla="*/ 3980793 w 3980793"/>
              <a:gd name="connsiteY16" fmla="*/ 26135 h 2891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980793" h="289185">
                <a:moveTo>
                  <a:pt x="0" y="57666"/>
                </a:moveTo>
                <a:cubicBezTo>
                  <a:pt x="72915" y="40586"/>
                  <a:pt x="145831" y="23507"/>
                  <a:pt x="236483" y="18252"/>
                </a:cubicBezTo>
                <a:cubicBezTo>
                  <a:pt x="327135" y="12997"/>
                  <a:pt x="429610" y="20880"/>
                  <a:pt x="543910" y="26135"/>
                </a:cubicBezTo>
                <a:cubicBezTo>
                  <a:pt x="658210" y="31390"/>
                  <a:pt x="922283" y="49783"/>
                  <a:pt x="922283" y="49783"/>
                </a:cubicBezTo>
                <a:cubicBezTo>
                  <a:pt x="1028700" y="56352"/>
                  <a:pt x="1086507" y="55039"/>
                  <a:pt x="1182414" y="65549"/>
                </a:cubicBezTo>
                <a:cubicBezTo>
                  <a:pt x="1278321" y="76059"/>
                  <a:pt x="1401817" y="97080"/>
                  <a:pt x="1497724" y="112845"/>
                </a:cubicBezTo>
                <a:cubicBezTo>
                  <a:pt x="1593631" y="128610"/>
                  <a:pt x="1682969" y="139121"/>
                  <a:pt x="1757855" y="160142"/>
                </a:cubicBezTo>
                <a:cubicBezTo>
                  <a:pt x="1832741" y="181163"/>
                  <a:pt x="1886607" y="217948"/>
                  <a:pt x="1947041" y="238969"/>
                </a:cubicBezTo>
                <a:cubicBezTo>
                  <a:pt x="2007475" y="259990"/>
                  <a:pt x="2063969" y="281011"/>
                  <a:pt x="2120462" y="286266"/>
                </a:cubicBezTo>
                <a:cubicBezTo>
                  <a:pt x="2176955" y="291521"/>
                  <a:pt x="2228193" y="291521"/>
                  <a:pt x="2286000" y="270500"/>
                </a:cubicBezTo>
                <a:cubicBezTo>
                  <a:pt x="2343807" y="249479"/>
                  <a:pt x="2401613" y="192987"/>
                  <a:pt x="2467303" y="160142"/>
                </a:cubicBezTo>
                <a:cubicBezTo>
                  <a:pt x="2532993" y="127297"/>
                  <a:pt x="2593428" y="97080"/>
                  <a:pt x="2680138" y="73432"/>
                </a:cubicBezTo>
                <a:cubicBezTo>
                  <a:pt x="2766848" y="49784"/>
                  <a:pt x="2858813" y="30076"/>
                  <a:pt x="2987565" y="18252"/>
                </a:cubicBezTo>
                <a:cubicBezTo>
                  <a:pt x="3116317" y="6428"/>
                  <a:pt x="3333093" y="5114"/>
                  <a:pt x="3452648" y="2487"/>
                </a:cubicBezTo>
                <a:cubicBezTo>
                  <a:pt x="3572203" y="-140"/>
                  <a:pt x="3630010" y="-1454"/>
                  <a:pt x="3704896" y="2487"/>
                </a:cubicBezTo>
                <a:cubicBezTo>
                  <a:pt x="3779782" y="6428"/>
                  <a:pt x="3855982" y="22194"/>
                  <a:pt x="3901965" y="26135"/>
                </a:cubicBezTo>
                <a:cubicBezTo>
                  <a:pt x="3947948" y="30076"/>
                  <a:pt x="3964370" y="28105"/>
                  <a:pt x="3980793" y="26135"/>
                </a:cubicBezTo>
              </a:path>
            </a:pathLst>
          </a:custGeom>
          <a:noFill/>
          <a:ln w="22225"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none" anchor="ctr"/>
          <a:lstStyle/>
          <a:p>
            <a:pPr algn="ctr" eaLnBrk="1" hangingPunct="1">
              <a:lnSpc>
                <a:spcPct val="115000"/>
              </a:lnSpc>
              <a:spcBef>
                <a:spcPct val="50000"/>
              </a:spcBef>
              <a:defRPr/>
            </a:pPr>
            <a:endParaRPr kumimoji="1" lang="zh-CN" altLang="en-US" sz="40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43" name="任意多边形 42"/>
          <p:cNvSpPr/>
          <p:nvPr/>
        </p:nvSpPr>
        <p:spPr>
          <a:xfrm>
            <a:off x="4768850" y="5445125"/>
            <a:ext cx="3965575" cy="839788"/>
          </a:xfrm>
          <a:custGeom>
            <a:avLst/>
            <a:gdLst>
              <a:gd name="connsiteX0" fmla="*/ 0 w 3965028"/>
              <a:gd name="connsiteY0" fmla="*/ 569043 h 837613"/>
              <a:gd name="connsiteX1" fmla="*/ 134007 w 3965028"/>
              <a:gd name="connsiteY1" fmla="*/ 474450 h 837613"/>
              <a:gd name="connsiteX2" fmla="*/ 252248 w 3965028"/>
              <a:gd name="connsiteY2" fmla="*/ 324677 h 837613"/>
              <a:gd name="connsiteX3" fmla="*/ 307428 w 3965028"/>
              <a:gd name="connsiteY3" fmla="*/ 190670 h 837613"/>
              <a:gd name="connsiteX4" fmla="*/ 346841 w 3965028"/>
              <a:gd name="connsiteY4" fmla="*/ 80312 h 837613"/>
              <a:gd name="connsiteX5" fmla="*/ 465083 w 3965028"/>
              <a:gd name="connsiteY5" fmla="*/ 9367 h 837613"/>
              <a:gd name="connsiteX6" fmla="*/ 536028 w 3965028"/>
              <a:gd name="connsiteY6" fmla="*/ 9367 h 837613"/>
              <a:gd name="connsiteX7" fmla="*/ 638503 w 3965028"/>
              <a:gd name="connsiteY7" fmla="*/ 88195 h 837613"/>
              <a:gd name="connsiteX8" fmla="*/ 748862 w 3965028"/>
              <a:gd name="connsiteY8" fmla="*/ 269498 h 837613"/>
              <a:gd name="connsiteX9" fmla="*/ 843455 w 3965028"/>
              <a:gd name="connsiteY9" fmla="*/ 419270 h 837613"/>
              <a:gd name="connsiteX10" fmla="*/ 1016876 w 3965028"/>
              <a:gd name="connsiteY10" fmla="*/ 513864 h 837613"/>
              <a:gd name="connsiteX11" fmla="*/ 1213945 w 3965028"/>
              <a:gd name="connsiteY11" fmla="*/ 608457 h 837613"/>
              <a:gd name="connsiteX12" fmla="*/ 1403131 w 3965028"/>
              <a:gd name="connsiteY12" fmla="*/ 663636 h 837613"/>
              <a:gd name="connsiteX13" fmla="*/ 1615965 w 3965028"/>
              <a:gd name="connsiteY13" fmla="*/ 750346 h 837613"/>
              <a:gd name="connsiteX14" fmla="*/ 1844565 w 3965028"/>
              <a:gd name="connsiteY14" fmla="*/ 829174 h 837613"/>
              <a:gd name="connsiteX15" fmla="*/ 1923393 w 3965028"/>
              <a:gd name="connsiteY15" fmla="*/ 829174 h 837613"/>
              <a:gd name="connsiteX16" fmla="*/ 2167759 w 3965028"/>
              <a:gd name="connsiteY16" fmla="*/ 773995 h 837613"/>
              <a:gd name="connsiteX17" fmla="*/ 2467303 w 3965028"/>
              <a:gd name="connsiteY17" fmla="*/ 663636 h 837613"/>
              <a:gd name="connsiteX18" fmla="*/ 2743200 w 3965028"/>
              <a:gd name="connsiteY18" fmla="*/ 545395 h 837613"/>
              <a:gd name="connsiteX19" fmla="*/ 2971800 w 3965028"/>
              <a:gd name="connsiteY19" fmla="*/ 513864 h 837613"/>
              <a:gd name="connsiteX20" fmla="*/ 3350172 w 3965028"/>
              <a:gd name="connsiteY20" fmla="*/ 498098 h 837613"/>
              <a:gd name="connsiteX21" fmla="*/ 3641834 w 3965028"/>
              <a:gd name="connsiteY21" fmla="*/ 498098 h 837613"/>
              <a:gd name="connsiteX22" fmla="*/ 3862552 w 3965028"/>
              <a:gd name="connsiteY22" fmla="*/ 529629 h 837613"/>
              <a:gd name="connsiteX23" fmla="*/ 3965028 w 3965028"/>
              <a:gd name="connsiteY23" fmla="*/ 537512 h 837613"/>
              <a:gd name="connsiteX24" fmla="*/ 3965028 w 3965028"/>
              <a:gd name="connsiteY24" fmla="*/ 537512 h 837613"/>
              <a:gd name="connsiteX0" fmla="*/ 0 w 3965028"/>
              <a:gd name="connsiteY0" fmla="*/ 569043 h 837613"/>
              <a:gd name="connsiteX1" fmla="*/ 134007 w 3965028"/>
              <a:gd name="connsiteY1" fmla="*/ 474450 h 837613"/>
              <a:gd name="connsiteX2" fmla="*/ 252248 w 3965028"/>
              <a:gd name="connsiteY2" fmla="*/ 324677 h 837613"/>
              <a:gd name="connsiteX3" fmla="*/ 307428 w 3965028"/>
              <a:gd name="connsiteY3" fmla="*/ 190670 h 837613"/>
              <a:gd name="connsiteX4" fmla="*/ 346841 w 3965028"/>
              <a:gd name="connsiteY4" fmla="*/ 80312 h 837613"/>
              <a:gd name="connsiteX5" fmla="*/ 465083 w 3965028"/>
              <a:gd name="connsiteY5" fmla="*/ 9367 h 837613"/>
              <a:gd name="connsiteX6" fmla="*/ 536028 w 3965028"/>
              <a:gd name="connsiteY6" fmla="*/ 9367 h 837613"/>
              <a:gd name="connsiteX7" fmla="*/ 638503 w 3965028"/>
              <a:gd name="connsiteY7" fmla="*/ 88195 h 837613"/>
              <a:gd name="connsiteX8" fmla="*/ 748862 w 3965028"/>
              <a:gd name="connsiteY8" fmla="*/ 269498 h 837613"/>
              <a:gd name="connsiteX9" fmla="*/ 843455 w 3965028"/>
              <a:gd name="connsiteY9" fmla="*/ 419270 h 837613"/>
              <a:gd name="connsiteX10" fmla="*/ 1016876 w 3965028"/>
              <a:gd name="connsiteY10" fmla="*/ 513864 h 837613"/>
              <a:gd name="connsiteX11" fmla="*/ 1213945 w 3965028"/>
              <a:gd name="connsiteY11" fmla="*/ 608457 h 837613"/>
              <a:gd name="connsiteX12" fmla="*/ 1403131 w 3965028"/>
              <a:gd name="connsiteY12" fmla="*/ 663636 h 837613"/>
              <a:gd name="connsiteX13" fmla="*/ 1615965 w 3965028"/>
              <a:gd name="connsiteY13" fmla="*/ 750346 h 837613"/>
              <a:gd name="connsiteX14" fmla="*/ 1844565 w 3965028"/>
              <a:gd name="connsiteY14" fmla="*/ 829174 h 837613"/>
              <a:gd name="connsiteX15" fmla="*/ 1923393 w 3965028"/>
              <a:gd name="connsiteY15" fmla="*/ 829174 h 837613"/>
              <a:gd name="connsiteX16" fmla="*/ 2167759 w 3965028"/>
              <a:gd name="connsiteY16" fmla="*/ 773995 h 837613"/>
              <a:gd name="connsiteX17" fmla="*/ 2412124 w 3965028"/>
              <a:gd name="connsiteY17" fmla="*/ 584808 h 837613"/>
              <a:gd name="connsiteX18" fmla="*/ 2743200 w 3965028"/>
              <a:gd name="connsiteY18" fmla="*/ 545395 h 837613"/>
              <a:gd name="connsiteX19" fmla="*/ 2971800 w 3965028"/>
              <a:gd name="connsiteY19" fmla="*/ 513864 h 837613"/>
              <a:gd name="connsiteX20" fmla="*/ 3350172 w 3965028"/>
              <a:gd name="connsiteY20" fmla="*/ 498098 h 837613"/>
              <a:gd name="connsiteX21" fmla="*/ 3641834 w 3965028"/>
              <a:gd name="connsiteY21" fmla="*/ 498098 h 837613"/>
              <a:gd name="connsiteX22" fmla="*/ 3862552 w 3965028"/>
              <a:gd name="connsiteY22" fmla="*/ 529629 h 837613"/>
              <a:gd name="connsiteX23" fmla="*/ 3965028 w 3965028"/>
              <a:gd name="connsiteY23" fmla="*/ 537512 h 837613"/>
              <a:gd name="connsiteX24" fmla="*/ 3965028 w 3965028"/>
              <a:gd name="connsiteY24" fmla="*/ 537512 h 837613"/>
              <a:gd name="connsiteX0" fmla="*/ 0 w 3965028"/>
              <a:gd name="connsiteY0" fmla="*/ 569043 h 837613"/>
              <a:gd name="connsiteX1" fmla="*/ 134007 w 3965028"/>
              <a:gd name="connsiteY1" fmla="*/ 474450 h 837613"/>
              <a:gd name="connsiteX2" fmla="*/ 252248 w 3965028"/>
              <a:gd name="connsiteY2" fmla="*/ 324677 h 837613"/>
              <a:gd name="connsiteX3" fmla="*/ 307428 w 3965028"/>
              <a:gd name="connsiteY3" fmla="*/ 190670 h 837613"/>
              <a:gd name="connsiteX4" fmla="*/ 346841 w 3965028"/>
              <a:gd name="connsiteY4" fmla="*/ 80312 h 837613"/>
              <a:gd name="connsiteX5" fmla="*/ 465083 w 3965028"/>
              <a:gd name="connsiteY5" fmla="*/ 9367 h 837613"/>
              <a:gd name="connsiteX6" fmla="*/ 536028 w 3965028"/>
              <a:gd name="connsiteY6" fmla="*/ 9367 h 837613"/>
              <a:gd name="connsiteX7" fmla="*/ 638503 w 3965028"/>
              <a:gd name="connsiteY7" fmla="*/ 88195 h 837613"/>
              <a:gd name="connsiteX8" fmla="*/ 748862 w 3965028"/>
              <a:gd name="connsiteY8" fmla="*/ 269498 h 837613"/>
              <a:gd name="connsiteX9" fmla="*/ 843455 w 3965028"/>
              <a:gd name="connsiteY9" fmla="*/ 419270 h 837613"/>
              <a:gd name="connsiteX10" fmla="*/ 1016876 w 3965028"/>
              <a:gd name="connsiteY10" fmla="*/ 513864 h 837613"/>
              <a:gd name="connsiteX11" fmla="*/ 1213945 w 3965028"/>
              <a:gd name="connsiteY11" fmla="*/ 608457 h 837613"/>
              <a:gd name="connsiteX12" fmla="*/ 1403131 w 3965028"/>
              <a:gd name="connsiteY12" fmla="*/ 663636 h 837613"/>
              <a:gd name="connsiteX13" fmla="*/ 1615965 w 3965028"/>
              <a:gd name="connsiteY13" fmla="*/ 750346 h 837613"/>
              <a:gd name="connsiteX14" fmla="*/ 1844565 w 3965028"/>
              <a:gd name="connsiteY14" fmla="*/ 829174 h 837613"/>
              <a:gd name="connsiteX15" fmla="*/ 1923393 w 3965028"/>
              <a:gd name="connsiteY15" fmla="*/ 829174 h 837613"/>
              <a:gd name="connsiteX16" fmla="*/ 2167759 w 3965028"/>
              <a:gd name="connsiteY16" fmla="*/ 773995 h 837613"/>
              <a:gd name="connsiteX17" fmla="*/ 2412124 w 3965028"/>
              <a:gd name="connsiteY17" fmla="*/ 584808 h 837613"/>
              <a:gd name="connsiteX18" fmla="*/ 2735317 w 3965028"/>
              <a:gd name="connsiteY18" fmla="*/ 498098 h 837613"/>
              <a:gd name="connsiteX19" fmla="*/ 2971800 w 3965028"/>
              <a:gd name="connsiteY19" fmla="*/ 513864 h 837613"/>
              <a:gd name="connsiteX20" fmla="*/ 3350172 w 3965028"/>
              <a:gd name="connsiteY20" fmla="*/ 498098 h 837613"/>
              <a:gd name="connsiteX21" fmla="*/ 3641834 w 3965028"/>
              <a:gd name="connsiteY21" fmla="*/ 498098 h 837613"/>
              <a:gd name="connsiteX22" fmla="*/ 3862552 w 3965028"/>
              <a:gd name="connsiteY22" fmla="*/ 529629 h 837613"/>
              <a:gd name="connsiteX23" fmla="*/ 3965028 w 3965028"/>
              <a:gd name="connsiteY23" fmla="*/ 537512 h 837613"/>
              <a:gd name="connsiteX24" fmla="*/ 3965028 w 3965028"/>
              <a:gd name="connsiteY24" fmla="*/ 537512 h 837613"/>
              <a:gd name="connsiteX0" fmla="*/ 0 w 3965028"/>
              <a:gd name="connsiteY0" fmla="*/ 569043 h 840034"/>
              <a:gd name="connsiteX1" fmla="*/ 134007 w 3965028"/>
              <a:gd name="connsiteY1" fmla="*/ 474450 h 840034"/>
              <a:gd name="connsiteX2" fmla="*/ 252248 w 3965028"/>
              <a:gd name="connsiteY2" fmla="*/ 324677 h 840034"/>
              <a:gd name="connsiteX3" fmla="*/ 307428 w 3965028"/>
              <a:gd name="connsiteY3" fmla="*/ 190670 h 840034"/>
              <a:gd name="connsiteX4" fmla="*/ 346841 w 3965028"/>
              <a:gd name="connsiteY4" fmla="*/ 80312 h 840034"/>
              <a:gd name="connsiteX5" fmla="*/ 465083 w 3965028"/>
              <a:gd name="connsiteY5" fmla="*/ 9367 h 840034"/>
              <a:gd name="connsiteX6" fmla="*/ 536028 w 3965028"/>
              <a:gd name="connsiteY6" fmla="*/ 9367 h 840034"/>
              <a:gd name="connsiteX7" fmla="*/ 638503 w 3965028"/>
              <a:gd name="connsiteY7" fmla="*/ 88195 h 840034"/>
              <a:gd name="connsiteX8" fmla="*/ 748862 w 3965028"/>
              <a:gd name="connsiteY8" fmla="*/ 269498 h 840034"/>
              <a:gd name="connsiteX9" fmla="*/ 843455 w 3965028"/>
              <a:gd name="connsiteY9" fmla="*/ 419270 h 840034"/>
              <a:gd name="connsiteX10" fmla="*/ 1016876 w 3965028"/>
              <a:gd name="connsiteY10" fmla="*/ 513864 h 840034"/>
              <a:gd name="connsiteX11" fmla="*/ 1213945 w 3965028"/>
              <a:gd name="connsiteY11" fmla="*/ 608457 h 840034"/>
              <a:gd name="connsiteX12" fmla="*/ 1403131 w 3965028"/>
              <a:gd name="connsiteY12" fmla="*/ 663636 h 840034"/>
              <a:gd name="connsiteX13" fmla="*/ 1615965 w 3965028"/>
              <a:gd name="connsiteY13" fmla="*/ 750346 h 840034"/>
              <a:gd name="connsiteX14" fmla="*/ 1844565 w 3965028"/>
              <a:gd name="connsiteY14" fmla="*/ 829174 h 840034"/>
              <a:gd name="connsiteX15" fmla="*/ 1923393 w 3965028"/>
              <a:gd name="connsiteY15" fmla="*/ 829174 h 840034"/>
              <a:gd name="connsiteX16" fmla="*/ 2120462 w 3965028"/>
              <a:gd name="connsiteY16" fmla="*/ 734582 h 840034"/>
              <a:gd name="connsiteX17" fmla="*/ 2412124 w 3965028"/>
              <a:gd name="connsiteY17" fmla="*/ 584808 h 840034"/>
              <a:gd name="connsiteX18" fmla="*/ 2735317 w 3965028"/>
              <a:gd name="connsiteY18" fmla="*/ 498098 h 840034"/>
              <a:gd name="connsiteX19" fmla="*/ 2971800 w 3965028"/>
              <a:gd name="connsiteY19" fmla="*/ 513864 h 840034"/>
              <a:gd name="connsiteX20" fmla="*/ 3350172 w 3965028"/>
              <a:gd name="connsiteY20" fmla="*/ 498098 h 840034"/>
              <a:gd name="connsiteX21" fmla="*/ 3641834 w 3965028"/>
              <a:gd name="connsiteY21" fmla="*/ 498098 h 840034"/>
              <a:gd name="connsiteX22" fmla="*/ 3862552 w 3965028"/>
              <a:gd name="connsiteY22" fmla="*/ 529629 h 840034"/>
              <a:gd name="connsiteX23" fmla="*/ 3965028 w 3965028"/>
              <a:gd name="connsiteY23" fmla="*/ 537512 h 840034"/>
              <a:gd name="connsiteX24" fmla="*/ 3965028 w 3965028"/>
              <a:gd name="connsiteY24" fmla="*/ 537512 h 840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965028" h="840034">
                <a:moveTo>
                  <a:pt x="0" y="569043"/>
                </a:moveTo>
                <a:cubicBezTo>
                  <a:pt x="45983" y="542110"/>
                  <a:pt x="91966" y="515178"/>
                  <a:pt x="134007" y="474450"/>
                </a:cubicBezTo>
                <a:cubicBezTo>
                  <a:pt x="176048" y="433722"/>
                  <a:pt x="223345" y="371974"/>
                  <a:pt x="252248" y="324677"/>
                </a:cubicBezTo>
                <a:cubicBezTo>
                  <a:pt x="281151" y="277380"/>
                  <a:pt x="291663" y="231397"/>
                  <a:pt x="307428" y="190670"/>
                </a:cubicBezTo>
                <a:cubicBezTo>
                  <a:pt x="323194" y="149942"/>
                  <a:pt x="320565" y="110529"/>
                  <a:pt x="346841" y="80312"/>
                </a:cubicBezTo>
                <a:cubicBezTo>
                  <a:pt x="373117" y="50095"/>
                  <a:pt x="433552" y="21191"/>
                  <a:pt x="465083" y="9367"/>
                </a:cubicBezTo>
                <a:cubicBezTo>
                  <a:pt x="496614" y="-2457"/>
                  <a:pt x="507125" y="-3771"/>
                  <a:pt x="536028" y="9367"/>
                </a:cubicBezTo>
                <a:cubicBezTo>
                  <a:pt x="564931" y="22505"/>
                  <a:pt x="603031" y="44840"/>
                  <a:pt x="638503" y="88195"/>
                </a:cubicBezTo>
                <a:cubicBezTo>
                  <a:pt x="673975" y="131550"/>
                  <a:pt x="714703" y="214319"/>
                  <a:pt x="748862" y="269498"/>
                </a:cubicBezTo>
                <a:cubicBezTo>
                  <a:pt x="783021" y="324677"/>
                  <a:pt x="798786" y="378542"/>
                  <a:pt x="843455" y="419270"/>
                </a:cubicBezTo>
                <a:cubicBezTo>
                  <a:pt x="888124" y="459998"/>
                  <a:pt x="955128" y="482333"/>
                  <a:pt x="1016876" y="513864"/>
                </a:cubicBezTo>
                <a:cubicBezTo>
                  <a:pt x="1078624" y="545395"/>
                  <a:pt x="1149569" y="583495"/>
                  <a:pt x="1213945" y="608457"/>
                </a:cubicBezTo>
                <a:cubicBezTo>
                  <a:pt x="1278321" y="633419"/>
                  <a:pt x="1336128" y="639988"/>
                  <a:pt x="1403131" y="663636"/>
                </a:cubicBezTo>
                <a:cubicBezTo>
                  <a:pt x="1470134" y="687284"/>
                  <a:pt x="1542393" y="722756"/>
                  <a:pt x="1615965" y="750346"/>
                </a:cubicBezTo>
                <a:cubicBezTo>
                  <a:pt x="1689537" y="777936"/>
                  <a:pt x="1793327" y="816036"/>
                  <a:pt x="1844565" y="829174"/>
                </a:cubicBezTo>
                <a:cubicBezTo>
                  <a:pt x="1895803" y="842312"/>
                  <a:pt x="1877410" y="844939"/>
                  <a:pt x="1923393" y="829174"/>
                </a:cubicBezTo>
                <a:cubicBezTo>
                  <a:pt x="1969376" y="813409"/>
                  <a:pt x="2039007" y="775310"/>
                  <a:pt x="2120462" y="734582"/>
                </a:cubicBezTo>
                <a:cubicBezTo>
                  <a:pt x="2201917" y="693854"/>
                  <a:pt x="2309648" y="624222"/>
                  <a:pt x="2412124" y="584808"/>
                </a:cubicBezTo>
                <a:cubicBezTo>
                  <a:pt x="2514600" y="545394"/>
                  <a:pt x="2642038" y="509922"/>
                  <a:pt x="2735317" y="498098"/>
                </a:cubicBezTo>
                <a:cubicBezTo>
                  <a:pt x="2828596" y="486274"/>
                  <a:pt x="2869324" y="513864"/>
                  <a:pt x="2971800" y="513864"/>
                </a:cubicBezTo>
                <a:cubicBezTo>
                  <a:pt x="3074276" y="513864"/>
                  <a:pt x="3238500" y="500726"/>
                  <a:pt x="3350172" y="498098"/>
                </a:cubicBezTo>
                <a:cubicBezTo>
                  <a:pt x="3461844" y="495470"/>
                  <a:pt x="3556437" y="492843"/>
                  <a:pt x="3641834" y="498098"/>
                </a:cubicBezTo>
                <a:cubicBezTo>
                  <a:pt x="3727231" y="503353"/>
                  <a:pt x="3808686" y="523060"/>
                  <a:pt x="3862552" y="529629"/>
                </a:cubicBezTo>
                <a:cubicBezTo>
                  <a:pt x="3916418" y="536198"/>
                  <a:pt x="3965028" y="537512"/>
                  <a:pt x="3965028" y="537512"/>
                </a:cubicBezTo>
                <a:lnTo>
                  <a:pt x="3965028" y="537512"/>
                </a:lnTo>
              </a:path>
            </a:pathLst>
          </a:custGeom>
          <a:noFill/>
          <a:ln w="22225"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none" anchor="ctr"/>
          <a:lstStyle/>
          <a:p>
            <a:pPr algn="ctr" eaLnBrk="1" hangingPunct="1">
              <a:lnSpc>
                <a:spcPct val="115000"/>
              </a:lnSpc>
              <a:spcBef>
                <a:spcPct val="50000"/>
              </a:spcBef>
              <a:defRPr/>
            </a:pPr>
            <a:endParaRPr kumimoji="1" lang="zh-CN" altLang="en-US" sz="40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46" name="任意多边形 45"/>
          <p:cNvSpPr/>
          <p:nvPr/>
        </p:nvSpPr>
        <p:spPr>
          <a:xfrm>
            <a:off x="4768850" y="3771900"/>
            <a:ext cx="3941763" cy="877888"/>
          </a:xfrm>
          <a:custGeom>
            <a:avLst/>
            <a:gdLst>
              <a:gd name="connsiteX0" fmla="*/ 0 w 3941379"/>
              <a:gd name="connsiteY0" fmla="*/ 548093 h 877839"/>
              <a:gd name="connsiteX1" fmla="*/ 220717 w 3941379"/>
              <a:gd name="connsiteY1" fmla="*/ 469265 h 877839"/>
              <a:gd name="connsiteX2" fmla="*/ 354724 w 3941379"/>
              <a:gd name="connsiteY2" fmla="*/ 351024 h 877839"/>
              <a:gd name="connsiteX3" fmla="*/ 370490 w 3941379"/>
              <a:gd name="connsiteY3" fmla="*/ 224900 h 877839"/>
              <a:gd name="connsiteX4" fmla="*/ 441434 w 3941379"/>
              <a:gd name="connsiteY4" fmla="*/ 75127 h 877839"/>
              <a:gd name="connsiteX5" fmla="*/ 543910 w 3941379"/>
              <a:gd name="connsiteY5" fmla="*/ 4182 h 877839"/>
              <a:gd name="connsiteX6" fmla="*/ 717331 w 3941379"/>
              <a:gd name="connsiteY6" fmla="*/ 12065 h 877839"/>
              <a:gd name="connsiteX7" fmla="*/ 851338 w 3941379"/>
              <a:gd name="connsiteY7" fmla="*/ 43596 h 877839"/>
              <a:gd name="connsiteX8" fmla="*/ 945931 w 3941379"/>
              <a:gd name="connsiteY8" fmla="*/ 185486 h 877839"/>
              <a:gd name="connsiteX9" fmla="*/ 1048407 w 3941379"/>
              <a:gd name="connsiteY9" fmla="*/ 374672 h 877839"/>
              <a:gd name="connsiteX10" fmla="*/ 1158765 w 3941379"/>
              <a:gd name="connsiteY10" fmla="*/ 492913 h 877839"/>
              <a:gd name="connsiteX11" fmla="*/ 1340069 w 3941379"/>
              <a:gd name="connsiteY11" fmla="*/ 611155 h 877839"/>
              <a:gd name="connsiteX12" fmla="*/ 1568669 w 3941379"/>
              <a:gd name="connsiteY12" fmla="*/ 745162 h 877839"/>
              <a:gd name="connsiteX13" fmla="*/ 1820917 w 3941379"/>
              <a:gd name="connsiteY13" fmla="*/ 808224 h 877839"/>
              <a:gd name="connsiteX14" fmla="*/ 2081048 w 3941379"/>
              <a:gd name="connsiteY14" fmla="*/ 871286 h 877839"/>
              <a:gd name="connsiteX15" fmla="*/ 2199290 w 3941379"/>
              <a:gd name="connsiteY15" fmla="*/ 863403 h 877839"/>
              <a:gd name="connsiteX16" fmla="*/ 2262352 w 3941379"/>
              <a:gd name="connsiteY16" fmla="*/ 760927 h 877839"/>
              <a:gd name="connsiteX17" fmla="*/ 2325414 w 3941379"/>
              <a:gd name="connsiteY17" fmla="*/ 650569 h 877839"/>
              <a:gd name="connsiteX18" fmla="*/ 2443655 w 3941379"/>
              <a:gd name="connsiteY18" fmla="*/ 563858 h 877839"/>
              <a:gd name="connsiteX19" fmla="*/ 2561897 w 3941379"/>
              <a:gd name="connsiteY19" fmla="*/ 429851 h 877839"/>
              <a:gd name="connsiteX20" fmla="*/ 2632841 w 3941379"/>
              <a:gd name="connsiteY20" fmla="*/ 232782 h 877839"/>
              <a:gd name="connsiteX21" fmla="*/ 2766848 w 3941379"/>
              <a:gd name="connsiteY21" fmla="*/ 169720 h 877839"/>
              <a:gd name="connsiteX22" fmla="*/ 3011214 w 3941379"/>
              <a:gd name="connsiteY22" fmla="*/ 351024 h 877839"/>
              <a:gd name="connsiteX23" fmla="*/ 3302876 w 3941379"/>
              <a:gd name="connsiteY23" fmla="*/ 461382 h 877839"/>
              <a:gd name="connsiteX24" fmla="*/ 3523593 w 3941379"/>
              <a:gd name="connsiteY24" fmla="*/ 469265 h 877839"/>
              <a:gd name="connsiteX25" fmla="*/ 3744310 w 3941379"/>
              <a:gd name="connsiteY25" fmla="*/ 485031 h 877839"/>
              <a:gd name="connsiteX26" fmla="*/ 3941379 w 3941379"/>
              <a:gd name="connsiteY26" fmla="*/ 524444 h 877839"/>
              <a:gd name="connsiteX0" fmla="*/ 0 w 3941379"/>
              <a:gd name="connsiteY0" fmla="*/ 548093 h 877839"/>
              <a:gd name="connsiteX1" fmla="*/ 220717 w 3941379"/>
              <a:gd name="connsiteY1" fmla="*/ 469265 h 877839"/>
              <a:gd name="connsiteX2" fmla="*/ 354724 w 3941379"/>
              <a:gd name="connsiteY2" fmla="*/ 351024 h 877839"/>
              <a:gd name="connsiteX3" fmla="*/ 370490 w 3941379"/>
              <a:gd name="connsiteY3" fmla="*/ 224900 h 877839"/>
              <a:gd name="connsiteX4" fmla="*/ 441434 w 3941379"/>
              <a:gd name="connsiteY4" fmla="*/ 75127 h 877839"/>
              <a:gd name="connsiteX5" fmla="*/ 543910 w 3941379"/>
              <a:gd name="connsiteY5" fmla="*/ 4182 h 877839"/>
              <a:gd name="connsiteX6" fmla="*/ 717331 w 3941379"/>
              <a:gd name="connsiteY6" fmla="*/ 12065 h 877839"/>
              <a:gd name="connsiteX7" fmla="*/ 851338 w 3941379"/>
              <a:gd name="connsiteY7" fmla="*/ 43596 h 877839"/>
              <a:gd name="connsiteX8" fmla="*/ 945931 w 3941379"/>
              <a:gd name="connsiteY8" fmla="*/ 185486 h 877839"/>
              <a:gd name="connsiteX9" fmla="*/ 1048407 w 3941379"/>
              <a:gd name="connsiteY9" fmla="*/ 374672 h 877839"/>
              <a:gd name="connsiteX10" fmla="*/ 1158765 w 3941379"/>
              <a:gd name="connsiteY10" fmla="*/ 492913 h 877839"/>
              <a:gd name="connsiteX11" fmla="*/ 1340069 w 3941379"/>
              <a:gd name="connsiteY11" fmla="*/ 611155 h 877839"/>
              <a:gd name="connsiteX12" fmla="*/ 1568669 w 3941379"/>
              <a:gd name="connsiteY12" fmla="*/ 745162 h 877839"/>
              <a:gd name="connsiteX13" fmla="*/ 1820917 w 3941379"/>
              <a:gd name="connsiteY13" fmla="*/ 808224 h 877839"/>
              <a:gd name="connsiteX14" fmla="*/ 2081048 w 3941379"/>
              <a:gd name="connsiteY14" fmla="*/ 871286 h 877839"/>
              <a:gd name="connsiteX15" fmla="*/ 2199290 w 3941379"/>
              <a:gd name="connsiteY15" fmla="*/ 863403 h 877839"/>
              <a:gd name="connsiteX16" fmla="*/ 2262352 w 3941379"/>
              <a:gd name="connsiteY16" fmla="*/ 760927 h 877839"/>
              <a:gd name="connsiteX17" fmla="*/ 2325414 w 3941379"/>
              <a:gd name="connsiteY17" fmla="*/ 650569 h 877839"/>
              <a:gd name="connsiteX18" fmla="*/ 2443655 w 3941379"/>
              <a:gd name="connsiteY18" fmla="*/ 563858 h 877839"/>
              <a:gd name="connsiteX19" fmla="*/ 2561897 w 3941379"/>
              <a:gd name="connsiteY19" fmla="*/ 429851 h 877839"/>
              <a:gd name="connsiteX20" fmla="*/ 2632841 w 3941379"/>
              <a:gd name="connsiteY20" fmla="*/ 232782 h 877839"/>
              <a:gd name="connsiteX21" fmla="*/ 2766848 w 3941379"/>
              <a:gd name="connsiteY21" fmla="*/ 390437 h 877839"/>
              <a:gd name="connsiteX22" fmla="*/ 3011214 w 3941379"/>
              <a:gd name="connsiteY22" fmla="*/ 351024 h 877839"/>
              <a:gd name="connsiteX23" fmla="*/ 3302876 w 3941379"/>
              <a:gd name="connsiteY23" fmla="*/ 461382 h 877839"/>
              <a:gd name="connsiteX24" fmla="*/ 3523593 w 3941379"/>
              <a:gd name="connsiteY24" fmla="*/ 469265 h 877839"/>
              <a:gd name="connsiteX25" fmla="*/ 3744310 w 3941379"/>
              <a:gd name="connsiteY25" fmla="*/ 485031 h 877839"/>
              <a:gd name="connsiteX26" fmla="*/ 3941379 w 3941379"/>
              <a:gd name="connsiteY26" fmla="*/ 524444 h 877839"/>
              <a:gd name="connsiteX0" fmla="*/ 0 w 3941379"/>
              <a:gd name="connsiteY0" fmla="*/ 548093 h 877839"/>
              <a:gd name="connsiteX1" fmla="*/ 220717 w 3941379"/>
              <a:gd name="connsiteY1" fmla="*/ 469265 h 877839"/>
              <a:gd name="connsiteX2" fmla="*/ 354724 w 3941379"/>
              <a:gd name="connsiteY2" fmla="*/ 351024 h 877839"/>
              <a:gd name="connsiteX3" fmla="*/ 370490 w 3941379"/>
              <a:gd name="connsiteY3" fmla="*/ 224900 h 877839"/>
              <a:gd name="connsiteX4" fmla="*/ 441434 w 3941379"/>
              <a:gd name="connsiteY4" fmla="*/ 75127 h 877839"/>
              <a:gd name="connsiteX5" fmla="*/ 543910 w 3941379"/>
              <a:gd name="connsiteY5" fmla="*/ 4182 h 877839"/>
              <a:gd name="connsiteX6" fmla="*/ 717331 w 3941379"/>
              <a:gd name="connsiteY6" fmla="*/ 12065 h 877839"/>
              <a:gd name="connsiteX7" fmla="*/ 851338 w 3941379"/>
              <a:gd name="connsiteY7" fmla="*/ 43596 h 877839"/>
              <a:gd name="connsiteX8" fmla="*/ 945931 w 3941379"/>
              <a:gd name="connsiteY8" fmla="*/ 185486 h 877839"/>
              <a:gd name="connsiteX9" fmla="*/ 1048407 w 3941379"/>
              <a:gd name="connsiteY9" fmla="*/ 374672 h 877839"/>
              <a:gd name="connsiteX10" fmla="*/ 1158765 w 3941379"/>
              <a:gd name="connsiteY10" fmla="*/ 492913 h 877839"/>
              <a:gd name="connsiteX11" fmla="*/ 1340069 w 3941379"/>
              <a:gd name="connsiteY11" fmla="*/ 611155 h 877839"/>
              <a:gd name="connsiteX12" fmla="*/ 1568669 w 3941379"/>
              <a:gd name="connsiteY12" fmla="*/ 745162 h 877839"/>
              <a:gd name="connsiteX13" fmla="*/ 1820917 w 3941379"/>
              <a:gd name="connsiteY13" fmla="*/ 808224 h 877839"/>
              <a:gd name="connsiteX14" fmla="*/ 2081048 w 3941379"/>
              <a:gd name="connsiteY14" fmla="*/ 871286 h 877839"/>
              <a:gd name="connsiteX15" fmla="*/ 2199290 w 3941379"/>
              <a:gd name="connsiteY15" fmla="*/ 863403 h 877839"/>
              <a:gd name="connsiteX16" fmla="*/ 2262352 w 3941379"/>
              <a:gd name="connsiteY16" fmla="*/ 760927 h 877839"/>
              <a:gd name="connsiteX17" fmla="*/ 2325414 w 3941379"/>
              <a:gd name="connsiteY17" fmla="*/ 650569 h 877839"/>
              <a:gd name="connsiteX18" fmla="*/ 2443655 w 3941379"/>
              <a:gd name="connsiteY18" fmla="*/ 563858 h 877839"/>
              <a:gd name="connsiteX19" fmla="*/ 2561897 w 3941379"/>
              <a:gd name="connsiteY19" fmla="*/ 429851 h 877839"/>
              <a:gd name="connsiteX20" fmla="*/ 2680138 w 3941379"/>
              <a:gd name="connsiteY20" fmla="*/ 406203 h 877839"/>
              <a:gd name="connsiteX21" fmla="*/ 2766848 w 3941379"/>
              <a:gd name="connsiteY21" fmla="*/ 390437 h 877839"/>
              <a:gd name="connsiteX22" fmla="*/ 3011214 w 3941379"/>
              <a:gd name="connsiteY22" fmla="*/ 351024 h 877839"/>
              <a:gd name="connsiteX23" fmla="*/ 3302876 w 3941379"/>
              <a:gd name="connsiteY23" fmla="*/ 461382 h 877839"/>
              <a:gd name="connsiteX24" fmla="*/ 3523593 w 3941379"/>
              <a:gd name="connsiteY24" fmla="*/ 469265 h 877839"/>
              <a:gd name="connsiteX25" fmla="*/ 3744310 w 3941379"/>
              <a:gd name="connsiteY25" fmla="*/ 485031 h 877839"/>
              <a:gd name="connsiteX26" fmla="*/ 3941379 w 3941379"/>
              <a:gd name="connsiteY26" fmla="*/ 524444 h 877839"/>
              <a:gd name="connsiteX0" fmla="*/ 0 w 3941379"/>
              <a:gd name="connsiteY0" fmla="*/ 548093 h 877839"/>
              <a:gd name="connsiteX1" fmla="*/ 220717 w 3941379"/>
              <a:gd name="connsiteY1" fmla="*/ 469265 h 877839"/>
              <a:gd name="connsiteX2" fmla="*/ 354724 w 3941379"/>
              <a:gd name="connsiteY2" fmla="*/ 351024 h 877839"/>
              <a:gd name="connsiteX3" fmla="*/ 370490 w 3941379"/>
              <a:gd name="connsiteY3" fmla="*/ 224900 h 877839"/>
              <a:gd name="connsiteX4" fmla="*/ 441434 w 3941379"/>
              <a:gd name="connsiteY4" fmla="*/ 75127 h 877839"/>
              <a:gd name="connsiteX5" fmla="*/ 543910 w 3941379"/>
              <a:gd name="connsiteY5" fmla="*/ 4182 h 877839"/>
              <a:gd name="connsiteX6" fmla="*/ 717331 w 3941379"/>
              <a:gd name="connsiteY6" fmla="*/ 12065 h 877839"/>
              <a:gd name="connsiteX7" fmla="*/ 851338 w 3941379"/>
              <a:gd name="connsiteY7" fmla="*/ 43596 h 877839"/>
              <a:gd name="connsiteX8" fmla="*/ 945931 w 3941379"/>
              <a:gd name="connsiteY8" fmla="*/ 185486 h 877839"/>
              <a:gd name="connsiteX9" fmla="*/ 1048407 w 3941379"/>
              <a:gd name="connsiteY9" fmla="*/ 374672 h 877839"/>
              <a:gd name="connsiteX10" fmla="*/ 1158765 w 3941379"/>
              <a:gd name="connsiteY10" fmla="*/ 492913 h 877839"/>
              <a:gd name="connsiteX11" fmla="*/ 1340069 w 3941379"/>
              <a:gd name="connsiteY11" fmla="*/ 611155 h 877839"/>
              <a:gd name="connsiteX12" fmla="*/ 1568669 w 3941379"/>
              <a:gd name="connsiteY12" fmla="*/ 745162 h 877839"/>
              <a:gd name="connsiteX13" fmla="*/ 1820917 w 3941379"/>
              <a:gd name="connsiteY13" fmla="*/ 808224 h 877839"/>
              <a:gd name="connsiteX14" fmla="*/ 2081048 w 3941379"/>
              <a:gd name="connsiteY14" fmla="*/ 871286 h 877839"/>
              <a:gd name="connsiteX15" fmla="*/ 2199290 w 3941379"/>
              <a:gd name="connsiteY15" fmla="*/ 863403 h 877839"/>
              <a:gd name="connsiteX16" fmla="*/ 2262352 w 3941379"/>
              <a:gd name="connsiteY16" fmla="*/ 760927 h 877839"/>
              <a:gd name="connsiteX17" fmla="*/ 2325414 w 3941379"/>
              <a:gd name="connsiteY17" fmla="*/ 650569 h 877839"/>
              <a:gd name="connsiteX18" fmla="*/ 2443655 w 3941379"/>
              <a:gd name="connsiteY18" fmla="*/ 563858 h 877839"/>
              <a:gd name="connsiteX19" fmla="*/ 2561897 w 3941379"/>
              <a:gd name="connsiteY19" fmla="*/ 429851 h 877839"/>
              <a:gd name="connsiteX20" fmla="*/ 2680138 w 3941379"/>
              <a:gd name="connsiteY20" fmla="*/ 406203 h 877839"/>
              <a:gd name="connsiteX21" fmla="*/ 2766848 w 3941379"/>
              <a:gd name="connsiteY21" fmla="*/ 390437 h 877839"/>
              <a:gd name="connsiteX22" fmla="*/ 2995448 w 3941379"/>
              <a:gd name="connsiteY22" fmla="*/ 374672 h 877839"/>
              <a:gd name="connsiteX23" fmla="*/ 3302876 w 3941379"/>
              <a:gd name="connsiteY23" fmla="*/ 461382 h 877839"/>
              <a:gd name="connsiteX24" fmla="*/ 3523593 w 3941379"/>
              <a:gd name="connsiteY24" fmla="*/ 469265 h 877839"/>
              <a:gd name="connsiteX25" fmla="*/ 3744310 w 3941379"/>
              <a:gd name="connsiteY25" fmla="*/ 485031 h 877839"/>
              <a:gd name="connsiteX26" fmla="*/ 3941379 w 3941379"/>
              <a:gd name="connsiteY26" fmla="*/ 524444 h 877839"/>
              <a:gd name="connsiteX0" fmla="*/ 0 w 3941379"/>
              <a:gd name="connsiteY0" fmla="*/ 548093 h 877839"/>
              <a:gd name="connsiteX1" fmla="*/ 220717 w 3941379"/>
              <a:gd name="connsiteY1" fmla="*/ 469265 h 877839"/>
              <a:gd name="connsiteX2" fmla="*/ 354724 w 3941379"/>
              <a:gd name="connsiteY2" fmla="*/ 351024 h 877839"/>
              <a:gd name="connsiteX3" fmla="*/ 370490 w 3941379"/>
              <a:gd name="connsiteY3" fmla="*/ 224900 h 877839"/>
              <a:gd name="connsiteX4" fmla="*/ 441434 w 3941379"/>
              <a:gd name="connsiteY4" fmla="*/ 75127 h 877839"/>
              <a:gd name="connsiteX5" fmla="*/ 543910 w 3941379"/>
              <a:gd name="connsiteY5" fmla="*/ 4182 h 877839"/>
              <a:gd name="connsiteX6" fmla="*/ 717331 w 3941379"/>
              <a:gd name="connsiteY6" fmla="*/ 12065 h 877839"/>
              <a:gd name="connsiteX7" fmla="*/ 851338 w 3941379"/>
              <a:gd name="connsiteY7" fmla="*/ 43596 h 877839"/>
              <a:gd name="connsiteX8" fmla="*/ 945931 w 3941379"/>
              <a:gd name="connsiteY8" fmla="*/ 185486 h 877839"/>
              <a:gd name="connsiteX9" fmla="*/ 1048407 w 3941379"/>
              <a:gd name="connsiteY9" fmla="*/ 374672 h 877839"/>
              <a:gd name="connsiteX10" fmla="*/ 1158765 w 3941379"/>
              <a:gd name="connsiteY10" fmla="*/ 492913 h 877839"/>
              <a:gd name="connsiteX11" fmla="*/ 1340069 w 3941379"/>
              <a:gd name="connsiteY11" fmla="*/ 611155 h 877839"/>
              <a:gd name="connsiteX12" fmla="*/ 1568669 w 3941379"/>
              <a:gd name="connsiteY12" fmla="*/ 745162 h 877839"/>
              <a:gd name="connsiteX13" fmla="*/ 1820917 w 3941379"/>
              <a:gd name="connsiteY13" fmla="*/ 808224 h 877839"/>
              <a:gd name="connsiteX14" fmla="*/ 2081048 w 3941379"/>
              <a:gd name="connsiteY14" fmla="*/ 871286 h 877839"/>
              <a:gd name="connsiteX15" fmla="*/ 2199290 w 3941379"/>
              <a:gd name="connsiteY15" fmla="*/ 863403 h 877839"/>
              <a:gd name="connsiteX16" fmla="*/ 2262352 w 3941379"/>
              <a:gd name="connsiteY16" fmla="*/ 760927 h 877839"/>
              <a:gd name="connsiteX17" fmla="*/ 2325414 w 3941379"/>
              <a:gd name="connsiteY17" fmla="*/ 650569 h 877839"/>
              <a:gd name="connsiteX18" fmla="*/ 2404241 w 3941379"/>
              <a:gd name="connsiteY18" fmla="*/ 524444 h 877839"/>
              <a:gd name="connsiteX19" fmla="*/ 2561897 w 3941379"/>
              <a:gd name="connsiteY19" fmla="*/ 429851 h 877839"/>
              <a:gd name="connsiteX20" fmla="*/ 2680138 w 3941379"/>
              <a:gd name="connsiteY20" fmla="*/ 406203 h 877839"/>
              <a:gd name="connsiteX21" fmla="*/ 2766848 w 3941379"/>
              <a:gd name="connsiteY21" fmla="*/ 390437 h 877839"/>
              <a:gd name="connsiteX22" fmla="*/ 2995448 w 3941379"/>
              <a:gd name="connsiteY22" fmla="*/ 374672 h 877839"/>
              <a:gd name="connsiteX23" fmla="*/ 3302876 w 3941379"/>
              <a:gd name="connsiteY23" fmla="*/ 461382 h 877839"/>
              <a:gd name="connsiteX24" fmla="*/ 3523593 w 3941379"/>
              <a:gd name="connsiteY24" fmla="*/ 469265 h 877839"/>
              <a:gd name="connsiteX25" fmla="*/ 3744310 w 3941379"/>
              <a:gd name="connsiteY25" fmla="*/ 485031 h 877839"/>
              <a:gd name="connsiteX26" fmla="*/ 3941379 w 3941379"/>
              <a:gd name="connsiteY26" fmla="*/ 524444 h 877839"/>
              <a:gd name="connsiteX0" fmla="*/ 0 w 3941379"/>
              <a:gd name="connsiteY0" fmla="*/ 548093 h 877839"/>
              <a:gd name="connsiteX1" fmla="*/ 220717 w 3941379"/>
              <a:gd name="connsiteY1" fmla="*/ 469265 h 877839"/>
              <a:gd name="connsiteX2" fmla="*/ 354724 w 3941379"/>
              <a:gd name="connsiteY2" fmla="*/ 351024 h 877839"/>
              <a:gd name="connsiteX3" fmla="*/ 370490 w 3941379"/>
              <a:gd name="connsiteY3" fmla="*/ 224900 h 877839"/>
              <a:gd name="connsiteX4" fmla="*/ 441434 w 3941379"/>
              <a:gd name="connsiteY4" fmla="*/ 75127 h 877839"/>
              <a:gd name="connsiteX5" fmla="*/ 543910 w 3941379"/>
              <a:gd name="connsiteY5" fmla="*/ 4182 h 877839"/>
              <a:gd name="connsiteX6" fmla="*/ 717331 w 3941379"/>
              <a:gd name="connsiteY6" fmla="*/ 12065 h 877839"/>
              <a:gd name="connsiteX7" fmla="*/ 851338 w 3941379"/>
              <a:gd name="connsiteY7" fmla="*/ 43596 h 877839"/>
              <a:gd name="connsiteX8" fmla="*/ 945931 w 3941379"/>
              <a:gd name="connsiteY8" fmla="*/ 185486 h 877839"/>
              <a:gd name="connsiteX9" fmla="*/ 1048407 w 3941379"/>
              <a:gd name="connsiteY9" fmla="*/ 374672 h 877839"/>
              <a:gd name="connsiteX10" fmla="*/ 1158765 w 3941379"/>
              <a:gd name="connsiteY10" fmla="*/ 492913 h 877839"/>
              <a:gd name="connsiteX11" fmla="*/ 1340069 w 3941379"/>
              <a:gd name="connsiteY11" fmla="*/ 611155 h 877839"/>
              <a:gd name="connsiteX12" fmla="*/ 1568669 w 3941379"/>
              <a:gd name="connsiteY12" fmla="*/ 745162 h 877839"/>
              <a:gd name="connsiteX13" fmla="*/ 1820917 w 3941379"/>
              <a:gd name="connsiteY13" fmla="*/ 808224 h 877839"/>
              <a:gd name="connsiteX14" fmla="*/ 2081048 w 3941379"/>
              <a:gd name="connsiteY14" fmla="*/ 871286 h 877839"/>
              <a:gd name="connsiteX15" fmla="*/ 2199290 w 3941379"/>
              <a:gd name="connsiteY15" fmla="*/ 863403 h 877839"/>
              <a:gd name="connsiteX16" fmla="*/ 2262352 w 3941379"/>
              <a:gd name="connsiteY16" fmla="*/ 760927 h 877839"/>
              <a:gd name="connsiteX17" fmla="*/ 2325414 w 3941379"/>
              <a:gd name="connsiteY17" fmla="*/ 650569 h 877839"/>
              <a:gd name="connsiteX18" fmla="*/ 2404241 w 3941379"/>
              <a:gd name="connsiteY18" fmla="*/ 524444 h 877839"/>
              <a:gd name="connsiteX19" fmla="*/ 2530366 w 3941379"/>
              <a:gd name="connsiteY19" fmla="*/ 390438 h 877839"/>
              <a:gd name="connsiteX20" fmla="*/ 2680138 w 3941379"/>
              <a:gd name="connsiteY20" fmla="*/ 406203 h 877839"/>
              <a:gd name="connsiteX21" fmla="*/ 2766848 w 3941379"/>
              <a:gd name="connsiteY21" fmla="*/ 390437 h 877839"/>
              <a:gd name="connsiteX22" fmla="*/ 2995448 w 3941379"/>
              <a:gd name="connsiteY22" fmla="*/ 374672 h 877839"/>
              <a:gd name="connsiteX23" fmla="*/ 3302876 w 3941379"/>
              <a:gd name="connsiteY23" fmla="*/ 461382 h 877839"/>
              <a:gd name="connsiteX24" fmla="*/ 3523593 w 3941379"/>
              <a:gd name="connsiteY24" fmla="*/ 469265 h 877839"/>
              <a:gd name="connsiteX25" fmla="*/ 3744310 w 3941379"/>
              <a:gd name="connsiteY25" fmla="*/ 485031 h 877839"/>
              <a:gd name="connsiteX26" fmla="*/ 3941379 w 3941379"/>
              <a:gd name="connsiteY26" fmla="*/ 524444 h 877839"/>
              <a:gd name="connsiteX0" fmla="*/ 0 w 3941379"/>
              <a:gd name="connsiteY0" fmla="*/ 548093 h 877839"/>
              <a:gd name="connsiteX1" fmla="*/ 220717 w 3941379"/>
              <a:gd name="connsiteY1" fmla="*/ 469265 h 877839"/>
              <a:gd name="connsiteX2" fmla="*/ 354724 w 3941379"/>
              <a:gd name="connsiteY2" fmla="*/ 351024 h 877839"/>
              <a:gd name="connsiteX3" fmla="*/ 370490 w 3941379"/>
              <a:gd name="connsiteY3" fmla="*/ 224900 h 877839"/>
              <a:gd name="connsiteX4" fmla="*/ 441434 w 3941379"/>
              <a:gd name="connsiteY4" fmla="*/ 75127 h 877839"/>
              <a:gd name="connsiteX5" fmla="*/ 543910 w 3941379"/>
              <a:gd name="connsiteY5" fmla="*/ 4182 h 877839"/>
              <a:gd name="connsiteX6" fmla="*/ 717331 w 3941379"/>
              <a:gd name="connsiteY6" fmla="*/ 12065 h 877839"/>
              <a:gd name="connsiteX7" fmla="*/ 851338 w 3941379"/>
              <a:gd name="connsiteY7" fmla="*/ 43596 h 877839"/>
              <a:gd name="connsiteX8" fmla="*/ 945931 w 3941379"/>
              <a:gd name="connsiteY8" fmla="*/ 185486 h 877839"/>
              <a:gd name="connsiteX9" fmla="*/ 1048407 w 3941379"/>
              <a:gd name="connsiteY9" fmla="*/ 374672 h 877839"/>
              <a:gd name="connsiteX10" fmla="*/ 1158765 w 3941379"/>
              <a:gd name="connsiteY10" fmla="*/ 492913 h 877839"/>
              <a:gd name="connsiteX11" fmla="*/ 1340069 w 3941379"/>
              <a:gd name="connsiteY11" fmla="*/ 611155 h 877839"/>
              <a:gd name="connsiteX12" fmla="*/ 1568669 w 3941379"/>
              <a:gd name="connsiteY12" fmla="*/ 745162 h 877839"/>
              <a:gd name="connsiteX13" fmla="*/ 1820917 w 3941379"/>
              <a:gd name="connsiteY13" fmla="*/ 808224 h 877839"/>
              <a:gd name="connsiteX14" fmla="*/ 2081048 w 3941379"/>
              <a:gd name="connsiteY14" fmla="*/ 871286 h 877839"/>
              <a:gd name="connsiteX15" fmla="*/ 2199290 w 3941379"/>
              <a:gd name="connsiteY15" fmla="*/ 863403 h 877839"/>
              <a:gd name="connsiteX16" fmla="*/ 2262352 w 3941379"/>
              <a:gd name="connsiteY16" fmla="*/ 760927 h 877839"/>
              <a:gd name="connsiteX17" fmla="*/ 2325414 w 3941379"/>
              <a:gd name="connsiteY17" fmla="*/ 650569 h 877839"/>
              <a:gd name="connsiteX18" fmla="*/ 2404241 w 3941379"/>
              <a:gd name="connsiteY18" fmla="*/ 524444 h 877839"/>
              <a:gd name="connsiteX19" fmla="*/ 2530366 w 3941379"/>
              <a:gd name="connsiteY19" fmla="*/ 390438 h 877839"/>
              <a:gd name="connsiteX20" fmla="*/ 2680138 w 3941379"/>
              <a:gd name="connsiteY20" fmla="*/ 351024 h 877839"/>
              <a:gd name="connsiteX21" fmla="*/ 2766848 w 3941379"/>
              <a:gd name="connsiteY21" fmla="*/ 390437 h 877839"/>
              <a:gd name="connsiteX22" fmla="*/ 2995448 w 3941379"/>
              <a:gd name="connsiteY22" fmla="*/ 374672 h 877839"/>
              <a:gd name="connsiteX23" fmla="*/ 3302876 w 3941379"/>
              <a:gd name="connsiteY23" fmla="*/ 461382 h 877839"/>
              <a:gd name="connsiteX24" fmla="*/ 3523593 w 3941379"/>
              <a:gd name="connsiteY24" fmla="*/ 469265 h 877839"/>
              <a:gd name="connsiteX25" fmla="*/ 3744310 w 3941379"/>
              <a:gd name="connsiteY25" fmla="*/ 485031 h 877839"/>
              <a:gd name="connsiteX26" fmla="*/ 3941379 w 3941379"/>
              <a:gd name="connsiteY26" fmla="*/ 524444 h 877839"/>
              <a:gd name="connsiteX0" fmla="*/ 0 w 3941379"/>
              <a:gd name="connsiteY0" fmla="*/ 548093 h 877839"/>
              <a:gd name="connsiteX1" fmla="*/ 220717 w 3941379"/>
              <a:gd name="connsiteY1" fmla="*/ 469265 h 877839"/>
              <a:gd name="connsiteX2" fmla="*/ 354724 w 3941379"/>
              <a:gd name="connsiteY2" fmla="*/ 351024 h 877839"/>
              <a:gd name="connsiteX3" fmla="*/ 370490 w 3941379"/>
              <a:gd name="connsiteY3" fmla="*/ 224900 h 877839"/>
              <a:gd name="connsiteX4" fmla="*/ 441434 w 3941379"/>
              <a:gd name="connsiteY4" fmla="*/ 75127 h 877839"/>
              <a:gd name="connsiteX5" fmla="*/ 543910 w 3941379"/>
              <a:gd name="connsiteY5" fmla="*/ 4182 h 877839"/>
              <a:gd name="connsiteX6" fmla="*/ 717331 w 3941379"/>
              <a:gd name="connsiteY6" fmla="*/ 12065 h 877839"/>
              <a:gd name="connsiteX7" fmla="*/ 851338 w 3941379"/>
              <a:gd name="connsiteY7" fmla="*/ 43596 h 877839"/>
              <a:gd name="connsiteX8" fmla="*/ 945931 w 3941379"/>
              <a:gd name="connsiteY8" fmla="*/ 185486 h 877839"/>
              <a:gd name="connsiteX9" fmla="*/ 1048407 w 3941379"/>
              <a:gd name="connsiteY9" fmla="*/ 374672 h 877839"/>
              <a:gd name="connsiteX10" fmla="*/ 1158765 w 3941379"/>
              <a:gd name="connsiteY10" fmla="*/ 492913 h 877839"/>
              <a:gd name="connsiteX11" fmla="*/ 1340069 w 3941379"/>
              <a:gd name="connsiteY11" fmla="*/ 611155 h 877839"/>
              <a:gd name="connsiteX12" fmla="*/ 1568669 w 3941379"/>
              <a:gd name="connsiteY12" fmla="*/ 745162 h 877839"/>
              <a:gd name="connsiteX13" fmla="*/ 1820917 w 3941379"/>
              <a:gd name="connsiteY13" fmla="*/ 808224 h 877839"/>
              <a:gd name="connsiteX14" fmla="*/ 2081048 w 3941379"/>
              <a:gd name="connsiteY14" fmla="*/ 871286 h 877839"/>
              <a:gd name="connsiteX15" fmla="*/ 2199290 w 3941379"/>
              <a:gd name="connsiteY15" fmla="*/ 863403 h 877839"/>
              <a:gd name="connsiteX16" fmla="*/ 2262352 w 3941379"/>
              <a:gd name="connsiteY16" fmla="*/ 760927 h 877839"/>
              <a:gd name="connsiteX17" fmla="*/ 2325414 w 3941379"/>
              <a:gd name="connsiteY17" fmla="*/ 650569 h 877839"/>
              <a:gd name="connsiteX18" fmla="*/ 2404241 w 3941379"/>
              <a:gd name="connsiteY18" fmla="*/ 524444 h 877839"/>
              <a:gd name="connsiteX19" fmla="*/ 2530366 w 3941379"/>
              <a:gd name="connsiteY19" fmla="*/ 390438 h 877839"/>
              <a:gd name="connsiteX20" fmla="*/ 2680138 w 3941379"/>
              <a:gd name="connsiteY20" fmla="*/ 351024 h 877839"/>
              <a:gd name="connsiteX21" fmla="*/ 2766848 w 3941379"/>
              <a:gd name="connsiteY21" fmla="*/ 351023 h 877839"/>
              <a:gd name="connsiteX22" fmla="*/ 2995448 w 3941379"/>
              <a:gd name="connsiteY22" fmla="*/ 374672 h 877839"/>
              <a:gd name="connsiteX23" fmla="*/ 3302876 w 3941379"/>
              <a:gd name="connsiteY23" fmla="*/ 461382 h 877839"/>
              <a:gd name="connsiteX24" fmla="*/ 3523593 w 3941379"/>
              <a:gd name="connsiteY24" fmla="*/ 469265 h 877839"/>
              <a:gd name="connsiteX25" fmla="*/ 3744310 w 3941379"/>
              <a:gd name="connsiteY25" fmla="*/ 485031 h 877839"/>
              <a:gd name="connsiteX26" fmla="*/ 3941379 w 3941379"/>
              <a:gd name="connsiteY26" fmla="*/ 524444 h 877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941379" h="877839">
                <a:moveTo>
                  <a:pt x="0" y="548093"/>
                </a:moveTo>
                <a:cubicBezTo>
                  <a:pt x="80798" y="525101"/>
                  <a:pt x="161596" y="502110"/>
                  <a:pt x="220717" y="469265"/>
                </a:cubicBezTo>
                <a:cubicBezTo>
                  <a:pt x="279838" y="436420"/>
                  <a:pt x="329762" y="391751"/>
                  <a:pt x="354724" y="351024"/>
                </a:cubicBezTo>
                <a:cubicBezTo>
                  <a:pt x="379686" y="310296"/>
                  <a:pt x="356038" y="270883"/>
                  <a:pt x="370490" y="224900"/>
                </a:cubicBezTo>
                <a:cubicBezTo>
                  <a:pt x="384942" y="178917"/>
                  <a:pt x="412531" y="111913"/>
                  <a:pt x="441434" y="75127"/>
                </a:cubicBezTo>
                <a:cubicBezTo>
                  <a:pt x="470337" y="38341"/>
                  <a:pt x="497927" y="14692"/>
                  <a:pt x="543910" y="4182"/>
                </a:cubicBezTo>
                <a:cubicBezTo>
                  <a:pt x="589893" y="-6328"/>
                  <a:pt x="666093" y="5496"/>
                  <a:pt x="717331" y="12065"/>
                </a:cubicBezTo>
                <a:cubicBezTo>
                  <a:pt x="768569" y="18634"/>
                  <a:pt x="813238" y="14693"/>
                  <a:pt x="851338" y="43596"/>
                </a:cubicBezTo>
                <a:cubicBezTo>
                  <a:pt x="889438" y="72499"/>
                  <a:pt x="913086" y="130307"/>
                  <a:pt x="945931" y="185486"/>
                </a:cubicBezTo>
                <a:cubicBezTo>
                  <a:pt x="978776" y="240665"/>
                  <a:pt x="1012935" y="323434"/>
                  <a:pt x="1048407" y="374672"/>
                </a:cubicBezTo>
                <a:cubicBezTo>
                  <a:pt x="1083879" y="425910"/>
                  <a:pt x="1110155" y="453499"/>
                  <a:pt x="1158765" y="492913"/>
                </a:cubicBezTo>
                <a:cubicBezTo>
                  <a:pt x="1207375" y="532327"/>
                  <a:pt x="1271752" y="569114"/>
                  <a:pt x="1340069" y="611155"/>
                </a:cubicBezTo>
                <a:cubicBezTo>
                  <a:pt x="1408386" y="653196"/>
                  <a:pt x="1488528" y="712317"/>
                  <a:pt x="1568669" y="745162"/>
                </a:cubicBezTo>
                <a:cubicBezTo>
                  <a:pt x="1648810" y="778007"/>
                  <a:pt x="1820917" y="808224"/>
                  <a:pt x="1820917" y="808224"/>
                </a:cubicBezTo>
                <a:cubicBezTo>
                  <a:pt x="1906313" y="829245"/>
                  <a:pt x="2017986" y="862090"/>
                  <a:pt x="2081048" y="871286"/>
                </a:cubicBezTo>
                <a:cubicBezTo>
                  <a:pt x="2144110" y="880482"/>
                  <a:pt x="2169073" y="881796"/>
                  <a:pt x="2199290" y="863403"/>
                </a:cubicBezTo>
                <a:cubicBezTo>
                  <a:pt x="2229507" y="845010"/>
                  <a:pt x="2241331" y="796399"/>
                  <a:pt x="2262352" y="760927"/>
                </a:cubicBezTo>
                <a:cubicBezTo>
                  <a:pt x="2283373" y="725455"/>
                  <a:pt x="2301766" y="689983"/>
                  <a:pt x="2325414" y="650569"/>
                </a:cubicBezTo>
                <a:cubicBezTo>
                  <a:pt x="2349062" y="611155"/>
                  <a:pt x="2370082" y="567799"/>
                  <a:pt x="2404241" y="524444"/>
                </a:cubicBezTo>
                <a:cubicBezTo>
                  <a:pt x="2438400" y="481089"/>
                  <a:pt x="2484383" y="419341"/>
                  <a:pt x="2530366" y="390438"/>
                </a:cubicBezTo>
                <a:cubicBezTo>
                  <a:pt x="2576349" y="361535"/>
                  <a:pt x="2640724" y="357593"/>
                  <a:pt x="2680138" y="351024"/>
                </a:cubicBezTo>
                <a:cubicBezTo>
                  <a:pt x="2719552" y="344455"/>
                  <a:pt x="2714296" y="347082"/>
                  <a:pt x="2766848" y="351023"/>
                </a:cubicBezTo>
                <a:cubicBezTo>
                  <a:pt x="2819400" y="354964"/>
                  <a:pt x="2906110" y="356279"/>
                  <a:pt x="2995448" y="374672"/>
                </a:cubicBezTo>
                <a:cubicBezTo>
                  <a:pt x="3084786" y="393065"/>
                  <a:pt x="3214852" y="445617"/>
                  <a:pt x="3302876" y="461382"/>
                </a:cubicBezTo>
                <a:cubicBezTo>
                  <a:pt x="3390900" y="477147"/>
                  <a:pt x="3450021" y="465324"/>
                  <a:pt x="3523593" y="469265"/>
                </a:cubicBezTo>
                <a:cubicBezTo>
                  <a:pt x="3597165" y="473206"/>
                  <a:pt x="3674679" y="475834"/>
                  <a:pt x="3744310" y="485031"/>
                </a:cubicBezTo>
                <a:cubicBezTo>
                  <a:pt x="3813941" y="494228"/>
                  <a:pt x="3877660" y="509336"/>
                  <a:pt x="3941379" y="524444"/>
                </a:cubicBezTo>
              </a:path>
            </a:pathLst>
          </a:custGeom>
          <a:noFill/>
          <a:ln w="22225"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none" anchor="ctr"/>
          <a:lstStyle/>
          <a:p>
            <a:pPr algn="ctr" eaLnBrk="1" hangingPunct="1">
              <a:lnSpc>
                <a:spcPct val="115000"/>
              </a:lnSpc>
              <a:spcBef>
                <a:spcPct val="50000"/>
              </a:spcBef>
              <a:defRPr/>
            </a:pPr>
            <a:endParaRPr kumimoji="1" lang="zh-CN" altLang="en-US" sz="40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47" name="任意多边形 46"/>
          <p:cNvSpPr/>
          <p:nvPr/>
        </p:nvSpPr>
        <p:spPr>
          <a:xfrm>
            <a:off x="4752975" y="2551113"/>
            <a:ext cx="3965575" cy="522287"/>
          </a:xfrm>
          <a:custGeom>
            <a:avLst/>
            <a:gdLst>
              <a:gd name="connsiteX0" fmla="*/ 0 w 3965028"/>
              <a:gd name="connsiteY0" fmla="*/ 199541 h 521748"/>
              <a:gd name="connsiteX1" fmla="*/ 197069 w 3965028"/>
              <a:gd name="connsiteY1" fmla="*/ 73417 h 521748"/>
              <a:gd name="connsiteX2" fmla="*/ 338959 w 3965028"/>
              <a:gd name="connsiteY2" fmla="*/ 10355 h 521748"/>
              <a:gd name="connsiteX3" fmla="*/ 709449 w 3965028"/>
              <a:gd name="connsiteY3" fmla="*/ 2472 h 521748"/>
              <a:gd name="connsiteX4" fmla="*/ 1040525 w 3965028"/>
              <a:gd name="connsiteY4" fmla="*/ 10355 h 521748"/>
              <a:gd name="connsiteX5" fmla="*/ 1308538 w 3965028"/>
              <a:gd name="connsiteY5" fmla="*/ 104948 h 521748"/>
              <a:gd name="connsiteX6" fmla="*/ 1529256 w 3965028"/>
              <a:gd name="connsiteY6" fmla="*/ 207424 h 521748"/>
              <a:gd name="connsiteX7" fmla="*/ 1781504 w 3965028"/>
              <a:gd name="connsiteY7" fmla="*/ 365079 h 521748"/>
              <a:gd name="connsiteX8" fmla="*/ 2057400 w 3965028"/>
              <a:gd name="connsiteY8" fmla="*/ 428141 h 521748"/>
              <a:gd name="connsiteX9" fmla="*/ 2301766 w 3965028"/>
              <a:gd name="connsiteY9" fmla="*/ 467555 h 521748"/>
              <a:gd name="connsiteX10" fmla="*/ 2546131 w 3965028"/>
              <a:gd name="connsiteY10" fmla="*/ 514851 h 521748"/>
              <a:gd name="connsiteX11" fmla="*/ 2703787 w 3965028"/>
              <a:gd name="connsiteY11" fmla="*/ 506968 h 521748"/>
              <a:gd name="connsiteX12" fmla="*/ 2948152 w 3965028"/>
              <a:gd name="connsiteY12" fmla="*/ 380844 h 521748"/>
              <a:gd name="connsiteX13" fmla="*/ 3208283 w 3965028"/>
              <a:gd name="connsiteY13" fmla="*/ 238955 h 521748"/>
              <a:gd name="connsiteX14" fmla="*/ 3602421 w 3965028"/>
              <a:gd name="connsiteY14" fmla="*/ 191658 h 521748"/>
              <a:gd name="connsiteX15" fmla="*/ 3838904 w 3965028"/>
              <a:gd name="connsiteY15" fmla="*/ 199541 h 521748"/>
              <a:gd name="connsiteX16" fmla="*/ 3965028 w 3965028"/>
              <a:gd name="connsiteY16" fmla="*/ 215306 h 521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965028" h="521748">
                <a:moveTo>
                  <a:pt x="0" y="199541"/>
                </a:moveTo>
                <a:cubicBezTo>
                  <a:pt x="70288" y="152244"/>
                  <a:pt x="140576" y="104948"/>
                  <a:pt x="197069" y="73417"/>
                </a:cubicBezTo>
                <a:cubicBezTo>
                  <a:pt x="253562" y="41886"/>
                  <a:pt x="253562" y="22179"/>
                  <a:pt x="338959" y="10355"/>
                </a:cubicBezTo>
                <a:cubicBezTo>
                  <a:pt x="424356" y="-1469"/>
                  <a:pt x="592521" y="2472"/>
                  <a:pt x="709449" y="2472"/>
                </a:cubicBezTo>
                <a:cubicBezTo>
                  <a:pt x="826377" y="2472"/>
                  <a:pt x="940677" y="-6724"/>
                  <a:pt x="1040525" y="10355"/>
                </a:cubicBezTo>
                <a:cubicBezTo>
                  <a:pt x="1140373" y="27434"/>
                  <a:pt x="1227083" y="72103"/>
                  <a:pt x="1308538" y="104948"/>
                </a:cubicBezTo>
                <a:cubicBezTo>
                  <a:pt x="1389993" y="137793"/>
                  <a:pt x="1450428" y="164069"/>
                  <a:pt x="1529256" y="207424"/>
                </a:cubicBezTo>
                <a:cubicBezTo>
                  <a:pt x="1608084" y="250779"/>
                  <a:pt x="1693480" y="328293"/>
                  <a:pt x="1781504" y="365079"/>
                </a:cubicBezTo>
                <a:cubicBezTo>
                  <a:pt x="1869528" y="401865"/>
                  <a:pt x="1970690" y="411062"/>
                  <a:pt x="2057400" y="428141"/>
                </a:cubicBezTo>
                <a:cubicBezTo>
                  <a:pt x="2144110" y="445220"/>
                  <a:pt x="2220311" y="453103"/>
                  <a:pt x="2301766" y="467555"/>
                </a:cubicBezTo>
                <a:cubicBezTo>
                  <a:pt x="2383221" y="482007"/>
                  <a:pt x="2479128" y="508282"/>
                  <a:pt x="2546131" y="514851"/>
                </a:cubicBezTo>
                <a:cubicBezTo>
                  <a:pt x="2613134" y="521420"/>
                  <a:pt x="2636784" y="529302"/>
                  <a:pt x="2703787" y="506968"/>
                </a:cubicBezTo>
                <a:cubicBezTo>
                  <a:pt x="2770790" y="484634"/>
                  <a:pt x="2864069" y="425513"/>
                  <a:pt x="2948152" y="380844"/>
                </a:cubicBezTo>
                <a:cubicBezTo>
                  <a:pt x="3032235" y="336175"/>
                  <a:pt x="3099238" y="270486"/>
                  <a:pt x="3208283" y="238955"/>
                </a:cubicBezTo>
                <a:cubicBezTo>
                  <a:pt x="3317328" y="207424"/>
                  <a:pt x="3497318" y="198227"/>
                  <a:pt x="3602421" y="191658"/>
                </a:cubicBezTo>
                <a:cubicBezTo>
                  <a:pt x="3707524" y="185089"/>
                  <a:pt x="3778470" y="195600"/>
                  <a:pt x="3838904" y="199541"/>
                </a:cubicBezTo>
                <a:cubicBezTo>
                  <a:pt x="3899338" y="203482"/>
                  <a:pt x="3932183" y="209394"/>
                  <a:pt x="3965028" y="215306"/>
                </a:cubicBezTo>
              </a:path>
            </a:pathLst>
          </a:custGeom>
          <a:noFill/>
          <a:ln w="22225"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none" anchor="ctr"/>
          <a:lstStyle/>
          <a:p>
            <a:pPr algn="ctr" eaLnBrk="1" hangingPunct="1">
              <a:lnSpc>
                <a:spcPct val="115000"/>
              </a:lnSpc>
              <a:spcBef>
                <a:spcPct val="50000"/>
              </a:spcBef>
              <a:defRPr/>
            </a:pPr>
            <a:endParaRPr kumimoji="1" lang="zh-CN" altLang="en-US" sz="40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48" name="任意多边形 47"/>
          <p:cNvSpPr/>
          <p:nvPr/>
        </p:nvSpPr>
        <p:spPr>
          <a:xfrm>
            <a:off x="4729163" y="574675"/>
            <a:ext cx="3949700" cy="844550"/>
          </a:xfrm>
          <a:custGeom>
            <a:avLst/>
            <a:gdLst>
              <a:gd name="connsiteX0" fmla="*/ 0 w 3949262"/>
              <a:gd name="connsiteY0" fmla="*/ 370744 h 843721"/>
              <a:gd name="connsiteX1" fmla="*/ 94593 w 3949262"/>
              <a:gd name="connsiteY1" fmla="*/ 205206 h 843721"/>
              <a:gd name="connsiteX2" fmla="*/ 173421 w 3949262"/>
              <a:gd name="connsiteY2" fmla="*/ 102730 h 843721"/>
              <a:gd name="connsiteX3" fmla="*/ 323193 w 3949262"/>
              <a:gd name="connsiteY3" fmla="*/ 47551 h 843721"/>
              <a:gd name="connsiteX4" fmla="*/ 465083 w 3949262"/>
              <a:gd name="connsiteY4" fmla="*/ 23903 h 843721"/>
              <a:gd name="connsiteX5" fmla="*/ 725214 w 3949262"/>
              <a:gd name="connsiteY5" fmla="*/ 254 h 843721"/>
              <a:gd name="connsiteX6" fmla="*/ 906517 w 3949262"/>
              <a:gd name="connsiteY6" fmla="*/ 39668 h 843721"/>
              <a:gd name="connsiteX7" fmla="*/ 1087821 w 3949262"/>
              <a:gd name="connsiteY7" fmla="*/ 94847 h 843721"/>
              <a:gd name="connsiteX8" fmla="*/ 1292773 w 3949262"/>
              <a:gd name="connsiteY8" fmla="*/ 260385 h 843721"/>
              <a:gd name="connsiteX9" fmla="*/ 1434662 w 3949262"/>
              <a:gd name="connsiteY9" fmla="*/ 394392 h 843721"/>
              <a:gd name="connsiteX10" fmla="*/ 1600200 w 3949262"/>
              <a:gd name="connsiteY10" fmla="*/ 504751 h 843721"/>
              <a:gd name="connsiteX11" fmla="*/ 1742090 w 3949262"/>
              <a:gd name="connsiteY11" fmla="*/ 662406 h 843721"/>
              <a:gd name="connsiteX12" fmla="*/ 1978573 w 3949262"/>
              <a:gd name="connsiteY12" fmla="*/ 780647 h 843721"/>
              <a:gd name="connsiteX13" fmla="*/ 2278117 w 3949262"/>
              <a:gd name="connsiteY13" fmla="*/ 820061 h 843721"/>
              <a:gd name="connsiteX14" fmla="*/ 2498835 w 3949262"/>
              <a:gd name="connsiteY14" fmla="*/ 843710 h 843721"/>
              <a:gd name="connsiteX15" fmla="*/ 2624959 w 3949262"/>
              <a:gd name="connsiteY15" fmla="*/ 820061 h 843721"/>
              <a:gd name="connsiteX16" fmla="*/ 2798379 w 3949262"/>
              <a:gd name="connsiteY16" fmla="*/ 693937 h 843721"/>
              <a:gd name="connsiteX17" fmla="*/ 3042745 w 3949262"/>
              <a:gd name="connsiteY17" fmla="*/ 583579 h 843721"/>
              <a:gd name="connsiteX18" fmla="*/ 3287111 w 3949262"/>
              <a:gd name="connsiteY18" fmla="*/ 520516 h 843721"/>
              <a:gd name="connsiteX19" fmla="*/ 3657600 w 3949262"/>
              <a:gd name="connsiteY19" fmla="*/ 504751 h 843721"/>
              <a:gd name="connsiteX20" fmla="*/ 3831021 w 3949262"/>
              <a:gd name="connsiteY20" fmla="*/ 512634 h 843721"/>
              <a:gd name="connsiteX21" fmla="*/ 3949262 w 3949262"/>
              <a:gd name="connsiteY21" fmla="*/ 512634 h 8437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949262" h="843721">
                <a:moveTo>
                  <a:pt x="0" y="370744"/>
                </a:moveTo>
                <a:cubicBezTo>
                  <a:pt x="32845" y="310309"/>
                  <a:pt x="65690" y="249875"/>
                  <a:pt x="94593" y="205206"/>
                </a:cubicBezTo>
                <a:cubicBezTo>
                  <a:pt x="123496" y="160537"/>
                  <a:pt x="135321" y="129006"/>
                  <a:pt x="173421" y="102730"/>
                </a:cubicBezTo>
                <a:cubicBezTo>
                  <a:pt x="211521" y="76454"/>
                  <a:pt x="274583" y="60689"/>
                  <a:pt x="323193" y="47551"/>
                </a:cubicBezTo>
                <a:cubicBezTo>
                  <a:pt x="371803" y="34413"/>
                  <a:pt x="398080" y="31786"/>
                  <a:pt x="465083" y="23903"/>
                </a:cubicBezTo>
                <a:cubicBezTo>
                  <a:pt x="532086" y="16020"/>
                  <a:pt x="651642" y="-2373"/>
                  <a:pt x="725214" y="254"/>
                </a:cubicBezTo>
                <a:cubicBezTo>
                  <a:pt x="798786" y="2881"/>
                  <a:pt x="846083" y="23902"/>
                  <a:pt x="906517" y="39668"/>
                </a:cubicBezTo>
                <a:cubicBezTo>
                  <a:pt x="966952" y="55433"/>
                  <a:pt x="1023445" y="58061"/>
                  <a:pt x="1087821" y="94847"/>
                </a:cubicBezTo>
                <a:cubicBezTo>
                  <a:pt x="1152197" y="131633"/>
                  <a:pt x="1234966" y="210461"/>
                  <a:pt x="1292773" y="260385"/>
                </a:cubicBezTo>
                <a:cubicBezTo>
                  <a:pt x="1350580" y="310309"/>
                  <a:pt x="1383424" y="353664"/>
                  <a:pt x="1434662" y="394392"/>
                </a:cubicBezTo>
                <a:cubicBezTo>
                  <a:pt x="1485900" y="435120"/>
                  <a:pt x="1548962" y="460082"/>
                  <a:pt x="1600200" y="504751"/>
                </a:cubicBezTo>
                <a:cubicBezTo>
                  <a:pt x="1651438" y="549420"/>
                  <a:pt x="1679028" y="616423"/>
                  <a:pt x="1742090" y="662406"/>
                </a:cubicBezTo>
                <a:cubicBezTo>
                  <a:pt x="1805152" y="708389"/>
                  <a:pt x="1889235" y="754371"/>
                  <a:pt x="1978573" y="780647"/>
                </a:cubicBezTo>
                <a:cubicBezTo>
                  <a:pt x="2067911" y="806923"/>
                  <a:pt x="2191407" y="809551"/>
                  <a:pt x="2278117" y="820061"/>
                </a:cubicBezTo>
                <a:cubicBezTo>
                  <a:pt x="2364827" y="830572"/>
                  <a:pt x="2441028" y="843710"/>
                  <a:pt x="2498835" y="843710"/>
                </a:cubicBezTo>
                <a:cubicBezTo>
                  <a:pt x="2556642" y="843710"/>
                  <a:pt x="2575035" y="845023"/>
                  <a:pt x="2624959" y="820061"/>
                </a:cubicBezTo>
                <a:cubicBezTo>
                  <a:pt x="2674883" y="795099"/>
                  <a:pt x="2728748" y="733351"/>
                  <a:pt x="2798379" y="693937"/>
                </a:cubicBezTo>
                <a:cubicBezTo>
                  <a:pt x="2868010" y="654523"/>
                  <a:pt x="2961290" y="612483"/>
                  <a:pt x="3042745" y="583579"/>
                </a:cubicBezTo>
                <a:cubicBezTo>
                  <a:pt x="3124200" y="554676"/>
                  <a:pt x="3184635" y="533654"/>
                  <a:pt x="3287111" y="520516"/>
                </a:cubicBezTo>
                <a:cubicBezTo>
                  <a:pt x="3389587" y="507378"/>
                  <a:pt x="3566948" y="506065"/>
                  <a:pt x="3657600" y="504751"/>
                </a:cubicBezTo>
                <a:cubicBezTo>
                  <a:pt x="3748252" y="503437"/>
                  <a:pt x="3782411" y="511320"/>
                  <a:pt x="3831021" y="512634"/>
                </a:cubicBezTo>
                <a:cubicBezTo>
                  <a:pt x="3879631" y="513948"/>
                  <a:pt x="3914446" y="513291"/>
                  <a:pt x="3949262" y="512634"/>
                </a:cubicBezTo>
              </a:path>
            </a:pathLst>
          </a:custGeom>
          <a:noFill/>
          <a:ln w="22225"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none" anchor="ctr"/>
          <a:lstStyle/>
          <a:p>
            <a:pPr algn="ctr" eaLnBrk="1" hangingPunct="1">
              <a:lnSpc>
                <a:spcPct val="115000"/>
              </a:lnSpc>
              <a:spcBef>
                <a:spcPct val="50000"/>
              </a:spcBef>
              <a:defRPr/>
            </a:pPr>
            <a:endParaRPr kumimoji="1" lang="zh-CN" altLang="en-US" sz="4000" b="1" i="1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楷体_GB2312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68747" y="5905456"/>
            <a:ext cx="168183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basement</a:t>
            </a:r>
            <a:endParaRPr lang="zh-CN" altLang="en-US" sz="22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1549926" y="6035926"/>
            <a:ext cx="384175" cy="212726"/>
          </a:xfrm>
          <a:prstGeom prst="straightConnector1">
            <a:avLst/>
          </a:prstGeom>
          <a:ln w="317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9712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78078E-02E8-8B42-8ED3-CFD7790E2253}" type="slidenum">
              <a:rPr lang="zh-CN" altLang="en-US" smtClean="0"/>
              <a:pPr>
                <a:defRPr/>
              </a:pPr>
              <a:t>28</a:t>
            </a:fld>
            <a:endParaRPr lang="zh-CN" altLang="en-US"/>
          </a:p>
        </p:txBody>
      </p:sp>
      <p:pic>
        <p:nvPicPr>
          <p:cNvPr id="3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941723"/>
            <a:ext cx="4532984" cy="4916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609600" y="762000"/>
            <a:ext cx="8534400" cy="539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Basin basement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estimated from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isosurface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of Vs beneath dense array</a:t>
            </a:r>
            <a:endParaRPr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4849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78078E-02E8-8B42-8ED3-CFD7790E2253}" type="slidenum">
              <a:rPr lang="zh-CN" altLang="en-US" smtClean="0"/>
              <a:pPr>
                <a:defRPr/>
              </a:pPr>
              <a:t>29</a:t>
            </a:fld>
            <a:endParaRPr lang="zh-CN" altLang="en-US"/>
          </a:p>
        </p:txBody>
      </p:sp>
      <p:pic>
        <p:nvPicPr>
          <p:cNvPr id="3" name="图片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706" y="2895600"/>
            <a:ext cx="4919949" cy="3237640"/>
          </a:xfrm>
          <a:prstGeom prst="rect">
            <a:avLst/>
          </a:prstGeom>
        </p:spPr>
      </p:pic>
      <p:pic>
        <p:nvPicPr>
          <p:cNvPr id="4" name="图片 3" descr="Dispersion_example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87887" y="2514600"/>
            <a:ext cx="4191000" cy="3703433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8150" y="228600"/>
            <a:ext cx="8077200" cy="661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800" b="1" dirty="0" smtClean="0">
                <a:solidFill>
                  <a:srgbClr val="1422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3.4 Ambient </a:t>
            </a:r>
            <a:r>
              <a:rPr lang="en-US" altLang="zh-CN" sz="2800" b="1" dirty="0">
                <a:solidFill>
                  <a:srgbClr val="1422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noise tomography </a:t>
            </a:r>
            <a:r>
              <a:rPr lang="en-US" altLang="zh-CN" sz="2800" b="1" dirty="0" smtClean="0">
                <a:solidFill>
                  <a:srgbClr val="1422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of South China Sea</a:t>
            </a:r>
            <a:endParaRPr lang="en-US" altLang="zh-CN" sz="2800" b="1" dirty="0">
              <a:solidFill>
                <a:srgbClr val="1422F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8150" y="1202089"/>
            <a:ext cx="8534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Large-scale surface wave tomography, ~ 300 km horizontal resolution</a:t>
            </a:r>
          </a:p>
          <a:p>
            <a:pPr>
              <a:lnSpc>
                <a:spcPct val="150000"/>
              </a:lnSpc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Deep to 60 km.  A model better than CRUST1.0 for South China Sea.</a:t>
            </a:r>
            <a:endParaRPr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93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>
            <a:extLst>
              <a:ext uri="{FF2B5EF4-FFF2-40B4-BE49-F238E27FC236}">
                <a16:creationId xmlns="" xmlns:a16="http://schemas.microsoft.com/office/drawing/2014/main" id="{C3B2B87E-BB36-694A-9ED1-3A526254815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53304" y="1010139"/>
            <a:ext cx="8909050" cy="1061833"/>
          </a:xfrm>
        </p:spPr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altLang="zh-CN" sz="2200" dirty="0"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Different compositional models of BSE individually predicted different mantle </a:t>
            </a:r>
            <a:r>
              <a:rPr lang="en-US" altLang="zh-CN" sz="2200" dirty="0" err="1"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geoneutrino</a:t>
            </a:r>
            <a:r>
              <a:rPr lang="en-US" altLang="zh-CN" sz="2200" dirty="0"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 fluxes. The detector cannot separate the mantle contribution from the crust contribution. </a:t>
            </a:r>
            <a:br>
              <a:rPr lang="en-US" altLang="zh-CN" sz="2200" dirty="0"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</a:br>
            <a:endParaRPr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内容占位符 3">
            <a:extLst>
              <a:ext uri="{FF2B5EF4-FFF2-40B4-BE49-F238E27FC236}">
                <a16:creationId xmlns="" xmlns:a16="http://schemas.microsoft.com/office/drawing/2014/main" id="{85BE2AA7-C632-5246-812B-AC1AA5386A0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29288" y="3344863"/>
            <a:ext cx="3370262" cy="3473450"/>
          </a:xfrm>
        </p:spPr>
      </p:pic>
      <p:sp>
        <p:nvSpPr>
          <p:cNvPr id="17411" name="灯片编号占位符 1">
            <a:extLst>
              <a:ext uri="{FF2B5EF4-FFF2-40B4-BE49-F238E27FC236}">
                <a16:creationId xmlns="" xmlns:a16="http://schemas.microsoft.com/office/drawing/2014/main" id="{703EC7AD-6AD8-5A4F-82B0-81320FCCB9E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0D16F28-7E56-CC4B-95C9-B901DFCA33DD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7412" name="图片 4">
            <a:extLst>
              <a:ext uri="{FF2B5EF4-FFF2-40B4-BE49-F238E27FC236}">
                <a16:creationId xmlns="" xmlns:a16="http://schemas.microsoft.com/office/drawing/2014/main" id="{3504AEA8-3D5D-A545-9147-552F60A3D98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4264025"/>
            <a:ext cx="3240088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矩形 2">
            <a:extLst>
              <a:ext uri="{FF2B5EF4-FFF2-40B4-BE49-F238E27FC236}">
                <a16:creationId xmlns="" xmlns:a16="http://schemas.microsoft.com/office/drawing/2014/main" id="{A9ED609B-7E40-E349-8E4D-E7F15E731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3430588"/>
            <a:ext cx="2451100" cy="646112"/>
          </a:xfrm>
          <a:prstGeom prst="rect">
            <a:avLst/>
          </a:prstGeom>
          <a:noFill/>
          <a:ln w="38100" cmpd="dbl">
            <a:solidFill>
              <a:srgbClr val="0070C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0070C0"/>
                </a:solidFill>
                <a:latin typeface="Bookman Old Style" panose="0205060405050502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Bulk Silicate Earth</a:t>
            </a:r>
          </a:p>
          <a:p>
            <a:pPr eaLnBrk="1" hangingPunct="1"/>
            <a:r>
              <a:rPr lang="en-US" altLang="zh-CN" b="1">
                <a:solidFill>
                  <a:srgbClr val="0070C0"/>
                </a:solidFill>
                <a:latin typeface="Bookman Old Style" panose="020506040505050202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(BSE) models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D00E0936-C31C-5546-AE4F-F4D2F5AD0913}"/>
              </a:ext>
            </a:extLst>
          </p:cNvPr>
          <p:cNvSpPr/>
          <p:nvPr/>
        </p:nvSpPr>
        <p:spPr>
          <a:xfrm>
            <a:off x="130175" y="6267450"/>
            <a:ext cx="3028950" cy="3937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950" b="1" dirty="0">
                <a:solidFill>
                  <a:srgbClr val="7030A0"/>
                </a:solidFill>
                <a:latin typeface="Bookman Old Style" panose="02050604050505020204" pitchFamily="18" charset="0"/>
                <a:ea typeface="+mn-ea"/>
                <a:cs typeface="Times New Roman" panose="02020603050405020304" pitchFamily="18" charset="0"/>
              </a:rPr>
              <a:t>Hybrid Earth’s engine</a:t>
            </a:r>
          </a:p>
        </p:txBody>
      </p:sp>
      <p:grpSp>
        <p:nvGrpSpPr>
          <p:cNvPr id="17415" name="组合 15">
            <a:extLst>
              <a:ext uri="{FF2B5EF4-FFF2-40B4-BE49-F238E27FC236}">
                <a16:creationId xmlns="" xmlns:a16="http://schemas.microsoft.com/office/drawing/2014/main" id="{C2FDA576-A103-7145-8581-9E5DD2E49DC8}"/>
              </a:ext>
            </a:extLst>
          </p:cNvPr>
          <p:cNvGrpSpPr>
            <a:grpSpLocks/>
          </p:cNvGrpSpPr>
          <p:nvPr/>
        </p:nvGrpSpPr>
        <p:grpSpPr bwMode="auto">
          <a:xfrm>
            <a:off x="3630613" y="3562350"/>
            <a:ext cx="1533525" cy="3236913"/>
            <a:chOff x="9918700" y="1856909"/>
            <a:chExt cx="2044700" cy="4315291"/>
          </a:xfrm>
        </p:grpSpPr>
        <p:sp useBgFill="1">
          <p:nvSpPr>
            <p:cNvPr id="12" name="矩形 11">
              <a:extLst>
                <a:ext uri="{FF2B5EF4-FFF2-40B4-BE49-F238E27FC236}">
                  <a16:creationId xmlns="" xmlns:a16="http://schemas.microsoft.com/office/drawing/2014/main" id="{BCEAE050-78B7-EE45-AC64-3F521C9BC2D0}"/>
                </a:ext>
              </a:extLst>
            </p:cNvPr>
            <p:cNvSpPr/>
            <p:nvPr/>
          </p:nvSpPr>
          <p:spPr>
            <a:xfrm>
              <a:off x="10128492" y="2111828"/>
              <a:ext cx="1460500" cy="833550"/>
            </a:xfrm>
            <a:prstGeom prst="rect">
              <a:avLst/>
            </a:prstGeom>
            <a:ln w="38100">
              <a:noFill/>
            </a:ln>
            <a:scene3d>
              <a:camera prst="orthographicFront"/>
              <a:lightRig rig="threePt" dir="t"/>
            </a:scene3d>
            <a:sp3d prstMaterial="dkEdge">
              <a:bevelT prst="angle"/>
              <a:bevelB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50" dirty="0">
                  <a:solidFill>
                    <a:srgbClr val="7030A0"/>
                  </a:solidFill>
                  <a:latin typeface="Bookman Old Style" panose="02050604050505020204" pitchFamily="18" charset="0"/>
                </a:rPr>
                <a:t>Low Q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50" dirty="0">
                  <a:solidFill>
                    <a:schemeClr val="tx1"/>
                  </a:solidFill>
                  <a:latin typeface="Bookman Old Style" panose="02050604050505020204" pitchFamily="18" charset="0"/>
                </a:rPr>
                <a:t>~10TW</a:t>
              </a:r>
              <a:endParaRPr lang="zh-CN" altLang="en-US" sz="1650" dirty="0">
                <a:solidFill>
                  <a:schemeClr val="tx1"/>
                </a:solidFill>
                <a:latin typeface="Bookman Old Style" panose="02050604050505020204" pitchFamily="18" charset="0"/>
              </a:endParaRPr>
            </a:p>
          </p:txBody>
        </p:sp>
        <p:sp useBgFill="1">
          <p:nvSpPr>
            <p:cNvPr id="13" name="矩形 12">
              <a:extLst>
                <a:ext uri="{FF2B5EF4-FFF2-40B4-BE49-F238E27FC236}">
                  <a16:creationId xmlns="" xmlns:a16="http://schemas.microsoft.com/office/drawing/2014/main" id="{BAB9AECE-5952-944C-A1C0-05FBD6CAA355}"/>
                </a:ext>
              </a:extLst>
            </p:cNvPr>
            <p:cNvSpPr/>
            <p:nvPr/>
          </p:nvSpPr>
          <p:spPr>
            <a:xfrm>
              <a:off x="10166048" y="3599554"/>
              <a:ext cx="1485949" cy="833549"/>
            </a:xfrm>
            <a:prstGeom prst="rect">
              <a:avLst/>
            </a:prstGeom>
            <a:ln w="38100">
              <a:noFill/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50" dirty="0">
                  <a:solidFill>
                    <a:srgbClr val="7030A0"/>
                  </a:solidFill>
                  <a:latin typeface="Bookman Old Style" panose="02050604050505020204" pitchFamily="18" charset="0"/>
                </a:rPr>
                <a:t>Middle Q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50" dirty="0">
                  <a:solidFill>
                    <a:schemeClr val="tx1"/>
                  </a:solidFill>
                  <a:latin typeface="Bookman Old Style" panose="02050604050505020204" pitchFamily="18" charset="0"/>
                </a:rPr>
                <a:t>~20TW</a:t>
              </a:r>
              <a:endParaRPr lang="zh-CN" altLang="en-US" sz="1650" dirty="0">
                <a:solidFill>
                  <a:schemeClr val="tx1"/>
                </a:solidFill>
                <a:latin typeface="Bookman Old Style" panose="02050604050505020204" pitchFamily="18" charset="0"/>
              </a:endParaRPr>
            </a:p>
          </p:txBody>
        </p:sp>
        <p:sp useBgFill="1">
          <p:nvSpPr>
            <p:cNvPr id="14" name="矩形 13">
              <a:extLst>
                <a:ext uri="{FF2B5EF4-FFF2-40B4-BE49-F238E27FC236}">
                  <a16:creationId xmlns="" xmlns:a16="http://schemas.microsoft.com/office/drawing/2014/main" id="{D605651D-0CB7-0A4B-B88E-E547D5912D9B}"/>
                </a:ext>
              </a:extLst>
            </p:cNvPr>
            <p:cNvSpPr/>
            <p:nvPr/>
          </p:nvSpPr>
          <p:spPr>
            <a:xfrm>
              <a:off x="10191497" y="5113112"/>
              <a:ext cx="1460500" cy="833550"/>
            </a:xfrm>
            <a:prstGeom prst="rect">
              <a:avLst/>
            </a:prstGeom>
            <a:ln w="38100">
              <a:noFill/>
            </a:ln>
            <a:scene3d>
              <a:camera prst="orthographicFront"/>
              <a:lightRig rig="threePt" dir="t"/>
            </a:scene3d>
            <a:sp3d>
              <a:bevelT prst="angle"/>
              <a:bevelB prst="angle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50" dirty="0">
                  <a:solidFill>
                    <a:srgbClr val="7030A0"/>
                  </a:solidFill>
                  <a:latin typeface="Bookman Old Style" panose="02050604050505020204" pitchFamily="18" charset="0"/>
                </a:rPr>
                <a:t>High Q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50" dirty="0">
                  <a:solidFill>
                    <a:schemeClr val="tx1"/>
                  </a:solidFill>
                  <a:latin typeface="Bookman Old Style" panose="02050604050505020204" pitchFamily="18" charset="0"/>
                </a:rPr>
                <a:t>~30TW</a:t>
              </a:r>
              <a:endParaRPr lang="zh-CN" altLang="en-US" sz="1650" dirty="0">
                <a:solidFill>
                  <a:schemeClr val="tx1"/>
                </a:solidFill>
                <a:latin typeface="Bookman Old Style" panose="02050604050505020204" pitchFamily="18" charset="0"/>
              </a:endParaRPr>
            </a:p>
          </p:txBody>
        </p:sp>
        <p:sp>
          <p:nvSpPr>
            <p:cNvPr id="15" name="圆角矩形 14">
              <a:extLst>
                <a:ext uri="{FF2B5EF4-FFF2-40B4-BE49-F238E27FC236}">
                  <a16:creationId xmlns="" xmlns:a16="http://schemas.microsoft.com/office/drawing/2014/main" id="{EAC76155-DAE6-1540-968C-2388DA1956C4}"/>
                </a:ext>
              </a:extLst>
            </p:cNvPr>
            <p:cNvSpPr/>
            <p:nvPr/>
          </p:nvSpPr>
          <p:spPr>
            <a:xfrm>
              <a:off x="9918700" y="1856909"/>
              <a:ext cx="2044700" cy="4315291"/>
            </a:xfrm>
            <a:prstGeom prst="roundRect">
              <a:avLst/>
            </a:prstGeom>
            <a:noFill/>
            <a:ln w="63500" cmpd="dbl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cxnSp>
        <p:nvCxnSpPr>
          <p:cNvPr id="20" name="曲线连接符 19">
            <a:extLst>
              <a:ext uri="{FF2B5EF4-FFF2-40B4-BE49-F238E27FC236}">
                <a16:creationId xmlns="" xmlns:a16="http://schemas.microsoft.com/office/drawing/2014/main" id="{FE7794AA-4E01-B24E-93CE-BB36A8A75EB2}"/>
              </a:ext>
            </a:extLst>
          </p:cNvPr>
          <p:cNvCxnSpPr/>
          <p:nvPr/>
        </p:nvCxnSpPr>
        <p:spPr>
          <a:xfrm flipV="1">
            <a:off x="3095625" y="4648200"/>
            <a:ext cx="625475" cy="311150"/>
          </a:xfrm>
          <a:prstGeom prst="curvedConnector3">
            <a:avLst/>
          </a:prstGeom>
          <a:ln w="63500" cmpd="dbl">
            <a:solidFill>
              <a:srgbClr val="7030A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曲线连接符 20">
            <a:extLst>
              <a:ext uri="{FF2B5EF4-FFF2-40B4-BE49-F238E27FC236}">
                <a16:creationId xmlns="" xmlns:a16="http://schemas.microsoft.com/office/drawing/2014/main" id="{D4656862-CEF6-084D-8E76-E4881F8BA2BD}"/>
              </a:ext>
            </a:extLst>
          </p:cNvPr>
          <p:cNvCxnSpPr/>
          <p:nvPr/>
        </p:nvCxnSpPr>
        <p:spPr>
          <a:xfrm flipV="1">
            <a:off x="5187950" y="4221163"/>
            <a:ext cx="541338" cy="314325"/>
          </a:xfrm>
          <a:prstGeom prst="curvedConnector3">
            <a:avLst/>
          </a:prstGeom>
          <a:ln w="63500" cmpd="dbl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418" name="矩形 3">
            <a:extLst>
              <a:ext uri="{FF2B5EF4-FFF2-40B4-BE49-F238E27FC236}">
                <a16:creationId xmlns="" xmlns:a16="http://schemas.microsoft.com/office/drawing/2014/main" id="{6A6CA41A-7959-C546-BB2A-D4DFF65FE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4373" y="139894"/>
            <a:ext cx="2655985" cy="624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ts val="4600"/>
              </a:lnSpc>
            </a:pPr>
            <a:r>
              <a:rPr lang="en-US" altLang="zh-CN" sz="30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1. Introduction</a:t>
            </a:r>
            <a:endParaRPr lang="en-US" altLang="zh-CN" sz="30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7419" name="标题 1">
            <a:extLst>
              <a:ext uri="{FF2B5EF4-FFF2-40B4-BE49-F238E27FC236}">
                <a16:creationId xmlns="" xmlns:a16="http://schemas.microsoft.com/office/drawing/2014/main" id="{248BEAD1-FCB4-B443-A5C3-8B39D9112E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058" y="2088845"/>
            <a:ext cx="8230748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defTabSz="685800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en-US" altLang="zh-CN" sz="2200" dirty="0" smtClean="0"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sz="2200" dirty="0"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test different compositional models of the mantle, an accurate estimation of the crust geoneutrino flux based on the 3-D crust model in advance is </a:t>
            </a:r>
            <a:r>
              <a:rPr lang="en-US" altLang="zh-CN" sz="2200" dirty="0" smtClean="0">
                <a:latin typeface="Times New Roman" panose="02020603050405020304" pitchFamily="18" charset="0"/>
                <a:ea typeface="等线 Light" panose="02010600030101010101" pitchFamily="2" charset="-122"/>
                <a:cs typeface="Times New Roman" panose="02020603050405020304" pitchFamily="18" charset="0"/>
              </a:rPr>
              <a:t>necessary. </a:t>
            </a:r>
            <a:endParaRPr lang="zh-CN" altLang="en-US" sz="2200" dirty="0">
              <a:latin typeface="Times New Roman" panose="02020603050405020304" pitchFamily="18" charset="0"/>
              <a:ea typeface="等线 Light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78078E-02E8-8B42-8ED3-CFD7790E2253}" type="slidenum">
              <a:rPr lang="zh-CN" altLang="en-US" smtClean="0"/>
              <a:pPr>
                <a:defRPr/>
              </a:pPr>
              <a:t>30</a:t>
            </a:fld>
            <a:endParaRPr lang="zh-CN" altLang="en-US"/>
          </a:p>
        </p:txBody>
      </p:sp>
      <p:pic>
        <p:nvPicPr>
          <p:cNvPr id="3" name="图片 2" descr="Deep_5_60_hen_2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52600" y="1203338"/>
            <a:ext cx="5914467" cy="5518137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980751" y="304800"/>
            <a:ext cx="4505899" cy="539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Vs model deep to 60 km depth. </a:t>
            </a:r>
            <a:endParaRPr lang="zh-CN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31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78078E-02E8-8B42-8ED3-CFD7790E2253}" type="slidenum">
              <a:rPr lang="zh-CN" altLang="en-US" smtClean="0"/>
              <a:pPr>
                <a:defRPr/>
              </a:pPr>
              <a:t>31</a:t>
            </a:fld>
            <a:endParaRPr lang="zh-CN" altLang="en-US"/>
          </a:p>
        </p:txBody>
      </p:sp>
      <p:pic>
        <p:nvPicPr>
          <p:cNvPr id="3" name="图片 2" descr="垂直剖面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446567"/>
            <a:ext cx="6726183" cy="5411433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667000" y="228600"/>
            <a:ext cx="615315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Cross-sections of Vs model</a:t>
            </a:r>
            <a:endParaRPr lang="zh-CN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04800" y="904936"/>
            <a:ext cx="829294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dashed line: CRUST1.0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Moho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;            solid line: </a:t>
            </a:r>
            <a:r>
              <a:rPr lang="en-US" altLang="zh-CN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Moho</a:t>
            </a:r>
            <a:r>
              <a:rPr lang="en-US" altLang="zh-CN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 in this study 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835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78078E-02E8-8B42-8ED3-CFD7790E2253}" type="slidenum">
              <a:rPr lang="zh-CN" altLang="en-US" smtClean="0"/>
              <a:pPr>
                <a:defRPr/>
              </a:pPr>
              <a:t>32</a:t>
            </a:fld>
            <a:endParaRPr lang="zh-CN" altLang="en-US"/>
          </a:p>
        </p:txBody>
      </p:sp>
      <p:sp>
        <p:nvSpPr>
          <p:cNvPr id="3" name="标题 1">
            <a:extLst>
              <a:ext uri="{FF2B5EF4-FFF2-40B4-BE49-F238E27FC236}">
                <a16:creationId xmlns="" xmlns:a16="http://schemas.microsoft.com/office/drawing/2014/main" id="{85CA2542-492C-1B4B-909D-E5B1BC465B75}"/>
              </a:ext>
            </a:extLst>
          </p:cNvPr>
          <p:cNvSpPr txBox="1">
            <a:spLocks noChangeArrowheads="1"/>
          </p:cNvSpPr>
          <p:nvPr/>
        </p:nvSpPr>
        <p:spPr>
          <a:xfrm>
            <a:off x="3276600" y="228600"/>
            <a:ext cx="4019550" cy="1325563"/>
          </a:xfrm>
          <a:prstGeom prst="rect">
            <a:avLst/>
          </a:prstGeom>
        </p:spPr>
        <p:txBody>
          <a:bodyPr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等线 Light" panose="02010600030101010101" pitchFamily="2" charset="-122"/>
                <a:ea typeface="等线 Light" panose="02010600030101010101" pitchFamily="2" charset="-122"/>
              </a:defRPr>
            </a:lvl9pPr>
          </a:lstStyle>
          <a:p>
            <a:pPr eaLnBrk="1" hangingPunct="1"/>
            <a:r>
              <a:rPr lang="en-US" altLang="zh-CN" sz="36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4. Summary</a:t>
            </a:r>
            <a:endParaRPr lang="zh-CN" altLang="en-US" dirty="0"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73827" y="1410608"/>
            <a:ext cx="85344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Local high-resolution (~ 40 km) crustal model in South China is obtained with data from ~ 450 seismic stations, higher resolution than CRUST1.0 global model.  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Local models for crust and sediment basins with much higher resolution can be obtained by deploying more dense temporary seismometers.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we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are planning to update the local crust model by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joint inversion with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more geophysical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data (e.g., seismic and gravity data). Testing algorithms in Sichuan basin, then apply to South China.</a:t>
            </a:r>
            <a:endParaRPr lang="zh-CN" altLang="zh-CN" sz="2200" dirty="0">
              <a:solidFill>
                <a:srgbClr val="000000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200" dirty="0" smtClean="0">
              <a:solidFill>
                <a:srgbClr val="000000"/>
              </a:solidFill>
              <a:latin typeface="Times New Roman" panose="02020603050405020304" pitchFamily="18" charset="0"/>
              <a:ea typeface="Microsoft YaHei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66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78078E-02E8-8B42-8ED3-CFD7790E2253}" type="slidenum">
              <a:rPr lang="zh-CN" altLang="en-US" smtClean="0"/>
              <a:pPr>
                <a:defRPr/>
              </a:pPr>
              <a:t>33</a:t>
            </a:fld>
            <a:endParaRPr lang="zh-CN" altLang="en-US"/>
          </a:p>
        </p:txBody>
      </p:sp>
      <p:pic>
        <p:nvPicPr>
          <p:cNvPr id="3" name="Picture 2" descr="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3462844" y="2597339"/>
            <a:ext cx="2779016" cy="5742305"/>
          </a:xfrm>
          <a:prstGeom prst="rect">
            <a:avLst/>
          </a:prstGeom>
        </p:spPr>
      </p:pic>
      <p:pic>
        <p:nvPicPr>
          <p:cNvPr id="4" name="Picture 7" descr="1"/>
          <p:cNvPicPr>
            <a:picLocks noChangeAspect="1"/>
          </p:cNvPicPr>
          <p:nvPr/>
        </p:nvPicPr>
        <p:blipFill rotWithShape="1">
          <a:blip r:embed="rId3"/>
          <a:srcRect r="14375"/>
          <a:stretch/>
        </p:blipFill>
        <p:spPr>
          <a:xfrm rot="5400000">
            <a:off x="3629837" y="-206437"/>
            <a:ext cx="2460637" cy="5726699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775652" y="381000"/>
            <a:ext cx="81534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Trials of joint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inversion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of </a:t>
            </a:r>
            <a:r>
              <a:rPr lang="en-US" altLang="zh-CN" sz="2200" dirty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seismic and gravity </a:t>
            </a:r>
            <a:r>
              <a:rPr lang="en-US" altLang="zh-CN" sz="2200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data in Sichuan </a:t>
            </a:r>
            <a:r>
              <a:rPr lang="en-US" altLang="zh-CN" sz="2200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Baisn</a:t>
            </a:r>
            <a:endParaRPr lang="zh-CN" altLang="en-US" sz="2200" dirty="0"/>
          </a:p>
        </p:txBody>
      </p:sp>
      <p:sp>
        <p:nvSpPr>
          <p:cNvPr id="6" name="矩形 5"/>
          <p:cNvSpPr/>
          <p:nvPr/>
        </p:nvSpPr>
        <p:spPr>
          <a:xfrm>
            <a:off x="2007823" y="1012796"/>
            <a:ext cx="205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Seismic data only</a:t>
            </a:r>
            <a:endParaRPr lang="zh-CN" altLang="en-US" b="1" dirty="0"/>
          </a:p>
        </p:txBody>
      </p:sp>
      <p:sp>
        <p:nvSpPr>
          <p:cNvPr id="7" name="矩形 6"/>
          <p:cNvSpPr/>
          <p:nvPr/>
        </p:nvSpPr>
        <p:spPr>
          <a:xfrm>
            <a:off x="4038600" y="1012796"/>
            <a:ext cx="205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Joint inversion</a:t>
            </a:r>
            <a:endParaRPr lang="zh-CN" altLang="en-US" b="1" dirty="0"/>
          </a:p>
        </p:txBody>
      </p:sp>
      <p:sp>
        <p:nvSpPr>
          <p:cNvPr id="8" name="矩形 7"/>
          <p:cNvSpPr/>
          <p:nvPr/>
        </p:nvSpPr>
        <p:spPr>
          <a:xfrm>
            <a:off x="6000291" y="1012796"/>
            <a:ext cx="152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Microsoft YaHei" panose="020B0503020204020204" pitchFamily="34" charset="-122"/>
                <a:cs typeface="Times New Roman" panose="02020603050405020304" pitchFamily="18" charset="0"/>
              </a:rPr>
              <a:t>Real model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4030227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extBox 1">
            <a:extLst>
              <a:ext uri="{FF2B5EF4-FFF2-40B4-BE49-F238E27FC236}">
                <a16:creationId xmlns="" xmlns:a16="http://schemas.microsoft.com/office/drawing/2014/main" id="{97AB37E5-42EC-9749-889A-374901F883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3041" y="2667000"/>
            <a:ext cx="6533022" cy="13114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6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Thanks!</a:t>
            </a:r>
            <a:endParaRPr lang="en-US" altLang="zh-CN" sz="6000" b="1" dirty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7890" name="灯片编号占位符 2">
            <a:extLst>
              <a:ext uri="{FF2B5EF4-FFF2-40B4-BE49-F238E27FC236}">
                <a16:creationId xmlns="" xmlns:a16="http://schemas.microsoft.com/office/drawing/2014/main" id="{C6AD28FA-B2D9-8047-94C8-65374DC9ECF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07E9B4C-0E0D-FB44-9AC0-35C61DA9F5CD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34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灯片编号占位符 1">
            <a:extLst>
              <a:ext uri="{FF2B5EF4-FFF2-40B4-BE49-F238E27FC236}">
                <a16:creationId xmlns="" xmlns:a16="http://schemas.microsoft.com/office/drawing/2014/main" id="{04281186-04E2-F14A-98A7-EB346A57911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8962525-11F2-CF45-AB69-39F006CC0F3D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8914" name="TextBox 1">
            <a:extLst>
              <a:ext uri="{FF2B5EF4-FFF2-40B4-BE49-F238E27FC236}">
                <a16:creationId xmlns="" xmlns:a16="http://schemas.microsoft.com/office/drawing/2014/main" id="{FEC4030A-F907-F34B-9C83-1FA2DDAFD2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78225" y="2667000"/>
            <a:ext cx="2036763" cy="90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4000" b="1">
                <a:solidFill>
                  <a:srgbClr val="FF0000"/>
                </a:solidFill>
                <a:ea typeface="楷体" panose="02010609060101010101" pitchFamily="49" charset="-122"/>
              </a:rPr>
              <a:t>Backup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4">
            <a:extLst>
              <a:ext uri="{FF2B5EF4-FFF2-40B4-BE49-F238E27FC236}">
                <a16:creationId xmlns="" xmlns:a16="http://schemas.microsoft.com/office/drawing/2014/main" id="{910EE4A2-67F8-B547-B2D7-187FD0EB6D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990600"/>
            <a:ext cx="8763000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Global CRUST1.0</a:t>
            </a:r>
            <a:r>
              <a:rPr lang="zh-CN" altLang="en-US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model has low-resolution</a:t>
            </a:r>
            <a:r>
              <a:rPr lang="zh-CN" altLang="en-US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(~1</a:t>
            </a:r>
            <a:r>
              <a:rPr lang="zh-CN" altLang="en-US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°</a:t>
            </a: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x1</a:t>
            </a:r>
            <a:r>
              <a:rPr lang="zh-CN" altLang="en-US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°</a:t>
            </a: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 ~ 100 km).  it also is a compiled model based on many independent models.   A new local refined 3-D crustal model with higher resolution is needed for South China around the JUNO.</a:t>
            </a:r>
          </a:p>
        </p:txBody>
      </p:sp>
      <p:sp>
        <p:nvSpPr>
          <p:cNvPr id="40962" name="矩形 3">
            <a:extLst>
              <a:ext uri="{FF2B5EF4-FFF2-40B4-BE49-F238E27FC236}">
                <a16:creationId xmlns="" xmlns:a16="http://schemas.microsoft.com/office/drawing/2014/main" id="{F2FDAAAE-D29D-C841-B4B6-0E22F203DC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2275" y="333375"/>
            <a:ext cx="5562600" cy="61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ts val="4600"/>
              </a:lnSpc>
            </a:pPr>
            <a:r>
              <a:rPr lang="en-US" altLang="zh-CN" sz="260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Why a new local model for South China</a:t>
            </a:r>
          </a:p>
        </p:txBody>
      </p:sp>
      <p:pic>
        <p:nvPicPr>
          <p:cNvPr id="40963" name="图片 2">
            <a:extLst>
              <a:ext uri="{FF2B5EF4-FFF2-40B4-BE49-F238E27FC236}">
                <a16:creationId xmlns="" xmlns:a16="http://schemas.microsoft.com/office/drawing/2014/main" id="{CED389EF-3688-D740-820B-BC87C3A5BE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3" y="2611438"/>
            <a:ext cx="3606800" cy="422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图片 6">
            <a:extLst>
              <a:ext uri="{FF2B5EF4-FFF2-40B4-BE49-F238E27FC236}">
                <a16:creationId xmlns="" xmlns:a16="http://schemas.microsoft.com/office/drawing/2014/main" id="{32C83E31-4E18-5D4A-A95C-5F79B156EF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038" y="2586038"/>
            <a:ext cx="4397375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图片 1">
            <a:extLst>
              <a:ext uri="{FF2B5EF4-FFF2-40B4-BE49-F238E27FC236}">
                <a16:creationId xmlns="" xmlns:a16="http://schemas.microsoft.com/office/drawing/2014/main" id="{126E4349-3AC2-1948-A56D-220785FE845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82"/>
          <a:stretch>
            <a:fillRect/>
          </a:stretch>
        </p:blipFill>
        <p:spPr bwMode="auto">
          <a:xfrm>
            <a:off x="4491038" y="4943475"/>
            <a:ext cx="1592262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6" name="文本框 1">
            <a:extLst>
              <a:ext uri="{FF2B5EF4-FFF2-40B4-BE49-F238E27FC236}">
                <a16:creationId xmlns="" xmlns:a16="http://schemas.microsoft.com/office/drawing/2014/main" id="{BD186D64-E639-8447-8F53-FC29FA581A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6542088"/>
            <a:ext cx="46450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 sz="1600" b="1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 Moho depth from Bouguer gravity inversion</a:t>
            </a:r>
            <a:endParaRPr lang="zh-CN" altLang="en-US" sz="1600" b="1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0967" name="灯片编号占位符 1">
            <a:extLst>
              <a:ext uri="{FF2B5EF4-FFF2-40B4-BE49-F238E27FC236}">
                <a16:creationId xmlns="" xmlns:a16="http://schemas.microsoft.com/office/drawing/2014/main" id="{4B1C4A85-6EA1-F447-90FF-A670B65C32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42FA72-F6F2-2545-B85B-D41B034F4E55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36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图片 8">
            <a:extLst>
              <a:ext uri="{FF2B5EF4-FFF2-40B4-BE49-F238E27FC236}">
                <a16:creationId xmlns="" xmlns:a16="http://schemas.microsoft.com/office/drawing/2014/main" id="{805C3061-5A64-6F4F-9999-5E766C3B1B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725" y="2133600"/>
            <a:ext cx="424973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6" name="矩形 1">
            <a:extLst>
              <a:ext uri="{FF2B5EF4-FFF2-40B4-BE49-F238E27FC236}">
                <a16:creationId xmlns="" xmlns:a16="http://schemas.microsoft.com/office/drawing/2014/main" id="{89BCDD0C-25A2-1E44-A8BC-0AF6666AC6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5950" y="746125"/>
            <a:ext cx="8223250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Using Automatic Frequency-Time Analysis method (AFTAN)</a:t>
            </a:r>
            <a:r>
              <a:rPr lang="zh-CN" altLang="en-US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totally 41,041 dispersion curves are extracted from 76,689</a:t>
            </a:r>
            <a:r>
              <a:rPr lang="zh-CN" altLang="en-US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Rayleigh wave dispersion curves</a:t>
            </a:r>
            <a:r>
              <a:rPr lang="zh-CN" altLang="en-US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after quality control.</a:t>
            </a:r>
            <a:endParaRPr lang="zh-CN" altLang="en-US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1987" name="图片 9">
            <a:extLst>
              <a:ext uri="{FF2B5EF4-FFF2-40B4-BE49-F238E27FC236}">
                <a16:creationId xmlns="" xmlns:a16="http://schemas.microsoft.com/office/drawing/2014/main" id="{5260CC1C-C2E5-974F-B7C1-901C19D4713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0" y="2133600"/>
            <a:ext cx="3946525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8" name="文本框 10">
            <a:extLst>
              <a:ext uri="{FF2B5EF4-FFF2-40B4-BE49-F238E27FC236}">
                <a16:creationId xmlns="" xmlns:a16="http://schemas.microsoft.com/office/drawing/2014/main" id="{2893C60D-0075-8F49-BAD3-D60AE34817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6391275"/>
            <a:ext cx="45275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Dispersion curves of Rayleigh waves</a:t>
            </a:r>
            <a:endParaRPr lang="zh-CN" altLang="en-US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989" name="文本框 10">
            <a:extLst>
              <a:ext uri="{FF2B5EF4-FFF2-40B4-BE49-F238E27FC236}">
                <a16:creationId xmlns="" xmlns:a16="http://schemas.microsoft.com/office/drawing/2014/main" id="{9739FE4B-F8B7-B74F-A870-C37074E75F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76800" y="6391275"/>
            <a:ext cx="4267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Numbers of dispersion curves at 4-45 s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1990" name="灯片编号占位符 1">
            <a:extLst>
              <a:ext uri="{FF2B5EF4-FFF2-40B4-BE49-F238E27FC236}">
                <a16:creationId xmlns="" xmlns:a16="http://schemas.microsoft.com/office/drawing/2014/main" id="{15A8F30F-1F29-B341-9692-32805854FC0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0E1720C-CFD1-6D47-AA51-0AF37BCA6C57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37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图片 2">
            <a:extLst>
              <a:ext uri="{FF2B5EF4-FFF2-40B4-BE49-F238E27FC236}">
                <a16:creationId xmlns="" xmlns:a16="http://schemas.microsoft.com/office/drawing/2014/main" id="{A401D30F-5CF4-FC40-999E-5BC97DB2EF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3" y="1806575"/>
            <a:ext cx="268287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010" name="图片 3">
            <a:extLst>
              <a:ext uri="{FF2B5EF4-FFF2-40B4-BE49-F238E27FC236}">
                <a16:creationId xmlns="" xmlns:a16="http://schemas.microsoft.com/office/drawing/2014/main" id="{5BCDB4B6-9AA6-2F48-B2CD-2B791912764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0675" y="1806575"/>
            <a:ext cx="2684463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文本框 1">
            <a:extLst>
              <a:ext uri="{FF2B5EF4-FFF2-40B4-BE49-F238E27FC236}">
                <a16:creationId xmlns="" xmlns:a16="http://schemas.microsoft.com/office/drawing/2014/main" id="{5F10D8DA-ED22-934D-8BB5-469CABC822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9550" y="6294438"/>
            <a:ext cx="52768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Checkerboard resolution tests for 0.8x0.8 degree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3012" name="图片 3">
            <a:extLst>
              <a:ext uri="{FF2B5EF4-FFF2-40B4-BE49-F238E27FC236}">
                <a16:creationId xmlns="" xmlns:a16="http://schemas.microsoft.com/office/drawing/2014/main" id="{C1D1BA5F-8402-2E4A-A46E-6291856373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109663"/>
            <a:ext cx="3227388" cy="537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3" name="文本框 1">
            <a:extLst>
              <a:ext uri="{FF2B5EF4-FFF2-40B4-BE49-F238E27FC236}">
                <a16:creationId xmlns="" xmlns:a16="http://schemas.microsoft.com/office/drawing/2014/main" id="{86AF623A-4572-1648-9016-782B402923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53200" y="6478588"/>
            <a:ext cx="24749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Spatial resolution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199" name="矩形 1">
            <a:extLst>
              <a:ext uri="{FF2B5EF4-FFF2-40B4-BE49-F238E27FC236}">
                <a16:creationId xmlns="" xmlns:a16="http://schemas.microsoft.com/office/drawing/2014/main" id="{DF7044C0-F404-094D-A14C-B7F72F57B8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8288" y="1087438"/>
            <a:ext cx="55626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8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Resolution is better than ~50 km for most areas.</a:t>
            </a:r>
            <a:endParaRPr lang="zh-CN" altLang="en-US" sz="1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3015" name="矩形 7">
            <a:extLst>
              <a:ext uri="{FF2B5EF4-FFF2-40B4-BE49-F238E27FC236}">
                <a16:creationId xmlns="" xmlns:a16="http://schemas.microsoft.com/office/drawing/2014/main" id="{2639B3CA-9D2A-0749-BCD6-DBB78EE780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9813" y="355600"/>
            <a:ext cx="7620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Surface wave tomography with Fast March Method (FMM)</a:t>
            </a:r>
          </a:p>
        </p:txBody>
      </p:sp>
      <p:sp>
        <p:nvSpPr>
          <p:cNvPr id="43016" name="灯片编号占位符 1">
            <a:extLst>
              <a:ext uri="{FF2B5EF4-FFF2-40B4-BE49-F238E27FC236}">
                <a16:creationId xmlns="" xmlns:a16="http://schemas.microsoft.com/office/drawing/2014/main" id="{61B6CF39-3407-1642-A4C6-130CB6218C0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BF63FE1-D880-DB46-8430-688CA78AD9BB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文本框 1">
            <a:extLst>
              <a:ext uri="{FF2B5EF4-FFF2-40B4-BE49-F238E27FC236}">
                <a16:creationId xmlns="" xmlns:a16="http://schemas.microsoft.com/office/drawing/2014/main" id="{02795F34-4617-934C-BFD8-52FAF9288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6113463"/>
            <a:ext cx="4267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Crustal thickness model in this study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5058" name="图片 2">
            <a:extLst>
              <a:ext uri="{FF2B5EF4-FFF2-40B4-BE49-F238E27FC236}">
                <a16:creationId xmlns="" xmlns:a16="http://schemas.microsoft.com/office/drawing/2014/main" id="{67FA178D-51B6-2E40-B266-828EAE7A76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63" y="1905000"/>
            <a:ext cx="3679825" cy="403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59" name="图片 3">
            <a:extLst>
              <a:ext uri="{FF2B5EF4-FFF2-40B4-BE49-F238E27FC236}">
                <a16:creationId xmlns="" xmlns:a16="http://schemas.microsoft.com/office/drawing/2014/main" id="{C6D90BD4-C539-0C4A-82CA-46D6A80C4F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905000"/>
            <a:ext cx="3709988" cy="403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0" name="文本框 4">
            <a:extLst>
              <a:ext uri="{FF2B5EF4-FFF2-40B4-BE49-F238E27FC236}">
                <a16:creationId xmlns="" xmlns:a16="http://schemas.microsoft.com/office/drawing/2014/main" id="{66F0D7CB-308A-0347-A70D-5298386A60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463" y="6113463"/>
            <a:ext cx="43132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Crustal thickness from CRUST1.0 model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5061" name="矩形 6">
            <a:extLst>
              <a:ext uri="{FF2B5EF4-FFF2-40B4-BE49-F238E27FC236}">
                <a16:creationId xmlns="" xmlns:a16="http://schemas.microsoft.com/office/drawing/2014/main" id="{8E5A2EC1-7DDE-A943-94D9-BF43671A04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533400"/>
            <a:ext cx="85471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000">
                <a:latin typeface="Arial" panose="020B0604020202020204" pitchFamily="34" charset="0"/>
                <a:ea typeface="宋体" panose="02010600030101010101" pitchFamily="2" charset="-122"/>
              </a:rPr>
              <a:t>Better crustal thickness model is used to build starting model for 3-D Vs model inversion. </a:t>
            </a:r>
          </a:p>
        </p:txBody>
      </p:sp>
      <p:pic>
        <p:nvPicPr>
          <p:cNvPr id="45062" name="图片 1">
            <a:extLst>
              <a:ext uri="{FF2B5EF4-FFF2-40B4-BE49-F238E27FC236}">
                <a16:creationId xmlns="" xmlns:a16="http://schemas.microsoft.com/office/drawing/2014/main" id="{72F4B5BC-F0F4-3447-90BC-59F70CA16E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982"/>
          <a:stretch>
            <a:fillRect/>
          </a:stretch>
        </p:blipFill>
        <p:spPr bwMode="auto">
          <a:xfrm>
            <a:off x="4800600" y="4329113"/>
            <a:ext cx="1592263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63" name="灯片编号占位符 1">
            <a:extLst>
              <a:ext uri="{FF2B5EF4-FFF2-40B4-BE49-F238E27FC236}">
                <a16:creationId xmlns="" xmlns:a16="http://schemas.microsoft.com/office/drawing/2014/main" id="{AFC956DA-5763-C448-8F44-E6947A14D74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BC165B1-1117-CA43-8791-62749B0C2114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图片 3">
            <a:extLst>
              <a:ext uri="{FF2B5EF4-FFF2-40B4-BE49-F238E27FC236}">
                <a16:creationId xmlns="" xmlns:a16="http://schemas.microsoft.com/office/drawing/2014/main" id="{51326253-88A4-7C4E-8170-68B51A59B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3" y="1981200"/>
            <a:ext cx="8732837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矩形 1">
            <a:extLst>
              <a:ext uri="{FF2B5EF4-FFF2-40B4-BE49-F238E27FC236}">
                <a16:creationId xmlns="" xmlns:a16="http://schemas.microsoft.com/office/drawing/2014/main" id="{255CF8B2-7810-EE4E-A259-7D6DFB735F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755" y="304800"/>
            <a:ext cx="8553450" cy="130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 local </a:t>
            </a:r>
            <a:r>
              <a:rPr lang="en-US" altLang="zh-CN" sz="28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3-D </a:t>
            </a: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crustal Model, including layering</a:t>
            </a:r>
            <a:r>
              <a:rPr lang="zh-CN" altLang="en-US" sz="28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，</a:t>
            </a:r>
            <a:r>
              <a:rPr lang="en-US" altLang="zh-CN" sz="28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density </a:t>
            </a: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and</a:t>
            </a:r>
            <a:r>
              <a:rPr lang="zh-CN" altLang="en-US" sz="2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3-D Abundance</a:t>
            </a:r>
            <a:r>
              <a:rPr lang="zh-CN" altLang="en-US" sz="2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8435" name="灯片编号占位符 1">
            <a:extLst>
              <a:ext uri="{FF2B5EF4-FFF2-40B4-BE49-F238E27FC236}">
                <a16:creationId xmlns="" xmlns:a16="http://schemas.microsoft.com/office/drawing/2014/main" id="{80784180-32DA-8B4A-8D9D-B227E1D8C7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97AA7D3-E43F-C44E-8EC3-57E031D8E74F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文本框 1">
            <a:extLst>
              <a:ext uri="{FF2B5EF4-FFF2-40B4-BE49-F238E27FC236}">
                <a16:creationId xmlns="" xmlns:a16="http://schemas.microsoft.com/office/drawing/2014/main" id="{EA136575-8C65-B948-85B2-AC43E6F764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1230313"/>
            <a:ext cx="30718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Group velocity from data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6082" name="图片 2">
            <a:extLst>
              <a:ext uri="{FF2B5EF4-FFF2-40B4-BE49-F238E27FC236}">
                <a16:creationId xmlns="" xmlns:a16="http://schemas.microsoft.com/office/drawing/2014/main" id="{302D63DB-159E-D145-827B-288FD51064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613" y="1651000"/>
            <a:ext cx="3043237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3" name="图片 3">
            <a:extLst>
              <a:ext uri="{FF2B5EF4-FFF2-40B4-BE49-F238E27FC236}">
                <a16:creationId xmlns="" xmlns:a16="http://schemas.microsoft.com/office/drawing/2014/main" id="{207EC784-0E31-E647-8FB0-B0ADB235DD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39888"/>
            <a:ext cx="3046413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4" name="文本框 1">
            <a:extLst>
              <a:ext uri="{FF2B5EF4-FFF2-40B4-BE49-F238E27FC236}">
                <a16:creationId xmlns="" xmlns:a16="http://schemas.microsoft.com/office/drawing/2014/main" id="{A54333AE-2AA5-C245-8E1E-17C4E651D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1230313"/>
            <a:ext cx="457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Group velocity from inverted 3-D model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5" name="灯片编号占位符 1">
            <a:extLst>
              <a:ext uri="{FF2B5EF4-FFF2-40B4-BE49-F238E27FC236}">
                <a16:creationId xmlns="" xmlns:a16="http://schemas.microsoft.com/office/drawing/2014/main" id="{520E14B1-5EA0-544C-9B5E-0D260D9C0DE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1553A42-C42D-7E44-AF88-810E03222D28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086" name="文本框 1">
            <a:extLst>
              <a:ext uri="{FF2B5EF4-FFF2-40B4-BE49-F238E27FC236}">
                <a16:creationId xmlns="" xmlns:a16="http://schemas.microsoft.com/office/drawing/2014/main" id="{434A91EA-546D-2648-9B20-E6F0DA6F99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100" y="457200"/>
            <a:ext cx="8153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Consistency shows the inverted 3-D model can fit the observations pretty good.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图片 2">
            <a:extLst>
              <a:ext uri="{FF2B5EF4-FFF2-40B4-BE49-F238E27FC236}">
                <a16:creationId xmlns="" xmlns:a16="http://schemas.microsoft.com/office/drawing/2014/main" id="{9E598567-EBC1-F246-94F9-433D851B92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8725" y="1647825"/>
            <a:ext cx="3054350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06" name="图片 3">
            <a:extLst>
              <a:ext uri="{FF2B5EF4-FFF2-40B4-BE49-F238E27FC236}">
                <a16:creationId xmlns="" xmlns:a16="http://schemas.microsoft.com/office/drawing/2014/main" id="{32C0B17D-EDA0-4844-9280-3A52EFC26B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39888"/>
            <a:ext cx="3046413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文本框 1">
            <a:extLst>
              <a:ext uri="{FF2B5EF4-FFF2-40B4-BE49-F238E27FC236}">
                <a16:creationId xmlns="" xmlns:a16="http://schemas.microsoft.com/office/drawing/2014/main" id="{78235E8D-DA55-1545-802F-EE48E9E676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1230313"/>
            <a:ext cx="30718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Phase velocity from data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08" name="文本框 1">
            <a:extLst>
              <a:ext uri="{FF2B5EF4-FFF2-40B4-BE49-F238E27FC236}">
                <a16:creationId xmlns="" xmlns:a16="http://schemas.microsoft.com/office/drawing/2014/main" id="{7183DDCB-0ECC-8348-8C9A-40E736499A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5800" y="1230313"/>
            <a:ext cx="4572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Phase velocity from inverted 3-D model </a:t>
            </a:r>
            <a:endParaRPr lang="zh-CN" altLang="en-US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7109" name="灯片编号占位符 1">
            <a:extLst>
              <a:ext uri="{FF2B5EF4-FFF2-40B4-BE49-F238E27FC236}">
                <a16:creationId xmlns="" xmlns:a16="http://schemas.microsoft.com/office/drawing/2014/main" id="{40383110-99AC-8745-9999-E9594780840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2397A25-BDCA-0540-9A1D-038B6D5BC090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矩形 1">
            <a:extLst>
              <a:ext uri="{FF2B5EF4-FFF2-40B4-BE49-F238E27FC236}">
                <a16:creationId xmlns="" xmlns:a16="http://schemas.microsoft.com/office/drawing/2014/main" id="{85CC7E88-A317-5C46-A429-75F0547B7C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3700" y="152400"/>
            <a:ext cx="83947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8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Using bootstrap method to evaluate the model uncertainty. It is less than ~ 1% for most areas at depths from 0 ~ 60 km.</a:t>
            </a:r>
            <a:endParaRPr lang="zh-CN" altLang="en-US" sz="1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48130" name="图片 2">
            <a:extLst>
              <a:ext uri="{FF2B5EF4-FFF2-40B4-BE49-F238E27FC236}">
                <a16:creationId xmlns="" xmlns:a16="http://schemas.microsoft.com/office/drawing/2014/main" id="{74211075-60A0-5645-B261-92D6DF9A06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150" y="1127125"/>
            <a:ext cx="3543300" cy="535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文本框 4">
            <a:extLst>
              <a:ext uri="{FF2B5EF4-FFF2-40B4-BE49-F238E27FC236}">
                <a16:creationId xmlns="" xmlns:a16="http://schemas.microsoft.com/office/drawing/2014/main" id="{90FE849D-3860-BF4F-88B0-52D9F9F9B6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24600" y="6392863"/>
            <a:ext cx="28940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S</a:t>
            </a:r>
            <a:r>
              <a:rPr lang="zh-CN" altLang="en-US">
                <a:latin typeface="Arial" panose="020B0604020202020204" pitchFamily="34" charset="0"/>
                <a:ea typeface="宋体" panose="02010600030101010101" pitchFamily="2" charset="-122"/>
              </a:rPr>
              <a:t>波模型的均方差分布图</a:t>
            </a:r>
          </a:p>
        </p:txBody>
      </p:sp>
      <p:sp>
        <p:nvSpPr>
          <p:cNvPr id="48132" name="灯片编号占位符 1">
            <a:extLst>
              <a:ext uri="{FF2B5EF4-FFF2-40B4-BE49-F238E27FC236}">
                <a16:creationId xmlns="" xmlns:a16="http://schemas.microsoft.com/office/drawing/2014/main" id="{5D10DAED-B86A-C246-91EE-B2D5880B7F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ACCCED8-6E70-1944-B782-035C2AEBB42E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图片 1">
            <a:extLst>
              <a:ext uri="{FF2B5EF4-FFF2-40B4-BE49-F238E27FC236}">
                <a16:creationId xmlns="" xmlns:a16="http://schemas.microsoft.com/office/drawing/2014/main" id="{2A35D2C8-1CA0-7F42-A798-1C5599CF74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36513"/>
            <a:ext cx="2428875" cy="223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4" name="图片 2">
            <a:extLst>
              <a:ext uri="{FF2B5EF4-FFF2-40B4-BE49-F238E27FC236}">
                <a16:creationId xmlns="" xmlns:a16="http://schemas.microsoft.com/office/drawing/2014/main" id="{1129E27F-D0C6-5D45-B752-2A2907D0DB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00" y="2333625"/>
            <a:ext cx="4370388" cy="218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图片 2">
            <a:extLst>
              <a:ext uri="{FF2B5EF4-FFF2-40B4-BE49-F238E27FC236}">
                <a16:creationId xmlns="" xmlns:a16="http://schemas.microsoft.com/office/drawing/2014/main" id="{0017C5F8-343E-4E4D-B02F-F3A3464C43B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4646613"/>
            <a:ext cx="4370388" cy="2189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6" name="图片 2">
            <a:extLst>
              <a:ext uri="{FF2B5EF4-FFF2-40B4-BE49-F238E27FC236}">
                <a16:creationId xmlns="" xmlns:a16="http://schemas.microsoft.com/office/drawing/2014/main" id="{FBD89CA1-E717-4940-B3E6-ACDB55AED42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322513"/>
            <a:ext cx="4419600" cy="22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7" name="图片 2">
            <a:extLst>
              <a:ext uri="{FF2B5EF4-FFF2-40B4-BE49-F238E27FC236}">
                <a16:creationId xmlns="" xmlns:a16="http://schemas.microsoft.com/office/drawing/2014/main" id="{0180238E-A121-4F46-89D3-BEC4631C75D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646613"/>
            <a:ext cx="4419600" cy="221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1">
            <a:extLst>
              <a:ext uri="{FF2B5EF4-FFF2-40B4-BE49-F238E27FC236}">
                <a16:creationId xmlns="" xmlns:a16="http://schemas.microsoft.com/office/drawing/2014/main" id="{096F3AE1-1A1E-064C-9D46-84B643395B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1800" y="533400"/>
            <a:ext cx="61722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18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Uncertainties along the vertical cross sections. </a:t>
            </a:r>
            <a:endParaRPr lang="zh-CN" altLang="en-US" sz="1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49159" name="灯片编号占位符 1">
            <a:extLst>
              <a:ext uri="{FF2B5EF4-FFF2-40B4-BE49-F238E27FC236}">
                <a16:creationId xmlns="" xmlns:a16="http://schemas.microsoft.com/office/drawing/2014/main" id="{2C730355-6C89-824C-979C-D1CE1D96A09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5225"/>
            <a:ext cx="2133600" cy="4762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CACE7B2-5632-994C-850C-4D2C16948C89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标题 1">
            <a:extLst>
              <a:ext uri="{FF2B5EF4-FFF2-40B4-BE49-F238E27FC236}">
                <a16:creationId xmlns="" xmlns:a16="http://schemas.microsoft.com/office/drawing/2014/main" id="{5584F390-9CB5-8043-8E09-42F3FC8196B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2400" b="1">
                <a:latin typeface="Times New Roman" panose="02020603050405020304" pitchFamily="18" charset="0"/>
                <a:ea typeface="Arial Unicode MS" panose="020B0604020202020204" pitchFamily="34" charset="-128"/>
                <a:cs typeface="Times New Roman" panose="02020603050405020304" pitchFamily="18" charset="0"/>
              </a:rPr>
              <a:t>The Density Uncertainty </a:t>
            </a:r>
            <a:endParaRPr lang="zh-CN" altLang="en-US" sz="2400" b="1">
              <a:latin typeface="Times New Roman" panose="02020603050405020304" pitchFamily="18" charset="0"/>
              <a:ea typeface="Arial Unicode MS" panose="020B060402020202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50178" name="灯片编号占位符 1">
            <a:extLst>
              <a:ext uri="{FF2B5EF4-FFF2-40B4-BE49-F238E27FC236}">
                <a16:creationId xmlns="" xmlns:a16="http://schemas.microsoft.com/office/drawing/2014/main" id="{30E084C3-64AB-3540-86FE-EDEEF7B818D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F102C1E-FD62-294E-BB79-DC422504BA3F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E583E298-1B71-7D43-8355-E85CB270A303}"/>
              </a:ext>
            </a:extLst>
          </p:cNvPr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795328" y="2379512"/>
            <a:ext cx="5827248" cy="974754"/>
          </a:xfrm>
          <a:prstGeom prst="rect">
            <a:avLst/>
          </a:prstGeom>
          <a:blipFill rotWithShape="0">
            <a:blip r:embed="rId2"/>
            <a:stretch>
              <a:fillRect b="-1250"/>
            </a:stretch>
          </a:blipFill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5" name="矩形 4">
            <a:extLst>
              <a:ext uri="{FF2B5EF4-FFF2-40B4-BE49-F238E27FC236}">
                <a16:creationId xmlns="" xmlns:a16="http://schemas.microsoft.com/office/drawing/2014/main" id="{3F70C396-71FA-FA48-BD05-F648A32B766C}"/>
              </a:ext>
            </a:extLst>
          </p:cNvPr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0025" y="2737199"/>
            <a:ext cx="5827248" cy="943913"/>
          </a:xfrm>
          <a:prstGeom prst="rect">
            <a:avLst/>
          </a:prstGeom>
          <a:blipFill rotWithShape="0">
            <a:blip r:embed="rId3"/>
            <a:stretch>
              <a:fillRect/>
            </a:stretch>
          </a:blipFill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>
                <a:noFill/>
                <a:latin typeface="+mn-lt"/>
                <a:ea typeface="+mn-ea"/>
              </a:rPr>
              <a:t> </a:t>
            </a:r>
          </a:p>
        </p:txBody>
      </p:sp>
      <p:sp>
        <p:nvSpPr>
          <p:cNvPr id="50181" name="矩形 6">
            <a:extLst>
              <a:ext uri="{FF2B5EF4-FFF2-40B4-BE49-F238E27FC236}">
                <a16:creationId xmlns="" xmlns:a16="http://schemas.microsoft.com/office/drawing/2014/main" id="{DECAA4C3-5440-6746-9E0B-0B93C12EA5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525" y="1974850"/>
            <a:ext cx="72247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Gadugi" panose="020B0502040204020203" pitchFamily="34" charset="0"/>
                <a:ea typeface="Gadugi" panose="020B0502040204020203" pitchFamily="34" charset="0"/>
                <a:cs typeface="Times New Roman" panose="02020603050405020304" pitchFamily="18" charset="0"/>
              </a:rPr>
              <a:t>The density uncertainty are from Vs uncertainty  by Error Propagation</a:t>
            </a:r>
            <a:endParaRPr lang="zh-CN" altLang="en-US">
              <a:latin typeface="Gadugi" panose="020B0502040204020203" pitchFamily="34" charset="0"/>
              <a:ea typeface="Gadugi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50182" name="矩形 7">
            <a:extLst>
              <a:ext uri="{FF2B5EF4-FFF2-40B4-BE49-F238E27FC236}">
                <a16:creationId xmlns="" xmlns:a16="http://schemas.microsoft.com/office/drawing/2014/main" id="{BAE9E129-C74B-0142-878E-B8A70E868A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650" y="5705475"/>
            <a:ext cx="61356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latin typeface="Arial" panose="020B0604020202020204" pitchFamily="34" charset="0"/>
                <a:ea typeface="Microsoft YaHei UI" panose="020B0503020204020204" pitchFamily="34" charset="-122"/>
                <a:cs typeface="Times New Roman" panose="02020603050405020304" pitchFamily="18" charset="0"/>
              </a:rPr>
              <a:t>The uncertainty of depth is not considered for this moment</a:t>
            </a:r>
            <a:endParaRPr lang="zh-CN" altLang="en-US">
              <a:latin typeface="Arial" panose="020B0604020202020204" pitchFamily="34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pic>
        <p:nvPicPr>
          <p:cNvPr id="50183" name="图片 2">
            <a:extLst>
              <a:ext uri="{FF2B5EF4-FFF2-40B4-BE49-F238E27FC236}">
                <a16:creationId xmlns="" xmlns:a16="http://schemas.microsoft.com/office/drawing/2014/main" id="{88E86560-856F-C149-906C-3D1F6C59282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00" y="2241550"/>
            <a:ext cx="7058025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4" name="矩形 5">
            <a:extLst>
              <a:ext uri="{FF2B5EF4-FFF2-40B4-BE49-F238E27FC236}">
                <a16:creationId xmlns="" xmlns:a16="http://schemas.microsoft.com/office/drawing/2014/main" id="{5CA5C8CC-862E-3943-BE8E-1D78CDBFDB5B}"/>
              </a:ext>
            </a:extLst>
          </p:cNvPr>
          <p:cNvSpPr>
            <a:spLocks noChangeArrowheads="1"/>
          </p:cNvSpPr>
          <p:nvPr/>
        </p:nvSpPr>
        <p:spPr bwMode="auto">
          <a:xfrm rot="-2473625">
            <a:off x="633413" y="3594100"/>
            <a:ext cx="33639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Vs uncertainty distribution </a:t>
            </a:r>
            <a:endParaRPr lang="zh-CN" altLang="en-US" b="1">
              <a:solidFill>
                <a:srgbClr val="FF0000"/>
              </a:solidFill>
              <a:latin typeface="Arial" panose="020B0604020202020204" pitchFamily="34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50185" name="矩形 9">
            <a:extLst>
              <a:ext uri="{FF2B5EF4-FFF2-40B4-BE49-F238E27FC236}">
                <a16:creationId xmlns="" xmlns:a16="http://schemas.microsoft.com/office/drawing/2014/main" id="{48A643BA-3FCE-3F4F-A6C6-941D8B8C7F2A}"/>
              </a:ext>
            </a:extLst>
          </p:cNvPr>
          <p:cNvSpPr>
            <a:spLocks noChangeArrowheads="1"/>
          </p:cNvSpPr>
          <p:nvPr/>
        </p:nvSpPr>
        <p:spPr bwMode="auto">
          <a:xfrm rot="-2473625">
            <a:off x="3987800" y="3487738"/>
            <a:ext cx="39719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0000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Times New Roman" panose="02020603050405020304" pitchFamily="18" charset="0"/>
              </a:rPr>
              <a:t>Density uncertainty distribution </a:t>
            </a:r>
            <a:endParaRPr lang="zh-CN" altLang="en-US" b="1">
              <a:solidFill>
                <a:srgbClr val="FF0000"/>
              </a:solidFill>
              <a:latin typeface="Arial" panose="020B0604020202020204" pitchFamily="34" charset="0"/>
              <a:ea typeface="Microsoft YaHei UI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C4EAAA43-F63C-9443-BA22-7DE371E61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77935A-D786-ED4B-B6AB-879C373548DE}" type="slidenum">
              <a:rPr lang="en-US" altLang="zh-CN" smtClean="0"/>
              <a:pPr>
                <a:defRPr/>
              </a:pPr>
              <a:t>45</a:t>
            </a:fld>
            <a:endParaRPr lang="en-US" altLang="zh-CN" dirty="0"/>
          </a:p>
        </p:txBody>
      </p:sp>
      <p:pic>
        <p:nvPicPr>
          <p:cNvPr id="51202" name="图片 5">
            <a:extLst>
              <a:ext uri="{FF2B5EF4-FFF2-40B4-BE49-F238E27FC236}">
                <a16:creationId xmlns="" xmlns:a16="http://schemas.microsoft.com/office/drawing/2014/main" id="{A00AA09E-8E8F-2D40-A969-D175ED672E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04800"/>
            <a:ext cx="5019675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E283E5CF-23E3-6D4B-B073-148F050946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90682F-DD87-164F-B511-74A06A43300D}" type="slidenum">
              <a:rPr lang="en-US" altLang="zh-CN" smtClean="0"/>
              <a:pPr>
                <a:defRPr/>
              </a:pPr>
              <a:t>46</a:t>
            </a:fld>
            <a:endParaRPr lang="en-US" altLang="zh-CN" dirty="0"/>
          </a:p>
        </p:txBody>
      </p:sp>
      <p:graphicFrame>
        <p:nvGraphicFramePr>
          <p:cNvPr id="5" name="表格 13">
            <a:extLst>
              <a:ext uri="{FF2B5EF4-FFF2-40B4-BE49-F238E27FC236}">
                <a16:creationId xmlns="" xmlns:a16="http://schemas.microsoft.com/office/drawing/2014/main" id="{5C0808AA-8FD5-1C48-9CE4-091E34012082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825625"/>
          <a:ext cx="2808288" cy="1944688"/>
        </p:xfrm>
        <a:graphic>
          <a:graphicData uri="http://schemas.openxmlformats.org/drawingml/2006/table">
            <a:tbl>
              <a:tblPr/>
              <a:tblGrid>
                <a:gridCol w="1160463">
                  <a:extLst>
                    <a:ext uri="{9D8B030D-6E8A-4147-A177-3AD203B41FA5}">
                      <a16:colId xmlns="" xmlns:a16="http://schemas.microsoft.com/office/drawing/2014/main" val="1368708413"/>
                    </a:ext>
                  </a:extLst>
                </a:gridCol>
                <a:gridCol w="788987">
                  <a:extLst>
                    <a:ext uri="{9D8B030D-6E8A-4147-A177-3AD203B41FA5}">
                      <a16:colId xmlns="" xmlns:a16="http://schemas.microsoft.com/office/drawing/2014/main" val="3781504693"/>
                    </a:ext>
                  </a:extLst>
                </a:gridCol>
                <a:gridCol w="858838">
                  <a:extLst>
                    <a:ext uri="{9D8B030D-6E8A-4147-A177-3AD203B41FA5}">
                      <a16:colId xmlns="" xmlns:a16="http://schemas.microsoft.com/office/drawing/2014/main" val="1501321627"/>
                    </a:ext>
                  </a:extLst>
                </a:gridCol>
              </a:tblGrid>
              <a:tr h="430213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U (ppm)</a:t>
                      </a:r>
                      <a:endParaRPr kumimoji="0" lang="zh-CN" alt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Th (ppm)</a:t>
                      </a:r>
                      <a:endParaRPr kumimoji="0" lang="zh-CN" alt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758528477"/>
                  </a:ext>
                </a:extLst>
              </a:tr>
              <a:tr h="504825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Upper Crust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3.2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15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947307527"/>
                  </a:ext>
                </a:extLst>
              </a:tr>
              <a:tr h="504825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Middle</a:t>
                      </a:r>
                      <a:r>
                        <a:rPr kumimoji="0" lang="zh-CN" alt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Crust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0.5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8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1.8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ECE8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625741378"/>
                  </a:ext>
                </a:extLst>
              </a:tr>
              <a:tr h="504825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Lower</a:t>
                      </a:r>
                      <a:r>
                        <a:rPr kumimoji="0" lang="zh-CN" alt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Crust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0.07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D7CD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8D7CD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331826451"/>
                  </a:ext>
                </a:extLst>
              </a:tr>
            </a:tbl>
          </a:graphicData>
        </a:graphic>
      </p:graphicFrame>
      <p:sp>
        <p:nvSpPr>
          <p:cNvPr id="53272" name="Text Box 14">
            <a:extLst>
              <a:ext uri="{FF2B5EF4-FFF2-40B4-BE49-F238E27FC236}">
                <a16:creationId xmlns="" xmlns:a16="http://schemas.microsoft.com/office/drawing/2014/main" id="{7D2FE756-7399-634E-A01A-1FE56BEFA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5388" y="969963"/>
            <a:ext cx="19034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en-US" altLang="ko-KR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 Study</a:t>
            </a:r>
            <a:endParaRPr lang="en-US" altLang="zh-CN" sz="2000" b="1" baseline="30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表格 8">
            <a:extLst>
              <a:ext uri="{FF2B5EF4-FFF2-40B4-BE49-F238E27FC236}">
                <a16:creationId xmlns="" xmlns:a16="http://schemas.microsoft.com/office/drawing/2014/main" id="{31461942-46A1-AB4E-B466-DFCF18105032}"/>
              </a:ext>
            </a:extLst>
          </p:cNvPr>
          <p:cNvGraphicFramePr>
            <a:graphicFrameLocks noGrp="1"/>
          </p:cNvGraphicFramePr>
          <p:nvPr/>
        </p:nvGraphicFramePr>
        <p:xfrm>
          <a:off x="4424363" y="1825625"/>
          <a:ext cx="4262437" cy="1944688"/>
        </p:xfrm>
        <a:graphic>
          <a:graphicData uri="http://schemas.openxmlformats.org/drawingml/2006/table">
            <a:tbl>
              <a:tblPr/>
              <a:tblGrid>
                <a:gridCol w="1166812">
                  <a:extLst>
                    <a:ext uri="{9D8B030D-6E8A-4147-A177-3AD203B41FA5}">
                      <a16:colId xmlns="" xmlns:a16="http://schemas.microsoft.com/office/drawing/2014/main" val="614328539"/>
                    </a:ext>
                  </a:extLst>
                </a:gridCol>
                <a:gridCol w="792163">
                  <a:extLst>
                    <a:ext uri="{9D8B030D-6E8A-4147-A177-3AD203B41FA5}">
                      <a16:colId xmlns="" xmlns:a16="http://schemas.microsoft.com/office/drawing/2014/main" val="2142625764"/>
                    </a:ext>
                  </a:extLst>
                </a:gridCol>
                <a:gridCol w="863600">
                  <a:extLst>
                    <a:ext uri="{9D8B030D-6E8A-4147-A177-3AD203B41FA5}">
                      <a16:colId xmlns="" xmlns:a16="http://schemas.microsoft.com/office/drawing/2014/main" val="1573374793"/>
                    </a:ext>
                  </a:extLst>
                </a:gridCol>
                <a:gridCol w="1439862">
                  <a:extLst>
                    <a:ext uri="{9D8B030D-6E8A-4147-A177-3AD203B41FA5}">
                      <a16:colId xmlns="" xmlns:a16="http://schemas.microsoft.com/office/drawing/2014/main" val="2917548852"/>
                    </a:ext>
                  </a:extLst>
                </a:gridCol>
              </a:tblGrid>
              <a:tr h="412750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U (ppm)</a:t>
                      </a:r>
                      <a:endParaRPr kumimoji="0" lang="zh-CN" alt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Th (ppm)</a:t>
                      </a:r>
                      <a:endParaRPr kumimoji="0" lang="zh-CN" alt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Reference</a:t>
                      </a:r>
                      <a:endParaRPr kumimoji="0" lang="zh-CN" altLang="en-US" sz="13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346359140"/>
                  </a:ext>
                </a:extLst>
              </a:tr>
              <a:tr h="560388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Upper</a:t>
                      </a:r>
                      <a:r>
                        <a:rPr kumimoji="0" lang="zh-CN" alt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Crust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2.7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10.5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R&amp;G, 2003, 2014 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59620111"/>
                  </a:ext>
                </a:extLst>
              </a:tr>
              <a:tr h="485775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Middle</a:t>
                      </a:r>
                      <a:r>
                        <a:rPr kumimoji="0" lang="zh-CN" alt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Crust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1.3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6.5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R&amp;G, 2003, 2014 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81993383"/>
                  </a:ext>
                </a:extLst>
              </a:tr>
              <a:tr h="485775"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Lower</a:t>
                      </a:r>
                      <a:r>
                        <a:rPr kumimoji="0" lang="zh-CN" altLang="en-US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Crust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0.2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ctr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1.2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>
                      <a:lvl1pPr defTabSz="685800">
                        <a:lnSpc>
                          <a:spcPct val="90000"/>
                        </a:lnSpc>
                        <a:spcBef>
                          <a:spcPts val="750"/>
                        </a:spcBef>
                        <a:buFont typeface="Arial" panose="020B0604020202020204" pitchFamily="34" charset="0"/>
                        <a:defRPr sz="19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1pPr>
                      <a:lvl2pPr marL="742950" indent="-28575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6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2pPr>
                      <a:lvl3pPr marL="11430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3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3pPr>
                      <a:lvl4pPr marL="16002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4pPr>
                      <a:lvl5pPr marL="2057400" indent="-228600" defTabSz="685800">
                        <a:lnSpc>
                          <a:spcPct val="90000"/>
                        </a:lnSpc>
                        <a:spcBef>
                          <a:spcPts val="375"/>
                        </a:spcBef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5pPr>
                      <a:lvl6pPr marL="25146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6pPr>
                      <a:lvl7pPr marL="29718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7pPr>
                      <a:lvl8pPr marL="34290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8pPr>
                      <a:lvl9pPr marL="3886200" indent="-228600" defTabSz="685800" eaLnBrk="0" fontAlgn="base" hangingPunct="0">
                        <a:lnSpc>
                          <a:spcPct val="90000"/>
                        </a:lnSpc>
                        <a:spcBef>
                          <a:spcPts val="375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100">
                          <a:solidFill>
                            <a:schemeClr val="tx1"/>
                          </a:solidFill>
                          <a:latin typeface="等线" panose="02010600030101010101" pitchFamily="2" charset="-122"/>
                          <a:ea typeface="等线" panose="02010600030101010101" pitchFamily="2" charset="-122"/>
                        </a:defRPr>
                      </a:lvl9pPr>
                    </a:lstStyle>
                    <a:p>
                      <a:pPr marL="0" marR="0" lvl="0" indent="0" algn="l" defTabSz="685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3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等线" panose="02010600030101010101" pitchFamily="2" charset="-122"/>
                          <a:cs typeface="Times New Roman" panose="02020603050405020304" pitchFamily="18" charset="0"/>
                        </a:rPr>
                        <a:t>R&amp;G, 2003, 2014 </a:t>
                      </a:r>
                      <a:endParaRPr kumimoji="0" lang="zh-CN" altLang="en-US" sz="13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等线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819605696"/>
                  </a:ext>
                </a:extLst>
              </a:tr>
            </a:tbl>
          </a:graphicData>
        </a:graphic>
      </p:graphicFrame>
      <p:sp>
        <p:nvSpPr>
          <p:cNvPr id="53300" name="Text Box 14">
            <a:extLst>
              <a:ext uri="{FF2B5EF4-FFF2-40B4-BE49-F238E27FC236}">
                <a16:creationId xmlns="" xmlns:a16="http://schemas.microsoft.com/office/drawing/2014/main" id="{55A4AC23-92CB-B149-8E8B-84E626431D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62600" y="969963"/>
            <a:ext cx="2155825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en-US" altLang="ko-KR" sz="2000" b="1">
                <a:solidFill>
                  <a:srgbClr val="306ED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Global Average</a:t>
            </a:r>
            <a:endParaRPr lang="en-US" altLang="zh-CN" sz="2000" b="1">
              <a:solidFill>
                <a:srgbClr val="306ED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altLang="zh-CN" sz="2000" b="1" baseline="30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标题 1">
            <a:extLst>
              <a:ext uri="{FF2B5EF4-FFF2-40B4-BE49-F238E27FC236}">
                <a16:creationId xmlns="" xmlns:a16="http://schemas.microsoft.com/office/drawing/2014/main" id="{A9E188E7-6CED-8345-AEE6-D3440F9EA370}"/>
              </a:ext>
            </a:extLst>
          </p:cNvPr>
          <p:cNvSpPr txBox="1">
            <a:spLocks/>
          </p:cNvSpPr>
          <p:nvPr/>
        </p:nvSpPr>
        <p:spPr bwMode="auto">
          <a:xfrm>
            <a:off x="457200" y="188913"/>
            <a:ext cx="87947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5143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0002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4574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29146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3718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zh-CN" sz="3200" b="1" u="sng">
                <a:solidFill>
                  <a:srgbClr val="306ED7"/>
                </a:solidFill>
                <a:latin typeface="Avenir Book" panose="02000503020000020003" pitchFamily="2" charset="0"/>
              </a:rPr>
              <a:t>Data </a:t>
            </a:r>
            <a:r>
              <a:rPr kumimoji="1" lang="en-US" altLang="en-US" sz="3200" b="1" u="sng">
                <a:solidFill>
                  <a:srgbClr val="306ED7"/>
                </a:solidFill>
                <a:latin typeface="Avenir Book" panose="02000503020000020003" pitchFamily="2" charset="0"/>
              </a:rPr>
              <a:t>points in each cell</a:t>
            </a:r>
            <a:endParaRPr kumimoji="1" lang="zh-CN" altLang="en-US" sz="3200" b="1" u="sng">
              <a:solidFill>
                <a:srgbClr val="306ED7"/>
              </a:solidFill>
              <a:latin typeface="Avenir Book" panose="02000503020000020003" pitchFamily="2" charset="0"/>
            </a:endParaRPr>
          </a:p>
        </p:txBody>
      </p:sp>
      <p:pic>
        <p:nvPicPr>
          <p:cNvPr id="54274" name="Picture 3">
            <a:extLst>
              <a:ext uri="{FF2B5EF4-FFF2-40B4-BE49-F238E27FC236}">
                <a16:creationId xmlns="" xmlns:a16="http://schemas.microsoft.com/office/drawing/2014/main" id="{CFE2C90D-566E-614C-861D-DEE128F3D8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196975"/>
            <a:ext cx="70993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Content Placeholder 5">
            <a:extLst>
              <a:ext uri="{FF2B5EF4-FFF2-40B4-BE49-F238E27FC236}">
                <a16:creationId xmlns="" xmlns:a16="http://schemas.microsoft.com/office/drawing/2014/main" id="{02C895B1-87FF-C74E-9825-375E5904F21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836613"/>
            <a:ext cx="3821112" cy="4873625"/>
          </a:xfrm>
        </p:spPr>
      </p:pic>
      <p:sp>
        <p:nvSpPr>
          <p:cNvPr id="56322" name="标题 1">
            <a:extLst>
              <a:ext uri="{FF2B5EF4-FFF2-40B4-BE49-F238E27FC236}">
                <a16:creationId xmlns="" xmlns:a16="http://schemas.microsoft.com/office/drawing/2014/main" id="{2C90490A-6F90-CF47-867A-0F135197555D}"/>
              </a:ext>
            </a:extLst>
          </p:cNvPr>
          <p:cNvSpPr txBox="1">
            <a:spLocks/>
          </p:cNvSpPr>
          <p:nvPr/>
        </p:nvSpPr>
        <p:spPr bwMode="auto">
          <a:xfrm>
            <a:off x="468313" y="53975"/>
            <a:ext cx="87947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5143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0002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4574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29146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3718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en-US" sz="3200" b="1" u="sng">
                <a:solidFill>
                  <a:srgbClr val="306ED7"/>
                </a:solidFill>
                <a:latin typeface="Avenir Book" panose="02000503020000020003" pitchFamily="2" charset="0"/>
              </a:rPr>
              <a:t>Error estimate</a:t>
            </a:r>
            <a:endParaRPr kumimoji="1" lang="zh-CN" altLang="en-US" sz="3200" b="1" u="sng">
              <a:solidFill>
                <a:srgbClr val="306ED7"/>
              </a:solidFill>
              <a:latin typeface="Avenir Book" panose="02000503020000020003" pitchFamily="2" charset="0"/>
            </a:endParaRPr>
          </a:p>
        </p:txBody>
      </p:sp>
      <p:pic>
        <p:nvPicPr>
          <p:cNvPr id="56323" name="Picture 5">
            <a:extLst>
              <a:ext uri="{FF2B5EF4-FFF2-40B4-BE49-F238E27FC236}">
                <a16:creationId xmlns="" xmlns:a16="http://schemas.microsoft.com/office/drawing/2014/main" id="{2CB9D912-3364-3843-A333-D2BF2C736D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981075"/>
            <a:ext cx="8459787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11">
            <a:extLst>
              <a:ext uri="{FF2B5EF4-FFF2-40B4-BE49-F238E27FC236}">
                <a16:creationId xmlns="" xmlns:a16="http://schemas.microsoft.com/office/drawing/2014/main" id="{8F40DB86-BB31-AA47-88C2-ECEFE5F591A7}"/>
              </a:ext>
            </a:extLst>
          </p:cNvPr>
          <p:cNvSpPr txBox="1"/>
          <p:nvPr/>
        </p:nvSpPr>
        <p:spPr>
          <a:xfrm>
            <a:off x="6372225" y="2420938"/>
            <a:ext cx="1655763" cy="64611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kumimoji="1" lang="en-US" altLang="zh-CN" sz="1200" i="1">
                <a:solidFill>
                  <a:srgbClr val="306ED7"/>
                </a:solidFill>
                <a:cs typeface="Times New Roman" panose="02020603050405020304" pitchFamily="18" charset="0"/>
              </a:rPr>
              <a:t>(</a:t>
            </a:r>
            <a:r>
              <a:rPr kumimoji="1" lang="en-US" altLang="en-US" sz="1200" i="1">
                <a:solidFill>
                  <a:srgbClr val="306ED7"/>
                </a:solidFill>
                <a:cs typeface="Times New Roman" panose="02020603050405020304" pitchFamily="18" charset="0"/>
              </a:rPr>
              <a:t>Strati</a:t>
            </a:r>
            <a:r>
              <a:rPr kumimoji="1" lang="en-US" altLang="zh-CN" sz="1200" i="1">
                <a:solidFill>
                  <a:srgbClr val="306ED7"/>
                </a:solidFill>
                <a:cs typeface="Times New Roman" panose="02020603050405020304" pitchFamily="18" charset="0"/>
              </a:rPr>
              <a:t> et al., 201</a:t>
            </a:r>
            <a:r>
              <a:rPr kumimoji="1" lang="en-US" altLang="en-US" sz="1200" i="1">
                <a:solidFill>
                  <a:srgbClr val="306ED7"/>
                </a:solidFill>
                <a:cs typeface="Times New Roman" panose="02020603050405020304" pitchFamily="18" charset="0"/>
              </a:rPr>
              <a:t>7</a:t>
            </a:r>
            <a:r>
              <a:rPr lang="da-DK" altLang="zh-CN" sz="1200" i="1">
                <a:solidFill>
                  <a:srgbClr val="306ED7"/>
                </a:solidFill>
                <a:cs typeface="Times New Roman" panose="02020603050405020304" pitchFamily="18" charset="0"/>
              </a:rPr>
              <a:t>)</a:t>
            </a:r>
            <a:r>
              <a:rPr lang="da-DK" altLang="zh-CN" sz="1200" i="1">
                <a:cs typeface="Times New Roman" panose="02020603050405020304" pitchFamily="18" charset="0"/>
              </a:rPr>
              <a:t/>
            </a:r>
            <a:br>
              <a:rPr lang="da-DK" altLang="zh-CN" sz="1200" i="1">
                <a:cs typeface="Times New Roman" panose="02020603050405020304" pitchFamily="18" charset="0"/>
              </a:rPr>
            </a:br>
            <a:endParaRPr lang="da-DK" altLang="zh-CN" sz="1200" i="1">
              <a:cs typeface="Times New Roman" panose="02020603050405020304" pitchFamily="18" charset="0"/>
            </a:endParaRPr>
          </a:p>
          <a:p>
            <a:endParaRPr kumimoji="1" lang="zh-CN" altLang="en-US" sz="1200" i="1">
              <a:cs typeface="Times New Roman" panose="02020603050405020304" pitchFamily="18" charset="0"/>
            </a:endParaRPr>
          </a:p>
        </p:txBody>
      </p:sp>
      <p:pic>
        <p:nvPicPr>
          <p:cNvPr id="56325" name="Picture 8">
            <a:extLst>
              <a:ext uri="{FF2B5EF4-FFF2-40B4-BE49-F238E27FC236}">
                <a16:creationId xmlns="" xmlns:a16="http://schemas.microsoft.com/office/drawing/2014/main" id="{EC29213D-5000-7A48-A00E-13B7E082A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2300" y="3746500"/>
            <a:ext cx="46101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6" name="Text Box 14">
            <a:extLst>
              <a:ext uri="{FF2B5EF4-FFF2-40B4-BE49-F238E27FC236}">
                <a16:creationId xmlns="" xmlns:a16="http://schemas.microsoft.com/office/drawing/2014/main" id="{0C534907-5749-B144-91B3-B173F71598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51050" y="5772150"/>
            <a:ext cx="1363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en-U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≥ 10</a:t>
            </a:r>
            <a:endParaRPr lang="en-US" altLang="zh-CN" sz="2000" b="1" baseline="30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327" name="Text Box 14">
            <a:extLst>
              <a:ext uri="{FF2B5EF4-FFF2-40B4-BE49-F238E27FC236}">
                <a16:creationId xmlns="" xmlns:a16="http://schemas.microsoft.com/office/drawing/2014/main" id="{E0341633-7476-AB45-B052-B000990CBB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8275" y="5749925"/>
            <a:ext cx="1363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en-U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 &lt; 10</a:t>
            </a:r>
            <a:endParaRPr lang="en-US" altLang="zh-CN" sz="2000" b="1" baseline="30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标题 1">
            <a:extLst>
              <a:ext uri="{FF2B5EF4-FFF2-40B4-BE49-F238E27FC236}">
                <a16:creationId xmlns="" xmlns:a16="http://schemas.microsoft.com/office/drawing/2014/main" id="{1E12611E-8EEB-A44C-850C-C169D9263052}"/>
              </a:ext>
            </a:extLst>
          </p:cNvPr>
          <p:cNvSpPr txBox="1">
            <a:spLocks/>
          </p:cNvSpPr>
          <p:nvPr/>
        </p:nvSpPr>
        <p:spPr bwMode="auto">
          <a:xfrm>
            <a:off x="468313" y="53975"/>
            <a:ext cx="87947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5143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8572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2001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1543050" indent="-1714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0002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4574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29146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371850" indent="-17145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kumimoji="1" lang="en-US" altLang="en-US" sz="3200" b="1" u="sng">
                <a:solidFill>
                  <a:srgbClr val="306ED7"/>
                </a:solidFill>
                <a:latin typeface="Avenir Book" panose="02000503020000020003" pitchFamily="2" charset="0"/>
              </a:rPr>
              <a:t>Error estimate</a:t>
            </a:r>
            <a:endParaRPr kumimoji="1" lang="zh-CN" altLang="en-US" sz="3200" b="1" u="sng">
              <a:solidFill>
                <a:srgbClr val="306ED7"/>
              </a:solidFill>
              <a:latin typeface="Avenir Book" panose="02000503020000020003" pitchFamily="2" charset="0"/>
            </a:endParaRPr>
          </a:p>
        </p:txBody>
      </p:sp>
      <p:pic>
        <p:nvPicPr>
          <p:cNvPr id="58370" name="Picture 4">
            <a:extLst>
              <a:ext uri="{FF2B5EF4-FFF2-40B4-BE49-F238E27FC236}">
                <a16:creationId xmlns="" xmlns:a16="http://schemas.microsoft.com/office/drawing/2014/main" id="{7477F5B2-8657-1240-B1F4-B9FF1DE5F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622935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1" name="Picture 13">
            <a:extLst>
              <a:ext uri="{FF2B5EF4-FFF2-40B4-BE49-F238E27FC236}">
                <a16:creationId xmlns="" xmlns:a16="http://schemas.microsoft.com/office/drawing/2014/main" id="{C7774259-36E3-0045-B8EA-6F41B49483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1704975"/>
            <a:ext cx="22606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文本框 11">
            <a:extLst>
              <a:ext uri="{FF2B5EF4-FFF2-40B4-BE49-F238E27FC236}">
                <a16:creationId xmlns="" xmlns:a16="http://schemas.microsoft.com/office/drawing/2014/main" id="{70AC6601-A3F2-B341-9259-8DF5702AA8C7}"/>
              </a:ext>
            </a:extLst>
          </p:cNvPr>
          <p:cNvSpPr txBox="1"/>
          <p:nvPr/>
        </p:nvSpPr>
        <p:spPr>
          <a:xfrm>
            <a:off x="6588125" y="5157788"/>
            <a:ext cx="1655763" cy="646112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kumimoji="1" lang="en-US" altLang="zh-CN" sz="1200" i="1">
                <a:solidFill>
                  <a:srgbClr val="306ED7"/>
                </a:solidFill>
                <a:cs typeface="Times New Roman" panose="02020603050405020304" pitchFamily="18" charset="0"/>
              </a:rPr>
              <a:t>(</a:t>
            </a:r>
            <a:r>
              <a:rPr kumimoji="1" lang="en-US" altLang="en-US" sz="1200" i="1">
                <a:solidFill>
                  <a:srgbClr val="306ED7"/>
                </a:solidFill>
                <a:cs typeface="Times New Roman" panose="02020603050405020304" pitchFamily="18" charset="0"/>
              </a:rPr>
              <a:t>Strati</a:t>
            </a:r>
            <a:r>
              <a:rPr kumimoji="1" lang="en-US" altLang="zh-CN" sz="1200" i="1">
                <a:solidFill>
                  <a:srgbClr val="306ED7"/>
                </a:solidFill>
                <a:cs typeface="Times New Roman" panose="02020603050405020304" pitchFamily="18" charset="0"/>
              </a:rPr>
              <a:t> et al., 201</a:t>
            </a:r>
            <a:r>
              <a:rPr kumimoji="1" lang="en-US" altLang="en-US" sz="1200" i="1">
                <a:solidFill>
                  <a:srgbClr val="306ED7"/>
                </a:solidFill>
                <a:cs typeface="Times New Roman" panose="02020603050405020304" pitchFamily="18" charset="0"/>
              </a:rPr>
              <a:t>7</a:t>
            </a:r>
            <a:r>
              <a:rPr lang="da-DK" altLang="zh-CN" sz="1200" i="1">
                <a:solidFill>
                  <a:srgbClr val="306ED7"/>
                </a:solidFill>
                <a:cs typeface="Times New Roman" panose="02020603050405020304" pitchFamily="18" charset="0"/>
              </a:rPr>
              <a:t>)</a:t>
            </a:r>
            <a:r>
              <a:rPr lang="da-DK" altLang="zh-CN" sz="1200" i="1">
                <a:cs typeface="Times New Roman" panose="02020603050405020304" pitchFamily="18" charset="0"/>
              </a:rPr>
              <a:t/>
            </a:r>
            <a:br>
              <a:rPr lang="da-DK" altLang="zh-CN" sz="1200" i="1">
                <a:cs typeface="Times New Roman" panose="02020603050405020304" pitchFamily="18" charset="0"/>
              </a:rPr>
            </a:br>
            <a:endParaRPr lang="da-DK" altLang="zh-CN" sz="1200" i="1">
              <a:cs typeface="Times New Roman" panose="02020603050405020304" pitchFamily="18" charset="0"/>
            </a:endParaRPr>
          </a:p>
          <a:p>
            <a:endParaRPr kumimoji="1" lang="zh-CN" altLang="en-US" sz="1200" i="1">
              <a:cs typeface="Times New Roman" panose="02020603050405020304" pitchFamily="18" charset="0"/>
            </a:endParaRPr>
          </a:p>
        </p:txBody>
      </p:sp>
      <p:sp>
        <p:nvSpPr>
          <p:cNvPr id="58373" name="Text Box 14">
            <a:extLst>
              <a:ext uri="{FF2B5EF4-FFF2-40B4-BE49-F238E27FC236}">
                <a16:creationId xmlns="" xmlns:a16="http://schemas.microsoft.com/office/drawing/2014/main" id="{28243066-CAE4-344D-9B7A-693AF9E64A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625" y="5603875"/>
            <a:ext cx="4610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r>
              <a:rPr lang="en-US" altLang="en-US" sz="2000" b="1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每个格子的误差部分关联，部分独立</a:t>
            </a:r>
            <a:endParaRPr lang="en-US" altLang="zh-CN" sz="2000" b="1" baseline="3000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2FCEFA31-C1E5-6144-86C2-47B412D46461}"/>
              </a:ext>
            </a:extLst>
          </p:cNvPr>
          <p:cNvSpPr txBox="1"/>
          <p:nvPr/>
        </p:nvSpPr>
        <p:spPr>
          <a:xfrm>
            <a:off x="6516688" y="2492375"/>
            <a:ext cx="2879725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kumimoji="1" lang="zh-CN" altLang="en-US" sz="2000" b="1" dirty="0">
              <a:solidFill>
                <a:srgbClr val="306ED7"/>
              </a:solidFill>
              <a:latin typeface="+mn-ea"/>
              <a:ea typeface="+mn-ea"/>
            </a:endParaRPr>
          </a:p>
        </p:txBody>
      </p:sp>
      <p:sp>
        <p:nvSpPr>
          <p:cNvPr id="19458" name="内容占位符 2">
            <a:extLst>
              <a:ext uri="{FF2B5EF4-FFF2-40B4-BE49-F238E27FC236}">
                <a16:creationId xmlns="" xmlns:a16="http://schemas.microsoft.com/office/drawing/2014/main" id="{1504C3A4-C852-9045-B07E-063C1EEDAD25}"/>
              </a:ext>
            </a:extLst>
          </p:cNvPr>
          <p:cNvSpPr txBox="1">
            <a:spLocks/>
          </p:cNvSpPr>
          <p:nvPr/>
        </p:nvSpPr>
        <p:spPr bwMode="auto">
          <a:xfrm>
            <a:off x="324559" y="5744405"/>
            <a:ext cx="8274050" cy="102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r>
              <a:rPr kumimoji="1" lang="en-US" altLang="zh-CN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JUNO: </a:t>
            </a:r>
            <a:r>
              <a:rPr kumimoji="1" lang="zh-CN" altLang="en-US" sz="20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2A2EF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~22ºN,</a:t>
            </a:r>
            <a:r>
              <a:rPr kumimoji="1" lang="zh-CN" altLang="en-US" sz="2000" b="1" dirty="0">
                <a:solidFill>
                  <a:srgbClr val="2A2EF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kumimoji="1" lang="en-US" altLang="zh-CN" sz="2000" b="1" dirty="0">
                <a:solidFill>
                  <a:srgbClr val="2A2EF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112.5ºE</a:t>
            </a:r>
            <a:r>
              <a:rPr kumimoji="1" lang="zh-CN" altLang="en-US" sz="2000" b="1" dirty="0">
                <a:solidFill>
                  <a:srgbClr val="2A2EF3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kumimoji="1"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17-27ºN</a:t>
            </a:r>
            <a:r>
              <a:rPr kumimoji="1"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kumimoji="1" lang="en-US" altLang="zh-CN" sz="2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107.5-117.5ºE </a:t>
            </a:r>
            <a:r>
              <a:rPr kumimoji="1" lang="en-US" altLang="zh-CN" sz="20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(10ºx10º)</a:t>
            </a:r>
          </a:p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endParaRPr kumimoji="1" lang="zh-CN" altLang="en-US" sz="20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</a:pPr>
            <a:endParaRPr lang="en-US" altLang="zh-CN" sz="2000" b="1" u="sng" dirty="0">
              <a:solidFill>
                <a:srgbClr val="306ED7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endParaRPr lang="en-US" altLang="zh-CN" sz="2000" dirty="0">
              <a:latin typeface="Arial" panose="020B060402020202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endParaRPr lang="en-US" altLang="zh-CN" sz="2000" dirty="0">
              <a:latin typeface="Arial" panose="020B060402020202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20000"/>
              </a:spcBef>
              <a:buFontTx/>
              <a:buBlip>
                <a:blip r:embed="rId3"/>
              </a:buBlip>
            </a:pPr>
            <a:endParaRPr lang="zh-CN" altLang="en-US" sz="2000" dirty="0">
              <a:latin typeface="Arial" panose="020B0604020202020204" pitchFamily="34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1" name="内容占位符 2">
            <a:extLst>
              <a:ext uri="{FF2B5EF4-FFF2-40B4-BE49-F238E27FC236}">
                <a16:creationId xmlns="" xmlns:a16="http://schemas.microsoft.com/office/drawing/2014/main" id="{FB458163-1CEC-DF41-9227-91BE09669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76600" y="228600"/>
            <a:ext cx="3990190" cy="955675"/>
          </a:xfrm>
        </p:spPr>
        <p:txBody>
          <a:bodyPr rtlCol="0">
            <a:noAutofit/>
          </a:bodyPr>
          <a:lstStyle/>
          <a:p>
            <a:pPr marL="0" indent="0" eaLnBrk="1" fontAlgn="auto" hangingPunct="1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altLang="zh-CN" sz="28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Study Area</a:t>
            </a:r>
            <a:endParaRPr lang="en-US" altLang="zh-CN" sz="3600" dirty="0">
              <a:solidFill>
                <a:srgbClr val="306ED7"/>
              </a:solidFill>
            </a:endParaRPr>
          </a:p>
          <a:p>
            <a:pPr eaLnBrk="1" fontAlgn="auto" hangingPunct="1">
              <a:lnSpc>
                <a:spcPct val="150000"/>
              </a:lnSpc>
              <a:spcAft>
                <a:spcPts val="0"/>
              </a:spcAft>
              <a:buFont typeface="Arial" charset="0"/>
              <a:buBlip>
                <a:blip r:embed="rId3"/>
              </a:buBlip>
              <a:defRPr/>
            </a:pPr>
            <a:endParaRPr lang="zh-CN" altLang="en-US" sz="3600" dirty="0">
              <a:solidFill>
                <a:srgbClr val="306ED7"/>
              </a:solidFill>
            </a:endParaRPr>
          </a:p>
        </p:txBody>
      </p:sp>
      <p:sp>
        <p:nvSpPr>
          <p:cNvPr id="35850" name="Text Box 14">
            <a:extLst>
              <a:ext uri="{FF2B5EF4-FFF2-40B4-BE49-F238E27FC236}">
                <a16:creationId xmlns="" xmlns:a16="http://schemas.microsoft.com/office/drawing/2014/main" id="{22727D2E-5170-4245-B626-B321E93F0D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4397" y="1902024"/>
            <a:ext cx="4075113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sz="2200" b="1" dirty="0">
                <a:solidFill>
                  <a:srgbClr val="FF0000"/>
                </a:solidFill>
                <a:latin typeface="Centaur" panose="02030504050205020304" pitchFamily="18" charset="0"/>
                <a:ea typeface="+mj-ea"/>
                <a:cs typeface="+mj-cs"/>
              </a:rPr>
              <a:t>JUNO is located at continental margin, </a:t>
            </a:r>
            <a:r>
              <a:rPr lang="en-US" altLang="zh-CN" sz="2200" b="1" dirty="0" smtClean="0">
                <a:solidFill>
                  <a:srgbClr val="FF0000"/>
                </a:solidFill>
                <a:latin typeface="Centaur" panose="02030504050205020304" pitchFamily="18" charset="0"/>
                <a:ea typeface="+mj-ea"/>
                <a:cs typeface="+mj-cs"/>
              </a:rPr>
              <a:t>geologically </a:t>
            </a:r>
            <a:r>
              <a:rPr lang="en-US" altLang="zh-CN" sz="2200" b="1" dirty="0">
                <a:solidFill>
                  <a:srgbClr val="FF0000"/>
                </a:solidFill>
                <a:latin typeface="Centaur" panose="02030504050205020304" pitchFamily="18" charset="0"/>
                <a:ea typeface="+mj-ea"/>
                <a:cs typeface="+mj-cs"/>
              </a:rPr>
              <a:t>complex.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zh-CN" sz="2200" b="1" dirty="0" smtClean="0">
              <a:solidFill>
                <a:srgbClr val="0000FF"/>
              </a:solidFill>
              <a:latin typeface="Centaur" panose="02030504050205020304" pitchFamily="18" charset="0"/>
              <a:ea typeface="+mj-ea"/>
              <a:cs typeface="+mj-cs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sz="2200" b="1" dirty="0">
                <a:solidFill>
                  <a:srgbClr val="0000FF"/>
                </a:solidFill>
                <a:latin typeface="Centaur" panose="02030504050205020304" pitchFamily="18" charset="0"/>
                <a:ea typeface="+mj-ea"/>
                <a:cs typeface="+mj-cs"/>
              </a:rPr>
              <a:t>T</a:t>
            </a:r>
            <a:r>
              <a:rPr lang="en-US" altLang="zh-CN" sz="2200" b="1" dirty="0" smtClean="0">
                <a:solidFill>
                  <a:srgbClr val="0000FF"/>
                </a:solidFill>
                <a:latin typeface="Centaur" panose="02030504050205020304" pitchFamily="18" charset="0"/>
                <a:ea typeface="+mj-ea"/>
                <a:cs typeface="+mj-cs"/>
              </a:rPr>
              <a:t>he </a:t>
            </a:r>
            <a:r>
              <a:rPr lang="en-US" altLang="zh-CN" sz="2200" b="1" dirty="0" err="1">
                <a:solidFill>
                  <a:srgbClr val="0000FF"/>
                </a:solidFill>
                <a:latin typeface="Centaur" panose="02030504050205020304" pitchFamily="18" charset="0"/>
                <a:ea typeface="+mj-ea"/>
                <a:cs typeface="+mj-cs"/>
              </a:rPr>
              <a:t>Cathaysia</a:t>
            </a:r>
            <a:r>
              <a:rPr lang="en-US" altLang="zh-CN" sz="2200" b="1" dirty="0">
                <a:solidFill>
                  <a:srgbClr val="0000FF"/>
                </a:solidFill>
                <a:latin typeface="Centaur" panose="02030504050205020304" pitchFamily="18" charset="0"/>
                <a:ea typeface="+mj-ea"/>
                <a:cs typeface="+mj-cs"/>
              </a:rPr>
              <a:t> and Yangtze Blocks.</a:t>
            </a: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US" altLang="zh-CN" sz="2200" b="1" dirty="0" smtClean="0">
              <a:solidFill>
                <a:schemeClr val="accent6">
                  <a:lumMod val="50000"/>
                </a:schemeClr>
              </a:solidFill>
              <a:latin typeface="Centaur" panose="02030504050205020304" pitchFamily="18" charset="0"/>
              <a:ea typeface="+mj-ea"/>
              <a:cs typeface="+mj-cs"/>
            </a:endParaRPr>
          </a:p>
          <a:p>
            <a:pPr marL="342900" indent="-342900" eaLnBrk="1" fontAlgn="auto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altLang="zh-CN" sz="2200" b="1" dirty="0" smtClean="0">
                <a:solidFill>
                  <a:schemeClr val="accent6">
                    <a:lumMod val="50000"/>
                  </a:schemeClr>
                </a:solidFill>
                <a:latin typeface="Centaur" panose="02030504050205020304" pitchFamily="18" charset="0"/>
                <a:ea typeface="+mj-ea"/>
                <a:cs typeface="+mj-cs"/>
              </a:rPr>
              <a:t>Crust thickness varies </a:t>
            </a:r>
            <a:r>
              <a:rPr lang="en-US" altLang="zh-CN" sz="2200" b="1" dirty="0">
                <a:solidFill>
                  <a:schemeClr val="accent6">
                    <a:lumMod val="50000"/>
                  </a:schemeClr>
                </a:solidFill>
                <a:latin typeface="Centaur" panose="02030504050205020304" pitchFamily="18" charset="0"/>
                <a:ea typeface="+mj-ea"/>
                <a:cs typeface="+mj-cs"/>
              </a:rPr>
              <a:t>between </a:t>
            </a:r>
            <a:r>
              <a:rPr lang="en-US" altLang="zh-CN" sz="2200" b="1" dirty="0" smtClean="0">
                <a:solidFill>
                  <a:schemeClr val="accent6">
                    <a:lumMod val="50000"/>
                  </a:schemeClr>
                </a:solidFill>
                <a:latin typeface="Centaur" panose="02030504050205020304" pitchFamily="18" charset="0"/>
                <a:ea typeface="+mj-ea"/>
                <a:cs typeface="+mj-cs"/>
              </a:rPr>
              <a:t>~7-40 km, decreases </a:t>
            </a:r>
            <a:r>
              <a:rPr lang="en-US" altLang="zh-CN" sz="2200" b="1" dirty="0">
                <a:solidFill>
                  <a:schemeClr val="accent6">
                    <a:lumMod val="50000"/>
                  </a:schemeClr>
                </a:solidFill>
                <a:latin typeface="Centaur" panose="02030504050205020304" pitchFamily="18" charset="0"/>
                <a:ea typeface="+mj-ea"/>
                <a:cs typeface="+mj-cs"/>
              </a:rPr>
              <a:t>southward, from about 30 km along the coast to 7-8 km in the central basin </a:t>
            </a:r>
          </a:p>
        </p:txBody>
      </p:sp>
      <p:pic>
        <p:nvPicPr>
          <p:cNvPr id="19461" name="Picture 2">
            <a:extLst>
              <a:ext uri="{FF2B5EF4-FFF2-40B4-BE49-F238E27FC236}">
                <a16:creationId xmlns="" xmlns:a16="http://schemas.microsoft.com/office/drawing/2014/main" id="{C2F22B01-3187-F64A-B6BC-03CE54DEAE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972" y="1744283"/>
            <a:ext cx="4416425" cy="344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6F6DF11-4243-1A45-96E6-AC72C58500BB}"/>
              </a:ext>
            </a:extLst>
          </p:cNvPr>
          <p:cNvSpPr/>
          <p:nvPr/>
        </p:nvSpPr>
        <p:spPr>
          <a:xfrm>
            <a:off x="0" y="1600200"/>
            <a:ext cx="9144000" cy="5257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grpSp>
        <p:nvGrpSpPr>
          <p:cNvPr id="39938" name="组合 5">
            <a:extLst>
              <a:ext uri="{FF2B5EF4-FFF2-40B4-BE49-F238E27FC236}">
                <a16:creationId xmlns="" xmlns:a16="http://schemas.microsoft.com/office/drawing/2014/main" id="{0893E7ED-CBB4-8B42-B13F-347B4994355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33700" y="1931572"/>
            <a:ext cx="2001614" cy="4621552"/>
            <a:chOff x="737775" y="3846322"/>
            <a:chExt cx="1872369" cy="4178779"/>
          </a:xfrm>
        </p:grpSpPr>
        <p:pic>
          <p:nvPicPr>
            <p:cNvPr id="39948" name="Picture 2" descr="http://img.tfd.com/mk/T/X2604-T-22.png">
              <a:extLst>
                <a:ext uri="{FF2B5EF4-FFF2-40B4-BE49-F238E27FC236}">
                  <a16:creationId xmlns="" xmlns:a16="http://schemas.microsoft.com/office/drawing/2014/main" id="{46B53777-B4C5-4A4C-9142-869E548354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775" y="5679335"/>
              <a:ext cx="1859020" cy="2345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9949" name="Picture 4" descr="http://myvmc.com/uploads/VMC/DiseaseImages/739_ct_scan.jpg">
              <a:extLst>
                <a:ext uri="{FF2B5EF4-FFF2-40B4-BE49-F238E27FC236}">
                  <a16:creationId xmlns="" xmlns:a16="http://schemas.microsoft.com/office/drawing/2014/main" id="{99CDBCF6-B38F-6A4E-9856-42950351F6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83" t="16084" r="3627"/>
            <a:stretch>
              <a:fillRect/>
            </a:stretch>
          </p:blipFill>
          <p:spPr bwMode="auto">
            <a:xfrm>
              <a:off x="737775" y="3846322"/>
              <a:ext cx="1872369" cy="18173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9939" name="矩形 1">
            <a:extLst>
              <a:ext uri="{FF2B5EF4-FFF2-40B4-BE49-F238E27FC236}">
                <a16:creationId xmlns="" xmlns:a16="http://schemas.microsoft.com/office/drawing/2014/main" id="{0D52FD12-78FC-FA43-B5F7-31C6BC8386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54744" y="6174805"/>
            <a:ext cx="50048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 b="1" dirty="0">
                <a:latin typeface="Arial" panose="020B0604020202020204" pitchFamily="34" charset="0"/>
                <a:ea typeface="黑体" panose="02010609060101010101" pitchFamily="49" charset="-122"/>
              </a:rPr>
              <a:t>Seismic tomography of the Earth</a:t>
            </a:r>
            <a:endParaRPr lang="zh-CN" altLang="en-US" sz="2400" b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39940" name="Picture 2">
            <a:extLst>
              <a:ext uri="{FF2B5EF4-FFF2-40B4-BE49-F238E27FC236}">
                <a16:creationId xmlns="" xmlns:a16="http://schemas.microsoft.com/office/drawing/2014/main" id="{84FCA3E9-BCBD-5144-89E6-2F918F8E48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5"/>
          <a:stretch>
            <a:fillRect/>
          </a:stretch>
        </p:blipFill>
        <p:spPr bwMode="auto">
          <a:xfrm>
            <a:off x="5801593" y="2691662"/>
            <a:ext cx="3370114" cy="2798054"/>
          </a:xfrm>
          <a:prstGeom prst="rect">
            <a:avLst/>
          </a:prstGeom>
          <a:noFill/>
          <a:ln w="381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6" name="Text Box 7">
            <a:extLst>
              <a:ext uri="{FF2B5EF4-FFF2-40B4-BE49-F238E27FC236}">
                <a16:creationId xmlns="" xmlns:a16="http://schemas.microsoft.com/office/drawing/2014/main" id="{C1C8D954-2256-EF46-B16F-1C1B111B7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" y="1375690"/>
            <a:ext cx="89154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Seismic method is the most </a:t>
            </a:r>
            <a:r>
              <a:rPr lang="en-US" altLang="zh-CN" sz="2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effective </a:t>
            </a:r>
            <a:r>
              <a:rPr lang="en-US" altLang="zh-CN" sz="2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method to image the 3-D structure of the Earth</a:t>
            </a:r>
          </a:p>
        </p:txBody>
      </p:sp>
      <p:sp>
        <p:nvSpPr>
          <p:cNvPr id="39947" name="灯片编号占位符 1">
            <a:extLst>
              <a:ext uri="{FF2B5EF4-FFF2-40B4-BE49-F238E27FC236}">
                <a16:creationId xmlns="" xmlns:a16="http://schemas.microsoft.com/office/drawing/2014/main" id="{0135D776-3A77-7645-8870-9EC1467AA05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9BCA5300-A111-CB4B-A4C2-601B62874EF3}" type="slidenum">
              <a:rPr lang="en-US" altLang="zh-CN" smtClean="0">
                <a:latin typeface="Arial" panose="020B060402020202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矩形 3">
            <a:extLst>
              <a:ext uri="{FF2B5EF4-FFF2-40B4-BE49-F238E27FC236}">
                <a16:creationId xmlns="" xmlns:a16="http://schemas.microsoft.com/office/drawing/2014/main" id="{6A6CA41A-7959-C546-BB2A-D4DFF65FE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21841" y="333375"/>
            <a:ext cx="2103461" cy="68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algn="ctr" eaLnBrk="1" hangingPunct="1">
              <a:lnSpc>
                <a:spcPts val="4600"/>
              </a:lnSpc>
            </a:pPr>
            <a:r>
              <a:rPr lang="en-US" altLang="zh-CN" sz="38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2. </a:t>
            </a:r>
            <a:r>
              <a:rPr lang="en-US" altLang="zh-CN" sz="3000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Methods</a:t>
            </a:r>
            <a:endParaRPr lang="en-US" altLang="zh-CN" sz="3000" b="1" dirty="0">
              <a:solidFill>
                <a:srgbClr val="0000FF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6" name="Picture 2" descr="http://sciencelearn.org.nz/var/sciencelearn/storage/images/contexts/earthquakes/science-ideas-and-concepts/seismic-waves/6855-6-eng-NZ/Seismic-wave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58"/>
          <a:stretch>
            <a:fillRect/>
          </a:stretch>
        </p:blipFill>
        <p:spPr bwMode="auto">
          <a:xfrm>
            <a:off x="2792150" y="1888675"/>
            <a:ext cx="3124200" cy="2026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 descr="http://www.bgs.ac.uk/discoveringGeology/hazards/earthquakes/images/dia_seismogram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7019" y="4459516"/>
            <a:ext cx="3055143" cy="158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498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laixi.gov.cn/n32/upload/171227095440042622/171227105955990425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2208213"/>
            <a:ext cx="4440238" cy="221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4" descr="http://www.laixi.gov.cn/n32/upload/171227095440042622/171227110029260550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4421188"/>
            <a:ext cx="41148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228600" y="609600"/>
            <a:ext cx="4945760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2400" dirty="0" smtClean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Seismic body wave and surface wave </a:t>
            </a:r>
          </a:p>
          <a:p>
            <a:pPr>
              <a:lnSpc>
                <a:spcPct val="120000"/>
              </a:lnSpc>
              <a:defRPr/>
            </a:pPr>
            <a:r>
              <a:rPr lang="en-US" altLang="zh-CN" sz="2400" dirty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c</a:t>
            </a:r>
            <a:r>
              <a:rPr lang="en-US" altLang="zh-CN" sz="2400" dirty="0" smtClean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an be used to imaging the 3-D structures of the Earth.</a:t>
            </a:r>
            <a:endParaRPr lang="zh-CN" altLang="en-US" sz="2400" dirty="0">
              <a:solidFill>
                <a:schemeClr val="tx2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10245" name="Picture 2" descr="See the source image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888" y="2205038"/>
            <a:ext cx="4475162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4" descr="http://www.bgs.ac.uk/discoveringGeology/hazards/earthquakes/images/Lwave_animation.gif"/>
          <p:cNvPicPr>
            <a:picLocks noChangeAspect="1" noChangeArrowheads="1" noCrop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5450" y="4421188"/>
            <a:ext cx="48006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www.bgs.ac.uk/discoveringGeology/hazards/earthquakes/images/dia_seismogram.jpg">
            <a:extLst>
              <a:ext uri="{FF2B5EF4-FFF2-40B4-BE49-F238E27FC236}">
                <a16:creationId xmlns="" xmlns:a16="http://schemas.microsoft.com/office/drawing/2014/main" id="{4DECBA23-2ADB-6D46-B953-C260DE490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410" y="79280"/>
            <a:ext cx="396964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014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1">
            <a:extLst>
              <a:ext uri="{FF2B5EF4-FFF2-40B4-BE49-F238E27FC236}">
                <a16:creationId xmlns="" xmlns:a16="http://schemas.microsoft.com/office/drawing/2014/main" id="{0D52FD12-78FC-FA43-B5F7-31C6BC8386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1066800"/>
            <a:ext cx="8534400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Seismic </a:t>
            </a:r>
            <a:r>
              <a:rPr lang="en-US" altLang="zh-CN" sz="2800" b="1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methods for imaging crustal structures</a:t>
            </a:r>
          </a:p>
          <a:p>
            <a:pPr eaLnBrk="1" hangingPunct="1">
              <a:lnSpc>
                <a:spcPct val="150000"/>
              </a:lnSpc>
            </a:pPr>
            <a:endParaRPr lang="en-US" altLang="zh-CN" sz="2800" b="1" dirty="0" smtClean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1) Seismic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refraction/reflection </a:t>
            </a:r>
            <a:r>
              <a:rPr lang="en-US" altLang="zh-CN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profile 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(layering, </a:t>
            </a:r>
            <a:r>
              <a:rPr lang="en-US" altLang="zh-CN" sz="240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Vp</a:t>
            </a:r>
            <a:r>
              <a:rPr lang="en-US" altLang="zh-CN" sz="24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2) Earthquake </a:t>
            </a:r>
            <a:r>
              <a:rPr lang="en-US" altLang="zh-CN" sz="2400" dirty="0" err="1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traveltime</a:t>
            </a:r>
            <a:r>
              <a:rPr lang="en-US" altLang="zh-CN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tomography (</a:t>
            </a:r>
            <a:r>
              <a:rPr lang="en-US" altLang="zh-CN" sz="2400" dirty="0" err="1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Vp</a:t>
            </a:r>
            <a:r>
              <a:rPr lang="en-US" altLang="zh-CN" sz="24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, Vs)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3) Ambient noise surface wave tomography (Vs)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4) Ambient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noise tomography with dense array (Vs to 5 km 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depth)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5) Receiver function imaging with dense array (Vs and </a:t>
            </a:r>
            <a:r>
              <a:rPr lang="en-US" altLang="zh-CN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Moho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</a:p>
          <a:p>
            <a:pPr marL="342900" indent="-342900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altLang="zh-CN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/>
            <a:endParaRPr lang="zh-CN" altLang="en-US" sz="2400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891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19200" y="228600"/>
            <a:ext cx="723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zh-CN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1) Seismic 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refraction/reflection profile (layering, </a:t>
            </a:r>
            <a:r>
              <a:rPr lang="en-US" altLang="zh-CN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Vp</a:t>
            </a:r>
            <a:r>
              <a:rPr lang="en-US" altLang="zh-CN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989" y="2003644"/>
            <a:ext cx="3733800" cy="2153292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2819401" y="4146077"/>
            <a:ext cx="12743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Yu et al 2018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2031866"/>
            <a:ext cx="4267200" cy="446650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923" y="4463831"/>
            <a:ext cx="4195799" cy="1996901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162468" y="6498375"/>
            <a:ext cx="1388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Hao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et al 2014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913189" y="4122207"/>
            <a:ext cx="1092611" cy="1066800"/>
          </a:xfrm>
          <a:prstGeom prst="ellipse">
            <a:avLst/>
          </a:prstGeom>
          <a:noFill/>
          <a:ln w="317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5236789" y="4832193"/>
            <a:ext cx="1837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South China</a:t>
            </a:r>
            <a:endParaRPr lang="zh-CN" altLang="en-US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 Box 7">
            <a:extLst>
              <a:ext uri="{FF2B5EF4-FFF2-40B4-BE49-F238E27FC236}">
                <a16:creationId xmlns="" xmlns:a16="http://schemas.microsoft.com/office/drawing/2014/main" id="{C1C8D954-2256-EF46-B16F-1C1B111B7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911831"/>
            <a:ext cx="79248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highest resolution, but very expensive, </a:t>
            </a:r>
            <a:r>
              <a:rPr lang="en-US" altLang="zh-CN" sz="20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TNT </a:t>
            </a:r>
            <a:r>
              <a:rPr lang="en-US" altLang="zh-CN" sz="2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explosion/vibrator are needed.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zh-CN" sz="2000" dirty="0" smtClean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No more new seismic reflection profiles in South China.</a:t>
            </a:r>
          </a:p>
        </p:txBody>
      </p:sp>
    </p:spTree>
    <p:extLst>
      <p:ext uri="{BB962C8B-B14F-4D97-AF65-F5344CB8AC3E}">
        <p14:creationId xmlns:p14="http://schemas.microsoft.com/office/powerpoint/2010/main" val="418716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3794</TotalTime>
  <Words>1427</Words>
  <Application>Microsoft Office PowerPoint</Application>
  <PresentationFormat>全屏显示(4:3)</PresentationFormat>
  <Paragraphs>229</Paragraphs>
  <Slides>49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68" baseType="lpstr">
      <vt:lpstr>Arial Unicode MS</vt:lpstr>
      <vt:lpstr>Avenir Book</vt:lpstr>
      <vt:lpstr>Microsoft YaHei UI</vt:lpstr>
      <vt:lpstr>等线</vt:lpstr>
      <vt:lpstr>等线 Light</vt:lpstr>
      <vt:lpstr>黑体</vt:lpstr>
      <vt:lpstr>楷体</vt:lpstr>
      <vt:lpstr>楷体_GB2312</vt:lpstr>
      <vt:lpstr>宋体</vt:lpstr>
      <vt:lpstr>微软雅黑</vt:lpstr>
      <vt:lpstr>微软雅黑</vt:lpstr>
      <vt:lpstr>Arial</vt:lpstr>
      <vt:lpstr>Bookman Old Style</vt:lpstr>
      <vt:lpstr>Calibri</vt:lpstr>
      <vt:lpstr>Centaur</vt:lpstr>
      <vt:lpstr>Gadugi</vt:lpstr>
      <vt:lpstr>Times New Roman</vt:lpstr>
      <vt:lpstr>Wingdings</vt:lpstr>
      <vt:lpstr>Office 主题​​</vt:lpstr>
      <vt:lpstr>PowerPoint 演示文稿</vt:lpstr>
      <vt:lpstr>PowerPoint 演示文稿</vt:lpstr>
      <vt:lpstr>Different compositional models of BSE individually predicted different mantle geoneutrino fluxes. The detector cannot separate the mantle contribution from the crust contribution. 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The Density Uncertainty 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SCIENCE</dc:creator>
  <cp:lastModifiedBy>unknown</cp:lastModifiedBy>
  <cp:revision>607</cp:revision>
  <cp:lastPrinted>2018-01-26T23:41:13Z</cp:lastPrinted>
  <dcterms:created xsi:type="dcterms:W3CDTF">1601-01-01T00:00:00Z</dcterms:created>
  <dcterms:modified xsi:type="dcterms:W3CDTF">2019-10-22T12:24:22Z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