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9" r:id="rId4"/>
    <p:sldId id="258" r:id="rId5"/>
    <p:sldId id="260" r:id="rId6"/>
    <p:sldId id="270" r:id="rId7"/>
    <p:sldId id="261" r:id="rId8"/>
    <p:sldId id="262" r:id="rId9"/>
    <p:sldId id="263" r:id="rId10"/>
    <p:sldId id="281" r:id="rId11"/>
    <p:sldId id="264" r:id="rId12"/>
    <p:sldId id="274" r:id="rId13"/>
    <p:sldId id="276" r:id="rId14"/>
    <p:sldId id="275" r:id="rId15"/>
    <p:sldId id="277" r:id="rId16"/>
    <p:sldId id="266" r:id="rId17"/>
    <p:sldId id="268" r:id="rId18"/>
    <p:sldId id="269" r:id="rId19"/>
    <p:sldId id="272" r:id="rId20"/>
    <p:sldId id="273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F6F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598" autoAdjust="0"/>
  </p:normalViewPr>
  <p:slideViewPr>
    <p:cSldViewPr snapToGrid="0">
      <p:cViewPr varScale="1">
        <p:scale>
          <a:sx n="81" d="100"/>
          <a:sy n="81" d="100"/>
        </p:scale>
        <p:origin x="754" y="48"/>
      </p:cViewPr>
      <p:guideLst/>
    </p:cSldViewPr>
  </p:slideViewPr>
  <p:outlineViewPr>
    <p:cViewPr>
      <p:scale>
        <a:sx n="33" d="100"/>
        <a:sy n="33" d="100"/>
      </p:scale>
      <p:origin x="0" y="-538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E706F5-C9C3-46D6-8442-C0505D99D42A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3BA35-239B-4D93-8967-021E25F75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325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33BA35-239B-4D93-8967-021E25F75C6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482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209210AD-342D-48DC-8BBF-FD4631C24897}" type="datetime1">
              <a:rPr lang="en-US" smtClean="0"/>
              <a:t>10/23/2019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r>
              <a:rPr lang="en-US"/>
              <a:t>Neutrino Geoscience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03AFAC8C-81A1-4220-ACC4-455DE161EF6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004485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69D03-640C-43B1-88CE-8EF207F5D139}" type="datetime1">
              <a:rPr lang="en-US" smtClean="0"/>
              <a:t>10/23/2019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Neutrino Geoscience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FAC8C-81A1-4220-ACC4-455DE161EF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391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17C7A-46A9-4E6B-BEBF-61E7AE8D0825}" type="datetime1">
              <a:rPr lang="en-US" smtClean="0"/>
              <a:t>10/23/2019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Neutrino Geoscience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FAC8C-81A1-4220-ACC4-455DE161EF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502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5A84F-18A8-4F50-9DB0-D72547D8B5B9}" type="datetime1">
              <a:rPr lang="en-US" smtClean="0"/>
              <a:t>10/23/2019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Neutrino Geoscience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FAC8C-81A1-4220-ACC4-455DE161EF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988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196DC-54D4-4E2A-840A-81A87A7A0D04}" type="datetime1">
              <a:rPr lang="en-US" smtClean="0"/>
              <a:t>10/23/2019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Neutrino Geoscience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FAC8C-81A1-4220-ACC4-455DE161EF6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15776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94D53-325A-4EA9-A695-2FF8F89D264B}" type="datetime1">
              <a:rPr lang="en-US" smtClean="0"/>
              <a:t>10/23/2019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Neutrino Geoscience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FAC8C-81A1-4220-ACC4-455DE161EF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973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120B3-3B7C-412D-9ECC-B8F9BD247F66}" type="datetime1">
              <a:rPr lang="en-US" smtClean="0"/>
              <a:t>10/23/2019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Neutrino Geoscience 2019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FAC8C-81A1-4220-ACC4-455DE161EF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268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7663-C245-4EAF-B416-55A00E407F1B}" type="datetime1">
              <a:rPr lang="en-US" smtClean="0"/>
              <a:t>10/23/2019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Neutrino Geoscience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FAC8C-81A1-4220-ACC4-455DE161EF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402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BFD6-0761-470D-8B24-9E47B279C86E}" type="datetime1">
              <a:rPr lang="en-US" smtClean="0"/>
              <a:t>10/23/2019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Neutrino Geoscience 2019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FAC8C-81A1-4220-ACC4-455DE161EF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91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9AAE2-2396-4234-800F-B713926F064A}" type="datetime1">
              <a:rPr lang="en-US" smtClean="0"/>
              <a:t>10/23/2019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Neutrino Geoscience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FAC8C-81A1-4220-ACC4-455DE161EF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320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0F6CF-CB31-4DCE-AFF4-1EB5046498CB}" type="datetime1">
              <a:rPr lang="en-US" smtClean="0"/>
              <a:t>10/23/2019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Neutrino Geoscience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FAC8C-81A1-4220-ACC4-455DE161EF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591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06F0E3E4-70CA-4F05-B027-5235B24EFCF3}" type="datetime1">
              <a:rPr lang="en-US" smtClean="0"/>
              <a:t>10/23/2019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/>
              <a:t>Neutrino Geoscience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03AFAC8C-81A1-4220-ACC4-455DE161EF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183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EFAE1C99-F9B1-4DA2-A8F4-7E2AC332F8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FFD2B4-6102-4C4E-90F3-F13F97EA26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8906" y="4970128"/>
            <a:ext cx="2868246" cy="1731661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tx1">
                    <a:lumMod val="85000"/>
                  </a:schemeClr>
                </a:solidFill>
              </a:rPr>
              <a:t>Laura Sammon</a:t>
            </a:r>
          </a:p>
          <a:p>
            <a:r>
              <a:rPr lang="en-US" sz="2000" dirty="0">
                <a:solidFill>
                  <a:schemeClr val="tx1">
                    <a:lumMod val="85000"/>
                  </a:schemeClr>
                </a:solidFill>
              </a:rPr>
              <a:t>University of Maryland, USA</a:t>
            </a:r>
          </a:p>
          <a:p>
            <a:r>
              <a:rPr lang="en-US" sz="2000" dirty="0">
                <a:solidFill>
                  <a:schemeClr val="tx1">
                    <a:lumMod val="85000"/>
                  </a:schemeClr>
                </a:solidFill>
              </a:rPr>
              <a:t>lsammon@umd.edu</a:t>
            </a:r>
          </a:p>
        </p:txBody>
      </p:sp>
      <p:pic>
        <p:nvPicPr>
          <p:cNvPr id="4" name="Picture 3" descr="a satellite view of the Earth">
            <a:extLst>
              <a:ext uri="{FF2B5EF4-FFF2-40B4-BE49-F238E27FC236}">
                <a16:creationId xmlns:a16="http://schemas.microsoft.com/office/drawing/2014/main" id="{51B17536-DEA0-483C-ABCD-A128F64BDC3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860" r="18860"/>
          <a:stretch/>
        </p:blipFill>
        <p:spPr>
          <a:xfrm>
            <a:off x="4630994" y="10"/>
            <a:ext cx="7118554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84CBAFF-E5CD-4096-AD43-9E24C5E65C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73480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13B48A-78E8-47CF-B526-F90FF34189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7199" y="184785"/>
            <a:ext cx="4383914" cy="1948813"/>
          </a:xfrm>
        </p:spPr>
        <p:txBody>
          <a:bodyPr>
            <a:noAutofit/>
          </a:bodyPr>
          <a:lstStyle/>
          <a:p>
            <a:r>
              <a:rPr lang="en-US" sz="3600" dirty="0"/>
              <a:t>Geoneutrino Contributions from the Deep Lithosphere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A3D54AB-A062-43CC-8D98-FC6B2D7D3FB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6779"/>
          <a:stretch/>
        </p:blipFill>
        <p:spPr>
          <a:xfrm>
            <a:off x="197199" y="2399331"/>
            <a:ext cx="4383914" cy="1731661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F93E62-3DC4-46C1-9BC9-8897D093AA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10967228" y="998537"/>
            <a:ext cx="1904999" cy="365125"/>
          </a:xfrm>
        </p:spPr>
        <p:txBody>
          <a:bodyPr/>
          <a:lstStyle/>
          <a:p>
            <a:fld id="{E6CD2EAE-79B1-4047-A737-6D3BF3352BDA}" type="datetime1">
              <a:rPr lang="en-US" smtClean="0"/>
              <a:t>10/23/2019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0FF9C1-F003-4C6E-8D4D-F8152F89B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10129027" y="4046537"/>
            <a:ext cx="3581400" cy="365125"/>
          </a:xfrm>
        </p:spPr>
        <p:txBody>
          <a:bodyPr/>
          <a:lstStyle/>
          <a:p>
            <a:r>
              <a:rPr lang="en-US" dirty="0"/>
              <a:t>Neutrino Geoscience 2019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DE4B240-4D15-458B-8324-5BC0AE7E3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0807" y="6172200"/>
            <a:ext cx="914400" cy="593725"/>
          </a:xfrm>
        </p:spPr>
        <p:txBody>
          <a:bodyPr>
            <a:normAutofit lnSpcReduction="10000"/>
          </a:bodyPr>
          <a:lstStyle/>
          <a:p>
            <a:fld id="{03AFAC8C-81A1-4220-ACC4-455DE161EF65}" type="slidenum">
              <a:rPr lang="en-US" smtClean="0"/>
              <a:t>1</a:t>
            </a:fld>
            <a:endParaRPr lang="en-US" dirty="0"/>
          </a:p>
        </p:txBody>
      </p:sp>
      <p:pic>
        <p:nvPicPr>
          <p:cNvPr id="13" name="Picture 12" descr="A picture containing food&#10;&#10;Description automatically generated">
            <a:extLst>
              <a:ext uri="{FF2B5EF4-FFF2-40B4-BE49-F238E27FC236}">
                <a16:creationId xmlns:a16="http://schemas.microsoft.com/office/drawing/2014/main" id="{543F08EE-A1FB-419B-B024-6FAAD1DC4A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829" y="2373102"/>
            <a:ext cx="2978653" cy="2288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612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96CD8E-426A-4374-9151-8F5F3911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5A84F-18A8-4F50-9DB0-D72547D8B5B9}" type="datetime1">
              <a:rPr lang="en-US" smtClean="0"/>
              <a:t>10/23/2019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B72792-FA18-4B1D-BD64-C32B5973F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Neutrino Geoscience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1EBDC5-66CE-4FB4-B240-91D22477E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03AFAC8C-81A1-4220-ACC4-455DE161EF65}" type="slidenum">
              <a:rPr lang="en-US" smtClean="0"/>
              <a:t>10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21210FE-7364-45A9-90A8-B0FE2CB5B87F}"/>
                  </a:ext>
                </a:extLst>
              </p:cNvPr>
              <p:cNvSpPr txBox="1"/>
              <p:nvPr/>
            </p:nvSpPr>
            <p:spPr>
              <a:xfrm>
                <a:off x="1602117" y="1951358"/>
                <a:ext cx="2741349" cy="15473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Vp </a:t>
                </a:r>
                <a14:m>
                  <m:oMath xmlns:m="http://schemas.openxmlformats.org/officeDocument/2006/math">
                    <m:r>
                      <a:rPr lang="en-US" sz="3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3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32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𝐾</m:t>
                            </m:r>
                            <m:r>
                              <a:rPr lang="en-US" sz="3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+ </m:t>
                            </m:r>
                            <m:f>
                              <m:fPr>
                                <m:ctrlPr>
                                  <a:rPr lang="en-US" sz="3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3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num>
                              <m:den>
                                <m:r>
                                  <a:rPr lang="en-US" sz="3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sz="32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num>
                          <m:den>
                            <m:r>
                              <a:rPr lang="en-US" sz="32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den>
                        </m:f>
                      </m:e>
                    </m:rad>
                  </m:oMath>
                </a14:m>
                <a:endParaRPr lang="en-US" sz="32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21210FE-7364-45A9-90A8-B0FE2CB5B8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2117" y="1951358"/>
                <a:ext cx="2741349" cy="1547347"/>
              </a:xfrm>
              <a:prstGeom prst="rect">
                <a:avLst/>
              </a:prstGeom>
              <a:blipFill>
                <a:blip r:embed="rId2"/>
                <a:stretch>
                  <a:fillRect l="-5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7B19E450-E9A1-43D0-AA8F-F613B5176A6C}"/>
              </a:ext>
            </a:extLst>
          </p:cNvPr>
          <p:cNvSpPr txBox="1"/>
          <p:nvPr/>
        </p:nvSpPr>
        <p:spPr>
          <a:xfrm>
            <a:off x="4771533" y="2468594"/>
            <a:ext cx="18315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Mineralogy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C1C329E-0A58-450F-B6B9-AFB93D8D1846}"/>
              </a:ext>
            </a:extLst>
          </p:cNvPr>
          <p:cNvSpPr txBox="1"/>
          <p:nvPr/>
        </p:nvSpPr>
        <p:spPr>
          <a:xfrm>
            <a:off x="7301831" y="1665280"/>
            <a:ext cx="2052870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Pressure</a:t>
            </a:r>
          </a:p>
          <a:p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Temperature</a:t>
            </a:r>
          </a:p>
          <a:p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Composition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0B1A079-D805-4B33-A9B6-1744D7AC39D0}"/>
              </a:ext>
            </a:extLst>
          </p:cNvPr>
          <p:cNvCxnSpPr>
            <a:cxnSpLocks/>
          </p:cNvCxnSpPr>
          <p:nvPr/>
        </p:nvCxnSpPr>
        <p:spPr>
          <a:xfrm flipH="1">
            <a:off x="6765336" y="1989236"/>
            <a:ext cx="482632" cy="319922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18A4E09-1B65-4EC8-8150-367FEBB4B4B9}"/>
              </a:ext>
            </a:extLst>
          </p:cNvPr>
          <p:cNvCxnSpPr>
            <a:cxnSpLocks/>
          </p:cNvCxnSpPr>
          <p:nvPr/>
        </p:nvCxnSpPr>
        <p:spPr>
          <a:xfrm flipH="1">
            <a:off x="4079180" y="2788664"/>
            <a:ext cx="656985" cy="1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BEBBD99-A353-4125-B59B-C6106B5F19E0}"/>
              </a:ext>
            </a:extLst>
          </p:cNvPr>
          <p:cNvCxnSpPr>
            <a:cxnSpLocks/>
          </p:cNvCxnSpPr>
          <p:nvPr/>
        </p:nvCxnSpPr>
        <p:spPr>
          <a:xfrm flipH="1">
            <a:off x="6715047" y="2788664"/>
            <a:ext cx="542384" cy="0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7832CF5-AA38-4AE5-84BB-D2FD8C1C17A8}"/>
              </a:ext>
            </a:extLst>
          </p:cNvPr>
          <p:cNvCxnSpPr>
            <a:cxnSpLocks/>
          </p:cNvCxnSpPr>
          <p:nvPr/>
        </p:nvCxnSpPr>
        <p:spPr>
          <a:xfrm flipH="1" flipV="1">
            <a:off x="6765336" y="3183498"/>
            <a:ext cx="460620" cy="313169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91FBDDF-AC3F-40C2-A7D1-AF22FFAEBAFF}"/>
              </a:ext>
            </a:extLst>
          </p:cNvPr>
          <p:cNvCxnSpPr/>
          <p:nvPr/>
        </p:nvCxnSpPr>
        <p:spPr>
          <a:xfrm>
            <a:off x="2611164" y="4559407"/>
            <a:ext cx="6743537" cy="0"/>
          </a:xfrm>
          <a:prstGeom prst="line">
            <a:avLst/>
          </a:prstGeom>
          <a:ln w="762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59DCA80-5555-45A1-8DCF-774BA3D7A2B0}"/>
              </a:ext>
            </a:extLst>
          </p:cNvPr>
          <p:cNvSpPr txBox="1"/>
          <p:nvPr/>
        </p:nvSpPr>
        <p:spPr>
          <a:xfrm>
            <a:off x="5284610" y="4559407"/>
            <a:ext cx="14807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Perple_X</a:t>
            </a:r>
          </a:p>
        </p:txBody>
      </p:sp>
    </p:spTree>
    <p:extLst>
      <p:ext uri="{BB962C8B-B14F-4D97-AF65-F5344CB8AC3E}">
        <p14:creationId xmlns:p14="http://schemas.microsoft.com/office/powerpoint/2010/main" val="2751258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16681D-6ACB-4E42-AA05-5A825C4DD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F08DB-3931-4D45-A16A-9240A71F8C54}" type="datetime1">
              <a:rPr lang="en-US" smtClean="0"/>
              <a:t>10/23/2019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3C53BE-012C-4248-8C26-23FCBCC24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Neutrino Geoscience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8C85C5-6E99-4538-863D-CE65EEC4F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03AFAC8C-81A1-4220-ACC4-455DE161EF65}" type="slidenum">
              <a:rPr lang="en-US" smtClean="0"/>
              <a:t>11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A2C374F-14B9-452D-A894-C0A2A8FEA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396" y="0"/>
            <a:ext cx="10695116" cy="772998"/>
          </a:xfrm>
        </p:spPr>
        <p:txBody>
          <a:bodyPr>
            <a:normAutofit/>
          </a:bodyPr>
          <a:lstStyle/>
          <a:p>
            <a:r>
              <a:rPr lang="en-US" dirty="0"/>
              <a:t>Seismic Velocities to Compositions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3FDC573-99FF-4CC6-892D-DBE87FE3EF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74" y="1150070"/>
            <a:ext cx="11039746" cy="5413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0653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87E94B7-E199-47FB-8ECE-1AE35353ED07}"/>
              </a:ext>
            </a:extLst>
          </p:cNvPr>
          <p:cNvSpPr txBox="1"/>
          <p:nvPr/>
        </p:nvSpPr>
        <p:spPr>
          <a:xfrm>
            <a:off x="5298483" y="775196"/>
            <a:ext cx="5232779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Bain and Range, SW 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Extended crust, 25 – 40 km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Hot, 650 – 950 °C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Compare </a:t>
            </a:r>
            <a:r>
              <a:rPr lang="en-US" sz="2800" dirty="0" err="1"/>
              <a:t>USArray</a:t>
            </a:r>
            <a:r>
              <a:rPr lang="en-US" sz="2800" dirty="0"/>
              <a:t> inversions to calculated velocities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What compositions produce Vs that overlaps with seismic data?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774796-5AE5-46FD-85D2-82EE9C792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396" y="0"/>
            <a:ext cx="3031682" cy="824865"/>
          </a:xfrm>
        </p:spPr>
        <p:txBody>
          <a:bodyPr/>
          <a:lstStyle/>
          <a:p>
            <a:r>
              <a:rPr lang="en-US" dirty="0"/>
              <a:t>Example 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F1CA5F5-268E-4456-BD50-6FE6306533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564" y="1353221"/>
            <a:ext cx="4476263" cy="4119494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205E9DE-A12D-413C-B4F5-5F63069605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7FBBD-7462-4A55-89DA-925CFBD9986E}" type="datetime1">
              <a:rPr lang="en-US" smtClean="0"/>
              <a:t>10/23/2019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10D4F20-87E5-4B5E-B63A-D9E8E9390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Neutrino Geoscience 2019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DFFE2B3-E51F-4BA0-9A1D-BE31CB292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03AFAC8C-81A1-4220-ACC4-455DE161EF65}" type="slidenum">
              <a:rPr lang="en-US" smtClean="0"/>
              <a:t>12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216D46E-1795-4EB0-9D34-CE740B18DF95}"/>
              </a:ext>
            </a:extLst>
          </p:cNvPr>
          <p:cNvSpPr txBox="1"/>
          <p:nvPr/>
        </p:nvSpPr>
        <p:spPr>
          <a:xfrm>
            <a:off x="9057933" y="3437463"/>
            <a:ext cx="2234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Gao &amp; </a:t>
            </a:r>
            <a:r>
              <a:rPr lang="en-US" dirty="0" err="1"/>
              <a:t>Lekic</a:t>
            </a:r>
            <a:r>
              <a:rPr lang="en-US" dirty="0"/>
              <a:t> (2019)</a:t>
            </a:r>
          </a:p>
        </p:txBody>
      </p:sp>
    </p:spTree>
    <p:extLst>
      <p:ext uri="{BB962C8B-B14F-4D97-AF65-F5344CB8AC3E}">
        <p14:creationId xmlns:p14="http://schemas.microsoft.com/office/powerpoint/2010/main" val="22566760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7FB82A-0DCA-4F80-B8EB-5A27119A19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569" y="1762812"/>
            <a:ext cx="1875693" cy="2356701"/>
          </a:xfrm>
        </p:spPr>
        <p:txBody>
          <a:bodyPr>
            <a:normAutofit/>
          </a:bodyPr>
          <a:lstStyle/>
          <a:p>
            <a:r>
              <a:rPr lang="en-US" sz="2400" dirty="0"/>
              <a:t>SiO</a:t>
            </a:r>
            <a:r>
              <a:rPr lang="en-US" sz="2400" baseline="-25000" dirty="0"/>
              <a:t>2</a:t>
            </a:r>
            <a:r>
              <a:rPr lang="en-US" sz="2400" dirty="0"/>
              <a:t> gradient!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B3B77A6-3A85-4791-93F7-CF97B2E9A806}"/>
              </a:ext>
            </a:extLst>
          </p:cNvPr>
          <p:cNvSpPr txBox="1">
            <a:spLocks/>
          </p:cNvSpPr>
          <p:nvPr/>
        </p:nvSpPr>
        <p:spPr>
          <a:xfrm>
            <a:off x="259396" y="0"/>
            <a:ext cx="3031682" cy="82486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Example 1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17EE7B7-FF27-475A-983D-607CCCBD39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1528" y="824865"/>
            <a:ext cx="6511401" cy="58378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F5DA72F-5474-4C1B-8B73-B4C66FCA12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1528" y="824865"/>
            <a:ext cx="6948943" cy="5883528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7E50E16-DCBD-410F-90A6-90268CECEB24}"/>
              </a:ext>
            </a:extLst>
          </p:cNvPr>
          <p:cNvSpPr txBox="1">
            <a:spLocks/>
          </p:cNvSpPr>
          <p:nvPr/>
        </p:nvSpPr>
        <p:spPr>
          <a:xfrm>
            <a:off x="8795208" y="5484323"/>
            <a:ext cx="2450969" cy="10390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Uncertainties!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E3E3CAB-7228-43F2-BAB1-7D79722EB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F59F1-1D08-4EC7-87FA-8D1FFC1937A2}" type="datetime1">
              <a:rPr lang="en-US" smtClean="0"/>
              <a:t>10/23/2019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B9B469-3CDF-4ABF-9104-3AEACA345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Neutrino Geoscience 2019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414A58-3793-426F-A1C0-146AAD4D6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03AFAC8C-81A1-4220-ACC4-455DE161EF6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277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774796-5AE5-46FD-85D2-82EE9C792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396" y="0"/>
            <a:ext cx="10411563" cy="790113"/>
          </a:xfrm>
        </p:spPr>
        <p:txBody>
          <a:bodyPr>
            <a:normAutofit/>
          </a:bodyPr>
          <a:lstStyle/>
          <a:p>
            <a:r>
              <a:rPr lang="en-US" dirty="0"/>
              <a:t>Example 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87FB82A-0DCA-4F80-B8EB-5A27119A194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88569" y="1030852"/>
                <a:ext cx="2735509" cy="1945844"/>
              </a:xfrm>
            </p:spPr>
            <p:txBody>
              <a:bodyPr/>
              <a:lstStyle/>
              <a:p>
                <a:r>
                  <a:rPr lang="en-US" dirty="0"/>
                  <a:t>Global data set</a:t>
                </a:r>
              </a:p>
              <a:p>
                <a:r>
                  <a:rPr lang="en-US" dirty="0"/>
                  <a:t>Shields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dirty="0"/>
                  <a:t> 130 controlled seismic profiles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87FB82A-0DCA-4F80-B8EB-5A27119A194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88569" y="1030852"/>
                <a:ext cx="2735509" cy="1945844"/>
              </a:xfrm>
              <a:blipFill>
                <a:blip r:embed="rId2"/>
                <a:stretch>
                  <a:fillRect l="-446" t="-21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12A45329-6B49-48F2-958F-4DA6E5B230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9297" y="3154842"/>
            <a:ext cx="4544786" cy="370315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9EEC9CB-3649-4976-9D84-E5D5AA99044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1657" y="824784"/>
            <a:ext cx="4544786" cy="3703159"/>
          </a:xfrm>
          <a:prstGeom prst="rect">
            <a:avLst/>
          </a:prstGeom>
        </p:spPr>
      </p:pic>
      <p:pic>
        <p:nvPicPr>
          <p:cNvPr id="6" name="Content Placeholder 9">
            <a:extLst>
              <a:ext uri="{FF2B5EF4-FFF2-40B4-BE49-F238E27FC236}">
                <a16:creationId xmlns:a16="http://schemas.microsoft.com/office/drawing/2014/main" id="{5503CCE1-B188-4CE7-B225-FA06B0449F55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4514" y="95517"/>
            <a:ext cx="4091092" cy="3333483"/>
          </a:xfrm>
          <a:prstGeom prst="rect">
            <a:avLst/>
          </a:prstGeom>
        </p:spPr>
      </p:pic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AAA9BAC8-3BCF-4E3E-AE61-F617CE2CDE10}"/>
              </a:ext>
            </a:extLst>
          </p:cNvPr>
          <p:cNvSpPr txBox="1">
            <a:spLocks/>
          </p:cNvSpPr>
          <p:nvPr/>
        </p:nvSpPr>
        <p:spPr>
          <a:xfrm>
            <a:off x="426421" y="4872449"/>
            <a:ext cx="3532743" cy="1945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Use Vs, </a:t>
            </a:r>
            <a:r>
              <a:rPr lang="en-US" dirty="0" err="1"/>
              <a:t>Vp</a:t>
            </a:r>
            <a:r>
              <a:rPr lang="en-US" dirty="0"/>
              <a:t>, &amp; ratio when available </a:t>
            </a:r>
          </a:p>
          <a:p>
            <a:r>
              <a:rPr lang="en-US" dirty="0"/>
              <a:t>Group similar crust types/tectonic regimes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18A2E50-FF8C-4D02-9719-CA8C1E125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3291A-CA5B-4555-AF39-1204B7477469}" type="datetime1">
              <a:rPr lang="en-US" smtClean="0"/>
              <a:t>10/23/2019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00F8C0-F915-4931-8DED-B035D6AFD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Neutrino Geoscience 2019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DF0C7F3-6030-4730-8D79-F46C55DDD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03AFAC8C-81A1-4220-ACC4-455DE161EF6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990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774796-5AE5-46FD-85D2-82EE9C792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396" y="0"/>
            <a:ext cx="10411563" cy="790113"/>
          </a:xfrm>
        </p:spPr>
        <p:txBody>
          <a:bodyPr>
            <a:normAutofit/>
          </a:bodyPr>
          <a:lstStyle/>
          <a:p>
            <a:r>
              <a:rPr lang="en-US" dirty="0"/>
              <a:t>Example 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552A371-9055-4213-8467-1D93A04566D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3091" y="1168588"/>
            <a:ext cx="9534129" cy="535013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6DC40AB-E553-41F9-AC08-BF6D5FF43A51}"/>
              </a:ext>
            </a:extLst>
          </p:cNvPr>
          <p:cNvSpPr txBox="1"/>
          <p:nvPr/>
        </p:nvSpPr>
        <p:spPr>
          <a:xfrm>
            <a:off x="4293075" y="940321"/>
            <a:ext cx="3034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Median Lower Crust SiO</a:t>
            </a:r>
            <a:r>
              <a:rPr lang="en-US" baseline="-25000" dirty="0"/>
              <a:t>2</a:t>
            </a:r>
          </a:p>
        </p:txBody>
      </p:sp>
      <p:pic>
        <p:nvPicPr>
          <p:cNvPr id="20" name="Picture 19" descr="A picture containing computer, game, video&#10;&#10;Description automatically generated">
            <a:extLst>
              <a:ext uri="{FF2B5EF4-FFF2-40B4-BE49-F238E27FC236}">
                <a16:creationId xmlns:a16="http://schemas.microsoft.com/office/drawing/2014/main" id="{63DEE1C8-DF58-4ECE-B392-F56EDF67B6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2599" y="4412555"/>
            <a:ext cx="3120918" cy="195608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73E155E-E3E1-4239-80B4-7FFF1FA3187E}"/>
              </a:ext>
            </a:extLst>
          </p:cNvPr>
          <p:cNvSpPr txBox="1"/>
          <p:nvPr/>
        </p:nvSpPr>
        <p:spPr>
          <a:xfrm>
            <a:off x="8171909" y="5524361"/>
            <a:ext cx="1257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Ink Free" panose="03080402000500000000" pitchFamily="66" charset="0"/>
                <a:ea typeface="STXingkai" panose="020B0503020204020204" pitchFamily="2" charset="-122"/>
              </a:rPr>
              <a:t>Preliminary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8D6D60F-500B-48B0-80EC-279D93E97A50}"/>
              </a:ext>
            </a:extLst>
          </p:cNvPr>
          <p:cNvGrpSpPr/>
          <p:nvPr/>
        </p:nvGrpSpPr>
        <p:grpSpPr>
          <a:xfrm>
            <a:off x="584463" y="1018380"/>
            <a:ext cx="9992758" cy="5473860"/>
            <a:chOff x="584463" y="1018380"/>
            <a:chExt cx="9992758" cy="5473860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64084556-4ADD-4EE9-B3B1-B87D42B0BA4F}"/>
                </a:ext>
              </a:extLst>
            </p:cNvPr>
            <p:cNvGrpSpPr/>
            <p:nvPr/>
          </p:nvGrpSpPr>
          <p:grpSpPr>
            <a:xfrm>
              <a:off x="584463" y="1018380"/>
              <a:ext cx="9992758" cy="5473860"/>
              <a:chOff x="-1913641" y="781205"/>
              <a:chExt cx="5446641" cy="2967644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D2D11244-DB3E-4F7D-8DCC-D45C72052872}"/>
                  </a:ext>
                </a:extLst>
              </p:cNvPr>
              <p:cNvGrpSpPr/>
              <p:nvPr/>
            </p:nvGrpSpPr>
            <p:grpSpPr>
              <a:xfrm>
                <a:off x="-1913641" y="781205"/>
                <a:ext cx="5446641" cy="2967644"/>
                <a:chOff x="0" y="1012747"/>
                <a:chExt cx="5446641" cy="2967644"/>
              </a:xfrm>
            </p:grpSpPr>
            <p:pic>
              <p:nvPicPr>
                <p:cNvPr id="7" name="Picture 6">
                  <a:extLst>
                    <a:ext uri="{FF2B5EF4-FFF2-40B4-BE49-F238E27FC236}">
                      <a16:creationId xmlns:a16="http://schemas.microsoft.com/office/drawing/2014/main" id="{D3CEF937-8D81-4ADF-BCFC-B17CDA77BBD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0" y="1012747"/>
                  <a:ext cx="5446641" cy="2967644"/>
                </a:xfrm>
                <a:prstGeom prst="rect">
                  <a:avLst/>
                </a:prstGeom>
              </p:spPr>
            </p:pic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A18D8056-E08A-498D-ACE4-0E385C02CE0B}"/>
                    </a:ext>
                  </a:extLst>
                </p:cNvPr>
                <p:cNvSpPr/>
                <p:nvPr/>
              </p:nvSpPr>
              <p:spPr>
                <a:xfrm>
                  <a:off x="136418" y="3756353"/>
                  <a:ext cx="2318458" cy="1994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sz="1200" dirty="0">
                      <a:solidFill>
                        <a:schemeClr val="tx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   -140                -120                -100                 -80                 -60</a:t>
                  </a:r>
                </a:p>
              </p:txBody>
            </p:sp>
          </p:grp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6CF73F44-5082-40B9-8FCC-5155FBCBF73A}"/>
                  </a:ext>
                </a:extLst>
              </p:cNvPr>
              <p:cNvSpPr/>
              <p:nvPr/>
            </p:nvSpPr>
            <p:spPr>
              <a:xfrm>
                <a:off x="1449317" y="2371613"/>
                <a:ext cx="164757" cy="249739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A0196F29-728B-4558-B0C0-493FFD566F30}"/>
                  </a:ext>
                </a:extLst>
              </p:cNvPr>
              <p:cNvSpPr/>
              <p:nvPr/>
            </p:nvSpPr>
            <p:spPr>
              <a:xfrm>
                <a:off x="-1082399" y="2341227"/>
                <a:ext cx="164757" cy="249739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AF49BB5-3E32-473E-8CCF-57D66BDE7BD8}"/>
                </a:ext>
              </a:extLst>
            </p:cNvPr>
            <p:cNvSpPr/>
            <p:nvPr/>
          </p:nvSpPr>
          <p:spPr>
            <a:xfrm>
              <a:off x="5546964" y="6117388"/>
              <a:ext cx="4147925" cy="3294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2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  -140                -120                -100                 -80                 -60</a:t>
              </a:r>
            </a:p>
          </p:txBody>
        </p:sp>
      </p:grp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F0A228-E0A3-4630-A011-96822FFEF0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67D93-DF2C-4DBC-82F6-3F4F48312243}" type="datetime1">
              <a:rPr lang="en-US" smtClean="0"/>
              <a:t>10/23/2019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141D5B-2222-4781-AC5C-D0D16548E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Neutrino Geoscience 2019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DF1379-B48F-446D-A769-74DBC875F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03AFAC8C-81A1-4220-ACC4-455DE161EF6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079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6676-1349-4468-A908-BF76A28C34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352" y="0"/>
            <a:ext cx="10549159" cy="867266"/>
          </a:xfrm>
        </p:spPr>
        <p:txBody>
          <a:bodyPr/>
          <a:lstStyle/>
          <a:p>
            <a:r>
              <a:rPr lang="en-US" dirty="0"/>
              <a:t>SiO</a:t>
            </a:r>
            <a:r>
              <a:rPr lang="en-US" baseline="-25000" dirty="0"/>
              <a:t>2</a:t>
            </a:r>
            <a:r>
              <a:rPr lang="en-US" dirty="0"/>
              <a:t> to 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333607-AD76-4F85-A425-A059EFE174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353" y="1136302"/>
            <a:ext cx="3777689" cy="5043835"/>
          </a:xfrm>
        </p:spPr>
        <p:txBody>
          <a:bodyPr>
            <a:normAutofit/>
          </a:bodyPr>
          <a:lstStyle/>
          <a:p>
            <a:endParaRPr lang="en-US" sz="2000" dirty="0"/>
          </a:p>
          <a:p>
            <a:r>
              <a:rPr lang="en-US" sz="2000" dirty="0"/>
              <a:t>U correlated to SiO</a:t>
            </a:r>
            <a:r>
              <a:rPr lang="en-US" sz="2000" baseline="-25000" dirty="0"/>
              <a:t>2</a:t>
            </a:r>
          </a:p>
          <a:p>
            <a:endParaRPr lang="en-US" sz="2000" baseline="-25000" dirty="0"/>
          </a:p>
          <a:p>
            <a:r>
              <a:rPr lang="en-US" sz="2000" dirty="0"/>
              <a:t>Increase in mean/median SiO</a:t>
            </a:r>
            <a:r>
              <a:rPr lang="en-US" sz="2000" baseline="-25000" dirty="0"/>
              <a:t>2</a:t>
            </a:r>
            <a:r>
              <a:rPr lang="en-US" sz="2000" dirty="0"/>
              <a:t> ≡ increase in U</a:t>
            </a:r>
          </a:p>
          <a:p>
            <a:endParaRPr lang="en-US" sz="2000" dirty="0"/>
          </a:p>
          <a:p>
            <a:r>
              <a:rPr lang="en-US" sz="2000" dirty="0"/>
              <a:t>Bivariate probability analysis</a:t>
            </a:r>
          </a:p>
          <a:p>
            <a:endParaRPr lang="en-US" sz="2000" dirty="0"/>
          </a:p>
          <a:p>
            <a:r>
              <a:rPr lang="en-US" sz="2000" dirty="0"/>
              <a:t>Distribution of U for range of SiO</a:t>
            </a:r>
            <a:r>
              <a:rPr lang="en-US" sz="2000" baseline="-25000" dirty="0"/>
              <a:t>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1D60DC-B3FE-482B-AACE-4CC54AE7BA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04AA7-1952-4B89-847C-B8CF1DA1E351}" type="datetime1">
              <a:rPr lang="en-US" smtClean="0"/>
              <a:t>10/23/2019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C425A9-8590-49E0-8D9D-CB750DADD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Neutrino Geoscience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55E8C7-B668-4D94-8C2E-91E1EA0B5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03AFAC8C-81A1-4220-ACC4-455DE161EF65}" type="slidenum">
              <a:rPr lang="en-US" smtClean="0"/>
              <a:t>16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C3EE868-A59C-49CC-8E9A-13172475B3B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83042" y="1136302"/>
            <a:ext cx="7172201" cy="4585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209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6676-1349-4468-A908-BF76A28C34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396" y="0"/>
            <a:ext cx="10695116" cy="942680"/>
          </a:xfrm>
        </p:spPr>
        <p:txBody>
          <a:bodyPr/>
          <a:lstStyle/>
          <a:p>
            <a:r>
              <a:rPr lang="en-US" dirty="0"/>
              <a:t>U to 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333607-AD76-4F85-A425-A059EFE174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448" y="1314577"/>
            <a:ext cx="3495675" cy="4351337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Fixed chondritic Th/U ratio</a:t>
            </a:r>
          </a:p>
          <a:p>
            <a:r>
              <a:rPr lang="en-US" dirty="0"/>
              <a:t>Refractory lithophile elements</a:t>
            </a:r>
          </a:p>
          <a:p>
            <a:r>
              <a:rPr lang="en-US" dirty="0"/>
              <a:t>Similar behavior except in cases of ore deposits, marine &amp; water</a:t>
            </a:r>
          </a:p>
          <a:p>
            <a:r>
              <a:rPr lang="en-US" dirty="0"/>
              <a:t>Th/U doesn’t fractionate between BSE reservoirs </a:t>
            </a:r>
            <a:r>
              <a:rPr lang="en-US" sz="1400" dirty="0"/>
              <a:t>(</a:t>
            </a:r>
            <a:r>
              <a:rPr lang="en-US" sz="1400" dirty="0" err="1"/>
              <a:t>Wipperfurth</a:t>
            </a:r>
            <a:r>
              <a:rPr lang="en-US" sz="1400" dirty="0"/>
              <a:t> et al. 2018)</a:t>
            </a:r>
            <a:endParaRPr lang="en-US" dirty="0"/>
          </a:p>
          <a:p>
            <a:endParaRPr lang="en-US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F9AA3387-91F1-4737-881E-F543A0D179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40640" y="1119853"/>
            <a:ext cx="6942290" cy="4618294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F553C8-EFD8-4A9C-8058-D673988409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10797542" y="998537"/>
            <a:ext cx="1904999" cy="365125"/>
          </a:xfrm>
        </p:spPr>
        <p:txBody>
          <a:bodyPr/>
          <a:lstStyle/>
          <a:p>
            <a:fld id="{1A276CFD-DE45-4E81-B747-6F4805D884AE}" type="datetime1">
              <a:rPr lang="en-US" smtClean="0"/>
              <a:t>10/23/2019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9A7CA6-DDF2-4A76-8C2D-A6D78B978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9959341" y="4046537"/>
            <a:ext cx="3581400" cy="365125"/>
          </a:xfrm>
        </p:spPr>
        <p:txBody>
          <a:bodyPr/>
          <a:lstStyle/>
          <a:p>
            <a:r>
              <a:rPr lang="en-US"/>
              <a:t>Neutrino Geoscience 2019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9666EE-9DB5-4469-815A-7D39C2EC1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2840" y="6172200"/>
            <a:ext cx="914400" cy="593725"/>
          </a:xfrm>
        </p:spPr>
        <p:txBody>
          <a:bodyPr>
            <a:normAutofit lnSpcReduction="10000"/>
          </a:bodyPr>
          <a:lstStyle/>
          <a:p>
            <a:fld id="{03AFAC8C-81A1-4220-ACC4-455DE161EF6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4486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6676-1349-4468-A908-BF76A28C34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396" y="0"/>
            <a:ext cx="10695116" cy="763571"/>
          </a:xfrm>
        </p:spPr>
        <p:txBody>
          <a:bodyPr/>
          <a:lstStyle/>
          <a:p>
            <a:r>
              <a:rPr lang="en-US" dirty="0"/>
              <a:t>U, Th, Density to Geoneutrino Flux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333607-AD76-4F85-A425-A059EFE174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396" y="989814"/>
            <a:ext cx="5434394" cy="5190323"/>
          </a:xfrm>
        </p:spPr>
        <p:txBody>
          <a:bodyPr/>
          <a:lstStyle/>
          <a:p>
            <a:r>
              <a:rPr lang="en-US" dirty="0"/>
              <a:t>Mass of U and Th near detector calculated from</a:t>
            </a:r>
          </a:p>
          <a:p>
            <a:pPr lvl="1"/>
            <a:r>
              <a:rPr lang="en-US" dirty="0"/>
              <a:t>Concentration in specific rock types</a:t>
            </a:r>
          </a:p>
          <a:p>
            <a:pPr lvl="1"/>
            <a:r>
              <a:rPr lang="en-US" dirty="0"/>
              <a:t>Density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r>
              <a:rPr lang="en-US" dirty="0"/>
              <a:t>U, Th have specific decay energies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52AA14-5F71-4DD1-8DC9-121030F16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08162-924C-40F2-892D-2AB46037D0C9}" type="datetime1">
              <a:rPr lang="en-US" smtClean="0"/>
              <a:t>10/23/2019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347FA5-ADE2-401B-9B16-166C44F0A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Neutrino Geoscience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95AFDB-97A9-4BEC-9CA4-44E9CA8B15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03AFAC8C-81A1-4220-ACC4-455DE161EF65}" type="slidenum">
              <a:rPr lang="en-US" smtClean="0"/>
              <a:t>18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508DB61-CABB-451A-B554-67029D756F9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9396" y="2801566"/>
            <a:ext cx="11176910" cy="1395013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AFCBA3D4-1ADB-42C4-83A9-49FF40C1CB15}"/>
              </a:ext>
            </a:extLst>
          </p:cNvPr>
          <p:cNvSpPr/>
          <p:nvPr/>
        </p:nvSpPr>
        <p:spPr>
          <a:xfrm>
            <a:off x="9502219" y="2790332"/>
            <a:ext cx="1621410" cy="16402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4468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6676-1349-4468-A908-BF76A28C34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396" y="0"/>
            <a:ext cx="10695116" cy="754144"/>
          </a:xfrm>
        </p:spPr>
        <p:txBody>
          <a:bodyPr>
            <a:normAutofit/>
          </a:bodyPr>
          <a:lstStyle/>
          <a:p>
            <a:r>
              <a:rPr lang="en-US"/>
              <a:t>Conclusions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2333607-AD76-4F85-A425-A059EFE174E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05840" y="1371600"/>
                <a:ext cx="8851392" cy="4808537"/>
              </a:xfrm>
            </p:spPr>
            <p:txBody>
              <a:bodyPr>
                <a:normAutofit fontScale="85000" lnSpcReduction="20000"/>
              </a:bodyPr>
              <a:lstStyle/>
              <a:p>
                <a:pPr marL="342900" indent="-342900">
                  <a:buFont typeface="+mj-lt"/>
                  <a:buAutoNum type="arabicPeriod"/>
                </a:pPr>
                <a:r>
                  <a:rPr lang="en-US" sz="2800" dirty="0"/>
                  <a:t>Geoneutrino signal predictions/corrections require knowledge of </a:t>
                </a:r>
                <a:r>
                  <a:rPr lang="en-US" sz="2800" b="1" dirty="0"/>
                  <a:t>crustal composition</a:t>
                </a:r>
              </a:p>
              <a:p>
                <a:pPr marL="342900" indent="-342900">
                  <a:buFont typeface="+mj-lt"/>
                  <a:buAutoNum type="arabicPeriod"/>
                </a:pPr>
                <a:endParaRPr lang="en-US" sz="2800" dirty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2800" dirty="0"/>
                  <a:t>Crust is a gradient of compositions </a:t>
                </a:r>
              </a:p>
              <a:p>
                <a:pPr marL="342900" indent="-342900">
                  <a:buFont typeface="+mj-lt"/>
                  <a:buAutoNum type="arabicPeriod"/>
                </a:pPr>
                <a:endParaRPr lang="en-US" sz="2800" dirty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2800" dirty="0"/>
                  <a:t>Felsic to mafic with increasing depth (?)</a:t>
                </a:r>
              </a:p>
              <a:p>
                <a:pPr marL="342900" indent="-342900">
                  <a:buFont typeface="+mj-lt"/>
                  <a:buAutoNum type="arabicPeriod"/>
                </a:pPr>
                <a:endParaRPr lang="en-US" sz="2800" dirty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2800" dirty="0"/>
                  <a:t>U &amp; Th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2800" dirty="0"/>
                  <a:t> SiO</a:t>
                </a:r>
                <a:r>
                  <a:rPr lang="en-US" sz="2800" baseline="-25000" dirty="0"/>
                  <a:t>2</a:t>
                </a:r>
              </a:p>
              <a:p>
                <a:pPr marL="342900" indent="-342900">
                  <a:buFont typeface="+mj-lt"/>
                  <a:buAutoNum type="arabicPeriod"/>
                </a:pPr>
                <a:endParaRPr lang="en-US" sz="2800" baseline="-25000" dirty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2800" dirty="0"/>
                  <a:t>Combine geochemistry and geophysics to figure out composition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2333607-AD76-4F85-A425-A059EFE174E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05840" y="1371600"/>
                <a:ext cx="8851392" cy="4808537"/>
              </a:xfrm>
              <a:blipFill>
                <a:blip r:embed="rId2"/>
                <a:stretch>
                  <a:fillRect l="-620" t="-29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3E77B2-7EC0-445A-BD68-54E759446C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10797542" y="998537"/>
            <a:ext cx="1904999" cy="365125"/>
          </a:xfrm>
        </p:spPr>
        <p:txBody>
          <a:bodyPr/>
          <a:lstStyle/>
          <a:p>
            <a:fld id="{965BB9B9-D75F-40E0-BA56-1ADCB4BA2E71}" type="datetime1">
              <a:rPr lang="en-US" smtClean="0"/>
              <a:t>10/23/2019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200238-2A3A-4693-B2E5-EBA0EADC1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9959341" y="4046537"/>
            <a:ext cx="3581400" cy="365125"/>
          </a:xfrm>
        </p:spPr>
        <p:txBody>
          <a:bodyPr/>
          <a:lstStyle/>
          <a:p>
            <a:r>
              <a:rPr lang="en-US"/>
              <a:t>Neutrino Geoscience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312AA7-BDCB-4F94-9130-E2027D822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2840" y="6172200"/>
            <a:ext cx="914400" cy="593725"/>
          </a:xfrm>
        </p:spPr>
        <p:txBody>
          <a:bodyPr>
            <a:normAutofit lnSpcReduction="10000"/>
          </a:bodyPr>
          <a:lstStyle/>
          <a:p>
            <a:fld id="{03AFAC8C-81A1-4220-ACC4-455DE161EF65}" type="slidenum">
              <a:rPr lang="en-US" smtClean="0"/>
              <a:t>19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891FAB1-97C3-43F7-9B6B-1C10D5923310}"/>
              </a:ext>
            </a:extLst>
          </p:cNvPr>
          <p:cNvSpPr txBox="1"/>
          <p:nvPr/>
        </p:nvSpPr>
        <p:spPr>
          <a:xfrm>
            <a:off x="446690" y="6396335"/>
            <a:ext cx="105078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/>
              <a:t>“Man, a mere inhabitant of the earth, cannot overstep its boundaries! But though he is confined to its crust, he may penetrate into all its secrets.”    - Jules Verne</a:t>
            </a:r>
          </a:p>
        </p:txBody>
      </p:sp>
    </p:spTree>
    <p:extLst>
      <p:ext uri="{BB962C8B-B14F-4D97-AF65-F5344CB8AC3E}">
        <p14:creationId xmlns:p14="http://schemas.microsoft.com/office/powerpoint/2010/main" val="3871697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FA7B3-A33C-4221-96F5-AC56CD00F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396" y="0"/>
            <a:ext cx="10695116" cy="939550"/>
          </a:xfrm>
        </p:spPr>
        <p:txBody>
          <a:bodyPr/>
          <a:lstStyle/>
          <a:p>
            <a:r>
              <a:rPr lang="en-US" dirty="0"/>
              <a:t>The Deep Lithosphere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C5C836-8151-497A-ADFB-8BD174794C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872" y="1767972"/>
            <a:ext cx="4846676" cy="2954857"/>
          </a:xfrm>
        </p:spPr>
        <p:txBody>
          <a:bodyPr>
            <a:normAutofit/>
          </a:bodyPr>
          <a:lstStyle/>
          <a:p>
            <a:r>
              <a:rPr lang="en-US" sz="2000" dirty="0"/>
              <a:t>Middle + lower continental crust</a:t>
            </a:r>
          </a:p>
          <a:p>
            <a:endParaRPr lang="en-US" sz="2000" dirty="0"/>
          </a:p>
          <a:p>
            <a:pPr lvl="1"/>
            <a:r>
              <a:rPr lang="en-US" sz="1800" dirty="0"/>
              <a:t>Lower 2/3 or lower 1/2 of the continental crust</a:t>
            </a:r>
          </a:p>
          <a:p>
            <a:pPr lvl="1"/>
            <a:r>
              <a:rPr lang="en-US" sz="1800" dirty="0"/>
              <a:t>Medium to high grade metamorphic materials</a:t>
            </a:r>
          </a:p>
          <a:p>
            <a:pPr lvl="1"/>
            <a:r>
              <a:rPr lang="en-US" sz="1800" dirty="0"/>
              <a:t>Facies ≠ composition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DD49C12-A307-4356-8DAE-32C02A968E3A}"/>
              </a:ext>
            </a:extLst>
          </p:cNvPr>
          <p:cNvCxnSpPr/>
          <p:nvPr/>
        </p:nvCxnSpPr>
        <p:spPr>
          <a:xfrm>
            <a:off x="2920601" y="606884"/>
            <a:ext cx="3080552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>
            <a:extLst>
              <a:ext uri="{FF2B5EF4-FFF2-40B4-BE49-F238E27FC236}">
                <a16:creationId xmlns:a16="http://schemas.microsoft.com/office/drawing/2014/main" id="{35D7A7E1-273B-4FBB-83EE-E017E47AD01D}"/>
              </a:ext>
            </a:extLst>
          </p:cNvPr>
          <p:cNvSpPr txBox="1">
            <a:spLocks/>
          </p:cNvSpPr>
          <p:nvPr/>
        </p:nvSpPr>
        <p:spPr>
          <a:xfrm>
            <a:off x="6104850" y="187781"/>
            <a:ext cx="2172307" cy="75176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Crust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3288918-9F8B-477B-B8B0-49024A300C6D}"/>
              </a:ext>
            </a:extLst>
          </p:cNvPr>
          <p:cNvSpPr txBox="1"/>
          <p:nvPr/>
        </p:nvSpPr>
        <p:spPr>
          <a:xfrm rot="21384210">
            <a:off x="5940027" y="616384"/>
            <a:ext cx="14574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^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Continental</a:t>
            </a:r>
          </a:p>
        </p:txBody>
      </p:sp>
      <p:pic>
        <p:nvPicPr>
          <p:cNvPr id="8" name="Picture 7" descr="A close up of a map&#10;&#10;Description automatically generated">
            <a:extLst>
              <a:ext uri="{FF2B5EF4-FFF2-40B4-BE49-F238E27FC236}">
                <a16:creationId xmlns:a16="http://schemas.microsoft.com/office/drawing/2014/main" id="{ED4BF20B-C9BC-4E0D-90C8-1195C61018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3952" y="2159007"/>
            <a:ext cx="4839331" cy="4222939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D8B34065-3E6F-4A5A-974D-4E0D0619219E}"/>
              </a:ext>
            </a:extLst>
          </p:cNvPr>
          <p:cNvGrpSpPr/>
          <p:nvPr/>
        </p:nvGrpSpPr>
        <p:grpSpPr>
          <a:xfrm>
            <a:off x="328841" y="4831809"/>
            <a:ext cx="4613646" cy="1660431"/>
            <a:chOff x="2588996" y="2150156"/>
            <a:chExt cx="6475104" cy="255768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BC80C87-587C-4CC6-880F-8ECCB02519D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46779"/>
            <a:stretch/>
          </p:blipFill>
          <p:spPr>
            <a:xfrm>
              <a:off x="2588996" y="2150156"/>
              <a:ext cx="6475104" cy="2557688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950B352-531F-4A82-99AF-09654320FEAC}"/>
                </a:ext>
              </a:extLst>
            </p:cNvPr>
            <p:cNvSpPr txBox="1"/>
            <p:nvPr/>
          </p:nvSpPr>
          <p:spPr>
            <a:xfrm>
              <a:off x="6791417" y="2396971"/>
              <a:ext cx="18890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Huang et al., 2013</a:t>
              </a:r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8B36B3-2481-4784-B446-55514F53B4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6ACF6-BABF-4B56-BDC6-95E4FA9BEB42}" type="datetime1">
              <a:rPr lang="en-US" smtClean="0"/>
              <a:t>10/23/2019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7F088900-CC07-42E0-8042-25E7F180DD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Neutrino Geoscience 2019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0088D25-9D72-4B8E-9ACB-9568C6A1C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03AFAC8C-81A1-4220-ACC4-455DE161EF6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122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6676-1349-4468-A908-BF76A28C34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470535"/>
            <a:ext cx="4477012" cy="1967864"/>
          </a:xfrm>
        </p:spPr>
        <p:txBody>
          <a:bodyPr>
            <a:normAutofit/>
          </a:bodyPr>
          <a:lstStyle/>
          <a:p>
            <a:r>
              <a:rPr lang="en-US" sz="3700"/>
              <a:t>Acknowledgements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333607-AD76-4F85-A425-A059EFE174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872" y="2688608"/>
            <a:ext cx="4477012" cy="3596303"/>
          </a:xfrm>
        </p:spPr>
        <p:txBody>
          <a:bodyPr>
            <a:normAutofit/>
          </a:bodyPr>
          <a:lstStyle/>
          <a:p>
            <a:r>
              <a:rPr lang="en-US" dirty="0" err="1"/>
              <a:t>Ondřej</a:t>
            </a:r>
            <a:r>
              <a:rPr lang="en-US" dirty="0"/>
              <a:t> </a:t>
            </a:r>
            <a:r>
              <a:rPr lang="en-US" dirty="0" err="1"/>
              <a:t>Šrámek</a:t>
            </a:r>
            <a:r>
              <a:rPr lang="en-US" dirty="0"/>
              <a:t> &amp; Charles University</a:t>
            </a:r>
          </a:p>
          <a:p>
            <a:r>
              <a:rPr lang="en-US" dirty="0"/>
              <a:t>Bill McDonough</a:t>
            </a:r>
          </a:p>
          <a:p>
            <a:r>
              <a:rPr lang="en-US" dirty="0"/>
              <a:t>Walter Mooney</a:t>
            </a:r>
          </a:p>
          <a:p>
            <a:r>
              <a:rPr lang="en-US"/>
              <a:t>Chao Gao</a:t>
            </a:r>
            <a:endParaRPr lang="en-US" dirty="0"/>
          </a:p>
          <a:p>
            <a:r>
              <a:rPr lang="en-US" dirty="0"/>
              <a:t>Scott </a:t>
            </a:r>
            <a:r>
              <a:rPr lang="en-US" dirty="0" err="1"/>
              <a:t>Wipperfurth</a:t>
            </a:r>
            <a:endParaRPr lang="en-US" dirty="0"/>
          </a:p>
          <a:p>
            <a:r>
              <a:rPr lang="en-US" dirty="0"/>
              <a:t>Geoneutrino group</a:t>
            </a:r>
          </a:p>
          <a:p>
            <a:endParaRPr lang="en-US" dirty="0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001D9966-4027-4CE1-BAFF-9FA0E57860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592926-F47D-4F6E-8213-8AAC3A6B21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10797542" y="998537"/>
            <a:ext cx="1904999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670908E2-54FA-46E6-ADD7-B7702761346C}" type="datetime1">
              <a:rPr lang="en-US" smtClean="0"/>
              <a:pPr>
                <a:spcAft>
                  <a:spcPts val="600"/>
                </a:spcAft>
              </a:pPr>
              <a:t>10/23/2019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9B0CFA-5DC4-43CA-A345-75D1721C5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9959341" y="4046537"/>
            <a:ext cx="3581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Neutrino Geoscience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5EB39-EFD6-44F3-B1B5-110B12BB9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2840" y="6172200"/>
            <a:ext cx="914400" cy="5937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03AFAC8C-81A1-4220-ACC4-455DE161EF65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20</a:t>
            </a:fld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74F3938-6B59-4FDD-B882-12FAA4978F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26657" y="0"/>
            <a:ext cx="5066183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4C933CF-739F-40DF-BC6B-44AC1A74A9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68152" y="470535"/>
            <a:ext cx="3731260" cy="2798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A picture containing transport, wheel&#10;&#10;Description automatically generated">
            <a:extLst>
              <a:ext uri="{FF2B5EF4-FFF2-40B4-BE49-F238E27FC236}">
                <a16:creationId xmlns:a16="http://schemas.microsoft.com/office/drawing/2014/main" id="{30F790B3-78F6-46D0-98FA-85F1B508F8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6828" y="3898905"/>
            <a:ext cx="1906520" cy="1916100"/>
          </a:xfrm>
          <a:prstGeom prst="rect">
            <a:avLst/>
          </a:prstGeom>
        </p:spPr>
      </p:pic>
      <p:pic>
        <p:nvPicPr>
          <p:cNvPr id="8" name="Picture 7" descr="A drawing of a face&#10;&#10;Description automatically generated">
            <a:extLst>
              <a:ext uri="{FF2B5EF4-FFF2-40B4-BE49-F238E27FC236}">
                <a16:creationId xmlns:a16="http://schemas.microsoft.com/office/drawing/2014/main" id="{E9FD91D4-CDCA-40E6-8A81-9894C2AA3D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9245" y="3906811"/>
            <a:ext cx="1921492" cy="1892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060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3EE9C8-0533-4703-AB65-B41DC07D9F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</p:spPr>
        <p:txBody>
          <a:bodyPr/>
          <a:lstStyle/>
          <a:p>
            <a:r>
              <a:rPr lang="en-US" dirty="0"/>
              <a:t>From Composition to Geoneutrinos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7D27C7E-E8E0-42AD-8632-E618BF51DC3C}"/>
              </a:ext>
            </a:extLst>
          </p:cNvPr>
          <p:cNvGrpSpPr/>
          <p:nvPr/>
        </p:nvGrpSpPr>
        <p:grpSpPr>
          <a:xfrm>
            <a:off x="1252006" y="1869886"/>
            <a:ext cx="2222022" cy="1104824"/>
            <a:chOff x="0" y="2726729"/>
            <a:chExt cx="1966680" cy="1104824"/>
          </a:xfrm>
        </p:grpSpPr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FC262191-D2AB-4223-B9CD-C834E91BAD2D}"/>
                </a:ext>
              </a:extLst>
            </p:cNvPr>
            <p:cNvSpPr/>
            <p:nvPr/>
          </p:nvSpPr>
          <p:spPr>
            <a:xfrm>
              <a:off x="0" y="2726729"/>
              <a:ext cx="1841374" cy="1104824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3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6" name="Rectangle: Rounded Corners 4">
              <a:extLst>
                <a:ext uri="{FF2B5EF4-FFF2-40B4-BE49-F238E27FC236}">
                  <a16:creationId xmlns:a16="http://schemas.microsoft.com/office/drawing/2014/main" id="{0052DE16-593F-43B5-A931-3622EA414A36}"/>
                </a:ext>
              </a:extLst>
            </p:cNvPr>
            <p:cNvSpPr txBox="1"/>
            <p:nvPr/>
          </p:nvSpPr>
          <p:spPr>
            <a:xfrm>
              <a:off x="8731" y="2759088"/>
              <a:ext cx="1957949" cy="104010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marL="0" lvl="0" indent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100" b="1" kern="1200" dirty="0">
                  <a:solidFill>
                    <a:schemeClr val="tx1"/>
                  </a:solidFill>
                </a:rPr>
                <a:t>Geophysical + Geochemical Inversions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8DF5DF92-1B13-4FD4-8634-1D02E0CC2A1D}"/>
              </a:ext>
            </a:extLst>
          </p:cNvPr>
          <p:cNvGrpSpPr/>
          <p:nvPr/>
        </p:nvGrpSpPr>
        <p:grpSpPr>
          <a:xfrm>
            <a:off x="3762005" y="2255323"/>
            <a:ext cx="390371" cy="456660"/>
            <a:chOff x="2025511" y="3050811"/>
            <a:chExt cx="390371" cy="456660"/>
          </a:xfrm>
        </p:grpSpPr>
        <p:sp>
          <p:nvSpPr>
            <p:cNvPr id="33" name="Arrow: Right 32">
              <a:extLst>
                <a:ext uri="{FF2B5EF4-FFF2-40B4-BE49-F238E27FC236}">
                  <a16:creationId xmlns:a16="http://schemas.microsoft.com/office/drawing/2014/main" id="{1BB5DF47-5C75-464C-8E64-3239B24FD950}"/>
                </a:ext>
              </a:extLst>
            </p:cNvPr>
            <p:cNvSpPr/>
            <p:nvPr/>
          </p:nvSpPr>
          <p:spPr>
            <a:xfrm>
              <a:off x="2025511" y="3050811"/>
              <a:ext cx="390371" cy="456660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3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Arrow: Right 6">
              <a:extLst>
                <a:ext uri="{FF2B5EF4-FFF2-40B4-BE49-F238E27FC236}">
                  <a16:creationId xmlns:a16="http://schemas.microsoft.com/office/drawing/2014/main" id="{148C3B23-D1EC-4755-8D13-793EA5CE3285}"/>
                </a:ext>
              </a:extLst>
            </p:cNvPr>
            <p:cNvSpPr txBox="1"/>
            <p:nvPr/>
          </p:nvSpPr>
          <p:spPr>
            <a:xfrm>
              <a:off x="2025511" y="3142143"/>
              <a:ext cx="273260" cy="2739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700" kern="120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5792A0F0-DE4C-4C60-9BF6-E60020227944}"/>
              </a:ext>
            </a:extLst>
          </p:cNvPr>
          <p:cNvGrpSpPr/>
          <p:nvPr/>
        </p:nvGrpSpPr>
        <p:grpSpPr>
          <a:xfrm>
            <a:off x="4805846" y="1894817"/>
            <a:ext cx="1841374" cy="1104824"/>
            <a:chOff x="2577923" y="2726729"/>
            <a:chExt cx="1841374" cy="1104824"/>
          </a:xfrm>
        </p:grpSpPr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C3C655D5-71CA-48D0-95F0-1DE6393BFCF0}"/>
                </a:ext>
              </a:extLst>
            </p:cNvPr>
            <p:cNvSpPr/>
            <p:nvPr/>
          </p:nvSpPr>
          <p:spPr>
            <a:xfrm>
              <a:off x="2577923" y="2726729"/>
              <a:ext cx="1841374" cy="1104824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1960178"/>
                <a:satOff val="-8155"/>
                <a:lumOff val="1922"/>
                <a:alphaOff val="0"/>
              </a:schemeClr>
            </a:fillRef>
            <a:effectRef idx="3">
              <a:schemeClr val="accent4">
                <a:hueOff val="1960178"/>
                <a:satOff val="-8155"/>
                <a:lumOff val="192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Rectangle: Rounded Corners 8">
              <a:extLst>
                <a:ext uri="{FF2B5EF4-FFF2-40B4-BE49-F238E27FC236}">
                  <a16:creationId xmlns:a16="http://schemas.microsoft.com/office/drawing/2014/main" id="{FFA364E7-68F8-4A0A-A0F6-85BD0DFA7220}"/>
                </a:ext>
              </a:extLst>
            </p:cNvPr>
            <p:cNvSpPr txBox="1"/>
            <p:nvPr/>
          </p:nvSpPr>
          <p:spPr>
            <a:xfrm>
              <a:off x="2610282" y="2759088"/>
              <a:ext cx="1776656" cy="104010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marL="0" lvl="0" indent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100" b="1" kern="1200" dirty="0">
                  <a:solidFill>
                    <a:schemeClr val="tx1"/>
                  </a:solidFill>
                </a:rPr>
                <a:t>Seismic Velocities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20DC2722-0698-4DF4-92A2-F111A2F51952}"/>
              </a:ext>
            </a:extLst>
          </p:cNvPr>
          <p:cNvGrpSpPr/>
          <p:nvPr/>
        </p:nvGrpSpPr>
        <p:grpSpPr>
          <a:xfrm>
            <a:off x="7231385" y="2243472"/>
            <a:ext cx="390371" cy="456660"/>
            <a:chOff x="4603435" y="3050811"/>
            <a:chExt cx="390371" cy="456660"/>
          </a:xfrm>
        </p:grpSpPr>
        <p:sp>
          <p:nvSpPr>
            <p:cNvPr id="29" name="Arrow: Right 28">
              <a:extLst>
                <a:ext uri="{FF2B5EF4-FFF2-40B4-BE49-F238E27FC236}">
                  <a16:creationId xmlns:a16="http://schemas.microsoft.com/office/drawing/2014/main" id="{B5DDC3B3-AAE4-4285-AF45-4B1C96DA514D}"/>
                </a:ext>
              </a:extLst>
            </p:cNvPr>
            <p:cNvSpPr/>
            <p:nvPr/>
          </p:nvSpPr>
          <p:spPr>
            <a:xfrm>
              <a:off x="4603435" y="3050811"/>
              <a:ext cx="390371" cy="456660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2450223"/>
                <a:satOff val="-10194"/>
                <a:lumOff val="2402"/>
                <a:alphaOff val="0"/>
              </a:schemeClr>
            </a:fillRef>
            <a:effectRef idx="3">
              <a:schemeClr val="accent4">
                <a:hueOff val="2450223"/>
                <a:satOff val="-10194"/>
                <a:lumOff val="240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Arrow: Right 10">
              <a:extLst>
                <a:ext uri="{FF2B5EF4-FFF2-40B4-BE49-F238E27FC236}">
                  <a16:creationId xmlns:a16="http://schemas.microsoft.com/office/drawing/2014/main" id="{2E2B904E-0C5F-4BA4-AF20-477EDD45EABF}"/>
                </a:ext>
              </a:extLst>
            </p:cNvPr>
            <p:cNvSpPr txBox="1"/>
            <p:nvPr/>
          </p:nvSpPr>
          <p:spPr>
            <a:xfrm>
              <a:off x="4603435" y="3142143"/>
              <a:ext cx="273260" cy="2739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700" kern="120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4170BF9-14C2-47CE-A0C3-4FE178FD6A95}"/>
              </a:ext>
            </a:extLst>
          </p:cNvPr>
          <p:cNvGrpSpPr/>
          <p:nvPr/>
        </p:nvGrpSpPr>
        <p:grpSpPr>
          <a:xfrm>
            <a:off x="7979037" y="1862458"/>
            <a:ext cx="1841374" cy="1104824"/>
            <a:chOff x="5155847" y="2726729"/>
            <a:chExt cx="1841374" cy="1104824"/>
          </a:xfrm>
        </p:grpSpPr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A0A5A28B-84E9-4B91-879D-8561992FDAC9}"/>
                </a:ext>
              </a:extLst>
            </p:cNvPr>
            <p:cNvSpPr/>
            <p:nvPr/>
          </p:nvSpPr>
          <p:spPr>
            <a:xfrm>
              <a:off x="5155847" y="2726729"/>
              <a:ext cx="1841374" cy="1104824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3920356"/>
                <a:satOff val="-16311"/>
                <a:lumOff val="3843"/>
                <a:alphaOff val="0"/>
              </a:schemeClr>
            </a:fillRef>
            <a:effectRef idx="3">
              <a:schemeClr val="accent4">
                <a:hueOff val="3920356"/>
                <a:satOff val="-16311"/>
                <a:lumOff val="384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Rectangle: Rounded Corners 12">
              <a:extLst>
                <a:ext uri="{FF2B5EF4-FFF2-40B4-BE49-F238E27FC236}">
                  <a16:creationId xmlns:a16="http://schemas.microsoft.com/office/drawing/2014/main" id="{344C3669-521F-4A2E-8C37-E69A614D6377}"/>
                </a:ext>
              </a:extLst>
            </p:cNvPr>
            <p:cNvSpPr txBox="1"/>
            <p:nvPr/>
          </p:nvSpPr>
          <p:spPr>
            <a:xfrm>
              <a:off x="5188206" y="2759088"/>
              <a:ext cx="1776656" cy="104010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marL="0" lvl="0" indent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100" b="1" kern="1200" dirty="0">
                  <a:solidFill>
                    <a:schemeClr val="tx1"/>
                  </a:solidFill>
                </a:rPr>
                <a:t>SiO</a:t>
              </a:r>
              <a:r>
                <a:rPr lang="en-US" sz="2100" b="1" kern="1200" baseline="-25000" dirty="0">
                  <a:solidFill>
                    <a:schemeClr val="tx1"/>
                  </a:solidFill>
                </a:rPr>
                <a:t>2</a:t>
              </a:r>
              <a:r>
                <a:rPr lang="en-US" sz="2100" b="1" kern="1200" dirty="0">
                  <a:solidFill>
                    <a:schemeClr val="tx1"/>
                  </a:solidFill>
                </a:rPr>
                <a:t> + Density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6AB50F3-80A7-44CD-98A9-9CA2D4B20FCB}"/>
              </a:ext>
            </a:extLst>
          </p:cNvPr>
          <p:cNvGrpSpPr/>
          <p:nvPr/>
        </p:nvGrpSpPr>
        <p:grpSpPr>
          <a:xfrm>
            <a:off x="7943233" y="4965548"/>
            <a:ext cx="1841374" cy="1104824"/>
            <a:chOff x="7733771" y="2726729"/>
            <a:chExt cx="1841374" cy="1104824"/>
          </a:xfrm>
        </p:grpSpPr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AB75BF97-8C1D-42D2-BAC3-D25C1B7A5E0C}"/>
                </a:ext>
              </a:extLst>
            </p:cNvPr>
            <p:cNvSpPr/>
            <p:nvPr/>
          </p:nvSpPr>
          <p:spPr>
            <a:xfrm>
              <a:off x="7733771" y="2726729"/>
              <a:ext cx="1841374" cy="1104824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5880535"/>
                <a:satOff val="-24466"/>
                <a:lumOff val="5765"/>
                <a:alphaOff val="0"/>
              </a:schemeClr>
            </a:fillRef>
            <a:effectRef idx="3">
              <a:schemeClr val="accent4">
                <a:hueOff val="5880535"/>
                <a:satOff val="-24466"/>
                <a:lumOff val="576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Rectangle: Rounded Corners 14">
              <a:extLst>
                <a:ext uri="{FF2B5EF4-FFF2-40B4-BE49-F238E27FC236}">
                  <a16:creationId xmlns:a16="http://schemas.microsoft.com/office/drawing/2014/main" id="{EF9A755E-7101-4342-98C0-382D46C9A8F7}"/>
                </a:ext>
              </a:extLst>
            </p:cNvPr>
            <p:cNvSpPr txBox="1"/>
            <p:nvPr/>
          </p:nvSpPr>
          <p:spPr>
            <a:xfrm>
              <a:off x="7766130" y="2759088"/>
              <a:ext cx="1776656" cy="104010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marL="0" lvl="0" indent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100" b="1" kern="1200" dirty="0">
                  <a:solidFill>
                    <a:schemeClr val="tx1"/>
                  </a:solidFill>
                </a:rPr>
                <a:t>[U]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CE521BB-D5B6-4230-A43A-FF2BCF20978C}"/>
              </a:ext>
            </a:extLst>
          </p:cNvPr>
          <p:cNvGrpSpPr/>
          <p:nvPr/>
        </p:nvGrpSpPr>
        <p:grpSpPr>
          <a:xfrm rot="10800000">
            <a:off x="7146412" y="5387444"/>
            <a:ext cx="390371" cy="456660"/>
            <a:chOff x="9759282" y="3050811"/>
            <a:chExt cx="390371" cy="456660"/>
          </a:xfrm>
        </p:grpSpPr>
        <p:sp>
          <p:nvSpPr>
            <p:cNvPr id="23" name="Arrow: Right 22">
              <a:extLst>
                <a:ext uri="{FF2B5EF4-FFF2-40B4-BE49-F238E27FC236}">
                  <a16:creationId xmlns:a16="http://schemas.microsoft.com/office/drawing/2014/main" id="{4A762430-7CB7-448F-80EB-AC86AA15E9A5}"/>
                </a:ext>
              </a:extLst>
            </p:cNvPr>
            <p:cNvSpPr/>
            <p:nvPr/>
          </p:nvSpPr>
          <p:spPr>
            <a:xfrm>
              <a:off x="9759282" y="3050811"/>
              <a:ext cx="390371" cy="456660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7350668"/>
                <a:satOff val="-30583"/>
                <a:lumOff val="7206"/>
                <a:alphaOff val="0"/>
              </a:schemeClr>
            </a:fillRef>
            <a:effectRef idx="3">
              <a:schemeClr val="accent4">
                <a:hueOff val="7350668"/>
                <a:satOff val="-30583"/>
                <a:lumOff val="720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Arrow: Right 16">
              <a:extLst>
                <a:ext uri="{FF2B5EF4-FFF2-40B4-BE49-F238E27FC236}">
                  <a16:creationId xmlns:a16="http://schemas.microsoft.com/office/drawing/2014/main" id="{0019FB8A-58D3-4A2D-ACEB-AC204AFC3056}"/>
                </a:ext>
              </a:extLst>
            </p:cNvPr>
            <p:cNvSpPr txBox="1"/>
            <p:nvPr/>
          </p:nvSpPr>
          <p:spPr>
            <a:xfrm>
              <a:off x="9759282" y="3142143"/>
              <a:ext cx="273260" cy="2739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700" kern="120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6566253-7C97-4234-AE9F-6821E24B506F}"/>
              </a:ext>
            </a:extLst>
          </p:cNvPr>
          <p:cNvGrpSpPr/>
          <p:nvPr/>
        </p:nvGrpSpPr>
        <p:grpSpPr>
          <a:xfrm>
            <a:off x="4805846" y="5053845"/>
            <a:ext cx="1841374" cy="1104824"/>
            <a:chOff x="10311695" y="2726729"/>
            <a:chExt cx="1841374" cy="1104824"/>
          </a:xfrm>
        </p:grpSpPr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02171152-5AF7-495D-8EC0-27419634D29F}"/>
                </a:ext>
              </a:extLst>
            </p:cNvPr>
            <p:cNvSpPr/>
            <p:nvPr/>
          </p:nvSpPr>
          <p:spPr>
            <a:xfrm>
              <a:off x="10311695" y="2726729"/>
              <a:ext cx="1841374" cy="1104824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7840713"/>
                <a:satOff val="-32622"/>
                <a:lumOff val="7686"/>
                <a:alphaOff val="0"/>
              </a:schemeClr>
            </a:fillRef>
            <a:effectRef idx="3">
              <a:schemeClr val="accent4">
                <a:hueOff val="7840713"/>
                <a:satOff val="-32622"/>
                <a:lumOff val="768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ectangle: Rounded Corners 18">
              <a:extLst>
                <a:ext uri="{FF2B5EF4-FFF2-40B4-BE49-F238E27FC236}">
                  <a16:creationId xmlns:a16="http://schemas.microsoft.com/office/drawing/2014/main" id="{3B624D9A-4876-4366-A121-1A36B00CC5B1}"/>
                </a:ext>
              </a:extLst>
            </p:cNvPr>
            <p:cNvSpPr txBox="1"/>
            <p:nvPr/>
          </p:nvSpPr>
          <p:spPr>
            <a:xfrm>
              <a:off x="10344054" y="2759088"/>
              <a:ext cx="1776656" cy="9980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marL="0" lvl="0" indent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100" b="1" kern="1200" dirty="0">
                  <a:solidFill>
                    <a:schemeClr val="tx1"/>
                  </a:solidFill>
                </a:rPr>
                <a:t>[Th]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F4CB45-2B42-4EF2-A05C-856C547E042E}"/>
              </a:ext>
            </a:extLst>
          </p:cNvPr>
          <p:cNvGrpSpPr/>
          <p:nvPr/>
        </p:nvGrpSpPr>
        <p:grpSpPr>
          <a:xfrm rot="10800000">
            <a:off x="3853012" y="5377927"/>
            <a:ext cx="390371" cy="456660"/>
            <a:chOff x="12337206" y="3050811"/>
            <a:chExt cx="390371" cy="456660"/>
          </a:xfrm>
        </p:grpSpPr>
        <p:sp>
          <p:nvSpPr>
            <p:cNvPr id="19" name="Arrow: Right 18">
              <a:extLst>
                <a:ext uri="{FF2B5EF4-FFF2-40B4-BE49-F238E27FC236}">
                  <a16:creationId xmlns:a16="http://schemas.microsoft.com/office/drawing/2014/main" id="{66697EB5-0BD0-45C2-918D-BC559A0341F2}"/>
                </a:ext>
              </a:extLst>
            </p:cNvPr>
            <p:cNvSpPr/>
            <p:nvPr/>
          </p:nvSpPr>
          <p:spPr>
            <a:xfrm>
              <a:off x="12337206" y="3050811"/>
              <a:ext cx="390371" cy="456660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9800891"/>
                <a:satOff val="-40777"/>
                <a:lumOff val="9608"/>
                <a:alphaOff val="0"/>
              </a:schemeClr>
            </a:fillRef>
            <a:effectRef idx="3">
              <a:schemeClr val="accent4">
                <a:hueOff val="9800891"/>
                <a:satOff val="-40777"/>
                <a:lumOff val="960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Arrow: Right 20">
              <a:extLst>
                <a:ext uri="{FF2B5EF4-FFF2-40B4-BE49-F238E27FC236}">
                  <a16:creationId xmlns:a16="http://schemas.microsoft.com/office/drawing/2014/main" id="{4FC1AAA9-8D82-4ED7-B334-34A16A2FE1E5}"/>
                </a:ext>
              </a:extLst>
            </p:cNvPr>
            <p:cNvSpPr txBox="1"/>
            <p:nvPr/>
          </p:nvSpPr>
          <p:spPr>
            <a:xfrm>
              <a:off x="12337206" y="3142143"/>
              <a:ext cx="273260" cy="2739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700" kern="120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F42F12B-822B-4005-91AA-8CE719B4773C}"/>
              </a:ext>
            </a:extLst>
          </p:cNvPr>
          <p:cNvGrpSpPr/>
          <p:nvPr/>
        </p:nvGrpSpPr>
        <p:grpSpPr>
          <a:xfrm>
            <a:off x="1330626" y="5056641"/>
            <a:ext cx="1997456" cy="1104824"/>
            <a:chOff x="12889618" y="2726729"/>
            <a:chExt cx="1841374" cy="1104824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C3448E8C-A10B-4EE2-8ACB-5A8373E6C680}"/>
                </a:ext>
              </a:extLst>
            </p:cNvPr>
            <p:cNvSpPr/>
            <p:nvPr/>
          </p:nvSpPr>
          <p:spPr>
            <a:xfrm>
              <a:off x="12889618" y="2726729"/>
              <a:ext cx="1841374" cy="1104824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9800891"/>
                <a:satOff val="-40777"/>
                <a:lumOff val="9608"/>
                <a:alphaOff val="0"/>
              </a:schemeClr>
            </a:fillRef>
            <a:effectRef idx="3">
              <a:schemeClr val="accent4">
                <a:hueOff val="9800891"/>
                <a:satOff val="-40777"/>
                <a:lumOff val="960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ectangle: Rounded Corners 22">
              <a:extLst>
                <a:ext uri="{FF2B5EF4-FFF2-40B4-BE49-F238E27FC236}">
                  <a16:creationId xmlns:a16="http://schemas.microsoft.com/office/drawing/2014/main" id="{D7AC9AB7-11AE-4914-9C0F-0BF74A6260F1}"/>
                </a:ext>
              </a:extLst>
            </p:cNvPr>
            <p:cNvSpPr txBox="1"/>
            <p:nvPr/>
          </p:nvSpPr>
          <p:spPr>
            <a:xfrm>
              <a:off x="12921977" y="2759088"/>
              <a:ext cx="1776656" cy="104010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marL="0" lvl="0" indent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100" b="1" kern="1200" dirty="0">
                  <a:solidFill>
                    <a:schemeClr val="tx1"/>
                  </a:solidFill>
                </a:rPr>
                <a:t>Geoneutrino Signal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6C35F555-CECA-4749-A0A1-90246D524B94}"/>
              </a:ext>
            </a:extLst>
          </p:cNvPr>
          <p:cNvGrpSpPr/>
          <p:nvPr/>
        </p:nvGrpSpPr>
        <p:grpSpPr>
          <a:xfrm rot="5400000">
            <a:off x="8704538" y="3738085"/>
            <a:ext cx="390371" cy="456660"/>
            <a:chOff x="7181359" y="3050811"/>
            <a:chExt cx="390371" cy="456660"/>
          </a:xfrm>
        </p:grpSpPr>
        <p:sp>
          <p:nvSpPr>
            <p:cNvPr id="38" name="Arrow: Right 37">
              <a:extLst>
                <a:ext uri="{FF2B5EF4-FFF2-40B4-BE49-F238E27FC236}">
                  <a16:creationId xmlns:a16="http://schemas.microsoft.com/office/drawing/2014/main" id="{EBDC0235-7E05-40F9-A830-8D95166874C7}"/>
                </a:ext>
              </a:extLst>
            </p:cNvPr>
            <p:cNvSpPr/>
            <p:nvPr/>
          </p:nvSpPr>
          <p:spPr>
            <a:xfrm>
              <a:off x="7181359" y="3050811"/>
              <a:ext cx="390371" cy="456660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4900445"/>
                <a:satOff val="-20388"/>
                <a:lumOff val="4804"/>
                <a:alphaOff val="0"/>
              </a:schemeClr>
            </a:fillRef>
            <a:effectRef idx="3">
              <a:schemeClr val="accent4">
                <a:hueOff val="4900445"/>
                <a:satOff val="-20388"/>
                <a:lumOff val="480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" name="Arrow: Right 4">
              <a:extLst>
                <a:ext uri="{FF2B5EF4-FFF2-40B4-BE49-F238E27FC236}">
                  <a16:creationId xmlns:a16="http://schemas.microsoft.com/office/drawing/2014/main" id="{83C48C65-15CD-4B80-95C2-9DF18370531D}"/>
                </a:ext>
              </a:extLst>
            </p:cNvPr>
            <p:cNvSpPr txBox="1"/>
            <p:nvPr/>
          </p:nvSpPr>
          <p:spPr>
            <a:xfrm>
              <a:off x="7181359" y="3142143"/>
              <a:ext cx="273260" cy="2739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700" kern="1200"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CB41A6BF-4F6F-4653-AD92-84C6EDADDED1}"/>
              </a:ext>
            </a:extLst>
          </p:cNvPr>
          <p:cNvSpPr txBox="1"/>
          <p:nvPr/>
        </p:nvSpPr>
        <p:spPr>
          <a:xfrm>
            <a:off x="1225179" y="3304524"/>
            <a:ext cx="3251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 straight forward process…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4A27DCA-7DDC-4D2D-9233-B9758CE52B39}"/>
              </a:ext>
            </a:extLst>
          </p:cNvPr>
          <p:cNvSpPr txBox="1"/>
          <p:nvPr/>
        </p:nvSpPr>
        <p:spPr>
          <a:xfrm>
            <a:off x="5408041" y="3724581"/>
            <a:ext cx="3036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…but one with many steps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9A060A-2197-484E-81E0-A8340D6B4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07E50-63EE-47B3-8D45-693B19604804}" type="datetime1">
              <a:rPr lang="en-US" smtClean="0"/>
              <a:t>10/23/2019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B3E33B-3E8A-4BE3-9230-9EE99166A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Neutrino Geoscience 2019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A31D1D-E7D2-472B-BDDB-B9BDF1966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03AFAC8C-81A1-4220-ACC4-455DE161EF6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6274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6739A-36A5-4980-A974-F1001B34CE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396" y="0"/>
            <a:ext cx="10695116" cy="862296"/>
          </a:xfrm>
        </p:spPr>
        <p:txBody>
          <a:bodyPr>
            <a:normAutofit fontScale="90000"/>
          </a:bodyPr>
          <a:lstStyle/>
          <a:p>
            <a:r>
              <a:rPr lang="en-US" dirty="0"/>
              <a:t>How do you describe a crust you can’t see?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70B056-47E0-47CF-BB99-CF282B4796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Geochemically</a:t>
            </a:r>
          </a:p>
          <a:p>
            <a:r>
              <a:rPr lang="en-US" dirty="0"/>
              <a:t>Seismologically</a:t>
            </a:r>
          </a:p>
          <a:p>
            <a:r>
              <a:rPr lang="en-US" dirty="0"/>
              <a:t>Make a model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9070E7-FC36-4F02-92F0-B491A94B4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56448-AA22-4B1B-8093-44BF554C8946}" type="datetime1">
              <a:rPr lang="en-US" smtClean="0"/>
              <a:t>10/23/2019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A36435-EA20-4519-BD32-FC5305DD0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Neutrino Geoscience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F0C845-7711-4167-AE6D-EC89C7429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03AFAC8C-81A1-4220-ACC4-455DE161EF65}" type="slidenum">
              <a:rPr lang="en-US" smtClean="0"/>
              <a:t>4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A205558-D5DF-494E-AF1C-611D28F60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1489" y="1553965"/>
            <a:ext cx="6113031" cy="3875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7E5CBA8-5376-4B38-9AAB-489CBE0828F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801"/>
          <a:stretch/>
        </p:blipFill>
        <p:spPr>
          <a:xfrm>
            <a:off x="4251489" y="1354137"/>
            <a:ext cx="6595064" cy="4766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538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F3880-FE38-4EE4-BC4B-6FE2C3CC9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396" y="0"/>
            <a:ext cx="10695116" cy="744718"/>
          </a:xfrm>
        </p:spPr>
        <p:txBody>
          <a:bodyPr/>
          <a:lstStyle/>
          <a:p>
            <a:r>
              <a:rPr lang="en-US" dirty="0"/>
              <a:t>Geochemistry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D0B582-1771-4ECE-AFB5-E53D6F2965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926" y="2438399"/>
            <a:ext cx="4081806" cy="3741738"/>
          </a:xfrm>
        </p:spPr>
        <p:txBody>
          <a:bodyPr/>
          <a:lstStyle/>
          <a:p>
            <a:r>
              <a:rPr lang="en-US" dirty="0"/>
              <a:t>Range of U and Th concentrations</a:t>
            </a:r>
          </a:p>
          <a:p>
            <a:pPr lvl="1"/>
            <a:r>
              <a:rPr lang="en-US" dirty="0"/>
              <a:t>8 – 10 orders of magnitude</a:t>
            </a:r>
          </a:p>
          <a:p>
            <a:pPr lvl="1"/>
            <a:r>
              <a:rPr lang="en-US" dirty="0"/>
              <a:t>Log normal?</a:t>
            </a:r>
          </a:p>
          <a:p>
            <a:pPr lvl="1"/>
            <a:endParaRPr lang="en-US" dirty="0"/>
          </a:p>
          <a:p>
            <a:r>
              <a:rPr lang="en-US" dirty="0"/>
              <a:t>What causes variation?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326B63-8833-412A-8FF6-3E46D6B25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A07E8-1834-4CDF-89A9-C38C25E1EB0F}" type="datetime1">
              <a:rPr lang="en-US" smtClean="0"/>
              <a:t>10/23/2019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789E75-F2B1-4F41-BC28-F15831060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Neutrino Geoscience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2CCB5F-8798-4ED2-9BDD-5BF52DFDE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03AFAC8C-81A1-4220-ACC4-455DE161EF65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2F75A25-FEA7-4F21-A964-D98878C0781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77732" y="1275408"/>
            <a:ext cx="6889835" cy="466626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50FE4EB-8324-4049-B4D1-8C00837BEDE8}"/>
              </a:ext>
            </a:extLst>
          </p:cNvPr>
          <p:cNvSpPr txBox="1"/>
          <p:nvPr/>
        </p:nvSpPr>
        <p:spPr>
          <a:xfrm>
            <a:off x="7783775" y="6012614"/>
            <a:ext cx="1178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Ln[U]</a:t>
            </a:r>
          </a:p>
        </p:txBody>
      </p:sp>
    </p:spTree>
    <p:extLst>
      <p:ext uri="{BB962C8B-B14F-4D97-AF65-F5344CB8AC3E}">
        <p14:creationId xmlns:p14="http://schemas.microsoft.com/office/powerpoint/2010/main" val="31364758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34A38B-A81D-478A-9791-8336636EA6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09F9E-D4F3-4CC5-A414-B835E821A088}" type="datetime1">
              <a:rPr lang="en-US" smtClean="0"/>
              <a:t>10/23/2019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7C78E1-0603-43BD-B75D-22C01B06E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Neutrino Geoscience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FE97A6-323A-4EE1-A37B-A91AFBA76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03AFAC8C-81A1-4220-ACC4-455DE161EF65}" type="slidenum">
              <a:rPr lang="en-US" smtClean="0"/>
              <a:t>6</a:t>
            </a:fld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5368756-0C07-4BC8-ACD0-CA40A55155F2}"/>
              </a:ext>
            </a:extLst>
          </p:cNvPr>
          <p:cNvSpPr txBox="1">
            <a:spLocks/>
          </p:cNvSpPr>
          <p:nvPr/>
        </p:nvSpPr>
        <p:spPr>
          <a:xfrm>
            <a:off x="259396" y="0"/>
            <a:ext cx="10695116" cy="74471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Geochemistry</a:t>
            </a:r>
          </a:p>
        </p:txBody>
      </p:sp>
      <p:pic>
        <p:nvPicPr>
          <p:cNvPr id="7" name="Picture 6" descr="A close up of a map&#10;&#10;Description automatically generated">
            <a:extLst>
              <a:ext uri="{FF2B5EF4-FFF2-40B4-BE49-F238E27FC236}">
                <a16:creationId xmlns:a16="http://schemas.microsoft.com/office/drawing/2014/main" id="{BB5B2991-CDFA-4BA6-A464-48C60D9172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89" y="1602558"/>
            <a:ext cx="10517823" cy="429956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2134487-CFFB-423A-AB65-976CF2816BE9}"/>
              </a:ext>
            </a:extLst>
          </p:cNvPr>
          <p:cNvSpPr txBox="1"/>
          <p:nvPr/>
        </p:nvSpPr>
        <p:spPr>
          <a:xfrm>
            <a:off x="4089230" y="996433"/>
            <a:ext cx="3212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Granulite Facies Lithologies</a:t>
            </a:r>
          </a:p>
        </p:txBody>
      </p:sp>
    </p:spTree>
    <p:extLst>
      <p:ext uri="{BB962C8B-B14F-4D97-AF65-F5344CB8AC3E}">
        <p14:creationId xmlns:p14="http://schemas.microsoft.com/office/powerpoint/2010/main" val="16755110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08FFD0-A20F-4FDB-8695-469CA10722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396" y="0"/>
            <a:ext cx="10695116" cy="782425"/>
          </a:xfrm>
        </p:spPr>
        <p:txBody>
          <a:bodyPr>
            <a:normAutofit/>
          </a:bodyPr>
          <a:lstStyle/>
          <a:p>
            <a:r>
              <a:rPr lang="en-US" dirty="0"/>
              <a:t>Seismology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E3BB5-32A3-4E35-9196-B11C2D89F7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12198" y="1179410"/>
            <a:ext cx="4017163" cy="5000728"/>
          </a:xfrm>
        </p:spPr>
        <p:txBody>
          <a:bodyPr>
            <a:normAutofit/>
          </a:bodyPr>
          <a:lstStyle/>
          <a:p>
            <a:r>
              <a:rPr lang="en-US" sz="2400" dirty="0"/>
              <a:t>P-waves, S-waves, dispersion waves</a:t>
            </a:r>
          </a:p>
          <a:p>
            <a:r>
              <a:rPr lang="en-US" sz="2400" dirty="0"/>
              <a:t>Materials have characteristic wave velocities</a:t>
            </a:r>
          </a:p>
          <a:p>
            <a:r>
              <a:rPr lang="en-US" sz="2400" dirty="0"/>
              <a:t>Variation with depth</a:t>
            </a:r>
          </a:p>
          <a:p>
            <a:r>
              <a:rPr lang="en-US" sz="2400" dirty="0"/>
              <a:t>Different layers</a:t>
            </a:r>
          </a:p>
          <a:p>
            <a:r>
              <a:rPr lang="en-US" sz="2400" dirty="0"/>
              <a:t>Nonunique</a:t>
            </a:r>
          </a:p>
          <a:p>
            <a:endParaRPr lang="en-US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530A40-BFC7-494C-9178-B617184A8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13473-CA47-4C77-9C06-3983D4B23DD4}" type="datetime1">
              <a:rPr lang="en-US" smtClean="0"/>
              <a:t>10/23/2019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90D345-5897-4769-ACA7-02F9D8AAE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Neutrino Geoscience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A5350-6755-45C5-B34E-C3ADA18B5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03AFAC8C-81A1-4220-ACC4-455DE161EF65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7CAA29-5932-4384-AE5E-7C369FDE4F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112" y="4251877"/>
            <a:ext cx="6463547" cy="2147304"/>
          </a:xfrm>
          <a:prstGeom prst="rect">
            <a:avLst/>
          </a:prstGeom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DA347051-DD01-41E8-B6C5-B43755EFB347}"/>
              </a:ext>
            </a:extLst>
          </p:cNvPr>
          <p:cNvSpPr txBox="1">
            <a:spLocks/>
          </p:cNvSpPr>
          <p:nvPr/>
        </p:nvSpPr>
        <p:spPr>
          <a:xfrm rot="16200000">
            <a:off x="5199261" y="2283957"/>
            <a:ext cx="2938057" cy="3956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400" dirty="0">
                <a:solidFill>
                  <a:srgbClr val="1B1B1B"/>
                </a:solidFill>
                <a:latin typeface="Calibri" panose="020F0502020204030204"/>
              </a:rPr>
              <a:t>Gao &amp; </a:t>
            </a:r>
            <a:r>
              <a:rPr lang="en-US" sz="1400" dirty="0" err="1">
                <a:solidFill>
                  <a:srgbClr val="1B1B1B"/>
                </a:solidFill>
                <a:latin typeface="Calibri" panose="020F0502020204030204"/>
              </a:rPr>
              <a:t>Lekic</a:t>
            </a:r>
            <a:r>
              <a:rPr lang="en-US" sz="1400" dirty="0">
                <a:solidFill>
                  <a:srgbClr val="1B1B1B"/>
                </a:solidFill>
                <a:latin typeface="Calibri" panose="020F0502020204030204"/>
              </a:rPr>
              <a:t> (2018)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1B1B1B"/>
              </a:solidFill>
              <a:effectLst/>
              <a:uLnTx/>
              <a:uFillTx/>
              <a:latin typeface="Calibri" panose="020F0502020204030204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32EE540-5058-42A3-91C7-3E6182D0BF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3536" y="1005924"/>
            <a:ext cx="2185695" cy="3276325"/>
          </a:xfrm>
          <a:prstGeom prst="rect">
            <a:avLst/>
          </a:prstGeom>
        </p:spPr>
      </p:pic>
      <p:pic>
        <p:nvPicPr>
          <p:cNvPr id="3074" name="Picture 2" descr="Image result for seismic refraction">
            <a:extLst>
              <a:ext uri="{FF2B5EF4-FFF2-40B4-BE49-F238E27FC236}">
                <a16:creationId xmlns:a16="http://schemas.microsoft.com/office/drawing/2014/main" id="{19EE60DB-BD8D-49CE-A8DE-7C0D0598F2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720" y="1198370"/>
            <a:ext cx="3338337" cy="2875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ubtitle 2">
            <a:extLst>
              <a:ext uri="{FF2B5EF4-FFF2-40B4-BE49-F238E27FC236}">
                <a16:creationId xmlns:a16="http://schemas.microsoft.com/office/drawing/2014/main" id="{A0C37B00-B40D-4E2B-9372-CA7F658D812F}"/>
              </a:ext>
            </a:extLst>
          </p:cNvPr>
          <p:cNvSpPr txBox="1">
            <a:spLocks/>
          </p:cNvSpPr>
          <p:nvPr/>
        </p:nvSpPr>
        <p:spPr>
          <a:xfrm>
            <a:off x="4779371" y="6324600"/>
            <a:ext cx="2938057" cy="3956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600" dirty="0">
                <a:solidFill>
                  <a:srgbClr val="1B1B1B"/>
                </a:solidFill>
                <a:latin typeface="Calibri" panose="020F0502020204030204"/>
              </a:rPr>
              <a:t>Holbrook et al. (1992)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1B1B1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A01B7F4C-88F3-4C8F-B88A-0CF0BDF5CB01}"/>
              </a:ext>
            </a:extLst>
          </p:cNvPr>
          <p:cNvSpPr txBox="1">
            <a:spLocks/>
          </p:cNvSpPr>
          <p:nvPr/>
        </p:nvSpPr>
        <p:spPr>
          <a:xfrm>
            <a:off x="611720" y="3965616"/>
            <a:ext cx="2781929" cy="395699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600" dirty="0">
                <a:solidFill>
                  <a:srgbClr val="1B1B1B"/>
                </a:solidFill>
                <a:latin typeface="Calibri" panose="020F0502020204030204"/>
              </a:rPr>
              <a:t>Education Technology Office – University of Toronto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1B1B1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97730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8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EE6BA-583F-4E71-9F3C-D878D1418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396" y="0"/>
            <a:ext cx="10695116" cy="772998"/>
          </a:xfrm>
        </p:spPr>
        <p:txBody>
          <a:bodyPr>
            <a:normAutofit/>
          </a:bodyPr>
          <a:lstStyle/>
          <a:p>
            <a:r>
              <a:rPr lang="en-US" dirty="0"/>
              <a:t>Seismic Velocities to Compositions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396825-1FBC-43D8-934D-4A20D22503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926" y="1112364"/>
            <a:ext cx="5700074" cy="1791092"/>
          </a:xfrm>
        </p:spPr>
        <p:txBody>
          <a:bodyPr/>
          <a:lstStyle/>
          <a:p>
            <a:r>
              <a:rPr lang="en-US" dirty="0"/>
              <a:t>Experiments relate composition to seismic velocity, physical properties</a:t>
            </a:r>
          </a:p>
          <a:p>
            <a:r>
              <a:rPr lang="en-US" dirty="0"/>
              <a:t>Observed dependence on temperature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656D5F-2CC7-4C52-BCA0-0874EAC14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E4D9-CE4B-4DEC-BC4E-06DD8EA5CA0D}" type="datetime1">
              <a:rPr lang="en-US" smtClean="0"/>
              <a:t>10/23/2019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92C886-F0E3-4CCD-92DE-9F010B951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Neutrino Geoscience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C0A8DE-4168-4846-B73A-5D9BFC3FB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03AFAC8C-81A1-4220-ACC4-455DE161EF65}" type="slidenum">
              <a:rPr lang="en-US" smtClean="0"/>
              <a:t>8</a:t>
            </a:fld>
            <a:endParaRPr lang="en-US"/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C76E6B64-3D04-43D8-A7D1-D4D9DC04E3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9023" y="836667"/>
            <a:ext cx="4727333" cy="5632395"/>
          </a:xfrm>
          <a:prstGeom prst="rect">
            <a:avLst/>
          </a:prstGeom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B51D5DD4-DD7F-4ACF-BD87-41AF719353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689" y="3091705"/>
            <a:ext cx="5490548" cy="3088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02259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51D1AC-C5FA-47F9-95E7-F23687DD5B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396" y="0"/>
            <a:ext cx="10695116" cy="744718"/>
          </a:xfrm>
        </p:spPr>
        <p:txBody>
          <a:bodyPr>
            <a:normAutofit/>
          </a:bodyPr>
          <a:lstStyle/>
          <a:p>
            <a:r>
              <a:rPr lang="en-US" dirty="0"/>
              <a:t>Temperature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863724-6398-4AE5-947C-A536A4BDB7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206" y="1253766"/>
            <a:ext cx="5043340" cy="4926372"/>
          </a:xfrm>
        </p:spPr>
        <p:txBody>
          <a:bodyPr/>
          <a:lstStyle/>
          <a:p>
            <a:r>
              <a:rPr lang="en-US" dirty="0"/>
              <a:t>Why is temperature important?</a:t>
            </a:r>
          </a:p>
          <a:p>
            <a:endParaRPr lang="en-US" dirty="0"/>
          </a:p>
          <a:p>
            <a:r>
              <a:rPr lang="en-US" dirty="0" err="1"/>
              <a:t>Vp</a:t>
            </a:r>
            <a:r>
              <a:rPr lang="en-US" dirty="0"/>
              <a:t>, Vs are temperature dependent!</a:t>
            </a:r>
          </a:p>
          <a:p>
            <a:pPr lvl="1"/>
            <a:r>
              <a:rPr lang="en-US" dirty="0"/>
              <a:t>More sensitive to T than P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844C0E-65B9-4C47-8C3F-AFB316820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CF388-663D-4BE2-9168-D6FD8E34FB7C}" type="datetime1">
              <a:rPr lang="en-US" smtClean="0"/>
              <a:t>10/23/2019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AABA87-1BD0-4562-84D0-83097251D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Neutrino Geoscience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568BAC-2648-4088-AD96-AD9A761E5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03AFAC8C-81A1-4220-ACC4-455DE161EF65}" type="slidenum">
              <a:rPr lang="en-US" smtClean="0"/>
              <a:t>9</a:t>
            </a:fld>
            <a:endParaRPr lang="en-US"/>
          </a:p>
        </p:txBody>
      </p:sp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AE4D2339-33FD-4F9D-9A45-99155A951F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9023" y="836667"/>
            <a:ext cx="4727333" cy="56323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2FECDB5-620A-4EA3-A9F8-F935BD0DF3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648" y="3429000"/>
            <a:ext cx="5112898" cy="285859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F882DA0-7B95-4936-BEC6-3EBAD77C617D}"/>
              </a:ext>
            </a:extLst>
          </p:cNvPr>
          <p:cNvSpPr txBox="1"/>
          <p:nvPr/>
        </p:nvSpPr>
        <p:spPr>
          <a:xfrm rot="19148617">
            <a:off x="499619" y="4030528"/>
            <a:ext cx="405352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>
                <a:solidFill>
                  <a:schemeClr val="bg1"/>
                </a:solidFill>
              </a:rPr>
              <a:t>W.I.P.</a:t>
            </a:r>
          </a:p>
        </p:txBody>
      </p:sp>
    </p:spTree>
    <p:extLst>
      <p:ext uri="{BB962C8B-B14F-4D97-AF65-F5344CB8AC3E}">
        <p14:creationId xmlns:p14="http://schemas.microsoft.com/office/powerpoint/2010/main" val="2289864207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612</Words>
  <Application>Microsoft Office PowerPoint</Application>
  <PresentationFormat>Widescreen</PresentationFormat>
  <Paragraphs>195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Calibri</vt:lpstr>
      <vt:lpstr>Cambria Math</vt:lpstr>
      <vt:lpstr>Century Schoolbook</vt:lpstr>
      <vt:lpstr>Ink Free</vt:lpstr>
      <vt:lpstr>Wingdings 2</vt:lpstr>
      <vt:lpstr>View</vt:lpstr>
      <vt:lpstr>Geoneutrino Contributions from the Deep Lithosphere</vt:lpstr>
      <vt:lpstr>The Deep Lithosphere</vt:lpstr>
      <vt:lpstr>From Composition to Geoneutrinos</vt:lpstr>
      <vt:lpstr>How do you describe a crust you can’t see?</vt:lpstr>
      <vt:lpstr>Geochemistry</vt:lpstr>
      <vt:lpstr>PowerPoint Presentation</vt:lpstr>
      <vt:lpstr>Seismology</vt:lpstr>
      <vt:lpstr>Seismic Velocities to Compositions</vt:lpstr>
      <vt:lpstr>Temperature</vt:lpstr>
      <vt:lpstr>PowerPoint Presentation</vt:lpstr>
      <vt:lpstr>Seismic Velocities to Compositions</vt:lpstr>
      <vt:lpstr>Example 1</vt:lpstr>
      <vt:lpstr>PowerPoint Presentation</vt:lpstr>
      <vt:lpstr>Example 2</vt:lpstr>
      <vt:lpstr>Example 2</vt:lpstr>
      <vt:lpstr>SiO2 to U</vt:lpstr>
      <vt:lpstr>U to Th</vt:lpstr>
      <vt:lpstr>U, Th, Density to Geoneutrino Flux</vt:lpstr>
      <vt:lpstr>Conclusions</vt:lpstr>
      <vt:lpstr>Acknowledgements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Geoneutrino Contributions from the Deep Lithosphere</dc:title>
  <dc:creator>Laura Sammon</dc:creator>
  <cp:lastModifiedBy>Laura Sammon</cp:lastModifiedBy>
  <cp:revision>59</cp:revision>
  <dcterms:created xsi:type="dcterms:W3CDTF">2019-10-18T10:07:32Z</dcterms:created>
  <dcterms:modified xsi:type="dcterms:W3CDTF">2019-10-23T08:02:29Z</dcterms:modified>
</cp:coreProperties>
</file>