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390" r:id="rId2"/>
    <p:sldId id="391" r:id="rId3"/>
    <p:sldId id="392" r:id="rId4"/>
    <p:sldId id="348" r:id="rId5"/>
    <p:sldId id="393" r:id="rId6"/>
    <p:sldId id="394" r:id="rId7"/>
    <p:sldId id="401" r:id="rId8"/>
    <p:sldId id="397" r:id="rId9"/>
    <p:sldId id="396" r:id="rId10"/>
    <p:sldId id="395" r:id="rId11"/>
    <p:sldId id="398" r:id="rId12"/>
    <p:sldId id="400" r:id="rId13"/>
    <p:sldId id="399" r:id="rId14"/>
  </p:sldIdLst>
  <p:sldSz cx="12192000" cy="6858000"/>
  <p:notesSz cx="9855200" cy="6743700"/>
  <p:embeddedFontLst>
    <p:embeddedFont>
      <p:font typeface="Book Antiqua" panose="02040602050305030304" pitchFamily="18" charset="0"/>
      <p:regular r:id="rId17"/>
      <p:bold r:id="rId18"/>
      <p:italic r:id="rId19"/>
      <p:boldItalic r:id="rId20"/>
    </p:embeddedFont>
    <p:embeddedFont>
      <p:font typeface="Cambria Math" panose="02040503050406030204" pitchFamily="18" charset="0"/>
      <p:regular r:id="rId21"/>
    </p:embeddedFont>
    <p:embeddedFont>
      <p:font typeface="Century Gothic" panose="020B0502020202020204" pitchFamily="34" charset="0"/>
      <p:regular r:id="rId22"/>
      <p:bold r:id="rId23"/>
      <p:italic r:id="rId24"/>
      <p:boldItalic r:id="rId25"/>
    </p:embeddedFont>
    <p:embeddedFont>
      <p:font typeface="Trebuchet MS" panose="020B0603020202020204" pitchFamily="34" charset="0"/>
      <p:regular r:id="rId26"/>
      <p:bold r:id="rId27"/>
      <p:italic r:id="rId28"/>
      <p:boldItalic r:id="rId29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0000B4"/>
    <a:srgbClr val="FFFFFF"/>
    <a:srgbClr val="CC3300"/>
    <a:srgbClr val="FF9900"/>
    <a:srgbClr val="993366"/>
    <a:srgbClr val="CC3399"/>
    <a:srgbClr val="FFCC00"/>
    <a:srgbClr val="FF33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89710" autoAdjust="0"/>
  </p:normalViewPr>
  <p:slideViewPr>
    <p:cSldViewPr snapToGrid="0">
      <p:cViewPr varScale="1">
        <p:scale>
          <a:sx n="159" d="100"/>
          <a:sy n="159" d="100"/>
        </p:scale>
        <p:origin x="306" y="13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font" Target="fonts/font4.fntdata"/><Relationship Id="rId29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03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81650" y="0"/>
            <a:ext cx="42719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08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05563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08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81650" y="6405563"/>
            <a:ext cx="42719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BB93AB38-1C71-44AE-83C4-D7811FAC074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75934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03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81650" y="0"/>
            <a:ext cx="42719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687638" y="506413"/>
            <a:ext cx="4491037" cy="2527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85838" y="3203575"/>
            <a:ext cx="7883525" cy="303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/>
              <a:t>Klepnutím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05563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81650" y="6405563"/>
            <a:ext cx="42719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19676B42-35CD-46C8-9D8F-65F33A18CAD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40344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A90B458-A578-40AA-9E04-CF4B9DB75F98}" type="slidenum">
              <a:rPr lang="cs-CZ" smtClean="0">
                <a:latin typeface="Arial" charset="0"/>
              </a:rPr>
              <a:pPr>
                <a:defRPr/>
              </a:pPr>
              <a:t>1</a:t>
            </a:fld>
            <a:endParaRPr lang="cs-CZ">
              <a:latin typeface="Arial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87638" y="506413"/>
            <a:ext cx="4491037" cy="2527300"/>
          </a:xfrm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cs-CZ" altLang="cs-CZ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EED8B2C1-3E71-440D-B145-955466C7B781}" type="slidenum">
              <a:rPr lang="cs-CZ" altLang="cs-CZ" b="0" smtClean="0"/>
              <a:pPr eaLnBrk="1" hangingPunct="1">
                <a:defRPr/>
              </a:pPr>
              <a:t>4</a:t>
            </a:fld>
            <a:endParaRPr lang="cs-CZ" altLang="cs-CZ" b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8938" y="687388"/>
            <a:ext cx="6089650" cy="3425825"/>
          </a:xfrm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cs-CZ" altLang="cs-CZ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06034" y="1600200"/>
            <a:ext cx="9446684" cy="1066800"/>
          </a:xfrm>
        </p:spPr>
        <p:txBody>
          <a:bodyPr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06034" y="2819400"/>
            <a:ext cx="7008284" cy="1143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394049-28AC-44F2-9233-3E12E22D1DA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65186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B369B8-B479-493F-9F9A-BDA37E41688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3717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92633" y="685801"/>
            <a:ext cx="2362200" cy="5440363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706033" y="685801"/>
            <a:ext cx="6883400" cy="5440363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19E32D-2193-464E-8EA7-51AE31A1913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9196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Nadpis, text a 2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06033" y="685800"/>
            <a:ext cx="9448800" cy="731838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1706033" y="1600201"/>
            <a:ext cx="3403600" cy="4525963"/>
          </a:xfrm>
        </p:spPr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5312833" y="1600200"/>
            <a:ext cx="3403600" cy="2185988"/>
          </a:xfrm>
        </p:spPr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3"/>
          </p:nvPr>
        </p:nvSpPr>
        <p:spPr>
          <a:xfrm>
            <a:off x="5312833" y="3938589"/>
            <a:ext cx="3403600" cy="2187575"/>
          </a:xfrm>
        </p:spPr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9DEB0E-EE0A-4A79-8D05-5AA293F84B0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562048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/>
          </p:nvPr>
        </p:nvSpPr>
        <p:spPr>
          <a:xfrm>
            <a:off x="1706033" y="685801"/>
            <a:ext cx="9448800" cy="5440363"/>
          </a:xfrm>
        </p:spPr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B1020E-6966-464E-A00B-5BD33F3116A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26966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Nadpis a 4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sz="quarter"/>
          </p:nvPr>
        </p:nvSpPr>
        <p:spPr>
          <a:xfrm>
            <a:off x="1706033" y="685800"/>
            <a:ext cx="9448800" cy="731838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1706033" y="1600200"/>
            <a:ext cx="3403600" cy="2185988"/>
          </a:xfrm>
        </p:spPr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5312833" y="1600200"/>
            <a:ext cx="3403600" cy="2185988"/>
          </a:xfrm>
        </p:spPr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3"/>
          </p:nvPr>
        </p:nvSpPr>
        <p:spPr>
          <a:xfrm>
            <a:off x="1706033" y="3938589"/>
            <a:ext cx="3403600" cy="2187575"/>
          </a:xfrm>
        </p:spPr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312833" y="3938589"/>
            <a:ext cx="3403600" cy="2187575"/>
          </a:xfrm>
        </p:spPr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B8E157-C5D0-48D4-8BCD-BDCBF225C7D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0047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Nadpis, 1 velký a 2 malé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06033" y="685800"/>
            <a:ext cx="9448800" cy="731838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706033" y="1600201"/>
            <a:ext cx="3403600" cy="4525963"/>
          </a:xfrm>
        </p:spPr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5312833" y="1600200"/>
            <a:ext cx="3403600" cy="2185988"/>
          </a:xfrm>
        </p:spPr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3"/>
          </p:nvPr>
        </p:nvSpPr>
        <p:spPr>
          <a:xfrm>
            <a:off x="5312833" y="3938589"/>
            <a:ext cx="3403600" cy="2187575"/>
          </a:xfrm>
        </p:spPr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4A687A-8344-47CE-920D-8B90F6A8482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40942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8F52A3-1288-4AEB-A155-512122F9D97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8759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D07C8E-D7C0-4723-9606-2D2FF272BAB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37471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706033" y="1600201"/>
            <a:ext cx="340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312833" y="1600201"/>
            <a:ext cx="340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1C1161-9C7D-499A-B3D0-8FCCB87C500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0253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CFA199-D0F0-4008-A141-FED37143AA5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03456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0CB779-797F-4C4D-96C8-EC5B522E842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999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6070AA-D1EE-4862-AF18-E0B7F39CB65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4884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C39473-2379-4F4A-828E-3AF5AED6F0F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3547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BC2E8B-BE4A-4F9F-9FE3-AD3C7C5AF07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04424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06033" y="685800"/>
            <a:ext cx="944880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06033" y="1600201"/>
            <a:ext cx="7010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styly předlohy textu.</a:t>
            </a:r>
          </a:p>
          <a:p>
            <a:pPr lvl="1"/>
            <a:r>
              <a:rPr lang="cs-CZ" altLang="cs-CZ"/>
              <a:t>Druhá úroveň</a:t>
            </a:r>
          </a:p>
          <a:p>
            <a:pPr lvl="2"/>
            <a:r>
              <a:rPr lang="cs-CZ" altLang="cs-CZ"/>
              <a:t>Třetí úroveň</a:t>
            </a:r>
          </a:p>
          <a:p>
            <a:pPr lvl="3"/>
            <a:r>
              <a:rPr lang="cs-CZ" altLang="cs-CZ"/>
              <a:t>Čtvrtá úroveň</a:t>
            </a:r>
          </a:p>
          <a:p>
            <a:pPr lvl="4"/>
            <a:r>
              <a:rPr lang="cs-CZ" altLang="cs-CZ"/>
              <a:t>Pátá úroveň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429375"/>
            <a:ext cx="28448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429375"/>
            <a:ext cx="38608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429375"/>
            <a:ext cx="28448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+mn-lt"/>
                <a:cs typeface="+mn-cs"/>
              </a:defRPr>
            </a:lvl1pPr>
          </a:lstStyle>
          <a:p>
            <a:pPr>
              <a:defRPr/>
            </a:pPr>
            <a:fld id="{26C086AF-66D2-437B-B9DA-80B7E8F9F9A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310.png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1.emf"/><Relationship Id="rId4" Type="http://schemas.openxmlformats.org/officeDocument/2006/relationships/image" Target="../media/image5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3.emf"/><Relationship Id="rId7" Type="http://schemas.openxmlformats.org/officeDocument/2006/relationships/image" Target="../media/image9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11" Type="http://schemas.openxmlformats.org/officeDocument/2006/relationships/image" Target="../media/image13.png"/><Relationship Id="rId5" Type="http://schemas.openxmlformats.org/officeDocument/2006/relationships/image" Target="../media/image5.emf"/><Relationship Id="rId10" Type="http://schemas.openxmlformats.org/officeDocument/2006/relationships/image" Target="../media/image12.png"/><Relationship Id="rId4" Type="http://schemas.openxmlformats.org/officeDocument/2006/relationships/image" Target="../media/image4.emf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7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4.png"/><Relationship Id="rId5" Type="http://schemas.openxmlformats.org/officeDocument/2006/relationships/image" Target="../media/image9.emf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0.png"/><Relationship Id="rId3" Type="http://schemas.openxmlformats.org/officeDocument/2006/relationships/image" Target="../media/image21.png"/><Relationship Id="rId7" Type="http://schemas.openxmlformats.org/officeDocument/2006/relationships/image" Target="../media/image2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2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0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0.png"/><Relationship Id="rId13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33.png"/><Relationship Id="rId12" Type="http://schemas.openxmlformats.org/officeDocument/2006/relationships/image" Target="../media/image31.emf"/><Relationship Id="rId2" Type="http://schemas.openxmlformats.org/officeDocument/2006/relationships/image" Target="../media/image8.emf"/><Relationship Id="rId16" Type="http://schemas.openxmlformats.org/officeDocument/2006/relationships/image" Target="../media/image4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20.png"/><Relationship Id="rId11" Type="http://schemas.openxmlformats.org/officeDocument/2006/relationships/image" Target="../media/image39.png"/><Relationship Id="rId5" Type="http://schemas.openxmlformats.org/officeDocument/2006/relationships/image" Target="../media/image1.emf"/><Relationship Id="rId15" Type="http://schemas.openxmlformats.org/officeDocument/2006/relationships/image" Target="../media/image43.png"/><Relationship Id="rId10" Type="http://schemas.openxmlformats.org/officeDocument/2006/relationships/image" Target="../media/image35.png"/><Relationship Id="rId4" Type="http://schemas.openxmlformats.org/officeDocument/2006/relationships/image" Target="../media/image37.png"/><Relationship Id="rId9" Type="http://schemas.openxmlformats.org/officeDocument/2006/relationships/image" Target="../media/image30.emf"/><Relationship Id="rId14" Type="http://schemas.openxmlformats.org/officeDocument/2006/relationships/image" Target="../media/image4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2939797" y="5074909"/>
            <a:ext cx="642439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b="0" dirty="0">
                <a:solidFill>
                  <a:srgbClr val="FFFFFF"/>
                </a:solidFill>
                <a:latin typeface="Trebuchet MS" pitchFamily="34" charset="0"/>
              </a:rPr>
              <a:t>Jakub Novotný, </a:t>
            </a:r>
            <a:r>
              <a:rPr lang="cs-CZ" altLang="cs-CZ" b="0" u="sng" dirty="0">
                <a:solidFill>
                  <a:srgbClr val="FFFFFF"/>
                </a:solidFill>
                <a:latin typeface="Trebuchet MS" pitchFamily="34" charset="0"/>
              </a:rPr>
              <a:t>Pavel Stránský</a:t>
            </a:r>
            <a:endParaRPr lang="cs-CZ" altLang="cs-CZ" b="0" u="sng" baseline="30000" dirty="0">
              <a:solidFill>
                <a:srgbClr val="FFFFFF"/>
              </a:solidFill>
              <a:latin typeface="Trebuchet MS" pitchFamily="34" charset="0"/>
            </a:endParaRPr>
          </a:p>
        </p:txBody>
      </p:sp>
      <p:sp>
        <p:nvSpPr>
          <p:cNvPr id="2052" name="Rectangle 7"/>
          <p:cNvSpPr>
            <a:spLocks noChangeArrowheads="1"/>
          </p:cNvSpPr>
          <p:nvPr/>
        </p:nvSpPr>
        <p:spPr bwMode="auto">
          <a:xfrm>
            <a:off x="1409973" y="132021"/>
            <a:ext cx="9372053" cy="2528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altLang="cs-CZ" sz="5000" b="0" cap="small" dirty="0">
                <a:solidFill>
                  <a:srgbClr val="FFC000"/>
                </a:solidFill>
                <a:latin typeface="Trebuchet MS" pitchFamily="34" charset="0"/>
              </a:rPr>
              <a:t>Out-of-time-ordered Correlators as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altLang="cs-CZ" sz="5000" b="0" cap="small" dirty="0" err="1">
                <a:solidFill>
                  <a:srgbClr val="FFC000"/>
                </a:solidFill>
                <a:latin typeface="Trebuchet MS" pitchFamily="34" charset="0"/>
              </a:rPr>
              <a:t>Quantum</a:t>
            </a:r>
            <a:r>
              <a:rPr lang="cs-CZ" altLang="cs-CZ" sz="5000" b="0" cap="small" dirty="0">
                <a:solidFill>
                  <a:srgbClr val="FFC000"/>
                </a:solidFill>
                <a:latin typeface="Trebuchet MS" pitchFamily="34" charset="0"/>
              </a:rPr>
              <a:t> Chaos Indicators</a:t>
            </a:r>
          </a:p>
        </p:txBody>
      </p:sp>
      <p:sp>
        <p:nvSpPr>
          <p:cNvPr id="9" name="Text Box 4">
            <a:extLst>
              <a:ext uri="{FF2B5EF4-FFF2-40B4-BE49-F238E27FC236}">
                <a16:creationId xmlns:a16="http://schemas.microsoft.com/office/drawing/2014/main" id="{1E45200B-F4D6-4709-B47E-ABCE99C477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817" y="6433592"/>
            <a:ext cx="139782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400" b="0" dirty="0" err="1">
                <a:solidFill>
                  <a:srgbClr val="FFFFFF"/>
                </a:solidFill>
                <a:latin typeface="Trebuchet MS" panose="020B0603020202020204" pitchFamily="34" charset="0"/>
              </a:rPr>
              <a:t>UNCE</a:t>
            </a:r>
            <a:r>
              <a:rPr lang="en-GB" sz="1400" b="0" dirty="0">
                <a:solidFill>
                  <a:srgbClr val="FFFFFF"/>
                </a:solidFill>
                <a:latin typeface="Trebuchet MS" panose="020B0603020202020204" pitchFamily="34" charset="0"/>
              </a:rPr>
              <a:t> Seminar</a:t>
            </a:r>
            <a:endParaRPr lang="cs-CZ" sz="1400" b="0" dirty="0">
              <a:solidFill>
                <a:srgbClr val="FFFFFF"/>
              </a:solidFill>
              <a:latin typeface="Trebuchet MS" panose="020B0603020202020204" pitchFamily="34" charset="0"/>
            </a:endParaRPr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553CDFFC-F35F-4489-83B8-C359A08386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52139" y="6446361"/>
            <a:ext cx="124104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cs-CZ" sz="1400" b="0" dirty="0">
                <a:solidFill>
                  <a:srgbClr val="FFFFFF"/>
                </a:solidFill>
                <a:latin typeface="Trebuchet MS" panose="020B0603020202020204" pitchFamily="34" charset="0"/>
              </a:rPr>
              <a:t>1</a:t>
            </a:r>
            <a:r>
              <a:rPr lang="en-US" sz="1400" b="0" baseline="30000" dirty="0" err="1">
                <a:solidFill>
                  <a:srgbClr val="FFFFFF"/>
                </a:solidFill>
                <a:latin typeface="Trebuchet MS" panose="020B0603020202020204" pitchFamily="34" charset="0"/>
              </a:rPr>
              <a:t>st</a:t>
            </a:r>
            <a:r>
              <a:rPr lang="en-US" sz="1400" b="0" dirty="0">
                <a:solidFill>
                  <a:srgbClr val="FFFFFF"/>
                </a:solidFill>
                <a:latin typeface="Trebuchet MS" panose="020B0603020202020204" pitchFamily="34" charset="0"/>
              </a:rPr>
              <a:t> </a:t>
            </a:r>
            <a:r>
              <a:rPr lang="cs-CZ" sz="1400" b="0" dirty="0">
                <a:solidFill>
                  <a:srgbClr val="FFFFFF"/>
                </a:solidFill>
                <a:latin typeface="Trebuchet MS" panose="020B0603020202020204" pitchFamily="34" charset="0"/>
              </a:rPr>
              <a:t>June 2023</a:t>
            </a:r>
          </a:p>
        </p:txBody>
      </p:sp>
      <p:sp>
        <p:nvSpPr>
          <p:cNvPr id="11" name="Text Box 4">
            <a:extLst>
              <a:ext uri="{FF2B5EF4-FFF2-40B4-BE49-F238E27FC236}">
                <a16:creationId xmlns:a16="http://schemas.microsoft.com/office/drawing/2014/main" id="{CE8DB912-1956-4A68-8153-50E3057CCA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5193" y="6448980"/>
            <a:ext cx="139782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 type="none" w="sm" len="sm"/>
                <a:tailEnd type="none" w="lg" len="med"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sz="1200" b="0" dirty="0">
                <a:solidFill>
                  <a:srgbClr val="FFFFFF"/>
                </a:solidFill>
                <a:latin typeface="Trebuchet MS" panose="020B0603020202020204" pitchFamily="34" charset="0"/>
              </a:rPr>
              <a:t>UNCE/</a:t>
            </a:r>
            <a:r>
              <a:rPr lang="cs-CZ" sz="1200" b="0" dirty="0" err="1">
                <a:solidFill>
                  <a:srgbClr val="FFFFFF"/>
                </a:solidFill>
                <a:latin typeface="Trebuchet MS" panose="020B0603020202020204" pitchFamily="34" charset="0"/>
              </a:rPr>
              <a:t>SCI</a:t>
            </a:r>
            <a:r>
              <a:rPr lang="cs-CZ" sz="1200" b="0" dirty="0">
                <a:solidFill>
                  <a:srgbClr val="FFFFFF"/>
                </a:solidFill>
                <a:latin typeface="Trebuchet MS" panose="020B0603020202020204" pitchFamily="34" charset="0"/>
              </a:rPr>
              <a:t>/013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F4255AEF-782E-C25C-CEB1-90857C34DAEF}"/>
              </a:ext>
            </a:extLst>
          </p:cNvPr>
          <p:cNvSpPr txBox="1"/>
          <p:nvPr/>
        </p:nvSpPr>
        <p:spPr>
          <a:xfrm>
            <a:off x="4255239" y="5659189"/>
            <a:ext cx="3946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0" dirty="0" err="1">
                <a:solidFill>
                  <a:srgbClr val="FFFFFF"/>
                </a:solidFill>
                <a:latin typeface="Book Antiqua" panose="02040602050305030304" pitchFamily="18" charset="0"/>
              </a:rPr>
              <a:t>Physical</a:t>
            </a:r>
            <a:r>
              <a:rPr lang="cs-CZ" b="0" dirty="0">
                <a:solidFill>
                  <a:srgbClr val="FFFFFF"/>
                </a:solidFill>
                <a:latin typeface="Book Antiqua" panose="02040602050305030304" pitchFamily="18" charset="0"/>
              </a:rPr>
              <a:t> </a:t>
            </a:r>
            <a:r>
              <a:rPr lang="cs-CZ" b="0" dirty="0" err="1">
                <a:solidFill>
                  <a:srgbClr val="FFFFFF"/>
                </a:solidFill>
                <a:latin typeface="Book Antiqua" panose="02040602050305030304" pitchFamily="18" charset="0"/>
              </a:rPr>
              <a:t>Review</a:t>
            </a:r>
            <a:r>
              <a:rPr lang="cs-CZ" b="0" dirty="0">
                <a:solidFill>
                  <a:srgbClr val="FFFFFF"/>
                </a:solidFill>
                <a:latin typeface="Book Antiqua" panose="02040602050305030304" pitchFamily="18" charset="0"/>
              </a:rPr>
              <a:t> E 107, 054220 (2023)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12EF0968-E133-C2ED-58C8-3A7132A5B5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7365" y="2844024"/>
            <a:ext cx="4769260" cy="198892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2E0AD4A4-35BE-EF41-916B-C1E6CB7A4D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0"/>
            <a:ext cx="10972800" cy="6861545"/>
          </a:xfrm>
          <a:prstGeom prst="rect">
            <a:avLst/>
          </a:prstGeom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49BE456A-909A-84CC-5CB9-5FBB1557A7F2}"/>
              </a:ext>
            </a:extLst>
          </p:cNvPr>
          <p:cNvSpPr txBox="1"/>
          <p:nvPr/>
        </p:nvSpPr>
        <p:spPr>
          <a:xfrm rot="16200000">
            <a:off x="-2843914" y="3152001"/>
            <a:ext cx="6858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0" dirty="0" err="1">
                <a:solidFill>
                  <a:srgbClr val="0000B4"/>
                </a:solidFill>
                <a:latin typeface="Trebuchet MS" pitchFamily="34" charset="0"/>
              </a:rPr>
              <a:t>Wiggliness</a:t>
            </a:r>
            <a:r>
              <a:rPr lang="en-US" sz="3000" b="0" dirty="0">
                <a:solidFill>
                  <a:srgbClr val="0000B4"/>
                </a:solidFill>
                <a:latin typeface="Trebuchet MS" pitchFamily="34" charset="0"/>
              </a:rPr>
              <a:t> of various OTOC operators</a:t>
            </a:r>
            <a:endParaRPr lang="cs-CZ" sz="3000" b="0" dirty="0" err="1">
              <a:solidFill>
                <a:srgbClr val="0000B4"/>
              </a:solidFill>
              <a:latin typeface="Trebuchet MS" pitchFamily="34" charset="0"/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54EC989B-6FD6-E689-8D41-B322E9F4CB89}"/>
              </a:ext>
            </a:extLst>
          </p:cNvPr>
          <p:cNvSpPr txBox="1"/>
          <p:nvPr/>
        </p:nvSpPr>
        <p:spPr>
          <a:xfrm>
            <a:off x="31648" y="6530861"/>
            <a:ext cx="4251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>
                <a:latin typeface="Trebuchet MS" pitchFamily="34" charset="0"/>
              </a:rPr>
              <a:t>8/9</a:t>
            </a:r>
            <a:endParaRPr lang="cs-CZ" sz="1200" b="0" dirty="0" err="1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8287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Přímá spojnice 2">
            <a:extLst>
              <a:ext uri="{FF2B5EF4-FFF2-40B4-BE49-F238E27FC236}">
                <a16:creationId xmlns:a16="http://schemas.microsoft.com/office/drawing/2014/main" id="{9B7C245C-EE98-AB23-EA4F-9A4D160156A3}"/>
              </a:ext>
            </a:extLst>
          </p:cNvPr>
          <p:cNvCxnSpPr/>
          <p:nvPr/>
        </p:nvCxnSpPr>
        <p:spPr>
          <a:xfrm>
            <a:off x="517839" y="332657"/>
            <a:ext cx="0" cy="6336704"/>
          </a:xfrm>
          <a:prstGeom prst="line">
            <a:avLst/>
          </a:prstGeom>
          <a:ln w="25400" cap="rnd">
            <a:solidFill>
              <a:srgbClr val="0000B4"/>
            </a:solidFill>
            <a:bevel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Přímá spojnice 3">
            <a:extLst>
              <a:ext uri="{FF2B5EF4-FFF2-40B4-BE49-F238E27FC236}">
                <a16:creationId xmlns:a16="http://schemas.microsoft.com/office/drawing/2014/main" id="{075948AF-A987-B64C-B67E-4AC51D126C7B}"/>
              </a:ext>
            </a:extLst>
          </p:cNvPr>
          <p:cNvCxnSpPr>
            <a:cxnSpLocks/>
          </p:cNvCxnSpPr>
          <p:nvPr/>
        </p:nvCxnSpPr>
        <p:spPr>
          <a:xfrm flipH="1">
            <a:off x="293676" y="6453336"/>
            <a:ext cx="11446686" cy="0"/>
          </a:xfrm>
          <a:prstGeom prst="line">
            <a:avLst/>
          </a:prstGeom>
          <a:ln w="25400" cap="rnd">
            <a:solidFill>
              <a:srgbClr val="0000B4"/>
            </a:solidFill>
            <a:bevel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ovéPole 4">
                <a:extLst>
                  <a:ext uri="{FF2B5EF4-FFF2-40B4-BE49-F238E27FC236}">
                    <a16:creationId xmlns:a16="http://schemas.microsoft.com/office/drawing/2014/main" id="{AB91B606-1A47-31FE-3632-C8C54FFC6017}"/>
                  </a:ext>
                </a:extLst>
              </p:cNvPr>
              <p:cNvSpPr txBox="1"/>
              <p:nvPr/>
            </p:nvSpPr>
            <p:spPr>
              <a:xfrm>
                <a:off x="627398" y="257831"/>
                <a:ext cx="576657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3200" b="0" u="sng" dirty="0">
                    <a:solidFill>
                      <a:srgbClr val="0000B4"/>
                    </a:solidFill>
                    <a:latin typeface="Trebuchet MS" pitchFamily="34" charset="0"/>
                  </a:rPr>
                  <a:t>Scaling </a:t>
                </a:r>
                <a:r>
                  <a:rPr lang="cs-CZ" sz="3200" b="0" u="sng" dirty="0" err="1">
                    <a:solidFill>
                      <a:srgbClr val="0000B4"/>
                    </a:solidFill>
                    <a:latin typeface="Trebuchet MS" pitchFamily="34" charset="0"/>
                  </a:rPr>
                  <a:t>with</a:t>
                </a:r>
                <a:r>
                  <a:rPr lang="cs-CZ" sz="3200" b="0" u="sng" dirty="0">
                    <a:solidFill>
                      <a:srgbClr val="0000B4"/>
                    </a:solidFill>
                    <a:latin typeface="Trebuchet MS" pitchFamily="34" charset="0"/>
                  </a:rPr>
                  <a:t> </a:t>
                </a:r>
                <a:r>
                  <a:rPr lang="cs-CZ" sz="3200" b="0" u="sng" dirty="0" err="1">
                    <a:solidFill>
                      <a:srgbClr val="0000B4"/>
                    </a:solidFill>
                    <a:latin typeface="Trebuchet MS" pitchFamily="34" charset="0"/>
                  </a:rPr>
                  <a:t>system</a:t>
                </a:r>
                <a:r>
                  <a:rPr lang="cs-CZ" sz="3200" b="0" u="sng" dirty="0">
                    <a:solidFill>
                      <a:srgbClr val="0000B4"/>
                    </a:solidFill>
                    <a:latin typeface="Trebuchet MS" pitchFamily="34" charset="0"/>
                  </a:rPr>
                  <a:t> </a:t>
                </a:r>
                <a:r>
                  <a:rPr lang="cs-CZ" sz="3200" b="0" u="sng" dirty="0" err="1">
                    <a:solidFill>
                      <a:srgbClr val="0000B4"/>
                    </a:solidFill>
                    <a:latin typeface="Trebuchet MS" pitchFamily="34" charset="0"/>
                  </a:rPr>
                  <a:t>size</a:t>
                </a:r>
                <a:r>
                  <a:rPr lang="cs-CZ" sz="3200" b="0" u="sng" dirty="0">
                    <a:solidFill>
                      <a:srgbClr val="0000B4"/>
                    </a:solidFill>
                    <a:latin typeface="Trebuchet MS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cs-CZ" sz="3200" b="0" i="1" u="sng" smtClean="0">
                        <a:solidFill>
                          <a:srgbClr val="0000B4"/>
                        </a:solidFill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endParaRPr lang="cs-CZ" sz="3200" b="0" u="sng" dirty="0">
                  <a:solidFill>
                    <a:srgbClr val="0000B4"/>
                  </a:solidFill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5" name="TextovéPole 4">
                <a:extLst>
                  <a:ext uri="{FF2B5EF4-FFF2-40B4-BE49-F238E27FC236}">
                    <a16:creationId xmlns:a16="http://schemas.microsoft.com/office/drawing/2014/main" id="{AB91B606-1A47-31FE-3632-C8C54FFC60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398" y="257831"/>
                <a:ext cx="5766577" cy="584775"/>
              </a:xfrm>
              <a:prstGeom prst="rect">
                <a:avLst/>
              </a:prstGeom>
              <a:blipFill>
                <a:blip r:embed="rId2"/>
                <a:stretch>
                  <a:fillRect l="-2748" t="-13542" b="-3333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Obrázek 6">
            <a:extLst>
              <a:ext uri="{FF2B5EF4-FFF2-40B4-BE49-F238E27FC236}">
                <a16:creationId xmlns:a16="http://schemas.microsoft.com/office/drawing/2014/main" id="{F3863422-E6DF-1A06-C314-5C66EC0889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061" y="1027705"/>
            <a:ext cx="5658978" cy="524053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ovéPole 7">
                <a:extLst>
                  <a:ext uri="{FF2B5EF4-FFF2-40B4-BE49-F238E27FC236}">
                    <a16:creationId xmlns:a16="http://schemas.microsoft.com/office/drawing/2014/main" id="{555E56A2-62E6-25D8-7503-479B0F16F236}"/>
                  </a:ext>
                </a:extLst>
              </p:cNvPr>
              <p:cNvSpPr txBox="1"/>
              <p:nvPr/>
            </p:nvSpPr>
            <p:spPr>
              <a:xfrm>
                <a:off x="7414977" y="2487697"/>
                <a:ext cx="3707036" cy="5522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</m:acc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  <m:d>
                            <m:d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d>
                        </m:sup>
                      </m:sSup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  <m:d>
                            <m:d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d>
                        </m:sup>
                      </m:sSup>
                    </m:oMath>
                  </m:oMathPara>
                </a14:m>
                <a:endParaRPr lang="cs-CZ" sz="2800" b="0" dirty="0" err="1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8" name="TextovéPole 7">
                <a:extLst>
                  <a:ext uri="{FF2B5EF4-FFF2-40B4-BE49-F238E27FC236}">
                    <a16:creationId xmlns:a16="http://schemas.microsoft.com/office/drawing/2014/main" id="{555E56A2-62E6-25D8-7503-479B0F16F2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4977" y="2487697"/>
                <a:ext cx="3707036" cy="55226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>
                <a:extLst>
                  <a:ext uri="{FF2B5EF4-FFF2-40B4-BE49-F238E27FC236}">
                    <a16:creationId xmlns:a16="http://schemas.microsoft.com/office/drawing/2014/main" id="{03EC105E-8334-6584-2E53-DB2525FFE60D}"/>
                  </a:ext>
                </a:extLst>
              </p:cNvPr>
              <p:cNvSpPr txBox="1"/>
              <p:nvPr/>
            </p:nvSpPr>
            <p:spPr>
              <a:xfrm>
                <a:off x="6796629" y="4094169"/>
                <a:ext cx="494373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0" dirty="0">
                    <a:latin typeface="Trebuchet MS" pitchFamily="34" charset="0"/>
                  </a:rPr>
                  <a:t>Algebraic scaling with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endParaRPr lang="cs-CZ" b="0" dirty="0">
                  <a:latin typeface="Trebuchet MS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cs-CZ" b="0" dirty="0" err="1">
                    <a:latin typeface="Trebuchet MS" pitchFamily="34" charset="0"/>
                  </a:rPr>
                  <a:t>The</a:t>
                </a:r>
                <a:r>
                  <a:rPr lang="cs-CZ" b="0" dirty="0">
                    <a:latin typeface="Trebuchet MS" pitchFamily="34" charset="0"/>
                  </a:rPr>
                  <a:t> exponent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b="0" dirty="0">
                    <a:latin typeface="Trebuchet MS" pitchFamily="34" charset="0"/>
                  </a:rPr>
                  <a:t> serves as a chaos indicator</a:t>
                </a:r>
                <a:endParaRPr lang="cs-CZ" b="0" dirty="0" err="1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10" name="TextovéPole 9">
                <a:extLst>
                  <a:ext uri="{FF2B5EF4-FFF2-40B4-BE49-F238E27FC236}">
                    <a16:creationId xmlns:a16="http://schemas.microsoft.com/office/drawing/2014/main" id="{03EC105E-8334-6584-2E53-DB2525FFE6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6629" y="4094169"/>
                <a:ext cx="4943733" cy="646331"/>
              </a:xfrm>
              <a:prstGeom prst="rect">
                <a:avLst/>
              </a:prstGeom>
              <a:blipFill>
                <a:blip r:embed="rId5"/>
                <a:stretch>
                  <a:fillRect l="-863" t="-6604" r="-247" b="-1320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ovéPole 1">
            <a:extLst>
              <a:ext uri="{FF2B5EF4-FFF2-40B4-BE49-F238E27FC236}">
                <a16:creationId xmlns:a16="http://schemas.microsoft.com/office/drawing/2014/main" id="{17E470F1-5C9E-06A0-5A05-33B63DF61A65}"/>
              </a:ext>
            </a:extLst>
          </p:cNvPr>
          <p:cNvSpPr txBox="1"/>
          <p:nvPr/>
        </p:nvSpPr>
        <p:spPr>
          <a:xfrm>
            <a:off x="31648" y="6530861"/>
            <a:ext cx="4251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>
                <a:latin typeface="Trebuchet MS" pitchFamily="34" charset="0"/>
              </a:rPr>
              <a:t>9/9</a:t>
            </a:r>
            <a:endParaRPr lang="cs-CZ" sz="1200" b="0" dirty="0" err="1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74278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Obrázek 17">
            <a:extLst>
              <a:ext uri="{FF2B5EF4-FFF2-40B4-BE49-F238E27FC236}">
                <a16:creationId xmlns:a16="http://schemas.microsoft.com/office/drawing/2014/main" id="{8743D548-5B54-46BC-8209-968486671D2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809" b="2039"/>
          <a:stretch/>
        </p:blipFill>
        <p:spPr>
          <a:xfrm>
            <a:off x="2796513" y="1026415"/>
            <a:ext cx="1686187" cy="1462364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584EE3DF-67AA-2BC0-3CA9-C2CE531AEC2E}"/>
              </a:ext>
            </a:extLst>
          </p:cNvPr>
          <p:cNvSpPr txBox="1"/>
          <p:nvPr/>
        </p:nvSpPr>
        <p:spPr>
          <a:xfrm>
            <a:off x="462120" y="334019"/>
            <a:ext cx="20032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0" u="sng" dirty="0">
                <a:solidFill>
                  <a:srgbClr val="FFFFFF"/>
                </a:solidFill>
                <a:latin typeface="Trebuchet MS" pitchFamily="34" charset="0"/>
              </a:rPr>
              <a:t>Summary</a:t>
            </a:r>
            <a:r>
              <a:rPr lang="cs-CZ" sz="3200" b="0" u="sng" dirty="0">
                <a:solidFill>
                  <a:srgbClr val="FFFFFF"/>
                </a:solidFill>
                <a:latin typeface="Trebuchet MS" pitchFamily="34" charset="0"/>
              </a:rPr>
              <a:t>: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9A36A494-FDB9-3182-3A6B-901E58450739}"/>
              </a:ext>
            </a:extLst>
          </p:cNvPr>
          <p:cNvSpPr txBox="1"/>
          <p:nvPr/>
        </p:nvSpPr>
        <p:spPr>
          <a:xfrm>
            <a:off x="462120" y="1015029"/>
            <a:ext cx="26830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0" dirty="0" err="1">
                <a:solidFill>
                  <a:srgbClr val="FFFFFF"/>
                </a:solidFill>
                <a:latin typeface="Trebuchet MS" pitchFamily="34" charset="0"/>
              </a:rPr>
              <a:t>Classical</a:t>
            </a:r>
            <a:r>
              <a:rPr lang="cs-CZ" sz="2400" b="0" dirty="0">
                <a:solidFill>
                  <a:srgbClr val="FFFFFF"/>
                </a:solidFill>
                <a:latin typeface="Trebuchet MS" pitchFamily="34" charset="0"/>
              </a:rPr>
              <a:t> chaos</a:t>
            </a:r>
            <a:endParaRPr lang="en-US" sz="2400" b="0" dirty="0">
              <a:solidFill>
                <a:srgbClr val="FFFFFF"/>
              </a:solidFill>
              <a:latin typeface="Trebuchet MS" pitchFamily="34" charset="0"/>
            </a:endParaRP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7A02238B-1065-A25C-2488-20E9CECB397B}"/>
              </a:ext>
            </a:extLst>
          </p:cNvPr>
          <p:cNvSpPr txBox="1"/>
          <p:nvPr/>
        </p:nvSpPr>
        <p:spPr>
          <a:xfrm>
            <a:off x="2821098" y="2807660"/>
            <a:ext cx="3943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  <a:latin typeface="Trebuchet MS" pitchFamily="34" charset="0"/>
              </a:rPr>
              <a:t>Out-of-Time-Ordered Correlator</a:t>
            </a:r>
            <a:endParaRPr lang="cs-CZ" dirty="0" err="1">
              <a:solidFill>
                <a:srgbClr val="00B050"/>
              </a:solidFill>
              <a:latin typeface="Trebuchet MS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ovéPole 7">
                <a:extLst>
                  <a:ext uri="{FF2B5EF4-FFF2-40B4-BE49-F238E27FC236}">
                    <a16:creationId xmlns:a16="http://schemas.microsoft.com/office/drawing/2014/main" id="{FE532022-12BF-2379-90EE-18E48380BA53}"/>
                  </a:ext>
                </a:extLst>
              </p:cNvPr>
              <p:cNvSpPr txBox="1"/>
              <p:nvPr/>
            </p:nvSpPr>
            <p:spPr>
              <a:xfrm>
                <a:off x="8719145" y="1857824"/>
                <a:ext cx="2878553" cy="3617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0" dirty="0">
                    <a:solidFill>
                      <a:srgbClr val="FFFFFF"/>
                    </a:solidFill>
                    <a:latin typeface="Trebuchet MS" pitchFamily="34" charset="0"/>
                  </a:rPr>
                  <a:t>Fraction of regularity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reg</m:t>
                        </m:r>
                      </m:sub>
                    </m:sSub>
                  </m:oMath>
                </a14:m>
                <a:endParaRPr lang="cs-CZ" sz="1600" b="0" dirty="0" err="1">
                  <a:solidFill>
                    <a:srgbClr val="FFFFFF"/>
                  </a:solidFill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8" name="TextovéPole 7">
                <a:extLst>
                  <a:ext uri="{FF2B5EF4-FFF2-40B4-BE49-F238E27FC236}">
                    <a16:creationId xmlns:a16="http://schemas.microsoft.com/office/drawing/2014/main" id="{FE532022-12BF-2379-90EE-18E48380BA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19145" y="1857824"/>
                <a:ext cx="2878553" cy="361766"/>
              </a:xfrm>
              <a:prstGeom prst="rect">
                <a:avLst/>
              </a:prstGeom>
              <a:blipFill>
                <a:blip r:embed="rId3"/>
                <a:stretch>
                  <a:fillRect l="-1057" t="-6780" b="-1355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>
                <a:extLst>
                  <a:ext uri="{FF2B5EF4-FFF2-40B4-BE49-F238E27FC236}">
                    <a16:creationId xmlns:a16="http://schemas.microsoft.com/office/drawing/2014/main" id="{EA8788FD-DC6A-6602-84D5-7011912F48D0}"/>
                  </a:ext>
                </a:extLst>
              </p:cNvPr>
              <p:cNvSpPr txBox="1"/>
              <p:nvPr/>
            </p:nvSpPr>
            <p:spPr>
              <a:xfrm>
                <a:off x="5254486" y="1885503"/>
                <a:ext cx="2516188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cs-CZ" sz="1600" b="0" dirty="0">
                    <a:solidFill>
                      <a:srgbClr val="FFFFFF"/>
                    </a:solidFill>
                    <a:latin typeface="Trebuchet MS" pitchFamily="34" charset="0"/>
                  </a:rPr>
                  <a:t>Lyapunov exponent</a:t>
                </a:r>
                <a:r>
                  <a:rPr lang="en-US" sz="1600" b="0" dirty="0">
                    <a:solidFill>
                      <a:srgbClr val="FFFFFF"/>
                    </a:solidFill>
                    <a:latin typeface="Trebuchet MS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cl</m:t>
                        </m:r>
                      </m:sub>
                    </m:sSub>
                  </m:oMath>
                </a14:m>
                <a:endParaRPr lang="cs-CZ" sz="1600" dirty="0">
                  <a:solidFill>
                    <a:srgbClr val="FFFFFF"/>
                  </a:solidFill>
                </a:endParaRPr>
              </a:p>
            </p:txBody>
          </p:sp>
        </mc:Choice>
        <mc:Fallback xmlns="">
          <p:sp>
            <p:nvSpPr>
              <p:cNvPr id="12" name="TextovéPole 11">
                <a:extLst>
                  <a:ext uri="{FF2B5EF4-FFF2-40B4-BE49-F238E27FC236}">
                    <a16:creationId xmlns:a16="http://schemas.microsoft.com/office/drawing/2014/main" id="{EA8788FD-DC6A-6602-84D5-7011912F48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4486" y="1885503"/>
                <a:ext cx="2516188" cy="338554"/>
              </a:xfrm>
              <a:prstGeom prst="rect">
                <a:avLst/>
              </a:prstGeom>
              <a:blipFill>
                <a:blip r:embed="rId4"/>
                <a:stretch>
                  <a:fillRect l="-1453" t="-7143" b="-1964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ovéPole 13">
            <a:extLst>
              <a:ext uri="{FF2B5EF4-FFF2-40B4-BE49-F238E27FC236}">
                <a16:creationId xmlns:a16="http://schemas.microsoft.com/office/drawing/2014/main" id="{6CA869B7-AF94-3497-444D-217E7DEAC253}"/>
              </a:ext>
            </a:extLst>
          </p:cNvPr>
          <p:cNvSpPr txBox="1"/>
          <p:nvPr/>
        </p:nvSpPr>
        <p:spPr>
          <a:xfrm>
            <a:off x="5254486" y="1488492"/>
            <a:ext cx="1389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>
                <a:solidFill>
                  <a:srgbClr val="FFC000"/>
                </a:solidFill>
                <a:latin typeface="Trebuchet MS" pitchFamily="34" charset="0"/>
              </a:rPr>
              <a:t>Trajectory</a:t>
            </a:r>
            <a:endParaRPr lang="cs-CZ" b="0" dirty="0" err="1">
              <a:solidFill>
                <a:srgbClr val="FFC000"/>
              </a:solidFill>
              <a:latin typeface="Trebuchet MS" pitchFamily="34" charset="0"/>
            </a:endParaRPr>
          </a:p>
        </p:txBody>
      </p:sp>
      <p:pic>
        <p:nvPicPr>
          <p:cNvPr id="16" name="Obrázek 15">
            <a:extLst>
              <a:ext uri="{FF2B5EF4-FFF2-40B4-BE49-F238E27FC236}">
                <a16:creationId xmlns:a16="http://schemas.microsoft.com/office/drawing/2014/main" id="{278E5E51-DEEA-8383-6A92-401CC12DDB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6920" y="3246254"/>
            <a:ext cx="4439186" cy="1851277"/>
          </a:xfrm>
          <a:prstGeom prst="rect">
            <a:avLst/>
          </a:prstGeom>
        </p:spPr>
      </p:pic>
      <p:sp>
        <p:nvSpPr>
          <p:cNvPr id="9" name="TextovéPole 8">
            <a:extLst>
              <a:ext uri="{FF2B5EF4-FFF2-40B4-BE49-F238E27FC236}">
                <a16:creationId xmlns:a16="http://schemas.microsoft.com/office/drawing/2014/main" id="{CA80B8A0-306E-9863-B45A-E39EBC3C1DF7}"/>
              </a:ext>
            </a:extLst>
          </p:cNvPr>
          <p:cNvSpPr txBox="1"/>
          <p:nvPr/>
        </p:nvSpPr>
        <p:spPr>
          <a:xfrm>
            <a:off x="8719145" y="1488492"/>
            <a:ext cx="1422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>
                <a:solidFill>
                  <a:srgbClr val="00B0F0"/>
                </a:solidFill>
                <a:latin typeface="Trebuchet MS" pitchFamily="34" charset="0"/>
              </a:rPr>
              <a:t>Phase space</a:t>
            </a:r>
            <a:endParaRPr lang="cs-CZ" b="0" dirty="0" err="1">
              <a:solidFill>
                <a:srgbClr val="00B0F0"/>
              </a:solidFill>
              <a:latin typeface="Trebuchet MS" pitchFamily="34" charset="0"/>
            </a:endParaRPr>
          </a:p>
        </p:txBody>
      </p:sp>
      <p:sp>
        <p:nvSpPr>
          <p:cNvPr id="21" name="TextovéPole 20">
            <a:extLst>
              <a:ext uri="{FF2B5EF4-FFF2-40B4-BE49-F238E27FC236}">
                <a16:creationId xmlns:a16="http://schemas.microsoft.com/office/drawing/2014/main" id="{8A9B79CF-9772-D6C6-FCEC-DEF4BEC17832}"/>
              </a:ext>
            </a:extLst>
          </p:cNvPr>
          <p:cNvSpPr txBox="1"/>
          <p:nvPr/>
        </p:nvSpPr>
        <p:spPr>
          <a:xfrm>
            <a:off x="518882" y="2737694"/>
            <a:ext cx="2830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0" dirty="0">
                <a:solidFill>
                  <a:srgbClr val="FFFFFF"/>
                </a:solidFill>
                <a:latin typeface="Trebuchet MS" pitchFamily="34" charset="0"/>
              </a:rPr>
              <a:t>Quantum</a:t>
            </a:r>
            <a:r>
              <a:rPr lang="cs-CZ" sz="2400" b="0" dirty="0">
                <a:solidFill>
                  <a:srgbClr val="FFFFFF"/>
                </a:solidFill>
                <a:latin typeface="Trebuchet MS" pitchFamily="34" charset="0"/>
              </a:rPr>
              <a:t> chaos</a:t>
            </a:r>
            <a:endParaRPr lang="en-US" sz="2400" b="0" dirty="0">
              <a:solidFill>
                <a:srgbClr val="FFFFFF"/>
              </a:solidFill>
              <a:latin typeface="Trebuchet MS" pitchFamily="34" charset="0"/>
            </a:endParaRPr>
          </a:p>
        </p:txBody>
      </p:sp>
      <p:sp>
        <p:nvSpPr>
          <p:cNvPr id="26" name="TextovéPole 25">
            <a:extLst>
              <a:ext uri="{FF2B5EF4-FFF2-40B4-BE49-F238E27FC236}">
                <a16:creationId xmlns:a16="http://schemas.microsoft.com/office/drawing/2014/main" id="{6815F42B-C4CE-2029-3EB7-3B991E671D0A}"/>
              </a:ext>
            </a:extLst>
          </p:cNvPr>
          <p:cNvSpPr txBox="1"/>
          <p:nvPr/>
        </p:nvSpPr>
        <p:spPr>
          <a:xfrm>
            <a:off x="5215615" y="226296"/>
            <a:ext cx="23319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0" u="sng" cap="small" dirty="0">
                <a:solidFill>
                  <a:srgbClr val="FFC000"/>
                </a:solidFill>
                <a:latin typeface="Trebuchet MS" pitchFamily="34" charset="0"/>
              </a:rPr>
              <a:t>Local properties</a:t>
            </a:r>
            <a:endParaRPr lang="cs-CZ" sz="2400" b="0" u="sng" cap="small" dirty="0">
              <a:solidFill>
                <a:srgbClr val="FFC000"/>
              </a:solidFill>
              <a:latin typeface="Trebuchet MS" pitchFamily="34" charset="0"/>
            </a:endParaRPr>
          </a:p>
        </p:txBody>
      </p:sp>
      <p:sp>
        <p:nvSpPr>
          <p:cNvPr id="28" name="TextovéPole 27">
            <a:extLst>
              <a:ext uri="{FF2B5EF4-FFF2-40B4-BE49-F238E27FC236}">
                <a16:creationId xmlns:a16="http://schemas.microsoft.com/office/drawing/2014/main" id="{4D6536E7-2A3C-8712-DFF1-C9D106C7C1FF}"/>
              </a:ext>
            </a:extLst>
          </p:cNvPr>
          <p:cNvSpPr txBox="1"/>
          <p:nvPr/>
        </p:nvSpPr>
        <p:spPr>
          <a:xfrm>
            <a:off x="5254486" y="3243187"/>
            <a:ext cx="2981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>
                <a:solidFill>
                  <a:srgbClr val="FFC000"/>
                </a:solidFill>
                <a:latin typeface="Trebuchet MS" pitchFamily="34" charset="0"/>
              </a:rPr>
              <a:t>OTOC s</a:t>
            </a:r>
            <a:r>
              <a:rPr lang="cs-CZ" b="0" dirty="0" err="1">
                <a:solidFill>
                  <a:srgbClr val="FFC000"/>
                </a:solidFill>
                <a:latin typeface="Trebuchet MS" pitchFamily="34" charset="0"/>
              </a:rPr>
              <a:t>hort-time</a:t>
            </a:r>
            <a:r>
              <a:rPr lang="cs-CZ" b="0" dirty="0">
                <a:solidFill>
                  <a:srgbClr val="FFC000"/>
                </a:solidFill>
                <a:latin typeface="Trebuchet MS" pitchFamily="34" charset="0"/>
              </a:rPr>
              <a:t> </a:t>
            </a:r>
            <a:r>
              <a:rPr lang="cs-CZ" b="0" dirty="0" err="1">
                <a:solidFill>
                  <a:srgbClr val="FFC000"/>
                </a:solidFill>
                <a:latin typeface="Trebuchet MS" pitchFamily="34" charset="0"/>
              </a:rPr>
              <a:t>dynamics</a:t>
            </a:r>
            <a:endParaRPr lang="cs-CZ" b="0" dirty="0">
              <a:solidFill>
                <a:srgbClr val="FFC000"/>
              </a:solidFill>
              <a:latin typeface="Trebuchet MS" pitchFamily="34" charset="0"/>
            </a:endParaRPr>
          </a:p>
        </p:txBody>
      </p:sp>
      <p:sp>
        <p:nvSpPr>
          <p:cNvPr id="30" name="TextovéPole 29">
            <a:extLst>
              <a:ext uri="{FF2B5EF4-FFF2-40B4-BE49-F238E27FC236}">
                <a16:creationId xmlns:a16="http://schemas.microsoft.com/office/drawing/2014/main" id="{E263F046-95AC-B09E-B9A4-8E143570BCD8}"/>
              </a:ext>
            </a:extLst>
          </p:cNvPr>
          <p:cNvSpPr txBox="1"/>
          <p:nvPr/>
        </p:nvSpPr>
        <p:spPr>
          <a:xfrm>
            <a:off x="8740662" y="3243187"/>
            <a:ext cx="3034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>
                <a:solidFill>
                  <a:srgbClr val="00B0F0"/>
                </a:solidFill>
                <a:latin typeface="Trebuchet MS" pitchFamily="34" charset="0"/>
              </a:rPr>
              <a:t>OTOC</a:t>
            </a:r>
            <a:r>
              <a:rPr lang="cs-CZ" b="0" dirty="0">
                <a:solidFill>
                  <a:srgbClr val="00B0F0"/>
                </a:solidFill>
                <a:latin typeface="Trebuchet MS" pitchFamily="34" charset="0"/>
              </a:rPr>
              <a:t> </a:t>
            </a:r>
            <a:r>
              <a:rPr lang="en-US" b="0" dirty="0">
                <a:solidFill>
                  <a:srgbClr val="00B0F0"/>
                </a:solidFill>
                <a:latin typeface="Trebuchet MS" pitchFamily="34" charset="0"/>
              </a:rPr>
              <a:t>long-time dynamics</a:t>
            </a:r>
            <a:endParaRPr lang="cs-CZ" b="0" dirty="0">
              <a:solidFill>
                <a:srgbClr val="00B0F0"/>
              </a:solidFill>
              <a:latin typeface="Trebuchet MS" pitchFamily="34" charset="0"/>
            </a:endParaRP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9EDAF659-58A7-C1BF-C7C4-4FD8A1587544}"/>
              </a:ext>
            </a:extLst>
          </p:cNvPr>
          <p:cNvSpPr txBox="1"/>
          <p:nvPr/>
        </p:nvSpPr>
        <p:spPr>
          <a:xfrm>
            <a:off x="8740662" y="226296"/>
            <a:ext cx="28785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0" u="sng" cap="small" dirty="0">
                <a:solidFill>
                  <a:srgbClr val="00B0F0"/>
                </a:solidFill>
                <a:latin typeface="Trebuchet MS" pitchFamily="34" charset="0"/>
              </a:rPr>
              <a:t>Global properties</a:t>
            </a:r>
            <a:endParaRPr lang="cs-CZ" sz="2400" b="0" u="sng" cap="small" dirty="0">
              <a:solidFill>
                <a:srgbClr val="00B0F0"/>
              </a:solidFill>
              <a:latin typeface="Trebuchet MS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ovéPole 4">
                <a:extLst>
                  <a:ext uri="{FF2B5EF4-FFF2-40B4-BE49-F238E27FC236}">
                    <a16:creationId xmlns:a16="http://schemas.microsoft.com/office/drawing/2014/main" id="{6BF80CDA-BE0F-DAE5-C8F4-74DC78734925}"/>
                  </a:ext>
                </a:extLst>
              </p:cNvPr>
              <p:cNvSpPr txBox="1"/>
              <p:nvPr/>
            </p:nvSpPr>
            <p:spPr>
              <a:xfrm>
                <a:off x="5254486" y="3638061"/>
                <a:ext cx="301992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0" dirty="0">
                    <a:solidFill>
                      <a:srgbClr val="FFFFFF"/>
                    </a:solidFill>
                    <a:latin typeface="Trebuchet MS" pitchFamily="34" charset="0"/>
                  </a:rPr>
                  <a:t>Quantum Lyapunov exponent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endParaRPr lang="cs-CZ" sz="1600" b="0" dirty="0" err="1">
                  <a:solidFill>
                    <a:srgbClr val="FFFFFF"/>
                  </a:solidFill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5" name="TextovéPole 4">
                <a:extLst>
                  <a:ext uri="{FF2B5EF4-FFF2-40B4-BE49-F238E27FC236}">
                    <a16:creationId xmlns:a16="http://schemas.microsoft.com/office/drawing/2014/main" id="{6BF80CDA-BE0F-DAE5-C8F4-74DC787349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4486" y="3638061"/>
                <a:ext cx="3019928" cy="338554"/>
              </a:xfrm>
              <a:prstGeom prst="rect">
                <a:avLst/>
              </a:prstGeom>
              <a:blipFill>
                <a:blip r:embed="rId6"/>
                <a:stretch>
                  <a:fillRect l="-1212" t="-7273" b="-2181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ovéPole 6">
                <a:extLst>
                  <a:ext uri="{FF2B5EF4-FFF2-40B4-BE49-F238E27FC236}">
                    <a16:creationId xmlns:a16="http://schemas.microsoft.com/office/drawing/2014/main" id="{76BA19AB-2DB4-8F3B-79CB-DBD7E28CED8E}"/>
                  </a:ext>
                </a:extLst>
              </p:cNvPr>
              <p:cNvSpPr txBox="1"/>
              <p:nvPr/>
            </p:nvSpPr>
            <p:spPr>
              <a:xfrm>
                <a:off x="8713196" y="3606397"/>
                <a:ext cx="28570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0" dirty="0">
                    <a:solidFill>
                      <a:srgbClr val="FFFFFF"/>
                    </a:solidFill>
                    <a:latin typeface="Trebuchet MS" pitchFamily="34" charset="0"/>
                  </a:rPr>
                  <a:t>Wiggliness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endParaRPr lang="cs-CZ" b="0" dirty="0" err="1">
                  <a:solidFill>
                    <a:srgbClr val="FFFFFF"/>
                  </a:solidFill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7" name="TextovéPole 6">
                <a:extLst>
                  <a:ext uri="{FF2B5EF4-FFF2-40B4-BE49-F238E27FC236}">
                    <a16:creationId xmlns:a16="http://schemas.microsoft.com/office/drawing/2014/main" id="{76BA19AB-2DB4-8F3B-79CB-DBD7E28CED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13196" y="3606397"/>
                <a:ext cx="2857036" cy="369332"/>
              </a:xfrm>
              <a:prstGeom prst="rect">
                <a:avLst/>
              </a:prstGeom>
              <a:blipFill>
                <a:blip r:embed="rId7"/>
                <a:stretch>
                  <a:fillRect l="-1706" t="-11667" b="-25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ovéPole 10">
            <a:extLst>
              <a:ext uri="{FF2B5EF4-FFF2-40B4-BE49-F238E27FC236}">
                <a16:creationId xmlns:a16="http://schemas.microsoft.com/office/drawing/2014/main" id="{B807D6FD-F9CB-64BC-BB93-C5A6B94B573D}"/>
              </a:ext>
            </a:extLst>
          </p:cNvPr>
          <p:cNvSpPr txBox="1"/>
          <p:nvPr/>
        </p:nvSpPr>
        <p:spPr>
          <a:xfrm>
            <a:off x="518882" y="5221904"/>
            <a:ext cx="4497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0" dirty="0">
                <a:solidFill>
                  <a:srgbClr val="FFFFFF"/>
                </a:solidFill>
                <a:latin typeface="Trebuchet MS" pitchFamily="34" charset="0"/>
              </a:rPr>
              <a:t>Applications for the </a:t>
            </a:r>
            <a:r>
              <a:rPr lang="en-US" sz="2400" b="0" dirty="0" err="1">
                <a:solidFill>
                  <a:srgbClr val="FFFFFF"/>
                </a:solidFill>
                <a:latin typeface="Trebuchet MS" pitchFamily="34" charset="0"/>
              </a:rPr>
              <a:t>wiggliness</a:t>
            </a:r>
            <a:r>
              <a:rPr lang="en-US" sz="2400" b="0" dirty="0">
                <a:solidFill>
                  <a:srgbClr val="FFFFFF"/>
                </a:solidFill>
                <a:latin typeface="Trebuchet MS" pitchFamily="34" charset="0"/>
              </a:rPr>
              <a:t>:</a:t>
            </a:r>
            <a:endParaRPr lang="cs-CZ" sz="2400" b="0" dirty="0" err="1">
              <a:solidFill>
                <a:srgbClr val="FFFFFF"/>
              </a:solidFill>
              <a:latin typeface="Trebuchet MS" pitchFamily="34" charset="0"/>
            </a:endParaRP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5B2B12B9-64A9-46A8-823B-368F580875C1}"/>
              </a:ext>
            </a:extLst>
          </p:cNvPr>
          <p:cNvSpPr txBox="1"/>
          <p:nvPr/>
        </p:nvSpPr>
        <p:spPr>
          <a:xfrm>
            <a:off x="518882" y="5638431"/>
            <a:ext cx="115937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b="0" dirty="0">
                <a:solidFill>
                  <a:srgbClr val="FFFFFF"/>
                </a:solidFill>
                <a:latin typeface="Trebuchet MS" pitchFamily="34" charset="0"/>
              </a:rPr>
              <a:t>Systems </a:t>
            </a:r>
            <a:r>
              <a:rPr lang="cs-CZ" b="0" dirty="0" err="1">
                <a:solidFill>
                  <a:srgbClr val="FFFFFF"/>
                </a:solidFill>
                <a:latin typeface="Trebuchet MS" pitchFamily="34" charset="0"/>
              </a:rPr>
              <a:t>allowing</a:t>
            </a:r>
            <a:r>
              <a:rPr lang="cs-CZ" b="0" dirty="0">
                <a:solidFill>
                  <a:srgbClr val="FFFFFF"/>
                </a:solidFill>
                <a:latin typeface="Trebuchet MS" pitchFamily="34" charset="0"/>
              </a:rPr>
              <a:t> </a:t>
            </a:r>
            <a:r>
              <a:rPr lang="cs-CZ" b="0" dirty="0" err="1">
                <a:solidFill>
                  <a:srgbClr val="FFFFFF"/>
                </a:solidFill>
                <a:latin typeface="Trebuchet MS" pitchFamily="34" charset="0"/>
              </a:rPr>
              <a:t>for</a:t>
            </a:r>
            <a:r>
              <a:rPr lang="cs-CZ" b="0" dirty="0">
                <a:solidFill>
                  <a:srgbClr val="FFFFFF"/>
                </a:solidFill>
                <a:latin typeface="Trebuchet MS" pitchFamily="34" charset="0"/>
              </a:rPr>
              <a:t> </a:t>
            </a:r>
            <a:r>
              <a:rPr lang="cs-CZ" b="0" dirty="0" err="1">
                <a:solidFill>
                  <a:srgbClr val="FFFFFF"/>
                </a:solidFill>
                <a:latin typeface="Trebuchet MS" pitchFamily="34" charset="0"/>
              </a:rPr>
              <a:t>following</a:t>
            </a:r>
            <a:r>
              <a:rPr lang="cs-CZ" b="0" dirty="0">
                <a:solidFill>
                  <a:srgbClr val="FFFFFF"/>
                </a:solidFill>
                <a:latin typeface="Trebuchet MS" pitchFamily="34" charset="0"/>
              </a:rPr>
              <a:t> and controlling </a:t>
            </a:r>
            <a:r>
              <a:rPr lang="cs-CZ" b="0" dirty="0" err="1">
                <a:solidFill>
                  <a:srgbClr val="FFFFFF"/>
                </a:solidFill>
                <a:latin typeface="Trebuchet MS" pitchFamily="34" charset="0"/>
              </a:rPr>
              <a:t>their</a:t>
            </a:r>
            <a:r>
              <a:rPr lang="cs-CZ" b="0" dirty="0">
                <a:solidFill>
                  <a:srgbClr val="FFFFFF"/>
                </a:solidFill>
                <a:latin typeface="Trebuchet MS" pitchFamily="34" charset="0"/>
              </a:rPr>
              <a:t> </a:t>
            </a:r>
            <a:r>
              <a:rPr lang="cs-CZ" b="0" dirty="0" err="1">
                <a:solidFill>
                  <a:srgbClr val="FFFFFF"/>
                </a:solidFill>
                <a:latin typeface="Trebuchet MS" pitchFamily="34" charset="0"/>
              </a:rPr>
              <a:t>time</a:t>
            </a:r>
            <a:r>
              <a:rPr lang="cs-CZ" b="0" dirty="0">
                <a:solidFill>
                  <a:srgbClr val="FFFFFF"/>
                </a:solidFill>
                <a:latin typeface="Trebuchet MS" pitchFamily="34" charset="0"/>
              </a:rPr>
              <a:t> </a:t>
            </a:r>
            <a:r>
              <a:rPr lang="cs-CZ" b="0" dirty="0" err="1">
                <a:solidFill>
                  <a:srgbClr val="FFFFFF"/>
                </a:solidFill>
                <a:latin typeface="Trebuchet MS" pitchFamily="34" charset="0"/>
              </a:rPr>
              <a:t>evolution</a:t>
            </a:r>
            <a:endParaRPr lang="cs-CZ" b="0" dirty="0">
              <a:solidFill>
                <a:srgbClr val="FFFFFF"/>
              </a:solidFill>
              <a:latin typeface="Trebuchet MS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rgbClr val="FFFFFF"/>
                </a:solidFill>
                <a:latin typeface="Trebuchet MS" pitchFamily="34" charset="0"/>
              </a:rPr>
              <a:t>Systems with small size (</a:t>
            </a:r>
            <a:r>
              <a:rPr lang="en-US" b="0" dirty="0" err="1">
                <a:solidFill>
                  <a:srgbClr val="FFFFFF"/>
                </a:solidFill>
                <a:latin typeface="Trebuchet MS" pitchFamily="34" charset="0"/>
              </a:rPr>
              <a:t>Ehrenfest</a:t>
            </a:r>
            <a:r>
              <a:rPr lang="en-US" b="0" dirty="0">
                <a:solidFill>
                  <a:srgbClr val="FFFFFF"/>
                </a:solidFill>
                <a:latin typeface="Trebuchet MS" pitchFamily="34" charset="0"/>
              </a:rPr>
              <a:t> time too small to reveal the initial exponential divergence of the OTOCs)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rgbClr val="FFFFFF"/>
                </a:solidFill>
                <a:latin typeface="Trebuchet MS" pitchFamily="34" charset="0"/>
              </a:rPr>
              <a:t>Small energy resolution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rgbClr val="FFFFFF"/>
                </a:solidFill>
                <a:latin typeface="Trebuchet MS" pitchFamily="34" charset="0"/>
              </a:rPr>
              <a:t>Stability of individual eigenstates</a:t>
            </a:r>
            <a:endParaRPr lang="cs-CZ" b="0" dirty="0" err="1">
              <a:solidFill>
                <a:srgbClr val="FFFFFF"/>
              </a:solidFill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92142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8783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584EE3DF-67AA-2BC0-3CA9-C2CE531AEC2E}"/>
              </a:ext>
            </a:extLst>
          </p:cNvPr>
          <p:cNvSpPr txBox="1"/>
          <p:nvPr/>
        </p:nvSpPr>
        <p:spPr>
          <a:xfrm>
            <a:off x="3696640" y="1184473"/>
            <a:ext cx="20032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0" u="sng" dirty="0" err="1">
                <a:solidFill>
                  <a:srgbClr val="FFFFFF"/>
                </a:solidFill>
                <a:latin typeface="Trebuchet MS" pitchFamily="34" charset="0"/>
              </a:rPr>
              <a:t>Outline</a:t>
            </a:r>
            <a:r>
              <a:rPr lang="cs-CZ" sz="3200" b="0" u="sng" dirty="0">
                <a:solidFill>
                  <a:srgbClr val="FFFFFF"/>
                </a:solidFill>
                <a:latin typeface="Trebuchet MS" pitchFamily="34" charset="0"/>
              </a:rPr>
              <a:t>: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9A36A494-FDB9-3182-3A6B-901E58450739}"/>
              </a:ext>
            </a:extLst>
          </p:cNvPr>
          <p:cNvSpPr txBox="1"/>
          <p:nvPr/>
        </p:nvSpPr>
        <p:spPr>
          <a:xfrm>
            <a:off x="3991993" y="2605938"/>
            <a:ext cx="460809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600" b="0" dirty="0" err="1">
                <a:solidFill>
                  <a:srgbClr val="FFFFFF"/>
                </a:solidFill>
                <a:latin typeface="Trebuchet MS" pitchFamily="34" charset="0"/>
              </a:rPr>
              <a:t>Classical</a:t>
            </a:r>
            <a:r>
              <a:rPr lang="cs-CZ" sz="2600" b="0" dirty="0">
                <a:solidFill>
                  <a:srgbClr val="FFFFFF"/>
                </a:solidFill>
                <a:latin typeface="Trebuchet MS" pitchFamily="34" charset="0"/>
              </a:rPr>
              <a:t> chaos</a:t>
            </a:r>
            <a:endParaRPr lang="en-US" sz="2600" b="0" dirty="0">
              <a:solidFill>
                <a:srgbClr val="FFFFFF"/>
              </a:solidFill>
              <a:latin typeface="Trebuchet MS" pitchFamily="34" charset="0"/>
            </a:endParaRPr>
          </a:p>
        </p:txBody>
      </p:sp>
      <p:sp>
        <p:nvSpPr>
          <p:cNvPr id="21" name="TextovéPole 20">
            <a:extLst>
              <a:ext uri="{FF2B5EF4-FFF2-40B4-BE49-F238E27FC236}">
                <a16:creationId xmlns:a16="http://schemas.microsoft.com/office/drawing/2014/main" id="{8A9B79CF-9772-D6C6-FCEC-DEF4BEC17832}"/>
              </a:ext>
            </a:extLst>
          </p:cNvPr>
          <p:cNvSpPr txBox="1"/>
          <p:nvPr/>
        </p:nvSpPr>
        <p:spPr>
          <a:xfrm>
            <a:off x="3991993" y="4013409"/>
            <a:ext cx="309121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b="0" dirty="0">
                <a:solidFill>
                  <a:srgbClr val="FFFFFF"/>
                </a:solidFill>
                <a:latin typeface="Trebuchet MS" pitchFamily="34" charset="0"/>
              </a:rPr>
              <a:t>Quantum</a:t>
            </a:r>
            <a:r>
              <a:rPr lang="cs-CZ" sz="2600" b="0" dirty="0">
                <a:solidFill>
                  <a:srgbClr val="FFFFFF"/>
                </a:solidFill>
                <a:latin typeface="Trebuchet MS" pitchFamily="34" charset="0"/>
              </a:rPr>
              <a:t> chaos</a:t>
            </a:r>
            <a:endParaRPr lang="en-US" sz="2600" b="0" dirty="0">
              <a:solidFill>
                <a:srgbClr val="FFFFFF"/>
              </a:solidFill>
              <a:latin typeface="Trebuchet MS" pitchFamily="34" charset="0"/>
            </a:endParaRPr>
          </a:p>
        </p:txBody>
      </p:sp>
      <p:sp>
        <p:nvSpPr>
          <p:cNvPr id="23" name="TextovéPole 22">
            <a:extLst>
              <a:ext uri="{FF2B5EF4-FFF2-40B4-BE49-F238E27FC236}">
                <a16:creationId xmlns:a16="http://schemas.microsoft.com/office/drawing/2014/main" id="{D9EABD18-1B00-BD96-E85B-E2591AC3EC07}"/>
              </a:ext>
            </a:extLst>
          </p:cNvPr>
          <p:cNvSpPr txBox="1"/>
          <p:nvPr/>
        </p:nvSpPr>
        <p:spPr>
          <a:xfrm>
            <a:off x="3991993" y="1950692"/>
            <a:ext cx="4608097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b="0" dirty="0">
                <a:solidFill>
                  <a:srgbClr val="FFFFFF"/>
                </a:solidFill>
                <a:latin typeface="Trebuchet MS" pitchFamily="34" charset="0"/>
              </a:rPr>
              <a:t>u(3) algebraic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ovéPole 3">
                <a:extLst>
                  <a:ext uri="{FF2B5EF4-FFF2-40B4-BE49-F238E27FC236}">
                    <a16:creationId xmlns:a16="http://schemas.microsoft.com/office/drawing/2014/main" id="{7BCFEAC9-7F36-1BC2-E609-D9CEA24C8134}"/>
                  </a:ext>
                </a:extLst>
              </p:cNvPr>
              <p:cNvSpPr txBox="1"/>
              <p:nvPr/>
            </p:nvSpPr>
            <p:spPr>
              <a:xfrm>
                <a:off x="4601344" y="3167263"/>
                <a:ext cx="3091218" cy="6724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Tx/>
                  <a:buChar char="-"/>
                </a:pPr>
                <a:r>
                  <a:rPr lang="en-US" b="0" dirty="0">
                    <a:solidFill>
                      <a:srgbClr val="FFFFFF"/>
                    </a:solidFill>
                    <a:latin typeface="Trebuchet MS" pitchFamily="34" charset="0"/>
                  </a:rPr>
                  <a:t>Lyapunov exponent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cl</m:t>
                        </m:r>
                      </m:sub>
                    </m:sSub>
                  </m:oMath>
                </a14:m>
                <a:endParaRPr lang="en-US" b="0" dirty="0">
                  <a:solidFill>
                    <a:srgbClr val="FFFFFF"/>
                  </a:solidFill>
                  <a:latin typeface="Trebuchet MS" pitchFamily="34" charset="0"/>
                </a:endParaRPr>
              </a:p>
              <a:p>
                <a:pPr marL="285750" indent="-285750">
                  <a:buFontTx/>
                  <a:buChar char="-"/>
                </a:pPr>
                <a:r>
                  <a:rPr lang="en-US" b="0" dirty="0">
                    <a:solidFill>
                      <a:srgbClr val="FFFFFF"/>
                    </a:solidFill>
                    <a:latin typeface="Trebuchet MS" pitchFamily="34" charset="0"/>
                  </a:rPr>
                  <a:t>Fraction of regularity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reg</m:t>
                        </m:r>
                      </m:sub>
                    </m:sSub>
                  </m:oMath>
                </a14:m>
                <a:endParaRPr lang="cs-CZ" b="0" dirty="0" err="1">
                  <a:solidFill>
                    <a:srgbClr val="FFFFFF"/>
                  </a:solidFill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4" name="TextovéPole 3">
                <a:extLst>
                  <a:ext uri="{FF2B5EF4-FFF2-40B4-BE49-F238E27FC236}">
                    <a16:creationId xmlns:a16="http://schemas.microsoft.com/office/drawing/2014/main" id="{7BCFEAC9-7F36-1BC2-E609-D9CEA24C81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1344" y="3167263"/>
                <a:ext cx="3091218" cy="672492"/>
              </a:xfrm>
              <a:prstGeom prst="rect">
                <a:avLst/>
              </a:prstGeom>
              <a:blipFill>
                <a:blip r:embed="rId2"/>
                <a:stretch>
                  <a:fillRect l="-1578" t="-6364" b="-909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ovéPole 4">
                <a:extLst>
                  <a:ext uri="{FF2B5EF4-FFF2-40B4-BE49-F238E27FC236}">
                    <a16:creationId xmlns:a16="http://schemas.microsoft.com/office/drawing/2014/main" id="{7846C452-DA63-6B8A-1D62-5FA6186F9AED}"/>
                  </a:ext>
                </a:extLst>
              </p:cNvPr>
              <p:cNvSpPr txBox="1"/>
              <p:nvPr/>
            </p:nvSpPr>
            <p:spPr>
              <a:xfrm>
                <a:off x="4601344" y="4505852"/>
                <a:ext cx="5238692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Tx/>
                  <a:buChar char="-"/>
                </a:pPr>
                <a:r>
                  <a:rPr lang="en-US" b="0" dirty="0">
                    <a:solidFill>
                      <a:srgbClr val="FFFFFF"/>
                    </a:solidFill>
                    <a:latin typeface="Trebuchet MS" pitchFamily="34" charset="0"/>
                  </a:rPr>
                  <a:t>Out-of-time-Ordered Correlator (OTOC)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b="0" dirty="0">
                    <a:solidFill>
                      <a:srgbClr val="FFFFFF"/>
                    </a:solidFill>
                    <a:latin typeface="Trebuchet MS" pitchFamily="34" charset="0"/>
                  </a:rPr>
                  <a:t>Quantum Lyapunov exponent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cl</m:t>
                        </m:r>
                      </m:sub>
                    </m:sSub>
                  </m:oMath>
                </a14:m>
                <a:endParaRPr lang="en-US" b="0" dirty="0">
                  <a:solidFill>
                    <a:srgbClr val="FFFFFF"/>
                  </a:solidFill>
                  <a:latin typeface="Trebuchet MS" pitchFamily="34" charset="0"/>
                </a:endParaRPr>
              </a:p>
              <a:p>
                <a:pPr marL="285750" indent="-285750">
                  <a:buFontTx/>
                  <a:buChar char="-"/>
                </a:pPr>
                <a:r>
                  <a:rPr lang="en-US" b="0" dirty="0" err="1">
                    <a:solidFill>
                      <a:srgbClr val="FFFFFF"/>
                    </a:solidFill>
                    <a:latin typeface="Trebuchet MS" pitchFamily="34" charset="0"/>
                  </a:rPr>
                  <a:t>Wiggliness</a:t>
                </a:r>
                <a:endParaRPr lang="en-US" b="0" dirty="0">
                  <a:solidFill>
                    <a:srgbClr val="FFFFFF"/>
                  </a:solidFill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5" name="TextovéPole 4">
                <a:extLst>
                  <a:ext uri="{FF2B5EF4-FFF2-40B4-BE49-F238E27FC236}">
                    <a16:creationId xmlns:a16="http://schemas.microsoft.com/office/drawing/2014/main" id="{7846C452-DA63-6B8A-1D62-5FA6186F9A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1344" y="4505852"/>
                <a:ext cx="5238692" cy="923330"/>
              </a:xfrm>
              <a:prstGeom prst="rect">
                <a:avLst/>
              </a:prstGeom>
              <a:blipFill>
                <a:blip r:embed="rId3"/>
                <a:stretch>
                  <a:fillRect l="-931" t="-3947" b="-855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80405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Přímá spojnice 3">
            <a:extLst>
              <a:ext uri="{FF2B5EF4-FFF2-40B4-BE49-F238E27FC236}">
                <a16:creationId xmlns:a16="http://schemas.microsoft.com/office/drawing/2014/main" id="{39B508AB-E565-68F9-166C-BF786971096B}"/>
              </a:ext>
            </a:extLst>
          </p:cNvPr>
          <p:cNvCxnSpPr/>
          <p:nvPr/>
        </p:nvCxnSpPr>
        <p:spPr>
          <a:xfrm>
            <a:off x="517839" y="332657"/>
            <a:ext cx="0" cy="6336704"/>
          </a:xfrm>
          <a:prstGeom prst="line">
            <a:avLst/>
          </a:prstGeom>
          <a:ln w="25400" cap="rnd">
            <a:solidFill>
              <a:srgbClr val="0000B4"/>
            </a:solidFill>
            <a:bevel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Přímá spojnice 4">
            <a:extLst>
              <a:ext uri="{FF2B5EF4-FFF2-40B4-BE49-F238E27FC236}">
                <a16:creationId xmlns:a16="http://schemas.microsoft.com/office/drawing/2014/main" id="{8C3E4A77-C589-CB68-3378-C6B39926F928}"/>
              </a:ext>
            </a:extLst>
          </p:cNvPr>
          <p:cNvCxnSpPr>
            <a:cxnSpLocks/>
          </p:cNvCxnSpPr>
          <p:nvPr/>
        </p:nvCxnSpPr>
        <p:spPr>
          <a:xfrm flipH="1">
            <a:off x="293676" y="6453336"/>
            <a:ext cx="11446686" cy="0"/>
          </a:xfrm>
          <a:prstGeom prst="line">
            <a:avLst/>
          </a:prstGeom>
          <a:ln w="25400" cap="rnd">
            <a:solidFill>
              <a:srgbClr val="0000B4"/>
            </a:solidFill>
            <a:bevel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ovéPole 5">
            <a:extLst>
              <a:ext uri="{FF2B5EF4-FFF2-40B4-BE49-F238E27FC236}">
                <a16:creationId xmlns:a16="http://schemas.microsoft.com/office/drawing/2014/main" id="{436DE629-99A0-6633-ED3F-FE92A235DA01}"/>
              </a:ext>
            </a:extLst>
          </p:cNvPr>
          <p:cNvSpPr txBox="1"/>
          <p:nvPr/>
        </p:nvSpPr>
        <p:spPr>
          <a:xfrm>
            <a:off x="682564" y="238312"/>
            <a:ext cx="110577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0" u="sng" dirty="0">
                <a:solidFill>
                  <a:srgbClr val="0000B4"/>
                </a:solidFill>
                <a:latin typeface="Trebuchet MS" pitchFamily="34" charset="0"/>
              </a:rPr>
              <a:t>u</a:t>
            </a:r>
            <a:r>
              <a:rPr lang="en-US" sz="3200" b="0" u="sng" dirty="0">
                <a:solidFill>
                  <a:srgbClr val="0000B4"/>
                </a:solidFill>
                <a:latin typeface="Trebuchet MS" pitchFamily="34" charset="0"/>
              </a:rPr>
              <a:t>(3) algebraic model</a:t>
            </a:r>
            <a:r>
              <a:rPr lang="cs-CZ" sz="3200" b="0" u="sng" dirty="0">
                <a:solidFill>
                  <a:srgbClr val="0000B4"/>
                </a:solidFill>
                <a:latin typeface="Trebuchet MS" pitchFamily="34" charset="0"/>
              </a:rPr>
              <a:t> </a:t>
            </a:r>
            <a:r>
              <a:rPr lang="cs-CZ" sz="3200" b="0" u="sng" dirty="0" err="1">
                <a:solidFill>
                  <a:srgbClr val="0000B4"/>
                </a:solidFill>
                <a:latin typeface="Trebuchet MS" pitchFamily="34" charset="0"/>
              </a:rPr>
              <a:t>of</a:t>
            </a:r>
            <a:r>
              <a:rPr lang="cs-CZ" sz="3200" b="0" u="sng" dirty="0">
                <a:solidFill>
                  <a:srgbClr val="0000B4"/>
                </a:solidFill>
                <a:latin typeface="Trebuchet MS" pitchFamily="34" charset="0"/>
              </a:rPr>
              <a:t> </a:t>
            </a:r>
            <a:r>
              <a:rPr lang="cs-CZ" sz="3200" b="0" u="sng" dirty="0" err="1">
                <a:solidFill>
                  <a:srgbClr val="0000B4"/>
                </a:solidFill>
                <a:latin typeface="Trebuchet MS" pitchFamily="34" charset="0"/>
              </a:rPr>
              <a:t>collective</a:t>
            </a:r>
            <a:r>
              <a:rPr lang="cs-CZ" sz="3200" b="0" u="sng" dirty="0">
                <a:solidFill>
                  <a:srgbClr val="0000B4"/>
                </a:solidFill>
                <a:latin typeface="Trebuchet MS" pitchFamily="34" charset="0"/>
              </a:rPr>
              <a:t> </a:t>
            </a:r>
            <a:r>
              <a:rPr lang="en-US" sz="3200" b="0" u="sng" dirty="0">
                <a:solidFill>
                  <a:srgbClr val="0000B4"/>
                </a:solidFill>
                <a:latin typeface="Trebuchet MS" pitchFamily="34" charset="0"/>
              </a:rPr>
              <a:t>many-body </a:t>
            </a:r>
            <a:r>
              <a:rPr lang="cs-CZ" sz="3200" b="0" u="sng" dirty="0" err="1">
                <a:solidFill>
                  <a:srgbClr val="0000B4"/>
                </a:solidFill>
                <a:latin typeface="Trebuchet MS" pitchFamily="34" charset="0"/>
              </a:rPr>
              <a:t>dynamics</a:t>
            </a:r>
            <a:r>
              <a:rPr lang="cs-CZ" sz="3200" b="0" u="sng" dirty="0">
                <a:solidFill>
                  <a:srgbClr val="0000B4"/>
                </a:solidFill>
                <a:latin typeface="Trebuchet MS" pitchFamily="34" charset="0"/>
              </a:rPr>
              <a:t> </a:t>
            </a:r>
          </a:p>
        </p:txBody>
      </p:sp>
      <p:grpSp>
        <p:nvGrpSpPr>
          <p:cNvPr id="15" name="Skupina 14">
            <a:extLst>
              <a:ext uri="{FF2B5EF4-FFF2-40B4-BE49-F238E27FC236}">
                <a16:creationId xmlns:a16="http://schemas.microsoft.com/office/drawing/2014/main" id="{30263486-BA0A-C191-DAAF-36CA699DBDFB}"/>
              </a:ext>
            </a:extLst>
          </p:cNvPr>
          <p:cNvGrpSpPr/>
          <p:nvPr/>
        </p:nvGrpSpPr>
        <p:grpSpPr>
          <a:xfrm>
            <a:off x="1223945" y="1784508"/>
            <a:ext cx="1181373" cy="1354720"/>
            <a:chOff x="1073384" y="1423532"/>
            <a:chExt cx="1181373" cy="1354720"/>
          </a:xfrm>
        </p:grpSpPr>
        <p:pic>
          <p:nvPicPr>
            <p:cNvPr id="3" name="Obrázek 2">
              <a:extLst>
                <a:ext uri="{FF2B5EF4-FFF2-40B4-BE49-F238E27FC236}">
                  <a16:creationId xmlns:a16="http://schemas.microsoft.com/office/drawing/2014/main" id="{AF33E9C7-6A74-F6AB-7119-2E1AAAB226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11615" y="1733817"/>
              <a:ext cx="1110300" cy="1044435"/>
            </a:xfrm>
            <a:prstGeom prst="rect">
              <a:avLst/>
            </a:prstGeom>
          </p:spPr>
        </p:pic>
        <p:sp>
          <p:nvSpPr>
            <p:cNvPr id="12" name="TextovéPole 11">
              <a:extLst>
                <a:ext uri="{FF2B5EF4-FFF2-40B4-BE49-F238E27FC236}">
                  <a16:creationId xmlns:a16="http://schemas.microsoft.com/office/drawing/2014/main" id="{880AE5DB-51A3-BFAF-9C30-D50FE1C77128}"/>
                </a:ext>
              </a:extLst>
            </p:cNvPr>
            <p:cNvSpPr txBox="1"/>
            <p:nvPr/>
          </p:nvSpPr>
          <p:spPr>
            <a:xfrm>
              <a:off x="1073384" y="1423532"/>
              <a:ext cx="118137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600" b="0" dirty="0" err="1">
                  <a:latin typeface="Trebuchet MS" pitchFamily="34" charset="0"/>
                </a:rPr>
                <a:t>water</a:t>
              </a:r>
              <a:endParaRPr lang="cs-CZ" sz="1600" b="0" dirty="0">
                <a:latin typeface="Trebuchet MS" pitchFamily="34" charset="0"/>
              </a:endParaRPr>
            </a:p>
          </p:txBody>
        </p:sp>
      </p:grpSp>
      <p:grpSp>
        <p:nvGrpSpPr>
          <p:cNvPr id="16" name="Skupina 15">
            <a:extLst>
              <a:ext uri="{FF2B5EF4-FFF2-40B4-BE49-F238E27FC236}">
                <a16:creationId xmlns:a16="http://schemas.microsoft.com/office/drawing/2014/main" id="{F35A4BF9-5920-EF53-8097-96C42F6C4307}"/>
              </a:ext>
            </a:extLst>
          </p:cNvPr>
          <p:cNvGrpSpPr/>
          <p:nvPr/>
        </p:nvGrpSpPr>
        <p:grpSpPr>
          <a:xfrm>
            <a:off x="2469244" y="1801805"/>
            <a:ext cx="1408383" cy="1330347"/>
            <a:chOff x="2636909" y="1418055"/>
            <a:chExt cx="1408383" cy="1330347"/>
          </a:xfrm>
        </p:grpSpPr>
        <p:pic>
          <p:nvPicPr>
            <p:cNvPr id="8" name="Obrázek 7">
              <a:extLst>
                <a:ext uri="{FF2B5EF4-FFF2-40B4-BE49-F238E27FC236}">
                  <a16:creationId xmlns:a16="http://schemas.microsoft.com/office/drawing/2014/main" id="{C26E1A63-988E-E2DE-F42F-A35245B423E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04530" y="1733817"/>
              <a:ext cx="1110301" cy="1014585"/>
            </a:xfrm>
            <a:prstGeom prst="rect">
              <a:avLst/>
            </a:prstGeom>
          </p:spPr>
        </p:pic>
        <p:sp>
          <p:nvSpPr>
            <p:cNvPr id="13" name="TextovéPole 12">
              <a:extLst>
                <a:ext uri="{FF2B5EF4-FFF2-40B4-BE49-F238E27FC236}">
                  <a16:creationId xmlns:a16="http://schemas.microsoft.com/office/drawing/2014/main" id="{E84A0A0F-D622-D935-EC8D-AE5D6398258F}"/>
                </a:ext>
              </a:extLst>
            </p:cNvPr>
            <p:cNvSpPr txBox="1"/>
            <p:nvPr/>
          </p:nvSpPr>
          <p:spPr>
            <a:xfrm>
              <a:off x="2636909" y="1418055"/>
              <a:ext cx="140838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600" b="0" dirty="0" err="1">
                  <a:latin typeface="Trebuchet MS" pitchFamily="34" charset="0"/>
                </a:rPr>
                <a:t>heavy</a:t>
              </a:r>
              <a:r>
                <a:rPr lang="cs-CZ" sz="1600" b="0" dirty="0">
                  <a:latin typeface="Trebuchet MS" pitchFamily="34" charset="0"/>
                </a:rPr>
                <a:t> </a:t>
              </a:r>
              <a:r>
                <a:rPr lang="cs-CZ" sz="1600" b="0" dirty="0" err="1">
                  <a:latin typeface="Trebuchet MS" pitchFamily="34" charset="0"/>
                </a:rPr>
                <a:t>water</a:t>
              </a:r>
              <a:endParaRPr lang="cs-CZ" sz="1600" b="0" dirty="0">
                <a:latin typeface="Trebuchet MS" pitchFamily="34" charset="0"/>
              </a:endParaRPr>
            </a:p>
          </p:txBody>
        </p:sp>
      </p:grpSp>
      <p:grpSp>
        <p:nvGrpSpPr>
          <p:cNvPr id="17" name="Skupina 16">
            <a:extLst>
              <a:ext uri="{FF2B5EF4-FFF2-40B4-BE49-F238E27FC236}">
                <a16:creationId xmlns:a16="http://schemas.microsoft.com/office/drawing/2014/main" id="{9A4C6471-174C-8C09-1CC1-F6ED8227258F}"/>
              </a:ext>
            </a:extLst>
          </p:cNvPr>
          <p:cNvGrpSpPr/>
          <p:nvPr/>
        </p:nvGrpSpPr>
        <p:grpSpPr>
          <a:xfrm>
            <a:off x="3764994" y="1816198"/>
            <a:ext cx="2111542" cy="864346"/>
            <a:chOff x="6887075" y="1669223"/>
            <a:chExt cx="2111542" cy="864346"/>
          </a:xfrm>
        </p:grpSpPr>
        <p:pic>
          <p:nvPicPr>
            <p:cNvPr id="10" name="Obrázek 9">
              <a:extLst>
                <a:ext uri="{FF2B5EF4-FFF2-40B4-BE49-F238E27FC236}">
                  <a16:creationId xmlns:a16="http://schemas.microsoft.com/office/drawing/2014/main" id="{4843DFB8-1577-9D7C-94FF-81789A575D9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27239" y="1972648"/>
              <a:ext cx="1539053" cy="560921"/>
            </a:xfrm>
            <a:prstGeom prst="rect">
              <a:avLst/>
            </a:prstGeom>
          </p:spPr>
        </p:pic>
        <p:sp>
          <p:nvSpPr>
            <p:cNvPr id="14" name="TextovéPole 13">
              <a:extLst>
                <a:ext uri="{FF2B5EF4-FFF2-40B4-BE49-F238E27FC236}">
                  <a16:creationId xmlns:a16="http://schemas.microsoft.com/office/drawing/2014/main" id="{AD66276D-FA3B-E537-FEAC-70B27F194E24}"/>
                </a:ext>
              </a:extLst>
            </p:cNvPr>
            <p:cNvSpPr txBox="1"/>
            <p:nvPr/>
          </p:nvSpPr>
          <p:spPr>
            <a:xfrm>
              <a:off x="6887075" y="1669223"/>
              <a:ext cx="211154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600" b="0" dirty="0">
                  <a:latin typeface="Trebuchet MS" pitchFamily="34" charset="0"/>
                </a:rPr>
                <a:t>hydrogen </a:t>
              </a:r>
              <a:r>
                <a:rPr lang="cs-CZ" sz="1600" b="0" dirty="0" err="1">
                  <a:latin typeface="Trebuchet MS" pitchFamily="34" charset="0"/>
                </a:rPr>
                <a:t>cyanide</a:t>
              </a:r>
              <a:endParaRPr lang="cs-CZ" sz="1600" b="0" dirty="0">
                <a:latin typeface="Trebuchet MS" pitchFamily="34" charset="0"/>
              </a:endParaRPr>
            </a:p>
          </p:txBody>
        </p:sp>
      </p:grpSp>
      <p:pic>
        <p:nvPicPr>
          <p:cNvPr id="19" name="Obrázek 18">
            <a:extLst>
              <a:ext uri="{FF2B5EF4-FFF2-40B4-BE49-F238E27FC236}">
                <a16:creationId xmlns:a16="http://schemas.microsoft.com/office/drawing/2014/main" id="{F66A0970-23F0-3041-3940-BBC1D27493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55263" y="1691725"/>
            <a:ext cx="3084445" cy="1684129"/>
          </a:xfrm>
          <a:prstGeom prst="rect">
            <a:avLst/>
          </a:prstGeom>
        </p:spPr>
      </p:pic>
      <p:sp>
        <p:nvSpPr>
          <p:cNvPr id="20" name="TextovéPole 19">
            <a:extLst>
              <a:ext uri="{FF2B5EF4-FFF2-40B4-BE49-F238E27FC236}">
                <a16:creationId xmlns:a16="http://schemas.microsoft.com/office/drawing/2014/main" id="{4C1FEE43-7C01-E210-0606-C7659D261E05}"/>
              </a:ext>
            </a:extLst>
          </p:cNvPr>
          <p:cNvSpPr txBox="1"/>
          <p:nvPr/>
        </p:nvSpPr>
        <p:spPr>
          <a:xfrm>
            <a:off x="6485347" y="3375854"/>
            <a:ext cx="3944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0" dirty="0">
                <a:latin typeface="Book Antiqua" panose="02040602050305030304" pitchFamily="18" charset="0"/>
              </a:rPr>
              <a:t>L.I. </a:t>
            </a:r>
            <a:r>
              <a:rPr lang="cs-CZ" sz="1400" b="0" dirty="0" err="1">
                <a:latin typeface="Book Antiqua" panose="02040602050305030304" pitchFamily="18" charset="0"/>
              </a:rPr>
              <a:t>Plimak</a:t>
            </a:r>
            <a:r>
              <a:rPr lang="cs-CZ" sz="1400" b="0" dirty="0">
                <a:latin typeface="Book Antiqua" panose="02040602050305030304" pitchFamily="18" charset="0"/>
              </a:rPr>
              <a:t>, C. </a:t>
            </a:r>
            <a:r>
              <a:rPr lang="cs-CZ" sz="1400" b="0" dirty="0" err="1">
                <a:latin typeface="Book Antiqua" panose="02040602050305030304" pitchFamily="18" charset="0"/>
              </a:rPr>
              <a:t>Weiß</a:t>
            </a:r>
            <a:r>
              <a:rPr lang="cs-CZ" sz="1400" b="0" dirty="0">
                <a:latin typeface="Book Antiqua" panose="02040602050305030304" pitchFamily="18" charset="0"/>
              </a:rPr>
              <a:t>, R. </a:t>
            </a:r>
            <a:r>
              <a:rPr lang="cs-CZ" sz="1400" b="0" dirty="0" err="1">
                <a:latin typeface="Book Antiqua" panose="02040602050305030304" pitchFamily="18" charset="0"/>
              </a:rPr>
              <a:t>Walser</a:t>
            </a:r>
            <a:r>
              <a:rPr lang="cs-CZ" sz="1400" b="0" dirty="0">
                <a:latin typeface="Book Antiqua" panose="02040602050305030304" pitchFamily="18" charset="0"/>
              </a:rPr>
              <a:t>, W.P. </a:t>
            </a:r>
            <a:r>
              <a:rPr lang="cs-CZ" sz="1400" b="0" dirty="0" err="1">
                <a:latin typeface="Book Antiqua" panose="02040602050305030304" pitchFamily="18" charset="0"/>
              </a:rPr>
              <a:t>Schleich</a:t>
            </a:r>
            <a:r>
              <a:rPr lang="cs-CZ" sz="1400" b="0" dirty="0">
                <a:latin typeface="Book Antiqua" panose="02040602050305030304" pitchFamily="18" charset="0"/>
              </a:rPr>
              <a:t>, </a:t>
            </a:r>
            <a:r>
              <a:rPr lang="cs-CZ" sz="1400" b="0" dirty="0" err="1">
                <a:latin typeface="Book Antiqua" panose="02040602050305030304" pitchFamily="18" charset="0"/>
              </a:rPr>
              <a:t>Opt</a:t>
            </a:r>
            <a:r>
              <a:rPr lang="cs-CZ" sz="1400" b="0" dirty="0">
                <a:latin typeface="Book Antiqua" panose="02040602050305030304" pitchFamily="18" charset="0"/>
              </a:rPr>
              <a:t>. </a:t>
            </a:r>
            <a:r>
              <a:rPr lang="cs-CZ" sz="1400" b="0" dirty="0" err="1">
                <a:latin typeface="Book Antiqua" panose="02040602050305030304" pitchFamily="18" charset="0"/>
              </a:rPr>
              <a:t>Commun</a:t>
            </a:r>
            <a:r>
              <a:rPr lang="cs-CZ" sz="1400" b="0" dirty="0">
                <a:latin typeface="Book Antiqua" panose="02040602050305030304" pitchFamily="18" charset="0"/>
              </a:rPr>
              <a:t>. 264, 311 (2006)</a:t>
            </a:r>
          </a:p>
        </p:txBody>
      </p:sp>
      <p:pic>
        <p:nvPicPr>
          <p:cNvPr id="22" name="Obrázek 21">
            <a:extLst>
              <a:ext uri="{FF2B5EF4-FFF2-40B4-BE49-F238E27FC236}">
                <a16:creationId xmlns:a16="http://schemas.microsoft.com/office/drawing/2014/main" id="{78739649-AC19-0D0D-4EAA-ED0E5D796B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43024" y="787644"/>
            <a:ext cx="1634617" cy="3004473"/>
          </a:xfrm>
          <a:prstGeom prst="rect">
            <a:avLst/>
          </a:prstGeom>
        </p:spPr>
      </p:pic>
      <p:sp>
        <p:nvSpPr>
          <p:cNvPr id="23" name="TextovéPole 22">
            <a:extLst>
              <a:ext uri="{FF2B5EF4-FFF2-40B4-BE49-F238E27FC236}">
                <a16:creationId xmlns:a16="http://schemas.microsoft.com/office/drawing/2014/main" id="{6FAE2976-64D8-BC79-5B3D-F2A5EFFE827C}"/>
              </a:ext>
            </a:extLst>
          </p:cNvPr>
          <p:cNvSpPr txBox="1"/>
          <p:nvPr/>
        </p:nvSpPr>
        <p:spPr>
          <a:xfrm>
            <a:off x="758061" y="1316968"/>
            <a:ext cx="5357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0" dirty="0">
                <a:latin typeface="Trebuchet MS" pitchFamily="34" charset="0"/>
              </a:rPr>
              <a:t>a) </a:t>
            </a:r>
            <a:r>
              <a:rPr lang="cs-CZ" b="0" dirty="0" err="1">
                <a:latin typeface="Trebuchet MS" pitchFamily="34" charset="0"/>
              </a:rPr>
              <a:t>Bending</a:t>
            </a:r>
            <a:r>
              <a:rPr lang="cs-CZ" b="0" dirty="0">
                <a:latin typeface="Trebuchet MS" pitchFamily="34" charset="0"/>
              </a:rPr>
              <a:t> </a:t>
            </a:r>
            <a:r>
              <a:rPr lang="cs-CZ" b="0" dirty="0" err="1">
                <a:latin typeface="Trebuchet MS" pitchFamily="34" charset="0"/>
              </a:rPr>
              <a:t>modes</a:t>
            </a:r>
            <a:r>
              <a:rPr lang="cs-CZ" b="0" dirty="0">
                <a:latin typeface="Trebuchet MS" pitchFamily="34" charset="0"/>
              </a:rPr>
              <a:t> </a:t>
            </a:r>
            <a:r>
              <a:rPr lang="cs-CZ" b="0" dirty="0" err="1">
                <a:latin typeface="Trebuchet MS" pitchFamily="34" charset="0"/>
              </a:rPr>
              <a:t>of</a:t>
            </a:r>
            <a:r>
              <a:rPr lang="cs-CZ" b="0" dirty="0">
                <a:latin typeface="Trebuchet MS" pitchFamily="34" charset="0"/>
              </a:rPr>
              <a:t> </a:t>
            </a:r>
            <a:r>
              <a:rPr lang="cs-CZ" b="0" dirty="0" err="1">
                <a:latin typeface="Trebuchet MS" pitchFamily="34" charset="0"/>
              </a:rPr>
              <a:t>linear</a:t>
            </a:r>
            <a:r>
              <a:rPr lang="cs-CZ" b="0" dirty="0">
                <a:latin typeface="Trebuchet MS" pitchFamily="34" charset="0"/>
              </a:rPr>
              <a:t> </a:t>
            </a:r>
            <a:r>
              <a:rPr lang="cs-CZ" b="0" dirty="0" err="1">
                <a:latin typeface="Trebuchet MS" pitchFamily="34" charset="0"/>
              </a:rPr>
              <a:t>polyatomic</a:t>
            </a:r>
            <a:r>
              <a:rPr lang="cs-CZ" b="0" dirty="0">
                <a:latin typeface="Trebuchet MS" pitchFamily="34" charset="0"/>
              </a:rPr>
              <a:t> </a:t>
            </a:r>
            <a:r>
              <a:rPr lang="cs-CZ" b="0" dirty="0" err="1">
                <a:latin typeface="Trebuchet MS" pitchFamily="34" charset="0"/>
              </a:rPr>
              <a:t>molecules</a:t>
            </a:r>
            <a:endParaRPr lang="cs-CZ" b="0" dirty="0">
              <a:latin typeface="Trebuchet MS" pitchFamily="34" charset="0"/>
            </a:endParaRPr>
          </a:p>
        </p:txBody>
      </p:sp>
      <p:sp>
        <p:nvSpPr>
          <p:cNvPr id="24" name="TextovéPole 23">
            <a:extLst>
              <a:ext uri="{FF2B5EF4-FFF2-40B4-BE49-F238E27FC236}">
                <a16:creationId xmlns:a16="http://schemas.microsoft.com/office/drawing/2014/main" id="{03DC5250-8B3E-F039-CBEF-DDAB31E09742}"/>
              </a:ext>
            </a:extLst>
          </p:cNvPr>
          <p:cNvSpPr txBox="1"/>
          <p:nvPr/>
        </p:nvSpPr>
        <p:spPr>
          <a:xfrm>
            <a:off x="6517983" y="1316968"/>
            <a:ext cx="2171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0" dirty="0">
                <a:latin typeface="Trebuchet MS" pitchFamily="34" charset="0"/>
              </a:rPr>
              <a:t>b) </a:t>
            </a:r>
            <a:r>
              <a:rPr lang="cs-CZ" b="0" dirty="0" err="1">
                <a:latin typeface="Trebuchet MS" pitchFamily="34" charset="0"/>
              </a:rPr>
              <a:t>Three</a:t>
            </a:r>
            <a:r>
              <a:rPr lang="cs-CZ" b="0" dirty="0">
                <a:latin typeface="Trebuchet MS" pitchFamily="34" charset="0"/>
              </a:rPr>
              <a:t>-mode </a:t>
            </a:r>
            <a:r>
              <a:rPr lang="en-US" b="0" dirty="0">
                <a:latin typeface="Trebuchet MS" pitchFamily="34" charset="0"/>
              </a:rPr>
              <a:t>BEC</a:t>
            </a:r>
            <a:endParaRPr lang="cs-CZ" b="0" dirty="0">
              <a:latin typeface="Trebuchet MS" pitchFamily="34" charset="0"/>
            </a:endParaRP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2C322D74-1A2B-7755-8866-61BD3559AF6C}"/>
              </a:ext>
            </a:extLst>
          </p:cNvPr>
          <p:cNvSpPr txBox="1"/>
          <p:nvPr/>
        </p:nvSpPr>
        <p:spPr>
          <a:xfrm>
            <a:off x="755119" y="3215691"/>
            <a:ext cx="57628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0" dirty="0">
                <a:latin typeface="Book Antiqua" panose="02040602050305030304" pitchFamily="18" charset="0"/>
              </a:rPr>
              <a:t>D. </a:t>
            </a:r>
            <a:r>
              <a:rPr lang="cs-CZ" sz="1400" b="0" dirty="0" err="1">
                <a:latin typeface="Book Antiqua" panose="02040602050305030304" pitchFamily="18" charset="0"/>
              </a:rPr>
              <a:t>Larese</a:t>
            </a:r>
            <a:r>
              <a:rPr lang="cs-CZ" sz="1400" b="0" dirty="0">
                <a:latin typeface="Book Antiqua" panose="02040602050305030304" pitchFamily="18" charset="0"/>
              </a:rPr>
              <a:t>, F. </a:t>
            </a:r>
            <a:r>
              <a:rPr lang="cs-CZ" sz="1400" b="0" dirty="0" err="1">
                <a:latin typeface="Book Antiqua" panose="02040602050305030304" pitchFamily="18" charset="0"/>
              </a:rPr>
              <a:t>Pérez-Bernal</a:t>
            </a:r>
            <a:r>
              <a:rPr lang="cs-CZ" sz="1400" b="0" dirty="0">
                <a:latin typeface="Book Antiqua" panose="02040602050305030304" pitchFamily="18" charset="0"/>
              </a:rPr>
              <a:t>, F. </a:t>
            </a:r>
            <a:r>
              <a:rPr lang="cs-CZ" sz="1400" b="0" dirty="0" err="1">
                <a:latin typeface="Book Antiqua" panose="02040602050305030304" pitchFamily="18" charset="0"/>
              </a:rPr>
              <a:t>Iachello</a:t>
            </a:r>
            <a:r>
              <a:rPr lang="cs-CZ" sz="1400" b="0" dirty="0">
                <a:latin typeface="Book Antiqua" panose="02040602050305030304" pitchFamily="18" charset="0"/>
              </a:rPr>
              <a:t>, J. Mol. </a:t>
            </a:r>
            <a:r>
              <a:rPr lang="cs-CZ" sz="1400" b="0" dirty="0" err="1">
                <a:latin typeface="Book Antiqua" panose="02040602050305030304" pitchFamily="18" charset="0"/>
              </a:rPr>
              <a:t>Struct</a:t>
            </a:r>
            <a:r>
              <a:rPr lang="cs-CZ" sz="1400" b="0" dirty="0">
                <a:latin typeface="Book Antiqua" panose="02040602050305030304" pitchFamily="18" charset="0"/>
              </a:rPr>
              <a:t>. 1051, 310 (2013)</a:t>
            </a:r>
          </a:p>
        </p:txBody>
      </p:sp>
      <p:sp>
        <p:nvSpPr>
          <p:cNvPr id="25" name="TextovéPole 24">
            <a:extLst>
              <a:ext uri="{FF2B5EF4-FFF2-40B4-BE49-F238E27FC236}">
                <a16:creationId xmlns:a16="http://schemas.microsoft.com/office/drawing/2014/main" id="{A83960F5-910E-7A73-36EB-9BC85A92B6B6}"/>
              </a:ext>
            </a:extLst>
          </p:cNvPr>
          <p:cNvSpPr txBox="1"/>
          <p:nvPr/>
        </p:nvSpPr>
        <p:spPr>
          <a:xfrm>
            <a:off x="8344284" y="3864556"/>
            <a:ext cx="37977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0" dirty="0">
                <a:latin typeface="Book Antiqua" panose="02040602050305030304" pitchFamily="18" charset="0"/>
              </a:rPr>
              <a:t>M.H. </a:t>
            </a:r>
            <a:r>
              <a:rPr lang="cs-CZ" sz="1400" b="0" dirty="0" err="1">
                <a:latin typeface="Book Antiqua" panose="02040602050305030304" pitchFamily="18" charset="0"/>
              </a:rPr>
              <a:t>Andreson</a:t>
            </a:r>
            <a:r>
              <a:rPr lang="cs-CZ" sz="1400" b="0" dirty="0">
                <a:latin typeface="Book Antiqua" panose="02040602050305030304" pitchFamily="18" charset="0"/>
              </a:rPr>
              <a:t> et al., </a:t>
            </a:r>
            <a:r>
              <a:rPr lang="cs-CZ" sz="1400" b="0" dirty="0" err="1">
                <a:latin typeface="Book Antiqua" panose="02040602050305030304" pitchFamily="18" charset="0"/>
              </a:rPr>
              <a:t>Sci</a:t>
            </a:r>
            <a:r>
              <a:rPr lang="cs-CZ" sz="1400" b="0" dirty="0">
                <a:latin typeface="Book Antiqua" panose="02040602050305030304" pitchFamily="18" charset="0"/>
              </a:rPr>
              <a:t>. </a:t>
            </a:r>
            <a:r>
              <a:rPr lang="cs-CZ" sz="1400" b="0" dirty="0" err="1">
                <a:latin typeface="Book Antiqua" panose="02040602050305030304" pitchFamily="18" charset="0"/>
              </a:rPr>
              <a:t>Rep</a:t>
            </a:r>
            <a:r>
              <a:rPr lang="cs-CZ" sz="1400" b="0" dirty="0">
                <a:latin typeface="Book Antiqua" panose="02040602050305030304" pitchFamily="18" charset="0"/>
              </a:rPr>
              <a:t>. 269, 198 (1995)</a:t>
            </a:r>
          </a:p>
        </p:txBody>
      </p:sp>
      <p:sp>
        <p:nvSpPr>
          <p:cNvPr id="27" name="TextovéPole 26">
            <a:extLst>
              <a:ext uri="{FF2B5EF4-FFF2-40B4-BE49-F238E27FC236}">
                <a16:creationId xmlns:a16="http://schemas.microsoft.com/office/drawing/2014/main" id="{D6A7BE3F-67A5-DBEB-EFD6-6B55D3FC8BD2}"/>
              </a:ext>
            </a:extLst>
          </p:cNvPr>
          <p:cNvSpPr txBox="1"/>
          <p:nvPr/>
        </p:nvSpPr>
        <p:spPr>
          <a:xfrm>
            <a:off x="742003" y="858625"/>
            <a:ext cx="1814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00B4"/>
                </a:solidFill>
                <a:latin typeface="Trebuchet MS" pitchFamily="34" charset="0"/>
              </a:rPr>
              <a:t>Systems</a:t>
            </a:r>
            <a:endParaRPr lang="cs-CZ" sz="2400" dirty="0" err="1">
              <a:solidFill>
                <a:srgbClr val="0000B4"/>
              </a:solidFill>
              <a:latin typeface="Trebuchet MS" pitchFamily="34" charset="0"/>
            </a:endParaRPr>
          </a:p>
        </p:txBody>
      </p:sp>
      <p:sp>
        <p:nvSpPr>
          <p:cNvPr id="29" name="TextovéPole 28">
            <a:extLst>
              <a:ext uri="{FF2B5EF4-FFF2-40B4-BE49-F238E27FC236}">
                <a16:creationId xmlns:a16="http://schemas.microsoft.com/office/drawing/2014/main" id="{80D0F45C-6E9F-669B-C37B-FBD23EFE8814}"/>
              </a:ext>
            </a:extLst>
          </p:cNvPr>
          <p:cNvSpPr txBox="1"/>
          <p:nvPr/>
        </p:nvSpPr>
        <p:spPr>
          <a:xfrm>
            <a:off x="7726450" y="4338471"/>
            <a:ext cx="1732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b="0" dirty="0" err="1">
              <a:latin typeface="Trebuchet MS" pitchFamily="34" charset="0"/>
            </a:endParaRPr>
          </a:p>
        </p:txBody>
      </p:sp>
      <p:grpSp>
        <p:nvGrpSpPr>
          <p:cNvPr id="35" name="Skupina 34">
            <a:extLst>
              <a:ext uri="{FF2B5EF4-FFF2-40B4-BE49-F238E27FC236}">
                <a16:creationId xmlns:a16="http://schemas.microsoft.com/office/drawing/2014/main" id="{3C557328-5DEB-6733-1BF6-1673FA228BA6}"/>
              </a:ext>
            </a:extLst>
          </p:cNvPr>
          <p:cNvGrpSpPr/>
          <p:nvPr/>
        </p:nvGrpSpPr>
        <p:grpSpPr>
          <a:xfrm>
            <a:off x="742003" y="3733789"/>
            <a:ext cx="11325671" cy="1826652"/>
            <a:chOff x="742003" y="3733789"/>
            <a:chExt cx="11325671" cy="182665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ovéPole 25">
                  <a:extLst>
                    <a:ext uri="{FF2B5EF4-FFF2-40B4-BE49-F238E27FC236}">
                      <a16:creationId xmlns:a16="http://schemas.microsoft.com/office/drawing/2014/main" id="{395B2772-231C-99B4-8D6A-6D3D070728CF}"/>
                    </a:ext>
                  </a:extLst>
                </p:cNvPr>
                <p:cNvSpPr txBox="1"/>
                <p:nvPr/>
              </p:nvSpPr>
              <p:spPr>
                <a:xfrm>
                  <a:off x="758105" y="4069128"/>
                  <a:ext cx="3991320" cy="61093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̂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cs-CZ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</m:acc>
                        <m:r>
                          <a:rPr lang="cs-CZ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∑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acc>
                              <m:accPr>
                                <m:chr m:val="̂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</m:acc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bSup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</m:acc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∑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𝑖𝑗𝑘𝑙</m:t>
                            </m:r>
                          </m:sub>
                        </m:sSub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acc>
                              <m:accPr>
                                <m:chr m:val="̂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</m:acc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bSup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acc>
                              <m:accPr>
                                <m:chr m:val="̂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</m:acc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bSup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</m:acc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</m:acc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b>
                        </m:sSub>
                      </m:oMath>
                    </m:oMathPara>
                  </a14:m>
                  <a:endParaRPr lang="cs-CZ" b="0" dirty="0" err="1"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26" name="TextovéPole 25">
                  <a:extLst>
                    <a:ext uri="{FF2B5EF4-FFF2-40B4-BE49-F238E27FC236}">
                      <a16:creationId xmlns:a16="http://schemas.microsoft.com/office/drawing/2014/main" id="{395B2772-231C-99B4-8D6A-6D3D070728C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8105" y="4069128"/>
                  <a:ext cx="3991320" cy="610936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8" name="TextovéPole 27">
              <a:extLst>
                <a:ext uri="{FF2B5EF4-FFF2-40B4-BE49-F238E27FC236}">
                  <a16:creationId xmlns:a16="http://schemas.microsoft.com/office/drawing/2014/main" id="{AD826417-30BC-8E3A-EDCD-27DEDE899531}"/>
                </a:ext>
              </a:extLst>
            </p:cNvPr>
            <p:cNvSpPr txBox="1"/>
            <p:nvPr/>
          </p:nvSpPr>
          <p:spPr>
            <a:xfrm>
              <a:off x="742003" y="3733789"/>
              <a:ext cx="18143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0000B4"/>
                  </a:solidFill>
                  <a:latin typeface="Trebuchet MS" pitchFamily="34" charset="0"/>
                </a:rPr>
                <a:t>Model</a:t>
              </a:r>
              <a:endParaRPr lang="cs-CZ" sz="2400" dirty="0" err="1">
                <a:solidFill>
                  <a:srgbClr val="0000B4"/>
                </a:solidFill>
                <a:latin typeface="Trebuchet MS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ovéPole 29">
                  <a:extLst>
                    <a:ext uri="{FF2B5EF4-FFF2-40B4-BE49-F238E27FC236}">
                      <a16:creationId xmlns:a16="http://schemas.microsoft.com/office/drawing/2014/main" id="{365283B9-6F3E-183C-049A-69D7F282C04E}"/>
                    </a:ext>
                  </a:extLst>
                </p:cNvPr>
                <p:cNvSpPr txBox="1"/>
                <p:nvPr/>
              </p:nvSpPr>
              <p:spPr>
                <a:xfrm>
                  <a:off x="7124524" y="4365690"/>
                  <a:ext cx="4943150" cy="119475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US" sz="1600" b="0" dirty="0">
                      <a:latin typeface="Trebuchet MS" pitchFamily="34" charset="0"/>
                    </a:rPr>
                    <a:t>3 boson operators </a:t>
                  </a:r>
                  <a14:m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̂"/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b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</m:oMath>
                  </a14:m>
                  <a:r>
                    <a:rPr lang="en-US" sz="1600" b="0" dirty="0">
                      <a:latin typeface="Trebuchet MS" pitchFamily="34" charset="0"/>
                    </a:rPr>
                    <a:t>, </a:t>
                  </a:r>
                  <a14:m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1600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b="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1600" b="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b="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1600" b="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1600" b="0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600" b="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1600" b="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b="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1600" b="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r>
                        <a:rPr lang="en-US" sz="1600" b="0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a14:m>
                  <a:endParaRPr lang="en-US" sz="1600" b="0" dirty="0">
                    <a:latin typeface="Trebuchet MS" pitchFamily="34" charset="0"/>
                  </a:endParaRP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US" sz="1600" b="0" dirty="0">
                      <a:latin typeface="Trebuchet MS" pitchFamily="34" charset="0"/>
                    </a:rPr>
                    <a:t>9 operators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</m:acc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̂"/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acc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acc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a14:m>
                  <a:r>
                    <a:rPr lang="en-US" sz="1600" b="0" dirty="0">
                      <a:latin typeface="Trebuchet MS" pitchFamily="34" charset="0"/>
                    </a:rPr>
                    <a:t> generate</a:t>
                  </a:r>
                  <a:r>
                    <a:rPr lang="cs-CZ" sz="1600" b="0" dirty="0">
                      <a:latin typeface="Trebuchet MS" pitchFamily="34" charset="0"/>
                    </a:rPr>
                    <a:t> a</a:t>
                  </a:r>
                  <a:r>
                    <a:rPr lang="en-US" sz="1600" b="0" dirty="0">
                      <a:latin typeface="Trebuchet MS" pitchFamily="34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b="0" i="0" dirty="0" smtClean="0"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en-US" sz="1600" b="0" i="1" dirty="0" smtClean="0">
                          <a:latin typeface="Cambria Math" panose="02040503050406030204" pitchFamily="18" charset="0"/>
                        </a:rPr>
                        <m:t>(3)</m:t>
                      </m:r>
                    </m:oMath>
                  </a14:m>
                  <a:r>
                    <a:rPr lang="en-US" sz="1600" b="0" dirty="0">
                      <a:latin typeface="Trebuchet MS" pitchFamily="34" charset="0"/>
                    </a:rPr>
                    <a:t> algebra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US" sz="1600" b="0" dirty="0">
                      <a:latin typeface="Trebuchet MS" pitchFamily="34" charset="0"/>
                    </a:rPr>
                    <a:t>Total number </a:t>
                  </a:r>
                  <a14:m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cs-CZ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acc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  <m:e>
                          <m:sSubSup>
                            <m:sSub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̂"/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sz="1600" b="0" dirty="0">
                      <a:latin typeface="Trebuchet MS" pitchFamily="34" charset="0"/>
                    </a:rPr>
                    <a:t>of boson excitations conserved, </a:t>
                  </a:r>
                  <a14:m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̂"/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acc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acc>
                            <m:accPr>
                              <m:chr m:val="̂"/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</m:acc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a14:m>
                  <a:endParaRPr lang="en-US" sz="1600" b="0" dirty="0"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30" name="TextovéPole 29">
                  <a:extLst>
                    <a:ext uri="{FF2B5EF4-FFF2-40B4-BE49-F238E27FC236}">
                      <a16:creationId xmlns:a16="http://schemas.microsoft.com/office/drawing/2014/main" id="{365283B9-6F3E-183C-049A-69D7F282C04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24524" y="4365690"/>
                  <a:ext cx="4943150" cy="1194751"/>
                </a:xfrm>
                <a:prstGeom prst="rect">
                  <a:avLst/>
                </a:prstGeom>
                <a:blipFill>
                  <a:blip r:embed="rId8"/>
                  <a:stretch>
                    <a:fillRect l="-493" t="-510" r="-493" b="-24490"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ovéPole 17">
                  <a:extLst>
                    <a:ext uri="{FF2B5EF4-FFF2-40B4-BE49-F238E27FC236}">
                      <a16:creationId xmlns:a16="http://schemas.microsoft.com/office/drawing/2014/main" id="{14800BDB-B72F-D268-A9FA-1BA9D34674D3}"/>
                    </a:ext>
                  </a:extLst>
                </p:cNvPr>
                <p:cNvSpPr txBox="1"/>
                <p:nvPr/>
              </p:nvSpPr>
              <p:spPr>
                <a:xfrm>
                  <a:off x="883715" y="4634321"/>
                  <a:ext cx="4843313" cy="65748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𝜉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den>
                        </m:f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</m:acc>
                          </m:e>
                          <m:sub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begChr m:val="["/>
                            <m:endChr m:val="]"/>
                            <m:ctrlP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u</m:t>
                            </m:r>
                            <m:d>
                              <m:dPr>
                                <m:ctrlPr>
                                  <a:rPr lang="en-US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d>
                          </m:e>
                        </m:d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𝜉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  <m:d>
                              <m:dPr>
                                <m:ctrlPr>
                                  <a:rPr lang="en-US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  <m:r>
                                  <a:rPr lang="en-US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e>
                            </m:d>
                          </m:den>
                        </m:f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</m:acc>
                          </m:e>
                          <m:sub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o</m:t>
                        </m:r>
                        <m:d>
                          <m:dPr>
                            <m:ctrlP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d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]−</m:t>
                        </m:r>
                        <m:f>
                          <m:fPr>
                            <m:ctrlP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𝜖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den>
                        </m:f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</m:acc>
                          </m:e>
                          <m:sub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oMath>
                    </m:oMathPara>
                  </a14:m>
                  <a:endParaRPr lang="cs-CZ" b="0" dirty="0" err="1">
                    <a:solidFill>
                      <a:srgbClr val="C00000"/>
                    </a:solidFill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18" name="TextovéPole 17">
                  <a:extLst>
                    <a:ext uri="{FF2B5EF4-FFF2-40B4-BE49-F238E27FC236}">
                      <a16:creationId xmlns:a16="http://schemas.microsoft.com/office/drawing/2014/main" id="{14800BDB-B72F-D268-A9FA-1BA9D34674D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3715" y="4634321"/>
                  <a:ext cx="4843313" cy="657488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7" name="Skupina 36">
            <a:extLst>
              <a:ext uri="{FF2B5EF4-FFF2-40B4-BE49-F238E27FC236}">
                <a16:creationId xmlns:a16="http://schemas.microsoft.com/office/drawing/2014/main" id="{5E457C26-DEE3-C0A1-0AAE-8661D3CEE57A}"/>
              </a:ext>
            </a:extLst>
          </p:cNvPr>
          <p:cNvGrpSpPr/>
          <p:nvPr/>
        </p:nvGrpSpPr>
        <p:grpSpPr>
          <a:xfrm>
            <a:off x="644440" y="5368061"/>
            <a:ext cx="11547560" cy="1077237"/>
            <a:chOff x="644440" y="5368061"/>
            <a:chExt cx="11547560" cy="107723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ovéPole 20">
                  <a:extLst>
                    <a:ext uri="{FF2B5EF4-FFF2-40B4-BE49-F238E27FC236}">
                      <a16:creationId xmlns:a16="http://schemas.microsoft.com/office/drawing/2014/main" id="{6CD1B0E2-67FF-6C98-774D-A3A602A4462C}"/>
                    </a:ext>
                  </a:extLst>
                </p:cNvPr>
                <p:cNvSpPr txBox="1"/>
                <p:nvPr/>
              </p:nvSpPr>
              <p:spPr>
                <a:xfrm>
                  <a:off x="644440" y="5553451"/>
                  <a:ext cx="6079854" cy="89184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𝑐𝑙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limLow>
                          <m:limLow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1600" b="0" i="0" smtClean="0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→∞</m:t>
                            </m:r>
                          </m:lim>
                        </m:limLow>
                        <m:acc>
                          <m:accPr>
                            <m:chr m:val="̂"/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</m:acc>
                        <m:r>
                          <a:rPr lang="en-US" sz="1600" b="0" i="0" smtClean="0">
                            <a:latin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b="0" i="0" smtClean="0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𝜉</m:t>
                            </m:r>
                          </m:e>
                        </m:d>
                        <m:f>
                          <m:f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𝜉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Sup>
                                  <m:sSubSup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e>
                            </m:d>
                            <m:d>
                              <m:d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2−</m:t>
                                </m:r>
                                <m:sSup>
                                  <m:sSup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p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  <m:t>𝑞</m:t>
                                        </m:r>
                                      </m:e>
                                      <m:sub>
                                        <m: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  <m:t>𝑞</m:t>
                                        </m:r>
                                      </m:e>
                                      <m:sub>
                                        <m: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oMath>
                    </m:oMathPara>
                  </a14:m>
                  <a:endParaRPr lang="en-US" sz="1600" b="0" i="1" dirty="0">
                    <a:latin typeface="Cambria Math" panose="020405030504060302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ad>
                          <m:radPr>
                            <m:degHide m:val="on"/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2−</m:t>
                            </m:r>
                            <m:sSup>
                              <m:sSup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oMath>
                    </m:oMathPara>
                  </a14:m>
                  <a:endParaRPr lang="cs-CZ" sz="1600" b="0" dirty="0" err="1"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21" name="TextovéPole 20">
                  <a:extLst>
                    <a:ext uri="{FF2B5EF4-FFF2-40B4-BE49-F238E27FC236}">
                      <a16:creationId xmlns:a16="http://schemas.microsoft.com/office/drawing/2014/main" id="{6CD1B0E2-67FF-6C98-774D-A3A602A4462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4440" y="5553451"/>
                  <a:ext cx="6079854" cy="891847"/>
                </a:xfrm>
                <a:prstGeom prst="rect">
                  <a:avLst/>
                </a:prstGeom>
                <a:blipFill>
                  <a:blip r:embed="rId10"/>
                  <a:stretch>
                    <a:fillRect b="-1370"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3" name="TextovéPole 32">
              <a:extLst>
                <a:ext uri="{FF2B5EF4-FFF2-40B4-BE49-F238E27FC236}">
                  <a16:creationId xmlns:a16="http://schemas.microsoft.com/office/drawing/2014/main" id="{E968D371-99ED-8B19-99F7-7FB9044E339A}"/>
                </a:ext>
              </a:extLst>
            </p:cNvPr>
            <p:cNvSpPr txBox="1"/>
            <p:nvPr/>
          </p:nvSpPr>
          <p:spPr>
            <a:xfrm>
              <a:off x="742003" y="5368061"/>
              <a:ext cx="16177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0" dirty="0">
                  <a:solidFill>
                    <a:srgbClr val="0000B4"/>
                  </a:solidFill>
                  <a:latin typeface="Trebuchet MS" pitchFamily="34" charset="0"/>
                </a:rPr>
                <a:t>Classical limit</a:t>
              </a:r>
              <a:endParaRPr lang="cs-CZ" b="0" dirty="0" err="1">
                <a:solidFill>
                  <a:srgbClr val="0000B4"/>
                </a:solidFill>
                <a:latin typeface="Trebuchet MS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ovéPole 33">
                  <a:extLst>
                    <a:ext uri="{FF2B5EF4-FFF2-40B4-BE49-F238E27FC236}">
                      <a16:creationId xmlns:a16="http://schemas.microsoft.com/office/drawing/2014/main" id="{FA24B0EF-4943-3041-33B2-820C385087FE}"/>
                    </a:ext>
                  </a:extLst>
                </p:cNvPr>
                <p:cNvSpPr txBox="1"/>
                <p:nvPr/>
              </p:nvSpPr>
              <p:spPr>
                <a:xfrm>
                  <a:off x="7124524" y="5705319"/>
                  <a:ext cx="5067476" cy="588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285750" indent="-285750"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=2</m:t>
                      </m:r>
                    </m:oMath>
                  </a14:m>
                  <a:r>
                    <a:rPr lang="en-US" sz="1600" b="0" dirty="0">
                      <a:latin typeface="Trebuchet MS" pitchFamily="34" charset="0"/>
                    </a:rPr>
                    <a:t> degrees of freedom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US" sz="1600" b="0" dirty="0">
                      <a:latin typeface="Trebuchet MS" pitchFamily="34" charset="0"/>
                    </a:rPr>
                    <a:t>Compact phase space,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≤2</m:t>
                      </m:r>
                    </m:oMath>
                  </a14:m>
                  <a:endParaRPr lang="cs-CZ" sz="1600" b="0" dirty="0" err="1"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34" name="TextovéPole 33">
                  <a:extLst>
                    <a:ext uri="{FF2B5EF4-FFF2-40B4-BE49-F238E27FC236}">
                      <a16:creationId xmlns:a16="http://schemas.microsoft.com/office/drawing/2014/main" id="{FA24B0EF-4943-3041-33B2-820C385087F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24524" y="5705319"/>
                  <a:ext cx="5067476" cy="588110"/>
                </a:xfrm>
                <a:prstGeom prst="rect">
                  <a:avLst/>
                </a:prstGeom>
                <a:blipFill>
                  <a:blip r:embed="rId11"/>
                  <a:stretch>
                    <a:fillRect l="-481" t="-4167" b="-12500"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TextovéPole 1">
            <a:extLst>
              <a:ext uri="{FF2B5EF4-FFF2-40B4-BE49-F238E27FC236}">
                <a16:creationId xmlns:a16="http://schemas.microsoft.com/office/drawing/2014/main" id="{7928ECAC-2B00-5BA7-69D1-2126875CB89F}"/>
              </a:ext>
            </a:extLst>
          </p:cNvPr>
          <p:cNvSpPr txBox="1"/>
          <p:nvPr/>
        </p:nvSpPr>
        <p:spPr>
          <a:xfrm>
            <a:off x="31648" y="6530861"/>
            <a:ext cx="4251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>
                <a:latin typeface="Trebuchet MS" pitchFamily="34" charset="0"/>
              </a:rPr>
              <a:t>1/9</a:t>
            </a:r>
            <a:endParaRPr lang="cs-CZ" sz="1200" b="0" dirty="0" err="1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3834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Text Box 3"/>
          <p:cNvSpPr txBox="1">
            <a:spLocks noChangeArrowheads="1"/>
          </p:cNvSpPr>
          <p:nvPr/>
        </p:nvSpPr>
        <p:spPr bwMode="auto">
          <a:xfrm>
            <a:off x="730793" y="299104"/>
            <a:ext cx="81870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cs-CZ" sz="3200" b="0" u="sng" dirty="0">
                <a:solidFill>
                  <a:srgbClr val="0000B4"/>
                </a:solidFill>
                <a:latin typeface="Trebuchet MS" panose="020B0603020202020204" pitchFamily="34" charset="0"/>
              </a:rPr>
              <a:t>Classical chaos: </a:t>
            </a:r>
            <a:r>
              <a:rPr lang="en-US" altLang="cs-CZ" sz="2600" b="0" dirty="0">
                <a:solidFill>
                  <a:srgbClr val="0000B4"/>
                </a:solidFill>
                <a:latin typeface="Trebuchet MS" panose="020B0603020202020204" pitchFamily="34" charset="0"/>
              </a:rPr>
              <a:t>Instability of trajectories</a:t>
            </a:r>
            <a:endParaRPr lang="cs-CZ" altLang="cs-CZ" sz="2600" b="0" dirty="0">
              <a:solidFill>
                <a:srgbClr val="0000B4"/>
              </a:solidFill>
              <a:latin typeface="Trebuchet MS" panose="020B0603020202020204" pitchFamily="34" charset="0"/>
            </a:endParaRPr>
          </a:p>
        </p:txBody>
      </p:sp>
      <p:grpSp>
        <p:nvGrpSpPr>
          <p:cNvPr id="5" name="Skupina 4"/>
          <p:cNvGrpSpPr/>
          <p:nvPr/>
        </p:nvGrpSpPr>
        <p:grpSpPr>
          <a:xfrm>
            <a:off x="2494226" y="1891647"/>
            <a:ext cx="1490164" cy="1194967"/>
            <a:chOff x="3194050" y="4314366"/>
            <a:chExt cx="873125" cy="549275"/>
          </a:xfrm>
        </p:grpSpPr>
        <p:sp>
          <p:nvSpPr>
            <p:cNvPr id="13318" name="Freeform 6"/>
            <p:cNvSpPr>
              <a:spLocks/>
            </p:cNvSpPr>
            <p:nvPr/>
          </p:nvSpPr>
          <p:spPr bwMode="auto">
            <a:xfrm>
              <a:off x="3200400" y="4314366"/>
              <a:ext cx="866775" cy="465138"/>
            </a:xfrm>
            <a:custGeom>
              <a:avLst/>
              <a:gdLst>
                <a:gd name="T0" fmla="*/ 0 w 405"/>
                <a:gd name="T1" fmla="*/ 465138 h 360"/>
                <a:gd name="T2" fmla="*/ 723383 w 405"/>
                <a:gd name="T3" fmla="*/ 5168 h 360"/>
                <a:gd name="T4" fmla="*/ 866775 w 405"/>
                <a:gd name="T5" fmla="*/ 432837 h 360"/>
                <a:gd name="T6" fmla="*/ 0 60000 65536"/>
                <a:gd name="T7" fmla="*/ 0 60000 65536"/>
                <a:gd name="T8" fmla="*/ 0 60000 65536"/>
                <a:gd name="T9" fmla="*/ 0 w 405"/>
                <a:gd name="T10" fmla="*/ 0 h 360"/>
                <a:gd name="T11" fmla="*/ 405 w 405"/>
                <a:gd name="T12" fmla="*/ 360 h 36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05" h="360">
                  <a:moveTo>
                    <a:pt x="0" y="360"/>
                  </a:moveTo>
                  <a:cubicBezTo>
                    <a:pt x="135" y="184"/>
                    <a:pt x="271" y="8"/>
                    <a:pt x="338" y="4"/>
                  </a:cubicBezTo>
                  <a:cubicBezTo>
                    <a:pt x="405" y="0"/>
                    <a:pt x="397" y="278"/>
                    <a:pt x="405" y="335"/>
                  </a:cubicBezTo>
                </a:path>
              </a:pathLst>
            </a:custGeom>
            <a:noFill/>
            <a:ln w="12700" cap="flat" cmpd="sng">
              <a:solidFill>
                <a:srgbClr val="0000B4"/>
              </a:solidFill>
              <a:prstDash val="solid"/>
              <a:round/>
              <a:headEnd type="oval" w="sm" len="sm"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>
                <a:latin typeface="Trebuchet MS" panose="020B0603020202020204" pitchFamily="34" charset="0"/>
              </a:endParaRPr>
            </a:p>
          </p:txBody>
        </p:sp>
        <p:sp>
          <p:nvSpPr>
            <p:cNvPr id="13319" name="Freeform 7"/>
            <p:cNvSpPr>
              <a:spLocks/>
            </p:cNvSpPr>
            <p:nvPr/>
          </p:nvSpPr>
          <p:spPr bwMode="auto">
            <a:xfrm>
              <a:off x="3194050" y="4441366"/>
              <a:ext cx="809625" cy="422275"/>
            </a:xfrm>
            <a:custGeom>
              <a:avLst/>
              <a:gdLst>
                <a:gd name="T0" fmla="*/ 0 w 492"/>
                <a:gd name="T1" fmla="*/ 398303 h 229"/>
                <a:gd name="T2" fmla="*/ 676333 w 492"/>
                <a:gd name="T3" fmla="*/ 3688 h 229"/>
                <a:gd name="T4" fmla="*/ 796460 w 492"/>
                <a:gd name="T5" fmla="*/ 422275 h 229"/>
                <a:gd name="T6" fmla="*/ 0 60000 65536"/>
                <a:gd name="T7" fmla="*/ 0 60000 65536"/>
                <a:gd name="T8" fmla="*/ 0 60000 65536"/>
                <a:gd name="T9" fmla="*/ 0 w 492"/>
                <a:gd name="T10" fmla="*/ 0 h 229"/>
                <a:gd name="T11" fmla="*/ 492 w 492"/>
                <a:gd name="T12" fmla="*/ 229 h 22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92" h="229">
                  <a:moveTo>
                    <a:pt x="0" y="216"/>
                  </a:moveTo>
                  <a:cubicBezTo>
                    <a:pt x="165" y="108"/>
                    <a:pt x="330" y="0"/>
                    <a:pt x="411" y="2"/>
                  </a:cubicBezTo>
                  <a:cubicBezTo>
                    <a:pt x="492" y="4"/>
                    <a:pt x="456" y="168"/>
                    <a:pt x="484" y="229"/>
                  </a:cubicBezTo>
                </a:path>
              </a:pathLst>
            </a:custGeom>
            <a:noFill/>
            <a:ln w="19050" cap="flat" cmpd="sng">
              <a:solidFill>
                <a:srgbClr val="0000B4"/>
              </a:solidFill>
              <a:prstDash val="solid"/>
              <a:round/>
              <a:headEnd type="oval" w="sm" len="sm"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>
                <a:latin typeface="Trebuchet MS" panose="020B0603020202020204" pitchFamily="34" charset="0"/>
              </a:endParaRPr>
            </a:p>
          </p:txBody>
        </p:sp>
      </p:grpSp>
      <p:grpSp>
        <p:nvGrpSpPr>
          <p:cNvPr id="8" name="Skupina 7"/>
          <p:cNvGrpSpPr/>
          <p:nvPr/>
        </p:nvGrpSpPr>
        <p:grpSpPr>
          <a:xfrm>
            <a:off x="7712244" y="2072137"/>
            <a:ext cx="1766074" cy="1194967"/>
            <a:chOff x="5734050" y="4474704"/>
            <a:chExt cx="1027113" cy="846137"/>
          </a:xfrm>
        </p:grpSpPr>
        <p:sp>
          <p:nvSpPr>
            <p:cNvPr id="13320" name="Freeform 8"/>
            <p:cNvSpPr>
              <a:spLocks/>
            </p:cNvSpPr>
            <p:nvPr/>
          </p:nvSpPr>
          <p:spPr bwMode="auto">
            <a:xfrm>
              <a:off x="5735638" y="4868404"/>
              <a:ext cx="1012825" cy="452437"/>
            </a:xfrm>
            <a:custGeom>
              <a:avLst/>
              <a:gdLst>
                <a:gd name="T0" fmla="*/ 0 w 859"/>
                <a:gd name="T1" fmla="*/ 190420 h 297"/>
                <a:gd name="T2" fmla="*/ 794696 w 859"/>
                <a:gd name="T3" fmla="*/ 13710 h 297"/>
                <a:gd name="T4" fmla="*/ 989244 w 859"/>
                <a:gd name="T5" fmla="*/ 274204 h 297"/>
                <a:gd name="T6" fmla="*/ 656744 w 859"/>
                <a:gd name="T7" fmla="*/ 452437 h 2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59"/>
                <a:gd name="T13" fmla="*/ 0 h 297"/>
                <a:gd name="T14" fmla="*/ 859 w 859"/>
                <a:gd name="T15" fmla="*/ 297 h 2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59" h="297">
                  <a:moveTo>
                    <a:pt x="0" y="125"/>
                  </a:moveTo>
                  <a:cubicBezTo>
                    <a:pt x="267" y="62"/>
                    <a:pt x="534" y="0"/>
                    <a:pt x="674" y="9"/>
                  </a:cubicBezTo>
                  <a:cubicBezTo>
                    <a:pt x="814" y="18"/>
                    <a:pt x="859" y="132"/>
                    <a:pt x="839" y="180"/>
                  </a:cubicBezTo>
                  <a:cubicBezTo>
                    <a:pt x="819" y="228"/>
                    <a:pt x="623" y="286"/>
                    <a:pt x="557" y="297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solid"/>
              <a:round/>
              <a:headEnd type="oval" w="sm" len="sm"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>
                <a:latin typeface="Trebuchet MS" panose="020B0603020202020204" pitchFamily="34" charset="0"/>
              </a:endParaRPr>
            </a:p>
          </p:txBody>
        </p:sp>
        <p:sp>
          <p:nvSpPr>
            <p:cNvPr id="13321" name="Freeform 9"/>
            <p:cNvSpPr>
              <a:spLocks/>
            </p:cNvSpPr>
            <p:nvPr/>
          </p:nvSpPr>
          <p:spPr bwMode="auto">
            <a:xfrm>
              <a:off x="5734050" y="4474704"/>
              <a:ext cx="1027113" cy="515937"/>
            </a:xfrm>
            <a:custGeom>
              <a:avLst/>
              <a:gdLst>
                <a:gd name="T0" fmla="*/ 0 w 647"/>
                <a:gd name="T1" fmla="*/ 515937 h 325"/>
                <a:gd name="T2" fmla="*/ 719138 w 647"/>
                <a:gd name="T3" fmla="*/ 292100 h 325"/>
                <a:gd name="T4" fmla="*/ 971550 w 647"/>
                <a:gd name="T5" fmla="*/ 117475 h 325"/>
                <a:gd name="T6" fmla="*/ 388938 w 647"/>
                <a:gd name="T7" fmla="*/ 0 h 3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"/>
                <a:gd name="T13" fmla="*/ 0 h 325"/>
                <a:gd name="T14" fmla="*/ 647 w 647"/>
                <a:gd name="T15" fmla="*/ 325 h 3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" h="325">
                  <a:moveTo>
                    <a:pt x="0" y="325"/>
                  </a:moveTo>
                  <a:cubicBezTo>
                    <a:pt x="175" y="275"/>
                    <a:pt x="351" y="226"/>
                    <a:pt x="453" y="184"/>
                  </a:cubicBezTo>
                  <a:cubicBezTo>
                    <a:pt x="555" y="142"/>
                    <a:pt x="647" y="105"/>
                    <a:pt x="612" y="74"/>
                  </a:cubicBezTo>
                  <a:cubicBezTo>
                    <a:pt x="577" y="43"/>
                    <a:pt x="334" y="7"/>
                    <a:pt x="245" y="0"/>
                  </a:cubicBezTo>
                </a:path>
              </a:pathLst>
            </a:custGeom>
            <a:noFill/>
            <a:ln w="12700" cap="flat" cmpd="sng">
              <a:solidFill>
                <a:srgbClr val="FF0000"/>
              </a:solidFill>
              <a:prstDash val="solid"/>
              <a:round/>
              <a:headEnd type="oval" w="sm" len="sm"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>
                <a:latin typeface="Trebuchet MS" panose="020B0603020202020204" pitchFamily="34" charset="0"/>
              </a:endParaRPr>
            </a:p>
          </p:txBody>
        </p:sp>
      </p:grpSp>
      <p:cxnSp>
        <p:nvCxnSpPr>
          <p:cNvPr id="33" name="Přímá spojnice 32"/>
          <p:cNvCxnSpPr/>
          <p:nvPr/>
        </p:nvCxnSpPr>
        <p:spPr>
          <a:xfrm>
            <a:off x="517839" y="332657"/>
            <a:ext cx="0" cy="6336704"/>
          </a:xfrm>
          <a:prstGeom prst="line">
            <a:avLst/>
          </a:prstGeom>
          <a:ln w="25400" cap="rnd">
            <a:solidFill>
              <a:srgbClr val="0000B4"/>
            </a:solidFill>
            <a:bevel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ovéPole 3"/>
          <p:cNvSpPr txBox="1"/>
          <p:nvPr/>
        </p:nvSpPr>
        <p:spPr>
          <a:xfrm>
            <a:off x="941100" y="1045552"/>
            <a:ext cx="47557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00B4"/>
                </a:solidFill>
                <a:latin typeface="Trebuchet MS" panose="020B0603020202020204" pitchFamily="34" charset="0"/>
              </a:rPr>
              <a:t>Stable </a:t>
            </a:r>
            <a:r>
              <a:rPr lang="en-US" sz="1500" dirty="0">
                <a:solidFill>
                  <a:srgbClr val="0000B4"/>
                </a:solidFill>
                <a:latin typeface="Trebuchet MS" panose="020B0603020202020204" pitchFamily="34" charset="0"/>
              </a:rPr>
              <a:t>(regular, quasiperiodic) </a:t>
            </a:r>
            <a:r>
              <a:rPr lang="en-US" sz="2000" dirty="0">
                <a:solidFill>
                  <a:srgbClr val="0000B4"/>
                </a:solidFill>
                <a:latin typeface="Trebuchet MS" panose="020B0603020202020204" pitchFamily="34" charset="0"/>
              </a:rPr>
              <a:t>trajectories</a:t>
            </a:r>
            <a:endParaRPr lang="cs-CZ" sz="2000" dirty="0">
              <a:solidFill>
                <a:srgbClr val="0000B4"/>
              </a:solidFill>
              <a:latin typeface="Trebuchet MS" panose="020B0603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ovéPole 5"/>
              <p:cNvSpPr txBox="1"/>
              <p:nvPr/>
            </p:nvSpPr>
            <p:spPr>
              <a:xfrm>
                <a:off x="1751289" y="2783451"/>
                <a:ext cx="70403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/>
                        </a:rPr>
                        <m:t>𝜹</m:t>
                      </m:r>
                      <m:r>
                        <a:rPr lang="en-US" b="0" i="1" smtClean="0">
                          <a:latin typeface="Cambria Math"/>
                        </a:rPr>
                        <m:t>(0)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6" name="TextovéPol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1289" y="2783451"/>
                <a:ext cx="704039" cy="369332"/>
              </a:xfrm>
              <a:prstGeom prst="rect">
                <a:avLst/>
              </a:prstGeom>
              <a:blipFill>
                <a:blip r:embed="rId3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ovéPole 6"/>
              <p:cNvSpPr txBox="1"/>
              <p:nvPr/>
            </p:nvSpPr>
            <p:spPr>
              <a:xfrm>
                <a:off x="3742668" y="2835705"/>
                <a:ext cx="15611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latin typeface="Cambria Math"/>
                            </a:rPr>
                            <m:t>𝜹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∝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𝛼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7" name="TextovéPol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2668" y="2835705"/>
                <a:ext cx="1561180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ovéPole 36"/>
          <p:cNvSpPr txBox="1"/>
          <p:nvPr/>
        </p:nvSpPr>
        <p:spPr>
          <a:xfrm>
            <a:off x="7053702" y="1049719"/>
            <a:ext cx="4077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Trebuchet MS" panose="020B0603020202020204" pitchFamily="34" charset="0"/>
              </a:rPr>
              <a:t>Unstable </a:t>
            </a:r>
            <a:r>
              <a:rPr lang="en-US" sz="1500" dirty="0">
                <a:solidFill>
                  <a:srgbClr val="FF0000"/>
                </a:solidFill>
                <a:latin typeface="Trebuchet MS" panose="020B0603020202020204" pitchFamily="34" charset="0"/>
              </a:rPr>
              <a:t>(chaotic) </a:t>
            </a:r>
            <a:r>
              <a:rPr lang="en-US" sz="2000" dirty="0">
                <a:solidFill>
                  <a:srgbClr val="FF0000"/>
                </a:solidFill>
                <a:latin typeface="Trebuchet MS" panose="020B0603020202020204" pitchFamily="34" charset="0"/>
              </a:rPr>
              <a:t>trajectories</a:t>
            </a:r>
            <a:endParaRPr lang="cs-CZ" sz="20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ovéPole 38"/>
              <p:cNvSpPr txBox="1"/>
              <p:nvPr/>
            </p:nvSpPr>
            <p:spPr>
              <a:xfrm>
                <a:off x="7023287" y="2672990"/>
                <a:ext cx="70403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/>
                        </a:rPr>
                        <m:t>𝜹</m:t>
                      </m:r>
                      <m:r>
                        <a:rPr lang="en-US" b="0" i="1" smtClean="0">
                          <a:latin typeface="Cambria Math"/>
                        </a:rPr>
                        <m:t>(0)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39" name="TextovéPol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3287" y="2672990"/>
                <a:ext cx="704039" cy="369332"/>
              </a:xfrm>
              <a:prstGeom prst="rect">
                <a:avLst/>
              </a:prstGeom>
              <a:blipFill>
                <a:blip r:embed="rId5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ovéPole 39"/>
              <p:cNvSpPr txBox="1"/>
              <p:nvPr/>
            </p:nvSpPr>
            <p:spPr>
              <a:xfrm>
                <a:off x="9204566" y="3042322"/>
                <a:ext cx="1561180" cy="3822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latin typeface="Cambria Math"/>
                            </a:rPr>
                            <m:t>𝜹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∝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𝜆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40" name="TextovéPol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04566" y="3042322"/>
                <a:ext cx="1561180" cy="38228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ovéPole 8"/>
          <p:cNvSpPr txBox="1"/>
          <p:nvPr/>
        </p:nvSpPr>
        <p:spPr>
          <a:xfrm>
            <a:off x="1603983" y="3552144"/>
            <a:ext cx="3699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>
                <a:latin typeface="Trebuchet MS" panose="020B0603020202020204" pitchFamily="34" charset="0"/>
              </a:rPr>
              <a:t>At most polynomial divergence</a:t>
            </a:r>
            <a:r>
              <a:rPr lang="cs-CZ" b="0" dirty="0">
                <a:latin typeface="Trebuchet MS" panose="020B0603020202020204" pitchFamily="34" charset="0"/>
              </a:rPr>
              <a:t>…</a:t>
            </a:r>
          </a:p>
        </p:txBody>
      </p:sp>
      <p:sp>
        <p:nvSpPr>
          <p:cNvPr id="42" name="TextovéPole 41"/>
          <p:cNvSpPr txBox="1"/>
          <p:nvPr/>
        </p:nvSpPr>
        <p:spPr>
          <a:xfrm>
            <a:off x="7506456" y="3552144"/>
            <a:ext cx="2747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>
                <a:latin typeface="Trebuchet MS" panose="020B0603020202020204" pitchFamily="34" charset="0"/>
              </a:rPr>
              <a:t>Exponential divergence</a:t>
            </a:r>
            <a:r>
              <a:rPr lang="cs-CZ" b="0" dirty="0">
                <a:latin typeface="Trebuchet MS" panose="020B0603020202020204" pitchFamily="34" charset="0"/>
              </a:rPr>
              <a:t>…</a:t>
            </a:r>
          </a:p>
        </p:txBody>
      </p:sp>
      <p:sp>
        <p:nvSpPr>
          <p:cNvPr id="10" name="TextovéPole 9"/>
          <p:cNvSpPr txBox="1"/>
          <p:nvPr/>
        </p:nvSpPr>
        <p:spPr>
          <a:xfrm>
            <a:off x="4856254" y="3952623"/>
            <a:ext cx="2871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0" dirty="0">
                <a:latin typeface="Trebuchet MS" panose="020B0603020202020204" pitchFamily="34" charset="0"/>
              </a:rPr>
              <a:t>… </a:t>
            </a:r>
            <a:r>
              <a:rPr lang="en-US" sz="1600" b="0" dirty="0">
                <a:latin typeface="Trebuchet MS" panose="020B0603020202020204" pitchFamily="34" charset="0"/>
              </a:rPr>
              <a:t>of </a:t>
            </a:r>
            <a:r>
              <a:rPr lang="en-US" sz="1600" b="0" dirty="0" err="1">
                <a:latin typeface="Trebuchet MS" panose="020B0603020202020204" pitchFamily="34" charset="0"/>
              </a:rPr>
              <a:t>neigbouring</a:t>
            </a:r>
            <a:r>
              <a:rPr lang="en-US" sz="1600" b="0" dirty="0">
                <a:latin typeface="Trebuchet MS" panose="020B0603020202020204" pitchFamily="34" charset="0"/>
              </a:rPr>
              <a:t> trajectories</a:t>
            </a:r>
            <a:endParaRPr lang="cs-CZ" sz="1600" b="0" dirty="0">
              <a:latin typeface="Trebuchet MS" panose="020B0603020202020204" pitchFamily="34" charset="0"/>
            </a:endParaRPr>
          </a:p>
        </p:txBody>
      </p:sp>
      <p:pic>
        <p:nvPicPr>
          <p:cNvPr id="69636" name="Picture 4" descr="Výsledek obrázku pro butterfly animation"/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465127" y="1550835"/>
            <a:ext cx="1343488" cy="1238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Skupina 11"/>
          <p:cNvGrpSpPr/>
          <p:nvPr/>
        </p:nvGrpSpPr>
        <p:grpSpPr>
          <a:xfrm>
            <a:off x="1805812" y="4657096"/>
            <a:ext cx="8787800" cy="886632"/>
            <a:chOff x="1056635" y="5479334"/>
            <a:chExt cx="6748289" cy="886632"/>
          </a:xfrm>
        </p:grpSpPr>
        <p:sp>
          <p:nvSpPr>
            <p:cNvPr id="2" name="TextovéPole 1"/>
            <p:cNvSpPr txBox="1"/>
            <p:nvPr/>
          </p:nvSpPr>
          <p:spPr>
            <a:xfrm>
              <a:off x="1056635" y="5761048"/>
              <a:ext cx="5316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b="0" dirty="0" err="1">
                  <a:latin typeface="Trebuchet MS" panose="020B0603020202020204" pitchFamily="34" charset="0"/>
                </a:rPr>
                <a:t>Instability</a:t>
              </a:r>
              <a:r>
                <a:rPr lang="cs-CZ" b="0" dirty="0">
                  <a:latin typeface="Trebuchet MS" panose="020B0603020202020204" pitchFamily="34" charset="0"/>
                </a:rPr>
                <a:t> q</a:t>
              </a:r>
              <a:r>
                <a:rPr lang="en-US" b="0" dirty="0" err="1">
                  <a:latin typeface="Trebuchet MS" panose="020B0603020202020204" pitchFamily="34" charset="0"/>
                </a:rPr>
                <a:t>uantified</a:t>
              </a:r>
              <a:r>
                <a:rPr lang="en-US" b="0" dirty="0">
                  <a:latin typeface="Trebuchet MS" panose="020B0603020202020204" pitchFamily="34" charset="0"/>
                </a:rPr>
                <a:t> by the </a:t>
              </a:r>
              <a:r>
                <a:rPr lang="en-US" b="0" dirty="0" err="1">
                  <a:solidFill>
                    <a:srgbClr val="339933"/>
                  </a:solidFill>
                  <a:latin typeface="Trebuchet MS" panose="020B0603020202020204" pitchFamily="34" charset="0"/>
                </a:rPr>
                <a:t>Lyapunov</a:t>
              </a:r>
              <a:r>
                <a:rPr lang="en-US" b="0" dirty="0">
                  <a:solidFill>
                    <a:srgbClr val="339933"/>
                  </a:solidFill>
                  <a:latin typeface="Trebuchet MS" panose="020B0603020202020204" pitchFamily="34" charset="0"/>
                </a:rPr>
                <a:t> exponent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ovéPole 2"/>
                <p:cNvSpPr txBox="1"/>
                <p:nvPr/>
              </p:nvSpPr>
              <p:spPr>
                <a:xfrm>
                  <a:off x="5105085" y="5510481"/>
                  <a:ext cx="2699839" cy="79727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200" b="0" i="1">
                            <a:latin typeface="Cambria Math"/>
                          </a:rPr>
                          <m:t>𝜆</m:t>
                        </m:r>
                        <m:r>
                          <a:rPr lang="en-US" sz="2200" b="0" i="1">
                            <a:latin typeface="Cambria Math"/>
                          </a:rPr>
                          <m:t>≡</m:t>
                        </m:r>
                        <m:func>
                          <m:funcPr>
                            <m:ctrlPr>
                              <a:rPr lang="en-US" sz="2200" b="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limLow>
                              <m:limLowPr>
                                <m:ctrlPr>
                                  <a:rPr lang="en-US" sz="2200" b="0" i="1">
                                    <a:latin typeface="Cambria Math" panose="02040503050406030204" pitchFamily="18" charset="0"/>
                                  </a:rPr>
                                </m:ctrlPr>
                              </m:limLowPr>
                              <m:e>
                                <m:r>
                                  <m:rPr>
                                    <m:sty m:val="p"/>
                                  </m:rPr>
                                  <a:rPr lang="en-US" sz="2200" b="0">
                                    <a:latin typeface="Cambria Math"/>
                                  </a:rPr>
                                  <m:t>max</m:t>
                                </m:r>
                              </m:e>
                              <m:lim>
                                <m:r>
                                  <a:rPr lang="en-US" sz="2200" i="1">
                                    <a:latin typeface="Cambria Math"/>
                                  </a:rPr>
                                  <m:t>𝜹</m:t>
                                </m:r>
                                <m:d>
                                  <m:dPr>
                                    <m:ctrlPr>
                                      <a:rPr lang="en-US" sz="2200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200" b="0" i="1"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</m:d>
                              </m:lim>
                            </m:limLow>
                          </m:fName>
                          <m:e>
                            <m:limLow>
                              <m:limLowPr>
                                <m:ctrlPr>
                                  <a:rPr lang="en-US" sz="2200" b="0" i="1">
                                    <a:latin typeface="Cambria Math" panose="02040503050406030204" pitchFamily="18" charset="0"/>
                                  </a:rPr>
                                </m:ctrlPr>
                              </m:limLowPr>
                              <m:e>
                                <m:r>
                                  <m:rPr>
                                    <m:sty m:val="p"/>
                                  </m:rPr>
                                  <a:rPr lang="en-US" sz="2200" b="0">
                                    <a:latin typeface="Cambria Math"/>
                                  </a:rPr>
                                  <m:t>lim</m:t>
                                </m:r>
                              </m:e>
                              <m:lim>
                                <m:r>
                                  <a:rPr lang="en-US" sz="2200" b="0" i="1">
                                    <a:latin typeface="Cambria Math"/>
                                  </a:rPr>
                                  <m:t>𝑡</m:t>
                                </m:r>
                                <m:r>
                                  <a:rPr lang="en-US" sz="2200" b="0" i="1">
                                    <a:latin typeface="Cambria Math"/>
                                  </a:rPr>
                                  <m:t>→∞</m:t>
                                </m:r>
                              </m:lim>
                            </m:limLow>
                            <m:f>
                              <m:fPr>
                                <m:ctrlPr>
                                  <a:rPr lang="en-US" sz="2200" b="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200" b="0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200" b="0" i="1">
                                    <a:latin typeface="Cambria Math"/>
                                  </a:rPr>
                                  <m:t>𝑡</m:t>
                                </m:r>
                              </m:den>
                            </m:f>
                          </m:e>
                        </m:func>
                        <m:func>
                          <m:funcPr>
                            <m:ctrlPr>
                              <a:rPr lang="en-US" sz="2200" b="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200" b="0">
                                <a:latin typeface="Cambria Math"/>
                              </a:rPr>
                              <m:t>ln</m:t>
                            </m:r>
                          </m:fName>
                          <m:e>
                            <m:f>
                              <m:fPr>
                                <m:ctrlPr>
                                  <a:rPr lang="en-US" sz="2200" b="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sz="2200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200" i="1">
                                        <a:latin typeface="Cambria Math"/>
                                      </a:rPr>
                                      <m:t>𝜹</m:t>
                                    </m:r>
                                    <m:d>
                                      <m:dPr>
                                        <m:ctrlPr>
                                          <a:rPr lang="en-US" sz="22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200" i="1">
                                            <a:latin typeface="Cambria Math"/>
                                          </a:rPr>
                                          <m:t>𝑡</m:t>
                                        </m:r>
                                      </m:e>
                                    </m:d>
                                  </m:e>
                                </m:d>
                              </m:num>
                              <m:den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sz="2200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200" i="1">
                                        <a:latin typeface="Cambria Math"/>
                                      </a:rPr>
                                      <m:t>𝜹</m:t>
                                    </m:r>
                                    <m:d>
                                      <m:dPr>
                                        <m:ctrlPr>
                                          <a:rPr lang="en-US" sz="22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200" i="1">
                                            <a:latin typeface="Cambria Math"/>
                                          </a:rPr>
                                          <m:t>0</m:t>
                                        </m:r>
                                      </m:e>
                                    </m:d>
                                  </m:e>
                                </m:d>
                              </m:den>
                            </m:f>
                          </m:e>
                        </m:func>
                      </m:oMath>
                    </m:oMathPara>
                  </a14:m>
                  <a:endParaRPr lang="cs-CZ" sz="2200" dirty="0"/>
                </a:p>
              </p:txBody>
            </p:sp>
          </mc:Choice>
          <mc:Fallback xmlns="">
            <p:sp>
              <p:nvSpPr>
                <p:cNvPr id="3" name="TextovéPole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05085" y="5510481"/>
                  <a:ext cx="2699839" cy="797270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Obdélník 10"/>
            <p:cNvSpPr/>
            <p:nvPr/>
          </p:nvSpPr>
          <p:spPr>
            <a:xfrm>
              <a:off x="1056635" y="5479334"/>
              <a:ext cx="6596285" cy="886632"/>
            </a:xfrm>
            <a:prstGeom prst="rect">
              <a:avLst/>
            </a:prstGeom>
            <a:noFill/>
            <a:ln w="317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cxnSp>
        <p:nvCxnSpPr>
          <p:cNvPr id="13" name="Přímá spojnice 12">
            <a:extLst>
              <a:ext uri="{FF2B5EF4-FFF2-40B4-BE49-F238E27FC236}">
                <a16:creationId xmlns:a16="http://schemas.microsoft.com/office/drawing/2014/main" id="{AB75E84D-46FD-39DE-BC97-32AD3F8C6187}"/>
              </a:ext>
            </a:extLst>
          </p:cNvPr>
          <p:cNvCxnSpPr>
            <a:cxnSpLocks/>
          </p:cNvCxnSpPr>
          <p:nvPr/>
        </p:nvCxnSpPr>
        <p:spPr>
          <a:xfrm flipH="1">
            <a:off x="293676" y="6453336"/>
            <a:ext cx="11446686" cy="0"/>
          </a:xfrm>
          <a:prstGeom prst="line">
            <a:avLst/>
          </a:prstGeom>
          <a:ln w="25400" cap="rnd">
            <a:solidFill>
              <a:srgbClr val="0000B4"/>
            </a:solidFill>
            <a:bevel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56BF59E3-5A36-B9A1-F35E-369F77CFFCD8}"/>
              </a:ext>
            </a:extLst>
          </p:cNvPr>
          <p:cNvSpPr txBox="1"/>
          <p:nvPr/>
        </p:nvSpPr>
        <p:spPr>
          <a:xfrm>
            <a:off x="2890038" y="5848354"/>
            <a:ext cx="6253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rebuchet MS" pitchFamily="34" charset="0"/>
              </a:rPr>
              <a:t>Local property </a:t>
            </a:r>
            <a:r>
              <a:rPr lang="en-US" b="0" dirty="0">
                <a:latin typeface="Trebuchet MS" pitchFamily="34" charset="0"/>
              </a:rPr>
              <a:t>(</a:t>
            </a:r>
            <a:r>
              <a:rPr lang="en-US" b="0" dirty="0" err="1">
                <a:latin typeface="Trebuchet MS" pitchFamily="34" charset="0"/>
              </a:rPr>
              <a:t>characterises</a:t>
            </a:r>
            <a:r>
              <a:rPr lang="en-US" b="0" dirty="0">
                <a:latin typeface="Trebuchet MS" pitchFamily="34" charset="0"/>
              </a:rPr>
              <a:t> individual trajectories)</a:t>
            </a:r>
            <a:endParaRPr lang="cs-CZ" b="0" dirty="0" err="1">
              <a:latin typeface="Trebuchet MS" pitchFamily="34" charset="0"/>
            </a:endParaRP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CB7AD99D-56DD-8326-06EE-628B20FA2AA2}"/>
              </a:ext>
            </a:extLst>
          </p:cNvPr>
          <p:cNvSpPr txBox="1"/>
          <p:nvPr/>
        </p:nvSpPr>
        <p:spPr>
          <a:xfrm>
            <a:off x="31648" y="6530861"/>
            <a:ext cx="4251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>
                <a:latin typeface="Trebuchet MS" pitchFamily="34" charset="0"/>
              </a:rPr>
              <a:t>2/9</a:t>
            </a:r>
            <a:endParaRPr lang="cs-CZ" sz="1200" b="0" dirty="0" err="1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0832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Přímá spojnice 1">
            <a:extLst>
              <a:ext uri="{FF2B5EF4-FFF2-40B4-BE49-F238E27FC236}">
                <a16:creationId xmlns:a16="http://schemas.microsoft.com/office/drawing/2014/main" id="{66285755-EE37-69AB-331C-58BC6A977559}"/>
              </a:ext>
            </a:extLst>
          </p:cNvPr>
          <p:cNvCxnSpPr/>
          <p:nvPr/>
        </p:nvCxnSpPr>
        <p:spPr>
          <a:xfrm>
            <a:off x="517839" y="332657"/>
            <a:ext cx="0" cy="6336704"/>
          </a:xfrm>
          <a:prstGeom prst="line">
            <a:avLst/>
          </a:prstGeom>
          <a:ln w="25400" cap="rnd">
            <a:solidFill>
              <a:srgbClr val="0000B4"/>
            </a:solidFill>
            <a:bevel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Přímá spojnice 3">
            <a:extLst>
              <a:ext uri="{FF2B5EF4-FFF2-40B4-BE49-F238E27FC236}">
                <a16:creationId xmlns:a16="http://schemas.microsoft.com/office/drawing/2014/main" id="{376BA9A9-BF80-9733-A75D-FA7B980F5AF5}"/>
              </a:ext>
            </a:extLst>
          </p:cNvPr>
          <p:cNvCxnSpPr>
            <a:cxnSpLocks/>
          </p:cNvCxnSpPr>
          <p:nvPr/>
        </p:nvCxnSpPr>
        <p:spPr>
          <a:xfrm flipH="1">
            <a:off x="293676" y="6453336"/>
            <a:ext cx="11446686" cy="0"/>
          </a:xfrm>
          <a:prstGeom prst="line">
            <a:avLst/>
          </a:prstGeom>
          <a:ln w="25400" cap="rnd">
            <a:solidFill>
              <a:srgbClr val="0000B4"/>
            </a:solidFill>
            <a:bevel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ovéPole 4">
                <a:extLst>
                  <a:ext uri="{FF2B5EF4-FFF2-40B4-BE49-F238E27FC236}">
                    <a16:creationId xmlns:a16="http://schemas.microsoft.com/office/drawing/2014/main" id="{9B364BC2-BDBB-A642-DEAC-62A6D51E14E7}"/>
                  </a:ext>
                </a:extLst>
              </p:cNvPr>
              <p:cNvSpPr txBox="1"/>
              <p:nvPr/>
            </p:nvSpPr>
            <p:spPr>
              <a:xfrm>
                <a:off x="680794" y="317901"/>
                <a:ext cx="5800099" cy="6312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b="0" u="sng" dirty="0">
                    <a:solidFill>
                      <a:srgbClr val="0000B4"/>
                    </a:solidFill>
                    <a:latin typeface="Trebuchet MS" pitchFamily="34" charset="0"/>
                  </a:rPr>
                  <a:t>Fraction of regularity</a:t>
                </a:r>
                <a:r>
                  <a:rPr lang="en-US" sz="3200" b="0" dirty="0">
                    <a:solidFill>
                      <a:srgbClr val="0000B4"/>
                    </a:solidFill>
                    <a:latin typeface="Trebuchet MS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b="0" i="1" smtClean="0">
                            <a:solidFill>
                              <a:srgbClr val="0000B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solidFill>
                              <a:srgbClr val="0000B4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3200" b="0" i="0" smtClean="0">
                            <a:solidFill>
                              <a:srgbClr val="0000B4"/>
                            </a:solidFill>
                            <a:latin typeface="Cambria Math" panose="02040503050406030204" pitchFamily="18" charset="0"/>
                          </a:rPr>
                          <m:t>reg</m:t>
                        </m:r>
                      </m:sub>
                    </m:sSub>
                  </m:oMath>
                </a14:m>
                <a:endParaRPr lang="cs-CZ" sz="3200" b="0" dirty="0" err="1">
                  <a:solidFill>
                    <a:srgbClr val="0000B4"/>
                  </a:solidFill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5" name="TextovéPole 4">
                <a:extLst>
                  <a:ext uri="{FF2B5EF4-FFF2-40B4-BE49-F238E27FC236}">
                    <a16:creationId xmlns:a16="http://schemas.microsoft.com/office/drawing/2014/main" id="{9B364BC2-BDBB-A642-DEAC-62A6D51E14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94" y="317901"/>
                <a:ext cx="5800099" cy="631263"/>
              </a:xfrm>
              <a:prstGeom prst="rect">
                <a:avLst/>
              </a:prstGeom>
              <a:blipFill>
                <a:blip r:embed="rId2"/>
                <a:stretch>
                  <a:fillRect l="-2734" t="-13462" b="-2211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ovéPole 5">
            <a:extLst>
              <a:ext uri="{FF2B5EF4-FFF2-40B4-BE49-F238E27FC236}">
                <a16:creationId xmlns:a16="http://schemas.microsoft.com/office/drawing/2014/main" id="{ABB95E64-F18D-7A05-7460-C6611066ED1E}"/>
              </a:ext>
            </a:extLst>
          </p:cNvPr>
          <p:cNvSpPr txBox="1"/>
          <p:nvPr/>
        </p:nvSpPr>
        <p:spPr>
          <a:xfrm>
            <a:off x="742003" y="1001168"/>
            <a:ext cx="89359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>
                <a:latin typeface="Trebuchet MS" pitchFamily="34" charset="0"/>
              </a:rPr>
              <a:t>Measure or regular trajectories in the energy hypersurface of the phase space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rebuchet MS" pitchFamily="34" charset="0"/>
              </a:rPr>
              <a:t>Global property </a:t>
            </a:r>
            <a:r>
              <a:rPr lang="en-US" b="0" dirty="0">
                <a:latin typeface="Trebuchet MS" pitchFamily="34" charset="0"/>
              </a:rPr>
              <a:t>of the system at </a:t>
            </a:r>
            <a:r>
              <a:rPr lang="cs-CZ" b="0" dirty="0">
                <a:latin typeface="Trebuchet MS" pitchFamily="34" charset="0"/>
              </a:rPr>
              <a:t>a </a:t>
            </a:r>
            <a:r>
              <a:rPr lang="en-US" b="0" dirty="0">
                <a:latin typeface="Trebuchet MS" pitchFamily="34" charset="0"/>
              </a:rPr>
              <a:t>given energy</a:t>
            </a:r>
            <a:endParaRPr lang="cs-CZ" b="0" dirty="0" err="1">
              <a:latin typeface="Trebuchet MS" pitchFamily="34" charset="0"/>
            </a:endParaRP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606D3BDF-35F7-D4DB-9BDA-0D126073AD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261" y="1923454"/>
            <a:ext cx="6174297" cy="4295163"/>
          </a:xfrm>
          <a:prstGeom prst="rect">
            <a:avLst/>
          </a:prstGeom>
        </p:spPr>
      </p:pic>
      <p:sp>
        <p:nvSpPr>
          <p:cNvPr id="9" name="TextovéPole 8">
            <a:extLst>
              <a:ext uri="{FF2B5EF4-FFF2-40B4-BE49-F238E27FC236}">
                <a16:creationId xmlns:a16="http://schemas.microsoft.com/office/drawing/2014/main" id="{46EE8E06-B22C-3637-904B-A011422F2F64}"/>
              </a:ext>
            </a:extLst>
          </p:cNvPr>
          <p:cNvSpPr txBox="1"/>
          <p:nvPr/>
        </p:nvSpPr>
        <p:spPr>
          <a:xfrm>
            <a:off x="6855091" y="1453281"/>
            <a:ext cx="347973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0" u="sng" dirty="0" err="1">
                <a:solidFill>
                  <a:srgbClr val="0000B4"/>
                </a:solidFill>
                <a:latin typeface="Trebuchet MS" pitchFamily="34" charset="0"/>
              </a:rPr>
              <a:t>Poincar</a:t>
            </a:r>
            <a:r>
              <a:rPr lang="cs-CZ" sz="2600" b="0" u="sng" dirty="0">
                <a:solidFill>
                  <a:srgbClr val="0000B4"/>
                </a:solidFill>
                <a:latin typeface="Trebuchet MS" pitchFamily="34" charset="0"/>
              </a:rPr>
              <a:t>é </a:t>
            </a:r>
            <a:r>
              <a:rPr lang="cs-CZ" sz="2600" b="0" u="sng" dirty="0" err="1">
                <a:solidFill>
                  <a:srgbClr val="0000B4"/>
                </a:solidFill>
                <a:latin typeface="Trebuchet MS" pitchFamily="34" charset="0"/>
              </a:rPr>
              <a:t>sections</a:t>
            </a:r>
            <a:endParaRPr lang="cs-CZ" sz="2600" b="0" dirty="0">
              <a:solidFill>
                <a:srgbClr val="0000B4"/>
              </a:solidFill>
              <a:latin typeface="Trebuchet MS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ovéPole 9">
                <a:extLst>
                  <a:ext uri="{FF2B5EF4-FFF2-40B4-BE49-F238E27FC236}">
                    <a16:creationId xmlns:a16="http://schemas.microsoft.com/office/drawing/2014/main" id="{9B84736A-BFCC-5182-B8C7-C0D32842F621}"/>
                  </a:ext>
                </a:extLst>
              </p:cNvPr>
              <p:cNvSpPr txBox="1"/>
              <p:nvPr/>
            </p:nvSpPr>
            <p:spPr>
              <a:xfrm>
                <a:off x="6855091" y="1939415"/>
                <a:ext cx="5419655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b="0" dirty="0">
                    <a:latin typeface="Trebuchet MS" pitchFamily="34" charset="0"/>
                  </a:rPr>
                  <a:t>S</a:t>
                </a:r>
                <a:r>
                  <a:rPr lang="cs-CZ" sz="1600" b="0" dirty="0" err="1">
                    <a:latin typeface="Trebuchet MS" pitchFamily="34" charset="0"/>
                  </a:rPr>
                  <a:t>ection</a:t>
                </a:r>
                <a:r>
                  <a:rPr lang="en-US" sz="1600" b="0" dirty="0">
                    <a:latin typeface="Trebuchet MS" pitchFamily="34" charset="0"/>
                  </a:rPr>
                  <a:t>s of the phase space</a:t>
                </a:r>
                <a:r>
                  <a:rPr lang="cs-CZ" sz="1600" b="0" dirty="0">
                    <a:latin typeface="Trebuchet MS" pitchFamily="34" charset="0"/>
                  </a:rPr>
                  <a:t> by a plane</a:t>
                </a:r>
                <a:r>
                  <a:rPr lang="en-US" sz="1600" b="0" dirty="0">
                    <a:latin typeface="Trebuchet MS" pitchFamily="34" charset="0"/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1600" b="0" dirty="0">
                    <a:latin typeface="Trebuchet MS" pitchFamily="34" charset="0"/>
                  </a:rPr>
                  <a:t>)</a:t>
                </a:r>
                <a:endParaRPr lang="cs-CZ" sz="1600" b="0" dirty="0">
                  <a:latin typeface="Trebuchet MS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cs-CZ" sz="1600" b="0" dirty="0" err="1">
                    <a:latin typeface="Trebuchet MS" pitchFamily="34" charset="0"/>
                  </a:rPr>
                  <a:t>Visualise</a:t>
                </a:r>
                <a:r>
                  <a:rPr lang="cs-CZ" sz="1600" b="0" dirty="0">
                    <a:latin typeface="Trebuchet MS" pitchFamily="34" charset="0"/>
                  </a:rPr>
                  <a:t> chaos</a:t>
                </a:r>
                <a:r>
                  <a:rPr lang="en-US" sz="1600" b="0" dirty="0">
                    <a:latin typeface="Trebuchet MS" pitchFamily="34" charset="0"/>
                  </a:rPr>
                  <a:t>: 	</a:t>
                </a:r>
                <a:r>
                  <a:rPr lang="en-US" sz="1600" dirty="0">
                    <a:latin typeface="Trebuchet MS" pitchFamily="34" charset="0"/>
                  </a:rPr>
                  <a:t>regular trajectories</a:t>
                </a:r>
                <a:r>
                  <a:rPr lang="en-US" sz="1600" b="0" dirty="0">
                    <a:latin typeface="Trebuchet MS" pitchFamily="34" charset="0"/>
                  </a:rPr>
                  <a:t> – points or lines 	  	</a:t>
                </a:r>
                <a:r>
                  <a:rPr lang="en-US" sz="1600" dirty="0">
                    <a:solidFill>
                      <a:srgbClr val="C00000"/>
                    </a:solidFill>
                    <a:latin typeface="Trebuchet MS" pitchFamily="34" charset="0"/>
                  </a:rPr>
                  <a:t>chaotic trajectories</a:t>
                </a:r>
                <a:r>
                  <a:rPr lang="en-US" sz="1600" dirty="0">
                    <a:latin typeface="Trebuchet MS" pitchFamily="34" charset="0"/>
                  </a:rPr>
                  <a:t> </a:t>
                </a:r>
                <a:r>
                  <a:rPr lang="en-US" sz="1600" b="0" dirty="0">
                    <a:latin typeface="Trebuchet MS" pitchFamily="34" charset="0"/>
                  </a:rPr>
                  <a:t>– </a:t>
                </a:r>
                <a:r>
                  <a:rPr lang="cs-CZ" sz="1600" b="0" dirty="0">
                    <a:latin typeface="Trebuchet MS" pitchFamily="34" charset="0"/>
                  </a:rPr>
                  <a:t>area</a:t>
                </a:r>
              </a:p>
            </p:txBody>
          </p:sp>
        </mc:Choice>
        <mc:Fallback xmlns="">
          <p:sp>
            <p:nvSpPr>
              <p:cNvPr id="10" name="TextovéPole 9">
                <a:extLst>
                  <a:ext uri="{FF2B5EF4-FFF2-40B4-BE49-F238E27FC236}">
                    <a16:creationId xmlns:a16="http://schemas.microsoft.com/office/drawing/2014/main" id="{9B84736A-BFCC-5182-B8C7-C0D32842F6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5091" y="1939415"/>
                <a:ext cx="5419655" cy="830997"/>
              </a:xfrm>
              <a:prstGeom prst="rect">
                <a:avLst/>
              </a:prstGeom>
              <a:blipFill>
                <a:blip r:embed="rId4"/>
                <a:stretch>
                  <a:fillRect l="-450" t="-2941" r="-675" b="-808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Obrázek 11">
            <a:extLst>
              <a:ext uri="{FF2B5EF4-FFF2-40B4-BE49-F238E27FC236}">
                <a16:creationId xmlns:a16="http://schemas.microsoft.com/office/drawing/2014/main" id="{9C4DF464-2AD4-8F6B-A996-1E6E0CD4E7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55941" y="2746471"/>
            <a:ext cx="3684421" cy="3598853"/>
          </a:xfrm>
          <a:prstGeom prst="rect">
            <a:avLst/>
          </a:prstGeom>
        </p:spPr>
      </p:pic>
      <p:sp>
        <p:nvSpPr>
          <p:cNvPr id="13" name="TextovéPole 12">
            <a:extLst>
              <a:ext uri="{FF2B5EF4-FFF2-40B4-BE49-F238E27FC236}">
                <a16:creationId xmlns:a16="http://schemas.microsoft.com/office/drawing/2014/main" id="{320B17B1-88B7-876D-1018-0A9EFC54F528}"/>
              </a:ext>
            </a:extLst>
          </p:cNvPr>
          <p:cNvSpPr txBox="1"/>
          <p:nvPr/>
        </p:nvSpPr>
        <p:spPr>
          <a:xfrm>
            <a:off x="7074838" y="2986436"/>
            <a:ext cx="887739" cy="58477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>
                <a:latin typeface="Trebuchet MS" pitchFamily="34" charset="0"/>
              </a:rPr>
              <a:t>Regular islands</a:t>
            </a:r>
            <a:endParaRPr lang="cs-CZ" sz="1600" b="0" dirty="0" err="1">
              <a:latin typeface="Trebuchet MS" pitchFamily="34" charset="0"/>
            </a:endParaRP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BCB91BE7-888E-C3FB-6960-B841647408BB}"/>
              </a:ext>
            </a:extLst>
          </p:cNvPr>
          <p:cNvSpPr txBox="1"/>
          <p:nvPr/>
        </p:nvSpPr>
        <p:spPr>
          <a:xfrm>
            <a:off x="7022215" y="4000523"/>
            <a:ext cx="992987" cy="584775"/>
          </a:xfrm>
          <a:prstGeom prst="rect">
            <a:avLst/>
          </a:prstGeom>
          <a:solidFill>
            <a:srgbClr val="993366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>
                <a:solidFill>
                  <a:srgbClr val="FFFFFF"/>
                </a:solidFill>
                <a:latin typeface="Trebuchet MS" pitchFamily="34" charset="0"/>
              </a:rPr>
              <a:t>Chaotic sea</a:t>
            </a:r>
            <a:endParaRPr lang="cs-CZ" sz="1600" b="0" dirty="0" err="1">
              <a:solidFill>
                <a:srgbClr val="FFFFFF"/>
              </a:solidFill>
              <a:latin typeface="Trebuchet MS" pitchFamily="34" charset="0"/>
            </a:endParaRPr>
          </a:p>
        </p:txBody>
      </p:sp>
      <p:cxnSp>
        <p:nvCxnSpPr>
          <p:cNvPr id="16" name="Přímá spojnice se šipkou 15">
            <a:extLst>
              <a:ext uri="{FF2B5EF4-FFF2-40B4-BE49-F238E27FC236}">
                <a16:creationId xmlns:a16="http://schemas.microsoft.com/office/drawing/2014/main" id="{0D570439-DB41-054D-E7CC-226ED629EEC2}"/>
              </a:ext>
            </a:extLst>
          </p:cNvPr>
          <p:cNvCxnSpPr>
            <a:stCxn id="13" idx="3"/>
          </p:cNvCxnSpPr>
          <p:nvPr/>
        </p:nvCxnSpPr>
        <p:spPr bwMode="auto">
          <a:xfrm flipV="1">
            <a:off x="7962577" y="3278823"/>
            <a:ext cx="707537" cy="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oval" w="sm" len="sm"/>
            <a:tailEnd type="triangle"/>
          </a:ln>
          <a:effectLst/>
        </p:spPr>
      </p:cxnSp>
      <p:cxnSp>
        <p:nvCxnSpPr>
          <p:cNvPr id="18" name="Přímá spojnice se šipkou 17">
            <a:extLst>
              <a:ext uri="{FF2B5EF4-FFF2-40B4-BE49-F238E27FC236}">
                <a16:creationId xmlns:a16="http://schemas.microsoft.com/office/drawing/2014/main" id="{93C8DE9F-9CDB-4997-033B-054B7D48E701}"/>
              </a:ext>
            </a:extLst>
          </p:cNvPr>
          <p:cNvCxnSpPr>
            <a:stCxn id="14" idx="3"/>
          </p:cNvCxnSpPr>
          <p:nvPr/>
        </p:nvCxnSpPr>
        <p:spPr bwMode="auto">
          <a:xfrm flipV="1">
            <a:off x="8015202" y="3571211"/>
            <a:ext cx="755029" cy="7217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993366"/>
            </a:solidFill>
            <a:prstDash val="solid"/>
            <a:round/>
            <a:headEnd type="oval" w="sm" len="sm"/>
            <a:tailEnd type="triangle"/>
          </a:ln>
          <a:effectLst>
            <a:glow rad="127000">
              <a:srgbClr val="FFFFFF">
                <a:alpha val="60000"/>
              </a:srgbClr>
            </a:glow>
          </a:effec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ovéPole 18">
                <a:extLst>
                  <a:ext uri="{FF2B5EF4-FFF2-40B4-BE49-F238E27FC236}">
                    <a16:creationId xmlns:a16="http://schemas.microsoft.com/office/drawing/2014/main" id="{0CFACB22-8764-43DB-A9A2-C19EAAEB0BAD}"/>
                  </a:ext>
                </a:extLst>
              </p:cNvPr>
              <p:cNvSpPr txBox="1"/>
              <p:nvPr/>
            </p:nvSpPr>
            <p:spPr>
              <a:xfrm>
                <a:off x="5454190" y="2170247"/>
                <a:ext cx="134982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=0.4</m:t>
                      </m:r>
                    </m:oMath>
                  </m:oMathPara>
                </a14:m>
                <a:endParaRPr lang="cs-CZ" b="0" dirty="0" err="1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19" name="TextovéPole 18">
                <a:extLst>
                  <a:ext uri="{FF2B5EF4-FFF2-40B4-BE49-F238E27FC236}">
                    <a16:creationId xmlns:a16="http://schemas.microsoft.com/office/drawing/2014/main" id="{0CFACB22-8764-43DB-A9A2-C19EAAEB0B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4190" y="2170247"/>
                <a:ext cx="1349821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ovéPole 19">
            <a:extLst>
              <a:ext uri="{FF2B5EF4-FFF2-40B4-BE49-F238E27FC236}">
                <a16:creationId xmlns:a16="http://schemas.microsoft.com/office/drawing/2014/main" id="{5D1B3FA0-C9FB-A688-55A1-13D05B5E469E}"/>
              </a:ext>
            </a:extLst>
          </p:cNvPr>
          <p:cNvSpPr txBox="1"/>
          <p:nvPr/>
        </p:nvSpPr>
        <p:spPr>
          <a:xfrm>
            <a:off x="7032440" y="6510893"/>
            <a:ext cx="482245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cs-CZ" sz="1400" b="0" dirty="0">
                <a:latin typeface="Book Antiqua" panose="02040602050305030304" pitchFamily="18" charset="0"/>
              </a:rPr>
              <a:t>J. Novotný, P. Stránský</a:t>
            </a:r>
            <a:r>
              <a:rPr lang="en-US" sz="1400" b="0" dirty="0">
                <a:latin typeface="Book Antiqua" panose="02040602050305030304" pitchFamily="18" charset="0"/>
              </a:rPr>
              <a:t>, </a:t>
            </a:r>
            <a:r>
              <a:rPr lang="cs-CZ" sz="1400" b="0" dirty="0" err="1">
                <a:latin typeface="Book Antiqua" panose="02040602050305030304" pitchFamily="18" charset="0"/>
              </a:rPr>
              <a:t>Phys</a:t>
            </a:r>
            <a:r>
              <a:rPr lang="cs-CZ" sz="1400" b="0" dirty="0">
                <a:latin typeface="Book Antiqua" panose="02040602050305030304" pitchFamily="18" charset="0"/>
              </a:rPr>
              <a:t>. </a:t>
            </a:r>
            <a:r>
              <a:rPr lang="cs-CZ" sz="1400" b="0" dirty="0" err="1">
                <a:latin typeface="Book Antiqua" panose="02040602050305030304" pitchFamily="18" charset="0"/>
              </a:rPr>
              <a:t>Rev</a:t>
            </a:r>
            <a:r>
              <a:rPr lang="cs-CZ" sz="1400" b="0" dirty="0">
                <a:latin typeface="Book Antiqua" panose="02040602050305030304" pitchFamily="18" charset="0"/>
              </a:rPr>
              <a:t>. E 107, 054220 (2023)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899468B3-20AD-FAFC-52C4-56C31027EB41}"/>
              </a:ext>
            </a:extLst>
          </p:cNvPr>
          <p:cNvSpPr txBox="1"/>
          <p:nvPr/>
        </p:nvSpPr>
        <p:spPr>
          <a:xfrm>
            <a:off x="31648" y="6530861"/>
            <a:ext cx="4251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>
                <a:latin typeface="Trebuchet MS" pitchFamily="34" charset="0"/>
              </a:rPr>
              <a:t>3/9</a:t>
            </a:r>
            <a:endParaRPr lang="cs-CZ" sz="1200" b="0" dirty="0" err="1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79686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Přímá spojnice 1">
            <a:extLst>
              <a:ext uri="{FF2B5EF4-FFF2-40B4-BE49-F238E27FC236}">
                <a16:creationId xmlns:a16="http://schemas.microsoft.com/office/drawing/2014/main" id="{66D7F8C5-B169-38CA-ABF9-278567A3613B}"/>
              </a:ext>
            </a:extLst>
          </p:cNvPr>
          <p:cNvCxnSpPr/>
          <p:nvPr/>
        </p:nvCxnSpPr>
        <p:spPr>
          <a:xfrm>
            <a:off x="517839" y="332657"/>
            <a:ext cx="0" cy="6336704"/>
          </a:xfrm>
          <a:prstGeom prst="line">
            <a:avLst/>
          </a:prstGeom>
          <a:ln w="25400" cap="rnd">
            <a:solidFill>
              <a:srgbClr val="0000B4"/>
            </a:solidFill>
            <a:bevel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Přímá spojnice 3">
            <a:extLst>
              <a:ext uri="{FF2B5EF4-FFF2-40B4-BE49-F238E27FC236}">
                <a16:creationId xmlns:a16="http://schemas.microsoft.com/office/drawing/2014/main" id="{FFA9A6AD-3EE0-006A-343A-91ECBD03802D}"/>
              </a:ext>
            </a:extLst>
          </p:cNvPr>
          <p:cNvCxnSpPr>
            <a:cxnSpLocks/>
          </p:cNvCxnSpPr>
          <p:nvPr/>
        </p:nvCxnSpPr>
        <p:spPr>
          <a:xfrm flipH="1">
            <a:off x="293676" y="6453336"/>
            <a:ext cx="11446686" cy="0"/>
          </a:xfrm>
          <a:prstGeom prst="line">
            <a:avLst/>
          </a:prstGeom>
          <a:ln w="25400" cap="rnd">
            <a:solidFill>
              <a:srgbClr val="0000B4"/>
            </a:solidFill>
            <a:bevel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ovéPole 5">
            <a:extLst>
              <a:ext uri="{FF2B5EF4-FFF2-40B4-BE49-F238E27FC236}">
                <a16:creationId xmlns:a16="http://schemas.microsoft.com/office/drawing/2014/main" id="{9E471AF2-A1D3-2253-A240-D643FEC86D58}"/>
              </a:ext>
            </a:extLst>
          </p:cNvPr>
          <p:cNvSpPr txBox="1"/>
          <p:nvPr/>
        </p:nvSpPr>
        <p:spPr>
          <a:xfrm>
            <a:off x="657431" y="256357"/>
            <a:ext cx="8202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u="sng" dirty="0">
                <a:solidFill>
                  <a:srgbClr val="0000B4"/>
                </a:solidFill>
                <a:latin typeface="Trebuchet MS" pitchFamily="34" charset="0"/>
              </a:rPr>
              <a:t>O</a:t>
            </a:r>
            <a:r>
              <a:rPr lang="cs-CZ" sz="3200" b="0" u="sng" dirty="0">
                <a:solidFill>
                  <a:srgbClr val="0000B4"/>
                </a:solidFill>
                <a:latin typeface="Trebuchet MS" pitchFamily="34" charset="0"/>
              </a:rPr>
              <a:t>ut-</a:t>
            </a:r>
            <a:r>
              <a:rPr lang="cs-CZ" sz="3200" b="0" u="sng" dirty="0" err="1">
                <a:solidFill>
                  <a:srgbClr val="0000B4"/>
                </a:solidFill>
                <a:latin typeface="Trebuchet MS" pitchFamily="34" charset="0"/>
              </a:rPr>
              <a:t>of</a:t>
            </a:r>
            <a:r>
              <a:rPr lang="cs-CZ" sz="3200" b="0" u="sng" dirty="0">
                <a:solidFill>
                  <a:srgbClr val="0000B4"/>
                </a:solidFill>
                <a:latin typeface="Trebuchet MS" pitchFamily="34" charset="0"/>
              </a:rPr>
              <a:t>-</a:t>
            </a:r>
            <a:r>
              <a:rPr lang="cs-CZ" sz="3200" u="sng" dirty="0">
                <a:solidFill>
                  <a:srgbClr val="0000B4"/>
                </a:solidFill>
                <a:latin typeface="Trebuchet MS" pitchFamily="34" charset="0"/>
              </a:rPr>
              <a:t>T</a:t>
            </a:r>
            <a:r>
              <a:rPr lang="cs-CZ" sz="3200" b="0" u="sng" dirty="0">
                <a:solidFill>
                  <a:srgbClr val="0000B4"/>
                </a:solidFill>
                <a:latin typeface="Trebuchet MS" pitchFamily="34" charset="0"/>
              </a:rPr>
              <a:t>ime-</a:t>
            </a:r>
            <a:r>
              <a:rPr lang="cs-CZ" sz="3200" u="sng" dirty="0" err="1">
                <a:solidFill>
                  <a:srgbClr val="0000B4"/>
                </a:solidFill>
                <a:latin typeface="Trebuchet MS" pitchFamily="34" charset="0"/>
              </a:rPr>
              <a:t>O</a:t>
            </a:r>
            <a:r>
              <a:rPr lang="cs-CZ" sz="3200" b="0" u="sng" dirty="0" err="1">
                <a:solidFill>
                  <a:srgbClr val="0000B4"/>
                </a:solidFill>
                <a:latin typeface="Trebuchet MS" pitchFamily="34" charset="0"/>
              </a:rPr>
              <a:t>rdered</a:t>
            </a:r>
            <a:r>
              <a:rPr lang="cs-CZ" sz="3200" b="0" u="sng" dirty="0">
                <a:solidFill>
                  <a:srgbClr val="0000B4"/>
                </a:solidFill>
                <a:latin typeface="Trebuchet MS" pitchFamily="34" charset="0"/>
              </a:rPr>
              <a:t> </a:t>
            </a:r>
            <a:r>
              <a:rPr lang="cs-CZ" sz="3200" u="sng" dirty="0" err="1">
                <a:solidFill>
                  <a:srgbClr val="0000B4"/>
                </a:solidFill>
                <a:latin typeface="Trebuchet MS" pitchFamily="34" charset="0"/>
              </a:rPr>
              <a:t>C</a:t>
            </a:r>
            <a:r>
              <a:rPr lang="cs-CZ" sz="3200" b="0" u="sng" dirty="0" err="1">
                <a:solidFill>
                  <a:srgbClr val="0000B4"/>
                </a:solidFill>
                <a:latin typeface="Trebuchet MS" pitchFamily="34" charset="0"/>
              </a:rPr>
              <a:t>orrelators</a:t>
            </a:r>
            <a:r>
              <a:rPr lang="cs-CZ" sz="3200" b="0" dirty="0">
                <a:solidFill>
                  <a:srgbClr val="0000B4"/>
                </a:solidFill>
                <a:latin typeface="Trebuchet MS" pitchFamily="34" charset="0"/>
              </a:rPr>
              <a:t> (</a:t>
            </a:r>
            <a:r>
              <a:rPr lang="cs-CZ" sz="3200" b="0" dirty="0" err="1">
                <a:solidFill>
                  <a:srgbClr val="0000B4"/>
                </a:solidFill>
                <a:latin typeface="Trebuchet MS" pitchFamily="34" charset="0"/>
              </a:rPr>
              <a:t>OTOCs</a:t>
            </a:r>
            <a:r>
              <a:rPr lang="cs-CZ" sz="3200" b="0" dirty="0">
                <a:solidFill>
                  <a:srgbClr val="0000B4"/>
                </a:solidFill>
                <a:latin typeface="Trebuchet MS" pitchFamily="34" charset="0"/>
              </a:rPr>
              <a:t>)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0A631AD9-6B9B-3DAC-869A-2B57062D1988}"/>
              </a:ext>
            </a:extLst>
          </p:cNvPr>
          <p:cNvSpPr txBox="1"/>
          <p:nvPr/>
        </p:nvSpPr>
        <p:spPr>
          <a:xfrm>
            <a:off x="907725" y="826745"/>
            <a:ext cx="105790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cs-CZ" sz="1600" b="0" dirty="0">
                <a:latin typeface="Trebuchet MS" pitchFamily="34" charset="0"/>
              </a:rPr>
              <a:t>4-point </a:t>
            </a:r>
            <a:r>
              <a:rPr lang="cs-CZ" sz="1600" b="0" dirty="0" err="1">
                <a:latin typeface="Trebuchet MS" pitchFamily="34" charset="0"/>
              </a:rPr>
              <a:t>correlation</a:t>
            </a:r>
            <a:r>
              <a:rPr lang="cs-CZ" sz="1600" b="0" dirty="0">
                <a:latin typeface="Trebuchet MS" pitchFamily="34" charset="0"/>
              </a:rPr>
              <a:t> </a:t>
            </a:r>
            <a:r>
              <a:rPr lang="cs-CZ" sz="1600" b="0" dirty="0" err="1">
                <a:latin typeface="Trebuchet MS" pitchFamily="34" charset="0"/>
              </a:rPr>
              <a:t>functions</a:t>
            </a:r>
            <a:r>
              <a:rPr lang="cs-CZ" sz="1600" b="0" dirty="0">
                <a:latin typeface="Trebuchet MS" pitchFamily="34" charset="0"/>
              </a:rPr>
              <a:t> </a:t>
            </a:r>
            <a:r>
              <a:rPr lang="cs-CZ" sz="1600" b="0" dirty="0" err="1">
                <a:latin typeface="Trebuchet MS" pitchFamily="34" charset="0"/>
              </a:rPr>
              <a:t>of</a:t>
            </a:r>
            <a:r>
              <a:rPr lang="cs-CZ" sz="1600" b="0" dirty="0">
                <a:latin typeface="Trebuchet MS" pitchFamily="34" charset="0"/>
              </a:rPr>
              <a:t> </a:t>
            </a:r>
            <a:r>
              <a:rPr lang="cs-CZ" sz="1600" b="0" dirty="0" err="1">
                <a:latin typeface="Trebuchet MS" pitchFamily="34" charset="0"/>
              </a:rPr>
              <a:t>two</a:t>
            </a:r>
            <a:r>
              <a:rPr lang="cs-CZ" sz="1600" b="0" dirty="0">
                <a:latin typeface="Trebuchet MS" pitchFamily="34" charset="0"/>
              </a:rPr>
              <a:t> </a:t>
            </a:r>
            <a:r>
              <a:rPr lang="cs-CZ" sz="1600" b="0" dirty="0" err="1">
                <a:latin typeface="Trebuchet MS" pitchFamily="34" charset="0"/>
              </a:rPr>
              <a:t>quantum</a:t>
            </a:r>
            <a:r>
              <a:rPr lang="cs-CZ" sz="1600" b="0" dirty="0">
                <a:latin typeface="Trebuchet MS" pitchFamily="34" charset="0"/>
              </a:rPr>
              <a:t> </a:t>
            </a:r>
            <a:r>
              <a:rPr lang="cs-CZ" sz="1600" b="0" dirty="0" err="1">
                <a:latin typeface="Trebuchet MS" pitchFamily="34" charset="0"/>
              </a:rPr>
              <a:t>operators</a:t>
            </a:r>
            <a:r>
              <a:rPr lang="cs-CZ" sz="1600" b="0" dirty="0">
                <a:latin typeface="Trebuchet MS" pitchFamily="34" charset="0"/>
              </a:rPr>
              <a:t> </a:t>
            </a:r>
            <a:r>
              <a:rPr lang="en-US" sz="1600" b="0" dirty="0">
                <a:latin typeface="Trebuchet MS" pitchFamily="34" charset="0"/>
              </a:rPr>
              <a:t>(observables) </a:t>
            </a:r>
            <a:r>
              <a:rPr lang="cs-CZ" sz="1600" b="0" dirty="0" err="1">
                <a:latin typeface="Trebuchet MS" pitchFamily="34" charset="0"/>
              </a:rPr>
              <a:t>taken</a:t>
            </a:r>
            <a:r>
              <a:rPr lang="cs-CZ" sz="1600" b="0" dirty="0">
                <a:latin typeface="Trebuchet MS" pitchFamily="34" charset="0"/>
              </a:rPr>
              <a:t> </a:t>
            </a:r>
            <a:r>
              <a:rPr lang="cs-CZ" sz="1600" b="0" dirty="0" err="1">
                <a:latin typeface="Trebuchet MS" pitchFamily="34" charset="0"/>
              </a:rPr>
              <a:t>at</a:t>
            </a:r>
            <a:r>
              <a:rPr lang="cs-CZ" sz="1600" b="0" dirty="0">
                <a:latin typeface="Trebuchet MS" pitchFamily="34" charset="0"/>
              </a:rPr>
              <a:t> </a:t>
            </a:r>
            <a:r>
              <a:rPr lang="cs-CZ" sz="1600" b="0" dirty="0" err="1">
                <a:latin typeface="Trebuchet MS" pitchFamily="34" charset="0"/>
              </a:rPr>
              <a:t>different</a:t>
            </a:r>
            <a:r>
              <a:rPr lang="cs-CZ" sz="1600" b="0" dirty="0">
                <a:latin typeface="Trebuchet MS" pitchFamily="34" charset="0"/>
              </a:rPr>
              <a:t> </a:t>
            </a:r>
            <a:r>
              <a:rPr lang="cs-CZ" sz="1600" b="0" dirty="0" err="1">
                <a:latin typeface="Trebuchet MS" pitchFamily="34" charset="0"/>
              </a:rPr>
              <a:t>times</a:t>
            </a:r>
            <a:endParaRPr lang="cs-CZ" sz="1600" b="0" dirty="0">
              <a:latin typeface="Trebuchet MS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ovéPole 7">
                <a:extLst>
                  <a:ext uri="{FF2B5EF4-FFF2-40B4-BE49-F238E27FC236}">
                    <a16:creationId xmlns:a16="http://schemas.microsoft.com/office/drawing/2014/main" id="{4B0F991A-23BA-26EF-62AD-A1660A653486}"/>
                  </a:ext>
                </a:extLst>
              </p:cNvPr>
              <p:cNvSpPr txBox="1"/>
              <p:nvPr/>
            </p:nvSpPr>
            <p:spPr>
              <a:xfrm>
                <a:off x="1348238" y="1161533"/>
                <a:ext cx="5299516" cy="7320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cs-CZ" sz="2400" b="0" i="1" smtClean="0">
                                          <a:latin typeface="Cambria Math" panose="02040503050406030204" pitchFamily="18" charset="0"/>
                                        </a:rPr>
                                        <m:t>𝑊</m:t>
                                      </m:r>
                                    </m:e>
                                  </m:acc>
                                  <m:d>
                                    <m:d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</m:d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acc>
                                    <m:accPr>
                                      <m:chr m:val="̂"/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cs-CZ" sz="2400" b="0" i="1" smtClean="0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</m:acc>
                                  <m:d>
                                    <m:d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[</m:t>
                          </m:r>
                          <m:acc>
                            <m:accPr>
                              <m:chr m:val="̂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cs-CZ" sz="2400" b="0" i="1" smtClean="0"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e>
                          </m:acc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acc>
                            <m:accPr>
                              <m:chr m:val="̂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cs-CZ" sz="24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</m:acc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]</m:t>
                          </m:r>
                        </m:e>
                      </m:d>
                    </m:oMath>
                  </m:oMathPara>
                </a14:m>
                <a:endParaRPr lang="cs-CZ" sz="2400" b="0" dirty="0" err="1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8" name="TextovéPole 7">
                <a:extLst>
                  <a:ext uri="{FF2B5EF4-FFF2-40B4-BE49-F238E27FC236}">
                    <a16:creationId xmlns:a16="http://schemas.microsoft.com/office/drawing/2014/main" id="{4B0F991A-23BA-26EF-62AD-A1660A6534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8238" y="1161533"/>
                <a:ext cx="5299516" cy="73206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ovéPole 8">
                <a:extLst>
                  <a:ext uri="{FF2B5EF4-FFF2-40B4-BE49-F238E27FC236}">
                    <a16:creationId xmlns:a16="http://schemas.microsoft.com/office/drawing/2014/main" id="{3A8849AE-1B2E-9540-0A44-DB561980F028}"/>
                  </a:ext>
                </a:extLst>
              </p:cNvPr>
              <p:cNvSpPr txBox="1"/>
              <p:nvPr/>
            </p:nvSpPr>
            <p:spPr>
              <a:xfrm>
                <a:off x="7232313" y="1892479"/>
                <a:ext cx="4692139" cy="3334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0" dirty="0">
                    <a:solidFill>
                      <a:schemeClr val="bg2">
                        <a:lumMod val="60000"/>
                        <a:lumOff val="40000"/>
                      </a:schemeClr>
                    </a:solidFill>
                    <a:latin typeface="Trebuchet MS" pitchFamily="34" charset="0"/>
                  </a:rPr>
                  <a:t>Alternative definition: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𝐶</m:t>
                    </m:r>
                    <m:d>
                      <m:dPr>
                        <m:ctrlPr>
                          <a:rPr lang="en-US" sz="1400" b="0" i="1" smtClean="0">
                            <a:solidFill>
                              <a:schemeClr val="bg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solidFill>
                              <a:schemeClr val="bg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1400" b="0" i="1" smtClean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sz="1400" b="0" i="1" smtClean="0">
                            <a:solidFill>
                              <a:schemeClr val="bg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400" b="0" i="1" dirty="0" smtClean="0">
                                <a:solidFill>
                                  <a:schemeClr val="bg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̂"/>
                                <m:ctrlPr>
                                  <a:rPr lang="en-US" sz="1400" b="0" i="1" smtClean="0">
                                    <a:solidFill>
                                      <a:schemeClr val="bg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cs-CZ" sz="1400" b="0" i="1" smtClean="0">
                                    <a:solidFill>
                                      <a:schemeClr val="bg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</m:e>
                            </m:acc>
                          </m:e>
                          <m:sup>
                            <m:r>
                              <a:rPr lang="en-US" sz="1400" b="0" i="1" dirty="0" smtClean="0">
                                <a:solidFill>
                                  <a:schemeClr val="bg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d>
                          <m:dPr>
                            <m:ctrlPr>
                              <a:rPr lang="en-US" sz="1400" b="0" i="1" smtClean="0">
                                <a:solidFill>
                                  <a:schemeClr val="bg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400" b="0" i="1" smtClean="0">
                                <a:solidFill>
                                  <a:schemeClr val="bg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sSup>
                          <m:sSupPr>
                            <m:ctrlPr>
                              <a:rPr lang="en-US" sz="1400" b="0" i="1" dirty="0" smtClean="0">
                                <a:solidFill>
                                  <a:schemeClr val="bg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̂"/>
                                <m:ctrlPr>
                                  <a:rPr lang="en-US" sz="1400" b="0" i="1" smtClean="0">
                                    <a:solidFill>
                                      <a:schemeClr val="bg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cs-CZ" sz="1400" b="0" i="1" smtClean="0">
                                    <a:solidFill>
                                      <a:schemeClr val="bg2">
                                        <a:lumMod val="60000"/>
                                        <a:lumOff val="4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</m:acc>
                          </m:e>
                          <m:sup>
                            <m:r>
                              <a:rPr lang="en-US" sz="1400" b="0" i="1" dirty="0" smtClean="0">
                                <a:solidFill>
                                  <a:schemeClr val="bg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d>
                          <m:dPr>
                            <m:ctrlPr>
                              <a:rPr lang="en-US" sz="1400" b="0" i="1" smtClean="0">
                                <a:solidFill>
                                  <a:schemeClr val="bg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400" b="0" i="1" smtClean="0">
                                <a:solidFill>
                                  <a:schemeClr val="bg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</m:d>
                        <m:acc>
                          <m:accPr>
                            <m:chr m:val="̂"/>
                            <m:ctrlPr>
                              <a:rPr lang="en-US" sz="1400" b="0" i="1" smtClean="0">
                                <a:solidFill>
                                  <a:schemeClr val="bg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cs-CZ" sz="1400" b="0" i="1" smtClean="0">
                                <a:solidFill>
                                  <a:schemeClr val="bg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</m:acc>
                        <m:d>
                          <m:dPr>
                            <m:ctrlPr>
                              <a:rPr lang="en-US" sz="1400" b="0" i="1" smtClean="0">
                                <a:solidFill>
                                  <a:schemeClr val="bg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400" b="0" i="1" smtClean="0">
                                <a:solidFill>
                                  <a:schemeClr val="bg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acc>
                          <m:accPr>
                            <m:chr m:val="̂"/>
                            <m:ctrlPr>
                              <a:rPr lang="en-US" sz="1400" b="0" i="1" smtClean="0">
                                <a:solidFill>
                                  <a:schemeClr val="bg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cs-CZ" sz="1400" b="0" i="1" smtClean="0">
                                <a:solidFill>
                                  <a:schemeClr val="bg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</m:acc>
                        <m:r>
                          <a:rPr lang="en-US" sz="1400" b="0" i="1" smtClean="0">
                            <a:solidFill>
                              <a:schemeClr val="bg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(0)</m:t>
                        </m:r>
                      </m:e>
                    </m:d>
                  </m:oMath>
                </a14:m>
                <a:endParaRPr lang="cs-CZ" sz="1400" b="0" dirty="0" err="1">
                  <a:solidFill>
                    <a:schemeClr val="bg2">
                      <a:lumMod val="60000"/>
                      <a:lumOff val="40000"/>
                    </a:schemeClr>
                  </a:solidFill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9" name="TextovéPole 8">
                <a:extLst>
                  <a:ext uri="{FF2B5EF4-FFF2-40B4-BE49-F238E27FC236}">
                    <a16:creationId xmlns:a16="http://schemas.microsoft.com/office/drawing/2014/main" id="{3A8849AE-1B2E-9540-0A44-DB561980F0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2313" y="1892479"/>
                <a:ext cx="4692139" cy="333489"/>
              </a:xfrm>
              <a:prstGeom prst="rect">
                <a:avLst/>
              </a:prstGeom>
              <a:blipFill>
                <a:blip r:embed="rId3"/>
                <a:stretch>
                  <a:fillRect l="-390" b="-1272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ovéPole 10">
                <a:extLst>
                  <a:ext uri="{FF2B5EF4-FFF2-40B4-BE49-F238E27FC236}">
                    <a16:creationId xmlns:a16="http://schemas.microsoft.com/office/drawing/2014/main" id="{B3D07C1B-FC78-E4F3-FB00-BF460D931413}"/>
                  </a:ext>
                </a:extLst>
              </p:cNvPr>
              <p:cNvSpPr txBox="1"/>
              <p:nvPr/>
            </p:nvSpPr>
            <p:spPr>
              <a:xfrm>
                <a:off x="1908892" y="1773042"/>
                <a:ext cx="2876689" cy="5721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cs-CZ" b="0" i="1" smtClean="0">
                                          <a:latin typeface="Cambria Math" panose="02040503050406030204" pitchFamily="18" charset="0"/>
                                        </a:rPr>
                                        <m:t>𝑊</m:t>
                                      </m:r>
                                    </m:e>
                                  </m:acc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</m:d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acc>
                                    <m:accPr>
                                      <m:chr m:val="̂"/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cs-CZ" b="0" i="1" smtClean="0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</m:acc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cs-CZ" b="0" dirty="0" err="1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11" name="TextovéPole 10">
                <a:extLst>
                  <a:ext uri="{FF2B5EF4-FFF2-40B4-BE49-F238E27FC236}">
                    <a16:creationId xmlns:a16="http://schemas.microsoft.com/office/drawing/2014/main" id="{B3D07C1B-FC78-E4F3-FB00-BF460D9314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8892" y="1773042"/>
                <a:ext cx="2876689" cy="57214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ovéPole 11">
            <a:extLst>
              <a:ext uri="{FF2B5EF4-FFF2-40B4-BE49-F238E27FC236}">
                <a16:creationId xmlns:a16="http://schemas.microsoft.com/office/drawing/2014/main" id="{252894F1-1431-CBDD-14ED-B53834361A8C}"/>
              </a:ext>
            </a:extLst>
          </p:cNvPr>
          <p:cNvSpPr txBox="1"/>
          <p:nvPr/>
        </p:nvSpPr>
        <p:spPr>
          <a:xfrm>
            <a:off x="693001" y="4949551"/>
            <a:ext cx="72929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00B4"/>
                </a:solidFill>
                <a:latin typeface="Trebuchet MS" pitchFamily="34" charset="0"/>
              </a:rPr>
              <a:t>Microcanonical OTOC</a:t>
            </a:r>
            <a:endParaRPr lang="cs-CZ" b="0" dirty="0" err="1">
              <a:latin typeface="Trebuchet MS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ovéPole 12">
                <a:extLst>
                  <a:ext uri="{FF2B5EF4-FFF2-40B4-BE49-F238E27FC236}">
                    <a16:creationId xmlns:a16="http://schemas.microsoft.com/office/drawing/2014/main" id="{60B67D3E-0552-6EA4-34BD-B5B2CCCB691C}"/>
                  </a:ext>
                </a:extLst>
              </p:cNvPr>
              <p:cNvSpPr txBox="1"/>
              <p:nvPr/>
            </p:nvSpPr>
            <p:spPr>
              <a:xfrm>
                <a:off x="4178151" y="4858560"/>
                <a:ext cx="3737694" cy="6254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=−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  <m:e>
                          <m:sSup>
                            <m:sSup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sz="2000" b="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𝑊</m:t>
                                      </m:r>
                                    </m:e>
                                  </m:acc>
                                  <m:d>
                                    <m:dPr>
                                      <m:ctrlPr>
                                        <a:rPr lang="en-US" sz="2000" b="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b="0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</m:d>
                                  <m:r>
                                    <a:rPr lang="en-US" sz="2000" b="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acc>
                                    <m:accPr>
                                      <m:chr m:val="̂"/>
                                      <m:ctrlPr>
                                        <a:rPr lang="en-US" sz="2000" b="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</m:acc>
                                  <m:d>
                                    <m:dPr>
                                      <m:ctrlPr>
                                        <a:rPr lang="en-US" sz="2000" b="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b="0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en-US" sz="2000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  <m:e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cs-CZ" sz="2000" b="0" dirty="0" err="1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13" name="TextovéPole 12">
                <a:extLst>
                  <a:ext uri="{FF2B5EF4-FFF2-40B4-BE49-F238E27FC236}">
                    <a16:creationId xmlns:a16="http://schemas.microsoft.com/office/drawing/2014/main" id="{60B67D3E-0552-6EA4-34BD-B5B2CCCB69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8151" y="4858560"/>
                <a:ext cx="3737694" cy="62549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ovéPole 13">
                <a:extLst>
                  <a:ext uri="{FF2B5EF4-FFF2-40B4-BE49-F238E27FC236}">
                    <a16:creationId xmlns:a16="http://schemas.microsoft.com/office/drawing/2014/main" id="{FF58E0EE-ED7A-C7C4-6C34-B89DF47D2300}"/>
                  </a:ext>
                </a:extLst>
              </p:cNvPr>
              <p:cNvSpPr txBox="1"/>
              <p:nvPr/>
            </p:nvSpPr>
            <p:spPr>
              <a:xfrm>
                <a:off x="7232312" y="1356768"/>
                <a:ext cx="4561445" cy="4020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0" dirty="0">
                    <a:latin typeface="Trebuchet MS" pitchFamily="34" charset="0"/>
                  </a:rPr>
                  <a:t>Heisenberg picture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cs-CZ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</m:acc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acc>
                          <m:accPr>
                            <m:chr m:val="̂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</m:acc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  <m:acc>
                      <m:accPr>
                        <m:chr m:val="̂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cs-CZ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</m:acc>
                    <m:d>
                      <m:d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  <m:acc>
                          <m:accPr>
                            <m:chr m:val="̂"/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</m:acc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endParaRPr lang="cs-CZ" b="0" dirty="0" err="1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14" name="TextovéPole 13">
                <a:extLst>
                  <a:ext uri="{FF2B5EF4-FFF2-40B4-BE49-F238E27FC236}">
                    <a16:creationId xmlns:a16="http://schemas.microsoft.com/office/drawing/2014/main" id="{FF58E0EE-ED7A-C7C4-6C34-B89DF47D23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2312" y="1356768"/>
                <a:ext cx="4561445" cy="402098"/>
              </a:xfrm>
              <a:prstGeom prst="rect">
                <a:avLst/>
              </a:prstGeom>
              <a:blipFill>
                <a:blip r:embed="rId6"/>
                <a:stretch>
                  <a:fillRect l="-1068" t="-1515" r="-1602" b="-2272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ovéPole 15">
            <a:extLst>
              <a:ext uri="{FF2B5EF4-FFF2-40B4-BE49-F238E27FC236}">
                <a16:creationId xmlns:a16="http://schemas.microsoft.com/office/drawing/2014/main" id="{34CBB5CF-F76A-C6DF-E594-B5A5FC9EA470}"/>
              </a:ext>
            </a:extLst>
          </p:cNvPr>
          <p:cNvSpPr txBox="1"/>
          <p:nvPr/>
        </p:nvSpPr>
        <p:spPr>
          <a:xfrm>
            <a:off x="657431" y="3211554"/>
            <a:ext cx="22960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00B4"/>
                </a:solidFill>
                <a:latin typeface="Trebuchet MS" pitchFamily="34" charset="0"/>
              </a:rPr>
              <a:t>Thermal OTOC</a:t>
            </a:r>
            <a:endParaRPr lang="cs-CZ" sz="2400" dirty="0" err="1">
              <a:solidFill>
                <a:srgbClr val="0000B4"/>
              </a:solidFill>
              <a:latin typeface="Trebuchet MS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ovéPole 16">
                <a:extLst>
                  <a:ext uri="{FF2B5EF4-FFF2-40B4-BE49-F238E27FC236}">
                    <a16:creationId xmlns:a16="http://schemas.microsoft.com/office/drawing/2014/main" id="{100BA472-2B85-5458-B5B0-D54E998A70F8}"/>
                  </a:ext>
                </a:extLst>
              </p:cNvPr>
              <p:cNvSpPr txBox="1"/>
              <p:nvPr/>
            </p:nvSpPr>
            <p:spPr>
              <a:xfrm>
                <a:off x="4053617" y="3124971"/>
                <a:ext cx="3877853" cy="6109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US" b="0" i="1" smtClean="0">
                          <a:latin typeface="Cambria Math" panose="02040503050406030204" pitchFamily="18" charset="0"/>
                        </a:rPr>
                        <m:t>Tr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  <m:acc>
                                <m:accPr>
                                  <m:chr m:val="̂"/>
                                  <m:ctrlPr>
                                    <a:rPr lang="en-US" b="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</m:acc>
                            </m:sup>
                          </m:sSup>
                          <m:sSup>
                            <m:sSupPr>
                              <m:ctrlPr>
                                <a:rPr lang="en-US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b="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b="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𝑊</m:t>
                                      </m:r>
                                    </m:e>
                                  </m:acc>
                                  <m:d>
                                    <m:dPr>
                                      <m:ctrlPr>
                                        <a:rPr lang="en-US" b="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</m:d>
                                  <m:r>
                                    <a:rPr lang="en-US" b="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acc>
                                    <m:accPr>
                                      <m:chr m:val="̂"/>
                                      <m:ctrlPr>
                                        <a:rPr lang="en-US" b="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</m:acc>
                                  <m:d>
                                    <m:dPr>
                                      <m:ctrlPr>
                                        <a:rPr lang="en-US" b="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en-US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cs-CZ" b="0" dirty="0" err="1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17" name="TextovéPole 16">
                <a:extLst>
                  <a:ext uri="{FF2B5EF4-FFF2-40B4-BE49-F238E27FC236}">
                    <a16:creationId xmlns:a16="http://schemas.microsoft.com/office/drawing/2014/main" id="{100BA472-2B85-5458-B5B0-D54E998A70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3617" y="3124971"/>
                <a:ext cx="3877853" cy="61093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ovéPole 17">
            <a:extLst>
              <a:ext uri="{FF2B5EF4-FFF2-40B4-BE49-F238E27FC236}">
                <a16:creationId xmlns:a16="http://schemas.microsoft.com/office/drawing/2014/main" id="{A6A49DB7-4ED7-5C17-B5F3-C956478BDC52}"/>
              </a:ext>
            </a:extLst>
          </p:cNvPr>
          <p:cNvSpPr txBox="1"/>
          <p:nvPr/>
        </p:nvSpPr>
        <p:spPr>
          <a:xfrm>
            <a:off x="907725" y="3718322"/>
            <a:ext cx="63607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 b="0" dirty="0">
                <a:latin typeface="Trebuchet MS" pitchFamily="34" charset="0"/>
              </a:rPr>
              <a:t>Relevant for the </a:t>
            </a:r>
            <a:r>
              <a:rPr lang="en-US" sz="1600" b="0" dirty="0" err="1">
                <a:latin typeface="Trebuchet MS" pitchFamily="34" charset="0"/>
              </a:rPr>
              <a:t>AdS</a:t>
            </a:r>
            <a:r>
              <a:rPr lang="en-US" sz="1600" b="0" dirty="0">
                <a:latin typeface="Trebuchet MS" pitchFamily="34" charset="0"/>
              </a:rPr>
              <a:t>-CFT studies in black holes</a:t>
            </a:r>
          </a:p>
          <a:p>
            <a:pPr marL="285750" indent="-285750">
              <a:buFontTx/>
              <a:buChar char="-"/>
            </a:pPr>
            <a:r>
              <a:rPr lang="en-US" sz="1600" b="0" dirty="0">
                <a:latin typeface="Trebuchet MS" pitchFamily="34" charset="0"/>
              </a:rPr>
              <a:t>Relation between </a:t>
            </a:r>
            <a:r>
              <a:rPr lang="cs-CZ" sz="1600" b="0" dirty="0" err="1">
                <a:latin typeface="Trebuchet MS" pitchFamily="34" charset="0"/>
              </a:rPr>
              <a:t>black</a:t>
            </a:r>
            <a:r>
              <a:rPr lang="cs-CZ" sz="1600" b="0" dirty="0">
                <a:latin typeface="Trebuchet MS" pitchFamily="34" charset="0"/>
              </a:rPr>
              <a:t>-hole horizon geometry and chaos</a:t>
            </a:r>
          </a:p>
        </p:txBody>
      </p:sp>
      <p:sp>
        <p:nvSpPr>
          <p:cNvPr id="19" name="TextovéPole 18">
            <a:extLst>
              <a:ext uri="{FF2B5EF4-FFF2-40B4-BE49-F238E27FC236}">
                <a16:creationId xmlns:a16="http://schemas.microsoft.com/office/drawing/2014/main" id="{D491E9A6-E479-16CF-E3DC-8BB15AA3A25E}"/>
              </a:ext>
            </a:extLst>
          </p:cNvPr>
          <p:cNvSpPr txBox="1"/>
          <p:nvPr/>
        </p:nvSpPr>
        <p:spPr>
          <a:xfrm>
            <a:off x="5306194" y="4223712"/>
            <a:ext cx="6434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0" dirty="0">
                <a:latin typeface="Book Antiqua" panose="02040602050305030304" pitchFamily="18" charset="0"/>
              </a:rPr>
              <a:t>S. H. </a:t>
            </a:r>
            <a:r>
              <a:rPr lang="en-US" sz="1400" b="0" dirty="0" err="1">
                <a:latin typeface="Book Antiqua" panose="02040602050305030304" pitchFamily="18" charset="0"/>
              </a:rPr>
              <a:t>Shenker</a:t>
            </a:r>
            <a:r>
              <a:rPr lang="cs-CZ" sz="1400" b="0" dirty="0">
                <a:latin typeface="Book Antiqua" panose="02040602050305030304" pitchFamily="18" charset="0"/>
              </a:rPr>
              <a:t>, </a:t>
            </a:r>
            <a:r>
              <a:rPr lang="en-US" sz="1400" b="0" dirty="0">
                <a:latin typeface="Book Antiqua" panose="02040602050305030304" pitchFamily="18" charset="0"/>
              </a:rPr>
              <a:t>D. Stanford, </a:t>
            </a:r>
            <a:r>
              <a:rPr lang="en-US" sz="1400" b="0" i="1" dirty="0">
                <a:latin typeface="Book Antiqua" panose="02040602050305030304" pitchFamily="18" charset="0"/>
              </a:rPr>
              <a:t>Black holes and the butterfly effect</a:t>
            </a:r>
            <a:r>
              <a:rPr lang="cs-CZ" sz="1400" b="0" dirty="0">
                <a:latin typeface="Book Antiqua" panose="02040602050305030304" pitchFamily="18" charset="0"/>
              </a:rPr>
              <a:t>, JHEP</a:t>
            </a:r>
            <a:r>
              <a:rPr lang="en-US" sz="1400" b="0" dirty="0">
                <a:latin typeface="Book Antiqua" panose="02040602050305030304" pitchFamily="18" charset="0"/>
              </a:rPr>
              <a:t>2014, 67 </a:t>
            </a:r>
            <a:endParaRPr lang="cs-CZ" sz="1400" b="0" dirty="0">
              <a:latin typeface="Book Antiqua" panose="02040602050305030304" pitchFamily="18" charset="0"/>
            </a:endParaRPr>
          </a:p>
          <a:p>
            <a:pPr algn="r"/>
            <a:r>
              <a:rPr lang="en-US" sz="1400" b="0" dirty="0">
                <a:latin typeface="Book Antiqua" panose="02040602050305030304" pitchFamily="18" charset="0"/>
              </a:rPr>
              <a:t>J. Maldacena, S.H. </a:t>
            </a:r>
            <a:r>
              <a:rPr lang="en-US" sz="1400" b="0" dirty="0" err="1">
                <a:latin typeface="Book Antiqua" panose="02040602050305030304" pitchFamily="18" charset="0"/>
              </a:rPr>
              <a:t>Shenker</a:t>
            </a:r>
            <a:r>
              <a:rPr lang="en-US" sz="1400" b="0" dirty="0">
                <a:latin typeface="Book Antiqua" panose="02040602050305030304" pitchFamily="18" charset="0"/>
              </a:rPr>
              <a:t>, D. Stanford, </a:t>
            </a:r>
            <a:r>
              <a:rPr lang="en-US" sz="1400" b="0" i="1" dirty="0">
                <a:latin typeface="Book Antiqua" panose="02040602050305030304" pitchFamily="18" charset="0"/>
              </a:rPr>
              <a:t>A bound on chaos</a:t>
            </a:r>
            <a:r>
              <a:rPr lang="en-US" sz="1400" b="0" dirty="0">
                <a:latin typeface="Book Antiqua" panose="02040602050305030304" pitchFamily="18" charset="0"/>
              </a:rPr>
              <a:t>, JHEP2016, 106</a:t>
            </a:r>
            <a:endParaRPr lang="cs-CZ" sz="1400" b="0" dirty="0" err="1">
              <a:latin typeface="Book Antiqua" panose="02040602050305030304" pitchFamily="18" charset="0"/>
            </a:endParaRPr>
          </a:p>
        </p:txBody>
      </p:sp>
      <p:sp>
        <p:nvSpPr>
          <p:cNvPr id="22" name="Obdélník 21">
            <a:extLst>
              <a:ext uri="{FF2B5EF4-FFF2-40B4-BE49-F238E27FC236}">
                <a16:creationId xmlns:a16="http://schemas.microsoft.com/office/drawing/2014/main" id="{A1F277AF-22CD-1D74-9085-FEB2C319076C}"/>
              </a:ext>
            </a:extLst>
          </p:cNvPr>
          <p:cNvSpPr/>
          <p:nvPr/>
        </p:nvSpPr>
        <p:spPr bwMode="auto">
          <a:xfrm>
            <a:off x="657431" y="4886557"/>
            <a:ext cx="11059554" cy="935948"/>
          </a:xfrm>
          <a:prstGeom prst="rect">
            <a:avLst/>
          </a:prstGeom>
          <a:noFill/>
          <a:ln w="31750" cap="flat" cmpd="sng" algn="ctr">
            <a:solidFill>
              <a:srgbClr val="FFC000"/>
            </a:solidFill>
            <a:prstDash val="solid"/>
            <a:round/>
            <a:headEnd type="oval" w="sm" len="sm"/>
            <a:tailEnd type="triangle" w="lg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" name="TextovéPole 22">
            <a:extLst>
              <a:ext uri="{FF2B5EF4-FFF2-40B4-BE49-F238E27FC236}">
                <a16:creationId xmlns:a16="http://schemas.microsoft.com/office/drawing/2014/main" id="{1E4F7BED-59E8-ABCB-ADC5-CA432EF83CA4}"/>
              </a:ext>
            </a:extLst>
          </p:cNvPr>
          <p:cNvSpPr txBox="1"/>
          <p:nvPr/>
        </p:nvSpPr>
        <p:spPr>
          <a:xfrm>
            <a:off x="907725" y="2299489"/>
            <a:ext cx="67078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 b="0" dirty="0">
                <a:latin typeface="Trebuchet MS" pitchFamily="34" charset="0"/>
              </a:rPr>
              <a:t>Introduced as a semiclassical tool to study superconductivity</a:t>
            </a:r>
            <a:endParaRPr lang="cs-CZ" sz="1600" b="0" dirty="0">
              <a:latin typeface="Trebuchet MS" pitchFamily="34" charset="0"/>
            </a:endParaRPr>
          </a:p>
          <a:p>
            <a:pPr marL="285750" indent="-285750">
              <a:buFontTx/>
              <a:buChar char="-"/>
            </a:pPr>
            <a:r>
              <a:rPr lang="cs-CZ" sz="1600" b="0" dirty="0">
                <a:latin typeface="Trebuchet MS" pitchFamily="34" charset="0"/>
              </a:rPr>
              <a:t>Time </a:t>
            </a:r>
            <a:r>
              <a:rPr lang="cs-CZ" sz="1600" b="0" dirty="0" err="1">
                <a:latin typeface="Trebuchet MS" pitchFamily="34" charset="0"/>
              </a:rPr>
              <a:t>evolution</a:t>
            </a:r>
            <a:r>
              <a:rPr lang="cs-CZ" sz="1600" b="0" dirty="0">
                <a:latin typeface="Trebuchet MS" pitchFamily="34" charset="0"/>
              </a:rPr>
              <a:t> in </a:t>
            </a:r>
            <a:r>
              <a:rPr lang="cs-CZ" sz="1600" b="0" dirty="0" err="1">
                <a:latin typeface="Trebuchet MS" pitchFamily="34" charset="0"/>
              </a:rPr>
              <a:t>the</a:t>
            </a:r>
            <a:r>
              <a:rPr lang="cs-CZ" sz="1600" b="0" dirty="0">
                <a:latin typeface="Trebuchet MS" pitchFamily="34" charset="0"/>
              </a:rPr>
              <a:t> study </a:t>
            </a:r>
            <a:r>
              <a:rPr lang="cs-CZ" sz="1600" b="0" dirty="0" err="1">
                <a:latin typeface="Trebuchet MS" pitchFamily="34" charset="0"/>
              </a:rPr>
              <a:t>of</a:t>
            </a:r>
            <a:r>
              <a:rPr lang="cs-CZ" sz="1600" b="0" dirty="0">
                <a:latin typeface="Trebuchet MS" pitchFamily="34" charset="0"/>
              </a:rPr>
              <a:t> </a:t>
            </a:r>
            <a:r>
              <a:rPr lang="cs-CZ" sz="1600" b="0" dirty="0" err="1">
                <a:latin typeface="Trebuchet MS" pitchFamily="34" charset="0"/>
              </a:rPr>
              <a:t>quantum</a:t>
            </a:r>
            <a:r>
              <a:rPr lang="cs-CZ" sz="1600" b="0" dirty="0">
                <a:latin typeface="Trebuchet MS" pitchFamily="34" charset="0"/>
              </a:rPr>
              <a:t> chaos</a:t>
            </a:r>
          </a:p>
          <a:p>
            <a:pPr marL="285750" indent="-285750">
              <a:buFontTx/>
              <a:buChar char="-"/>
            </a:pPr>
            <a:r>
              <a:rPr lang="cs-CZ" sz="1600" b="0" dirty="0" err="1">
                <a:latin typeface="Trebuchet MS" pitchFamily="34" charset="0"/>
              </a:rPr>
              <a:t>Suitable</a:t>
            </a:r>
            <a:r>
              <a:rPr lang="cs-CZ" sz="1600" b="0" dirty="0">
                <a:latin typeface="Trebuchet MS" pitchFamily="34" charset="0"/>
              </a:rPr>
              <a:t> </a:t>
            </a:r>
            <a:r>
              <a:rPr lang="cs-CZ" sz="1600" b="0" dirty="0" err="1">
                <a:latin typeface="Trebuchet MS" pitchFamily="34" charset="0"/>
              </a:rPr>
              <a:t>for</a:t>
            </a:r>
            <a:r>
              <a:rPr lang="cs-CZ" sz="1600" b="0" dirty="0">
                <a:latin typeface="Trebuchet MS" pitchFamily="34" charset="0"/>
              </a:rPr>
              <a:t> many-body </a:t>
            </a:r>
            <a:r>
              <a:rPr lang="cs-CZ" sz="1600" b="0" dirty="0" err="1">
                <a:latin typeface="Trebuchet MS" pitchFamily="34" charset="0"/>
              </a:rPr>
              <a:t>systems</a:t>
            </a:r>
            <a:endParaRPr lang="cs-CZ" sz="1600" b="0" dirty="0">
              <a:latin typeface="Trebuchet MS" pitchFamily="34" charset="0"/>
            </a:endParaRPr>
          </a:p>
        </p:txBody>
      </p:sp>
      <p:sp>
        <p:nvSpPr>
          <p:cNvPr id="24" name="TextovéPole 23">
            <a:extLst>
              <a:ext uri="{FF2B5EF4-FFF2-40B4-BE49-F238E27FC236}">
                <a16:creationId xmlns:a16="http://schemas.microsoft.com/office/drawing/2014/main" id="{980776F8-1977-9C1B-4106-FA066376CD05}"/>
              </a:ext>
            </a:extLst>
          </p:cNvPr>
          <p:cNvSpPr txBox="1"/>
          <p:nvPr/>
        </p:nvSpPr>
        <p:spPr>
          <a:xfrm>
            <a:off x="7018185" y="2342360"/>
            <a:ext cx="4852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0" dirty="0">
                <a:latin typeface="Book Antiqua" panose="02040602050305030304" pitchFamily="18" charset="0"/>
              </a:rPr>
              <a:t>A. Larkin, Y. Ovchinnikov, </a:t>
            </a:r>
            <a:r>
              <a:rPr lang="en-US" sz="1400" b="0" dirty="0" err="1">
                <a:latin typeface="Book Antiqua" panose="02040602050305030304" pitchFamily="18" charset="0"/>
              </a:rPr>
              <a:t>Sov</a:t>
            </a:r>
            <a:r>
              <a:rPr lang="en-US" sz="1400" b="0" dirty="0">
                <a:latin typeface="Book Antiqua" panose="02040602050305030304" pitchFamily="18" charset="0"/>
              </a:rPr>
              <a:t>. Phys. JETP 28, 1200 (1969)</a:t>
            </a:r>
            <a:endParaRPr lang="cs-CZ" sz="1400" b="0" dirty="0" err="1">
              <a:latin typeface="Book Antiqua" panose="0204060205030503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ovéPole 24">
                <a:extLst>
                  <a:ext uri="{FF2B5EF4-FFF2-40B4-BE49-F238E27FC236}">
                    <a16:creationId xmlns:a16="http://schemas.microsoft.com/office/drawing/2014/main" id="{C072D16E-E57E-2B10-9121-89412451026E}"/>
                  </a:ext>
                </a:extLst>
              </p:cNvPr>
              <p:cNvSpPr txBox="1"/>
              <p:nvPr/>
            </p:nvSpPr>
            <p:spPr>
              <a:xfrm>
                <a:off x="943295" y="5439212"/>
                <a:ext cx="7007036" cy="3452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Tx/>
                  <a:buChar char="-"/>
                </a:pPr>
                <a:r>
                  <a:rPr lang="en-US" sz="1600" b="0" dirty="0">
                    <a:latin typeface="Trebuchet MS" pitchFamily="34" charset="0"/>
                  </a:rPr>
                  <a:t>Expectation values at the energy eigenstates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acc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sz="16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dirty="0" smtClean="0">
                                <a:latin typeface="Cambria Math" panose="02040503050406030204" pitchFamily="18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en-US" sz="1600" b="0" i="1" dirty="0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dirty="0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600" b="0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sz="16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dirty="0" smtClean="0">
                                <a:latin typeface="Cambria Math" panose="02040503050406030204" pitchFamily="18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en-US" sz="1600" b="0" i="1" dirty="0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600" b="0" dirty="0">
                    <a:latin typeface="Trebuchet MS" pitchFamily="34" charset="0"/>
                  </a:rPr>
                  <a:t>)</a:t>
                </a:r>
              </a:p>
            </p:txBody>
          </p:sp>
        </mc:Choice>
        <mc:Fallback xmlns="">
          <p:sp>
            <p:nvSpPr>
              <p:cNvPr id="25" name="TextovéPole 24">
                <a:extLst>
                  <a:ext uri="{FF2B5EF4-FFF2-40B4-BE49-F238E27FC236}">
                    <a16:creationId xmlns:a16="http://schemas.microsoft.com/office/drawing/2014/main" id="{C072D16E-E57E-2B10-9121-8941245102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3295" y="5439212"/>
                <a:ext cx="7007036" cy="345223"/>
              </a:xfrm>
              <a:prstGeom prst="rect">
                <a:avLst/>
              </a:prstGeom>
              <a:blipFill>
                <a:blip r:embed="rId8"/>
                <a:stretch>
                  <a:fillRect l="-435" t="-103509" b="-16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ovéPole 25">
            <a:extLst>
              <a:ext uri="{FF2B5EF4-FFF2-40B4-BE49-F238E27FC236}">
                <a16:creationId xmlns:a16="http://schemas.microsoft.com/office/drawing/2014/main" id="{ED068C03-1259-0DA4-EC17-E0802DA48028}"/>
              </a:ext>
            </a:extLst>
          </p:cNvPr>
          <p:cNvSpPr txBox="1"/>
          <p:nvPr/>
        </p:nvSpPr>
        <p:spPr>
          <a:xfrm>
            <a:off x="657431" y="5936776"/>
            <a:ext cx="25196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00B4"/>
                </a:solidFill>
                <a:latin typeface="Trebuchet MS" pitchFamily="34" charset="0"/>
              </a:rPr>
              <a:t>Other OTOCs</a:t>
            </a:r>
            <a:endParaRPr lang="cs-CZ" sz="2400" dirty="0" err="1">
              <a:solidFill>
                <a:srgbClr val="0000B4"/>
              </a:solidFill>
              <a:latin typeface="Trebuchet MS" pitchFamily="34" charset="0"/>
            </a:endParaRPr>
          </a:p>
        </p:txBody>
      </p:sp>
      <p:sp>
        <p:nvSpPr>
          <p:cNvPr id="27" name="TextovéPole 26">
            <a:extLst>
              <a:ext uri="{FF2B5EF4-FFF2-40B4-BE49-F238E27FC236}">
                <a16:creationId xmlns:a16="http://schemas.microsoft.com/office/drawing/2014/main" id="{5E7471B6-B257-4DAC-7645-56870893EEBB}"/>
              </a:ext>
            </a:extLst>
          </p:cNvPr>
          <p:cNvSpPr txBox="1"/>
          <p:nvPr/>
        </p:nvSpPr>
        <p:spPr>
          <a:xfrm>
            <a:off x="4830679" y="5504654"/>
            <a:ext cx="6871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0" dirty="0">
                <a:latin typeface="Book Antiqua" panose="02040602050305030304" pitchFamily="18" charset="0"/>
              </a:rPr>
              <a:t>K. Hashimoto, K. Murata, R. Yoshii, JHEP2017, 138</a:t>
            </a:r>
            <a:endParaRPr lang="cs-CZ" sz="1400" b="0" dirty="0" err="1">
              <a:latin typeface="Book Antiqua" panose="02040602050305030304" pitchFamily="18" charset="0"/>
            </a:endParaRPr>
          </a:p>
        </p:txBody>
      </p:sp>
      <p:sp>
        <p:nvSpPr>
          <p:cNvPr id="28" name="TextovéPole 27">
            <a:extLst>
              <a:ext uri="{FF2B5EF4-FFF2-40B4-BE49-F238E27FC236}">
                <a16:creationId xmlns:a16="http://schemas.microsoft.com/office/drawing/2014/main" id="{B2A12405-C39E-863E-CA22-632AD1BC6BAB}"/>
              </a:ext>
            </a:extLst>
          </p:cNvPr>
          <p:cNvSpPr txBox="1"/>
          <p:nvPr/>
        </p:nvSpPr>
        <p:spPr>
          <a:xfrm>
            <a:off x="2714023" y="5981050"/>
            <a:ext cx="5059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>
                <a:latin typeface="Trebuchet MS" pitchFamily="34" charset="0"/>
              </a:rPr>
              <a:t>- OTOCs in coherent states, FOTOCs, …</a:t>
            </a:r>
            <a:endParaRPr lang="cs-CZ" b="0" dirty="0" err="1">
              <a:latin typeface="Trebuchet MS" pitchFamily="34" charset="0"/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742A9A99-115A-F390-3F4D-F5E3FDEDD178}"/>
              </a:ext>
            </a:extLst>
          </p:cNvPr>
          <p:cNvSpPr txBox="1"/>
          <p:nvPr/>
        </p:nvSpPr>
        <p:spPr>
          <a:xfrm>
            <a:off x="31648" y="6530861"/>
            <a:ext cx="4251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>
                <a:latin typeface="Trebuchet MS" pitchFamily="34" charset="0"/>
              </a:rPr>
              <a:t>4/9</a:t>
            </a:r>
            <a:endParaRPr lang="cs-CZ" sz="1200" b="0" dirty="0" err="1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545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Přímá spojnice 2">
            <a:extLst>
              <a:ext uri="{FF2B5EF4-FFF2-40B4-BE49-F238E27FC236}">
                <a16:creationId xmlns:a16="http://schemas.microsoft.com/office/drawing/2014/main" id="{8C87F9F3-B714-3740-A95C-74B98F0BE30B}"/>
              </a:ext>
            </a:extLst>
          </p:cNvPr>
          <p:cNvCxnSpPr/>
          <p:nvPr/>
        </p:nvCxnSpPr>
        <p:spPr>
          <a:xfrm>
            <a:off x="517839" y="332657"/>
            <a:ext cx="0" cy="6336704"/>
          </a:xfrm>
          <a:prstGeom prst="line">
            <a:avLst/>
          </a:prstGeom>
          <a:ln w="25400" cap="rnd">
            <a:solidFill>
              <a:srgbClr val="0000B4"/>
            </a:solidFill>
            <a:bevel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Přímá spojnice 3">
            <a:extLst>
              <a:ext uri="{FF2B5EF4-FFF2-40B4-BE49-F238E27FC236}">
                <a16:creationId xmlns:a16="http://schemas.microsoft.com/office/drawing/2014/main" id="{55711D86-6823-AAFA-7EB2-F596A946D45E}"/>
              </a:ext>
            </a:extLst>
          </p:cNvPr>
          <p:cNvCxnSpPr>
            <a:cxnSpLocks/>
          </p:cNvCxnSpPr>
          <p:nvPr/>
        </p:nvCxnSpPr>
        <p:spPr>
          <a:xfrm flipH="1">
            <a:off x="293676" y="6453336"/>
            <a:ext cx="11446686" cy="0"/>
          </a:xfrm>
          <a:prstGeom prst="line">
            <a:avLst/>
          </a:prstGeom>
          <a:ln w="25400" cap="rnd">
            <a:solidFill>
              <a:srgbClr val="0000B4"/>
            </a:solidFill>
            <a:bevel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ovéPole 4">
            <a:extLst>
              <a:ext uri="{FF2B5EF4-FFF2-40B4-BE49-F238E27FC236}">
                <a16:creationId xmlns:a16="http://schemas.microsoft.com/office/drawing/2014/main" id="{A2DF31D2-33DC-F95A-6529-7FB29FEDC8D7}"/>
              </a:ext>
            </a:extLst>
          </p:cNvPr>
          <p:cNvSpPr txBox="1"/>
          <p:nvPr/>
        </p:nvSpPr>
        <p:spPr>
          <a:xfrm>
            <a:off x="657432" y="256357"/>
            <a:ext cx="4969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0" u="sng" dirty="0" err="1">
                <a:solidFill>
                  <a:srgbClr val="0000B4"/>
                </a:solidFill>
                <a:latin typeface="Trebuchet MS" pitchFamily="34" charset="0"/>
              </a:rPr>
              <a:t>OTOCs</a:t>
            </a:r>
            <a:r>
              <a:rPr lang="cs-CZ" sz="3200" b="0" u="sng" dirty="0">
                <a:solidFill>
                  <a:srgbClr val="0000B4"/>
                </a:solidFill>
                <a:latin typeface="Trebuchet MS" pitchFamily="34" charset="0"/>
              </a:rPr>
              <a:t> and </a:t>
            </a:r>
            <a:r>
              <a:rPr lang="cs-CZ" sz="3200" b="0" u="sng" dirty="0" err="1">
                <a:solidFill>
                  <a:srgbClr val="0000B4"/>
                </a:solidFill>
                <a:latin typeface="Trebuchet MS" pitchFamily="34" charset="0"/>
              </a:rPr>
              <a:t>related</a:t>
            </a:r>
            <a:r>
              <a:rPr lang="cs-CZ" sz="3200" b="0" u="sng" dirty="0">
                <a:solidFill>
                  <a:srgbClr val="0000B4"/>
                </a:solidFill>
                <a:latin typeface="Trebuchet MS" pitchFamily="34" charset="0"/>
              </a:rPr>
              <a:t> </a:t>
            </a:r>
            <a:r>
              <a:rPr lang="cs-CZ" sz="3200" b="0" u="sng" dirty="0" err="1">
                <a:solidFill>
                  <a:srgbClr val="0000B4"/>
                </a:solidFill>
                <a:latin typeface="Trebuchet MS" pitchFamily="34" charset="0"/>
              </a:rPr>
              <a:t>topics</a:t>
            </a:r>
            <a:endParaRPr lang="cs-CZ" sz="3200" b="0" dirty="0">
              <a:solidFill>
                <a:srgbClr val="0000B4"/>
              </a:solidFill>
              <a:latin typeface="Trebuchet MS" pitchFamily="34" charset="0"/>
            </a:endParaRPr>
          </a:p>
        </p:txBody>
      </p:sp>
      <p:pic>
        <p:nvPicPr>
          <p:cNvPr id="7" name="Obrázek 6" descr="Obsah obrázku snímek obrazovky, řada/pruh, Barevnost, Obdélník">
            <a:extLst>
              <a:ext uri="{FF2B5EF4-FFF2-40B4-BE49-F238E27FC236}">
                <a16:creationId xmlns:a16="http://schemas.microsoft.com/office/drawing/2014/main" id="{DE967C0E-58B7-9FA4-154C-62D36347CB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003" y="1239535"/>
            <a:ext cx="4017328" cy="1842949"/>
          </a:xfrm>
          <a:prstGeom prst="rect">
            <a:avLst/>
          </a:prstGeom>
        </p:spPr>
      </p:pic>
      <p:sp>
        <p:nvSpPr>
          <p:cNvPr id="8" name="TextovéPole 7">
            <a:extLst>
              <a:ext uri="{FF2B5EF4-FFF2-40B4-BE49-F238E27FC236}">
                <a16:creationId xmlns:a16="http://schemas.microsoft.com/office/drawing/2014/main" id="{6C84D133-4350-7BDB-9B90-F75FA86C7E4F}"/>
              </a:ext>
            </a:extLst>
          </p:cNvPr>
          <p:cNvSpPr txBox="1"/>
          <p:nvPr/>
        </p:nvSpPr>
        <p:spPr>
          <a:xfrm>
            <a:off x="742002" y="3151774"/>
            <a:ext cx="62531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0" dirty="0">
                <a:latin typeface="Trebuchet MS" pitchFamily="34" charset="0"/>
              </a:rPr>
              <a:t>- spread </a:t>
            </a:r>
            <a:r>
              <a:rPr lang="cs-CZ" b="0" dirty="0" err="1">
                <a:latin typeface="Trebuchet MS" pitchFamily="34" charset="0"/>
              </a:rPr>
              <a:t>of</a:t>
            </a:r>
            <a:r>
              <a:rPr lang="cs-CZ" b="0" dirty="0">
                <a:latin typeface="Trebuchet MS" pitchFamily="34" charset="0"/>
              </a:rPr>
              <a:t> </a:t>
            </a:r>
            <a:r>
              <a:rPr lang="cs-CZ" b="0" dirty="0" err="1">
                <a:latin typeface="Trebuchet MS" pitchFamily="34" charset="0"/>
              </a:rPr>
              <a:t>quantum</a:t>
            </a:r>
            <a:r>
              <a:rPr lang="cs-CZ" b="0" dirty="0">
                <a:latin typeface="Trebuchet MS" pitchFamily="34" charset="0"/>
              </a:rPr>
              <a:t> </a:t>
            </a:r>
            <a:r>
              <a:rPr lang="cs-CZ" b="0" dirty="0" err="1">
                <a:latin typeface="Trebuchet MS" pitchFamily="34" charset="0"/>
              </a:rPr>
              <a:t>information</a:t>
            </a:r>
            <a:r>
              <a:rPr lang="cs-CZ" b="0" dirty="0">
                <a:latin typeface="Trebuchet MS" pitchFamily="34" charset="0"/>
              </a:rPr>
              <a:t> (</a:t>
            </a:r>
            <a:r>
              <a:rPr lang="cs-CZ" b="0" dirty="0" err="1">
                <a:latin typeface="Trebuchet MS" pitchFamily="34" charset="0"/>
              </a:rPr>
              <a:t>information</a:t>
            </a:r>
            <a:r>
              <a:rPr lang="cs-CZ" b="0" dirty="0">
                <a:latin typeface="Trebuchet MS" pitchFamily="34" charset="0"/>
              </a:rPr>
              <a:t> </a:t>
            </a:r>
            <a:r>
              <a:rPr lang="cs-CZ" b="0" dirty="0" err="1">
                <a:latin typeface="Trebuchet MS" pitchFamily="34" charset="0"/>
              </a:rPr>
              <a:t>scrambling</a:t>
            </a:r>
            <a:r>
              <a:rPr lang="cs-CZ" b="0" dirty="0">
                <a:latin typeface="Trebuchet MS" pitchFamily="34" charset="0"/>
              </a:rPr>
              <a:t>) in </a:t>
            </a:r>
            <a:r>
              <a:rPr lang="cs-CZ" b="0" dirty="0" err="1">
                <a:latin typeface="Trebuchet MS" pitchFamily="34" charset="0"/>
              </a:rPr>
              <a:t>quantum</a:t>
            </a:r>
            <a:r>
              <a:rPr lang="cs-CZ" b="0" dirty="0">
                <a:latin typeface="Trebuchet MS" pitchFamily="34" charset="0"/>
              </a:rPr>
              <a:t> </a:t>
            </a:r>
            <a:r>
              <a:rPr lang="cs-CZ" b="0" dirty="0" err="1">
                <a:latin typeface="Trebuchet MS" pitchFamily="34" charset="0"/>
              </a:rPr>
              <a:t>systems</a:t>
            </a:r>
            <a:r>
              <a:rPr lang="cs-CZ" b="0" dirty="0">
                <a:latin typeface="Trebuchet MS" pitchFamily="34" charset="0"/>
              </a:rPr>
              <a:t> </a:t>
            </a:r>
            <a:r>
              <a:rPr lang="cs-CZ" b="0" dirty="0" err="1">
                <a:latin typeface="Trebuchet MS" pitchFamily="34" charset="0"/>
              </a:rPr>
              <a:t>with</a:t>
            </a:r>
            <a:r>
              <a:rPr lang="cs-CZ" b="0" dirty="0">
                <a:latin typeface="Trebuchet MS" pitchFamily="34" charset="0"/>
              </a:rPr>
              <a:t> </a:t>
            </a:r>
            <a:r>
              <a:rPr lang="cs-CZ" b="0" dirty="0" err="1">
                <a:latin typeface="Trebuchet MS" pitchFamily="34" charset="0"/>
              </a:rPr>
              <a:t>local</a:t>
            </a:r>
            <a:r>
              <a:rPr lang="cs-CZ" b="0" dirty="0">
                <a:latin typeface="Trebuchet MS" pitchFamily="34" charset="0"/>
              </a:rPr>
              <a:t> </a:t>
            </a:r>
            <a:r>
              <a:rPr lang="cs-CZ" b="0" dirty="0" err="1">
                <a:latin typeface="Trebuchet MS" pitchFamily="34" charset="0"/>
              </a:rPr>
              <a:t>operators</a:t>
            </a:r>
            <a:endParaRPr lang="cs-CZ" b="0" dirty="0">
              <a:latin typeface="Trebuchet MS" pitchFamily="34" charset="0"/>
            </a:endParaRP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F8AA2714-3F1A-C629-46A0-7DC702E1E3CE}"/>
              </a:ext>
            </a:extLst>
          </p:cNvPr>
          <p:cNvSpPr txBox="1"/>
          <p:nvPr/>
        </p:nvSpPr>
        <p:spPr>
          <a:xfrm>
            <a:off x="1319749" y="864804"/>
            <a:ext cx="36444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0" dirty="0">
                <a:solidFill>
                  <a:srgbClr val="339933"/>
                </a:solidFill>
                <a:latin typeface="Trebuchet MS" pitchFamily="34" charset="0"/>
              </a:rPr>
              <a:t>Spin </a:t>
            </a:r>
            <a:r>
              <a:rPr lang="cs-CZ" sz="1600" b="0" dirty="0" err="1">
                <a:solidFill>
                  <a:srgbClr val="339933"/>
                </a:solidFill>
                <a:latin typeface="Trebuchet MS" pitchFamily="34" charset="0"/>
              </a:rPr>
              <a:t>chain</a:t>
            </a:r>
            <a:r>
              <a:rPr lang="cs-CZ" sz="1600" b="0" dirty="0">
                <a:solidFill>
                  <a:srgbClr val="339933"/>
                </a:solidFill>
                <a:latin typeface="Trebuchet MS" pitchFamily="34" charset="0"/>
              </a:rPr>
              <a:t> </a:t>
            </a:r>
            <a:r>
              <a:rPr lang="cs-CZ" sz="1600" b="0" dirty="0" err="1">
                <a:solidFill>
                  <a:srgbClr val="339933"/>
                </a:solidFill>
                <a:latin typeface="Trebuchet MS" pitchFamily="34" charset="0"/>
              </a:rPr>
              <a:t>with</a:t>
            </a:r>
            <a:r>
              <a:rPr lang="cs-CZ" sz="1600" b="0" dirty="0">
                <a:solidFill>
                  <a:srgbClr val="339933"/>
                </a:solidFill>
                <a:latin typeface="Trebuchet MS" pitchFamily="34" charset="0"/>
              </a:rPr>
              <a:t> </a:t>
            </a:r>
            <a:r>
              <a:rPr lang="cs-CZ" sz="1600" b="0" dirty="0" err="1">
                <a:solidFill>
                  <a:srgbClr val="339933"/>
                </a:solidFill>
                <a:latin typeface="Trebuchet MS" pitchFamily="34" charset="0"/>
              </a:rPr>
              <a:t>local</a:t>
            </a:r>
            <a:r>
              <a:rPr lang="cs-CZ" sz="1600" b="0" dirty="0">
                <a:solidFill>
                  <a:srgbClr val="339933"/>
                </a:solidFill>
                <a:latin typeface="Trebuchet MS" pitchFamily="34" charset="0"/>
              </a:rPr>
              <a:t> </a:t>
            </a:r>
            <a:r>
              <a:rPr lang="cs-CZ" sz="1600" b="0" dirty="0" err="1">
                <a:solidFill>
                  <a:srgbClr val="339933"/>
                </a:solidFill>
                <a:latin typeface="Trebuchet MS" pitchFamily="34" charset="0"/>
              </a:rPr>
              <a:t>interaction</a:t>
            </a:r>
            <a:endParaRPr lang="cs-CZ" sz="1600" b="0" dirty="0">
              <a:solidFill>
                <a:srgbClr val="339933"/>
              </a:solidFill>
              <a:latin typeface="Trebuchet MS" pitchFamily="34" charset="0"/>
            </a:endParaRP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02D25F2A-83E3-CAF4-78B1-A573E0D200D7}"/>
              </a:ext>
            </a:extLst>
          </p:cNvPr>
          <p:cNvSpPr txBox="1"/>
          <p:nvPr/>
        </p:nvSpPr>
        <p:spPr>
          <a:xfrm>
            <a:off x="6017019" y="6410901"/>
            <a:ext cx="6025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0" dirty="0">
                <a:latin typeface="Book Antiqua" panose="02040602050305030304" pitchFamily="18" charset="0"/>
              </a:rPr>
              <a:t>I. </a:t>
            </a:r>
            <a:r>
              <a:rPr lang="cs-CZ" sz="1400" b="0" dirty="0" err="1">
                <a:latin typeface="Book Antiqua" panose="02040602050305030304" pitchFamily="18" charset="0"/>
              </a:rPr>
              <a:t>García</a:t>
            </a:r>
            <a:r>
              <a:rPr lang="cs-CZ" sz="1400" b="0" dirty="0">
                <a:latin typeface="Book Antiqua" panose="02040602050305030304" pitchFamily="18" charset="0"/>
              </a:rPr>
              <a:t>-Mata, R. </a:t>
            </a:r>
            <a:r>
              <a:rPr lang="cs-CZ" sz="1400" b="0" dirty="0" err="1">
                <a:latin typeface="Book Antiqua" panose="02040602050305030304" pitchFamily="18" charset="0"/>
              </a:rPr>
              <a:t>Jalabert</a:t>
            </a:r>
            <a:r>
              <a:rPr lang="cs-CZ" sz="1400" b="0" dirty="0">
                <a:latin typeface="Book Antiqua" panose="02040602050305030304" pitchFamily="18" charset="0"/>
              </a:rPr>
              <a:t>, D.A. </a:t>
            </a:r>
            <a:r>
              <a:rPr lang="cs-CZ" sz="1400" b="0" dirty="0" err="1">
                <a:latin typeface="Book Antiqua" panose="02040602050305030304" pitchFamily="18" charset="0"/>
              </a:rPr>
              <a:t>Wisniacki</a:t>
            </a:r>
            <a:r>
              <a:rPr lang="cs-CZ" sz="1400" b="0" dirty="0">
                <a:latin typeface="Book Antiqua" panose="02040602050305030304" pitchFamily="18" charset="0"/>
              </a:rPr>
              <a:t>, </a:t>
            </a:r>
            <a:r>
              <a:rPr lang="cs-CZ" sz="1400" b="0" dirty="0" err="1">
                <a:latin typeface="Book Antiqua" panose="02040602050305030304" pitchFamily="18" charset="0"/>
              </a:rPr>
              <a:t>Scholarpedia</a:t>
            </a:r>
            <a:r>
              <a:rPr lang="cs-CZ" sz="1400" b="0" dirty="0">
                <a:latin typeface="Book Antiqua" panose="02040602050305030304" pitchFamily="18" charset="0"/>
              </a:rPr>
              <a:t> 18, 55237 (2023)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ovéPole 10">
                <a:extLst>
                  <a:ext uri="{FF2B5EF4-FFF2-40B4-BE49-F238E27FC236}">
                    <a16:creationId xmlns:a16="http://schemas.microsoft.com/office/drawing/2014/main" id="{880C66AA-BFCC-4B4B-F593-8293D1B24A1F}"/>
                  </a:ext>
                </a:extLst>
              </p:cNvPr>
              <p:cNvSpPr txBox="1"/>
              <p:nvPr/>
            </p:nvSpPr>
            <p:spPr>
              <a:xfrm>
                <a:off x="4143590" y="1797923"/>
                <a:ext cx="4365091" cy="6799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1400" b="0" i="1" smtClean="0">
                              <a:solidFill>
                                <a:schemeClr val="bg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400" b="0" i="1" smtClean="0">
                              <a:solidFill>
                                <a:schemeClr val="bg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</m:acc>
                      <m:d>
                        <m:dPr>
                          <m:ctrlPr>
                            <a:rPr lang="en-US" sz="1400" b="0" i="1" smtClean="0">
                              <a:solidFill>
                                <a:schemeClr val="bg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solidFill>
                                <a:schemeClr val="bg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400" b="0" i="1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1400" b="0" i="1" smtClean="0">
                              <a:solidFill>
                                <a:schemeClr val="bg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1400" b="0" i="1" smtClean="0">
                              <a:solidFill>
                                <a:schemeClr val="bg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1400" b="0" i="1" smtClean="0">
                              <a:solidFill>
                                <a:schemeClr val="bg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n-US" sz="1400" b="0" i="1" smtClean="0">
                              <a:solidFill>
                                <a:schemeClr val="bg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US" sz="1400" b="0" i="1" smtClean="0">
                                  <a:solidFill>
                                    <a:schemeClr val="bg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400" b="0" i="1" smtClean="0">
                                      <a:solidFill>
                                        <a:schemeClr val="bg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400" b="0" i="1" smtClean="0">
                                          <a:solidFill>
                                            <a:schemeClr val="bg2">
                                              <a:lumMod val="60000"/>
                                              <a:lumOff val="4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400" b="0" i="1" smtClean="0">
                                          <a:solidFill>
                                            <a:schemeClr val="bg2">
                                              <a:lumMod val="60000"/>
                                              <a:lumOff val="4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𝑖𝑡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sz="1400" b="0" i="1" smtClean="0">
                                      <a:solidFill>
                                        <a:schemeClr val="bg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1400" b="0" i="1" smtClean="0">
                                  <a:solidFill>
                                    <a:schemeClr val="bg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sz="1400" b="0" i="1" smtClean="0">
                                  <a:solidFill>
                                    <a:schemeClr val="bg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!</m:t>
                              </m:r>
                            </m:den>
                          </m:f>
                        </m:e>
                      </m:nary>
                      <m:r>
                        <a:rPr lang="en-US" sz="1400" b="0" i="1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acc>
                        <m:accPr>
                          <m:chr m:val="̂"/>
                          <m:ctrlPr>
                            <a:rPr lang="en-US" sz="1400" b="0" i="1" smtClean="0">
                              <a:solidFill>
                                <a:schemeClr val="bg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400" b="0" i="1" smtClean="0">
                              <a:solidFill>
                                <a:schemeClr val="bg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  <m:r>
                        <a:rPr lang="en-US" sz="1400" b="0" i="1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,…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400" b="0" i="1" smtClean="0">
                              <a:solidFill>
                                <a:schemeClr val="bg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̂"/>
                              <m:ctrlPr>
                                <a:rPr lang="en-US" sz="1400" b="0" i="1" smtClean="0">
                                  <a:solidFill>
                                    <a:schemeClr val="bg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400" b="0" i="1" smtClean="0">
                                  <a:solidFill>
                                    <a:schemeClr val="bg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acc>
                          <m:r>
                            <a:rPr lang="en-US" sz="1400" b="0" i="1" smtClean="0">
                              <a:solidFill>
                                <a:schemeClr val="bg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acc>
                            <m:accPr>
                              <m:chr m:val="̂"/>
                              <m:ctrlPr>
                                <a:rPr lang="en-US" sz="1400" b="0" i="1" smtClean="0">
                                  <a:solidFill>
                                    <a:schemeClr val="bg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400" b="0" i="1" smtClean="0">
                                  <a:solidFill>
                                    <a:schemeClr val="bg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e>
                          </m:acc>
                        </m:e>
                      </m:d>
                      <m:r>
                        <a:rPr lang="en-US" sz="1400" b="0" i="1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…]</m:t>
                      </m:r>
                    </m:oMath>
                  </m:oMathPara>
                </a14:m>
                <a:endParaRPr lang="cs-CZ" sz="1400" b="0" dirty="0" err="1">
                  <a:solidFill>
                    <a:schemeClr val="bg2">
                      <a:lumMod val="60000"/>
                      <a:lumOff val="40000"/>
                    </a:schemeClr>
                  </a:solidFill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11" name="TextovéPole 10">
                <a:extLst>
                  <a:ext uri="{FF2B5EF4-FFF2-40B4-BE49-F238E27FC236}">
                    <a16:creationId xmlns:a16="http://schemas.microsoft.com/office/drawing/2014/main" id="{880C66AA-BFCC-4B4B-F593-8293D1B24A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3590" y="1797923"/>
                <a:ext cx="4365091" cy="67999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ovéPole 12">
            <a:extLst>
              <a:ext uri="{FF2B5EF4-FFF2-40B4-BE49-F238E27FC236}">
                <a16:creationId xmlns:a16="http://schemas.microsoft.com/office/drawing/2014/main" id="{98444F77-3EB0-576F-D9DB-370F9393F249}"/>
              </a:ext>
            </a:extLst>
          </p:cNvPr>
          <p:cNvSpPr txBox="1"/>
          <p:nvPr/>
        </p:nvSpPr>
        <p:spPr>
          <a:xfrm>
            <a:off x="742003" y="4099315"/>
            <a:ext cx="1855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B4"/>
                </a:solidFill>
                <a:latin typeface="Trebuchet MS" pitchFamily="34" charset="0"/>
              </a:rPr>
              <a:t>Thermalization</a:t>
            </a:r>
            <a:endParaRPr lang="cs-CZ" dirty="0" err="1">
              <a:solidFill>
                <a:srgbClr val="0000B4"/>
              </a:solidFill>
              <a:latin typeface="Trebuchet MS" pitchFamily="34" charset="0"/>
            </a:endParaRP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56C4840B-276C-2430-62FF-20492C216ED7}"/>
              </a:ext>
            </a:extLst>
          </p:cNvPr>
          <p:cNvSpPr txBox="1"/>
          <p:nvPr/>
        </p:nvSpPr>
        <p:spPr>
          <a:xfrm>
            <a:off x="798808" y="4467284"/>
            <a:ext cx="9111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>
                <a:latin typeface="Trebuchet MS" pitchFamily="34" charset="0"/>
              </a:rPr>
              <a:t>- An isolated, unitary evolving quantum system, acquire thermal properties if chaotic</a:t>
            </a:r>
            <a:endParaRPr lang="cs-CZ" b="0" dirty="0" err="1">
              <a:latin typeface="Trebuchet MS" pitchFamily="34" charset="0"/>
            </a:endParaRPr>
          </a:p>
        </p:txBody>
      </p: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E3065A15-B7C0-FC0F-C33A-E8DC7810C311}"/>
              </a:ext>
            </a:extLst>
          </p:cNvPr>
          <p:cNvSpPr txBox="1"/>
          <p:nvPr/>
        </p:nvSpPr>
        <p:spPr>
          <a:xfrm>
            <a:off x="742003" y="4933839"/>
            <a:ext cx="2732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B4"/>
                </a:solidFill>
                <a:latin typeface="Trebuchet MS" pitchFamily="34" charset="0"/>
              </a:rPr>
              <a:t>Many-body localization</a:t>
            </a:r>
            <a:endParaRPr lang="cs-CZ" dirty="0" err="1">
              <a:solidFill>
                <a:srgbClr val="0000B4"/>
              </a:solidFill>
              <a:latin typeface="Trebuchet MS" pitchFamily="34" charset="0"/>
            </a:endParaRPr>
          </a:p>
        </p:txBody>
      </p:sp>
      <p:sp>
        <p:nvSpPr>
          <p:cNvPr id="16" name="TextovéPole 15">
            <a:extLst>
              <a:ext uri="{FF2B5EF4-FFF2-40B4-BE49-F238E27FC236}">
                <a16:creationId xmlns:a16="http://schemas.microsoft.com/office/drawing/2014/main" id="{EDC52A4E-E140-7F19-0736-82963CB29EEF}"/>
              </a:ext>
            </a:extLst>
          </p:cNvPr>
          <p:cNvSpPr txBox="1"/>
          <p:nvPr/>
        </p:nvSpPr>
        <p:spPr>
          <a:xfrm>
            <a:off x="798808" y="5252412"/>
            <a:ext cx="9111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>
                <a:latin typeface="Trebuchet MS" pitchFamily="34" charset="0"/>
              </a:rPr>
              <a:t>- Logarithmic propagation cone (instead of linear)</a:t>
            </a:r>
            <a:endParaRPr lang="cs-CZ" b="0" dirty="0" err="1">
              <a:latin typeface="Trebuchet MS" pitchFamily="34" charset="0"/>
            </a:endParaRPr>
          </a:p>
        </p:txBody>
      </p:sp>
      <p:sp>
        <p:nvSpPr>
          <p:cNvPr id="17" name="TextovéPole 16">
            <a:extLst>
              <a:ext uri="{FF2B5EF4-FFF2-40B4-BE49-F238E27FC236}">
                <a16:creationId xmlns:a16="http://schemas.microsoft.com/office/drawing/2014/main" id="{3D0B4135-2CAE-DBDF-9CF5-45CEDC682EE4}"/>
              </a:ext>
            </a:extLst>
          </p:cNvPr>
          <p:cNvSpPr txBox="1"/>
          <p:nvPr/>
        </p:nvSpPr>
        <p:spPr>
          <a:xfrm>
            <a:off x="742003" y="5755651"/>
            <a:ext cx="4123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B4"/>
                </a:solidFill>
                <a:latin typeface="Trebuchet MS" pitchFamily="34" charset="0"/>
              </a:rPr>
              <a:t>Quantum information and entropy</a:t>
            </a:r>
            <a:endParaRPr lang="cs-CZ" dirty="0" err="1">
              <a:solidFill>
                <a:srgbClr val="0000B4"/>
              </a:solidFill>
              <a:latin typeface="Trebuchet MS" pitchFamily="34" charset="0"/>
            </a:endParaRPr>
          </a:p>
        </p:txBody>
      </p:sp>
      <p:sp>
        <p:nvSpPr>
          <p:cNvPr id="19" name="TextovéPole 18">
            <a:extLst>
              <a:ext uri="{FF2B5EF4-FFF2-40B4-BE49-F238E27FC236}">
                <a16:creationId xmlns:a16="http://schemas.microsoft.com/office/drawing/2014/main" id="{2F4DE09B-7ECB-B571-4B5C-EFA34F92A4F8}"/>
              </a:ext>
            </a:extLst>
          </p:cNvPr>
          <p:cNvSpPr txBox="1"/>
          <p:nvPr/>
        </p:nvSpPr>
        <p:spPr>
          <a:xfrm>
            <a:off x="809896" y="6074224"/>
            <a:ext cx="6087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>
                <a:latin typeface="Trebuchet MS" pitchFamily="34" charset="0"/>
              </a:rPr>
              <a:t>- </a:t>
            </a:r>
            <a:r>
              <a:rPr lang="cs-CZ" b="0" dirty="0">
                <a:latin typeface="Trebuchet MS" pitchFamily="34" charset="0"/>
              </a:rPr>
              <a:t>Direct r</a:t>
            </a:r>
            <a:r>
              <a:rPr lang="en-US" b="0" dirty="0">
                <a:latin typeface="Trebuchet MS" pitchFamily="34" charset="0"/>
              </a:rPr>
              <a:t>elation between the R</a:t>
            </a:r>
            <a:r>
              <a:rPr lang="cs-CZ" b="0" dirty="0" err="1">
                <a:latin typeface="Trebuchet MS" pitchFamily="34" charset="0"/>
              </a:rPr>
              <a:t>ényi</a:t>
            </a:r>
            <a:r>
              <a:rPr lang="cs-CZ" b="0" dirty="0">
                <a:latin typeface="Trebuchet MS" pitchFamily="34" charset="0"/>
              </a:rPr>
              <a:t> </a:t>
            </a:r>
            <a:r>
              <a:rPr lang="cs-CZ" b="0" dirty="0" err="1">
                <a:latin typeface="Trebuchet MS" pitchFamily="34" charset="0"/>
              </a:rPr>
              <a:t>entropy</a:t>
            </a:r>
            <a:r>
              <a:rPr lang="cs-CZ" b="0" dirty="0">
                <a:latin typeface="Trebuchet MS" pitchFamily="34" charset="0"/>
              </a:rPr>
              <a:t> and </a:t>
            </a:r>
            <a:r>
              <a:rPr lang="cs-CZ" b="0" dirty="0" err="1">
                <a:latin typeface="Trebuchet MS" pitchFamily="34" charset="0"/>
              </a:rPr>
              <a:t>OTOCs</a:t>
            </a:r>
            <a:endParaRPr lang="cs-CZ" b="0" dirty="0">
              <a:latin typeface="Trebuchet MS" pitchFamily="34" charset="0"/>
            </a:endParaRPr>
          </a:p>
        </p:txBody>
      </p:sp>
      <p:pic>
        <p:nvPicPr>
          <p:cNvPr id="21" name="Obrázek 20">
            <a:extLst>
              <a:ext uri="{FF2B5EF4-FFF2-40B4-BE49-F238E27FC236}">
                <a16:creationId xmlns:a16="http://schemas.microsoft.com/office/drawing/2014/main" id="{A3C1776C-20B5-8284-EFA7-78CBCD17B3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4190" y="737190"/>
            <a:ext cx="3106502" cy="3057452"/>
          </a:xfrm>
          <a:prstGeom prst="rect">
            <a:avLst/>
          </a:prstGeom>
        </p:spPr>
      </p:pic>
      <p:sp>
        <p:nvSpPr>
          <p:cNvPr id="22" name="TextovéPole 21">
            <a:extLst>
              <a:ext uri="{FF2B5EF4-FFF2-40B4-BE49-F238E27FC236}">
                <a16:creationId xmlns:a16="http://schemas.microsoft.com/office/drawing/2014/main" id="{5CEB21A1-55E3-2554-5A90-483CEC754A38}"/>
              </a:ext>
            </a:extLst>
          </p:cNvPr>
          <p:cNvSpPr txBox="1"/>
          <p:nvPr/>
        </p:nvSpPr>
        <p:spPr>
          <a:xfrm>
            <a:off x="8711739" y="1556054"/>
            <a:ext cx="7903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b="0" dirty="0" err="1">
                <a:latin typeface="Trebuchet MS" pitchFamily="34" charset="0"/>
              </a:rPr>
              <a:t>Light</a:t>
            </a:r>
            <a:r>
              <a:rPr lang="cs-CZ" sz="1400" b="0" dirty="0">
                <a:latin typeface="Trebuchet MS" pitchFamily="34" charset="0"/>
              </a:rPr>
              <a:t> </a:t>
            </a:r>
            <a:r>
              <a:rPr lang="cs-CZ" sz="1400" b="0" dirty="0" err="1">
                <a:latin typeface="Trebuchet MS" pitchFamily="34" charset="0"/>
              </a:rPr>
              <a:t>cone</a:t>
            </a:r>
            <a:endParaRPr lang="cs-CZ" sz="1400" b="0" dirty="0">
              <a:latin typeface="Trebuchet MS" pitchFamily="34" charset="0"/>
            </a:endParaRPr>
          </a:p>
        </p:txBody>
      </p:sp>
      <p:sp>
        <p:nvSpPr>
          <p:cNvPr id="23" name="TextovéPole 22">
            <a:extLst>
              <a:ext uri="{FF2B5EF4-FFF2-40B4-BE49-F238E27FC236}">
                <a16:creationId xmlns:a16="http://schemas.microsoft.com/office/drawing/2014/main" id="{5B6CCFCF-FE34-A93D-49D6-722C3D5AA67E}"/>
              </a:ext>
            </a:extLst>
          </p:cNvPr>
          <p:cNvSpPr txBox="1"/>
          <p:nvPr/>
        </p:nvSpPr>
        <p:spPr>
          <a:xfrm>
            <a:off x="9416806" y="347604"/>
            <a:ext cx="13690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b="0" dirty="0" err="1">
                <a:latin typeface="Trebuchet MS" pitchFamily="34" charset="0"/>
              </a:rPr>
              <a:t>Butterfly</a:t>
            </a:r>
            <a:r>
              <a:rPr lang="cs-CZ" sz="1400" b="0" dirty="0">
                <a:latin typeface="Trebuchet MS" pitchFamily="34" charset="0"/>
              </a:rPr>
              <a:t> </a:t>
            </a:r>
            <a:r>
              <a:rPr lang="cs-CZ" sz="1400" b="0" dirty="0" err="1">
                <a:latin typeface="Trebuchet MS" pitchFamily="34" charset="0"/>
              </a:rPr>
              <a:t>effect</a:t>
            </a:r>
            <a:r>
              <a:rPr lang="cs-CZ" sz="1400" b="0" dirty="0">
                <a:latin typeface="Trebuchet MS" pitchFamily="34" charset="0"/>
              </a:rPr>
              <a:t> </a:t>
            </a:r>
            <a:r>
              <a:rPr lang="cs-CZ" sz="1400" b="0" dirty="0" err="1">
                <a:latin typeface="Trebuchet MS" pitchFamily="34" charset="0"/>
              </a:rPr>
              <a:t>cone</a:t>
            </a:r>
            <a:endParaRPr lang="cs-CZ" sz="1400" b="0" dirty="0">
              <a:latin typeface="Trebuchet MS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3">
                <a:extLst>
                  <a:ext uri="{FF2B5EF4-FFF2-40B4-BE49-F238E27FC236}">
                    <a16:creationId xmlns:a16="http://schemas.microsoft.com/office/drawing/2014/main" id="{A61B91D3-EBD9-96AD-F92D-097502ED8615}"/>
                  </a:ext>
                </a:extLst>
              </p:cNvPr>
              <p:cNvSpPr txBox="1"/>
              <p:nvPr/>
            </p:nvSpPr>
            <p:spPr>
              <a:xfrm>
                <a:off x="8393346" y="3726730"/>
                <a:ext cx="2710541" cy="5461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∼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</m:d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sup>
                      </m:sSup>
                    </m:oMath>
                  </m:oMathPara>
                </a14:m>
                <a:endParaRPr lang="cs-CZ" b="0" dirty="0" err="1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24" name="TextovéPole 23">
                <a:extLst>
                  <a:ext uri="{FF2B5EF4-FFF2-40B4-BE49-F238E27FC236}">
                    <a16:creationId xmlns:a16="http://schemas.microsoft.com/office/drawing/2014/main" id="{A61B91D3-EBD9-96AD-F92D-097502ED86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3346" y="3726730"/>
                <a:ext cx="2710541" cy="54611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ovéPole 24">
            <a:extLst>
              <a:ext uri="{FF2B5EF4-FFF2-40B4-BE49-F238E27FC236}">
                <a16:creationId xmlns:a16="http://schemas.microsoft.com/office/drawing/2014/main" id="{FBCE73E0-4726-D61D-401F-2CA644CC9BE4}"/>
              </a:ext>
            </a:extLst>
          </p:cNvPr>
          <p:cNvSpPr txBox="1"/>
          <p:nvPr/>
        </p:nvSpPr>
        <p:spPr>
          <a:xfrm>
            <a:off x="9129909" y="27431"/>
            <a:ext cx="24362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>
                <a:solidFill>
                  <a:srgbClr val="339933"/>
                </a:solidFill>
                <a:latin typeface="Trebuchet MS" pitchFamily="34" charset="0"/>
              </a:rPr>
              <a:t>Relativistic systems</a:t>
            </a:r>
            <a:endParaRPr lang="cs-CZ" sz="1600" b="0" dirty="0" err="1">
              <a:solidFill>
                <a:srgbClr val="339933"/>
              </a:solidFill>
              <a:latin typeface="Trebuchet MS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ovéPole 25">
                <a:extLst>
                  <a:ext uri="{FF2B5EF4-FFF2-40B4-BE49-F238E27FC236}">
                    <a16:creationId xmlns:a16="http://schemas.microsoft.com/office/drawing/2014/main" id="{944A63F2-915F-0AF1-D34A-5A468F7CCB83}"/>
                  </a:ext>
                </a:extLst>
              </p:cNvPr>
              <p:cNvSpPr txBox="1"/>
              <p:nvPr/>
            </p:nvSpPr>
            <p:spPr>
              <a:xfrm>
                <a:off x="10923623" y="3945426"/>
                <a:ext cx="105274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≤2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𝜋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cs-CZ" sz="1400" b="0" dirty="0" err="1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26" name="TextovéPole 25">
                <a:extLst>
                  <a:ext uri="{FF2B5EF4-FFF2-40B4-BE49-F238E27FC236}">
                    <a16:creationId xmlns:a16="http://schemas.microsoft.com/office/drawing/2014/main" id="{944A63F2-915F-0AF1-D34A-5A468F7CCB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23623" y="3945426"/>
                <a:ext cx="1052748" cy="30777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ovéPole 27">
            <a:extLst>
              <a:ext uri="{FF2B5EF4-FFF2-40B4-BE49-F238E27FC236}">
                <a16:creationId xmlns:a16="http://schemas.microsoft.com/office/drawing/2014/main" id="{4D7F847D-4449-3EC3-04E3-07B53B26A882}"/>
              </a:ext>
            </a:extLst>
          </p:cNvPr>
          <p:cNvSpPr txBox="1"/>
          <p:nvPr/>
        </p:nvSpPr>
        <p:spPr>
          <a:xfrm>
            <a:off x="5772493" y="6614739"/>
            <a:ext cx="609708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400" b="0" dirty="0">
                <a:latin typeface="Book Antiqua" panose="02040602050305030304" pitchFamily="18" charset="0"/>
              </a:rPr>
              <a:t>J. Maldacena, S.H. </a:t>
            </a:r>
            <a:r>
              <a:rPr lang="en-US" sz="1400" b="0" dirty="0" err="1">
                <a:latin typeface="Book Antiqua" panose="02040602050305030304" pitchFamily="18" charset="0"/>
              </a:rPr>
              <a:t>Shenker</a:t>
            </a:r>
            <a:r>
              <a:rPr lang="en-US" sz="1400" b="0" dirty="0">
                <a:latin typeface="Book Antiqua" panose="02040602050305030304" pitchFamily="18" charset="0"/>
              </a:rPr>
              <a:t>, D. Stanford, </a:t>
            </a:r>
            <a:r>
              <a:rPr lang="en-US" sz="1400" b="0" i="1" dirty="0">
                <a:latin typeface="Book Antiqua" panose="02040602050305030304" pitchFamily="18" charset="0"/>
              </a:rPr>
              <a:t>A bound on chaos</a:t>
            </a:r>
            <a:r>
              <a:rPr lang="en-US" sz="1400" b="0" dirty="0">
                <a:latin typeface="Book Antiqua" panose="02040602050305030304" pitchFamily="18" charset="0"/>
              </a:rPr>
              <a:t>, JHEP2016, 106</a:t>
            </a:r>
            <a:endParaRPr lang="cs-CZ" sz="1400" b="0" dirty="0" err="1">
              <a:latin typeface="Book Antiqua" panose="02040602050305030304" pitchFamily="18" charset="0"/>
            </a:endParaRP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33B893A9-54E2-2948-EFDB-71208F70E493}"/>
              </a:ext>
            </a:extLst>
          </p:cNvPr>
          <p:cNvSpPr txBox="1"/>
          <p:nvPr/>
        </p:nvSpPr>
        <p:spPr>
          <a:xfrm>
            <a:off x="31648" y="6530861"/>
            <a:ext cx="4251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>
                <a:latin typeface="Trebuchet MS" pitchFamily="34" charset="0"/>
              </a:rPr>
              <a:t>5/9</a:t>
            </a:r>
            <a:endParaRPr lang="cs-CZ" sz="1200" b="0" dirty="0" err="1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31775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>
            <a:extLst>
              <a:ext uri="{FF2B5EF4-FFF2-40B4-BE49-F238E27FC236}">
                <a16:creationId xmlns:a16="http://schemas.microsoft.com/office/drawing/2014/main" id="{A2A72060-5CDA-05FC-8EE7-CCE1D675BE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3276" y="663653"/>
            <a:ext cx="4503600" cy="1878140"/>
          </a:xfrm>
          <a:prstGeom prst="rect">
            <a:avLst/>
          </a:prstGeom>
        </p:spPr>
      </p:pic>
      <p:cxnSp>
        <p:nvCxnSpPr>
          <p:cNvPr id="3" name="Přímá spojnice 2">
            <a:extLst>
              <a:ext uri="{FF2B5EF4-FFF2-40B4-BE49-F238E27FC236}">
                <a16:creationId xmlns:a16="http://schemas.microsoft.com/office/drawing/2014/main" id="{55C6C680-BA76-5128-6099-CF8F4BCFDC8D}"/>
              </a:ext>
            </a:extLst>
          </p:cNvPr>
          <p:cNvCxnSpPr/>
          <p:nvPr/>
        </p:nvCxnSpPr>
        <p:spPr>
          <a:xfrm>
            <a:off x="517839" y="332657"/>
            <a:ext cx="0" cy="6336704"/>
          </a:xfrm>
          <a:prstGeom prst="line">
            <a:avLst/>
          </a:prstGeom>
          <a:ln w="25400" cap="rnd">
            <a:solidFill>
              <a:srgbClr val="0000B4"/>
            </a:solidFill>
            <a:bevel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ovéPole 4">
            <a:extLst>
              <a:ext uri="{FF2B5EF4-FFF2-40B4-BE49-F238E27FC236}">
                <a16:creationId xmlns:a16="http://schemas.microsoft.com/office/drawing/2014/main" id="{85AD79C9-98DB-F934-1212-15C4356B089E}"/>
              </a:ext>
            </a:extLst>
          </p:cNvPr>
          <p:cNvSpPr txBox="1"/>
          <p:nvPr/>
        </p:nvSpPr>
        <p:spPr>
          <a:xfrm>
            <a:off x="627399" y="257831"/>
            <a:ext cx="3243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0" u="sng" dirty="0">
                <a:solidFill>
                  <a:srgbClr val="0000B4"/>
                </a:solidFill>
                <a:latin typeface="Trebuchet MS" pitchFamily="34" charset="0"/>
              </a:rPr>
              <a:t>OTOC Dynamics</a:t>
            </a:r>
            <a:endParaRPr lang="cs-CZ" sz="3200" b="0" u="sng" dirty="0" err="1">
              <a:solidFill>
                <a:srgbClr val="0000B4"/>
              </a:solidFill>
              <a:latin typeface="Trebuchet MS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ovéPole 6">
                <a:extLst>
                  <a:ext uri="{FF2B5EF4-FFF2-40B4-BE49-F238E27FC236}">
                    <a16:creationId xmlns:a16="http://schemas.microsoft.com/office/drawing/2014/main" id="{7B63F848-F8F9-F2E3-5A80-705621FB6580}"/>
                  </a:ext>
                </a:extLst>
              </p:cNvPr>
              <p:cNvSpPr txBox="1"/>
              <p:nvPr/>
            </p:nvSpPr>
            <p:spPr>
              <a:xfrm>
                <a:off x="4198231" y="287615"/>
                <a:ext cx="2638671" cy="4502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500" b="0" i="1" smtClean="0">
                            <a:solidFill>
                              <a:schemeClr val="bg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0" i="1" smtClean="0">
                            <a:solidFill>
                              <a:schemeClr val="bg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500" b="0" i="1" smtClean="0">
                            <a:solidFill>
                              <a:schemeClr val="bg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sub>
                    </m:sSub>
                    <m:r>
                      <a:rPr lang="en-US" sz="1500" b="0" i="1" smtClean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en-US" sz="1500" b="0" i="1" smtClean="0">
                            <a:solidFill>
                              <a:schemeClr val="bg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500" b="0" i="1" smtClean="0">
                            <a:solidFill>
                              <a:schemeClr val="bg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1500" b="0" i="1" smtClean="0">
                                <a:solidFill>
                                  <a:schemeClr val="bg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500" b="0" i="1" smtClean="0">
                                <a:solidFill>
                                  <a:schemeClr val="bg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500" b="0" i="0" smtClean="0">
                                <a:solidFill>
                                  <a:schemeClr val="bg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cl</m:t>
                            </m:r>
                          </m:sub>
                        </m:sSub>
                      </m:den>
                    </m:f>
                    <m:func>
                      <m:funcPr>
                        <m:ctrlPr>
                          <a:rPr lang="en-US" sz="1500" b="0" i="1" smtClean="0">
                            <a:solidFill>
                              <a:schemeClr val="bg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500" b="0" i="0" smtClean="0">
                            <a:solidFill>
                              <a:schemeClr val="bg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r>
                          <a:rPr lang="en-US" sz="1500" b="0" i="1" smtClean="0">
                            <a:solidFill>
                              <a:schemeClr val="bg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func>
                  </m:oMath>
                </a14:m>
                <a:r>
                  <a:rPr lang="en-US" sz="1500" b="0" dirty="0">
                    <a:solidFill>
                      <a:schemeClr val="bg2">
                        <a:lumMod val="60000"/>
                        <a:lumOff val="40000"/>
                      </a:schemeClr>
                    </a:solidFill>
                    <a:latin typeface="Trebuchet MS" pitchFamily="34" charset="0"/>
                  </a:rPr>
                  <a:t> (</a:t>
                </a:r>
                <a:r>
                  <a:rPr lang="en-US" sz="1500" b="0" dirty="0" err="1">
                    <a:solidFill>
                      <a:schemeClr val="bg2">
                        <a:lumMod val="60000"/>
                        <a:lumOff val="40000"/>
                      </a:schemeClr>
                    </a:solidFill>
                    <a:latin typeface="Trebuchet MS" pitchFamily="34" charset="0"/>
                  </a:rPr>
                  <a:t>Ehrenfest</a:t>
                </a:r>
                <a:r>
                  <a:rPr lang="en-US" sz="1500" b="0" dirty="0">
                    <a:solidFill>
                      <a:schemeClr val="bg2">
                        <a:lumMod val="60000"/>
                        <a:lumOff val="40000"/>
                      </a:schemeClr>
                    </a:solidFill>
                    <a:latin typeface="Trebuchet MS" pitchFamily="34" charset="0"/>
                  </a:rPr>
                  <a:t> time)</a:t>
                </a:r>
                <a:endParaRPr lang="cs-CZ" sz="1500" b="0" dirty="0" err="1">
                  <a:solidFill>
                    <a:schemeClr val="bg2">
                      <a:lumMod val="60000"/>
                      <a:lumOff val="40000"/>
                    </a:schemeClr>
                  </a:solidFill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7" name="TextovéPole 6">
                <a:extLst>
                  <a:ext uri="{FF2B5EF4-FFF2-40B4-BE49-F238E27FC236}">
                    <a16:creationId xmlns:a16="http://schemas.microsoft.com/office/drawing/2014/main" id="{7B63F848-F8F9-F2E3-5A80-705621FB65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8231" y="287615"/>
                <a:ext cx="2638671" cy="45025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6" name="Skupina 65">
            <a:extLst>
              <a:ext uri="{FF2B5EF4-FFF2-40B4-BE49-F238E27FC236}">
                <a16:creationId xmlns:a16="http://schemas.microsoft.com/office/drawing/2014/main" id="{8417FEBB-F4C6-08EB-13D6-327B1083109C}"/>
              </a:ext>
            </a:extLst>
          </p:cNvPr>
          <p:cNvGrpSpPr/>
          <p:nvPr/>
        </p:nvGrpSpPr>
        <p:grpSpPr>
          <a:xfrm>
            <a:off x="615956" y="899036"/>
            <a:ext cx="3030195" cy="1971356"/>
            <a:chOff x="615956" y="899036"/>
            <a:chExt cx="3030195" cy="1971356"/>
          </a:xfrm>
        </p:grpSpPr>
        <p:sp>
          <p:nvSpPr>
            <p:cNvPr id="19" name="Ovál 18">
              <a:extLst>
                <a:ext uri="{FF2B5EF4-FFF2-40B4-BE49-F238E27FC236}">
                  <a16:creationId xmlns:a16="http://schemas.microsoft.com/office/drawing/2014/main" id="{30917215-B52F-6430-DDD7-91C162B527F6}"/>
                </a:ext>
              </a:extLst>
            </p:cNvPr>
            <p:cNvSpPr/>
            <p:nvPr/>
          </p:nvSpPr>
          <p:spPr bwMode="auto">
            <a:xfrm>
              <a:off x="3203737" y="1341565"/>
              <a:ext cx="133489" cy="211232"/>
            </a:xfrm>
            <a:prstGeom prst="ellipse">
              <a:avLst/>
            </a:prstGeom>
            <a:solidFill>
              <a:srgbClr val="FFC000"/>
            </a:solidFill>
            <a:ln w="19050" cap="flat" cmpd="sng" algn="ctr">
              <a:noFill/>
              <a:prstDash val="solid"/>
              <a:round/>
              <a:headEnd type="oval" w="sm" len="sm"/>
              <a:tailEnd type="triangle" w="lg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cs-CZ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3" name="TextovéPole 12">
              <a:extLst>
                <a:ext uri="{FF2B5EF4-FFF2-40B4-BE49-F238E27FC236}">
                  <a16:creationId xmlns:a16="http://schemas.microsoft.com/office/drawing/2014/main" id="{7262D3F8-9610-9353-ACB4-70E80A215D9C}"/>
                </a:ext>
              </a:extLst>
            </p:cNvPr>
            <p:cNvSpPr txBox="1"/>
            <p:nvPr/>
          </p:nvSpPr>
          <p:spPr>
            <a:xfrm>
              <a:off x="627399" y="899036"/>
              <a:ext cx="1503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B4"/>
                  </a:solidFill>
                  <a:latin typeface="Trebuchet MS" pitchFamily="34" charset="0"/>
                </a:rPr>
                <a:t>Short times</a:t>
              </a:r>
              <a:endParaRPr lang="cs-CZ" dirty="0" err="1">
                <a:solidFill>
                  <a:srgbClr val="0000B4"/>
                </a:solidFill>
                <a:latin typeface="Trebuchet MS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ovéPole 13">
                  <a:extLst>
                    <a:ext uri="{FF2B5EF4-FFF2-40B4-BE49-F238E27FC236}">
                      <a16:creationId xmlns:a16="http://schemas.microsoft.com/office/drawing/2014/main" id="{29BE77FA-AB23-8457-9320-58C1BE6EFA47}"/>
                    </a:ext>
                  </a:extLst>
                </p:cNvPr>
                <p:cNvSpPr txBox="1"/>
                <p:nvPr/>
              </p:nvSpPr>
              <p:spPr>
                <a:xfrm>
                  <a:off x="615956" y="1244095"/>
                  <a:ext cx="3030195" cy="51886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)=</m:t>
                        </m:r>
                        <m:d>
                          <m:dPr>
                            <m:begChr m:val="⟨"/>
                            <m:endChr m:val="⟩"/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600" b="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600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1600" b="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acc>
                                          <m:accPr>
                                            <m:chr m:val="̂"/>
                                            <m:ctrlPr>
                                              <a:rPr lang="en-US" sz="1600" b="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1600" b="0" i="1"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</m:acc>
                                      </m:e>
                                      <m:sub>
                                        <m:r>
                                          <a:rPr lang="en-US" sz="1600" b="0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en-US" sz="1600" b="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600" b="0" i="1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e>
                                    </m:d>
                                    <m:r>
                                      <a:rPr lang="en-US" sz="1600" b="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sz="1600" b="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acc>
                                          <m:accPr>
                                            <m:chr m:val="̂"/>
                                            <m:ctrlPr>
                                              <a:rPr lang="en-US" sz="1600" b="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1600" b="0" i="1"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</m:acc>
                                      </m:e>
                                      <m:sub>
                                        <m:r>
                                          <a:rPr lang="en-US" sz="1600" b="0" i="1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  <m:d>
                                          <m:dPr>
                                            <m:ctrlPr>
                                              <a:rPr lang="en-US" sz="1600" b="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sz="1600" b="0" i="1">
                                                <a:latin typeface="Cambria Math" panose="02040503050406030204" pitchFamily="18" charset="0"/>
                                              </a:rPr>
                                              <m:t>0</m:t>
                                            </m:r>
                                          </m:e>
                                        </m:d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en-US" sz="1600" b="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∼</m:t>
                        </m:r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𝜆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p>
                      </m:oMath>
                    </m:oMathPara>
                  </a14:m>
                  <a:endParaRPr lang="en-US" sz="16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14" name="TextovéPole 13">
                  <a:extLst>
                    <a:ext uri="{FF2B5EF4-FFF2-40B4-BE49-F238E27FC236}">
                      <a16:creationId xmlns:a16="http://schemas.microsoft.com/office/drawing/2014/main" id="{29BE77FA-AB23-8457-9320-58C1BE6EFA4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5956" y="1244095"/>
                  <a:ext cx="3030195" cy="518860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" name="Přímá spojnice se šipkou 15">
              <a:extLst>
                <a:ext uri="{FF2B5EF4-FFF2-40B4-BE49-F238E27FC236}">
                  <a16:creationId xmlns:a16="http://schemas.microsoft.com/office/drawing/2014/main" id="{FA9A28D8-D6F0-742A-DF17-708204C06314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939881" y="1762316"/>
              <a:ext cx="1" cy="265233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ovéPole 16">
                  <a:extLst>
                    <a:ext uri="{FF2B5EF4-FFF2-40B4-BE49-F238E27FC236}">
                      <a16:creationId xmlns:a16="http://schemas.microsoft.com/office/drawing/2014/main" id="{4C13777E-B18F-9737-B807-E3D268192F96}"/>
                    </a:ext>
                  </a:extLst>
                </p:cNvPr>
                <p:cNvSpPr txBox="1"/>
                <p:nvPr/>
              </p:nvSpPr>
              <p:spPr>
                <a:xfrm>
                  <a:off x="649203" y="2026909"/>
                  <a:ext cx="2956781" cy="4239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{"/>
                                <m:endChr m:val="}"/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d>
                              </m:e>
                            </m:d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∼</m:t>
                        </m:r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1600" b="0" i="0" smtClean="0">
                                    <a:latin typeface="Cambria Math" panose="02040503050406030204" pitchFamily="18" charset="0"/>
                                  </a:rPr>
                                  <m:t>cl</m:t>
                                </m:r>
                              </m:sub>
                            </m:s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p>
                      </m:oMath>
                    </m:oMathPara>
                  </a14:m>
                  <a:endParaRPr lang="cs-CZ" sz="1600" b="0" dirty="0" err="1"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17" name="TextovéPole 16">
                  <a:extLst>
                    <a:ext uri="{FF2B5EF4-FFF2-40B4-BE49-F238E27FC236}">
                      <a16:creationId xmlns:a16="http://schemas.microsoft.com/office/drawing/2014/main" id="{4C13777E-B18F-9737-B807-E3D268192F9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9203" y="2026909"/>
                  <a:ext cx="2956781" cy="423962"/>
                </a:xfrm>
                <a:prstGeom prst="rect">
                  <a:avLst/>
                </a:prstGeom>
                <a:blipFill>
                  <a:blip r:embed="rId5"/>
                  <a:stretch>
                    <a:fillRect b="-4286"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TextovéPole 17">
              <a:extLst>
                <a:ext uri="{FF2B5EF4-FFF2-40B4-BE49-F238E27FC236}">
                  <a16:creationId xmlns:a16="http://schemas.microsoft.com/office/drawing/2014/main" id="{AF7DA05D-2F20-6D77-A9E2-C90E183B8D4E}"/>
                </a:ext>
              </a:extLst>
            </p:cNvPr>
            <p:cNvSpPr txBox="1"/>
            <p:nvPr/>
          </p:nvSpPr>
          <p:spPr>
            <a:xfrm>
              <a:off x="757202" y="2531838"/>
              <a:ext cx="2866515" cy="338554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0" dirty="0">
                  <a:latin typeface="Trebuchet MS" pitchFamily="34" charset="0"/>
                </a:rPr>
                <a:t>Quantum Lyapunov exponent</a:t>
              </a:r>
              <a:endParaRPr lang="cs-CZ" sz="1600" b="0" dirty="0" err="1">
                <a:latin typeface="Trebuchet MS" pitchFamily="34" charset="0"/>
              </a:endParaRPr>
            </a:p>
          </p:txBody>
        </p:sp>
        <p:cxnSp>
          <p:nvCxnSpPr>
            <p:cNvPr id="21" name="Přímá spojnice se šipkou 20">
              <a:extLst>
                <a:ext uri="{FF2B5EF4-FFF2-40B4-BE49-F238E27FC236}">
                  <a16:creationId xmlns:a16="http://schemas.microsoft.com/office/drawing/2014/main" id="{55D0CC1A-A166-D039-6617-694571811DEC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3263806" y="1587004"/>
              <a:ext cx="6675" cy="992454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FFC000"/>
              </a:solidFill>
              <a:prstDash val="solid"/>
              <a:round/>
              <a:headEnd type="oval" w="sm" len="sm"/>
              <a:tailEnd type="triangle"/>
            </a:ln>
            <a:effectLst/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ovéPole 64">
                <a:extLst>
                  <a:ext uri="{FF2B5EF4-FFF2-40B4-BE49-F238E27FC236}">
                    <a16:creationId xmlns:a16="http://schemas.microsoft.com/office/drawing/2014/main" id="{4A65543E-7423-D2AE-A746-57E234CA9E0C}"/>
                  </a:ext>
                </a:extLst>
              </p:cNvPr>
              <p:cNvSpPr txBox="1"/>
              <p:nvPr/>
            </p:nvSpPr>
            <p:spPr>
              <a:xfrm>
                <a:off x="6688530" y="393775"/>
                <a:ext cx="1775405" cy="377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  <m:t>𝐷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  <m:t>𝐷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cs-CZ" sz="1400" b="0" dirty="0" err="1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65" name="TextovéPole 64">
                <a:extLst>
                  <a:ext uri="{FF2B5EF4-FFF2-40B4-BE49-F238E27FC236}">
                    <a16:creationId xmlns:a16="http://schemas.microsoft.com/office/drawing/2014/main" id="{4A65543E-7423-D2AE-A746-57E234CA9E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8530" y="393775"/>
                <a:ext cx="1775405" cy="37798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Přímá spojnice 3">
            <a:extLst>
              <a:ext uri="{FF2B5EF4-FFF2-40B4-BE49-F238E27FC236}">
                <a16:creationId xmlns:a16="http://schemas.microsoft.com/office/drawing/2014/main" id="{D74AA574-F2D9-1160-4453-693590DD8881}"/>
              </a:ext>
            </a:extLst>
          </p:cNvPr>
          <p:cNvCxnSpPr>
            <a:cxnSpLocks/>
          </p:cNvCxnSpPr>
          <p:nvPr/>
        </p:nvCxnSpPr>
        <p:spPr>
          <a:xfrm flipH="1">
            <a:off x="293676" y="6453336"/>
            <a:ext cx="11446686" cy="0"/>
          </a:xfrm>
          <a:prstGeom prst="line">
            <a:avLst/>
          </a:prstGeom>
          <a:ln w="25400" cap="rnd">
            <a:solidFill>
              <a:srgbClr val="0000B4"/>
            </a:solidFill>
            <a:bevel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ovéPole 81">
            <a:extLst>
              <a:ext uri="{FF2B5EF4-FFF2-40B4-BE49-F238E27FC236}">
                <a16:creationId xmlns:a16="http://schemas.microsoft.com/office/drawing/2014/main" id="{00BD2565-2968-2C2C-9600-E3A0BDEE83FA}"/>
              </a:ext>
            </a:extLst>
          </p:cNvPr>
          <p:cNvSpPr txBox="1"/>
          <p:nvPr/>
        </p:nvSpPr>
        <p:spPr>
          <a:xfrm>
            <a:off x="708243" y="3174703"/>
            <a:ext cx="1084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>
                <a:latin typeface="Trebuchet MS" panose="020B0603020202020204" pitchFamily="34" charset="0"/>
              </a:rPr>
              <a:t>Observed in plethora of systems (both one-body systems and many-body systems):</a:t>
            </a:r>
          </a:p>
          <a:p>
            <a:endParaRPr lang="en-US" sz="1600" b="0" dirty="0">
              <a:latin typeface="Trebuchet MS" panose="020B0603020202020204" pitchFamily="34" charset="0"/>
            </a:endParaRPr>
          </a:p>
          <a:p>
            <a:r>
              <a:rPr lang="en-US" sz="1400" b="0" dirty="0">
                <a:latin typeface="Book Antiqua" panose="02040602050305030304" pitchFamily="18" charset="0"/>
              </a:rPr>
              <a:t>A. Larkin, Y. Ovchinnikov, </a:t>
            </a:r>
            <a:r>
              <a:rPr lang="en-US" sz="1400" b="0" dirty="0" err="1">
                <a:latin typeface="Book Antiqua" panose="02040602050305030304" pitchFamily="18" charset="0"/>
              </a:rPr>
              <a:t>Sov</a:t>
            </a:r>
            <a:r>
              <a:rPr lang="en-US" sz="1400" b="0" dirty="0">
                <a:latin typeface="Book Antiqua" panose="02040602050305030304" pitchFamily="18" charset="0"/>
              </a:rPr>
              <a:t>. Phys. JETP 28, 1200 (1969)</a:t>
            </a:r>
            <a:endParaRPr lang="cs-CZ" sz="1400" b="0" dirty="0">
              <a:latin typeface="Book Antiqua" panose="02040602050305030304" pitchFamily="18" charset="0"/>
            </a:endParaRPr>
          </a:p>
          <a:p>
            <a:r>
              <a:rPr lang="en-US" sz="1400" b="0" dirty="0">
                <a:latin typeface="Book Antiqua" panose="02040602050305030304" pitchFamily="18" charset="0"/>
              </a:rPr>
              <a:t>E.B. Rozenbaum, S. </a:t>
            </a:r>
            <a:r>
              <a:rPr lang="en-US" sz="1400" b="0" dirty="0" err="1">
                <a:latin typeface="Book Antiqua" panose="02040602050305030304" pitchFamily="18" charset="0"/>
              </a:rPr>
              <a:t>Ganeshan</a:t>
            </a:r>
            <a:r>
              <a:rPr lang="en-US" sz="1400" b="0" dirty="0">
                <a:latin typeface="Book Antiqua" panose="02040602050305030304" pitchFamily="18" charset="0"/>
              </a:rPr>
              <a:t>, V. </a:t>
            </a:r>
            <a:r>
              <a:rPr lang="en-US" sz="1400" b="0" dirty="0" err="1">
                <a:latin typeface="Book Antiqua" panose="02040602050305030304" pitchFamily="18" charset="0"/>
              </a:rPr>
              <a:t>Galitski</a:t>
            </a:r>
            <a:r>
              <a:rPr lang="en-US" sz="1400" b="0" dirty="0">
                <a:latin typeface="Book Antiqua" panose="02040602050305030304" pitchFamily="18" charset="0"/>
              </a:rPr>
              <a:t>, Phys. Rev. Lett. 118, 086801 (2017)</a:t>
            </a:r>
          </a:p>
          <a:p>
            <a:r>
              <a:rPr lang="en-US" sz="1400" b="0" dirty="0">
                <a:latin typeface="Book Antiqua" panose="02040602050305030304" pitchFamily="18" charset="0"/>
              </a:rPr>
              <a:t>J. Ch</a:t>
            </a:r>
            <a:r>
              <a:rPr lang="cs-CZ" sz="1400" b="0" dirty="0" err="1">
                <a:latin typeface="Book Antiqua" panose="02040602050305030304" pitchFamily="18" charset="0"/>
              </a:rPr>
              <a:t>ávez</a:t>
            </a:r>
            <a:r>
              <a:rPr lang="cs-CZ" sz="1400" b="0" dirty="0">
                <a:latin typeface="Book Antiqua" panose="02040602050305030304" pitchFamily="18" charset="0"/>
              </a:rPr>
              <a:t>, B. </a:t>
            </a:r>
            <a:r>
              <a:rPr lang="cs-CZ" sz="1400" b="0" dirty="0" err="1">
                <a:latin typeface="Book Antiqua" panose="02040602050305030304" pitchFamily="18" charset="0"/>
              </a:rPr>
              <a:t>Lopez-del-Caprio</a:t>
            </a:r>
            <a:r>
              <a:rPr lang="cs-CZ" sz="1400" b="0" dirty="0">
                <a:latin typeface="Book Antiqua" panose="02040602050305030304" pitchFamily="18" charset="0"/>
              </a:rPr>
              <a:t>, M.A. </a:t>
            </a:r>
            <a:r>
              <a:rPr lang="cs-CZ" sz="1400" b="0" dirty="0" err="1">
                <a:latin typeface="Book Antiqua" panose="02040602050305030304" pitchFamily="18" charset="0"/>
              </a:rPr>
              <a:t>Bastarrachea</a:t>
            </a:r>
            <a:r>
              <a:rPr lang="cs-CZ" sz="1400" b="0" dirty="0">
                <a:latin typeface="Book Antiqua" panose="02040602050305030304" pitchFamily="18" charset="0"/>
              </a:rPr>
              <a:t>, </a:t>
            </a:r>
            <a:r>
              <a:rPr lang="cs-CZ" sz="1400" b="0" u="sng" dirty="0">
                <a:latin typeface="Book Antiqua" panose="02040602050305030304" pitchFamily="18" charset="0"/>
              </a:rPr>
              <a:t>P. Stránský</a:t>
            </a:r>
            <a:r>
              <a:rPr lang="cs-CZ" sz="1400" b="0" dirty="0">
                <a:latin typeface="Book Antiqua" panose="02040602050305030304" pitchFamily="18" charset="0"/>
              </a:rPr>
              <a:t>, S. </a:t>
            </a:r>
            <a:r>
              <a:rPr lang="cs-CZ" sz="1400" b="0" dirty="0" err="1">
                <a:latin typeface="Book Antiqua" panose="02040602050305030304" pitchFamily="18" charset="0"/>
              </a:rPr>
              <a:t>Lerma</a:t>
            </a:r>
            <a:r>
              <a:rPr lang="cs-CZ" sz="1400" b="0" dirty="0">
                <a:latin typeface="Book Antiqua" panose="02040602050305030304" pitchFamily="18" charset="0"/>
              </a:rPr>
              <a:t>, L.F. Santos, J.G. Hirsch, </a:t>
            </a:r>
            <a:r>
              <a:rPr lang="cs-CZ" sz="1400" b="0" dirty="0" err="1">
                <a:latin typeface="Book Antiqua" panose="02040602050305030304" pitchFamily="18" charset="0"/>
              </a:rPr>
              <a:t>Phys</a:t>
            </a:r>
            <a:r>
              <a:rPr lang="cs-CZ" sz="1400" b="0" dirty="0">
                <a:latin typeface="Book Antiqua" panose="02040602050305030304" pitchFamily="18" charset="0"/>
              </a:rPr>
              <a:t>. </a:t>
            </a:r>
            <a:r>
              <a:rPr lang="cs-CZ" sz="1400" b="0" dirty="0" err="1">
                <a:latin typeface="Book Antiqua" panose="02040602050305030304" pitchFamily="18" charset="0"/>
              </a:rPr>
              <a:t>Rev</a:t>
            </a:r>
            <a:r>
              <a:rPr lang="cs-CZ" sz="1400" b="0" dirty="0">
                <a:latin typeface="Book Antiqua" panose="02040602050305030304" pitchFamily="18" charset="0"/>
              </a:rPr>
              <a:t>. </a:t>
            </a:r>
            <a:r>
              <a:rPr lang="cs-CZ" sz="1400" b="0" dirty="0" err="1">
                <a:latin typeface="Book Antiqua" panose="02040602050305030304" pitchFamily="18" charset="0"/>
              </a:rPr>
              <a:t>Lett</a:t>
            </a:r>
            <a:r>
              <a:rPr lang="cs-CZ" sz="1400" b="0" dirty="0">
                <a:latin typeface="Book Antiqua" panose="02040602050305030304" pitchFamily="18" charset="0"/>
              </a:rPr>
              <a:t>. 122, 024101 (2019)</a:t>
            </a:r>
          </a:p>
          <a:p>
            <a:r>
              <a:rPr lang="cs-CZ" sz="1400" b="0" dirty="0">
                <a:latin typeface="Book Antiqua" panose="02040602050305030304" pitchFamily="18" charset="0"/>
              </a:rPr>
              <a:t>S. </a:t>
            </a:r>
            <a:r>
              <a:rPr lang="cs-CZ" sz="1400" b="0" dirty="0" err="1">
                <a:latin typeface="Book Antiqua" panose="02040602050305030304" pitchFamily="18" charset="0"/>
              </a:rPr>
              <a:t>Pilatowsky</a:t>
            </a:r>
            <a:r>
              <a:rPr lang="cs-CZ" sz="1400" b="0" dirty="0">
                <a:latin typeface="Book Antiqua" panose="02040602050305030304" pitchFamily="18" charset="0"/>
              </a:rPr>
              <a:t>, J. </a:t>
            </a:r>
            <a:r>
              <a:rPr lang="cs-CZ" sz="1400" b="0" dirty="0" err="1">
                <a:latin typeface="Book Antiqua" panose="02040602050305030304" pitchFamily="18" charset="0"/>
              </a:rPr>
              <a:t>Chávez</a:t>
            </a:r>
            <a:r>
              <a:rPr lang="cs-CZ" sz="1400" b="0" dirty="0">
                <a:latin typeface="Book Antiqua" panose="02040602050305030304" pitchFamily="18" charset="0"/>
              </a:rPr>
              <a:t>, M.A. </a:t>
            </a:r>
            <a:r>
              <a:rPr lang="cs-CZ" sz="1400" b="0" dirty="0" err="1">
                <a:latin typeface="Book Antiqua" panose="02040602050305030304" pitchFamily="18" charset="0"/>
              </a:rPr>
              <a:t>Bastarrachea</a:t>
            </a:r>
            <a:r>
              <a:rPr lang="cs-CZ" sz="1400" b="0" dirty="0">
                <a:latin typeface="Book Antiqua" panose="02040602050305030304" pitchFamily="18" charset="0"/>
              </a:rPr>
              <a:t>, </a:t>
            </a:r>
            <a:r>
              <a:rPr lang="cs-CZ" sz="1400" b="0" u="sng" dirty="0">
                <a:latin typeface="Book Antiqua" panose="02040602050305030304" pitchFamily="18" charset="0"/>
              </a:rPr>
              <a:t>P. Stránský</a:t>
            </a:r>
            <a:r>
              <a:rPr lang="cs-CZ" sz="1400" b="0" dirty="0">
                <a:latin typeface="Book Antiqua" panose="02040602050305030304" pitchFamily="18" charset="0"/>
              </a:rPr>
              <a:t>, S. </a:t>
            </a:r>
            <a:r>
              <a:rPr lang="cs-CZ" sz="1400" b="0" dirty="0" err="1">
                <a:latin typeface="Book Antiqua" panose="02040602050305030304" pitchFamily="18" charset="0"/>
              </a:rPr>
              <a:t>Lerma</a:t>
            </a:r>
            <a:r>
              <a:rPr lang="cs-CZ" sz="1400" b="0" dirty="0">
                <a:latin typeface="Book Antiqua" panose="02040602050305030304" pitchFamily="18" charset="0"/>
              </a:rPr>
              <a:t>, L.F. Santos, J.G. Hirsch, </a:t>
            </a:r>
            <a:r>
              <a:rPr lang="cs-CZ" sz="1400" b="0" dirty="0" err="1">
                <a:latin typeface="Book Antiqua" panose="02040602050305030304" pitchFamily="18" charset="0"/>
              </a:rPr>
              <a:t>Phys</a:t>
            </a:r>
            <a:r>
              <a:rPr lang="cs-CZ" sz="1400" b="0" dirty="0">
                <a:latin typeface="Book Antiqua" panose="02040602050305030304" pitchFamily="18" charset="0"/>
              </a:rPr>
              <a:t>. </a:t>
            </a:r>
            <a:r>
              <a:rPr lang="cs-CZ" sz="1400" b="0" dirty="0" err="1">
                <a:latin typeface="Book Antiqua" panose="02040602050305030304" pitchFamily="18" charset="0"/>
              </a:rPr>
              <a:t>Rev</a:t>
            </a:r>
            <a:r>
              <a:rPr lang="cs-CZ" sz="1400" b="0" dirty="0">
                <a:latin typeface="Book Antiqua" panose="02040602050305030304" pitchFamily="18" charset="0"/>
              </a:rPr>
              <a:t>. E 101, 010202(R) (2020)</a:t>
            </a:r>
          </a:p>
          <a:p>
            <a:r>
              <a:rPr lang="cs-CZ" sz="1400" b="0" dirty="0">
                <a:latin typeface="Book Antiqua" panose="02040602050305030304" pitchFamily="18" charset="0"/>
              </a:rPr>
              <a:t>…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4E14BDA1-2EBF-AF8C-0509-0EEBE3A1B5F1}"/>
              </a:ext>
            </a:extLst>
          </p:cNvPr>
          <p:cNvSpPr txBox="1"/>
          <p:nvPr/>
        </p:nvSpPr>
        <p:spPr>
          <a:xfrm>
            <a:off x="31648" y="6530861"/>
            <a:ext cx="4251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>
                <a:latin typeface="Trebuchet MS" pitchFamily="34" charset="0"/>
              </a:rPr>
              <a:t>6/9</a:t>
            </a:r>
            <a:endParaRPr lang="cs-CZ" sz="1200" b="0" dirty="0" err="1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6180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Skupina 67">
            <a:extLst>
              <a:ext uri="{FF2B5EF4-FFF2-40B4-BE49-F238E27FC236}">
                <a16:creationId xmlns:a16="http://schemas.microsoft.com/office/drawing/2014/main" id="{3882819F-0D27-2EEB-8249-3948F9B77D28}"/>
              </a:ext>
            </a:extLst>
          </p:cNvPr>
          <p:cNvGrpSpPr/>
          <p:nvPr/>
        </p:nvGrpSpPr>
        <p:grpSpPr>
          <a:xfrm>
            <a:off x="4879861" y="3501009"/>
            <a:ext cx="3070247" cy="2135824"/>
            <a:chOff x="4879861" y="3501009"/>
            <a:chExt cx="3070247" cy="2135824"/>
          </a:xfrm>
        </p:grpSpPr>
        <p:pic>
          <p:nvPicPr>
            <p:cNvPr id="12" name="Obrázek 11">
              <a:extLst>
                <a:ext uri="{FF2B5EF4-FFF2-40B4-BE49-F238E27FC236}">
                  <a16:creationId xmlns:a16="http://schemas.microsoft.com/office/drawing/2014/main" id="{99A4BCC9-42D0-E9BD-ACB3-1B395302B4A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79861" y="3501009"/>
              <a:ext cx="3070247" cy="2135824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ovéPole 53">
                  <a:extLst>
                    <a:ext uri="{FF2B5EF4-FFF2-40B4-BE49-F238E27FC236}">
                      <a16:creationId xmlns:a16="http://schemas.microsoft.com/office/drawing/2014/main" id="{3578A708-0414-A91D-F30E-DC8ED3D76C65}"/>
                    </a:ext>
                  </a:extLst>
                </p:cNvPr>
                <p:cNvSpPr txBox="1"/>
                <p:nvPr/>
              </p:nvSpPr>
              <p:spPr>
                <a:xfrm>
                  <a:off x="7288502" y="3545539"/>
                  <a:ext cx="66160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=0.4</m:t>
                        </m:r>
                      </m:oMath>
                    </m:oMathPara>
                  </a14:m>
                  <a:endParaRPr lang="cs-CZ" sz="1200" b="0" dirty="0" err="1"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54" name="TextovéPole 53">
                  <a:extLst>
                    <a:ext uri="{FF2B5EF4-FFF2-40B4-BE49-F238E27FC236}">
                      <a16:creationId xmlns:a16="http://schemas.microsoft.com/office/drawing/2014/main" id="{3578A708-0414-A91D-F30E-DC8ED3D76C6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88502" y="3545539"/>
                  <a:ext cx="661606" cy="276999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TextovéPole 59">
                  <a:extLst>
                    <a:ext uri="{FF2B5EF4-FFF2-40B4-BE49-F238E27FC236}">
                      <a16:creationId xmlns:a16="http://schemas.microsoft.com/office/drawing/2014/main" id="{F3AC5AC1-40B2-AD2D-17A5-5845B7EE3BE2}"/>
                    </a:ext>
                  </a:extLst>
                </p:cNvPr>
                <p:cNvSpPr txBox="1"/>
                <p:nvPr/>
              </p:nvSpPr>
              <p:spPr>
                <a:xfrm>
                  <a:off x="5186050" y="4863325"/>
                  <a:ext cx="1208069" cy="31130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300" b="0" dirty="0">
                      <a:latin typeface="Trebuchet MS" pitchFamily="34" charset="0"/>
                    </a:rPr>
                    <a:t>Classical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3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300" b="0" i="0" smtClean="0">
                              <a:latin typeface="Cambria Math" panose="02040503050406030204" pitchFamily="18" charset="0"/>
                            </a:rPr>
                            <m:t>reg</m:t>
                          </m:r>
                        </m:sub>
                      </m:sSub>
                    </m:oMath>
                  </a14:m>
                  <a:endParaRPr lang="cs-CZ" sz="1300" b="0" dirty="0" err="1"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60" name="TextovéPole 59">
                  <a:extLst>
                    <a:ext uri="{FF2B5EF4-FFF2-40B4-BE49-F238E27FC236}">
                      <a16:creationId xmlns:a16="http://schemas.microsoft.com/office/drawing/2014/main" id="{F3AC5AC1-40B2-AD2D-17A5-5845B7EE3BE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86050" y="4863325"/>
                  <a:ext cx="1208069" cy="311304"/>
                </a:xfrm>
                <a:prstGeom prst="rect">
                  <a:avLst/>
                </a:prstGeom>
                <a:blipFill>
                  <a:blip r:embed="rId4"/>
                  <a:stretch>
                    <a:fillRect l="-1010" t="-1961" b="-9804"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6" name="Obrázek 5">
            <a:extLst>
              <a:ext uri="{FF2B5EF4-FFF2-40B4-BE49-F238E27FC236}">
                <a16:creationId xmlns:a16="http://schemas.microsoft.com/office/drawing/2014/main" id="{A2A72060-5CDA-05FC-8EE7-CCE1D675BE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33276" y="663653"/>
            <a:ext cx="4503600" cy="1878140"/>
          </a:xfrm>
          <a:prstGeom prst="rect">
            <a:avLst/>
          </a:prstGeom>
        </p:spPr>
      </p:pic>
      <p:cxnSp>
        <p:nvCxnSpPr>
          <p:cNvPr id="3" name="Přímá spojnice 2">
            <a:extLst>
              <a:ext uri="{FF2B5EF4-FFF2-40B4-BE49-F238E27FC236}">
                <a16:creationId xmlns:a16="http://schemas.microsoft.com/office/drawing/2014/main" id="{55C6C680-BA76-5128-6099-CF8F4BCFDC8D}"/>
              </a:ext>
            </a:extLst>
          </p:cNvPr>
          <p:cNvCxnSpPr/>
          <p:nvPr/>
        </p:nvCxnSpPr>
        <p:spPr>
          <a:xfrm>
            <a:off x="517839" y="332657"/>
            <a:ext cx="0" cy="6336704"/>
          </a:xfrm>
          <a:prstGeom prst="line">
            <a:avLst/>
          </a:prstGeom>
          <a:ln w="25400" cap="rnd">
            <a:solidFill>
              <a:srgbClr val="0000B4"/>
            </a:solidFill>
            <a:bevel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ovéPole 4">
            <a:extLst>
              <a:ext uri="{FF2B5EF4-FFF2-40B4-BE49-F238E27FC236}">
                <a16:creationId xmlns:a16="http://schemas.microsoft.com/office/drawing/2014/main" id="{85AD79C9-98DB-F934-1212-15C4356B089E}"/>
              </a:ext>
            </a:extLst>
          </p:cNvPr>
          <p:cNvSpPr txBox="1"/>
          <p:nvPr/>
        </p:nvSpPr>
        <p:spPr>
          <a:xfrm>
            <a:off x="627399" y="257831"/>
            <a:ext cx="3243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0" u="sng" dirty="0">
                <a:solidFill>
                  <a:srgbClr val="0000B4"/>
                </a:solidFill>
                <a:latin typeface="Trebuchet MS" pitchFamily="34" charset="0"/>
              </a:rPr>
              <a:t>OTOC Dynamics</a:t>
            </a:r>
            <a:endParaRPr lang="cs-CZ" sz="3200" b="0" u="sng" dirty="0" err="1">
              <a:solidFill>
                <a:srgbClr val="0000B4"/>
              </a:solidFill>
              <a:latin typeface="Trebuchet MS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ovéPole 6">
                <a:extLst>
                  <a:ext uri="{FF2B5EF4-FFF2-40B4-BE49-F238E27FC236}">
                    <a16:creationId xmlns:a16="http://schemas.microsoft.com/office/drawing/2014/main" id="{7B63F848-F8F9-F2E3-5A80-705621FB6580}"/>
                  </a:ext>
                </a:extLst>
              </p:cNvPr>
              <p:cNvSpPr txBox="1"/>
              <p:nvPr/>
            </p:nvSpPr>
            <p:spPr>
              <a:xfrm>
                <a:off x="4198231" y="287615"/>
                <a:ext cx="2638671" cy="4502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500" b="0" i="1" smtClean="0">
                            <a:solidFill>
                              <a:schemeClr val="bg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0" i="1" smtClean="0">
                            <a:solidFill>
                              <a:schemeClr val="bg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500" b="0" i="1" smtClean="0">
                            <a:solidFill>
                              <a:schemeClr val="bg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sub>
                    </m:sSub>
                    <m:r>
                      <a:rPr lang="en-US" sz="1500" b="0" i="1" smtClean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en-US" sz="1500" b="0" i="1" smtClean="0">
                            <a:solidFill>
                              <a:schemeClr val="bg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500" b="0" i="1" smtClean="0">
                            <a:solidFill>
                              <a:schemeClr val="bg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1500" b="0" i="1" smtClean="0">
                                <a:solidFill>
                                  <a:schemeClr val="bg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500" b="0" i="1" smtClean="0">
                                <a:solidFill>
                                  <a:schemeClr val="bg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500" b="0" i="0" smtClean="0">
                                <a:solidFill>
                                  <a:schemeClr val="bg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cl</m:t>
                            </m:r>
                          </m:sub>
                        </m:sSub>
                      </m:den>
                    </m:f>
                    <m:func>
                      <m:funcPr>
                        <m:ctrlPr>
                          <a:rPr lang="en-US" sz="1500" b="0" i="1" smtClean="0">
                            <a:solidFill>
                              <a:schemeClr val="bg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500" b="0" i="0" smtClean="0">
                            <a:solidFill>
                              <a:schemeClr val="bg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r>
                          <a:rPr lang="en-US" sz="1500" b="0" i="1" smtClean="0">
                            <a:solidFill>
                              <a:schemeClr val="bg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func>
                  </m:oMath>
                </a14:m>
                <a:r>
                  <a:rPr lang="en-US" sz="1500" b="0" dirty="0">
                    <a:solidFill>
                      <a:schemeClr val="bg2">
                        <a:lumMod val="60000"/>
                        <a:lumOff val="40000"/>
                      </a:schemeClr>
                    </a:solidFill>
                    <a:latin typeface="Trebuchet MS" pitchFamily="34" charset="0"/>
                  </a:rPr>
                  <a:t> (</a:t>
                </a:r>
                <a:r>
                  <a:rPr lang="en-US" sz="1500" b="0" dirty="0" err="1">
                    <a:solidFill>
                      <a:schemeClr val="bg2">
                        <a:lumMod val="60000"/>
                        <a:lumOff val="40000"/>
                      </a:schemeClr>
                    </a:solidFill>
                    <a:latin typeface="Trebuchet MS" pitchFamily="34" charset="0"/>
                  </a:rPr>
                  <a:t>Ehrenfest</a:t>
                </a:r>
                <a:r>
                  <a:rPr lang="en-US" sz="1500" b="0" dirty="0">
                    <a:solidFill>
                      <a:schemeClr val="bg2">
                        <a:lumMod val="60000"/>
                        <a:lumOff val="40000"/>
                      </a:schemeClr>
                    </a:solidFill>
                    <a:latin typeface="Trebuchet MS" pitchFamily="34" charset="0"/>
                  </a:rPr>
                  <a:t> time)</a:t>
                </a:r>
                <a:endParaRPr lang="cs-CZ" sz="1500" b="0" dirty="0" err="1">
                  <a:solidFill>
                    <a:schemeClr val="bg2">
                      <a:lumMod val="60000"/>
                      <a:lumOff val="40000"/>
                    </a:schemeClr>
                  </a:solidFill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7" name="TextovéPole 6">
                <a:extLst>
                  <a:ext uri="{FF2B5EF4-FFF2-40B4-BE49-F238E27FC236}">
                    <a16:creationId xmlns:a16="http://schemas.microsoft.com/office/drawing/2014/main" id="{7B63F848-F8F9-F2E3-5A80-705621FB65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8231" y="287615"/>
                <a:ext cx="2638671" cy="45025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6" name="Skupina 65">
            <a:extLst>
              <a:ext uri="{FF2B5EF4-FFF2-40B4-BE49-F238E27FC236}">
                <a16:creationId xmlns:a16="http://schemas.microsoft.com/office/drawing/2014/main" id="{8417FEBB-F4C6-08EB-13D6-327B1083109C}"/>
              </a:ext>
            </a:extLst>
          </p:cNvPr>
          <p:cNvGrpSpPr/>
          <p:nvPr/>
        </p:nvGrpSpPr>
        <p:grpSpPr>
          <a:xfrm>
            <a:off x="615956" y="899036"/>
            <a:ext cx="3030195" cy="1971356"/>
            <a:chOff x="615956" y="899036"/>
            <a:chExt cx="3030195" cy="1971356"/>
          </a:xfrm>
        </p:grpSpPr>
        <p:sp>
          <p:nvSpPr>
            <p:cNvPr id="19" name="Ovál 18">
              <a:extLst>
                <a:ext uri="{FF2B5EF4-FFF2-40B4-BE49-F238E27FC236}">
                  <a16:creationId xmlns:a16="http://schemas.microsoft.com/office/drawing/2014/main" id="{30917215-B52F-6430-DDD7-91C162B527F6}"/>
                </a:ext>
              </a:extLst>
            </p:cNvPr>
            <p:cNvSpPr/>
            <p:nvPr/>
          </p:nvSpPr>
          <p:spPr bwMode="auto">
            <a:xfrm>
              <a:off x="3203737" y="1341565"/>
              <a:ext cx="133489" cy="211232"/>
            </a:xfrm>
            <a:prstGeom prst="ellipse">
              <a:avLst/>
            </a:prstGeom>
            <a:solidFill>
              <a:srgbClr val="FFC000"/>
            </a:solidFill>
            <a:ln w="19050" cap="flat" cmpd="sng" algn="ctr">
              <a:noFill/>
              <a:prstDash val="solid"/>
              <a:round/>
              <a:headEnd type="oval" w="sm" len="sm"/>
              <a:tailEnd type="triangle" w="lg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cs-CZ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3" name="TextovéPole 12">
              <a:extLst>
                <a:ext uri="{FF2B5EF4-FFF2-40B4-BE49-F238E27FC236}">
                  <a16:creationId xmlns:a16="http://schemas.microsoft.com/office/drawing/2014/main" id="{7262D3F8-9610-9353-ACB4-70E80A215D9C}"/>
                </a:ext>
              </a:extLst>
            </p:cNvPr>
            <p:cNvSpPr txBox="1"/>
            <p:nvPr/>
          </p:nvSpPr>
          <p:spPr>
            <a:xfrm>
              <a:off x="627399" y="899036"/>
              <a:ext cx="1503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B4"/>
                  </a:solidFill>
                  <a:latin typeface="Trebuchet MS" pitchFamily="34" charset="0"/>
                </a:rPr>
                <a:t>Short times</a:t>
              </a:r>
              <a:endParaRPr lang="cs-CZ" dirty="0" err="1">
                <a:solidFill>
                  <a:srgbClr val="0000B4"/>
                </a:solidFill>
                <a:latin typeface="Trebuchet MS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ovéPole 13">
                  <a:extLst>
                    <a:ext uri="{FF2B5EF4-FFF2-40B4-BE49-F238E27FC236}">
                      <a16:creationId xmlns:a16="http://schemas.microsoft.com/office/drawing/2014/main" id="{29BE77FA-AB23-8457-9320-58C1BE6EFA47}"/>
                    </a:ext>
                  </a:extLst>
                </p:cNvPr>
                <p:cNvSpPr txBox="1"/>
                <p:nvPr/>
              </p:nvSpPr>
              <p:spPr>
                <a:xfrm>
                  <a:off x="615956" y="1244095"/>
                  <a:ext cx="3030195" cy="51886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)=</m:t>
                        </m:r>
                        <m:d>
                          <m:dPr>
                            <m:begChr m:val="⟨"/>
                            <m:endChr m:val="⟩"/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600" b="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600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1600" b="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acc>
                                          <m:accPr>
                                            <m:chr m:val="̂"/>
                                            <m:ctrlPr>
                                              <a:rPr lang="en-US" sz="1600" b="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1600" b="0" i="1"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</m:acc>
                                      </m:e>
                                      <m:sub>
                                        <m:r>
                                          <a:rPr lang="en-US" sz="1600" b="0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en-US" sz="1600" b="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600" b="0" i="1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e>
                                    </m:d>
                                    <m:r>
                                      <a:rPr lang="en-US" sz="1600" b="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sz="1600" b="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acc>
                                          <m:accPr>
                                            <m:chr m:val="̂"/>
                                            <m:ctrlPr>
                                              <a:rPr lang="en-US" sz="1600" b="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1600" b="0" i="1"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</m:acc>
                                      </m:e>
                                      <m:sub>
                                        <m:r>
                                          <a:rPr lang="en-US" sz="1600" b="0" i="1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  <m:d>
                                          <m:dPr>
                                            <m:ctrlPr>
                                              <a:rPr lang="en-US" sz="1600" b="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sz="1600" b="0" i="1">
                                                <a:latin typeface="Cambria Math" panose="02040503050406030204" pitchFamily="18" charset="0"/>
                                              </a:rPr>
                                              <m:t>0</m:t>
                                            </m:r>
                                          </m:e>
                                        </m:d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en-US" sz="1600" b="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∼</m:t>
                        </m:r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𝜆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p>
                      </m:oMath>
                    </m:oMathPara>
                  </a14:m>
                  <a:endParaRPr lang="en-US" sz="1600" b="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14" name="TextovéPole 13">
                  <a:extLst>
                    <a:ext uri="{FF2B5EF4-FFF2-40B4-BE49-F238E27FC236}">
                      <a16:creationId xmlns:a16="http://schemas.microsoft.com/office/drawing/2014/main" id="{29BE77FA-AB23-8457-9320-58C1BE6EFA4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5956" y="1244095"/>
                  <a:ext cx="3030195" cy="518860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" name="Přímá spojnice se šipkou 15">
              <a:extLst>
                <a:ext uri="{FF2B5EF4-FFF2-40B4-BE49-F238E27FC236}">
                  <a16:creationId xmlns:a16="http://schemas.microsoft.com/office/drawing/2014/main" id="{FA9A28D8-D6F0-742A-DF17-708204C06314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939881" y="1762316"/>
              <a:ext cx="1" cy="265233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ovéPole 16">
                  <a:extLst>
                    <a:ext uri="{FF2B5EF4-FFF2-40B4-BE49-F238E27FC236}">
                      <a16:creationId xmlns:a16="http://schemas.microsoft.com/office/drawing/2014/main" id="{4C13777E-B18F-9737-B807-E3D268192F96}"/>
                    </a:ext>
                  </a:extLst>
                </p:cNvPr>
                <p:cNvSpPr txBox="1"/>
                <p:nvPr/>
              </p:nvSpPr>
              <p:spPr>
                <a:xfrm>
                  <a:off x="649203" y="2026909"/>
                  <a:ext cx="2956781" cy="4239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{"/>
                                <m:endChr m:val="}"/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d>
                              </m:e>
                            </m:d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∼</m:t>
                        </m:r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𝑐𝑙</m:t>
                                </m:r>
                              </m:sub>
                            </m:s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p>
                      </m:oMath>
                    </m:oMathPara>
                  </a14:m>
                  <a:endParaRPr lang="cs-CZ" sz="1600" b="0" dirty="0" err="1"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17" name="TextovéPole 16">
                  <a:extLst>
                    <a:ext uri="{FF2B5EF4-FFF2-40B4-BE49-F238E27FC236}">
                      <a16:creationId xmlns:a16="http://schemas.microsoft.com/office/drawing/2014/main" id="{4C13777E-B18F-9737-B807-E3D268192F9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9203" y="2026909"/>
                  <a:ext cx="2956781" cy="423962"/>
                </a:xfrm>
                <a:prstGeom prst="rect">
                  <a:avLst/>
                </a:prstGeom>
                <a:blipFill>
                  <a:blip r:embed="rId8"/>
                  <a:stretch>
                    <a:fillRect b="-4286"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TextovéPole 17">
              <a:extLst>
                <a:ext uri="{FF2B5EF4-FFF2-40B4-BE49-F238E27FC236}">
                  <a16:creationId xmlns:a16="http://schemas.microsoft.com/office/drawing/2014/main" id="{AF7DA05D-2F20-6D77-A9E2-C90E183B8D4E}"/>
                </a:ext>
              </a:extLst>
            </p:cNvPr>
            <p:cNvSpPr txBox="1"/>
            <p:nvPr/>
          </p:nvSpPr>
          <p:spPr>
            <a:xfrm>
              <a:off x="757202" y="2531838"/>
              <a:ext cx="2866515" cy="338554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0" dirty="0">
                  <a:latin typeface="Trebuchet MS" pitchFamily="34" charset="0"/>
                </a:rPr>
                <a:t>Quantum Lyapunov exponent</a:t>
              </a:r>
              <a:endParaRPr lang="cs-CZ" sz="1600" b="0" dirty="0" err="1">
                <a:latin typeface="Trebuchet MS" pitchFamily="34" charset="0"/>
              </a:endParaRPr>
            </a:p>
          </p:txBody>
        </p:sp>
        <p:cxnSp>
          <p:nvCxnSpPr>
            <p:cNvPr id="21" name="Přímá spojnice se šipkou 20">
              <a:extLst>
                <a:ext uri="{FF2B5EF4-FFF2-40B4-BE49-F238E27FC236}">
                  <a16:creationId xmlns:a16="http://schemas.microsoft.com/office/drawing/2014/main" id="{55D0CC1A-A166-D039-6617-694571811DEC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3263806" y="1587004"/>
              <a:ext cx="6675" cy="992454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FFC000"/>
              </a:solidFill>
              <a:prstDash val="solid"/>
              <a:round/>
              <a:headEnd type="oval" w="sm" len="sm"/>
              <a:tailEnd type="triangle"/>
            </a:ln>
            <a:effectLst/>
          </p:spPr>
        </p:cxnSp>
      </p:grpSp>
      <p:sp>
        <p:nvSpPr>
          <p:cNvPr id="25" name="TextovéPole 24">
            <a:extLst>
              <a:ext uri="{FF2B5EF4-FFF2-40B4-BE49-F238E27FC236}">
                <a16:creationId xmlns:a16="http://schemas.microsoft.com/office/drawing/2014/main" id="{9A56883F-C30E-CF52-2CEA-76931F5755BD}"/>
              </a:ext>
            </a:extLst>
          </p:cNvPr>
          <p:cNvSpPr txBox="1"/>
          <p:nvPr/>
        </p:nvSpPr>
        <p:spPr>
          <a:xfrm>
            <a:off x="8690994" y="899036"/>
            <a:ext cx="2927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B4"/>
                </a:solidFill>
                <a:latin typeface="Trebuchet MS" pitchFamily="34" charset="0"/>
              </a:rPr>
              <a:t>Long (asymptotic) times</a:t>
            </a:r>
            <a:endParaRPr lang="cs-CZ" dirty="0" err="1">
              <a:solidFill>
                <a:srgbClr val="0000B4"/>
              </a:solidFill>
              <a:latin typeface="Trebuchet MS" pitchFamily="34" charset="0"/>
            </a:endParaRPr>
          </a:p>
        </p:txBody>
      </p:sp>
      <p:grpSp>
        <p:nvGrpSpPr>
          <p:cNvPr id="67" name="Skupina 66">
            <a:extLst>
              <a:ext uri="{FF2B5EF4-FFF2-40B4-BE49-F238E27FC236}">
                <a16:creationId xmlns:a16="http://schemas.microsoft.com/office/drawing/2014/main" id="{42CA6083-A73E-449A-8D8E-5336A09A2C3C}"/>
              </a:ext>
            </a:extLst>
          </p:cNvPr>
          <p:cNvGrpSpPr/>
          <p:nvPr/>
        </p:nvGrpSpPr>
        <p:grpSpPr>
          <a:xfrm>
            <a:off x="627399" y="1695159"/>
            <a:ext cx="4306511" cy="4758177"/>
            <a:chOff x="627399" y="1695159"/>
            <a:chExt cx="4306511" cy="4758177"/>
          </a:xfrm>
        </p:grpSpPr>
        <p:pic>
          <p:nvPicPr>
            <p:cNvPr id="9" name="Obrázek 8">
              <a:extLst>
                <a:ext uri="{FF2B5EF4-FFF2-40B4-BE49-F238E27FC236}">
                  <a16:creationId xmlns:a16="http://schemas.microsoft.com/office/drawing/2014/main" id="{BC042CE0-F8B8-6A54-6C34-FC73B7F308E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27399" y="2931657"/>
              <a:ext cx="4306511" cy="3521679"/>
            </a:xfrm>
            <a:prstGeom prst="rect">
              <a:avLst/>
            </a:prstGeom>
          </p:spPr>
        </p:pic>
        <p:grpSp>
          <p:nvGrpSpPr>
            <p:cNvPr id="47" name="Skupina 46">
              <a:extLst>
                <a:ext uri="{FF2B5EF4-FFF2-40B4-BE49-F238E27FC236}">
                  <a16:creationId xmlns:a16="http://schemas.microsoft.com/office/drawing/2014/main" id="{0FBF540D-355E-36DD-77FC-35DFED6179A1}"/>
                </a:ext>
              </a:extLst>
            </p:cNvPr>
            <p:cNvGrpSpPr/>
            <p:nvPr/>
          </p:nvGrpSpPr>
          <p:grpSpPr>
            <a:xfrm>
              <a:off x="1359204" y="2070108"/>
              <a:ext cx="2839027" cy="2068053"/>
              <a:chOff x="1359204" y="2070108"/>
              <a:chExt cx="2839027" cy="2068053"/>
            </a:xfrm>
          </p:grpSpPr>
          <p:cxnSp>
            <p:nvCxnSpPr>
              <p:cNvPr id="36" name="Přímá spojnice 35">
                <a:extLst>
                  <a:ext uri="{FF2B5EF4-FFF2-40B4-BE49-F238E27FC236}">
                    <a16:creationId xmlns:a16="http://schemas.microsoft.com/office/drawing/2014/main" id="{1373CBE5-2A6B-4B77-8DD5-6E65E24F127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198231" y="2070108"/>
                <a:ext cx="0" cy="946732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00B0F0">
                    <a:alpha val="50000"/>
                  </a:srgbClr>
                </a:solidFill>
                <a:prstDash val="solid"/>
                <a:round/>
                <a:headEnd type="triangle" w="lg" len="med"/>
                <a:tailEnd type="none" w="lg" len="med"/>
              </a:ln>
              <a:effectLst/>
            </p:spPr>
          </p:cxnSp>
          <p:cxnSp>
            <p:nvCxnSpPr>
              <p:cNvPr id="38" name="Přímá spojnice 37">
                <a:extLst>
                  <a:ext uri="{FF2B5EF4-FFF2-40B4-BE49-F238E27FC236}">
                    <a16:creationId xmlns:a16="http://schemas.microsoft.com/office/drawing/2014/main" id="{8DCD323D-31A8-CE71-D43F-3BEB2808BD1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1359204" y="3010166"/>
                <a:ext cx="2839027" cy="0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00B0F0">
                    <a:alpha val="50000"/>
                  </a:srgbClr>
                </a:solidFill>
                <a:prstDash val="solid"/>
                <a:round/>
                <a:headEnd type="none" w="sm" len="sm"/>
                <a:tailEnd type="none" w="lg" len="med"/>
              </a:ln>
              <a:effectLst/>
            </p:spPr>
          </p:cxnSp>
          <p:cxnSp>
            <p:nvCxnSpPr>
              <p:cNvPr id="40" name="Přímá spojnice 39">
                <a:extLst>
                  <a:ext uri="{FF2B5EF4-FFF2-40B4-BE49-F238E27FC236}">
                    <a16:creationId xmlns:a16="http://schemas.microsoft.com/office/drawing/2014/main" id="{D483D66A-1F99-7714-4395-A00A2066650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359204" y="2996829"/>
                <a:ext cx="0" cy="1141332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00B0F0">
                    <a:alpha val="50000"/>
                  </a:srgbClr>
                </a:solidFill>
                <a:prstDash val="solid"/>
                <a:round/>
                <a:headEnd type="none" w="lg" len="lg"/>
                <a:tailEnd type="oval" w="lg" len="lg"/>
              </a:ln>
              <a:effectLst/>
            </p:spPr>
          </p:cxnSp>
        </p:grpSp>
        <p:grpSp>
          <p:nvGrpSpPr>
            <p:cNvPr id="53" name="Skupina 52">
              <a:extLst>
                <a:ext uri="{FF2B5EF4-FFF2-40B4-BE49-F238E27FC236}">
                  <a16:creationId xmlns:a16="http://schemas.microsoft.com/office/drawing/2014/main" id="{585E777F-3574-9971-7869-F63351A31FBD}"/>
                </a:ext>
              </a:extLst>
            </p:cNvPr>
            <p:cNvGrpSpPr/>
            <p:nvPr/>
          </p:nvGrpSpPr>
          <p:grpSpPr>
            <a:xfrm>
              <a:off x="3337226" y="1695159"/>
              <a:ext cx="1240336" cy="1503911"/>
              <a:chOff x="3337226" y="1695159"/>
              <a:chExt cx="1240336" cy="1503911"/>
            </a:xfrm>
          </p:grpSpPr>
          <p:cxnSp>
            <p:nvCxnSpPr>
              <p:cNvPr id="48" name="Přímá spojnice 47">
                <a:extLst>
                  <a:ext uri="{FF2B5EF4-FFF2-40B4-BE49-F238E27FC236}">
                    <a16:creationId xmlns:a16="http://schemas.microsoft.com/office/drawing/2014/main" id="{E7454E2D-1426-AF80-97E8-19750697D89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3337226" y="3199070"/>
                <a:ext cx="1240336" cy="0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FFC000">
                    <a:alpha val="50000"/>
                  </a:srgbClr>
                </a:solidFill>
                <a:prstDash val="solid"/>
                <a:round/>
                <a:headEnd type="none" w="lg" len="lg"/>
                <a:tailEnd type="oval" w="lg" len="lg"/>
              </a:ln>
              <a:effectLst/>
            </p:spPr>
          </p:cxnSp>
          <p:cxnSp>
            <p:nvCxnSpPr>
              <p:cNvPr id="50" name="Přímá spojnice 49">
                <a:extLst>
                  <a:ext uri="{FF2B5EF4-FFF2-40B4-BE49-F238E27FC236}">
                    <a16:creationId xmlns:a16="http://schemas.microsoft.com/office/drawing/2014/main" id="{DAE08F70-D149-D12F-B0BA-98D0846647C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577562" y="1695159"/>
                <a:ext cx="0" cy="1503911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FFC000">
                    <a:alpha val="50000"/>
                  </a:srgbClr>
                </a:solidFill>
                <a:prstDash val="solid"/>
                <a:round/>
                <a:headEnd type="triangle" w="lg" len="med"/>
                <a:tailEnd type="none" w="lg" len="med"/>
              </a:ln>
              <a:effectLst/>
            </p:spPr>
          </p:cxnSp>
        </p:grpSp>
      </p:grpSp>
      <p:cxnSp>
        <p:nvCxnSpPr>
          <p:cNvPr id="56" name="Přímá spojnice 55">
            <a:extLst>
              <a:ext uri="{FF2B5EF4-FFF2-40B4-BE49-F238E27FC236}">
                <a16:creationId xmlns:a16="http://schemas.microsoft.com/office/drawing/2014/main" id="{368F4C0D-D830-8510-76F3-4F7FC443605E}"/>
              </a:ext>
            </a:extLst>
          </p:cNvPr>
          <p:cNvCxnSpPr>
            <a:cxnSpLocks/>
          </p:cNvCxnSpPr>
          <p:nvPr/>
        </p:nvCxnSpPr>
        <p:spPr bwMode="auto">
          <a:xfrm>
            <a:off x="6294007" y="3507683"/>
            <a:ext cx="0" cy="1691715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CC3300">
                <a:alpha val="50000"/>
              </a:srgbClr>
            </a:solidFill>
            <a:prstDash val="sysDash"/>
            <a:round/>
            <a:headEnd type="none" w="sm" len="sm"/>
            <a:tailEnd type="none" w="lg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ovéPole 64">
                <a:extLst>
                  <a:ext uri="{FF2B5EF4-FFF2-40B4-BE49-F238E27FC236}">
                    <a16:creationId xmlns:a16="http://schemas.microsoft.com/office/drawing/2014/main" id="{4A65543E-7423-D2AE-A746-57E234CA9E0C}"/>
                  </a:ext>
                </a:extLst>
              </p:cNvPr>
              <p:cNvSpPr txBox="1"/>
              <p:nvPr/>
            </p:nvSpPr>
            <p:spPr>
              <a:xfrm>
                <a:off x="6688530" y="393775"/>
                <a:ext cx="1775405" cy="377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  <m:t>𝐷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  <m:t>𝐷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cs-CZ" sz="1400" b="0" dirty="0" err="1">
                  <a:latin typeface="Trebuchet MS" pitchFamily="34" charset="0"/>
                </a:endParaRPr>
              </a:p>
            </p:txBody>
          </p:sp>
        </mc:Choice>
        <mc:Fallback xmlns="">
          <p:sp>
            <p:nvSpPr>
              <p:cNvPr id="65" name="TextovéPole 64">
                <a:extLst>
                  <a:ext uri="{FF2B5EF4-FFF2-40B4-BE49-F238E27FC236}">
                    <a16:creationId xmlns:a16="http://schemas.microsoft.com/office/drawing/2014/main" id="{4A65543E-7423-D2AE-A746-57E234CA9E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8530" y="393775"/>
                <a:ext cx="1775405" cy="37798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5" name="Skupina 74">
            <a:extLst>
              <a:ext uri="{FF2B5EF4-FFF2-40B4-BE49-F238E27FC236}">
                <a16:creationId xmlns:a16="http://schemas.microsoft.com/office/drawing/2014/main" id="{A3EE9B3C-3D62-17DA-DF62-8103D9AF3559}"/>
              </a:ext>
            </a:extLst>
          </p:cNvPr>
          <p:cNvGrpSpPr/>
          <p:nvPr/>
        </p:nvGrpSpPr>
        <p:grpSpPr>
          <a:xfrm>
            <a:off x="8236876" y="1762316"/>
            <a:ext cx="3944210" cy="1727741"/>
            <a:chOff x="8236876" y="1762316"/>
            <a:chExt cx="3944210" cy="172774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ovéPole 25">
                  <a:extLst>
                    <a:ext uri="{FF2B5EF4-FFF2-40B4-BE49-F238E27FC236}">
                      <a16:creationId xmlns:a16="http://schemas.microsoft.com/office/drawing/2014/main" id="{972BCA96-C111-F857-9156-2E01129F420B}"/>
                    </a:ext>
                  </a:extLst>
                </p:cNvPr>
                <p:cNvSpPr txBox="1"/>
                <p:nvPr/>
              </p:nvSpPr>
              <p:spPr>
                <a:xfrm>
                  <a:off x="10178207" y="2246423"/>
                  <a:ext cx="2002879" cy="57682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cs-CZ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</m:acc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unc>
                          <m:func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limLow>
                              <m:limLowPr>
                                <m:ctrlP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limLowPr>
                              <m:e>
                                <m:r>
                                  <m:rPr>
                                    <m:sty m:val="p"/>
                                  </m:rPr>
                                  <a:rPr lang="en-US" sz="1400" b="0" i="0" smtClean="0">
                                    <a:latin typeface="Cambria Math" panose="02040503050406030204" pitchFamily="18" charset="0"/>
                                  </a:rPr>
                                  <m:t>lim</m:t>
                                </m:r>
                              </m:e>
                              <m:lim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→∞</m:t>
                                </m:r>
                              </m:lim>
                            </m:limLow>
                          </m:fName>
                          <m:e>
                            <m:nary>
                              <m:naryPr>
                                <m:ctrlP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sup>
                              <m:e>
                                <m:sSub>
                                  <m:sSub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𝑑𝑡</m:t>
                                </m:r>
                              </m:e>
                            </m:nary>
                          </m:e>
                        </m:func>
                      </m:oMath>
                    </m:oMathPara>
                  </a14:m>
                  <a:endParaRPr lang="cs-CZ" sz="1400" b="0" dirty="0" err="1"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26" name="TextovéPole 25">
                  <a:extLst>
                    <a:ext uri="{FF2B5EF4-FFF2-40B4-BE49-F238E27FC236}">
                      <a16:creationId xmlns:a16="http://schemas.microsoft.com/office/drawing/2014/main" id="{972BCA96-C111-F857-9156-2E01129F420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78207" y="2246423"/>
                  <a:ext cx="2002879" cy="576825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1" name="TextovéPole 60">
              <a:extLst>
                <a:ext uri="{FF2B5EF4-FFF2-40B4-BE49-F238E27FC236}">
                  <a16:creationId xmlns:a16="http://schemas.microsoft.com/office/drawing/2014/main" id="{F2A2BA48-5071-A677-3619-7C3E405C492E}"/>
                </a:ext>
              </a:extLst>
            </p:cNvPr>
            <p:cNvSpPr txBox="1"/>
            <p:nvPr/>
          </p:nvSpPr>
          <p:spPr>
            <a:xfrm>
              <a:off x="10305355" y="1824363"/>
              <a:ext cx="143500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0" dirty="0">
                  <a:latin typeface="Trebuchet MS" pitchFamily="34" charset="0"/>
                </a:rPr>
                <a:t>Mean value:</a:t>
              </a:r>
              <a:endParaRPr lang="cs-CZ" sz="1600" b="0" dirty="0" err="1">
                <a:latin typeface="Trebuchet MS" pitchFamily="34" charset="0"/>
              </a:endParaRPr>
            </a:p>
          </p:txBody>
        </p:sp>
        <p:grpSp>
          <p:nvGrpSpPr>
            <p:cNvPr id="72" name="Skupina 71">
              <a:extLst>
                <a:ext uri="{FF2B5EF4-FFF2-40B4-BE49-F238E27FC236}">
                  <a16:creationId xmlns:a16="http://schemas.microsoft.com/office/drawing/2014/main" id="{5F8DFDA4-7C25-258D-F50C-208858803399}"/>
                </a:ext>
              </a:extLst>
            </p:cNvPr>
            <p:cNvGrpSpPr/>
            <p:nvPr/>
          </p:nvGrpSpPr>
          <p:grpSpPr>
            <a:xfrm>
              <a:off x="8236876" y="1762316"/>
              <a:ext cx="1917859" cy="1727741"/>
              <a:chOff x="8236876" y="1762316"/>
              <a:chExt cx="1917859" cy="1727741"/>
            </a:xfrm>
          </p:grpSpPr>
          <p:pic>
            <p:nvPicPr>
              <p:cNvPr id="28" name="Obrázek 27">
                <a:extLst>
                  <a:ext uri="{FF2B5EF4-FFF2-40B4-BE49-F238E27FC236}">
                    <a16:creationId xmlns:a16="http://schemas.microsoft.com/office/drawing/2014/main" id="{B6A10795-45C8-B8F6-3B6B-BDE6CFDFFC8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2"/>
              <a:srcRect l="1333" t="-13" r="2911" b="68942"/>
              <a:stretch/>
            </p:blipFill>
            <p:spPr>
              <a:xfrm>
                <a:off x="8236876" y="1762316"/>
                <a:ext cx="1917859" cy="1436256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1" name="TextovéPole 70">
                    <a:extLst>
                      <a:ext uri="{FF2B5EF4-FFF2-40B4-BE49-F238E27FC236}">
                        <a16:creationId xmlns:a16="http://schemas.microsoft.com/office/drawing/2014/main" id="{B2823812-986B-1E52-6673-3873CA92D301}"/>
                      </a:ext>
                    </a:extLst>
                  </p:cNvPr>
                  <p:cNvSpPr txBox="1"/>
                  <p:nvPr/>
                </p:nvSpPr>
                <p:spPr>
                  <a:xfrm>
                    <a:off x="8948548" y="3182280"/>
                    <a:ext cx="358367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oMath>
                      </m:oMathPara>
                    </a14:m>
                    <a:endParaRPr lang="cs-CZ" sz="1400" b="0" dirty="0" err="1">
                      <a:latin typeface="Trebuchet MS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71" name="TextovéPole 70">
                    <a:extLst>
                      <a:ext uri="{FF2B5EF4-FFF2-40B4-BE49-F238E27FC236}">
                        <a16:creationId xmlns:a16="http://schemas.microsoft.com/office/drawing/2014/main" id="{B2823812-986B-1E52-6673-3873CA92D30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948548" y="3182280"/>
                    <a:ext cx="358367" cy="307777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cs-CZ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76" name="Skupina 75">
            <a:extLst>
              <a:ext uri="{FF2B5EF4-FFF2-40B4-BE49-F238E27FC236}">
                <a16:creationId xmlns:a16="http://schemas.microsoft.com/office/drawing/2014/main" id="{BFF66002-659D-9B7E-B5E3-F2A76DD46099}"/>
              </a:ext>
            </a:extLst>
          </p:cNvPr>
          <p:cNvGrpSpPr/>
          <p:nvPr/>
        </p:nvGrpSpPr>
        <p:grpSpPr>
          <a:xfrm>
            <a:off x="8240910" y="3198571"/>
            <a:ext cx="4060600" cy="1745364"/>
            <a:chOff x="8240910" y="3198571"/>
            <a:chExt cx="4060600" cy="174536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ovéPole 28">
                  <a:extLst>
                    <a:ext uri="{FF2B5EF4-FFF2-40B4-BE49-F238E27FC236}">
                      <a16:creationId xmlns:a16="http://schemas.microsoft.com/office/drawing/2014/main" id="{A0FB733F-2717-6102-528D-92824CF806DE}"/>
                    </a:ext>
                  </a:extLst>
                </p:cNvPr>
                <p:cNvSpPr txBox="1"/>
                <p:nvPr/>
              </p:nvSpPr>
              <p:spPr>
                <a:xfrm>
                  <a:off x="10057782" y="3595897"/>
                  <a:ext cx="2243728" cy="5422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3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3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3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  <m:sup>
                            <m:r>
                              <a:rPr lang="en-US" sz="13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sz="13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unc>
                          <m:funcPr>
                            <m:ctrlPr>
                              <a:rPr lang="en-US" sz="1300" b="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limLow>
                              <m:limLowPr>
                                <m:ctrlPr>
                                  <a:rPr lang="en-US" sz="1300" b="0" i="1">
                                    <a:latin typeface="Cambria Math" panose="02040503050406030204" pitchFamily="18" charset="0"/>
                                  </a:rPr>
                                </m:ctrlPr>
                              </m:limLowPr>
                              <m:e>
                                <m:r>
                                  <m:rPr>
                                    <m:sty m:val="p"/>
                                  </m:rPr>
                                  <a:rPr lang="en-US" sz="1300" b="0">
                                    <a:latin typeface="Cambria Math" panose="02040503050406030204" pitchFamily="18" charset="0"/>
                                  </a:rPr>
                                  <m:t>lim</m:t>
                                </m:r>
                              </m:e>
                              <m:lim>
                                <m:r>
                                  <a:rPr lang="en-US" sz="1300" b="0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  <m:r>
                                  <a:rPr lang="en-US" sz="1300" b="0" i="1">
                                    <a:latin typeface="Cambria Math" panose="02040503050406030204" pitchFamily="18" charset="0"/>
                                  </a:rPr>
                                  <m:t>→∞</m:t>
                                </m:r>
                              </m:lim>
                            </m:limLow>
                          </m:fName>
                          <m:e>
                            <m:nary>
                              <m:naryPr>
                                <m:ctrlPr>
                                  <a:rPr lang="en-US" sz="1300" b="0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a:rPr lang="en-US" sz="1300" b="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en-US" sz="1300" b="0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sup>
                              <m:e>
                                <m:sSubSup>
                                  <m:sSubSupPr>
                                    <m:ctrlP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300" b="0" i="1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en-US" sz="1300" b="0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  <m:sup>
                                    <m:r>
                                      <a:rPr lang="en-US" sz="13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d>
                                  <m:dPr>
                                    <m:ctrlPr>
                                      <a:rPr lang="en-US" sz="1300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300" b="0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US" sz="1300" b="0" i="1">
                                    <a:latin typeface="Cambria Math" panose="02040503050406030204" pitchFamily="18" charset="0"/>
                                  </a:rPr>
                                  <m:t>𝑑𝑡</m:t>
                                </m:r>
                              </m:e>
                            </m:nary>
                          </m:e>
                        </m:func>
                        <m:r>
                          <a:rPr lang="en-US" sz="1300" b="0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en-US" sz="1300" b="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acc>
                              <m:accPr>
                                <m:chr m:val="̅"/>
                                <m:ctrlPr>
                                  <a:rPr lang="en-US" sz="1300" b="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300" b="0" i="1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</m:acc>
                          </m:e>
                          <m:sub>
                            <m:r>
                              <a:rPr lang="en-US" sz="1300" b="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  <m:sup>
                            <m:r>
                              <a:rPr lang="en-US" sz="1300" b="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lang="cs-CZ" sz="1300" b="0" dirty="0" err="1"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29" name="TextovéPole 28">
                  <a:extLst>
                    <a:ext uri="{FF2B5EF4-FFF2-40B4-BE49-F238E27FC236}">
                      <a16:creationId xmlns:a16="http://schemas.microsoft.com/office/drawing/2014/main" id="{A0FB733F-2717-6102-528D-92824CF806D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57782" y="3595897"/>
                  <a:ext cx="2243728" cy="542264"/>
                </a:xfrm>
                <a:prstGeom prst="rect">
                  <a:avLst/>
                </a:prstGeom>
                <a:blipFill>
                  <a:blip r:embed="rId14"/>
                  <a:stretch>
                    <a:fillRect t="-143820" b="-213483"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2" name="TextovéPole 61">
              <a:extLst>
                <a:ext uri="{FF2B5EF4-FFF2-40B4-BE49-F238E27FC236}">
                  <a16:creationId xmlns:a16="http://schemas.microsoft.com/office/drawing/2014/main" id="{64DC4A63-1BED-C3E3-BB73-DA43A3A28742}"/>
                </a:ext>
              </a:extLst>
            </p:cNvPr>
            <p:cNvSpPr txBox="1"/>
            <p:nvPr/>
          </p:nvSpPr>
          <p:spPr>
            <a:xfrm>
              <a:off x="10305355" y="3198571"/>
              <a:ext cx="143500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0" dirty="0">
                  <a:latin typeface="Trebuchet MS" pitchFamily="34" charset="0"/>
                </a:rPr>
                <a:t>Variance:</a:t>
              </a:r>
              <a:endParaRPr lang="cs-CZ" sz="1600" b="0" dirty="0" err="1">
                <a:latin typeface="Trebuchet MS" pitchFamily="34" charset="0"/>
              </a:endParaRPr>
            </a:p>
          </p:txBody>
        </p:sp>
        <p:grpSp>
          <p:nvGrpSpPr>
            <p:cNvPr id="74" name="Skupina 73">
              <a:extLst>
                <a:ext uri="{FF2B5EF4-FFF2-40B4-BE49-F238E27FC236}">
                  <a16:creationId xmlns:a16="http://schemas.microsoft.com/office/drawing/2014/main" id="{4CD9730E-2CE4-7993-5088-1A663492F21C}"/>
                </a:ext>
              </a:extLst>
            </p:cNvPr>
            <p:cNvGrpSpPr/>
            <p:nvPr/>
          </p:nvGrpSpPr>
          <p:grpSpPr>
            <a:xfrm>
              <a:off x="8240910" y="3262103"/>
              <a:ext cx="1917859" cy="1681832"/>
              <a:chOff x="8240910" y="3262103"/>
              <a:chExt cx="1917859" cy="1681832"/>
            </a:xfrm>
          </p:grpSpPr>
          <p:pic>
            <p:nvPicPr>
              <p:cNvPr id="69" name="Obrázek 68">
                <a:extLst>
                  <a:ext uri="{FF2B5EF4-FFF2-40B4-BE49-F238E27FC236}">
                    <a16:creationId xmlns:a16="http://schemas.microsoft.com/office/drawing/2014/main" id="{69BEAF03-415B-E303-E55E-6D06C9D8D7F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2"/>
              <a:srcRect l="1333" t="31769" r="2911" b="38214"/>
              <a:stretch/>
            </p:blipFill>
            <p:spPr>
              <a:xfrm>
                <a:off x="8240910" y="3262103"/>
                <a:ext cx="1917859" cy="1387581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3" name="TextovéPole 72">
                    <a:extLst>
                      <a:ext uri="{FF2B5EF4-FFF2-40B4-BE49-F238E27FC236}">
                        <a16:creationId xmlns:a16="http://schemas.microsoft.com/office/drawing/2014/main" id="{A27F8251-E053-9B09-C96A-F5171480DE5B}"/>
                      </a:ext>
                    </a:extLst>
                  </p:cNvPr>
                  <p:cNvSpPr txBox="1"/>
                  <p:nvPr/>
                </p:nvSpPr>
                <p:spPr>
                  <a:xfrm>
                    <a:off x="8948548" y="4636158"/>
                    <a:ext cx="358367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oMath>
                      </m:oMathPara>
                    </a14:m>
                    <a:endParaRPr lang="cs-CZ" sz="1400" b="0" dirty="0" err="1">
                      <a:latin typeface="Trebuchet MS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73" name="TextovéPole 72">
                    <a:extLst>
                      <a:ext uri="{FF2B5EF4-FFF2-40B4-BE49-F238E27FC236}">
                        <a16:creationId xmlns:a16="http://schemas.microsoft.com/office/drawing/2014/main" id="{A27F8251-E053-9B09-C96A-F5171480DE5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948548" y="4636158"/>
                    <a:ext cx="358367" cy="307777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cs-CZ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77" name="Skupina 76">
            <a:extLst>
              <a:ext uri="{FF2B5EF4-FFF2-40B4-BE49-F238E27FC236}">
                <a16:creationId xmlns:a16="http://schemas.microsoft.com/office/drawing/2014/main" id="{D6AECC3C-1599-54CE-3551-C31B2FEBB198}"/>
              </a:ext>
            </a:extLst>
          </p:cNvPr>
          <p:cNvGrpSpPr/>
          <p:nvPr/>
        </p:nvGrpSpPr>
        <p:grpSpPr>
          <a:xfrm>
            <a:off x="8236876" y="4700196"/>
            <a:ext cx="3478345" cy="1737243"/>
            <a:chOff x="8236876" y="4700196"/>
            <a:chExt cx="3478345" cy="1737243"/>
          </a:xfrm>
          <a:solidFill>
            <a:srgbClr val="FFFFFF"/>
          </a:solidFill>
        </p:grpSpPr>
        <p:sp>
          <p:nvSpPr>
            <p:cNvPr id="31" name="TextovéPole 30">
              <a:extLst>
                <a:ext uri="{FF2B5EF4-FFF2-40B4-BE49-F238E27FC236}">
                  <a16:creationId xmlns:a16="http://schemas.microsoft.com/office/drawing/2014/main" id="{BFDC02FC-673A-F89A-CC01-66E299EFC8A0}"/>
                </a:ext>
              </a:extLst>
            </p:cNvPr>
            <p:cNvSpPr txBox="1"/>
            <p:nvPr/>
          </p:nvSpPr>
          <p:spPr>
            <a:xfrm>
              <a:off x="10305355" y="4725834"/>
              <a:ext cx="1409866" cy="33855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600" b="0" u="sng" dirty="0" err="1">
                  <a:latin typeface="Trebuchet MS" pitchFamily="34" charset="0"/>
                </a:rPr>
                <a:t>Wiggliness</a:t>
              </a:r>
              <a:r>
                <a:rPr lang="en-US" sz="1600" b="0" u="sng" dirty="0">
                  <a:latin typeface="Trebuchet MS" pitchFamily="34" charset="0"/>
                </a:rPr>
                <a:t>:</a:t>
              </a:r>
              <a:endParaRPr lang="cs-CZ" sz="1600" b="0" u="sng" dirty="0" err="1">
                <a:latin typeface="Trebuchet MS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3" name="TextovéPole 62">
                  <a:extLst>
                    <a:ext uri="{FF2B5EF4-FFF2-40B4-BE49-F238E27FC236}">
                      <a16:creationId xmlns:a16="http://schemas.microsoft.com/office/drawing/2014/main" id="{408919BD-BAAF-E3EA-7716-DF724E9962CB}"/>
                    </a:ext>
                  </a:extLst>
                </p:cNvPr>
                <p:cNvSpPr txBox="1"/>
                <p:nvPr/>
              </p:nvSpPr>
              <p:spPr>
                <a:xfrm>
                  <a:off x="10441503" y="5199398"/>
                  <a:ext cx="845039" cy="528222"/>
                </a:xfrm>
                <a:prstGeom prst="rect">
                  <a:avLst/>
                </a:prstGeom>
                <a:grp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̅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cs-CZ" b="0" dirty="0" err="1">
                    <a:latin typeface="Trebuchet MS" pitchFamily="34" charset="0"/>
                  </a:endParaRPr>
                </a:p>
              </p:txBody>
            </p:sp>
          </mc:Choice>
          <mc:Fallback xmlns="">
            <p:sp>
              <p:nvSpPr>
                <p:cNvPr id="63" name="TextovéPole 62">
                  <a:extLst>
                    <a:ext uri="{FF2B5EF4-FFF2-40B4-BE49-F238E27FC236}">
                      <a16:creationId xmlns:a16="http://schemas.microsoft.com/office/drawing/2014/main" id="{408919BD-BAAF-E3EA-7716-DF724E9962C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41503" y="5199398"/>
                  <a:ext cx="845039" cy="528222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cs-CZ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70" name="Obrázek 69">
              <a:extLst>
                <a:ext uri="{FF2B5EF4-FFF2-40B4-BE49-F238E27FC236}">
                  <a16:creationId xmlns:a16="http://schemas.microsoft.com/office/drawing/2014/main" id="{04961415-2112-9F04-5B4C-3260051DA4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l="1333" t="62418" r="2911"/>
            <a:stretch/>
          </p:blipFill>
          <p:spPr>
            <a:xfrm>
              <a:off x="8236876" y="4700196"/>
              <a:ext cx="1917859" cy="1737243"/>
            </a:xfrm>
            <a:prstGeom prst="rect">
              <a:avLst/>
            </a:prstGeom>
            <a:grpFill/>
          </p:spPr>
        </p:pic>
      </p:grpSp>
      <p:cxnSp>
        <p:nvCxnSpPr>
          <p:cNvPr id="4" name="Přímá spojnice 3">
            <a:extLst>
              <a:ext uri="{FF2B5EF4-FFF2-40B4-BE49-F238E27FC236}">
                <a16:creationId xmlns:a16="http://schemas.microsoft.com/office/drawing/2014/main" id="{D74AA574-F2D9-1160-4453-693590DD8881}"/>
              </a:ext>
            </a:extLst>
          </p:cNvPr>
          <p:cNvCxnSpPr>
            <a:cxnSpLocks/>
          </p:cNvCxnSpPr>
          <p:nvPr/>
        </p:nvCxnSpPr>
        <p:spPr>
          <a:xfrm flipH="1">
            <a:off x="293676" y="6453336"/>
            <a:ext cx="11446686" cy="0"/>
          </a:xfrm>
          <a:prstGeom prst="line">
            <a:avLst/>
          </a:prstGeom>
          <a:ln w="25400" cap="rnd">
            <a:solidFill>
              <a:srgbClr val="0000B4"/>
            </a:solidFill>
            <a:bevel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ovéPole 83">
            <a:extLst>
              <a:ext uri="{FF2B5EF4-FFF2-40B4-BE49-F238E27FC236}">
                <a16:creationId xmlns:a16="http://schemas.microsoft.com/office/drawing/2014/main" id="{C1526EB5-9C26-94CE-38CF-99962AB4BB98}"/>
              </a:ext>
            </a:extLst>
          </p:cNvPr>
          <p:cNvSpPr txBox="1"/>
          <p:nvPr/>
        </p:nvSpPr>
        <p:spPr>
          <a:xfrm>
            <a:off x="7032440" y="6510893"/>
            <a:ext cx="482245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cs-CZ" sz="1400" b="0" dirty="0">
                <a:latin typeface="Book Antiqua" panose="02040602050305030304" pitchFamily="18" charset="0"/>
              </a:rPr>
              <a:t>J. Novotný, </a:t>
            </a:r>
            <a:r>
              <a:rPr lang="cs-CZ" sz="1400" b="0" u="sng" dirty="0">
                <a:latin typeface="Book Antiqua" panose="02040602050305030304" pitchFamily="18" charset="0"/>
              </a:rPr>
              <a:t>P. Stránský</a:t>
            </a:r>
            <a:r>
              <a:rPr lang="en-US" sz="1400" b="0" dirty="0">
                <a:latin typeface="Book Antiqua" panose="02040602050305030304" pitchFamily="18" charset="0"/>
              </a:rPr>
              <a:t>, </a:t>
            </a:r>
            <a:r>
              <a:rPr lang="cs-CZ" sz="1400" b="0" dirty="0" err="1">
                <a:latin typeface="Book Antiqua" panose="02040602050305030304" pitchFamily="18" charset="0"/>
              </a:rPr>
              <a:t>Phys</a:t>
            </a:r>
            <a:r>
              <a:rPr lang="cs-CZ" sz="1400" b="0" dirty="0">
                <a:latin typeface="Book Antiqua" panose="02040602050305030304" pitchFamily="18" charset="0"/>
              </a:rPr>
              <a:t>. </a:t>
            </a:r>
            <a:r>
              <a:rPr lang="cs-CZ" sz="1400" b="0" dirty="0" err="1">
                <a:latin typeface="Book Antiqua" panose="02040602050305030304" pitchFamily="18" charset="0"/>
              </a:rPr>
              <a:t>Rev</a:t>
            </a:r>
            <a:r>
              <a:rPr lang="cs-CZ" sz="1400" b="0" dirty="0">
                <a:latin typeface="Book Antiqua" panose="02040602050305030304" pitchFamily="18" charset="0"/>
              </a:rPr>
              <a:t>. E 107, 054220 (2023)</a:t>
            </a:r>
          </a:p>
        </p:txBody>
      </p:sp>
      <p:sp>
        <p:nvSpPr>
          <p:cNvPr id="88" name="Obdélník 87">
            <a:extLst>
              <a:ext uri="{FF2B5EF4-FFF2-40B4-BE49-F238E27FC236}">
                <a16:creationId xmlns:a16="http://schemas.microsoft.com/office/drawing/2014/main" id="{A8C7E8F3-1EE4-7942-81E7-F67DFB6D345C}"/>
              </a:ext>
            </a:extLst>
          </p:cNvPr>
          <p:cNvSpPr/>
          <p:nvPr/>
        </p:nvSpPr>
        <p:spPr bwMode="auto">
          <a:xfrm>
            <a:off x="8147714" y="4672900"/>
            <a:ext cx="3567508" cy="1737242"/>
          </a:xfrm>
          <a:prstGeom prst="rect">
            <a:avLst/>
          </a:prstGeom>
          <a:noFill/>
          <a:ln w="31750" cap="flat" cmpd="sng" algn="ctr">
            <a:solidFill>
              <a:srgbClr val="FFC000"/>
            </a:solidFill>
            <a:prstDash val="solid"/>
            <a:round/>
            <a:headEnd type="oval" w="sm" len="sm"/>
            <a:tailEnd type="triangle" w="lg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78" name="Přímá spojnice 77">
            <a:extLst>
              <a:ext uri="{FF2B5EF4-FFF2-40B4-BE49-F238E27FC236}">
                <a16:creationId xmlns:a16="http://schemas.microsoft.com/office/drawing/2014/main" id="{8BD1F770-FD33-C896-9C85-161197AE37AC}"/>
              </a:ext>
            </a:extLst>
          </p:cNvPr>
          <p:cNvCxnSpPr>
            <a:cxnSpLocks/>
          </p:cNvCxnSpPr>
          <p:nvPr/>
        </p:nvCxnSpPr>
        <p:spPr bwMode="auto">
          <a:xfrm flipH="1">
            <a:off x="6294007" y="5225522"/>
            <a:ext cx="1993147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CC3300">
                <a:alpha val="50000"/>
              </a:srgbClr>
            </a:solidFill>
            <a:prstDash val="solid"/>
            <a:round/>
            <a:headEnd type="triangle" w="lg" len="med"/>
            <a:tailEnd type="none" w="lg" len="med"/>
          </a:ln>
          <a:effectLst/>
        </p:spPr>
      </p:cxnSp>
      <p:sp>
        <p:nvSpPr>
          <p:cNvPr id="89" name="TextovéPole 88">
            <a:extLst>
              <a:ext uri="{FF2B5EF4-FFF2-40B4-BE49-F238E27FC236}">
                <a16:creationId xmlns:a16="http://schemas.microsoft.com/office/drawing/2014/main" id="{86FB5E15-E0E3-B62F-7D3E-3296F9DAE9D2}"/>
              </a:ext>
            </a:extLst>
          </p:cNvPr>
          <p:cNvSpPr txBox="1"/>
          <p:nvPr/>
        </p:nvSpPr>
        <p:spPr>
          <a:xfrm>
            <a:off x="5377340" y="5747130"/>
            <a:ext cx="2299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0" dirty="0">
                <a:solidFill>
                  <a:srgbClr val="339933"/>
                </a:solidFill>
                <a:latin typeface="Trebuchet MS" pitchFamily="34" charset="0"/>
              </a:rPr>
              <a:t>Smoothing in energy is necessary</a:t>
            </a:r>
            <a:endParaRPr lang="cs-CZ" b="0" dirty="0" err="1">
              <a:solidFill>
                <a:srgbClr val="339933"/>
              </a:solidFill>
              <a:latin typeface="Trebuchet MS" pitchFamily="34" charset="0"/>
            </a:endParaRP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CE08A0C4-C73B-0878-51BA-F3C7A2750575}"/>
              </a:ext>
            </a:extLst>
          </p:cNvPr>
          <p:cNvSpPr txBox="1"/>
          <p:nvPr/>
        </p:nvSpPr>
        <p:spPr>
          <a:xfrm>
            <a:off x="31648" y="6530861"/>
            <a:ext cx="4251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>
                <a:latin typeface="Trebuchet MS" pitchFamily="34" charset="0"/>
              </a:rPr>
              <a:t>7/9</a:t>
            </a:r>
            <a:endParaRPr lang="cs-CZ" sz="1200" b="0" dirty="0" err="1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8431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6" presetClass="emph" presetSubtype="0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5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6" presetClass="emph" presetSubtype="0" repeatCount="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88" grpId="0" animBg="1"/>
      <p:bldP spid="89" grpId="0"/>
      <p:bldP spid="89" grpId="1"/>
    </p:bldLst>
  </p:timing>
</p:sld>
</file>

<file path=ppt/theme/theme1.xml><?xml version="1.0" encoding="utf-8"?>
<a:theme xmlns:a="http://schemas.openxmlformats.org/drawingml/2006/main" name="01159440">
  <a:themeElements>
    <a:clrScheme name="01159440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01159440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rgbClr val="000080"/>
          </a:solidFill>
          <a:prstDash val="solid"/>
          <a:round/>
          <a:headEnd type="oval" w="sm" len="sm"/>
          <a:tailEnd type="triangle" w="lg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rgbClr val="000080"/>
          </a:solidFill>
          <a:prstDash val="solid"/>
          <a:round/>
          <a:headEnd type="oval" w="sm" len="sm"/>
          <a:tailEnd type="triangle" w="lg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b="0" dirty="0" err="1" smtClean="0">
            <a:latin typeface="Trebuchet MS" pitchFamily="34" charset="0"/>
          </a:defRPr>
        </a:defPPr>
      </a:lstStyle>
    </a:txDef>
  </a:objectDefaults>
  <a:extraClrSchemeLst>
    <a:extraClrScheme>
      <a:clrScheme name="0115944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01159440</Template>
  <TotalTime>26743</TotalTime>
  <Words>1109</Words>
  <Application>Microsoft Office PowerPoint</Application>
  <PresentationFormat>Širokoúhlá obrazovka</PresentationFormat>
  <Paragraphs>168</Paragraphs>
  <Slides>13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9" baseType="lpstr">
      <vt:lpstr>Book Antiqua</vt:lpstr>
      <vt:lpstr>Cambria Math</vt:lpstr>
      <vt:lpstr>Arial</vt:lpstr>
      <vt:lpstr>Trebuchet MS</vt:lpstr>
      <vt:lpstr>Century Gothic</vt:lpstr>
      <vt:lpstr>01159440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Classical Chaos in Geometric Collective Model</dc:title>
  <dc:creator>PS</dc:creator>
  <cp:lastModifiedBy>Pavel Stránský</cp:lastModifiedBy>
  <cp:revision>1211</cp:revision>
  <dcterms:created xsi:type="dcterms:W3CDTF">2006-05-26T06:43:43Z</dcterms:created>
  <dcterms:modified xsi:type="dcterms:W3CDTF">2023-06-01T06:55:24Z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TC011594401029</vt:lpwstr>
  </property>
</Properties>
</file>