
<file path=[Content_Types].xml><?xml version="1.0" encoding="utf-8"?>
<Types xmlns="http://schemas.openxmlformats.org/package/2006/content-types">
  <Default Extension="png" ContentType="image/png"/>
  <Default Extension="jfif" ContentType="image/jpeg"/>
  <Default Extension="tmp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72" r:id="rId3"/>
    <p:sldId id="258" r:id="rId4"/>
    <p:sldId id="259" r:id="rId5"/>
    <p:sldId id="260" r:id="rId6"/>
    <p:sldId id="261" r:id="rId7"/>
    <p:sldId id="262" r:id="rId8"/>
    <p:sldId id="271" r:id="rId9"/>
    <p:sldId id="273" r:id="rId10"/>
    <p:sldId id="270" r:id="rId11"/>
    <p:sldId id="268" r:id="rId12"/>
    <p:sldId id="265" r:id="rId13"/>
    <p:sldId id="266" r:id="rId14"/>
    <p:sldId id="269" r:id="rId15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2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86" y="10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BB4506-08B1-4509-ACF3-FFA724584BB2}" type="datetimeFigureOut">
              <a:rPr lang="cs-CZ" smtClean="0"/>
              <a:t>13.04.2023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C6A2D2-B5D4-4915-B011-16640FA76BD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92955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můžete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0FA51-BE23-4A3A-8A59-0DAA20E273E0}" type="datetime1">
              <a:rPr lang="cs-CZ" smtClean="0"/>
              <a:t>13.04.2023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DB903-A0C3-439E-851B-DD33EBAF60C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8468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229E3-43F2-4D5A-813B-12D3AA6FD56E}" type="datetime1">
              <a:rPr lang="cs-CZ" smtClean="0"/>
              <a:t>13.04.2023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DB903-A0C3-439E-851B-DD33EBAF60C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85452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39530-8297-4674-9AA3-CC4137552A40}" type="datetime1">
              <a:rPr lang="cs-CZ" smtClean="0"/>
              <a:t>13.04.2023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DB903-A0C3-439E-851B-DD33EBAF60C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6302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CE29A-1383-4195-AD92-C94B53E8DC65}" type="datetime1">
              <a:rPr lang="cs-CZ" smtClean="0"/>
              <a:t>13.04.2023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DB903-A0C3-439E-851B-DD33EBAF60C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3078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F11D1-6BA0-4079-B3E1-72AA6793D49B}" type="datetime1">
              <a:rPr lang="cs-CZ" smtClean="0"/>
              <a:t>13.04.2023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DB903-A0C3-439E-851B-DD33EBAF60C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47636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440D7-F5CC-4BE8-88F3-42CD8B5583BD}" type="datetime1">
              <a:rPr lang="cs-CZ" smtClean="0"/>
              <a:t>13.04.2023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DB903-A0C3-439E-851B-DD33EBAF60C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60209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B7E7B-7A0F-47A1-A733-0E19C1EE107B}" type="datetime1">
              <a:rPr lang="cs-CZ" smtClean="0"/>
              <a:t>13.04.2023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DB903-A0C3-439E-851B-DD33EBAF60C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5752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C4A87-8991-461B-BBDE-7F85255A54D6}" type="datetime1">
              <a:rPr lang="cs-CZ" smtClean="0"/>
              <a:t>13.04.2023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DB903-A0C3-439E-851B-DD33EBAF60C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7110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1B4ED-A32B-4FAC-8E13-EF5643500B6E}" type="datetime1">
              <a:rPr lang="cs-CZ" smtClean="0"/>
              <a:t>13.04.2023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DB903-A0C3-439E-851B-DD33EBAF60C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5133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20329-092E-4945-BD56-475AE8EDB6D6}" type="datetime1">
              <a:rPr lang="cs-CZ" smtClean="0"/>
              <a:t>13.04.2023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DB903-A0C3-439E-851B-DD33EBAF60C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27724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065E1-E8E8-45DC-A84C-CF72ACBF5555}" type="datetime1">
              <a:rPr lang="cs-CZ" smtClean="0"/>
              <a:t>13.04.2023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DB903-A0C3-439E-851B-DD33EBAF60C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33806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4240F2-4FBA-4CE8-9919-FA0A022B62B6}" type="datetime1">
              <a:rPr lang="cs-CZ" smtClean="0"/>
              <a:t>13.04.2023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8DB903-A0C3-439E-851B-DD33EBAF60C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9010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8" Type="http://schemas.openxmlformats.org/officeDocument/2006/relationships/image" Target="../media/image40.png"/><Relationship Id="rId7" Type="http://schemas.openxmlformats.org/officeDocument/2006/relationships/image" Target="../media/image36.tmp"/><Relationship Id="rId17" Type="http://schemas.openxmlformats.org/officeDocument/2006/relationships/image" Target="../media/image34.png"/><Relationship Id="rId2" Type="http://schemas.openxmlformats.org/officeDocument/2006/relationships/image" Target="../media/image16.png"/><Relationship Id="rId16" Type="http://schemas.openxmlformats.org/officeDocument/2006/relationships/image" Target="../media/image19.png"/><Relationship Id="rId20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15" Type="http://schemas.openxmlformats.org/officeDocument/2006/relationships/image" Target="../media/image33.png"/><Relationship Id="rId10" Type="http://schemas.openxmlformats.org/officeDocument/2006/relationships/image" Target="../media/image40.tmp"/><Relationship Id="rId19" Type="http://schemas.openxmlformats.org/officeDocument/2006/relationships/image" Target="../media/image41.png"/><Relationship Id="rId4" Type="http://schemas.openxmlformats.org/officeDocument/2006/relationships/image" Target="../media/image25.png"/><Relationship Id="rId9" Type="http://schemas.openxmlformats.org/officeDocument/2006/relationships/image" Target="../media/image360.png"/><Relationship Id="rId14" Type="http://schemas.openxmlformats.org/officeDocument/2006/relationships/image" Target="../media/image20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tmp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0.png"/><Relationship Id="rId7" Type="http://schemas.openxmlformats.org/officeDocument/2006/relationships/image" Target="../media/image45.tmp"/><Relationship Id="rId2" Type="http://schemas.openxmlformats.org/officeDocument/2006/relationships/image" Target="../media/image38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0.png"/><Relationship Id="rId5" Type="http://schemas.openxmlformats.org/officeDocument/2006/relationships/image" Target="../media/image411.png"/><Relationship Id="rId10" Type="http://schemas.openxmlformats.org/officeDocument/2006/relationships/image" Target="../media/image46.png"/><Relationship Id="rId4" Type="http://schemas.openxmlformats.org/officeDocument/2006/relationships/image" Target="../media/image44.emf"/><Relationship Id="rId9" Type="http://schemas.openxmlformats.org/officeDocument/2006/relationships/image" Target="../media/image4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0.png"/><Relationship Id="rId13" Type="http://schemas.openxmlformats.org/officeDocument/2006/relationships/image" Target="../media/image49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12" Type="http://schemas.openxmlformats.org/officeDocument/2006/relationships/image" Target="../media/image57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11" Type="http://schemas.openxmlformats.org/officeDocument/2006/relationships/image" Target="../media/image56.png"/><Relationship Id="rId5" Type="http://schemas.openxmlformats.org/officeDocument/2006/relationships/image" Target="../media/image46.tmp"/><Relationship Id="rId10" Type="http://schemas.openxmlformats.org/officeDocument/2006/relationships/image" Target="../media/image55.png"/><Relationship Id="rId4" Type="http://schemas.openxmlformats.org/officeDocument/2006/relationships/image" Target="../media/image400.png"/><Relationship Id="rId9" Type="http://schemas.openxmlformats.org/officeDocument/2006/relationships/image" Target="../media/image47.tmp"/><Relationship Id="rId14" Type="http://schemas.openxmlformats.org/officeDocument/2006/relationships/image" Target="../media/image5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10.png"/><Relationship Id="rId4" Type="http://schemas.openxmlformats.org/officeDocument/2006/relationships/image" Target="../media/image4.png"/><Relationship Id="rId9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5.jfif"/><Relationship Id="rId7" Type="http://schemas.openxmlformats.org/officeDocument/2006/relationships/image" Target="../media/image6.png"/><Relationship Id="rId2" Type="http://schemas.openxmlformats.org/officeDocument/2006/relationships/image" Target="../media/image4.jf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10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5.jfif"/><Relationship Id="rId7" Type="http://schemas.openxmlformats.org/officeDocument/2006/relationships/image" Target="../media/image5.png"/><Relationship Id="rId2" Type="http://schemas.openxmlformats.org/officeDocument/2006/relationships/image" Target="../media/image4.jf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0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tmp"/><Relationship Id="rId13" Type="http://schemas.openxmlformats.org/officeDocument/2006/relationships/image" Target="../media/image18.png"/><Relationship Id="rId3" Type="http://schemas.openxmlformats.org/officeDocument/2006/relationships/image" Target="../media/image6.tmp"/><Relationship Id="rId7" Type="http://schemas.openxmlformats.org/officeDocument/2006/relationships/image" Target="../media/image10.tmp"/><Relationship Id="rId12" Type="http://schemas.openxmlformats.org/officeDocument/2006/relationships/image" Target="../media/image1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tmp"/><Relationship Id="rId5" Type="http://schemas.openxmlformats.org/officeDocument/2006/relationships/image" Target="../media/image8.tmp"/><Relationship Id="rId10" Type="http://schemas.openxmlformats.org/officeDocument/2006/relationships/image" Target="../media/image13.tmp"/><Relationship Id="rId4" Type="http://schemas.openxmlformats.org/officeDocument/2006/relationships/image" Target="../media/image7.tmp"/><Relationship Id="rId9" Type="http://schemas.openxmlformats.org/officeDocument/2006/relationships/image" Target="../media/image12.tmp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3.png"/><Relationship Id="rId18" Type="http://schemas.openxmlformats.org/officeDocument/2006/relationships/image" Target="../media/image8.tmp"/><Relationship Id="rId3" Type="http://schemas.openxmlformats.org/officeDocument/2006/relationships/image" Target="../media/image11.tmp"/><Relationship Id="rId17" Type="http://schemas.openxmlformats.org/officeDocument/2006/relationships/image" Target="../media/image7.tmp"/><Relationship Id="rId2" Type="http://schemas.openxmlformats.org/officeDocument/2006/relationships/image" Target="../media/image6.tmp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tmp"/><Relationship Id="rId15" Type="http://schemas.openxmlformats.org/officeDocument/2006/relationships/image" Target="../media/image15.png"/><Relationship Id="rId19" Type="http://schemas.openxmlformats.org/officeDocument/2006/relationships/image" Target="../media/image9.tmp"/><Relationship Id="rId4" Type="http://schemas.openxmlformats.org/officeDocument/2006/relationships/image" Target="../media/image14.tmp"/><Relationship Id="rId1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24.png"/><Relationship Id="rId3" Type="http://schemas.openxmlformats.org/officeDocument/2006/relationships/image" Target="../media/image16.png"/><Relationship Id="rId7" Type="http://schemas.openxmlformats.org/officeDocument/2006/relationships/image" Target="../media/image17.tmp"/><Relationship Id="rId12" Type="http://schemas.openxmlformats.org/officeDocument/2006/relationships/image" Target="../media/image23.png"/><Relationship Id="rId17" Type="http://schemas.openxmlformats.org/officeDocument/2006/relationships/image" Target="../media/image32.png"/><Relationship Id="rId2" Type="http://schemas.openxmlformats.org/officeDocument/2006/relationships/image" Target="../media/image18.png"/><Relationship Id="rId16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11" Type="http://schemas.openxmlformats.org/officeDocument/2006/relationships/image" Target="../media/image22.png"/><Relationship Id="rId5" Type="http://schemas.openxmlformats.org/officeDocument/2006/relationships/image" Target="../media/image26.png"/><Relationship Id="rId15" Type="http://schemas.openxmlformats.org/officeDocument/2006/relationships/image" Target="../media/image30.png"/><Relationship Id="rId10" Type="http://schemas.openxmlformats.org/officeDocument/2006/relationships/image" Target="../media/image21.png"/><Relationship Id="rId4" Type="http://schemas.openxmlformats.org/officeDocument/2006/relationships/image" Target="../media/image25.png"/><Relationship Id="rId9" Type="http://schemas.openxmlformats.org/officeDocument/2006/relationships/image" Target="../media/image190.png"/><Relationship Id="rId1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18" Type="http://schemas.openxmlformats.org/officeDocument/2006/relationships/image" Target="../media/image340.png"/><Relationship Id="rId3" Type="http://schemas.openxmlformats.org/officeDocument/2006/relationships/image" Target="../media/image19.png"/><Relationship Id="rId21" Type="http://schemas.openxmlformats.org/officeDocument/2006/relationships/image" Target="../media/image37.png"/><Relationship Id="rId17" Type="http://schemas.openxmlformats.org/officeDocument/2006/relationships/image" Target="../media/image20.tmp"/><Relationship Id="rId2" Type="http://schemas.openxmlformats.org/officeDocument/2006/relationships/image" Target="../media/image33.png"/><Relationship Id="rId16" Type="http://schemas.openxmlformats.org/officeDocument/2006/relationships/image" Target="../media/image200.png"/><Relationship Id="rId20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24" Type="http://schemas.openxmlformats.org/officeDocument/2006/relationships/image" Target="../media/image40.png"/><Relationship Id="rId23" Type="http://schemas.openxmlformats.org/officeDocument/2006/relationships/image" Target="../media/image34.png"/><Relationship Id="rId19" Type="http://schemas.openxmlformats.org/officeDocument/2006/relationships/image" Target="../media/image35.png"/><Relationship Id="rId22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18" Type="http://schemas.openxmlformats.org/officeDocument/2006/relationships/image" Target="../media/image340.png"/><Relationship Id="rId3" Type="http://schemas.openxmlformats.org/officeDocument/2006/relationships/image" Target="../media/image19.png"/><Relationship Id="rId21" Type="http://schemas.openxmlformats.org/officeDocument/2006/relationships/image" Target="../media/image37.png"/><Relationship Id="rId17" Type="http://schemas.openxmlformats.org/officeDocument/2006/relationships/image" Target="../media/image20.tmp"/><Relationship Id="rId25" Type="http://schemas.openxmlformats.org/officeDocument/2006/relationships/image" Target="../media/image35.tmp"/><Relationship Id="rId2" Type="http://schemas.openxmlformats.org/officeDocument/2006/relationships/image" Target="../media/image33.png"/><Relationship Id="rId16" Type="http://schemas.openxmlformats.org/officeDocument/2006/relationships/image" Target="../media/image200.png"/><Relationship Id="rId20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24" Type="http://schemas.openxmlformats.org/officeDocument/2006/relationships/image" Target="../media/image40.png"/><Relationship Id="rId23" Type="http://schemas.openxmlformats.org/officeDocument/2006/relationships/image" Target="../media/image34.png"/><Relationship Id="rId19" Type="http://schemas.openxmlformats.org/officeDocument/2006/relationships/image" Target="../media/image35.png"/><Relationship Id="rId22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924232" y="1149475"/>
            <a:ext cx="6026009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800" b="1" dirty="0" smtClean="0">
                <a:solidFill>
                  <a:srgbClr val="FF0000"/>
                </a:solidFill>
              </a:rPr>
              <a:t>Difficult</a:t>
            </a:r>
            <a:endParaRPr lang="cs-CZ" sz="6000" b="1" dirty="0">
              <a:solidFill>
                <a:srgbClr val="FF0000"/>
              </a:solidFill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6970118" y="3779324"/>
            <a:ext cx="450687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dirty="0" smtClean="0">
                <a:solidFill>
                  <a:schemeClr val="bg1"/>
                </a:solidFill>
              </a:rPr>
              <a:t>Pavel </a:t>
            </a:r>
            <a:r>
              <a:rPr lang="en-US" sz="6600" b="1" dirty="0" err="1" smtClean="0">
                <a:solidFill>
                  <a:schemeClr val="bg1"/>
                </a:solidFill>
              </a:rPr>
              <a:t>Cejnar</a:t>
            </a:r>
            <a:endParaRPr lang="cs-CZ" sz="6600" b="1" dirty="0">
              <a:solidFill>
                <a:schemeClr val="bg1"/>
              </a:solidFill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7062019" y="5584451"/>
            <a:ext cx="2263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b="1" dirty="0" smtClean="0">
                <a:solidFill>
                  <a:schemeClr val="bg1"/>
                </a:solidFill>
              </a:rPr>
              <a:t>Malá Skála 2023</a:t>
            </a:r>
            <a:endParaRPr lang="cs-CZ" sz="2400" b="1" dirty="0">
              <a:solidFill>
                <a:schemeClr val="bg1"/>
              </a:solidFill>
            </a:endParaRPr>
          </a:p>
        </p:txBody>
      </p:sp>
      <p:sp>
        <p:nvSpPr>
          <p:cNvPr id="17" name="Volný tvar 16"/>
          <p:cNvSpPr/>
          <p:nvPr/>
        </p:nvSpPr>
        <p:spPr>
          <a:xfrm>
            <a:off x="975851" y="1870116"/>
            <a:ext cx="5887065" cy="1037303"/>
          </a:xfrm>
          <a:custGeom>
            <a:avLst/>
            <a:gdLst>
              <a:gd name="connsiteX0" fmla="*/ 0 w 5004619"/>
              <a:gd name="connsiteY0" fmla="*/ 1524000 h 1524000"/>
              <a:gd name="connsiteX1" fmla="*/ 49161 w 5004619"/>
              <a:gd name="connsiteY1" fmla="*/ 1494503 h 1524000"/>
              <a:gd name="connsiteX2" fmla="*/ 117987 w 5004619"/>
              <a:gd name="connsiteY2" fmla="*/ 1455174 h 1524000"/>
              <a:gd name="connsiteX3" fmla="*/ 186813 w 5004619"/>
              <a:gd name="connsiteY3" fmla="*/ 1435509 h 1524000"/>
              <a:gd name="connsiteX4" fmla="*/ 235974 w 5004619"/>
              <a:gd name="connsiteY4" fmla="*/ 1406013 h 1524000"/>
              <a:gd name="connsiteX5" fmla="*/ 275303 w 5004619"/>
              <a:gd name="connsiteY5" fmla="*/ 1376516 h 1524000"/>
              <a:gd name="connsiteX6" fmla="*/ 324464 w 5004619"/>
              <a:gd name="connsiteY6" fmla="*/ 1356851 h 1524000"/>
              <a:gd name="connsiteX7" fmla="*/ 422787 w 5004619"/>
              <a:gd name="connsiteY7" fmla="*/ 1317522 h 1524000"/>
              <a:gd name="connsiteX8" fmla="*/ 570271 w 5004619"/>
              <a:gd name="connsiteY8" fmla="*/ 1268361 h 1524000"/>
              <a:gd name="connsiteX9" fmla="*/ 609600 w 5004619"/>
              <a:gd name="connsiteY9" fmla="*/ 1248696 h 1524000"/>
              <a:gd name="connsiteX10" fmla="*/ 658761 w 5004619"/>
              <a:gd name="connsiteY10" fmla="*/ 1238864 h 1524000"/>
              <a:gd name="connsiteX11" fmla="*/ 698090 w 5004619"/>
              <a:gd name="connsiteY11" fmla="*/ 1229032 h 1524000"/>
              <a:gd name="connsiteX12" fmla="*/ 776748 w 5004619"/>
              <a:gd name="connsiteY12" fmla="*/ 1189703 h 1524000"/>
              <a:gd name="connsiteX13" fmla="*/ 875071 w 5004619"/>
              <a:gd name="connsiteY13" fmla="*/ 1160206 h 1524000"/>
              <a:gd name="connsiteX14" fmla="*/ 1042219 w 5004619"/>
              <a:gd name="connsiteY14" fmla="*/ 1091380 h 1524000"/>
              <a:gd name="connsiteX15" fmla="*/ 1179871 w 5004619"/>
              <a:gd name="connsiteY15" fmla="*/ 1052051 h 1524000"/>
              <a:gd name="connsiteX16" fmla="*/ 1317522 w 5004619"/>
              <a:gd name="connsiteY16" fmla="*/ 1002890 h 1524000"/>
              <a:gd name="connsiteX17" fmla="*/ 1386348 w 5004619"/>
              <a:gd name="connsiteY17" fmla="*/ 993058 h 1524000"/>
              <a:gd name="connsiteX18" fmla="*/ 1435509 w 5004619"/>
              <a:gd name="connsiteY18" fmla="*/ 973393 h 1524000"/>
              <a:gd name="connsiteX19" fmla="*/ 1592825 w 5004619"/>
              <a:gd name="connsiteY19" fmla="*/ 943896 h 1524000"/>
              <a:gd name="connsiteX20" fmla="*/ 1779638 w 5004619"/>
              <a:gd name="connsiteY20" fmla="*/ 924232 h 1524000"/>
              <a:gd name="connsiteX21" fmla="*/ 1917290 w 5004619"/>
              <a:gd name="connsiteY21" fmla="*/ 884903 h 1524000"/>
              <a:gd name="connsiteX22" fmla="*/ 2094271 w 5004619"/>
              <a:gd name="connsiteY22" fmla="*/ 835742 h 1524000"/>
              <a:gd name="connsiteX23" fmla="*/ 2271251 w 5004619"/>
              <a:gd name="connsiteY23" fmla="*/ 776748 h 1524000"/>
              <a:gd name="connsiteX24" fmla="*/ 2418735 w 5004619"/>
              <a:gd name="connsiteY24" fmla="*/ 737419 h 1524000"/>
              <a:gd name="connsiteX25" fmla="*/ 2477729 w 5004619"/>
              <a:gd name="connsiteY25" fmla="*/ 707922 h 1524000"/>
              <a:gd name="connsiteX26" fmla="*/ 2536722 w 5004619"/>
              <a:gd name="connsiteY26" fmla="*/ 688258 h 1524000"/>
              <a:gd name="connsiteX27" fmla="*/ 2585884 w 5004619"/>
              <a:gd name="connsiteY27" fmla="*/ 668593 h 1524000"/>
              <a:gd name="connsiteX28" fmla="*/ 2664542 w 5004619"/>
              <a:gd name="connsiteY28" fmla="*/ 648929 h 1524000"/>
              <a:gd name="connsiteX29" fmla="*/ 2743200 w 5004619"/>
              <a:gd name="connsiteY29" fmla="*/ 629264 h 1524000"/>
              <a:gd name="connsiteX30" fmla="*/ 2782529 w 5004619"/>
              <a:gd name="connsiteY30" fmla="*/ 609600 h 1524000"/>
              <a:gd name="connsiteX31" fmla="*/ 2861187 w 5004619"/>
              <a:gd name="connsiteY31" fmla="*/ 589935 h 1524000"/>
              <a:gd name="connsiteX32" fmla="*/ 2900516 w 5004619"/>
              <a:gd name="connsiteY32" fmla="*/ 570271 h 1524000"/>
              <a:gd name="connsiteX33" fmla="*/ 3028335 w 5004619"/>
              <a:gd name="connsiteY33" fmla="*/ 530942 h 1524000"/>
              <a:gd name="connsiteX34" fmla="*/ 3067664 w 5004619"/>
              <a:gd name="connsiteY34" fmla="*/ 511277 h 1524000"/>
              <a:gd name="connsiteX35" fmla="*/ 3126658 w 5004619"/>
              <a:gd name="connsiteY35" fmla="*/ 491613 h 1524000"/>
              <a:gd name="connsiteX36" fmla="*/ 3165987 w 5004619"/>
              <a:gd name="connsiteY36" fmla="*/ 471948 h 1524000"/>
              <a:gd name="connsiteX37" fmla="*/ 3234813 w 5004619"/>
              <a:gd name="connsiteY37" fmla="*/ 452283 h 1524000"/>
              <a:gd name="connsiteX38" fmla="*/ 3293806 w 5004619"/>
              <a:gd name="connsiteY38" fmla="*/ 432619 h 1524000"/>
              <a:gd name="connsiteX39" fmla="*/ 3362632 w 5004619"/>
              <a:gd name="connsiteY39" fmla="*/ 412954 h 1524000"/>
              <a:gd name="connsiteX40" fmla="*/ 3539613 w 5004619"/>
              <a:gd name="connsiteY40" fmla="*/ 363793 h 1524000"/>
              <a:gd name="connsiteX41" fmla="*/ 3687096 w 5004619"/>
              <a:gd name="connsiteY41" fmla="*/ 314632 h 1524000"/>
              <a:gd name="connsiteX42" fmla="*/ 3795251 w 5004619"/>
              <a:gd name="connsiteY42" fmla="*/ 285135 h 1524000"/>
              <a:gd name="connsiteX43" fmla="*/ 3844413 w 5004619"/>
              <a:gd name="connsiteY43" fmla="*/ 265471 h 1524000"/>
              <a:gd name="connsiteX44" fmla="*/ 3903406 w 5004619"/>
              <a:gd name="connsiteY44" fmla="*/ 255638 h 1524000"/>
              <a:gd name="connsiteX45" fmla="*/ 3962400 w 5004619"/>
              <a:gd name="connsiteY45" fmla="*/ 235974 h 1524000"/>
              <a:gd name="connsiteX46" fmla="*/ 4050890 w 5004619"/>
              <a:gd name="connsiteY46" fmla="*/ 216309 h 1524000"/>
              <a:gd name="connsiteX47" fmla="*/ 4090219 w 5004619"/>
              <a:gd name="connsiteY47" fmla="*/ 206477 h 1524000"/>
              <a:gd name="connsiteX48" fmla="*/ 4119716 w 5004619"/>
              <a:gd name="connsiteY48" fmla="*/ 186813 h 1524000"/>
              <a:gd name="connsiteX49" fmla="*/ 4198374 w 5004619"/>
              <a:gd name="connsiteY49" fmla="*/ 167148 h 1524000"/>
              <a:gd name="connsiteX50" fmla="*/ 4227871 w 5004619"/>
              <a:gd name="connsiteY50" fmla="*/ 157316 h 1524000"/>
              <a:gd name="connsiteX51" fmla="*/ 4277032 w 5004619"/>
              <a:gd name="connsiteY51" fmla="*/ 147483 h 1524000"/>
              <a:gd name="connsiteX52" fmla="*/ 4365522 w 5004619"/>
              <a:gd name="connsiteY52" fmla="*/ 108154 h 1524000"/>
              <a:gd name="connsiteX53" fmla="*/ 4798142 w 5004619"/>
              <a:gd name="connsiteY53" fmla="*/ 78658 h 1524000"/>
              <a:gd name="connsiteX54" fmla="*/ 4866967 w 5004619"/>
              <a:gd name="connsiteY54" fmla="*/ 58993 h 1524000"/>
              <a:gd name="connsiteX55" fmla="*/ 4896464 w 5004619"/>
              <a:gd name="connsiteY55" fmla="*/ 39329 h 1524000"/>
              <a:gd name="connsiteX56" fmla="*/ 4955458 w 5004619"/>
              <a:gd name="connsiteY56" fmla="*/ 19664 h 1524000"/>
              <a:gd name="connsiteX57" fmla="*/ 4984955 w 5004619"/>
              <a:gd name="connsiteY57" fmla="*/ 9832 h 1524000"/>
              <a:gd name="connsiteX58" fmla="*/ 5004619 w 5004619"/>
              <a:gd name="connsiteY58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5004619" h="1524000">
                <a:moveTo>
                  <a:pt x="0" y="1524000"/>
                </a:moveTo>
                <a:cubicBezTo>
                  <a:pt x="16387" y="1514168"/>
                  <a:pt x="32955" y="1504632"/>
                  <a:pt x="49161" y="1494503"/>
                </a:cubicBezTo>
                <a:cubicBezTo>
                  <a:pt x="76513" y="1477408"/>
                  <a:pt x="85875" y="1466851"/>
                  <a:pt x="117987" y="1455174"/>
                </a:cubicBezTo>
                <a:cubicBezTo>
                  <a:pt x="140411" y="1447020"/>
                  <a:pt x="163871" y="1442064"/>
                  <a:pt x="186813" y="1435509"/>
                </a:cubicBezTo>
                <a:cubicBezTo>
                  <a:pt x="203200" y="1425677"/>
                  <a:pt x="220073" y="1416613"/>
                  <a:pt x="235974" y="1406013"/>
                </a:cubicBezTo>
                <a:cubicBezTo>
                  <a:pt x="249609" y="1396923"/>
                  <a:pt x="260978" y="1384474"/>
                  <a:pt x="275303" y="1376516"/>
                </a:cubicBezTo>
                <a:cubicBezTo>
                  <a:pt x="290731" y="1367945"/>
                  <a:pt x="308336" y="1364019"/>
                  <a:pt x="324464" y="1356851"/>
                </a:cubicBezTo>
                <a:cubicBezTo>
                  <a:pt x="459545" y="1296815"/>
                  <a:pt x="240692" y="1385808"/>
                  <a:pt x="422787" y="1317522"/>
                </a:cubicBezTo>
                <a:cubicBezTo>
                  <a:pt x="552886" y="1268734"/>
                  <a:pt x="478797" y="1286655"/>
                  <a:pt x="570271" y="1268361"/>
                </a:cubicBezTo>
                <a:cubicBezTo>
                  <a:pt x="583381" y="1261806"/>
                  <a:pt x="595695" y="1253331"/>
                  <a:pt x="609600" y="1248696"/>
                </a:cubicBezTo>
                <a:cubicBezTo>
                  <a:pt x="625454" y="1243411"/>
                  <a:pt x="642447" y="1242489"/>
                  <a:pt x="658761" y="1238864"/>
                </a:cubicBezTo>
                <a:cubicBezTo>
                  <a:pt x="671952" y="1235933"/>
                  <a:pt x="685270" y="1233305"/>
                  <a:pt x="698090" y="1229032"/>
                </a:cubicBezTo>
                <a:cubicBezTo>
                  <a:pt x="854113" y="1177024"/>
                  <a:pt x="668364" y="1237873"/>
                  <a:pt x="776748" y="1189703"/>
                </a:cubicBezTo>
                <a:cubicBezTo>
                  <a:pt x="807529" y="1176023"/>
                  <a:pt x="842382" y="1168378"/>
                  <a:pt x="875071" y="1160206"/>
                </a:cubicBezTo>
                <a:cubicBezTo>
                  <a:pt x="994639" y="1088464"/>
                  <a:pt x="830483" y="1182124"/>
                  <a:pt x="1042219" y="1091380"/>
                </a:cubicBezTo>
                <a:cubicBezTo>
                  <a:pt x="1132346" y="1052754"/>
                  <a:pt x="1086336" y="1065413"/>
                  <a:pt x="1179871" y="1052051"/>
                </a:cubicBezTo>
                <a:cubicBezTo>
                  <a:pt x="1224711" y="1034115"/>
                  <a:pt x="1270757" y="1014581"/>
                  <a:pt x="1317522" y="1002890"/>
                </a:cubicBezTo>
                <a:cubicBezTo>
                  <a:pt x="1340005" y="997269"/>
                  <a:pt x="1363406" y="996335"/>
                  <a:pt x="1386348" y="993058"/>
                </a:cubicBezTo>
                <a:cubicBezTo>
                  <a:pt x="1402735" y="986503"/>
                  <a:pt x="1418539" y="978242"/>
                  <a:pt x="1435509" y="973393"/>
                </a:cubicBezTo>
                <a:cubicBezTo>
                  <a:pt x="1513094" y="951226"/>
                  <a:pt x="1519802" y="956067"/>
                  <a:pt x="1592825" y="943896"/>
                </a:cubicBezTo>
                <a:cubicBezTo>
                  <a:pt x="1720074" y="922687"/>
                  <a:pt x="1534538" y="941739"/>
                  <a:pt x="1779638" y="924232"/>
                </a:cubicBezTo>
                <a:cubicBezTo>
                  <a:pt x="1825522" y="911122"/>
                  <a:pt x="1870995" y="896477"/>
                  <a:pt x="1917290" y="884903"/>
                </a:cubicBezTo>
                <a:cubicBezTo>
                  <a:pt x="1999697" y="864301"/>
                  <a:pt x="2007342" y="863683"/>
                  <a:pt x="2094271" y="835742"/>
                </a:cubicBezTo>
                <a:cubicBezTo>
                  <a:pt x="2153472" y="816713"/>
                  <a:pt x="2210923" y="791830"/>
                  <a:pt x="2271251" y="776748"/>
                </a:cubicBezTo>
                <a:cubicBezTo>
                  <a:pt x="2294145" y="771024"/>
                  <a:pt x="2393589" y="747090"/>
                  <a:pt x="2418735" y="737419"/>
                </a:cubicBezTo>
                <a:cubicBezTo>
                  <a:pt x="2439255" y="729527"/>
                  <a:pt x="2457434" y="716378"/>
                  <a:pt x="2477729" y="707922"/>
                </a:cubicBezTo>
                <a:cubicBezTo>
                  <a:pt x="2496863" y="699950"/>
                  <a:pt x="2517242" y="695342"/>
                  <a:pt x="2536722" y="688258"/>
                </a:cubicBezTo>
                <a:cubicBezTo>
                  <a:pt x="2553309" y="682226"/>
                  <a:pt x="2569015" y="673784"/>
                  <a:pt x="2585884" y="668593"/>
                </a:cubicBezTo>
                <a:cubicBezTo>
                  <a:pt x="2611715" y="660645"/>
                  <a:pt x="2638468" y="656040"/>
                  <a:pt x="2664542" y="648929"/>
                </a:cubicBezTo>
                <a:cubicBezTo>
                  <a:pt x="2747696" y="626250"/>
                  <a:pt x="2622917" y="653320"/>
                  <a:pt x="2743200" y="629264"/>
                </a:cubicBezTo>
                <a:cubicBezTo>
                  <a:pt x="2756310" y="622709"/>
                  <a:pt x="2769057" y="615374"/>
                  <a:pt x="2782529" y="609600"/>
                </a:cubicBezTo>
                <a:cubicBezTo>
                  <a:pt x="2808990" y="598260"/>
                  <a:pt x="2832321" y="595708"/>
                  <a:pt x="2861187" y="589935"/>
                </a:cubicBezTo>
                <a:cubicBezTo>
                  <a:pt x="2874297" y="583380"/>
                  <a:pt x="2886611" y="574906"/>
                  <a:pt x="2900516" y="570271"/>
                </a:cubicBezTo>
                <a:cubicBezTo>
                  <a:pt x="3022634" y="529565"/>
                  <a:pt x="2936881" y="571588"/>
                  <a:pt x="3028335" y="530942"/>
                </a:cubicBezTo>
                <a:cubicBezTo>
                  <a:pt x="3041729" y="524989"/>
                  <a:pt x="3054055" y="516720"/>
                  <a:pt x="3067664" y="511277"/>
                </a:cubicBezTo>
                <a:cubicBezTo>
                  <a:pt x="3086910" y="503579"/>
                  <a:pt x="3107412" y="499311"/>
                  <a:pt x="3126658" y="491613"/>
                </a:cubicBezTo>
                <a:cubicBezTo>
                  <a:pt x="3140267" y="486170"/>
                  <a:pt x="3152212" y="476957"/>
                  <a:pt x="3165987" y="471948"/>
                </a:cubicBezTo>
                <a:cubicBezTo>
                  <a:pt x="3188410" y="463794"/>
                  <a:pt x="3212008" y="459300"/>
                  <a:pt x="3234813" y="452283"/>
                </a:cubicBezTo>
                <a:cubicBezTo>
                  <a:pt x="3254624" y="446187"/>
                  <a:pt x="3273995" y="438715"/>
                  <a:pt x="3293806" y="432619"/>
                </a:cubicBezTo>
                <a:cubicBezTo>
                  <a:pt x="3316611" y="425602"/>
                  <a:pt x="3339879" y="420139"/>
                  <a:pt x="3362632" y="412954"/>
                </a:cubicBezTo>
                <a:cubicBezTo>
                  <a:pt x="3515635" y="364637"/>
                  <a:pt x="3431983" y="381731"/>
                  <a:pt x="3539613" y="363793"/>
                </a:cubicBezTo>
                <a:cubicBezTo>
                  <a:pt x="3653451" y="318257"/>
                  <a:pt x="3603322" y="331387"/>
                  <a:pt x="3687096" y="314632"/>
                </a:cubicBezTo>
                <a:cubicBezTo>
                  <a:pt x="3811128" y="265019"/>
                  <a:pt x="3655188" y="323333"/>
                  <a:pt x="3795251" y="285135"/>
                </a:cubicBezTo>
                <a:cubicBezTo>
                  <a:pt x="3812279" y="280491"/>
                  <a:pt x="3827385" y="270115"/>
                  <a:pt x="3844413" y="265471"/>
                </a:cubicBezTo>
                <a:cubicBezTo>
                  <a:pt x="3863646" y="260226"/>
                  <a:pt x="3884066" y="260473"/>
                  <a:pt x="3903406" y="255638"/>
                </a:cubicBezTo>
                <a:cubicBezTo>
                  <a:pt x="3923515" y="250611"/>
                  <a:pt x="3942372" y="241315"/>
                  <a:pt x="3962400" y="235974"/>
                </a:cubicBezTo>
                <a:cubicBezTo>
                  <a:pt x="3991596" y="228188"/>
                  <a:pt x="4021448" y="223103"/>
                  <a:pt x="4050890" y="216309"/>
                </a:cubicBezTo>
                <a:cubicBezTo>
                  <a:pt x="4064057" y="213270"/>
                  <a:pt x="4077109" y="209754"/>
                  <a:pt x="4090219" y="206477"/>
                </a:cubicBezTo>
                <a:cubicBezTo>
                  <a:pt x="4100051" y="199922"/>
                  <a:pt x="4109147" y="192098"/>
                  <a:pt x="4119716" y="186813"/>
                </a:cubicBezTo>
                <a:cubicBezTo>
                  <a:pt x="4142196" y="175573"/>
                  <a:pt x="4175928" y="172759"/>
                  <a:pt x="4198374" y="167148"/>
                </a:cubicBezTo>
                <a:cubicBezTo>
                  <a:pt x="4208429" y="164634"/>
                  <a:pt x="4217816" y="159830"/>
                  <a:pt x="4227871" y="157316"/>
                </a:cubicBezTo>
                <a:cubicBezTo>
                  <a:pt x="4244084" y="153263"/>
                  <a:pt x="4260645" y="150761"/>
                  <a:pt x="4277032" y="147483"/>
                </a:cubicBezTo>
                <a:cubicBezTo>
                  <a:pt x="4312339" y="123946"/>
                  <a:pt x="4315380" y="118182"/>
                  <a:pt x="4365522" y="108154"/>
                </a:cubicBezTo>
                <a:cubicBezTo>
                  <a:pt x="4573161" y="66628"/>
                  <a:pt x="4430436" y="89473"/>
                  <a:pt x="4798142" y="78658"/>
                </a:cubicBezTo>
                <a:cubicBezTo>
                  <a:pt x="4810740" y="75508"/>
                  <a:pt x="4852863" y="66045"/>
                  <a:pt x="4866967" y="58993"/>
                </a:cubicBezTo>
                <a:cubicBezTo>
                  <a:pt x="4877536" y="53708"/>
                  <a:pt x="4885666" y="44128"/>
                  <a:pt x="4896464" y="39329"/>
                </a:cubicBezTo>
                <a:cubicBezTo>
                  <a:pt x="4915406" y="30910"/>
                  <a:pt x="4935793" y="26219"/>
                  <a:pt x="4955458" y="19664"/>
                </a:cubicBezTo>
                <a:cubicBezTo>
                  <a:pt x="4965290" y="16387"/>
                  <a:pt x="4975685" y="14467"/>
                  <a:pt x="4984955" y="9832"/>
                </a:cubicBezTo>
                <a:lnTo>
                  <a:pt x="5004619" y="0"/>
                </a:lnTo>
              </a:path>
            </a:pathLst>
          </a:custGeom>
          <a:noFill/>
          <a:ln w="762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8" name="Volný tvar 17"/>
          <p:cNvSpPr/>
          <p:nvPr/>
        </p:nvSpPr>
        <p:spPr>
          <a:xfrm flipH="1">
            <a:off x="975850" y="1791459"/>
            <a:ext cx="5808407" cy="1203286"/>
          </a:xfrm>
          <a:custGeom>
            <a:avLst/>
            <a:gdLst>
              <a:gd name="connsiteX0" fmla="*/ 0 w 5004619"/>
              <a:gd name="connsiteY0" fmla="*/ 1524000 h 1524000"/>
              <a:gd name="connsiteX1" fmla="*/ 49161 w 5004619"/>
              <a:gd name="connsiteY1" fmla="*/ 1494503 h 1524000"/>
              <a:gd name="connsiteX2" fmla="*/ 117987 w 5004619"/>
              <a:gd name="connsiteY2" fmla="*/ 1455174 h 1524000"/>
              <a:gd name="connsiteX3" fmla="*/ 186813 w 5004619"/>
              <a:gd name="connsiteY3" fmla="*/ 1435509 h 1524000"/>
              <a:gd name="connsiteX4" fmla="*/ 235974 w 5004619"/>
              <a:gd name="connsiteY4" fmla="*/ 1406013 h 1524000"/>
              <a:gd name="connsiteX5" fmla="*/ 275303 w 5004619"/>
              <a:gd name="connsiteY5" fmla="*/ 1376516 h 1524000"/>
              <a:gd name="connsiteX6" fmla="*/ 324464 w 5004619"/>
              <a:gd name="connsiteY6" fmla="*/ 1356851 h 1524000"/>
              <a:gd name="connsiteX7" fmla="*/ 422787 w 5004619"/>
              <a:gd name="connsiteY7" fmla="*/ 1317522 h 1524000"/>
              <a:gd name="connsiteX8" fmla="*/ 570271 w 5004619"/>
              <a:gd name="connsiteY8" fmla="*/ 1268361 h 1524000"/>
              <a:gd name="connsiteX9" fmla="*/ 609600 w 5004619"/>
              <a:gd name="connsiteY9" fmla="*/ 1248696 h 1524000"/>
              <a:gd name="connsiteX10" fmla="*/ 658761 w 5004619"/>
              <a:gd name="connsiteY10" fmla="*/ 1238864 h 1524000"/>
              <a:gd name="connsiteX11" fmla="*/ 698090 w 5004619"/>
              <a:gd name="connsiteY11" fmla="*/ 1229032 h 1524000"/>
              <a:gd name="connsiteX12" fmla="*/ 776748 w 5004619"/>
              <a:gd name="connsiteY12" fmla="*/ 1189703 h 1524000"/>
              <a:gd name="connsiteX13" fmla="*/ 875071 w 5004619"/>
              <a:gd name="connsiteY13" fmla="*/ 1160206 h 1524000"/>
              <a:gd name="connsiteX14" fmla="*/ 1042219 w 5004619"/>
              <a:gd name="connsiteY14" fmla="*/ 1091380 h 1524000"/>
              <a:gd name="connsiteX15" fmla="*/ 1179871 w 5004619"/>
              <a:gd name="connsiteY15" fmla="*/ 1052051 h 1524000"/>
              <a:gd name="connsiteX16" fmla="*/ 1317522 w 5004619"/>
              <a:gd name="connsiteY16" fmla="*/ 1002890 h 1524000"/>
              <a:gd name="connsiteX17" fmla="*/ 1386348 w 5004619"/>
              <a:gd name="connsiteY17" fmla="*/ 993058 h 1524000"/>
              <a:gd name="connsiteX18" fmla="*/ 1435509 w 5004619"/>
              <a:gd name="connsiteY18" fmla="*/ 973393 h 1524000"/>
              <a:gd name="connsiteX19" fmla="*/ 1592825 w 5004619"/>
              <a:gd name="connsiteY19" fmla="*/ 943896 h 1524000"/>
              <a:gd name="connsiteX20" fmla="*/ 1779638 w 5004619"/>
              <a:gd name="connsiteY20" fmla="*/ 924232 h 1524000"/>
              <a:gd name="connsiteX21" fmla="*/ 1917290 w 5004619"/>
              <a:gd name="connsiteY21" fmla="*/ 884903 h 1524000"/>
              <a:gd name="connsiteX22" fmla="*/ 2094271 w 5004619"/>
              <a:gd name="connsiteY22" fmla="*/ 835742 h 1524000"/>
              <a:gd name="connsiteX23" fmla="*/ 2271251 w 5004619"/>
              <a:gd name="connsiteY23" fmla="*/ 776748 h 1524000"/>
              <a:gd name="connsiteX24" fmla="*/ 2418735 w 5004619"/>
              <a:gd name="connsiteY24" fmla="*/ 737419 h 1524000"/>
              <a:gd name="connsiteX25" fmla="*/ 2477729 w 5004619"/>
              <a:gd name="connsiteY25" fmla="*/ 707922 h 1524000"/>
              <a:gd name="connsiteX26" fmla="*/ 2536722 w 5004619"/>
              <a:gd name="connsiteY26" fmla="*/ 688258 h 1524000"/>
              <a:gd name="connsiteX27" fmla="*/ 2585884 w 5004619"/>
              <a:gd name="connsiteY27" fmla="*/ 668593 h 1524000"/>
              <a:gd name="connsiteX28" fmla="*/ 2664542 w 5004619"/>
              <a:gd name="connsiteY28" fmla="*/ 648929 h 1524000"/>
              <a:gd name="connsiteX29" fmla="*/ 2743200 w 5004619"/>
              <a:gd name="connsiteY29" fmla="*/ 629264 h 1524000"/>
              <a:gd name="connsiteX30" fmla="*/ 2782529 w 5004619"/>
              <a:gd name="connsiteY30" fmla="*/ 609600 h 1524000"/>
              <a:gd name="connsiteX31" fmla="*/ 2861187 w 5004619"/>
              <a:gd name="connsiteY31" fmla="*/ 589935 h 1524000"/>
              <a:gd name="connsiteX32" fmla="*/ 2900516 w 5004619"/>
              <a:gd name="connsiteY32" fmla="*/ 570271 h 1524000"/>
              <a:gd name="connsiteX33" fmla="*/ 3028335 w 5004619"/>
              <a:gd name="connsiteY33" fmla="*/ 530942 h 1524000"/>
              <a:gd name="connsiteX34" fmla="*/ 3067664 w 5004619"/>
              <a:gd name="connsiteY34" fmla="*/ 511277 h 1524000"/>
              <a:gd name="connsiteX35" fmla="*/ 3126658 w 5004619"/>
              <a:gd name="connsiteY35" fmla="*/ 491613 h 1524000"/>
              <a:gd name="connsiteX36" fmla="*/ 3165987 w 5004619"/>
              <a:gd name="connsiteY36" fmla="*/ 471948 h 1524000"/>
              <a:gd name="connsiteX37" fmla="*/ 3234813 w 5004619"/>
              <a:gd name="connsiteY37" fmla="*/ 452283 h 1524000"/>
              <a:gd name="connsiteX38" fmla="*/ 3293806 w 5004619"/>
              <a:gd name="connsiteY38" fmla="*/ 432619 h 1524000"/>
              <a:gd name="connsiteX39" fmla="*/ 3362632 w 5004619"/>
              <a:gd name="connsiteY39" fmla="*/ 412954 h 1524000"/>
              <a:gd name="connsiteX40" fmla="*/ 3539613 w 5004619"/>
              <a:gd name="connsiteY40" fmla="*/ 363793 h 1524000"/>
              <a:gd name="connsiteX41" fmla="*/ 3687096 w 5004619"/>
              <a:gd name="connsiteY41" fmla="*/ 314632 h 1524000"/>
              <a:gd name="connsiteX42" fmla="*/ 3795251 w 5004619"/>
              <a:gd name="connsiteY42" fmla="*/ 285135 h 1524000"/>
              <a:gd name="connsiteX43" fmla="*/ 3844413 w 5004619"/>
              <a:gd name="connsiteY43" fmla="*/ 265471 h 1524000"/>
              <a:gd name="connsiteX44" fmla="*/ 3903406 w 5004619"/>
              <a:gd name="connsiteY44" fmla="*/ 255638 h 1524000"/>
              <a:gd name="connsiteX45" fmla="*/ 3962400 w 5004619"/>
              <a:gd name="connsiteY45" fmla="*/ 235974 h 1524000"/>
              <a:gd name="connsiteX46" fmla="*/ 4050890 w 5004619"/>
              <a:gd name="connsiteY46" fmla="*/ 216309 h 1524000"/>
              <a:gd name="connsiteX47" fmla="*/ 4090219 w 5004619"/>
              <a:gd name="connsiteY47" fmla="*/ 206477 h 1524000"/>
              <a:gd name="connsiteX48" fmla="*/ 4119716 w 5004619"/>
              <a:gd name="connsiteY48" fmla="*/ 186813 h 1524000"/>
              <a:gd name="connsiteX49" fmla="*/ 4198374 w 5004619"/>
              <a:gd name="connsiteY49" fmla="*/ 167148 h 1524000"/>
              <a:gd name="connsiteX50" fmla="*/ 4227871 w 5004619"/>
              <a:gd name="connsiteY50" fmla="*/ 157316 h 1524000"/>
              <a:gd name="connsiteX51" fmla="*/ 4277032 w 5004619"/>
              <a:gd name="connsiteY51" fmla="*/ 147483 h 1524000"/>
              <a:gd name="connsiteX52" fmla="*/ 4365522 w 5004619"/>
              <a:gd name="connsiteY52" fmla="*/ 108154 h 1524000"/>
              <a:gd name="connsiteX53" fmla="*/ 4798142 w 5004619"/>
              <a:gd name="connsiteY53" fmla="*/ 78658 h 1524000"/>
              <a:gd name="connsiteX54" fmla="*/ 4866967 w 5004619"/>
              <a:gd name="connsiteY54" fmla="*/ 58993 h 1524000"/>
              <a:gd name="connsiteX55" fmla="*/ 4896464 w 5004619"/>
              <a:gd name="connsiteY55" fmla="*/ 39329 h 1524000"/>
              <a:gd name="connsiteX56" fmla="*/ 4955458 w 5004619"/>
              <a:gd name="connsiteY56" fmla="*/ 19664 h 1524000"/>
              <a:gd name="connsiteX57" fmla="*/ 4984955 w 5004619"/>
              <a:gd name="connsiteY57" fmla="*/ 9832 h 1524000"/>
              <a:gd name="connsiteX58" fmla="*/ 5004619 w 5004619"/>
              <a:gd name="connsiteY58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5004619" h="1524000">
                <a:moveTo>
                  <a:pt x="0" y="1524000"/>
                </a:moveTo>
                <a:cubicBezTo>
                  <a:pt x="16387" y="1514168"/>
                  <a:pt x="32955" y="1504632"/>
                  <a:pt x="49161" y="1494503"/>
                </a:cubicBezTo>
                <a:cubicBezTo>
                  <a:pt x="76513" y="1477408"/>
                  <a:pt x="85875" y="1466851"/>
                  <a:pt x="117987" y="1455174"/>
                </a:cubicBezTo>
                <a:cubicBezTo>
                  <a:pt x="140411" y="1447020"/>
                  <a:pt x="163871" y="1442064"/>
                  <a:pt x="186813" y="1435509"/>
                </a:cubicBezTo>
                <a:cubicBezTo>
                  <a:pt x="203200" y="1425677"/>
                  <a:pt x="220073" y="1416613"/>
                  <a:pt x="235974" y="1406013"/>
                </a:cubicBezTo>
                <a:cubicBezTo>
                  <a:pt x="249609" y="1396923"/>
                  <a:pt x="260978" y="1384474"/>
                  <a:pt x="275303" y="1376516"/>
                </a:cubicBezTo>
                <a:cubicBezTo>
                  <a:pt x="290731" y="1367945"/>
                  <a:pt x="308336" y="1364019"/>
                  <a:pt x="324464" y="1356851"/>
                </a:cubicBezTo>
                <a:cubicBezTo>
                  <a:pt x="459545" y="1296815"/>
                  <a:pt x="240692" y="1385808"/>
                  <a:pt x="422787" y="1317522"/>
                </a:cubicBezTo>
                <a:cubicBezTo>
                  <a:pt x="552886" y="1268734"/>
                  <a:pt x="478797" y="1286655"/>
                  <a:pt x="570271" y="1268361"/>
                </a:cubicBezTo>
                <a:cubicBezTo>
                  <a:pt x="583381" y="1261806"/>
                  <a:pt x="595695" y="1253331"/>
                  <a:pt x="609600" y="1248696"/>
                </a:cubicBezTo>
                <a:cubicBezTo>
                  <a:pt x="625454" y="1243411"/>
                  <a:pt x="642447" y="1242489"/>
                  <a:pt x="658761" y="1238864"/>
                </a:cubicBezTo>
                <a:cubicBezTo>
                  <a:pt x="671952" y="1235933"/>
                  <a:pt x="685270" y="1233305"/>
                  <a:pt x="698090" y="1229032"/>
                </a:cubicBezTo>
                <a:cubicBezTo>
                  <a:pt x="854113" y="1177024"/>
                  <a:pt x="668364" y="1237873"/>
                  <a:pt x="776748" y="1189703"/>
                </a:cubicBezTo>
                <a:cubicBezTo>
                  <a:pt x="807529" y="1176023"/>
                  <a:pt x="842382" y="1168378"/>
                  <a:pt x="875071" y="1160206"/>
                </a:cubicBezTo>
                <a:cubicBezTo>
                  <a:pt x="994639" y="1088464"/>
                  <a:pt x="830483" y="1182124"/>
                  <a:pt x="1042219" y="1091380"/>
                </a:cubicBezTo>
                <a:cubicBezTo>
                  <a:pt x="1132346" y="1052754"/>
                  <a:pt x="1086336" y="1065413"/>
                  <a:pt x="1179871" y="1052051"/>
                </a:cubicBezTo>
                <a:cubicBezTo>
                  <a:pt x="1224711" y="1034115"/>
                  <a:pt x="1270757" y="1014581"/>
                  <a:pt x="1317522" y="1002890"/>
                </a:cubicBezTo>
                <a:cubicBezTo>
                  <a:pt x="1340005" y="997269"/>
                  <a:pt x="1363406" y="996335"/>
                  <a:pt x="1386348" y="993058"/>
                </a:cubicBezTo>
                <a:cubicBezTo>
                  <a:pt x="1402735" y="986503"/>
                  <a:pt x="1418539" y="978242"/>
                  <a:pt x="1435509" y="973393"/>
                </a:cubicBezTo>
                <a:cubicBezTo>
                  <a:pt x="1513094" y="951226"/>
                  <a:pt x="1519802" y="956067"/>
                  <a:pt x="1592825" y="943896"/>
                </a:cubicBezTo>
                <a:cubicBezTo>
                  <a:pt x="1720074" y="922687"/>
                  <a:pt x="1534538" y="941739"/>
                  <a:pt x="1779638" y="924232"/>
                </a:cubicBezTo>
                <a:cubicBezTo>
                  <a:pt x="1825522" y="911122"/>
                  <a:pt x="1870995" y="896477"/>
                  <a:pt x="1917290" y="884903"/>
                </a:cubicBezTo>
                <a:cubicBezTo>
                  <a:pt x="1999697" y="864301"/>
                  <a:pt x="2007342" y="863683"/>
                  <a:pt x="2094271" y="835742"/>
                </a:cubicBezTo>
                <a:cubicBezTo>
                  <a:pt x="2153472" y="816713"/>
                  <a:pt x="2210923" y="791830"/>
                  <a:pt x="2271251" y="776748"/>
                </a:cubicBezTo>
                <a:cubicBezTo>
                  <a:pt x="2294145" y="771024"/>
                  <a:pt x="2393589" y="747090"/>
                  <a:pt x="2418735" y="737419"/>
                </a:cubicBezTo>
                <a:cubicBezTo>
                  <a:pt x="2439255" y="729527"/>
                  <a:pt x="2457434" y="716378"/>
                  <a:pt x="2477729" y="707922"/>
                </a:cubicBezTo>
                <a:cubicBezTo>
                  <a:pt x="2496863" y="699950"/>
                  <a:pt x="2517242" y="695342"/>
                  <a:pt x="2536722" y="688258"/>
                </a:cubicBezTo>
                <a:cubicBezTo>
                  <a:pt x="2553309" y="682226"/>
                  <a:pt x="2569015" y="673784"/>
                  <a:pt x="2585884" y="668593"/>
                </a:cubicBezTo>
                <a:cubicBezTo>
                  <a:pt x="2611715" y="660645"/>
                  <a:pt x="2638468" y="656040"/>
                  <a:pt x="2664542" y="648929"/>
                </a:cubicBezTo>
                <a:cubicBezTo>
                  <a:pt x="2747696" y="626250"/>
                  <a:pt x="2622917" y="653320"/>
                  <a:pt x="2743200" y="629264"/>
                </a:cubicBezTo>
                <a:cubicBezTo>
                  <a:pt x="2756310" y="622709"/>
                  <a:pt x="2769057" y="615374"/>
                  <a:pt x="2782529" y="609600"/>
                </a:cubicBezTo>
                <a:cubicBezTo>
                  <a:pt x="2808990" y="598260"/>
                  <a:pt x="2832321" y="595708"/>
                  <a:pt x="2861187" y="589935"/>
                </a:cubicBezTo>
                <a:cubicBezTo>
                  <a:pt x="2874297" y="583380"/>
                  <a:pt x="2886611" y="574906"/>
                  <a:pt x="2900516" y="570271"/>
                </a:cubicBezTo>
                <a:cubicBezTo>
                  <a:pt x="3022634" y="529565"/>
                  <a:pt x="2936881" y="571588"/>
                  <a:pt x="3028335" y="530942"/>
                </a:cubicBezTo>
                <a:cubicBezTo>
                  <a:pt x="3041729" y="524989"/>
                  <a:pt x="3054055" y="516720"/>
                  <a:pt x="3067664" y="511277"/>
                </a:cubicBezTo>
                <a:cubicBezTo>
                  <a:pt x="3086910" y="503579"/>
                  <a:pt x="3107412" y="499311"/>
                  <a:pt x="3126658" y="491613"/>
                </a:cubicBezTo>
                <a:cubicBezTo>
                  <a:pt x="3140267" y="486170"/>
                  <a:pt x="3152212" y="476957"/>
                  <a:pt x="3165987" y="471948"/>
                </a:cubicBezTo>
                <a:cubicBezTo>
                  <a:pt x="3188410" y="463794"/>
                  <a:pt x="3212008" y="459300"/>
                  <a:pt x="3234813" y="452283"/>
                </a:cubicBezTo>
                <a:cubicBezTo>
                  <a:pt x="3254624" y="446187"/>
                  <a:pt x="3273995" y="438715"/>
                  <a:pt x="3293806" y="432619"/>
                </a:cubicBezTo>
                <a:cubicBezTo>
                  <a:pt x="3316611" y="425602"/>
                  <a:pt x="3339879" y="420139"/>
                  <a:pt x="3362632" y="412954"/>
                </a:cubicBezTo>
                <a:cubicBezTo>
                  <a:pt x="3515635" y="364637"/>
                  <a:pt x="3431983" y="381731"/>
                  <a:pt x="3539613" y="363793"/>
                </a:cubicBezTo>
                <a:cubicBezTo>
                  <a:pt x="3653451" y="318257"/>
                  <a:pt x="3603322" y="331387"/>
                  <a:pt x="3687096" y="314632"/>
                </a:cubicBezTo>
                <a:cubicBezTo>
                  <a:pt x="3811128" y="265019"/>
                  <a:pt x="3655188" y="323333"/>
                  <a:pt x="3795251" y="285135"/>
                </a:cubicBezTo>
                <a:cubicBezTo>
                  <a:pt x="3812279" y="280491"/>
                  <a:pt x="3827385" y="270115"/>
                  <a:pt x="3844413" y="265471"/>
                </a:cubicBezTo>
                <a:cubicBezTo>
                  <a:pt x="3863646" y="260226"/>
                  <a:pt x="3884066" y="260473"/>
                  <a:pt x="3903406" y="255638"/>
                </a:cubicBezTo>
                <a:cubicBezTo>
                  <a:pt x="3923515" y="250611"/>
                  <a:pt x="3942372" y="241315"/>
                  <a:pt x="3962400" y="235974"/>
                </a:cubicBezTo>
                <a:cubicBezTo>
                  <a:pt x="3991596" y="228188"/>
                  <a:pt x="4021448" y="223103"/>
                  <a:pt x="4050890" y="216309"/>
                </a:cubicBezTo>
                <a:cubicBezTo>
                  <a:pt x="4064057" y="213270"/>
                  <a:pt x="4077109" y="209754"/>
                  <a:pt x="4090219" y="206477"/>
                </a:cubicBezTo>
                <a:cubicBezTo>
                  <a:pt x="4100051" y="199922"/>
                  <a:pt x="4109147" y="192098"/>
                  <a:pt x="4119716" y="186813"/>
                </a:cubicBezTo>
                <a:cubicBezTo>
                  <a:pt x="4142196" y="175573"/>
                  <a:pt x="4175928" y="172759"/>
                  <a:pt x="4198374" y="167148"/>
                </a:cubicBezTo>
                <a:cubicBezTo>
                  <a:pt x="4208429" y="164634"/>
                  <a:pt x="4217816" y="159830"/>
                  <a:pt x="4227871" y="157316"/>
                </a:cubicBezTo>
                <a:cubicBezTo>
                  <a:pt x="4244084" y="153263"/>
                  <a:pt x="4260645" y="150761"/>
                  <a:pt x="4277032" y="147483"/>
                </a:cubicBezTo>
                <a:cubicBezTo>
                  <a:pt x="4312339" y="123946"/>
                  <a:pt x="4315380" y="118182"/>
                  <a:pt x="4365522" y="108154"/>
                </a:cubicBezTo>
                <a:cubicBezTo>
                  <a:pt x="4573161" y="66628"/>
                  <a:pt x="4430436" y="89473"/>
                  <a:pt x="4798142" y="78658"/>
                </a:cubicBezTo>
                <a:cubicBezTo>
                  <a:pt x="4810740" y="75508"/>
                  <a:pt x="4852863" y="66045"/>
                  <a:pt x="4866967" y="58993"/>
                </a:cubicBezTo>
                <a:cubicBezTo>
                  <a:pt x="4877536" y="53708"/>
                  <a:pt x="4885666" y="44128"/>
                  <a:pt x="4896464" y="39329"/>
                </a:cubicBezTo>
                <a:cubicBezTo>
                  <a:pt x="4915406" y="30910"/>
                  <a:pt x="4935793" y="26219"/>
                  <a:pt x="4955458" y="19664"/>
                </a:cubicBezTo>
                <a:cubicBezTo>
                  <a:pt x="4965290" y="16387"/>
                  <a:pt x="4975685" y="14467"/>
                  <a:pt x="4984955" y="9832"/>
                </a:cubicBezTo>
                <a:lnTo>
                  <a:pt x="5004619" y="0"/>
                </a:lnTo>
              </a:path>
            </a:pathLst>
          </a:custGeom>
          <a:noFill/>
          <a:ln w="762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Obdélník 1"/>
          <p:cNvSpPr/>
          <p:nvPr/>
        </p:nvSpPr>
        <p:spPr>
          <a:xfrm>
            <a:off x="7062019" y="1149474"/>
            <a:ext cx="4269117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800" b="1" dirty="0">
                <a:solidFill>
                  <a:srgbClr val="FF0000"/>
                </a:solidFill>
              </a:rPr>
              <a:t>times</a:t>
            </a:r>
            <a:endParaRPr lang="cs-CZ" sz="1200" b="1" dirty="0">
              <a:solidFill>
                <a:srgbClr val="FF0000"/>
              </a:solidFill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1253612" y="3710"/>
            <a:ext cx="677442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b="1" dirty="0" smtClean="0">
                <a:solidFill>
                  <a:srgbClr val="FFFF00"/>
                </a:solidFill>
              </a:rPr>
              <a:t>Complex</a:t>
            </a:r>
            <a:endParaRPr lang="cs-CZ" sz="11500" b="1" dirty="0">
              <a:solidFill>
                <a:srgbClr val="FFFF00"/>
              </a:solidFill>
            </a:endParaRPr>
          </a:p>
        </p:txBody>
      </p:sp>
      <p:pic>
        <p:nvPicPr>
          <p:cNvPr id="11" name="Picture 2" descr="Vizuální styl MFF UK | Matematicko-fyzikální fakult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7" t="14353" r="5831" b="45103"/>
          <a:stretch/>
        </p:blipFill>
        <p:spPr bwMode="auto">
          <a:xfrm>
            <a:off x="7152640" y="4907640"/>
            <a:ext cx="2791377" cy="561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2078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Obrázek 21" descr="Výřez obrazovky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214"/>
          <a:stretch/>
        </p:blipFill>
        <p:spPr>
          <a:xfrm>
            <a:off x="7199991" y="93902"/>
            <a:ext cx="4581457" cy="343842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2" name="Obdélník 41"/>
              <p:cNvSpPr/>
              <p:nvPr/>
            </p:nvSpPr>
            <p:spPr>
              <a:xfrm>
                <a:off x="7391133" y="384132"/>
                <a:ext cx="876369" cy="54090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 panose="02040503050406030204" pitchFamily="18" charset="0"/>
                        </a:rPr>
                        <m:t>𝑉𝑉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42" name="Obdélník 4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1133" y="384132"/>
                <a:ext cx="876369" cy="54090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ovéPole 44"/>
              <p:cNvSpPr txBox="1"/>
              <p:nvPr/>
            </p:nvSpPr>
            <p:spPr>
              <a:xfrm>
                <a:off x="7308403" y="325244"/>
                <a:ext cx="1051378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600" b="1" i="1" smtClean="0">
                          <a:latin typeface="Cambria Math" panose="02040503050406030204" pitchFamily="18" charset="0"/>
                        </a:rPr>
                        <m:t>𝑽</m:t>
                      </m:r>
                      <m:r>
                        <a:rPr lang="cs-CZ" sz="3600" b="1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cs-CZ" sz="3600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cs-CZ" sz="3600" b="1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cs-CZ" sz="3600" b="1" dirty="0"/>
              </a:p>
            </p:txBody>
          </p:sp>
        </mc:Choice>
        <mc:Fallback xmlns=""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8403" y="325244"/>
                <a:ext cx="1051378" cy="55399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ovéPole 45"/>
              <p:cNvSpPr txBox="1"/>
              <p:nvPr/>
            </p:nvSpPr>
            <p:spPr>
              <a:xfrm>
                <a:off x="10122347" y="2918388"/>
                <a:ext cx="411972" cy="6155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𝒙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22347" y="2918388"/>
                <a:ext cx="411972" cy="61555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9" name="Přímá spojnice 88"/>
          <p:cNvCxnSpPr/>
          <p:nvPr/>
        </p:nvCxnSpPr>
        <p:spPr>
          <a:xfrm flipV="1">
            <a:off x="6752764" y="1924182"/>
            <a:ext cx="5148000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Přímá spojnice 89"/>
          <p:cNvCxnSpPr/>
          <p:nvPr/>
        </p:nvCxnSpPr>
        <p:spPr>
          <a:xfrm>
            <a:off x="6755502" y="1914895"/>
            <a:ext cx="1512000" cy="0"/>
          </a:xfrm>
          <a:prstGeom prst="line">
            <a:avLst/>
          </a:prstGeom>
          <a:ln w="57150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Přímá spojnice 90"/>
          <p:cNvCxnSpPr/>
          <p:nvPr/>
        </p:nvCxnSpPr>
        <p:spPr>
          <a:xfrm>
            <a:off x="8671560" y="1921378"/>
            <a:ext cx="540000" cy="0"/>
          </a:xfrm>
          <a:prstGeom prst="line">
            <a:avLst/>
          </a:prstGeom>
          <a:ln w="57150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Přímá spojnice 91"/>
          <p:cNvCxnSpPr/>
          <p:nvPr/>
        </p:nvCxnSpPr>
        <p:spPr>
          <a:xfrm>
            <a:off x="10824591" y="1921378"/>
            <a:ext cx="1260000" cy="0"/>
          </a:xfrm>
          <a:prstGeom prst="line">
            <a:avLst/>
          </a:prstGeom>
          <a:ln w="57150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Přímá spojnice 92"/>
          <p:cNvCxnSpPr/>
          <p:nvPr/>
        </p:nvCxnSpPr>
        <p:spPr>
          <a:xfrm>
            <a:off x="9867228" y="1921378"/>
            <a:ext cx="252000" cy="0"/>
          </a:xfrm>
          <a:prstGeom prst="line">
            <a:avLst/>
          </a:prstGeom>
          <a:ln w="57150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Přímá spojnice 94"/>
          <p:cNvCxnSpPr/>
          <p:nvPr/>
        </p:nvCxnSpPr>
        <p:spPr>
          <a:xfrm>
            <a:off x="8292338" y="1921378"/>
            <a:ext cx="360000" cy="0"/>
          </a:xfrm>
          <a:prstGeom prst="line">
            <a:avLst/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Přímá spojnice 97"/>
          <p:cNvCxnSpPr/>
          <p:nvPr/>
        </p:nvCxnSpPr>
        <p:spPr>
          <a:xfrm>
            <a:off x="9211560" y="1921378"/>
            <a:ext cx="648000" cy="0"/>
          </a:xfrm>
          <a:prstGeom prst="line">
            <a:avLst/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Přímá spojnice 99"/>
          <p:cNvCxnSpPr/>
          <p:nvPr/>
        </p:nvCxnSpPr>
        <p:spPr>
          <a:xfrm>
            <a:off x="10119228" y="1924473"/>
            <a:ext cx="684000" cy="0"/>
          </a:xfrm>
          <a:prstGeom prst="line">
            <a:avLst/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ovéPole 101"/>
          <p:cNvSpPr txBox="1"/>
          <p:nvPr/>
        </p:nvSpPr>
        <p:spPr>
          <a:xfrm>
            <a:off x="7415974" y="153857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>
                <a:solidFill>
                  <a:srgbClr val="0070C0"/>
                </a:solidFill>
              </a:rPr>
              <a:t>1</a:t>
            </a:r>
          </a:p>
        </p:txBody>
      </p:sp>
      <p:sp>
        <p:nvSpPr>
          <p:cNvPr id="103" name="TextovéPole 102"/>
          <p:cNvSpPr txBox="1"/>
          <p:nvPr/>
        </p:nvSpPr>
        <p:spPr>
          <a:xfrm>
            <a:off x="8726437" y="153375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 smtClean="0">
                <a:solidFill>
                  <a:srgbClr val="0070C0"/>
                </a:solidFill>
              </a:rPr>
              <a:t>2</a:t>
            </a:r>
            <a:endParaRPr lang="cs-CZ" b="1" dirty="0">
              <a:solidFill>
                <a:srgbClr val="0070C0"/>
              </a:solidFill>
            </a:endParaRPr>
          </a:p>
        </p:txBody>
      </p:sp>
      <p:sp>
        <p:nvSpPr>
          <p:cNvPr id="104" name="TextovéPole 103"/>
          <p:cNvSpPr txBox="1"/>
          <p:nvPr/>
        </p:nvSpPr>
        <p:spPr>
          <a:xfrm>
            <a:off x="9842385" y="153239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 smtClean="0">
                <a:solidFill>
                  <a:srgbClr val="0070C0"/>
                </a:solidFill>
              </a:rPr>
              <a:t>3</a:t>
            </a:r>
            <a:endParaRPr lang="cs-CZ" b="1" dirty="0">
              <a:solidFill>
                <a:srgbClr val="0070C0"/>
              </a:solidFill>
            </a:endParaRPr>
          </a:p>
        </p:txBody>
      </p:sp>
      <p:sp>
        <p:nvSpPr>
          <p:cNvPr id="105" name="TextovéPole 104"/>
          <p:cNvSpPr txBox="1"/>
          <p:nvPr/>
        </p:nvSpPr>
        <p:spPr>
          <a:xfrm>
            <a:off x="11097536" y="154675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4</a:t>
            </a:r>
            <a:endParaRPr lang="cs-CZ" b="1" dirty="0">
              <a:solidFill>
                <a:srgbClr val="0070C0"/>
              </a:solidFill>
            </a:endParaRPr>
          </a:p>
        </p:txBody>
      </p:sp>
      <p:sp>
        <p:nvSpPr>
          <p:cNvPr id="106" name="TextovéPole 105"/>
          <p:cNvSpPr txBox="1"/>
          <p:nvPr/>
        </p:nvSpPr>
        <p:spPr>
          <a:xfrm>
            <a:off x="8349102" y="1917497"/>
            <a:ext cx="245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07" name="TextovéPole 106"/>
          <p:cNvSpPr txBox="1"/>
          <p:nvPr/>
        </p:nvSpPr>
        <p:spPr>
          <a:xfrm>
            <a:off x="9314688" y="1907904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II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08" name="TextovéPole 107"/>
          <p:cNvSpPr txBox="1"/>
          <p:nvPr/>
        </p:nvSpPr>
        <p:spPr>
          <a:xfrm>
            <a:off x="10257092" y="1909302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III</a:t>
            </a:r>
            <a:endParaRPr lang="cs-CZ" b="1" dirty="0">
              <a:solidFill>
                <a:srgbClr val="FF0000"/>
              </a:solidFill>
            </a:endParaRPr>
          </a:p>
        </p:txBody>
      </p:sp>
      <p:pic>
        <p:nvPicPr>
          <p:cNvPr id="9" name="Obrázek 8" descr="Výřez obrazovky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5322" y="4058812"/>
            <a:ext cx="1644641" cy="583582"/>
          </a:xfrm>
          <a:prstGeom prst="rect">
            <a:avLst/>
          </a:prstGeom>
        </p:spPr>
      </p:pic>
      <p:pic>
        <p:nvPicPr>
          <p:cNvPr id="11" name="Obrázek 10" descr="Výřez obrazovky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1915" y="5392820"/>
            <a:ext cx="1582625" cy="56594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11196812" y="6034620"/>
                <a:ext cx="59541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600" i="1" dirty="0" smtClean="0">
                          <a:latin typeface="Cambria Math" panose="02040503050406030204" pitchFamily="18" charset="0"/>
                        </a:rPr>
                        <m:t>𝐸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96812" y="6034620"/>
                <a:ext cx="595419" cy="646331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Ovál 12"/>
          <p:cNvSpPr>
            <a:spLocks noChangeAspect="1"/>
          </p:cNvSpPr>
          <p:nvPr/>
        </p:nvSpPr>
        <p:spPr>
          <a:xfrm>
            <a:off x="6775735" y="2721456"/>
            <a:ext cx="329184" cy="32918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a</a:t>
            </a:r>
            <a:endParaRPr lang="cs-CZ" dirty="0"/>
          </a:p>
        </p:txBody>
      </p:sp>
      <p:sp>
        <p:nvSpPr>
          <p:cNvPr id="82" name="Ovál 81"/>
          <p:cNvSpPr>
            <a:spLocks noChangeAspect="1"/>
          </p:cNvSpPr>
          <p:nvPr/>
        </p:nvSpPr>
        <p:spPr>
          <a:xfrm>
            <a:off x="6764066" y="2084641"/>
            <a:ext cx="329184" cy="32918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b</a:t>
            </a:r>
            <a:endParaRPr lang="cs-CZ" dirty="0"/>
          </a:p>
        </p:txBody>
      </p:sp>
      <p:sp>
        <p:nvSpPr>
          <p:cNvPr id="84" name="Ovál 83"/>
          <p:cNvSpPr>
            <a:spLocks noChangeAspect="1"/>
          </p:cNvSpPr>
          <p:nvPr/>
        </p:nvSpPr>
        <p:spPr>
          <a:xfrm>
            <a:off x="6746994" y="1422966"/>
            <a:ext cx="329184" cy="32918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c</a:t>
            </a:r>
            <a:endParaRPr lang="cs-CZ" dirty="0"/>
          </a:p>
        </p:txBody>
      </p:sp>
      <p:sp>
        <p:nvSpPr>
          <p:cNvPr id="85" name="Ovál 84"/>
          <p:cNvSpPr>
            <a:spLocks noChangeAspect="1"/>
          </p:cNvSpPr>
          <p:nvPr/>
        </p:nvSpPr>
        <p:spPr>
          <a:xfrm>
            <a:off x="6746994" y="802454"/>
            <a:ext cx="329184" cy="32918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d</a:t>
            </a:r>
            <a:endParaRPr lang="cs-CZ" dirty="0"/>
          </a:p>
        </p:txBody>
      </p:sp>
      <p:sp>
        <p:nvSpPr>
          <p:cNvPr id="88" name="Ovál 87"/>
          <p:cNvSpPr>
            <a:spLocks noChangeAspect="1"/>
          </p:cNvSpPr>
          <p:nvPr/>
        </p:nvSpPr>
        <p:spPr>
          <a:xfrm>
            <a:off x="6707438" y="131997"/>
            <a:ext cx="329184" cy="32918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e</a:t>
            </a:r>
            <a:endParaRPr lang="cs-CZ" dirty="0"/>
          </a:p>
        </p:txBody>
      </p:sp>
      <p:cxnSp>
        <p:nvCxnSpPr>
          <p:cNvPr id="15" name="Přímá spojnice 14"/>
          <p:cNvCxnSpPr/>
          <p:nvPr/>
        </p:nvCxnSpPr>
        <p:spPr>
          <a:xfrm>
            <a:off x="6066503" y="3647848"/>
            <a:ext cx="0" cy="3033103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Přímá spojnice 123"/>
          <p:cNvCxnSpPr/>
          <p:nvPr/>
        </p:nvCxnSpPr>
        <p:spPr>
          <a:xfrm>
            <a:off x="6946491" y="3662596"/>
            <a:ext cx="0" cy="3033103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Přímá spojnice 124"/>
          <p:cNvCxnSpPr/>
          <p:nvPr/>
        </p:nvCxnSpPr>
        <p:spPr>
          <a:xfrm>
            <a:off x="7841228" y="3652764"/>
            <a:ext cx="0" cy="3033103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Přímá spojnice 125"/>
          <p:cNvCxnSpPr/>
          <p:nvPr/>
        </p:nvCxnSpPr>
        <p:spPr>
          <a:xfrm>
            <a:off x="8716306" y="3672431"/>
            <a:ext cx="0" cy="3033103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Přímá spojnice 126"/>
          <p:cNvCxnSpPr/>
          <p:nvPr/>
        </p:nvCxnSpPr>
        <p:spPr>
          <a:xfrm>
            <a:off x="9611042" y="3652764"/>
            <a:ext cx="0" cy="3033103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Ovál 127"/>
          <p:cNvSpPr>
            <a:spLocks noChangeAspect="1"/>
          </p:cNvSpPr>
          <p:nvPr/>
        </p:nvSpPr>
        <p:spPr>
          <a:xfrm>
            <a:off x="5893482" y="6180202"/>
            <a:ext cx="329184" cy="35516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a</a:t>
            </a:r>
            <a:endParaRPr lang="cs-CZ" dirty="0"/>
          </a:p>
        </p:txBody>
      </p:sp>
      <p:sp>
        <p:nvSpPr>
          <p:cNvPr id="129" name="Ovál 128"/>
          <p:cNvSpPr>
            <a:spLocks noChangeAspect="1"/>
          </p:cNvSpPr>
          <p:nvPr/>
        </p:nvSpPr>
        <p:spPr>
          <a:xfrm>
            <a:off x="6781724" y="6180202"/>
            <a:ext cx="329184" cy="32918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b</a:t>
            </a:r>
            <a:endParaRPr lang="cs-CZ" dirty="0"/>
          </a:p>
        </p:txBody>
      </p:sp>
      <p:sp>
        <p:nvSpPr>
          <p:cNvPr id="130" name="Ovál 129"/>
          <p:cNvSpPr>
            <a:spLocks noChangeAspect="1"/>
          </p:cNvSpPr>
          <p:nvPr/>
        </p:nvSpPr>
        <p:spPr>
          <a:xfrm>
            <a:off x="7688164" y="6159529"/>
            <a:ext cx="329184" cy="32918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c</a:t>
            </a:r>
            <a:endParaRPr lang="cs-CZ" dirty="0"/>
          </a:p>
        </p:txBody>
      </p:sp>
      <p:sp>
        <p:nvSpPr>
          <p:cNvPr id="131" name="Ovál 130"/>
          <p:cNvSpPr>
            <a:spLocks noChangeAspect="1"/>
          </p:cNvSpPr>
          <p:nvPr/>
        </p:nvSpPr>
        <p:spPr>
          <a:xfrm>
            <a:off x="8558024" y="6159529"/>
            <a:ext cx="329184" cy="32918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d</a:t>
            </a:r>
            <a:endParaRPr lang="cs-CZ" dirty="0"/>
          </a:p>
        </p:txBody>
      </p:sp>
      <p:sp>
        <p:nvSpPr>
          <p:cNvPr id="132" name="Ovál 131"/>
          <p:cNvSpPr>
            <a:spLocks noChangeAspect="1"/>
          </p:cNvSpPr>
          <p:nvPr/>
        </p:nvSpPr>
        <p:spPr>
          <a:xfrm>
            <a:off x="9457236" y="6172126"/>
            <a:ext cx="329184" cy="32918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e</a:t>
            </a:r>
            <a:endParaRPr lang="cs-CZ" dirty="0"/>
          </a:p>
        </p:txBody>
      </p:sp>
      <p:pic>
        <p:nvPicPr>
          <p:cNvPr id="137" name="Obrázek 136" descr="Výřez obrazovky"/>
          <p:cNvPicPr>
            <a:picLocks noChangeAspect="1"/>
          </p:cNvPicPr>
          <p:nvPr/>
        </p:nvPicPr>
        <p:blipFill rotWithShape="1"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65" t="1986" r="550" b="2333"/>
          <a:stretch/>
        </p:blipFill>
        <p:spPr>
          <a:xfrm>
            <a:off x="5229100" y="3647848"/>
            <a:ext cx="6552348" cy="3033103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ovéPole 56"/>
              <p:cNvSpPr txBox="1"/>
              <p:nvPr/>
            </p:nvSpPr>
            <p:spPr>
              <a:xfrm>
                <a:off x="4034253" y="1452784"/>
                <a:ext cx="2265620" cy="459934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𝒯</m:t>
                      </m:r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m:rPr>
                              <m:sty m:val="p"/>
                            </m:rPr>
                            <a:rPr lang="el-GR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Φ</m:t>
                          </m:r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</m:d>
                        </m:sup>
                      </m:sSup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57" name="TextovéPol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4253" y="1452784"/>
                <a:ext cx="2265620" cy="459934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" name="Obdélník 57"/>
          <p:cNvSpPr/>
          <p:nvPr/>
        </p:nvSpPr>
        <p:spPr>
          <a:xfrm>
            <a:off x="1619726" y="1517346"/>
            <a:ext cx="2431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transmission amplitude</a:t>
            </a:r>
          </a:p>
        </p:txBody>
      </p:sp>
      <p:sp>
        <p:nvSpPr>
          <p:cNvPr id="56" name="TextovéPole 55"/>
          <p:cNvSpPr txBox="1"/>
          <p:nvPr/>
        </p:nvSpPr>
        <p:spPr>
          <a:xfrm>
            <a:off x="464386" y="803394"/>
            <a:ext cx="57150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</a:t>
            </a:r>
            <a:r>
              <a:rPr lang="en-US" sz="2000" dirty="0" smtClean="0"/>
              <a:t>he genuinely quantum process of tunneling allows for a </a:t>
            </a:r>
            <a:r>
              <a:rPr lang="en-US" sz="2000" b="1" dirty="0" err="1" smtClean="0"/>
              <a:t>semiclassical</a:t>
            </a:r>
            <a:r>
              <a:rPr lang="en-US" sz="2000" b="1" dirty="0" smtClean="0"/>
              <a:t> description !</a:t>
            </a:r>
          </a:p>
        </p:txBody>
      </p:sp>
      <p:sp>
        <p:nvSpPr>
          <p:cNvPr id="59" name="TextovéPole 58"/>
          <p:cNvSpPr txBox="1"/>
          <p:nvPr/>
        </p:nvSpPr>
        <p:spPr>
          <a:xfrm>
            <a:off x="464385" y="209725"/>
            <a:ext cx="4981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Tunneling </a:t>
            </a:r>
            <a:r>
              <a:rPr lang="en-US" sz="3600" b="1" dirty="0" err="1" smtClean="0">
                <a:solidFill>
                  <a:srgbClr val="FF0000"/>
                </a:solidFill>
              </a:rPr>
              <a:t>semiclassics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60" name="TextovéPole 59"/>
          <p:cNvSpPr txBox="1"/>
          <p:nvPr/>
        </p:nvSpPr>
        <p:spPr>
          <a:xfrm>
            <a:off x="411663" y="5229129"/>
            <a:ext cx="46738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Symbol" panose="05050102010706020507" pitchFamily="18" charset="2"/>
              <a:buChar char="Þ"/>
            </a:pPr>
            <a:r>
              <a:rPr lang="en-US" sz="2400" b="1" dirty="0">
                <a:solidFill>
                  <a:srgbClr val="FF0000"/>
                </a:solidFill>
              </a:rPr>
              <a:t>t</a:t>
            </a:r>
            <a:r>
              <a:rPr lang="en-US" sz="2400" b="1" dirty="0" smtClean="0">
                <a:solidFill>
                  <a:srgbClr val="FF0000"/>
                </a:solidFill>
              </a:rPr>
              <a:t>unneling singularities</a:t>
            </a:r>
            <a:r>
              <a:rPr lang="en-US" sz="2400" b="1" dirty="0">
                <a:solidFill>
                  <a:srgbClr val="FF0000"/>
                </a:solidFill>
              </a:rPr>
              <a:t> </a:t>
            </a:r>
            <a:r>
              <a:rPr lang="cs-CZ" sz="2400" dirty="0" err="1" smtClean="0"/>
              <a:t>due</a:t>
            </a:r>
            <a:r>
              <a:rPr lang="cs-CZ" sz="2400" dirty="0" smtClean="0"/>
              <a:t> to </a:t>
            </a:r>
            <a:r>
              <a:rPr lang="en-US" sz="2400" b="1" dirty="0" smtClean="0"/>
              <a:t>stationary </a:t>
            </a:r>
            <a:r>
              <a:rPr lang="en-US" sz="2400" b="1" dirty="0"/>
              <a:t>points </a:t>
            </a:r>
            <a:r>
              <a:rPr lang="en-US" sz="2400" dirty="0"/>
              <a:t>of </a:t>
            </a:r>
            <a:r>
              <a:rPr lang="en-US" sz="2400" dirty="0" smtClean="0"/>
              <a:t>the potential</a:t>
            </a:r>
            <a:endParaRPr lang="en-US" sz="2400" b="1" dirty="0"/>
          </a:p>
        </p:txBody>
      </p:sp>
      <p:sp>
        <p:nvSpPr>
          <p:cNvPr id="61" name="Obdélník 60"/>
          <p:cNvSpPr/>
          <p:nvPr/>
        </p:nvSpPr>
        <p:spPr>
          <a:xfrm>
            <a:off x="400072" y="6102737"/>
            <a:ext cx="49611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P.C., </a:t>
            </a:r>
            <a:r>
              <a:rPr lang="cs-CZ" dirty="0" smtClean="0"/>
              <a:t>P</a:t>
            </a:r>
            <a:r>
              <a:rPr lang="cs-CZ" dirty="0"/>
              <a:t>. Stránský, </a:t>
            </a:r>
            <a:r>
              <a:rPr lang="en-US" dirty="0" smtClean="0"/>
              <a:t> </a:t>
            </a:r>
            <a:r>
              <a:rPr lang="cs-CZ" dirty="0" smtClean="0"/>
              <a:t>M</a:t>
            </a:r>
            <a:r>
              <a:rPr lang="cs-CZ" dirty="0"/>
              <a:t>. Š</a:t>
            </a:r>
            <a:r>
              <a:rPr lang="cs-CZ" dirty="0" smtClean="0"/>
              <a:t>indelka, M. Kloc, </a:t>
            </a:r>
          </a:p>
          <a:p>
            <a:r>
              <a:rPr lang="cs-CZ" dirty="0" smtClean="0"/>
              <a:t>PRL 125, 020401 </a:t>
            </a:r>
            <a:r>
              <a:rPr lang="cs-CZ" dirty="0"/>
              <a:t>(2020</a:t>
            </a:r>
            <a:r>
              <a:rPr lang="cs-CZ" dirty="0" smtClean="0"/>
              <a:t>),</a:t>
            </a:r>
            <a:r>
              <a:rPr lang="cs-CZ" dirty="0"/>
              <a:t> </a:t>
            </a:r>
            <a:r>
              <a:rPr lang="cs-CZ" dirty="0" smtClean="0"/>
              <a:t>PRA 103, 062207 </a:t>
            </a:r>
            <a:r>
              <a:rPr lang="cs-CZ" dirty="0"/>
              <a:t>(2021)</a:t>
            </a:r>
          </a:p>
        </p:txBody>
      </p:sp>
      <p:sp>
        <p:nvSpPr>
          <p:cNvPr id="62" name="Obdélník 61"/>
          <p:cNvSpPr/>
          <p:nvPr/>
        </p:nvSpPr>
        <p:spPr>
          <a:xfrm>
            <a:off x="2829282" y="4443380"/>
            <a:ext cx="3096000" cy="74267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ovéPole 62"/>
              <p:cNvSpPr txBox="1"/>
              <p:nvPr/>
            </p:nvSpPr>
            <p:spPr>
              <a:xfrm>
                <a:off x="1361370" y="3357594"/>
                <a:ext cx="1760867" cy="7012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𝑑𝐸</m:t>
                          </m:r>
                        </m:den>
                      </m:f>
                      <m:r>
                        <m:rPr>
                          <m:sty m:val="p"/>
                        </m:rPr>
                        <a:rPr lang="el-G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Φ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63" name="TextovéPole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1370" y="3357594"/>
                <a:ext cx="1760867" cy="701218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4" name="TextovéPole 63"/>
              <p:cNvSpPr txBox="1"/>
              <p:nvPr/>
            </p:nvSpPr>
            <p:spPr>
              <a:xfrm>
                <a:off x="1359952" y="4458233"/>
                <a:ext cx="1171025" cy="6938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ℏ</m:t>
                          </m:r>
                        </m:den>
                      </m:f>
                      <m:r>
                        <m:rPr>
                          <m:sty m:val="p"/>
                        </m:rPr>
                        <a:rPr lang="el-G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cs-CZ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>
          <p:sp>
            <p:nvSpPr>
              <p:cNvPr id="64" name="TextovéPole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9952" y="4458233"/>
                <a:ext cx="1171025" cy="693844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5" name="TextovéPole 64"/>
          <p:cNvSpPr txBox="1"/>
          <p:nvPr/>
        </p:nvSpPr>
        <p:spPr>
          <a:xfrm>
            <a:off x="789779" y="1893815"/>
            <a:ext cx="365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complex continuum density of states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66" name="TextovéPole 65"/>
          <p:cNvSpPr txBox="1"/>
          <p:nvPr/>
        </p:nvSpPr>
        <p:spPr>
          <a:xfrm>
            <a:off x="799939" y="3062157"/>
            <a:ext cx="2571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complex tunneling phase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67" name="TextovéPole 66"/>
          <p:cNvSpPr txBox="1"/>
          <p:nvPr/>
        </p:nvSpPr>
        <p:spPr>
          <a:xfrm>
            <a:off x="793350" y="4116728"/>
            <a:ext cx="2443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complex tunneling time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69" name="TextovéPole 68"/>
          <p:cNvSpPr txBox="1"/>
          <p:nvPr/>
        </p:nvSpPr>
        <p:spPr>
          <a:xfrm>
            <a:off x="398113" y="1904894"/>
            <a:ext cx="4748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dirty="0"/>
              <a:t>(</a:t>
            </a:r>
            <a:r>
              <a:rPr lang="cs-CZ" sz="2000" dirty="0" smtClean="0"/>
              <a:t>1)</a:t>
            </a:r>
            <a:endParaRPr lang="cs-CZ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398113" y="3045280"/>
            <a:ext cx="4748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dirty="0" smtClean="0"/>
              <a:t>(2)</a:t>
            </a:r>
            <a:endParaRPr lang="cs-CZ" dirty="0"/>
          </a:p>
        </p:txBody>
      </p:sp>
      <p:sp>
        <p:nvSpPr>
          <p:cNvPr id="71" name="TextovéPole 70"/>
          <p:cNvSpPr txBox="1"/>
          <p:nvPr/>
        </p:nvSpPr>
        <p:spPr>
          <a:xfrm>
            <a:off x="406541" y="4101339"/>
            <a:ext cx="4748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dirty="0" smtClean="0"/>
              <a:t>(3)</a:t>
            </a:r>
            <a:endParaRPr lang="cs-CZ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2" name="Obdélník 71"/>
              <p:cNvSpPr/>
              <p:nvPr/>
            </p:nvSpPr>
            <p:spPr>
              <a:xfrm>
                <a:off x="2446557" y="4399873"/>
                <a:ext cx="3641638" cy="7861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cs-CZ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ℏ</m:t>
                          </m:r>
                        </m:den>
                      </m:f>
                      <m:d>
                        <m:dPr>
                          <m:ctrlPr>
                            <a:rPr lang="cs-CZ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cs-CZ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cs-CZ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cs-CZ" sz="24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cl</m:t>
                              </m:r>
                            </m:sub>
                          </m:sSub>
                          <m:r>
                            <a:rPr lang="cs-CZ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cs-CZ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cs-CZ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cs-CZ" sz="24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cl</m:t>
                              </m:r>
                              <m:r>
                                <a:rPr lang="cs-CZ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cs-CZ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acc>
                        <m:accPr>
                          <m:chr m:val="̅"/>
                          <m:ctrlPr>
                            <a:rPr lang="cs-CZ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cs-CZ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</m:acc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</m:oMath>
                  </m:oMathPara>
                </a14:m>
                <a:endParaRPr lang="cs-CZ" sz="2400" dirty="0"/>
              </a:p>
            </p:txBody>
          </p:sp>
        </mc:Choice>
        <mc:Fallback>
          <p:sp>
            <p:nvSpPr>
              <p:cNvPr id="72" name="Obdélník 7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6557" y="4399873"/>
                <a:ext cx="3641638" cy="786177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Obdélník 72"/>
              <p:cNvSpPr/>
              <p:nvPr/>
            </p:nvSpPr>
            <p:spPr>
              <a:xfrm>
                <a:off x="343708" y="2127287"/>
                <a:ext cx="6125651" cy="91422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cs-CZ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func>
                        <m:funcPr>
                          <m:ctrlP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40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𝜖</m:t>
                              </m:r>
                              <m:r>
                                <a:rPr lang="en-US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→0</m:t>
                              </m:r>
                            </m:lim>
                          </m:limLow>
                        </m:fName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Tr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𝜖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acc>
                                    <m:accPr>
                                      <m:chr m:val="̂"/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𝐻</m:t>
                                      </m:r>
                                    </m:e>
                                  </m:acc>
                                </m:den>
                              </m:f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𝜖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̂"/>
                                          <m:ctrlPr>
                                            <a:rPr lang="en-US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𝐻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73" name="Obdélník 7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708" y="2127287"/>
                <a:ext cx="6125651" cy="914225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8" name="TextovéPole 67"/>
          <p:cNvSpPr txBox="1"/>
          <p:nvPr/>
        </p:nvSpPr>
        <p:spPr>
          <a:xfrm>
            <a:off x="11442583" y="24328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>
                <a:solidFill>
                  <a:schemeClr val="bg1">
                    <a:lumMod val="50000"/>
                  </a:schemeClr>
                </a:solidFill>
              </a:rPr>
              <a:t>07</a:t>
            </a:r>
            <a:endParaRPr lang="cs-CZ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1132903" y="5681676"/>
            <a:ext cx="161338" cy="2770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ovéPole 2"/>
              <p:cNvSpPr txBox="1"/>
              <p:nvPr/>
            </p:nvSpPr>
            <p:spPr>
              <a:xfrm>
                <a:off x="11014938" y="5633939"/>
                <a:ext cx="38048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i="1" dirty="0" smtClean="0">
                          <a:latin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14938" y="5633939"/>
                <a:ext cx="380489" cy="369332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4" name="Obdélník 73"/>
          <p:cNvSpPr/>
          <p:nvPr/>
        </p:nvSpPr>
        <p:spPr>
          <a:xfrm>
            <a:off x="11100745" y="4374390"/>
            <a:ext cx="161338" cy="2770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5" name="TextovéPole 74"/>
              <p:cNvSpPr txBox="1"/>
              <p:nvPr/>
            </p:nvSpPr>
            <p:spPr>
              <a:xfrm>
                <a:off x="10982780" y="4326653"/>
                <a:ext cx="38048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i="1" dirty="0" smtClean="0">
                          <a:latin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75" name="TextovéPole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82780" y="4326653"/>
                <a:ext cx="380489" cy="369332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1931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3" name="Přímá spojnice 72"/>
          <p:cNvCxnSpPr/>
          <p:nvPr/>
        </p:nvCxnSpPr>
        <p:spPr>
          <a:xfrm>
            <a:off x="4721999" y="2398895"/>
            <a:ext cx="1656000" cy="0"/>
          </a:xfrm>
          <a:prstGeom prst="line">
            <a:avLst/>
          </a:prstGeom>
          <a:ln w="76200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Přímá spojnice 70"/>
          <p:cNvCxnSpPr/>
          <p:nvPr/>
        </p:nvCxnSpPr>
        <p:spPr>
          <a:xfrm flipV="1">
            <a:off x="4742972" y="2353397"/>
            <a:ext cx="0" cy="1260000"/>
          </a:xfrm>
          <a:prstGeom prst="line">
            <a:avLst/>
          </a:prstGeom>
          <a:ln w="762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Přímá spojnice 64"/>
          <p:cNvCxnSpPr/>
          <p:nvPr/>
        </p:nvCxnSpPr>
        <p:spPr>
          <a:xfrm>
            <a:off x="3643619" y="3602192"/>
            <a:ext cx="1152000" cy="0"/>
          </a:xfrm>
          <a:prstGeom prst="line">
            <a:avLst/>
          </a:prstGeom>
          <a:ln w="76200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Přímá spojnice 60"/>
          <p:cNvCxnSpPr/>
          <p:nvPr/>
        </p:nvCxnSpPr>
        <p:spPr>
          <a:xfrm flipV="1">
            <a:off x="3643619" y="3566984"/>
            <a:ext cx="0" cy="1116000"/>
          </a:xfrm>
          <a:prstGeom prst="line">
            <a:avLst/>
          </a:prstGeom>
          <a:ln w="762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Přímá spojnice 58"/>
          <p:cNvCxnSpPr/>
          <p:nvPr/>
        </p:nvCxnSpPr>
        <p:spPr>
          <a:xfrm>
            <a:off x="2181137" y="4681311"/>
            <a:ext cx="1486251" cy="0"/>
          </a:xfrm>
          <a:prstGeom prst="line">
            <a:avLst/>
          </a:prstGeom>
          <a:ln w="76200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Přímá spojnice se šipkou 1"/>
          <p:cNvCxnSpPr/>
          <p:nvPr/>
        </p:nvCxnSpPr>
        <p:spPr>
          <a:xfrm flipV="1">
            <a:off x="761999" y="6002592"/>
            <a:ext cx="5040000" cy="0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Přímá spojnice se šipkou 2"/>
          <p:cNvCxnSpPr/>
          <p:nvPr/>
        </p:nvCxnSpPr>
        <p:spPr>
          <a:xfrm flipH="1" flipV="1">
            <a:off x="776748" y="2415673"/>
            <a:ext cx="0" cy="3600000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ovéPole 6"/>
          <p:cNvSpPr txBox="1"/>
          <p:nvPr/>
        </p:nvSpPr>
        <p:spPr>
          <a:xfrm>
            <a:off x="464385" y="209725"/>
            <a:ext cx="60507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Problem of tunneling time </a:t>
            </a:r>
            <a:endParaRPr lang="cs-CZ" sz="36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5783051" y="5531230"/>
                <a:ext cx="1146339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54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54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</m:e>
                        <m:sub>
                          <m:r>
                            <a:rPr lang="en-US" sz="5400" b="1" i="0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𝐑</m:t>
                          </m:r>
                        </m:sub>
                      </m:sSub>
                    </m:oMath>
                  </m:oMathPara>
                </a14:m>
                <a:endParaRPr lang="cs-CZ" sz="16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3051" y="5531230"/>
                <a:ext cx="1146339" cy="92333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7" name="Přímá spojnice 56"/>
          <p:cNvCxnSpPr/>
          <p:nvPr/>
        </p:nvCxnSpPr>
        <p:spPr>
          <a:xfrm flipV="1">
            <a:off x="2189526" y="4630137"/>
            <a:ext cx="0" cy="1368000"/>
          </a:xfrm>
          <a:prstGeom prst="line">
            <a:avLst/>
          </a:prstGeom>
          <a:ln w="762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Přímá spojnice 57"/>
          <p:cNvCxnSpPr/>
          <p:nvPr/>
        </p:nvCxnSpPr>
        <p:spPr>
          <a:xfrm>
            <a:off x="742335" y="5992895"/>
            <a:ext cx="1486251" cy="0"/>
          </a:xfrm>
          <a:prstGeom prst="line">
            <a:avLst/>
          </a:prstGeom>
          <a:ln w="76200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ovéPole 73"/>
          <p:cNvSpPr txBox="1"/>
          <p:nvPr/>
        </p:nvSpPr>
        <p:spPr>
          <a:xfrm>
            <a:off x="1318696" y="557146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9" name="TextovéPole 78"/>
          <p:cNvSpPr txBox="1"/>
          <p:nvPr/>
        </p:nvSpPr>
        <p:spPr>
          <a:xfrm>
            <a:off x="2761058" y="42662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 smtClean="0">
                <a:solidFill>
                  <a:schemeClr val="bg1"/>
                </a:solidFill>
              </a:rPr>
              <a:t>2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80" name="TextovéPole 79"/>
          <p:cNvSpPr txBox="1"/>
          <p:nvPr/>
        </p:nvSpPr>
        <p:spPr>
          <a:xfrm>
            <a:off x="4051421" y="318420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3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81" name="TextovéPole 80"/>
          <p:cNvSpPr txBox="1"/>
          <p:nvPr/>
        </p:nvSpPr>
        <p:spPr>
          <a:xfrm>
            <a:off x="5345670" y="200177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4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83" name="TextovéPole 82"/>
          <p:cNvSpPr txBox="1"/>
          <p:nvPr/>
        </p:nvSpPr>
        <p:spPr>
          <a:xfrm>
            <a:off x="2239861" y="5129471"/>
            <a:ext cx="245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I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86" name="TextovéPole 85"/>
          <p:cNvSpPr txBox="1"/>
          <p:nvPr/>
        </p:nvSpPr>
        <p:spPr>
          <a:xfrm>
            <a:off x="3689718" y="3975063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II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87" name="TextovéPole 86"/>
          <p:cNvSpPr txBox="1"/>
          <p:nvPr/>
        </p:nvSpPr>
        <p:spPr>
          <a:xfrm>
            <a:off x="4787431" y="2865494"/>
            <a:ext cx="533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III</a:t>
            </a:r>
            <a:endParaRPr lang="cs-CZ" b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2" name="TextovéPole 111"/>
              <p:cNvSpPr txBox="1"/>
              <p:nvPr/>
            </p:nvSpPr>
            <p:spPr>
              <a:xfrm>
                <a:off x="242432" y="1692281"/>
                <a:ext cx="1503810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54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54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54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</m:e>
                        <m:sub>
                          <m:r>
                            <a:rPr lang="en-US" sz="5400" b="1" i="0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𝐈</m:t>
                          </m:r>
                        </m:sub>
                      </m:sSub>
                    </m:oMath>
                  </m:oMathPara>
                </a14:m>
                <a:endParaRPr lang="cs-CZ" sz="16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12" name="TextovéPole 1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432" y="1692281"/>
                <a:ext cx="1503810" cy="92333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ovéPole 8"/>
          <p:cNvSpPr txBox="1"/>
          <p:nvPr/>
        </p:nvSpPr>
        <p:spPr>
          <a:xfrm>
            <a:off x="464386" y="803394"/>
            <a:ext cx="59136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How long does the particle spend in the forbidden region of the potential? Many experiments indicate that the tunneling time is very small, close to zero…</a:t>
            </a:r>
            <a:endParaRPr lang="cs-CZ" sz="2000" dirty="0">
              <a:solidFill>
                <a:schemeClr val="bg1"/>
              </a:solidFill>
            </a:endParaRPr>
          </a:p>
        </p:txBody>
      </p:sp>
      <p:pic>
        <p:nvPicPr>
          <p:cNvPr id="13" name="Obrázek 12" descr="Výřez obrazovky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60000">
            <a:off x="5793192" y="498168"/>
            <a:ext cx="5961843" cy="56217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4" name="TextovéPole 43"/>
          <p:cNvSpPr txBox="1"/>
          <p:nvPr/>
        </p:nvSpPr>
        <p:spPr>
          <a:xfrm>
            <a:off x="302066" y="5780738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b="1" dirty="0">
                <a:solidFill>
                  <a:schemeClr val="bg1"/>
                </a:solidFill>
              </a:rPr>
              <a:t>0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11442583" y="24328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>
                <a:solidFill>
                  <a:schemeClr val="bg1">
                    <a:lumMod val="50000"/>
                  </a:schemeClr>
                </a:solidFill>
              </a:rPr>
              <a:t>08</a:t>
            </a:r>
            <a:endParaRPr lang="cs-CZ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551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aoblený obdélník 2"/>
          <p:cNvSpPr/>
          <p:nvPr/>
        </p:nvSpPr>
        <p:spPr>
          <a:xfrm>
            <a:off x="615294" y="2213809"/>
            <a:ext cx="4770827" cy="4577026"/>
          </a:xfrm>
          <a:prstGeom prst="roundRect">
            <a:avLst>
              <a:gd name="adj" fmla="val 844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Oval 17"/>
          <p:cNvSpPr>
            <a:spLocks noChangeAspect="1" noChangeArrowheads="1"/>
          </p:cNvSpPr>
          <p:nvPr/>
        </p:nvSpPr>
        <p:spPr bwMode="auto">
          <a:xfrm>
            <a:off x="853744" y="2337264"/>
            <a:ext cx="4320000" cy="43200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5" name="Line 22"/>
          <p:cNvSpPr>
            <a:spLocks noChangeShapeType="1"/>
          </p:cNvSpPr>
          <p:nvPr/>
        </p:nvSpPr>
        <p:spPr bwMode="auto">
          <a:xfrm>
            <a:off x="3020446" y="4530580"/>
            <a:ext cx="766147" cy="892891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med" len="med"/>
            <a:tailEnd type="arrow" w="med" len="med"/>
          </a:ln>
        </p:spPr>
        <p:txBody>
          <a:bodyPr/>
          <a:lstStyle/>
          <a:p>
            <a:endParaRPr lang="cs-CZ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6" name="Line 22"/>
          <p:cNvSpPr>
            <a:spLocks noChangeShapeType="1"/>
          </p:cNvSpPr>
          <p:nvPr/>
        </p:nvSpPr>
        <p:spPr bwMode="auto">
          <a:xfrm flipV="1">
            <a:off x="3043977" y="4280724"/>
            <a:ext cx="938125" cy="20132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med" len="med"/>
            <a:tailEnd type="arrow" w="med" len="med"/>
          </a:ln>
        </p:spPr>
        <p:txBody>
          <a:bodyPr/>
          <a:lstStyle/>
          <a:p>
            <a:endParaRPr lang="cs-CZ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7" name="Line 22"/>
          <p:cNvSpPr>
            <a:spLocks noChangeShapeType="1"/>
          </p:cNvSpPr>
          <p:nvPr/>
        </p:nvSpPr>
        <p:spPr bwMode="auto">
          <a:xfrm flipV="1">
            <a:off x="3048364" y="3336014"/>
            <a:ext cx="717599" cy="1140881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med" len="med"/>
            <a:tailEnd type="arrow" w="med" len="med"/>
          </a:ln>
        </p:spPr>
        <p:txBody>
          <a:bodyPr/>
          <a:lstStyle/>
          <a:p>
            <a:endParaRPr lang="cs-CZ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8" name="Line 22"/>
          <p:cNvSpPr>
            <a:spLocks noChangeShapeType="1"/>
          </p:cNvSpPr>
          <p:nvPr/>
        </p:nvSpPr>
        <p:spPr bwMode="auto">
          <a:xfrm flipV="1">
            <a:off x="2988868" y="3955329"/>
            <a:ext cx="917484" cy="557396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med" len="med"/>
            <a:tailEnd type="arrow" w="med" len="med"/>
          </a:ln>
        </p:spPr>
        <p:txBody>
          <a:bodyPr/>
          <a:lstStyle/>
          <a:p>
            <a:endParaRPr lang="cs-CZ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9" name="Line 22"/>
          <p:cNvSpPr>
            <a:spLocks noChangeShapeType="1"/>
          </p:cNvSpPr>
          <p:nvPr/>
        </p:nvSpPr>
        <p:spPr bwMode="auto">
          <a:xfrm>
            <a:off x="3054645" y="4511433"/>
            <a:ext cx="985008" cy="25009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med" len="med"/>
            <a:tailEnd type="arrow" w="med" len="med"/>
          </a:ln>
        </p:spPr>
        <p:txBody>
          <a:bodyPr/>
          <a:lstStyle/>
          <a:p>
            <a:endParaRPr lang="cs-CZ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0" name="Line 22"/>
          <p:cNvSpPr>
            <a:spLocks noChangeShapeType="1"/>
          </p:cNvSpPr>
          <p:nvPr/>
        </p:nvSpPr>
        <p:spPr bwMode="auto">
          <a:xfrm>
            <a:off x="3023464" y="4517679"/>
            <a:ext cx="683033" cy="66706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med" len="med"/>
            <a:tailEnd type="arrow" w="med" len="med"/>
          </a:ln>
        </p:spPr>
        <p:txBody>
          <a:bodyPr/>
          <a:lstStyle/>
          <a:p>
            <a:endParaRPr lang="cs-CZ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1" name="Line 22"/>
          <p:cNvSpPr>
            <a:spLocks noChangeShapeType="1"/>
          </p:cNvSpPr>
          <p:nvPr/>
        </p:nvSpPr>
        <p:spPr bwMode="auto">
          <a:xfrm flipH="1" flipV="1">
            <a:off x="2532896" y="2985182"/>
            <a:ext cx="465693" cy="151030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med" len="med"/>
            <a:tailEnd type="arrow" w="med" len="med"/>
          </a:ln>
        </p:spPr>
        <p:txBody>
          <a:bodyPr/>
          <a:lstStyle/>
          <a:p>
            <a:endParaRPr lang="cs-CZ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2" name="Line 22"/>
          <p:cNvSpPr>
            <a:spLocks noChangeShapeType="1"/>
          </p:cNvSpPr>
          <p:nvPr/>
        </p:nvSpPr>
        <p:spPr bwMode="auto">
          <a:xfrm flipH="1" flipV="1">
            <a:off x="2347696" y="3738242"/>
            <a:ext cx="663251" cy="77234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med" len="med"/>
            <a:tailEnd type="arrow" w="med" len="med"/>
          </a:ln>
        </p:spPr>
        <p:txBody>
          <a:bodyPr/>
          <a:lstStyle/>
          <a:p>
            <a:endParaRPr lang="cs-CZ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3" name="Line 22"/>
          <p:cNvSpPr>
            <a:spLocks noChangeShapeType="1"/>
          </p:cNvSpPr>
          <p:nvPr/>
        </p:nvSpPr>
        <p:spPr bwMode="auto">
          <a:xfrm flipH="1" flipV="1">
            <a:off x="2508021" y="4378116"/>
            <a:ext cx="477746" cy="11377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med" len="med"/>
            <a:tailEnd type="arrow" w="med" len="med"/>
          </a:ln>
        </p:spPr>
        <p:txBody>
          <a:bodyPr/>
          <a:lstStyle/>
          <a:p>
            <a:endParaRPr lang="cs-CZ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4" name="Line 22"/>
          <p:cNvSpPr>
            <a:spLocks noChangeShapeType="1"/>
          </p:cNvSpPr>
          <p:nvPr/>
        </p:nvSpPr>
        <p:spPr bwMode="auto">
          <a:xfrm flipH="1">
            <a:off x="2049213" y="4523856"/>
            <a:ext cx="911576" cy="18344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med" len="med"/>
            <a:tailEnd type="arrow" w="med" len="med"/>
          </a:ln>
        </p:spPr>
        <p:txBody>
          <a:bodyPr/>
          <a:lstStyle/>
          <a:p>
            <a:endParaRPr lang="cs-CZ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5" name="Line 22"/>
          <p:cNvSpPr>
            <a:spLocks noChangeShapeType="1"/>
          </p:cNvSpPr>
          <p:nvPr/>
        </p:nvSpPr>
        <p:spPr bwMode="auto">
          <a:xfrm>
            <a:off x="3015302" y="4525467"/>
            <a:ext cx="263455" cy="136581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med" len="med"/>
            <a:tailEnd type="arrow" w="med" len="med"/>
          </a:ln>
        </p:spPr>
        <p:txBody>
          <a:bodyPr/>
          <a:lstStyle/>
          <a:p>
            <a:endParaRPr lang="cs-CZ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6" name="Line 22"/>
          <p:cNvSpPr>
            <a:spLocks noChangeShapeType="1"/>
          </p:cNvSpPr>
          <p:nvPr/>
        </p:nvSpPr>
        <p:spPr bwMode="auto">
          <a:xfrm flipH="1">
            <a:off x="1910783" y="4496840"/>
            <a:ext cx="1118986" cy="635841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med" len="med"/>
            <a:tailEnd type="arrow" w="med" len="med"/>
          </a:ln>
        </p:spPr>
        <p:txBody>
          <a:bodyPr/>
          <a:lstStyle/>
          <a:p>
            <a:endParaRPr lang="cs-CZ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7" name="Line 22"/>
          <p:cNvSpPr>
            <a:spLocks noChangeShapeType="1"/>
          </p:cNvSpPr>
          <p:nvPr/>
        </p:nvSpPr>
        <p:spPr bwMode="auto">
          <a:xfrm flipH="1">
            <a:off x="2552870" y="4525467"/>
            <a:ext cx="445719" cy="851234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med" len="med"/>
            <a:tailEnd type="arrow" w="med" len="med"/>
          </a:ln>
        </p:spPr>
        <p:txBody>
          <a:bodyPr/>
          <a:lstStyle/>
          <a:p>
            <a:endParaRPr lang="cs-CZ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21" name="Line 22"/>
          <p:cNvSpPr>
            <a:spLocks noChangeShapeType="1"/>
          </p:cNvSpPr>
          <p:nvPr/>
        </p:nvSpPr>
        <p:spPr bwMode="auto">
          <a:xfrm flipV="1">
            <a:off x="3035155" y="3565874"/>
            <a:ext cx="317919" cy="92961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med" len="med"/>
            <a:tailEnd type="arrow" w="med" len="med"/>
          </a:ln>
        </p:spPr>
        <p:txBody>
          <a:bodyPr/>
          <a:lstStyle/>
          <a:p>
            <a:endParaRPr lang="cs-CZ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4594335" y="4104387"/>
            <a:ext cx="5087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Re</a:t>
            </a:r>
            <a:endParaRPr lang="cs-CZ" sz="2400" b="1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2964089" y="2308336"/>
            <a:ext cx="777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Im</a:t>
            </a:r>
            <a:endParaRPr lang="cs-CZ" sz="2400" b="1" dirty="0"/>
          </a:p>
        </p:txBody>
      </p:sp>
      <p:sp>
        <p:nvSpPr>
          <p:cNvPr id="24" name="Line 18"/>
          <p:cNvSpPr>
            <a:spLocks noChangeShapeType="1"/>
          </p:cNvSpPr>
          <p:nvPr/>
        </p:nvSpPr>
        <p:spPr bwMode="auto">
          <a:xfrm>
            <a:off x="629765" y="4510585"/>
            <a:ext cx="4716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25" name="Line 20"/>
          <p:cNvSpPr>
            <a:spLocks noChangeShapeType="1"/>
          </p:cNvSpPr>
          <p:nvPr/>
        </p:nvSpPr>
        <p:spPr bwMode="auto">
          <a:xfrm>
            <a:off x="3012762" y="2213809"/>
            <a:ext cx="0" cy="457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ovéPole 27"/>
              <p:cNvSpPr txBox="1"/>
              <p:nvPr/>
            </p:nvSpPr>
            <p:spPr>
              <a:xfrm>
                <a:off x="600166" y="1133313"/>
                <a:ext cx="6212662" cy="1056571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𝜓</m:t>
                                  </m:r>
                                </m:e>
                                <m:e>
                                  <m:sSup>
                                    <m:sSupPr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  <m:acc>
                                        <m:accPr>
                                          <m:chr m:val="̂"/>
                                          <m:ctrlP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𝐻</m:t>
                                          </m:r>
                                        </m:e>
                                      </m:acc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/ℏ</m:t>
                                      </m:r>
                                    </m:sup>
                                  </m:sSup>
                                </m:e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𝜓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 </m:t>
                      </m:r>
                      <m:sSup>
                        <m:sSupPr>
                          <m:ctrlPr>
                            <a:rPr lang="cs-CZ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cs-CZ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nary>
                                <m:naryPr>
                                  <m:chr m:val="∑"/>
                                  <m:supHide m:val="on"/>
                                  <m:ctrlPr>
                                    <a:rPr lang="cs-CZ" sz="24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7"/>
                                    </m:rP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  <m:sup/>
                                <m:e>
                                  <m:sSup>
                                    <m:sSupPr>
                                      <m:ctrlPr>
                                        <a:rPr lang="cs-CZ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sSup>
                                        <m:sSupPr>
                                          <m:ctrlPr>
                                            <a:rPr lang="en-US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d>
                                            <m:dPr>
                                              <m:begChr m:val="|"/>
                                              <m:endChr m:val="|"/>
                                              <m:ctrlPr>
                                                <a:rPr lang="en-US" sz="24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US" sz="2400" i="1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2400" i="1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𝛼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2400" b="0" i="1" smtClean="0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𝑛</m:t>
                                                  </m:r>
                                                </m:sub>
                                              </m:sSub>
                                            </m:e>
                                          </m:d>
                                        </m:e>
                                        <m:sup>
                                          <m:r>
                                            <a:rPr lang="en-US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r>
                                        <a:rPr lang="cs-CZ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cs-CZ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𝑖</m:t>
                                      </m:r>
                                      <m:sSub>
                                        <m:sSubPr>
                                          <m:ctrlPr>
                                            <a:rPr lang="en-US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𝐸</m:t>
                                          </m:r>
                                        </m:e>
                                        <m:sub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𝑛</m:t>
                                          </m:r>
                                        </m:sub>
                                      </m:sSub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𝑡</m:t>
                                      </m:r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/ℏ</m:t>
                                      </m:r>
                                    </m:sup>
                                  </m:sSup>
                                </m:e>
                              </m:nary>
                            </m:e>
                          </m:d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28" name="TextovéPol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166" y="1133313"/>
                <a:ext cx="6212662" cy="105657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Oblouk 30"/>
          <p:cNvSpPr>
            <a:spLocks noChangeAspect="1"/>
          </p:cNvSpPr>
          <p:nvPr/>
        </p:nvSpPr>
        <p:spPr>
          <a:xfrm>
            <a:off x="2322883" y="2932699"/>
            <a:ext cx="2161271" cy="2161271"/>
          </a:xfrm>
          <a:prstGeom prst="arc">
            <a:avLst>
              <a:gd name="adj1" fmla="val 17510619"/>
              <a:gd name="adj2" fmla="val 20351678"/>
            </a:avLst>
          </a:prstGeom>
          <a:ln w="762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2" name="Oblouk 31"/>
          <p:cNvSpPr>
            <a:spLocks noChangeAspect="1"/>
          </p:cNvSpPr>
          <p:nvPr/>
        </p:nvSpPr>
        <p:spPr>
          <a:xfrm flipH="1" flipV="1">
            <a:off x="1599383" y="3826247"/>
            <a:ext cx="2161271" cy="2161271"/>
          </a:xfrm>
          <a:prstGeom prst="arc">
            <a:avLst>
              <a:gd name="adj1" fmla="val 17510619"/>
              <a:gd name="adj2" fmla="val 20351678"/>
            </a:avLst>
          </a:prstGeom>
          <a:ln w="762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Obdélník 17"/>
              <p:cNvSpPr/>
              <p:nvPr/>
            </p:nvSpPr>
            <p:spPr>
              <a:xfrm>
                <a:off x="1143519" y="3396412"/>
                <a:ext cx="1501565" cy="37965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  <m:sub>
                                      <m:r>
                                        <a:rPr lang="cs-CZ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cs-CZ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cs-CZ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cs-CZ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/ℏ</m:t>
                          </m:r>
                        </m:sup>
                      </m:sSup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18" name="Obdélník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3519" y="3396412"/>
                <a:ext cx="1501565" cy="379656"/>
              </a:xfrm>
              <a:prstGeom prst="rect">
                <a:avLst/>
              </a:prstGeom>
              <a:blipFill>
                <a:blip r:embed="rId3"/>
                <a:stretch>
                  <a:fillRect b="-161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1" name="Obrázek 40"/>
          <p:cNvPicPr>
            <a:picLocks noChangeAspect="1"/>
          </p:cNvPicPr>
          <p:nvPr/>
        </p:nvPicPr>
        <p:blipFill rotWithShape="1">
          <a:blip r:embed="rId4"/>
          <a:srcRect t="15360"/>
          <a:stretch/>
        </p:blipFill>
        <p:spPr>
          <a:xfrm>
            <a:off x="5635840" y="3191469"/>
            <a:ext cx="6130005" cy="2777610"/>
          </a:xfrm>
          <a:prstGeom prst="rect">
            <a:avLst/>
          </a:prstGeom>
        </p:spPr>
      </p:pic>
      <p:sp>
        <p:nvSpPr>
          <p:cNvPr id="43" name="Obdélník 42"/>
          <p:cNvSpPr/>
          <p:nvPr/>
        </p:nvSpPr>
        <p:spPr>
          <a:xfrm>
            <a:off x="7956855" y="3043543"/>
            <a:ext cx="999138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4" name="Obdélník 43"/>
          <p:cNvSpPr/>
          <p:nvPr/>
        </p:nvSpPr>
        <p:spPr>
          <a:xfrm>
            <a:off x="6211904" y="4062179"/>
            <a:ext cx="1736405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ovéPole 44"/>
              <p:cNvSpPr txBox="1"/>
              <p:nvPr/>
            </p:nvSpPr>
            <p:spPr>
              <a:xfrm>
                <a:off x="10230183" y="5793038"/>
                <a:ext cx="163936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cs-CZ" sz="280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log</m:t>
                      </m:r>
                      <m:r>
                        <a:rPr lang="cs-CZ" sz="280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⁡(</m:t>
                      </m:r>
                      <m:r>
                        <a:rPr lang="cs-CZ" sz="280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𝑡</m:t>
                      </m:r>
                      <m:r>
                        <a:rPr lang="cs-CZ" sz="280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/</m:t>
                      </m:r>
                      <m:r>
                        <a:rPr lang="cs-CZ" sz="280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𝑡</m:t>
                      </m:r>
                      <m:r>
                        <a:rPr lang="cs-CZ" sz="2800" i="1" baseline="-25000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cs-CZ" sz="280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cs-CZ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30183" y="5793038"/>
                <a:ext cx="1639360" cy="52322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Obdélník 46"/>
          <p:cNvSpPr/>
          <p:nvPr/>
        </p:nvSpPr>
        <p:spPr>
          <a:xfrm>
            <a:off x="11130694" y="5054776"/>
            <a:ext cx="495024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9" name="TextovéPole 48"/>
          <p:cNvSpPr txBox="1"/>
          <p:nvPr/>
        </p:nvSpPr>
        <p:spPr>
          <a:xfrm>
            <a:off x="5748944" y="2985818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cs-CZ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0" name="Přímá spojnice 49"/>
          <p:cNvCxnSpPr/>
          <p:nvPr/>
        </p:nvCxnSpPr>
        <p:spPr>
          <a:xfrm flipV="1">
            <a:off x="6222087" y="2964043"/>
            <a:ext cx="0" cy="2565866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ovéPole 50"/>
              <p:cNvSpPr txBox="1"/>
              <p:nvPr/>
            </p:nvSpPr>
            <p:spPr>
              <a:xfrm>
                <a:off x="5954984" y="2427536"/>
                <a:ext cx="115659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cs-CZ" sz="280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log</m:t>
                      </m:r>
                      <m:r>
                        <a:rPr lang="cs-CZ" sz="280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⁡</m:t>
                      </m:r>
                      <m:r>
                        <a:rPr lang="en-US" sz="2800" b="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𝑃</m:t>
                      </m:r>
                      <m:r>
                        <a:rPr lang="cs-CZ" sz="2800" i="1" baseline="-25000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0</m:t>
                      </m:r>
                    </m:oMath>
                  </m:oMathPara>
                </a14:m>
                <a:endParaRPr lang="cs-CZ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1" name="TextovéPol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984" y="2427536"/>
                <a:ext cx="1156599" cy="52322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3" name="Přímá spojnice 52"/>
          <p:cNvCxnSpPr/>
          <p:nvPr/>
        </p:nvCxnSpPr>
        <p:spPr>
          <a:xfrm>
            <a:off x="6153718" y="5500385"/>
            <a:ext cx="5472000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ovéPole 53"/>
          <p:cNvSpPr txBox="1"/>
          <p:nvPr/>
        </p:nvSpPr>
        <p:spPr>
          <a:xfrm>
            <a:off x="6370663" y="6403822"/>
            <a:ext cx="5722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Example: M</a:t>
            </a:r>
            <a:r>
              <a:rPr lang="en-US" dirty="0"/>
              <a:t>. </a:t>
            </a:r>
            <a:r>
              <a:rPr lang="en-US" dirty="0" err="1"/>
              <a:t>Kloc</a:t>
            </a:r>
            <a:r>
              <a:rPr lang="en-US" dirty="0"/>
              <a:t>, P. </a:t>
            </a:r>
            <a:r>
              <a:rPr lang="en-US" dirty="0" err="1"/>
              <a:t>Stránský</a:t>
            </a:r>
            <a:r>
              <a:rPr lang="en-US" dirty="0"/>
              <a:t>, P. </a:t>
            </a:r>
            <a:r>
              <a:rPr lang="en-US" dirty="0" smtClean="0"/>
              <a:t>C.,</a:t>
            </a:r>
            <a:r>
              <a:rPr lang="en-US" dirty="0"/>
              <a:t> </a:t>
            </a:r>
            <a:r>
              <a:rPr lang="en-US" dirty="0" smtClean="0"/>
              <a:t>P</a:t>
            </a:r>
            <a:r>
              <a:rPr lang="cs-CZ" dirty="0" smtClean="0"/>
              <a:t>R</a:t>
            </a:r>
            <a:r>
              <a:rPr lang="en-US" dirty="0" smtClean="0"/>
              <a:t>A 98</a:t>
            </a:r>
            <a:r>
              <a:rPr lang="cs-CZ" dirty="0" smtClean="0"/>
              <a:t>,</a:t>
            </a:r>
            <a:r>
              <a:rPr lang="en-US" dirty="0" smtClean="0"/>
              <a:t> 013836</a:t>
            </a:r>
            <a:r>
              <a:rPr lang="cs-CZ" dirty="0" smtClean="0"/>
              <a:t> </a:t>
            </a:r>
            <a:r>
              <a:rPr lang="en-US" dirty="0"/>
              <a:t>(2018)  </a:t>
            </a:r>
            <a:endParaRPr lang="cs-CZ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464384" y="209725"/>
            <a:ext cx="65489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Quantum survival probability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40" name="TextovéPole 39"/>
          <p:cNvSpPr txBox="1"/>
          <p:nvPr/>
        </p:nvSpPr>
        <p:spPr>
          <a:xfrm>
            <a:off x="462058" y="801813"/>
            <a:ext cx="72148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Quantum evolution of the survival probability of an initial state </a:t>
            </a:r>
            <a:endParaRPr lang="cs-CZ" sz="2000" dirty="0" smtClean="0"/>
          </a:p>
        </p:txBody>
      </p:sp>
      <p:pic>
        <p:nvPicPr>
          <p:cNvPr id="19" name="Obrázek 18" descr="Výřez obrazovky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58"/>
          <a:stretch/>
        </p:blipFill>
        <p:spPr>
          <a:xfrm>
            <a:off x="8968780" y="1378096"/>
            <a:ext cx="2757116" cy="175987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ovéPole 45"/>
              <p:cNvSpPr txBox="1"/>
              <p:nvPr/>
            </p:nvSpPr>
            <p:spPr>
              <a:xfrm>
                <a:off x="7073115" y="582433"/>
                <a:ext cx="2243178" cy="8962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cs-CZ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𝜓</m:t>
                          </m:r>
                        </m:e>
                      </m:d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α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d>
                            <m:dPr>
                              <m:begChr m:val=""/>
                              <m:endChr m:val="⟩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|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73115" y="582433"/>
                <a:ext cx="2243178" cy="89620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8" name="Přímá spojnice 47"/>
          <p:cNvCxnSpPr/>
          <p:nvPr/>
        </p:nvCxnSpPr>
        <p:spPr>
          <a:xfrm flipV="1">
            <a:off x="9485903" y="1264247"/>
            <a:ext cx="0" cy="162000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8324115" y="1892806"/>
                <a:ext cx="56560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cs-CZ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cs-CZ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4115" y="1892806"/>
                <a:ext cx="565603" cy="276999"/>
              </a:xfrm>
              <a:prstGeom prst="rect">
                <a:avLst/>
              </a:prstGeom>
              <a:blipFill>
                <a:blip r:embed="rId9"/>
                <a:stretch>
                  <a:fillRect t="-2174" r="-4348" b="-108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11404909" y="2479727"/>
                <a:ext cx="30623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04909" y="2479727"/>
                <a:ext cx="306238" cy="276999"/>
              </a:xfrm>
              <a:prstGeom prst="rect">
                <a:avLst/>
              </a:prstGeom>
              <a:blipFill>
                <a:blip r:embed="rId10"/>
                <a:stretch>
                  <a:fillRect l="-20000" r="-2000" b="-1111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TextovéPole 51"/>
          <p:cNvSpPr txBox="1"/>
          <p:nvPr/>
        </p:nvSpPr>
        <p:spPr>
          <a:xfrm>
            <a:off x="11442583" y="24328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>
                <a:solidFill>
                  <a:schemeClr val="bg1">
                    <a:lumMod val="50000"/>
                  </a:schemeClr>
                </a:solidFill>
              </a:rPr>
              <a:t>09</a:t>
            </a:r>
            <a:endParaRPr lang="cs-CZ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4675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9" grpId="0"/>
      <p:bldP spid="51" grpId="0"/>
      <p:bldP spid="54" grpId="0"/>
      <p:bldP spid="20" grpId="0"/>
      <p:bldP spid="2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bdélník 23"/>
          <p:cNvSpPr/>
          <p:nvPr/>
        </p:nvSpPr>
        <p:spPr>
          <a:xfrm>
            <a:off x="584312" y="1141075"/>
            <a:ext cx="3258178" cy="161521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726924" y="1235814"/>
                <a:ext cx="2885854" cy="8962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𝒵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cs-CZ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cs-CZ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b>
                        <m:sup/>
                        <m:e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cs-CZ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cs-CZ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  <m:sub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𝑛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cs-CZ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cs-CZ" sz="24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cs-CZ" sz="24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cs-CZ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cs-CZ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sup>
                          </m:sSup>
                        </m:e>
                      </m:nary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6924" y="1235814"/>
                <a:ext cx="2885854" cy="89620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ovéPole 3"/>
              <p:cNvSpPr txBox="1"/>
              <p:nvPr/>
            </p:nvSpPr>
            <p:spPr>
              <a:xfrm>
                <a:off x="1140240" y="2227260"/>
                <a:ext cx="2118079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𝑧</m:t>
                      </m:r>
                      <m:r>
                        <a:rPr lang="cs-CZ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cs-CZ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𝑖𝑡</m:t>
                      </m:r>
                      <m:r>
                        <a:rPr lang="cs-CZ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r>
                        <a:rPr lang="cs-CZ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ℂ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4" name="TextovéPo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0240" y="2227260"/>
                <a:ext cx="2118079" cy="369332"/>
              </a:xfrm>
              <a:prstGeom prst="rect">
                <a:avLst/>
              </a:prstGeom>
              <a:blipFill>
                <a:blip r:embed="rId3"/>
                <a:stretch>
                  <a:fillRect l="-3448" b="-3442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ovéPole 20"/>
          <p:cNvSpPr txBox="1"/>
          <p:nvPr/>
        </p:nvSpPr>
        <p:spPr>
          <a:xfrm>
            <a:off x="464384" y="209725"/>
            <a:ext cx="92920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Quantum survival probability in complex time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462058" y="801813"/>
            <a:ext cx="72148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Quantum survival amplitude in complex-extended time</a:t>
            </a:r>
            <a:endParaRPr lang="cs-CZ" sz="2000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/>
              <p:cNvSpPr txBox="1"/>
              <p:nvPr/>
            </p:nvSpPr>
            <p:spPr>
              <a:xfrm>
                <a:off x="492896" y="2816933"/>
                <a:ext cx="3256560" cy="34923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/>
                  <a:t>Analog of partition function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𝑍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</m:sup>
                        </m:sSup>
                      </m:e>
                    </m:nary>
                  </m:oMath>
                </a14:m>
                <a:r>
                  <a:rPr lang="en-US" sz="2000" dirty="0" smtClean="0"/>
                  <a:t>  in complex-extended inverse temperature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sz="2000" dirty="0" smtClean="0"/>
                  <a:t>. </a:t>
                </a:r>
                <a:r>
                  <a:rPr lang="en-US" sz="2000" b="1" dirty="0" smtClean="0"/>
                  <a:t>Zeros</a:t>
                </a:r>
                <a:r>
                  <a:rPr lang="en-US" sz="2000" dirty="0" smtClean="0"/>
                  <a:t> of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𝑍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</m:d>
                  </m:oMath>
                </a14:m>
                <a:r>
                  <a:rPr lang="en-US" sz="2000" dirty="0" smtClean="0"/>
                  <a:t> near the real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sz="2000" dirty="0" smtClean="0"/>
                  <a:t>-axis indicate </a:t>
                </a:r>
                <a:r>
                  <a:rPr lang="en-US" sz="2000" b="1" dirty="0" smtClean="0"/>
                  <a:t>thermal phase transitions </a:t>
                </a:r>
                <a:r>
                  <a:rPr lang="en-US" sz="2000" dirty="0" smtClean="0"/>
                  <a:t>in the infinite-size limit</a:t>
                </a:r>
                <a:r>
                  <a:rPr lang="en-US" sz="2000" b="1" dirty="0" smtClean="0"/>
                  <a:t>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𝒩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→∞</m:t>
                    </m:r>
                  </m:oMath>
                </a14:m>
                <a:r>
                  <a:rPr lang="en-US" sz="2000" dirty="0" smtClean="0"/>
                  <a:t>. Similarly, zeros of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𝒵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e>
                    </m:d>
                  </m:oMath>
                </a14:m>
                <a:r>
                  <a:rPr lang="en-US" sz="2000" dirty="0" smtClean="0"/>
                  <a:t> near the imaginary</a:t>
                </a:r>
                <a:r>
                  <a:rPr lang="cs-CZ" sz="2000" dirty="0" smtClean="0"/>
                  <a:t> </a:t>
                </a:r>
                <a:r>
                  <a:rPr lang="en-US" sz="2000" dirty="0" smtClean="0"/>
                  <a:t>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US" sz="2000" dirty="0" smtClean="0"/>
                  <a:t>-axis indicate </a:t>
                </a:r>
                <a:r>
                  <a:rPr lang="en-US" sz="2000" b="1" dirty="0" smtClean="0"/>
                  <a:t>dynamical quantum phase transitions </a:t>
                </a:r>
                <a:r>
                  <a:rPr lang="en-US" sz="2000" dirty="0" smtClean="0"/>
                  <a:t>…</a:t>
                </a:r>
                <a:endParaRPr lang="cs-CZ" sz="2000" dirty="0" smtClean="0"/>
              </a:p>
            </p:txBody>
          </p:sp>
        </mc:Choice>
        <mc:Fallback xmlns="">
          <p:sp>
            <p:nvSpPr>
              <p:cNvPr id="26" name="TextovéPol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896" y="2816933"/>
                <a:ext cx="3256560" cy="3492366"/>
              </a:xfrm>
              <a:prstGeom prst="rect">
                <a:avLst/>
              </a:prstGeom>
              <a:blipFill>
                <a:blip r:embed="rId4"/>
                <a:stretch>
                  <a:fillRect l="-2060" t="-4887" r="-1873" b="-209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Obdélník 9"/>
          <p:cNvSpPr/>
          <p:nvPr/>
        </p:nvSpPr>
        <p:spPr>
          <a:xfrm>
            <a:off x="5152980" y="5505303"/>
            <a:ext cx="285226" cy="282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3" name="Obrázek 12" descr="Výřez obrazovky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3"/>
          <a:stretch/>
        </p:blipFill>
        <p:spPr>
          <a:xfrm>
            <a:off x="3814247" y="1162992"/>
            <a:ext cx="5499062" cy="4663162"/>
          </a:xfrm>
          <a:prstGeom prst="rect">
            <a:avLst/>
          </a:prstGeom>
        </p:spPr>
      </p:pic>
      <p:cxnSp>
        <p:nvCxnSpPr>
          <p:cNvPr id="31" name="Přímá spojnice se šipkou 30"/>
          <p:cNvCxnSpPr/>
          <p:nvPr/>
        </p:nvCxnSpPr>
        <p:spPr>
          <a:xfrm flipV="1">
            <a:off x="6252420" y="2049979"/>
            <a:ext cx="0" cy="324000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 rot="16200000">
                <a:off x="8504093" y="1151872"/>
                <a:ext cx="694647" cy="41530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cs-CZ" sz="16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cs-CZ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cs-CZ" sz="1600" b="0" i="0" smtClean="0"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cs-CZ" sz="1600" b="0" i="1" smtClean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</m:fName>
                        <m:e>
                          <m:r>
                            <a:rPr lang="cs-CZ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𝒵</m:t>
                          </m:r>
                        </m:e>
                      </m:func>
                      <m:sSup>
                        <m:sSup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cs-CZ" sz="1600">
                                  <a:latin typeface="Cambria Math" panose="02040503050406030204" pitchFamily="18" charset="0"/>
                                </a:rPr>
                                <m:t>​</m:t>
                              </m:r>
                            </m:e>
                          </m:d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cs-CZ" sz="1600" dirty="0"/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8504093" y="1151872"/>
                <a:ext cx="694647" cy="415307"/>
              </a:xfrm>
              <a:prstGeom prst="rect">
                <a:avLst/>
              </a:prstGeom>
              <a:blipFill>
                <a:blip r:embed="rId6"/>
                <a:stretch>
                  <a:fillRect l="-182353" t="-112281" r="-285294" b="-1315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ovéPole 32"/>
              <p:cNvSpPr txBox="1"/>
              <p:nvPr/>
            </p:nvSpPr>
            <p:spPr>
              <a:xfrm>
                <a:off x="7727244" y="4669165"/>
                <a:ext cx="51007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𝜷</m:t>
                      </m:r>
                    </m:oMath>
                  </m:oMathPara>
                </a14:m>
                <a:endParaRPr lang="cs-CZ" sz="16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3" name="TextovéPol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27244" y="4669165"/>
                <a:ext cx="510076" cy="52322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ovéPole 33"/>
              <p:cNvSpPr txBox="1"/>
              <p:nvPr/>
            </p:nvSpPr>
            <p:spPr>
              <a:xfrm>
                <a:off x="5775854" y="1817720"/>
                <a:ext cx="48288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𝒕</m:t>
                      </m:r>
                    </m:oMath>
                  </m:oMathPara>
                </a14:m>
                <a:endParaRPr lang="cs-CZ" sz="2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4" name="TextovéPole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5854" y="1817720"/>
                <a:ext cx="482889" cy="64633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Obrázek 17" descr="Výřez obrazovky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60"/>
          <a:stretch/>
        </p:blipFill>
        <p:spPr>
          <a:xfrm rot="16200000">
            <a:off x="7866662" y="2659337"/>
            <a:ext cx="5649504" cy="2756207"/>
          </a:xfrm>
          <a:prstGeom prst="rect">
            <a:avLst/>
          </a:prstGeom>
        </p:spPr>
      </p:pic>
      <p:cxnSp>
        <p:nvCxnSpPr>
          <p:cNvPr id="37" name="Přímá spojnice 36"/>
          <p:cNvCxnSpPr/>
          <p:nvPr/>
        </p:nvCxnSpPr>
        <p:spPr>
          <a:xfrm>
            <a:off x="9781563" y="1177735"/>
            <a:ext cx="0" cy="9449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Přímá spojnice 37"/>
          <p:cNvCxnSpPr/>
          <p:nvPr/>
        </p:nvCxnSpPr>
        <p:spPr>
          <a:xfrm>
            <a:off x="11729209" y="1187522"/>
            <a:ext cx="0" cy="9449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ovéPole 38"/>
          <p:cNvSpPr txBox="1"/>
          <p:nvPr/>
        </p:nvSpPr>
        <p:spPr>
          <a:xfrm>
            <a:off x="11578366" y="81819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cs-CZ" dirty="0"/>
          </a:p>
        </p:txBody>
      </p:sp>
      <p:sp>
        <p:nvSpPr>
          <p:cNvPr id="40" name="TextovéPole 39"/>
          <p:cNvSpPr txBox="1"/>
          <p:nvPr/>
        </p:nvSpPr>
        <p:spPr>
          <a:xfrm>
            <a:off x="9630720" y="782467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0.05</a:t>
            </a:r>
            <a:endParaRPr lang="cs-CZ" dirty="0"/>
          </a:p>
        </p:txBody>
      </p:sp>
      <p:sp>
        <p:nvSpPr>
          <p:cNvPr id="44" name="TextovéPole 43"/>
          <p:cNvSpPr txBox="1"/>
          <p:nvPr/>
        </p:nvSpPr>
        <p:spPr>
          <a:xfrm rot="16200000">
            <a:off x="5586179" y="4441760"/>
            <a:ext cx="1041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real time</a:t>
            </a:r>
            <a:endParaRPr lang="cs-CZ" b="1" dirty="0"/>
          </a:p>
        </p:txBody>
      </p:sp>
      <p:cxnSp>
        <p:nvCxnSpPr>
          <p:cNvPr id="45" name="Přímá spojnice se šipkou 44"/>
          <p:cNvCxnSpPr/>
          <p:nvPr/>
        </p:nvCxnSpPr>
        <p:spPr>
          <a:xfrm flipV="1">
            <a:off x="6243658" y="1195699"/>
            <a:ext cx="0" cy="406800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ovéPole 45"/>
              <p:cNvSpPr txBox="1"/>
              <p:nvPr/>
            </p:nvSpPr>
            <p:spPr>
              <a:xfrm>
                <a:off x="9501447" y="2411926"/>
                <a:ext cx="1930016" cy="5043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ox>
                        <m:boxPr>
                          <m:ctrlPr>
                            <a:rPr lang="cs-CZ" sz="2800" i="1" smtClean="0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r>
                            <m:rPr>
                              <m:brk m:alnAt="63"/>
                            </m:rP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cs-CZ" sz="28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cs-CZ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𝒩</m:t>
                              </m:r>
                            </m:den>
                          </m:f>
                          <m:func>
                            <m:func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b>
                                <m:sSub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800" b="0" i="0" smtClean="0">
                                      <a:latin typeface="Cambria Math" panose="02040503050406030204" pitchFamily="18" charset="0"/>
                                    </a:rPr>
                                    <m:t>log</m:t>
                                  </m:r>
                                </m:e>
                                <m:sub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sub>
                              </m:sSub>
                            </m:fName>
                            <m:e>
                              <m:sSub>
                                <m:sSub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func>
                        </m:e>
                      </m:box>
                    </m:oMath>
                  </m:oMathPara>
                </a14:m>
                <a:endParaRPr lang="cs-CZ" sz="2800" dirty="0"/>
              </a:p>
            </p:txBody>
          </p:sp>
        </mc:Choice>
        <mc:Fallback xmlns=""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01447" y="2411926"/>
                <a:ext cx="1930016" cy="50436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ovéPole 46"/>
              <p:cNvSpPr txBox="1"/>
              <p:nvPr/>
            </p:nvSpPr>
            <p:spPr>
              <a:xfrm>
                <a:off x="11742527" y="939790"/>
                <a:ext cx="41626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dirty="0" smtClean="0"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cs-CZ" sz="2000" dirty="0"/>
              </a:p>
            </p:txBody>
          </p:sp>
        </mc:Choice>
        <mc:Fallback xmlns="">
          <p:sp>
            <p:nvSpPr>
              <p:cNvPr id="47" name="TextovéPol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42527" y="939790"/>
                <a:ext cx="416268" cy="52322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TextovéPole 48"/>
          <p:cNvSpPr txBox="1"/>
          <p:nvPr/>
        </p:nvSpPr>
        <p:spPr>
          <a:xfrm>
            <a:off x="3261703" y="6403822"/>
            <a:ext cx="6066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Example: </a:t>
            </a:r>
            <a:r>
              <a:rPr lang="cs-CZ" dirty="0" smtClean="0"/>
              <a:t>Á.L. </a:t>
            </a:r>
            <a:r>
              <a:rPr lang="cs-CZ" dirty="0" err="1" smtClean="0"/>
              <a:t>Corps</a:t>
            </a:r>
            <a:r>
              <a:rPr lang="cs-CZ" dirty="0" smtClean="0"/>
              <a:t>,</a:t>
            </a:r>
            <a:r>
              <a:rPr lang="en-US" dirty="0" smtClean="0"/>
              <a:t> </a:t>
            </a:r>
            <a:r>
              <a:rPr lang="en-US" dirty="0"/>
              <a:t>P. </a:t>
            </a:r>
            <a:r>
              <a:rPr lang="en-US" dirty="0" err="1"/>
              <a:t>Stránský</a:t>
            </a:r>
            <a:r>
              <a:rPr lang="en-US" dirty="0"/>
              <a:t>, P. </a:t>
            </a:r>
            <a:r>
              <a:rPr lang="en-US" dirty="0" smtClean="0"/>
              <a:t>C.,</a:t>
            </a:r>
            <a:r>
              <a:rPr lang="en-US" dirty="0"/>
              <a:t> </a:t>
            </a:r>
            <a:r>
              <a:rPr lang="en-US" dirty="0" smtClean="0"/>
              <a:t>P</a:t>
            </a:r>
            <a:r>
              <a:rPr lang="cs-CZ" dirty="0" smtClean="0"/>
              <a:t>RB</a:t>
            </a:r>
            <a:r>
              <a:rPr lang="en-US" dirty="0" smtClean="0"/>
              <a:t> 107</a:t>
            </a:r>
            <a:r>
              <a:rPr lang="cs-CZ" dirty="0" smtClean="0"/>
              <a:t>,</a:t>
            </a:r>
            <a:r>
              <a:rPr lang="en-US" dirty="0" smtClean="0"/>
              <a:t> 094307</a:t>
            </a:r>
            <a:r>
              <a:rPr lang="cs-CZ" dirty="0" smtClean="0"/>
              <a:t> </a:t>
            </a:r>
            <a:r>
              <a:rPr lang="en-US" dirty="0"/>
              <a:t>(2023)  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ovéPole 49"/>
              <p:cNvSpPr txBox="1"/>
              <p:nvPr/>
            </p:nvSpPr>
            <p:spPr>
              <a:xfrm>
                <a:off x="9521176" y="2024099"/>
                <a:ext cx="92204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)≡</m:t>
                      </m:r>
                    </m:oMath>
                  </m:oMathPara>
                </a14:m>
                <a:endParaRPr lang="cs-CZ" sz="1600" dirty="0"/>
              </a:p>
            </p:txBody>
          </p:sp>
        </mc:Choice>
        <mc:Fallback xmlns="">
          <p:sp>
            <p:nvSpPr>
              <p:cNvPr id="50" name="TextovéPole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21176" y="2024099"/>
                <a:ext cx="922047" cy="369332"/>
              </a:xfrm>
              <a:prstGeom prst="rect">
                <a:avLst/>
              </a:prstGeom>
              <a:blipFill>
                <a:blip r:embed="rId12"/>
                <a:stretch>
                  <a:fillRect l="-4636" r="-4636" b="-3442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Obdélník 50"/>
              <p:cNvSpPr/>
              <p:nvPr/>
            </p:nvSpPr>
            <p:spPr>
              <a:xfrm>
                <a:off x="7024198" y="1225242"/>
                <a:ext cx="1406091" cy="5329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28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8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𝓩</m:t>
                            </m:r>
                            <m:d>
                              <m:dPr>
                                <m:ctrlPr>
                                  <a:rPr lang="en-US" sz="2800" b="1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𝒛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en-US" sz="2800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2800" b="1" dirty="0" smtClean="0"/>
                  <a:t> </a:t>
                </a:r>
                <a:endParaRPr lang="cs-CZ" sz="2800" b="1" dirty="0"/>
              </a:p>
            </p:txBody>
          </p:sp>
        </mc:Choice>
        <mc:Fallback xmlns="">
          <p:sp>
            <p:nvSpPr>
              <p:cNvPr id="51" name="Obdélník 5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4198" y="1225242"/>
                <a:ext cx="1406091" cy="532966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Obdélník 1"/>
              <p:cNvSpPr/>
              <p:nvPr/>
            </p:nvSpPr>
            <p:spPr>
              <a:xfrm>
                <a:off x="6890128" y="3257378"/>
                <a:ext cx="114268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𝒵</m:t>
                      </m:r>
                      <m:d>
                        <m:dPr>
                          <m:ctrlPr>
                            <a:rPr lang="en-US" i="1">
                              <a:solidFill>
                                <a:srgbClr val="FFFF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>
                              <a:solidFill>
                                <a:srgbClr val="FFFF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cs-CZ" b="0" i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cs-CZ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2" name="Obdélník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0128" y="3257378"/>
                <a:ext cx="1142685" cy="369332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Přímá spojnice se šipkou 5"/>
          <p:cNvCxnSpPr/>
          <p:nvPr/>
        </p:nvCxnSpPr>
        <p:spPr>
          <a:xfrm flipH="1">
            <a:off x="6675944" y="3547219"/>
            <a:ext cx="305126" cy="316803"/>
          </a:xfrm>
          <a:prstGeom prst="straightConnector1">
            <a:avLst/>
          </a:prstGeom>
          <a:ln w="19050">
            <a:solidFill>
              <a:srgbClr val="FFFF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ovéPole 28"/>
          <p:cNvSpPr txBox="1"/>
          <p:nvPr/>
        </p:nvSpPr>
        <p:spPr>
          <a:xfrm>
            <a:off x="11442583" y="24328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>
                <a:solidFill>
                  <a:schemeClr val="bg1">
                    <a:lumMod val="50000"/>
                  </a:schemeClr>
                </a:solidFill>
              </a:rPr>
              <a:t>1</a:t>
            </a:r>
            <a:r>
              <a:rPr lang="cs-CZ" dirty="0" smtClean="0">
                <a:solidFill>
                  <a:schemeClr val="bg1">
                    <a:lumMod val="50000"/>
                  </a:schemeClr>
                </a:solidFill>
              </a:rPr>
              <a:t>0</a:t>
            </a:r>
            <a:endParaRPr lang="cs-CZ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465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host Forest GIF - Ghost Forest Spooky - Discover &amp; Share GIFs"/>
          <p:cNvPicPr>
            <a:picLocks noChangeAspect="1" noChangeArrowheads="1" noCrop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3186" y="341523"/>
            <a:ext cx="7612840" cy="6354370"/>
          </a:xfrm>
          <a:prstGeom prst="rect">
            <a:avLst/>
          </a:prstGeom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8319939" y="6073839"/>
            <a:ext cx="37469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https://tenor.com/view/ghost-forest-spooky-gif-8926095</a:t>
            </a:r>
          </a:p>
        </p:txBody>
      </p:sp>
      <p:pic>
        <p:nvPicPr>
          <p:cNvPr id="7" name="Picture 2" descr=" "/>
          <p:cNvPicPr>
            <a:picLocks noChangeAspect="1" noChangeArrowheads="1"/>
          </p:cNvPicPr>
          <p:nvPr/>
        </p:nvPicPr>
        <p:blipFill rotWithShape="1"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133"/>
          <a:stretch/>
        </p:blipFill>
        <p:spPr bwMode="auto">
          <a:xfrm>
            <a:off x="132797" y="578035"/>
            <a:ext cx="5233012" cy="6026191"/>
          </a:xfrm>
          <a:prstGeom prst="rect">
            <a:avLst/>
          </a:prstGeom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Šipka doprava 7"/>
          <p:cNvSpPr/>
          <p:nvPr/>
        </p:nvSpPr>
        <p:spPr>
          <a:xfrm rot="-5880000">
            <a:off x="1522023" y="5529716"/>
            <a:ext cx="2917275" cy="412379"/>
          </a:xfrm>
          <a:prstGeom prst="rightArrow">
            <a:avLst/>
          </a:prstGeom>
          <a:solidFill>
            <a:schemeClr val="bg1"/>
          </a:solidFill>
          <a:ln>
            <a:noFill/>
          </a:ln>
          <a:scene3d>
            <a:camera prst="isometricLeftDown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11442583" y="24328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>
                <a:solidFill>
                  <a:schemeClr val="bg1">
                    <a:lumMod val="50000"/>
                  </a:schemeClr>
                </a:solidFill>
              </a:rPr>
              <a:t>11</a:t>
            </a:r>
            <a:endParaRPr lang="cs-CZ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8499606" y="5276870"/>
            <a:ext cx="33616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</a:rPr>
              <a:t>Thank you!</a:t>
            </a:r>
            <a:endParaRPr lang="en-US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875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theglobeandmail.com/resizer/6fXJvOX3x4Wv1MTZmAmVDDpouVc=/600x0/filters:quality(80):format(jpeg)/cloudfront-us-east-1.images.arcpublishing.com/tgam/SSSOJYYJPBGFDBLWRX2XPWIS2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2369" y="2615610"/>
            <a:ext cx="3113481" cy="2983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Obdélník 15"/>
          <p:cNvSpPr/>
          <p:nvPr/>
        </p:nvSpPr>
        <p:spPr>
          <a:xfrm>
            <a:off x="7062019" y="1149474"/>
            <a:ext cx="4269117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800" b="1" dirty="0">
                <a:solidFill>
                  <a:srgbClr val="FF0000"/>
                </a:solidFill>
              </a:rPr>
              <a:t>times</a:t>
            </a:r>
            <a:endParaRPr lang="cs-CZ" sz="1200" b="1" dirty="0">
              <a:solidFill>
                <a:srgbClr val="FF0000"/>
              </a:solidFill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1253612" y="3710"/>
            <a:ext cx="677442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b="1" dirty="0" smtClean="0">
                <a:solidFill>
                  <a:srgbClr val="FFFF00"/>
                </a:solidFill>
              </a:rPr>
              <a:t>Complex</a:t>
            </a:r>
            <a:endParaRPr lang="cs-CZ" sz="11500" b="1" dirty="0">
              <a:solidFill>
                <a:srgbClr val="FFFF00"/>
              </a:solidFill>
            </a:endParaRPr>
          </a:p>
        </p:txBody>
      </p:sp>
      <p:cxnSp>
        <p:nvCxnSpPr>
          <p:cNvPr id="18" name="Přímá spojnice se šipkou 17"/>
          <p:cNvCxnSpPr/>
          <p:nvPr/>
        </p:nvCxnSpPr>
        <p:spPr>
          <a:xfrm flipV="1">
            <a:off x="761999" y="5982928"/>
            <a:ext cx="5040000" cy="0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6637289" y="5501595"/>
                <a:ext cx="2484976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5400" b="1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r>
                        <a:rPr lang="cs-CZ" sz="5400" b="1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𝐑𝐞</m:t>
                      </m:r>
                      <m:r>
                        <a:rPr lang="cs-CZ" sz="5400" b="1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cs-CZ" sz="5400" b="1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𝑻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7289" y="5501595"/>
                <a:ext cx="2484976" cy="92333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Přímá spojnice se šipkou 23"/>
          <p:cNvCxnSpPr/>
          <p:nvPr/>
        </p:nvCxnSpPr>
        <p:spPr>
          <a:xfrm flipH="1" flipV="1">
            <a:off x="776748" y="2415673"/>
            <a:ext cx="0" cy="3600000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760592" y="1692281"/>
                <a:ext cx="986039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54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54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</m:e>
                        <m:sub>
                          <m:r>
                            <a:rPr lang="en-US" sz="5400" b="1" i="0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𝐈</m:t>
                          </m:r>
                        </m:sub>
                      </m:sSub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592" y="1692281"/>
                <a:ext cx="986039" cy="92333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Obdélník 25"/>
              <p:cNvSpPr/>
              <p:nvPr/>
            </p:nvSpPr>
            <p:spPr>
              <a:xfrm>
                <a:off x="1434708" y="1694166"/>
                <a:ext cx="2513830" cy="9233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5400" b="1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r>
                        <a:rPr lang="cs-CZ" sz="5400" b="1" dirty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𝐈𝐦</m:t>
                      </m:r>
                      <m:r>
                        <a:rPr lang="cs-CZ" sz="5400" b="1" i="1" dirty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cs-CZ" sz="5400" b="1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𝑻</m:t>
                      </m:r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26" name="Obdélník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4708" y="1694166"/>
                <a:ext cx="2513830" cy="92333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5783051" y="5531230"/>
                <a:ext cx="1146339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54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54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</m:e>
                        <m:sub>
                          <m:r>
                            <a:rPr lang="en-US" sz="5400" b="1" i="0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𝐑</m:t>
                          </m:r>
                        </m:sub>
                      </m:sSub>
                    </m:oMath>
                  </m:oMathPara>
                </a14:m>
                <a:endParaRPr lang="cs-CZ" sz="16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3051" y="5531230"/>
                <a:ext cx="1146339" cy="92333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ovéPole 18"/>
          <p:cNvSpPr txBox="1"/>
          <p:nvPr/>
        </p:nvSpPr>
        <p:spPr>
          <a:xfrm>
            <a:off x="302066" y="5780738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b="1" dirty="0">
                <a:solidFill>
                  <a:schemeClr val="bg1"/>
                </a:solidFill>
              </a:rPr>
              <a:t>0</a:t>
            </a:r>
            <a:endParaRPr lang="cs-CZ" b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Obdélník 2"/>
              <p:cNvSpPr/>
              <p:nvPr/>
            </p:nvSpPr>
            <p:spPr>
              <a:xfrm>
                <a:off x="4168877" y="2739576"/>
                <a:ext cx="2411814" cy="11079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6600" b="1" i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𝑻</m:t>
                      </m:r>
                      <m:r>
                        <a:rPr lang="cs-CZ" sz="6600" b="1" i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r>
                        <a:rPr lang="cs-CZ" sz="6600" b="1" i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ℂ</m:t>
                      </m:r>
                    </m:oMath>
                  </m:oMathPara>
                </a14:m>
                <a:endParaRPr lang="cs-CZ" sz="8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3" name="Obdélník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8877" y="2739576"/>
                <a:ext cx="2411814" cy="1107996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Přímá spojnice 19"/>
          <p:cNvCxnSpPr/>
          <p:nvPr/>
        </p:nvCxnSpPr>
        <p:spPr>
          <a:xfrm flipV="1">
            <a:off x="776748" y="4648484"/>
            <a:ext cx="0" cy="1368000"/>
          </a:xfrm>
          <a:prstGeom prst="line">
            <a:avLst/>
          </a:prstGeom>
          <a:ln w="762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ovéPole 3"/>
          <p:cNvSpPr txBox="1"/>
          <p:nvPr/>
        </p:nvSpPr>
        <p:spPr>
          <a:xfrm>
            <a:off x="5801999" y="5318071"/>
            <a:ext cx="11448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>
                <a:solidFill>
                  <a:schemeClr val="bg1">
                    <a:lumMod val="50000"/>
                  </a:schemeClr>
                </a:solidFill>
              </a:rPr>
              <a:t>Globe 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&amp; Mail</a:t>
            </a:r>
            <a:endParaRPr lang="cs-CZ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28" name="Picture 4" descr="Stephen Hawking – Wikipedie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4404" y="2615611"/>
            <a:ext cx="2078464" cy="298375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7184853" y="3556920"/>
            <a:ext cx="27340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Hawking’s imaginary-time cosmology</a:t>
            </a:r>
            <a:endParaRPr lang="cs-CZ" sz="2800" b="1" dirty="0">
              <a:solidFill>
                <a:schemeClr val="bg1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11442583" y="24328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>
                <a:solidFill>
                  <a:schemeClr val="bg1">
                    <a:lumMod val="50000"/>
                  </a:schemeClr>
                </a:solidFill>
              </a:rPr>
              <a:t>0</a:t>
            </a:r>
            <a:r>
              <a:rPr lang="cs-CZ" dirty="0" smtClean="0">
                <a:solidFill>
                  <a:schemeClr val="bg1">
                    <a:lumMod val="50000"/>
                  </a:schemeClr>
                </a:solidFill>
              </a:rPr>
              <a:t>1</a:t>
            </a:r>
            <a:endParaRPr lang="cs-CZ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97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7221" y="4436862"/>
            <a:ext cx="893604" cy="1099522"/>
          </a:xfrm>
          <a:prstGeom prst="ellipse">
            <a:avLst/>
          </a:prstGeom>
          <a:ln>
            <a:noFill/>
          </a:ln>
          <a:effectLst>
            <a:softEdge rad="63500"/>
          </a:effectLst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4101" y="3186603"/>
            <a:ext cx="1352910" cy="1664668"/>
          </a:xfrm>
          <a:prstGeom prst="ellipse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16" name="Obdélník 15"/>
          <p:cNvSpPr/>
          <p:nvPr/>
        </p:nvSpPr>
        <p:spPr>
          <a:xfrm>
            <a:off x="7062019" y="1149474"/>
            <a:ext cx="4269117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800" b="1" dirty="0">
                <a:solidFill>
                  <a:srgbClr val="FF0000"/>
                </a:solidFill>
              </a:rPr>
              <a:t>times</a:t>
            </a:r>
            <a:endParaRPr lang="cs-CZ" sz="1200" b="1" dirty="0">
              <a:solidFill>
                <a:srgbClr val="FF0000"/>
              </a:solidFill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1253612" y="3710"/>
            <a:ext cx="677442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b="1" dirty="0" smtClean="0">
                <a:solidFill>
                  <a:srgbClr val="FFFF00"/>
                </a:solidFill>
              </a:rPr>
              <a:t>Complex</a:t>
            </a:r>
            <a:endParaRPr lang="cs-CZ" sz="11500" b="1" dirty="0">
              <a:solidFill>
                <a:srgbClr val="FFFF00"/>
              </a:solidFill>
            </a:endParaRPr>
          </a:p>
        </p:txBody>
      </p:sp>
      <p:cxnSp>
        <p:nvCxnSpPr>
          <p:cNvPr id="18" name="Přímá spojnice se šipkou 17"/>
          <p:cNvCxnSpPr/>
          <p:nvPr/>
        </p:nvCxnSpPr>
        <p:spPr>
          <a:xfrm flipV="1">
            <a:off x="761999" y="5982928"/>
            <a:ext cx="5040000" cy="0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6637289" y="5501595"/>
                <a:ext cx="2484976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5400" b="1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r>
                        <a:rPr lang="cs-CZ" sz="5400" b="1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𝐑𝐞</m:t>
                      </m:r>
                      <m:r>
                        <a:rPr lang="cs-CZ" sz="5400" b="1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cs-CZ" sz="5400" b="1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𝑻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7289" y="5501595"/>
                <a:ext cx="2484976" cy="92333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Přímá spojnice se šipkou 23"/>
          <p:cNvCxnSpPr/>
          <p:nvPr/>
        </p:nvCxnSpPr>
        <p:spPr>
          <a:xfrm flipH="1" flipV="1">
            <a:off x="776748" y="2415673"/>
            <a:ext cx="0" cy="3600000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760592" y="1692281"/>
                <a:ext cx="986039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54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54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</m:e>
                        <m:sub>
                          <m:r>
                            <a:rPr lang="en-US" sz="5400" b="1" i="0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𝐈</m:t>
                          </m:r>
                        </m:sub>
                      </m:sSub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592" y="1692281"/>
                <a:ext cx="986039" cy="92333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Obdélník 25"/>
              <p:cNvSpPr/>
              <p:nvPr/>
            </p:nvSpPr>
            <p:spPr>
              <a:xfrm>
                <a:off x="1434708" y="1694166"/>
                <a:ext cx="2513830" cy="9233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5400" b="1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r>
                        <a:rPr lang="cs-CZ" sz="5400" b="1" dirty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𝐈𝐦</m:t>
                      </m:r>
                      <m:r>
                        <a:rPr lang="cs-CZ" sz="5400" b="1" i="1" dirty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cs-CZ" sz="5400" b="1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𝑻</m:t>
                      </m:r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26" name="Obdélník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4708" y="1694166"/>
                <a:ext cx="2513830" cy="92333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Přímá spojnice se šipkou 26"/>
          <p:cNvCxnSpPr/>
          <p:nvPr/>
        </p:nvCxnSpPr>
        <p:spPr>
          <a:xfrm flipV="1">
            <a:off x="776748" y="5083277"/>
            <a:ext cx="3392129" cy="899651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Přímá spojnice se šipkou 27"/>
          <p:cNvCxnSpPr/>
          <p:nvPr/>
        </p:nvCxnSpPr>
        <p:spPr>
          <a:xfrm flipV="1">
            <a:off x="791498" y="4034947"/>
            <a:ext cx="1449058" cy="1928313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ovéPole 28"/>
              <p:cNvSpPr txBox="1"/>
              <p:nvPr/>
            </p:nvSpPr>
            <p:spPr>
              <a:xfrm>
                <a:off x="5783051" y="5531230"/>
                <a:ext cx="1146339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54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54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</m:e>
                        <m:sub>
                          <m:r>
                            <a:rPr lang="en-US" sz="5400" b="1" i="0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𝐑</m:t>
                          </m:r>
                        </m:sub>
                      </m:sSub>
                    </m:oMath>
                  </m:oMathPara>
                </a14:m>
                <a:endParaRPr lang="cs-CZ" sz="16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9" name="TextovéPol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3051" y="5531230"/>
                <a:ext cx="1146339" cy="92333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ovéPole 18"/>
          <p:cNvSpPr txBox="1"/>
          <p:nvPr/>
        </p:nvSpPr>
        <p:spPr>
          <a:xfrm>
            <a:off x="302066" y="5780738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b="1" dirty="0">
                <a:solidFill>
                  <a:schemeClr val="bg1"/>
                </a:solidFill>
              </a:rPr>
              <a:t>0</a:t>
            </a:r>
            <a:endParaRPr lang="cs-CZ" b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Obdélník 2"/>
              <p:cNvSpPr/>
              <p:nvPr/>
            </p:nvSpPr>
            <p:spPr>
              <a:xfrm>
                <a:off x="4168877" y="2739576"/>
                <a:ext cx="2411814" cy="11079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6600" b="1" i="1" dirty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𝑻</m:t>
                      </m:r>
                      <m:r>
                        <a:rPr lang="cs-CZ" sz="6600" b="1" i="1" dirty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r>
                        <a:rPr lang="cs-CZ" sz="6600" b="1" i="1" dirty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ℂ</m:t>
                      </m:r>
                    </m:oMath>
                  </m:oMathPara>
                </a14:m>
                <a:endParaRPr lang="cs-CZ" sz="800" b="1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3" name="Obdélník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8877" y="2739576"/>
                <a:ext cx="2411814" cy="1107996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ovéPole 19"/>
          <p:cNvSpPr txBox="1"/>
          <p:nvPr/>
        </p:nvSpPr>
        <p:spPr>
          <a:xfrm>
            <a:off x="11442583" y="24328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>
                <a:solidFill>
                  <a:schemeClr val="bg1">
                    <a:lumMod val="50000"/>
                  </a:schemeClr>
                </a:solidFill>
              </a:rPr>
              <a:t>0</a:t>
            </a:r>
            <a:r>
              <a:rPr lang="cs-CZ" dirty="0">
                <a:solidFill>
                  <a:schemeClr val="bg1">
                    <a:lumMod val="50000"/>
                  </a:schemeClr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994343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ovéPole 13"/>
          <p:cNvSpPr txBox="1"/>
          <p:nvPr/>
        </p:nvSpPr>
        <p:spPr>
          <a:xfrm>
            <a:off x="1253612" y="3710"/>
            <a:ext cx="677442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b="1" dirty="0" smtClean="0">
                <a:solidFill>
                  <a:srgbClr val="FFFF00"/>
                </a:solidFill>
              </a:rPr>
              <a:t>Complex</a:t>
            </a:r>
            <a:endParaRPr lang="cs-CZ" sz="11500" b="1" dirty="0">
              <a:solidFill>
                <a:srgbClr val="FFFF00"/>
              </a:solidFill>
            </a:endParaRPr>
          </a:p>
        </p:txBody>
      </p:sp>
      <p:cxnSp>
        <p:nvCxnSpPr>
          <p:cNvPr id="5" name="Přímá spojnice se šipkou 4"/>
          <p:cNvCxnSpPr/>
          <p:nvPr/>
        </p:nvCxnSpPr>
        <p:spPr>
          <a:xfrm flipH="1" flipV="1">
            <a:off x="776748" y="2415673"/>
            <a:ext cx="0" cy="3600000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Obrázek 8"/>
          <p:cNvPicPr>
            <a:picLocks noChangeAspect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7221" y="4436862"/>
            <a:ext cx="893604" cy="1099522"/>
          </a:xfrm>
          <a:prstGeom prst="ellipse">
            <a:avLst/>
          </a:prstGeom>
          <a:ln>
            <a:noFill/>
          </a:ln>
          <a:effectLst>
            <a:softEdge rad="63500"/>
          </a:effectLst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4101" y="3186603"/>
            <a:ext cx="1352910" cy="1664668"/>
          </a:xfrm>
          <a:prstGeom prst="ellipse">
            <a:avLst/>
          </a:prstGeom>
          <a:ln>
            <a:noFill/>
          </a:ln>
          <a:effectLst>
            <a:softEdge rad="317500"/>
          </a:effectLst>
        </p:spPr>
      </p:pic>
      <p:cxnSp>
        <p:nvCxnSpPr>
          <p:cNvPr id="6" name="Přímá spojnice se šipkou 5"/>
          <p:cNvCxnSpPr/>
          <p:nvPr/>
        </p:nvCxnSpPr>
        <p:spPr>
          <a:xfrm>
            <a:off x="2224216" y="4065373"/>
            <a:ext cx="5245443" cy="371489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Volný tvar 7"/>
          <p:cNvSpPr/>
          <p:nvPr/>
        </p:nvSpPr>
        <p:spPr>
          <a:xfrm>
            <a:off x="4213654" y="4574522"/>
            <a:ext cx="2353962" cy="726568"/>
          </a:xfrm>
          <a:custGeom>
            <a:avLst/>
            <a:gdLst>
              <a:gd name="connsiteX0" fmla="*/ 0 w 3262184"/>
              <a:gd name="connsiteY0" fmla="*/ 497927 h 726568"/>
              <a:gd name="connsiteX1" fmla="*/ 444843 w 3262184"/>
              <a:gd name="connsiteY1" fmla="*/ 3656 h 726568"/>
              <a:gd name="connsiteX2" fmla="*/ 871151 w 3262184"/>
              <a:gd name="connsiteY2" fmla="*/ 726527 h 726568"/>
              <a:gd name="connsiteX3" fmla="*/ 1328351 w 3262184"/>
              <a:gd name="connsiteY3" fmla="*/ 40727 h 726568"/>
              <a:gd name="connsiteX4" fmla="*/ 1748481 w 3262184"/>
              <a:gd name="connsiteY4" fmla="*/ 714170 h 726568"/>
              <a:gd name="connsiteX5" fmla="*/ 2205681 w 3262184"/>
              <a:gd name="connsiteY5" fmla="*/ 127224 h 726568"/>
              <a:gd name="connsiteX6" fmla="*/ 2601097 w 3262184"/>
              <a:gd name="connsiteY6" fmla="*/ 714170 h 726568"/>
              <a:gd name="connsiteX7" fmla="*/ 2928551 w 3262184"/>
              <a:gd name="connsiteY7" fmla="*/ 176651 h 726568"/>
              <a:gd name="connsiteX8" fmla="*/ 3262184 w 3262184"/>
              <a:gd name="connsiteY8" fmla="*/ 411429 h 726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62184" h="726568">
                <a:moveTo>
                  <a:pt x="0" y="497927"/>
                </a:moveTo>
                <a:cubicBezTo>
                  <a:pt x="149825" y="231741"/>
                  <a:pt x="299651" y="-34444"/>
                  <a:pt x="444843" y="3656"/>
                </a:cubicBezTo>
                <a:cubicBezTo>
                  <a:pt x="590035" y="41756"/>
                  <a:pt x="723900" y="720349"/>
                  <a:pt x="871151" y="726527"/>
                </a:cubicBezTo>
                <a:cubicBezTo>
                  <a:pt x="1018402" y="732706"/>
                  <a:pt x="1182129" y="42786"/>
                  <a:pt x="1328351" y="40727"/>
                </a:cubicBezTo>
                <a:cubicBezTo>
                  <a:pt x="1474573" y="38668"/>
                  <a:pt x="1602259" y="699754"/>
                  <a:pt x="1748481" y="714170"/>
                </a:cubicBezTo>
                <a:cubicBezTo>
                  <a:pt x="1894703" y="728586"/>
                  <a:pt x="2063578" y="127224"/>
                  <a:pt x="2205681" y="127224"/>
                </a:cubicBezTo>
                <a:cubicBezTo>
                  <a:pt x="2347784" y="127224"/>
                  <a:pt x="2480619" y="705932"/>
                  <a:pt x="2601097" y="714170"/>
                </a:cubicBezTo>
                <a:cubicBezTo>
                  <a:pt x="2721575" y="722408"/>
                  <a:pt x="2818370" y="227108"/>
                  <a:pt x="2928551" y="176651"/>
                </a:cubicBezTo>
                <a:cubicBezTo>
                  <a:pt x="3038732" y="126194"/>
                  <a:pt x="3150458" y="268811"/>
                  <a:pt x="3262184" y="411429"/>
                </a:cubicBezTo>
              </a:path>
            </a:pathLst>
          </a:custGeom>
          <a:noFill/>
          <a:ln w="571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FF0000"/>
              </a:solidFill>
            </a:endParaRPr>
          </a:p>
        </p:txBody>
      </p:sp>
      <p:sp>
        <p:nvSpPr>
          <p:cNvPr id="22" name="Obdélník 21"/>
          <p:cNvSpPr/>
          <p:nvPr/>
        </p:nvSpPr>
        <p:spPr>
          <a:xfrm>
            <a:off x="7062019" y="1149474"/>
            <a:ext cx="4269117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800" b="1" dirty="0">
                <a:solidFill>
                  <a:srgbClr val="FF0000"/>
                </a:solidFill>
              </a:rPr>
              <a:t>times</a:t>
            </a:r>
            <a:endParaRPr lang="cs-CZ" sz="1200" b="1" dirty="0">
              <a:solidFill>
                <a:srgbClr val="FF0000"/>
              </a:solidFill>
            </a:endParaRPr>
          </a:p>
        </p:txBody>
      </p:sp>
      <p:cxnSp>
        <p:nvCxnSpPr>
          <p:cNvPr id="29" name="Přímá spojnice se šipkou 28"/>
          <p:cNvCxnSpPr/>
          <p:nvPr/>
        </p:nvCxnSpPr>
        <p:spPr>
          <a:xfrm flipV="1">
            <a:off x="761999" y="5982928"/>
            <a:ext cx="5040000" cy="0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ovéPole 29"/>
              <p:cNvSpPr txBox="1"/>
              <p:nvPr/>
            </p:nvSpPr>
            <p:spPr>
              <a:xfrm>
                <a:off x="6637289" y="5501595"/>
                <a:ext cx="2484976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5400" b="1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r>
                        <a:rPr lang="cs-CZ" sz="5400" b="1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𝐑𝐞</m:t>
                      </m:r>
                      <m:r>
                        <a:rPr lang="cs-CZ" sz="5400" b="1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cs-CZ" sz="5400" b="1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𝑻</m:t>
                      </m:r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7289" y="5501595"/>
                <a:ext cx="2484976" cy="92333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5783051" y="5531230"/>
                <a:ext cx="1146339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54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54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</m:e>
                        <m:sub>
                          <m:r>
                            <a:rPr lang="en-US" sz="5400" b="1" i="0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𝐑</m:t>
                          </m:r>
                        </m:sub>
                      </m:sSub>
                    </m:oMath>
                  </m:oMathPara>
                </a14:m>
                <a:endParaRPr lang="cs-CZ" sz="16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3051" y="5531230"/>
                <a:ext cx="1146339" cy="92333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ovéPole 31"/>
              <p:cNvSpPr txBox="1"/>
              <p:nvPr/>
            </p:nvSpPr>
            <p:spPr>
              <a:xfrm>
                <a:off x="760592" y="1692281"/>
                <a:ext cx="986039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54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54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</m:e>
                        <m:sub>
                          <m:r>
                            <a:rPr lang="en-US" sz="5400" b="1" i="0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𝐈</m:t>
                          </m:r>
                        </m:sub>
                      </m:sSub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32" name="TextovéPol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592" y="1692281"/>
                <a:ext cx="986039" cy="92333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Obdélník 32"/>
              <p:cNvSpPr/>
              <p:nvPr/>
            </p:nvSpPr>
            <p:spPr>
              <a:xfrm>
                <a:off x="1434708" y="1694166"/>
                <a:ext cx="2513830" cy="9233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5400" b="1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r>
                        <a:rPr lang="cs-CZ" sz="5400" b="1" dirty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𝐈𝐦</m:t>
                      </m:r>
                      <m:r>
                        <a:rPr lang="cs-CZ" sz="5400" b="1" i="1" dirty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cs-CZ" sz="5400" b="1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𝑻</m:t>
                      </m:r>
                    </m:oMath>
                  </m:oMathPara>
                </a14:m>
                <a:endParaRPr lang="cs-CZ" sz="2000" b="1" dirty="0"/>
              </a:p>
            </p:txBody>
          </p:sp>
        </mc:Choice>
        <mc:Fallback xmlns="">
          <p:sp>
            <p:nvSpPr>
              <p:cNvPr id="33" name="Obdélník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4708" y="1694166"/>
                <a:ext cx="2513830" cy="92333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ovéPole 15"/>
          <p:cNvSpPr txBox="1"/>
          <p:nvPr/>
        </p:nvSpPr>
        <p:spPr>
          <a:xfrm>
            <a:off x="302066" y="5780738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b="1" dirty="0">
                <a:solidFill>
                  <a:schemeClr val="bg1"/>
                </a:solidFill>
              </a:rPr>
              <a:t>0</a:t>
            </a:r>
            <a:endParaRPr lang="cs-CZ" b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Obdélník 16"/>
              <p:cNvSpPr/>
              <p:nvPr/>
            </p:nvSpPr>
            <p:spPr>
              <a:xfrm>
                <a:off x="4168877" y="2739576"/>
                <a:ext cx="2411814" cy="11079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6600" b="1" i="1" dirty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𝑻</m:t>
                      </m:r>
                      <m:r>
                        <a:rPr lang="cs-CZ" sz="6600" b="1" i="1" dirty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r>
                        <a:rPr lang="cs-CZ" sz="6600" b="1" i="1" dirty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ℂ</m:t>
                      </m:r>
                    </m:oMath>
                  </m:oMathPara>
                </a14:m>
                <a:endParaRPr lang="cs-CZ" sz="800" b="1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17" name="Obdélník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8877" y="2739576"/>
                <a:ext cx="2411814" cy="1107996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ovéPole 17"/>
          <p:cNvSpPr txBox="1"/>
          <p:nvPr/>
        </p:nvSpPr>
        <p:spPr>
          <a:xfrm>
            <a:off x="11442583" y="24328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>
                <a:solidFill>
                  <a:schemeClr val="bg1">
                    <a:lumMod val="50000"/>
                  </a:schemeClr>
                </a:solidFill>
              </a:rPr>
              <a:t>0</a:t>
            </a:r>
            <a:r>
              <a:rPr lang="cs-CZ" dirty="0">
                <a:solidFill>
                  <a:schemeClr val="bg1">
                    <a:lumMod val="50000"/>
                  </a:schemeClr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380631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Volný tvar 5"/>
          <p:cNvSpPr/>
          <p:nvPr/>
        </p:nvSpPr>
        <p:spPr>
          <a:xfrm>
            <a:off x="4213654" y="4574522"/>
            <a:ext cx="2353962" cy="726568"/>
          </a:xfrm>
          <a:custGeom>
            <a:avLst/>
            <a:gdLst>
              <a:gd name="connsiteX0" fmla="*/ 0 w 3262184"/>
              <a:gd name="connsiteY0" fmla="*/ 497927 h 726568"/>
              <a:gd name="connsiteX1" fmla="*/ 444843 w 3262184"/>
              <a:gd name="connsiteY1" fmla="*/ 3656 h 726568"/>
              <a:gd name="connsiteX2" fmla="*/ 871151 w 3262184"/>
              <a:gd name="connsiteY2" fmla="*/ 726527 h 726568"/>
              <a:gd name="connsiteX3" fmla="*/ 1328351 w 3262184"/>
              <a:gd name="connsiteY3" fmla="*/ 40727 h 726568"/>
              <a:gd name="connsiteX4" fmla="*/ 1748481 w 3262184"/>
              <a:gd name="connsiteY4" fmla="*/ 714170 h 726568"/>
              <a:gd name="connsiteX5" fmla="*/ 2205681 w 3262184"/>
              <a:gd name="connsiteY5" fmla="*/ 127224 h 726568"/>
              <a:gd name="connsiteX6" fmla="*/ 2601097 w 3262184"/>
              <a:gd name="connsiteY6" fmla="*/ 714170 h 726568"/>
              <a:gd name="connsiteX7" fmla="*/ 2928551 w 3262184"/>
              <a:gd name="connsiteY7" fmla="*/ 176651 h 726568"/>
              <a:gd name="connsiteX8" fmla="*/ 3262184 w 3262184"/>
              <a:gd name="connsiteY8" fmla="*/ 411429 h 726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62184" h="726568">
                <a:moveTo>
                  <a:pt x="0" y="497927"/>
                </a:moveTo>
                <a:cubicBezTo>
                  <a:pt x="149825" y="231741"/>
                  <a:pt x="299651" y="-34444"/>
                  <a:pt x="444843" y="3656"/>
                </a:cubicBezTo>
                <a:cubicBezTo>
                  <a:pt x="590035" y="41756"/>
                  <a:pt x="723900" y="720349"/>
                  <a:pt x="871151" y="726527"/>
                </a:cubicBezTo>
                <a:cubicBezTo>
                  <a:pt x="1018402" y="732706"/>
                  <a:pt x="1182129" y="42786"/>
                  <a:pt x="1328351" y="40727"/>
                </a:cubicBezTo>
                <a:cubicBezTo>
                  <a:pt x="1474573" y="38668"/>
                  <a:pt x="1602259" y="699754"/>
                  <a:pt x="1748481" y="714170"/>
                </a:cubicBezTo>
                <a:cubicBezTo>
                  <a:pt x="1894703" y="728586"/>
                  <a:pt x="2063578" y="127224"/>
                  <a:pt x="2205681" y="127224"/>
                </a:cubicBezTo>
                <a:cubicBezTo>
                  <a:pt x="2347784" y="127224"/>
                  <a:pt x="2480619" y="705932"/>
                  <a:pt x="2601097" y="714170"/>
                </a:cubicBezTo>
                <a:cubicBezTo>
                  <a:pt x="2721575" y="722408"/>
                  <a:pt x="2818370" y="227108"/>
                  <a:pt x="2928551" y="176651"/>
                </a:cubicBezTo>
                <a:cubicBezTo>
                  <a:pt x="3038732" y="126194"/>
                  <a:pt x="3150458" y="268811"/>
                  <a:pt x="3262184" y="411429"/>
                </a:cubicBezTo>
              </a:path>
            </a:pathLst>
          </a:custGeom>
          <a:noFill/>
          <a:ln w="571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464385" y="209725"/>
            <a:ext cx="6892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Complex-time classical mechanics </a:t>
            </a:r>
            <a:endParaRPr lang="cs-CZ" sz="36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ovéPole 10"/>
              <p:cNvSpPr txBox="1"/>
              <p:nvPr/>
            </p:nvSpPr>
            <p:spPr>
              <a:xfrm>
                <a:off x="2732437" y="4752806"/>
                <a:ext cx="1510029" cy="8309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5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𝑻</m:t>
                      </m:r>
                      <m:r>
                        <a:rPr lang="en-US" sz="5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5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𝒔</m:t>
                      </m:r>
                      <m:r>
                        <a:rPr lang="en-US" sz="5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cs-CZ" sz="5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1" name="TextovéPol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2437" y="4752806"/>
                <a:ext cx="1510029" cy="83099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Obrázek 13" descr="Výřez obrazovky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6816" y="912366"/>
            <a:ext cx="3194298" cy="843925"/>
          </a:xfrm>
          <a:prstGeom prst="rect">
            <a:avLst/>
          </a:prstGeom>
        </p:spPr>
      </p:pic>
      <p:pic>
        <p:nvPicPr>
          <p:cNvPr id="15" name="Obrázek 14" descr="Výřez obrazovky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7617" y="937974"/>
            <a:ext cx="5000802" cy="1164671"/>
          </a:xfrm>
          <a:prstGeom prst="rect">
            <a:avLst/>
          </a:prstGeom>
        </p:spPr>
      </p:pic>
      <p:pic>
        <p:nvPicPr>
          <p:cNvPr id="16" name="Obrázek 15" descr="Výřez obrazovky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584" y="5321171"/>
            <a:ext cx="2841525" cy="724532"/>
          </a:xfrm>
          <a:prstGeom prst="rect">
            <a:avLst/>
          </a:prstGeom>
        </p:spPr>
      </p:pic>
      <p:pic>
        <p:nvPicPr>
          <p:cNvPr id="17" name="Obrázek 16" descr="Výřez obrazovky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9650" y="4639991"/>
            <a:ext cx="1250950" cy="545628"/>
          </a:xfrm>
          <a:prstGeom prst="rect">
            <a:avLst/>
          </a:prstGeom>
        </p:spPr>
      </p:pic>
      <p:pic>
        <p:nvPicPr>
          <p:cNvPr id="19" name="Obrázek 18" descr="Výřez obrazovky"/>
          <p:cNvPicPr>
            <a:picLocks noChangeAspect="1"/>
          </p:cNvPicPr>
          <p:nvPr/>
        </p:nvPicPr>
        <p:blipFill rotWithShape="1">
          <a:blip r:embed="rId7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3" t="5684" b="2555"/>
          <a:stretch/>
        </p:blipFill>
        <p:spPr>
          <a:xfrm>
            <a:off x="2723289" y="2657639"/>
            <a:ext cx="5235404" cy="1040234"/>
          </a:xfrm>
          <a:prstGeom prst="rect">
            <a:avLst/>
          </a:prstGeom>
        </p:spPr>
      </p:pic>
      <p:pic>
        <p:nvPicPr>
          <p:cNvPr id="21" name="Obrázek 20" descr="Výřez obrazovky"/>
          <p:cNvPicPr>
            <a:picLocks noChangeAspect="1"/>
          </p:cNvPicPr>
          <p:nvPr/>
        </p:nvPicPr>
        <p:blipFill rotWithShape="1">
          <a:blip r:embed="rId8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2"/>
          <a:stretch/>
        </p:blipFill>
        <p:spPr>
          <a:xfrm>
            <a:off x="2719726" y="1826614"/>
            <a:ext cx="3656183" cy="550852"/>
          </a:xfrm>
          <a:prstGeom prst="rect">
            <a:avLst/>
          </a:prstGeom>
        </p:spPr>
      </p:pic>
      <p:pic>
        <p:nvPicPr>
          <p:cNvPr id="24" name="Obrázek 23" descr="Výřez obrazovky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600" y="2867427"/>
            <a:ext cx="2177265" cy="714825"/>
          </a:xfrm>
          <a:prstGeom prst="rect">
            <a:avLst/>
          </a:prstGeom>
        </p:spPr>
      </p:pic>
      <p:pic>
        <p:nvPicPr>
          <p:cNvPr id="25" name="Obrázek 24" descr="Výřez obrazovky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600" y="3603153"/>
            <a:ext cx="2479447" cy="692399"/>
          </a:xfrm>
          <a:prstGeom prst="rect">
            <a:avLst/>
          </a:prstGeom>
        </p:spPr>
      </p:pic>
      <p:sp>
        <p:nvSpPr>
          <p:cNvPr id="26" name="TextovéPole 25"/>
          <p:cNvSpPr txBox="1"/>
          <p:nvPr/>
        </p:nvSpPr>
        <p:spPr>
          <a:xfrm>
            <a:off x="8554469" y="2533035"/>
            <a:ext cx="2855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Cauchy-Riemann conditions</a:t>
            </a:r>
            <a:endParaRPr lang="en-US" dirty="0"/>
          </a:p>
        </p:txBody>
      </p:sp>
      <p:sp>
        <p:nvSpPr>
          <p:cNvPr id="27" name="Zaoblený obdélník 26"/>
          <p:cNvSpPr/>
          <p:nvPr/>
        </p:nvSpPr>
        <p:spPr>
          <a:xfrm>
            <a:off x="8467322" y="2535811"/>
            <a:ext cx="3008817" cy="1843242"/>
          </a:xfrm>
          <a:prstGeom prst="roundRect">
            <a:avLst>
              <a:gd name="adj" fmla="val 895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28" name="Přímá spojnice se šipkou 27"/>
          <p:cNvCxnSpPr/>
          <p:nvPr/>
        </p:nvCxnSpPr>
        <p:spPr>
          <a:xfrm flipV="1">
            <a:off x="761999" y="5982928"/>
            <a:ext cx="5040000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Přímá spojnice se šipkou 28"/>
          <p:cNvCxnSpPr/>
          <p:nvPr/>
        </p:nvCxnSpPr>
        <p:spPr>
          <a:xfrm flipH="1" flipV="1">
            <a:off x="776748" y="2415673"/>
            <a:ext cx="0" cy="360000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ovéPole 29"/>
              <p:cNvSpPr txBox="1"/>
              <p:nvPr/>
            </p:nvSpPr>
            <p:spPr>
              <a:xfrm>
                <a:off x="760592" y="1692281"/>
                <a:ext cx="986039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5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5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</m:e>
                        <m:sub>
                          <m:r>
                            <a:rPr lang="en-US" sz="5400" b="1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𝐈</m:t>
                          </m:r>
                        </m:sub>
                      </m:sSub>
                    </m:oMath>
                  </m:oMathPara>
                </a14:m>
                <a:endParaRPr lang="cs-CZ" sz="16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0" name="TextovéPol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592" y="1692281"/>
                <a:ext cx="986039" cy="92333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ovéPole 30"/>
              <p:cNvSpPr txBox="1"/>
              <p:nvPr/>
            </p:nvSpPr>
            <p:spPr>
              <a:xfrm>
                <a:off x="5783051" y="5531230"/>
                <a:ext cx="1146339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5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5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</m:e>
                        <m:sub>
                          <m:r>
                            <a:rPr lang="en-US" sz="5400" b="1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𝐑</m:t>
                          </m:r>
                        </m:sub>
                      </m:sSub>
                    </m:oMath>
                  </m:oMathPara>
                </a14:m>
                <a:endParaRPr lang="cs-CZ" sz="16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1" name="TextovéPol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3051" y="5531230"/>
                <a:ext cx="1146339" cy="923330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ovéPole 21"/>
          <p:cNvSpPr txBox="1"/>
          <p:nvPr/>
        </p:nvSpPr>
        <p:spPr>
          <a:xfrm>
            <a:off x="302066" y="5780738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b="1" dirty="0"/>
              <a:t>0</a:t>
            </a:r>
            <a:endParaRPr lang="cs-CZ" b="1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11442583" y="24328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>
                <a:solidFill>
                  <a:schemeClr val="bg1">
                    <a:lumMod val="50000"/>
                  </a:schemeClr>
                </a:solidFill>
              </a:rPr>
              <a:t>03</a:t>
            </a:r>
            <a:endParaRPr lang="cs-CZ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501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Přímá spojnice se šipkou 2"/>
          <p:cNvCxnSpPr/>
          <p:nvPr/>
        </p:nvCxnSpPr>
        <p:spPr>
          <a:xfrm flipH="1" flipV="1">
            <a:off x="776748" y="2415673"/>
            <a:ext cx="0" cy="360000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Volný tvar 5"/>
          <p:cNvSpPr/>
          <p:nvPr/>
        </p:nvSpPr>
        <p:spPr>
          <a:xfrm>
            <a:off x="4213654" y="4574522"/>
            <a:ext cx="2353962" cy="726568"/>
          </a:xfrm>
          <a:custGeom>
            <a:avLst/>
            <a:gdLst>
              <a:gd name="connsiteX0" fmla="*/ 0 w 3262184"/>
              <a:gd name="connsiteY0" fmla="*/ 497927 h 726568"/>
              <a:gd name="connsiteX1" fmla="*/ 444843 w 3262184"/>
              <a:gd name="connsiteY1" fmla="*/ 3656 h 726568"/>
              <a:gd name="connsiteX2" fmla="*/ 871151 w 3262184"/>
              <a:gd name="connsiteY2" fmla="*/ 726527 h 726568"/>
              <a:gd name="connsiteX3" fmla="*/ 1328351 w 3262184"/>
              <a:gd name="connsiteY3" fmla="*/ 40727 h 726568"/>
              <a:gd name="connsiteX4" fmla="*/ 1748481 w 3262184"/>
              <a:gd name="connsiteY4" fmla="*/ 714170 h 726568"/>
              <a:gd name="connsiteX5" fmla="*/ 2205681 w 3262184"/>
              <a:gd name="connsiteY5" fmla="*/ 127224 h 726568"/>
              <a:gd name="connsiteX6" fmla="*/ 2601097 w 3262184"/>
              <a:gd name="connsiteY6" fmla="*/ 714170 h 726568"/>
              <a:gd name="connsiteX7" fmla="*/ 2928551 w 3262184"/>
              <a:gd name="connsiteY7" fmla="*/ 176651 h 726568"/>
              <a:gd name="connsiteX8" fmla="*/ 3262184 w 3262184"/>
              <a:gd name="connsiteY8" fmla="*/ 411429 h 726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62184" h="726568">
                <a:moveTo>
                  <a:pt x="0" y="497927"/>
                </a:moveTo>
                <a:cubicBezTo>
                  <a:pt x="149825" y="231741"/>
                  <a:pt x="299651" y="-34444"/>
                  <a:pt x="444843" y="3656"/>
                </a:cubicBezTo>
                <a:cubicBezTo>
                  <a:pt x="590035" y="41756"/>
                  <a:pt x="723900" y="720349"/>
                  <a:pt x="871151" y="726527"/>
                </a:cubicBezTo>
                <a:cubicBezTo>
                  <a:pt x="1018402" y="732706"/>
                  <a:pt x="1182129" y="42786"/>
                  <a:pt x="1328351" y="40727"/>
                </a:cubicBezTo>
                <a:cubicBezTo>
                  <a:pt x="1474573" y="38668"/>
                  <a:pt x="1602259" y="699754"/>
                  <a:pt x="1748481" y="714170"/>
                </a:cubicBezTo>
                <a:cubicBezTo>
                  <a:pt x="1894703" y="728586"/>
                  <a:pt x="2063578" y="127224"/>
                  <a:pt x="2205681" y="127224"/>
                </a:cubicBezTo>
                <a:cubicBezTo>
                  <a:pt x="2347784" y="127224"/>
                  <a:pt x="2480619" y="705932"/>
                  <a:pt x="2601097" y="714170"/>
                </a:cubicBezTo>
                <a:cubicBezTo>
                  <a:pt x="2721575" y="722408"/>
                  <a:pt x="2818370" y="227108"/>
                  <a:pt x="2928551" y="176651"/>
                </a:cubicBezTo>
                <a:cubicBezTo>
                  <a:pt x="3038732" y="126194"/>
                  <a:pt x="3150458" y="268811"/>
                  <a:pt x="3262184" y="411429"/>
                </a:cubicBezTo>
              </a:path>
            </a:pathLst>
          </a:custGeom>
          <a:noFill/>
          <a:ln w="571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464385" y="209725"/>
            <a:ext cx="6892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Complex-time classical mechanics </a:t>
            </a:r>
            <a:endParaRPr lang="cs-CZ" sz="3600" b="1" dirty="0">
              <a:solidFill>
                <a:srgbClr val="FF0000"/>
              </a:solidFill>
            </a:endParaRPr>
          </a:p>
        </p:txBody>
      </p:sp>
      <p:pic>
        <p:nvPicPr>
          <p:cNvPr id="14" name="Obrázek 13" descr="Výřez obrazovk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6816" y="912366"/>
            <a:ext cx="3194298" cy="843925"/>
          </a:xfrm>
          <a:prstGeom prst="rect">
            <a:avLst/>
          </a:prstGeom>
        </p:spPr>
      </p:pic>
      <p:pic>
        <p:nvPicPr>
          <p:cNvPr id="21" name="Obrázek 20" descr="Výřez obrazovky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2"/>
          <a:stretch/>
        </p:blipFill>
        <p:spPr>
          <a:xfrm>
            <a:off x="2719726" y="1826614"/>
            <a:ext cx="3656183" cy="550852"/>
          </a:xfrm>
          <a:prstGeom prst="rect">
            <a:avLst/>
          </a:prstGeom>
        </p:spPr>
      </p:pic>
      <p:pic>
        <p:nvPicPr>
          <p:cNvPr id="23" name="Obrázek 22" descr="Výřez obrazovky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918" y="2657812"/>
            <a:ext cx="4975991" cy="1600719"/>
          </a:xfrm>
          <a:prstGeom prst="rect">
            <a:avLst/>
          </a:prstGeom>
        </p:spPr>
      </p:pic>
      <p:pic>
        <p:nvPicPr>
          <p:cNvPr id="4" name="Obrázek 3" descr="Výřez obrazovky"/>
          <p:cNvPicPr>
            <a:picLocks noChangeAspect="1"/>
          </p:cNvPicPr>
          <p:nvPr/>
        </p:nvPicPr>
        <p:blipFill rotWithShape="1">
          <a:blip r:embed="rId5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58"/>
          <a:stretch/>
        </p:blipFill>
        <p:spPr>
          <a:xfrm>
            <a:off x="7123020" y="2697135"/>
            <a:ext cx="4470565" cy="154349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ovéPole 4"/>
              <p:cNvSpPr txBox="1"/>
              <p:nvPr/>
            </p:nvSpPr>
            <p:spPr>
              <a:xfrm>
                <a:off x="6496992" y="3242727"/>
                <a:ext cx="504945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⟺</m:t>
                      </m:r>
                    </m:oMath>
                  </m:oMathPara>
                </a14:m>
                <a:endParaRPr lang="cs-CZ" sz="2800" dirty="0"/>
              </a:p>
            </p:txBody>
          </p:sp>
        </mc:Choice>
        <mc:Fallback xmlns=""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6992" y="3242727"/>
                <a:ext cx="504945" cy="430887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ovéPole 18"/>
              <p:cNvSpPr txBox="1"/>
              <p:nvPr/>
            </p:nvSpPr>
            <p:spPr>
              <a:xfrm>
                <a:off x="760592" y="1692281"/>
                <a:ext cx="986039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5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5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</m:e>
                        <m:sub>
                          <m:r>
                            <a:rPr lang="en-US" sz="5400" b="1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𝐈</m:t>
                          </m:r>
                        </m:sub>
                      </m:sSub>
                    </m:oMath>
                  </m:oMathPara>
                </a14:m>
                <a:endParaRPr lang="cs-CZ" sz="16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9" name="TextovéPol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592" y="1692281"/>
                <a:ext cx="986039" cy="923330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Přímá spojnice se šipkou 19"/>
          <p:cNvCxnSpPr/>
          <p:nvPr/>
        </p:nvCxnSpPr>
        <p:spPr>
          <a:xfrm flipV="1">
            <a:off x="761999" y="5982928"/>
            <a:ext cx="5040000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21"/>
              <p:cNvSpPr txBox="1"/>
              <p:nvPr/>
            </p:nvSpPr>
            <p:spPr>
              <a:xfrm>
                <a:off x="5783051" y="5531230"/>
                <a:ext cx="1146339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5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5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</m:e>
                        <m:sub>
                          <m:r>
                            <a:rPr lang="en-US" sz="5400" b="1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𝐑</m:t>
                          </m:r>
                        </m:sub>
                      </m:sSub>
                    </m:oMath>
                  </m:oMathPara>
                </a14:m>
                <a:endParaRPr lang="cs-CZ" sz="16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2" name="TextovéPol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3051" y="5531230"/>
                <a:ext cx="1146339" cy="92333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ovéPole 23"/>
          <p:cNvSpPr txBox="1"/>
          <p:nvPr/>
        </p:nvSpPr>
        <p:spPr>
          <a:xfrm>
            <a:off x="302066" y="5780738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b="1" dirty="0"/>
              <a:t>0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/>
              <p:cNvSpPr txBox="1"/>
              <p:nvPr/>
            </p:nvSpPr>
            <p:spPr>
              <a:xfrm>
                <a:off x="2732437" y="4752806"/>
                <a:ext cx="1510029" cy="8309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5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𝑻</m:t>
                      </m:r>
                      <m:r>
                        <a:rPr lang="en-US" sz="5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5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𝒔</m:t>
                      </m:r>
                      <m:r>
                        <a:rPr lang="en-US" sz="5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cs-CZ" sz="5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5" name="TextovéPol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2437" y="4752806"/>
                <a:ext cx="1510029" cy="830997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6" name="Obrázek 25" descr="Výřez obrazovky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7617" y="937974"/>
            <a:ext cx="5000802" cy="1164671"/>
          </a:xfrm>
          <a:prstGeom prst="rect">
            <a:avLst/>
          </a:prstGeom>
        </p:spPr>
      </p:pic>
      <p:pic>
        <p:nvPicPr>
          <p:cNvPr id="27" name="Obrázek 26" descr="Výřez obrazovky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584" y="5321171"/>
            <a:ext cx="2841525" cy="724532"/>
          </a:xfrm>
          <a:prstGeom prst="rect">
            <a:avLst/>
          </a:prstGeom>
        </p:spPr>
      </p:pic>
      <p:pic>
        <p:nvPicPr>
          <p:cNvPr id="28" name="Obrázek 27" descr="Výřez obrazovky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9650" y="4639991"/>
            <a:ext cx="1250950" cy="545628"/>
          </a:xfrm>
          <a:prstGeom prst="rect">
            <a:avLst/>
          </a:prstGeom>
        </p:spPr>
      </p:pic>
      <p:sp>
        <p:nvSpPr>
          <p:cNvPr id="29" name="TextovéPole 28"/>
          <p:cNvSpPr txBox="1"/>
          <p:nvPr/>
        </p:nvSpPr>
        <p:spPr>
          <a:xfrm>
            <a:off x="11442583" y="24328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>
                <a:solidFill>
                  <a:schemeClr val="bg1">
                    <a:lumMod val="50000"/>
                  </a:schemeClr>
                </a:solidFill>
              </a:rPr>
              <a:t>04</a:t>
            </a:r>
            <a:endParaRPr lang="cs-CZ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0855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Přímá spojnice 71"/>
          <p:cNvCxnSpPr/>
          <p:nvPr/>
        </p:nvCxnSpPr>
        <p:spPr>
          <a:xfrm flipV="1">
            <a:off x="4742972" y="1496611"/>
            <a:ext cx="0" cy="972000"/>
          </a:xfrm>
          <a:prstGeom prst="line">
            <a:avLst/>
          </a:prstGeom>
          <a:ln w="76200">
            <a:solidFill>
              <a:schemeClr val="bg1">
                <a:lumMod val="75000"/>
              </a:schemeClr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Přímá spojnice 72"/>
          <p:cNvCxnSpPr/>
          <p:nvPr/>
        </p:nvCxnSpPr>
        <p:spPr>
          <a:xfrm>
            <a:off x="4721999" y="2398895"/>
            <a:ext cx="1656000" cy="0"/>
          </a:xfrm>
          <a:prstGeom prst="line">
            <a:avLst/>
          </a:prstGeom>
          <a:ln w="76200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Přímá spojnice 70"/>
          <p:cNvCxnSpPr/>
          <p:nvPr/>
        </p:nvCxnSpPr>
        <p:spPr>
          <a:xfrm flipV="1">
            <a:off x="4742972" y="2353397"/>
            <a:ext cx="0" cy="1260000"/>
          </a:xfrm>
          <a:prstGeom prst="line">
            <a:avLst/>
          </a:prstGeom>
          <a:ln w="762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Přímá spojnice 69"/>
          <p:cNvCxnSpPr/>
          <p:nvPr/>
        </p:nvCxnSpPr>
        <p:spPr>
          <a:xfrm>
            <a:off x="4655108" y="3602192"/>
            <a:ext cx="1080000" cy="0"/>
          </a:xfrm>
          <a:prstGeom prst="line">
            <a:avLst/>
          </a:prstGeom>
          <a:ln w="76200">
            <a:solidFill>
              <a:schemeClr val="bg1">
                <a:lumMod val="75000"/>
              </a:schemeClr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Přímá spojnice 64"/>
          <p:cNvCxnSpPr/>
          <p:nvPr/>
        </p:nvCxnSpPr>
        <p:spPr>
          <a:xfrm>
            <a:off x="3643619" y="3602192"/>
            <a:ext cx="1152000" cy="0"/>
          </a:xfrm>
          <a:prstGeom prst="line">
            <a:avLst/>
          </a:prstGeom>
          <a:ln w="76200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Přímá spojnice 62"/>
          <p:cNvCxnSpPr/>
          <p:nvPr/>
        </p:nvCxnSpPr>
        <p:spPr>
          <a:xfrm flipV="1">
            <a:off x="3636628" y="2720006"/>
            <a:ext cx="0" cy="972000"/>
          </a:xfrm>
          <a:prstGeom prst="line">
            <a:avLst/>
          </a:prstGeom>
          <a:ln w="76200">
            <a:solidFill>
              <a:schemeClr val="bg1">
                <a:lumMod val="75000"/>
              </a:schemeClr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Přímá spojnice 61"/>
          <p:cNvCxnSpPr/>
          <p:nvPr/>
        </p:nvCxnSpPr>
        <p:spPr>
          <a:xfrm>
            <a:off x="3575108" y="4675898"/>
            <a:ext cx="1080000" cy="0"/>
          </a:xfrm>
          <a:prstGeom prst="line">
            <a:avLst/>
          </a:prstGeom>
          <a:ln w="76200">
            <a:solidFill>
              <a:schemeClr val="bg1">
                <a:lumMod val="75000"/>
              </a:schemeClr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Přímá spojnice 60"/>
          <p:cNvCxnSpPr/>
          <p:nvPr/>
        </p:nvCxnSpPr>
        <p:spPr>
          <a:xfrm flipV="1">
            <a:off x="3643619" y="3566984"/>
            <a:ext cx="0" cy="1116000"/>
          </a:xfrm>
          <a:prstGeom prst="line">
            <a:avLst/>
          </a:prstGeom>
          <a:ln w="762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Přímá spojnice 58"/>
          <p:cNvCxnSpPr/>
          <p:nvPr/>
        </p:nvCxnSpPr>
        <p:spPr>
          <a:xfrm>
            <a:off x="2181137" y="4681311"/>
            <a:ext cx="1486251" cy="0"/>
          </a:xfrm>
          <a:prstGeom prst="line">
            <a:avLst/>
          </a:prstGeom>
          <a:ln w="76200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Přímá spojnice se šipkou 1"/>
          <p:cNvCxnSpPr/>
          <p:nvPr/>
        </p:nvCxnSpPr>
        <p:spPr>
          <a:xfrm flipV="1">
            <a:off x="761999" y="5982928"/>
            <a:ext cx="5040000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Přímá spojnice se šipkou 2"/>
          <p:cNvCxnSpPr/>
          <p:nvPr/>
        </p:nvCxnSpPr>
        <p:spPr>
          <a:xfrm flipH="1" flipV="1">
            <a:off x="776748" y="2415673"/>
            <a:ext cx="0" cy="360000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ovéPole 6"/>
          <p:cNvSpPr txBox="1"/>
          <p:nvPr/>
        </p:nvSpPr>
        <p:spPr>
          <a:xfrm>
            <a:off x="464385" y="209725"/>
            <a:ext cx="6892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Classical tunneling trajectories </a:t>
            </a:r>
            <a:endParaRPr lang="cs-CZ" sz="36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5783051" y="5531230"/>
                <a:ext cx="1146339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5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5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</m:e>
                        <m:sub>
                          <m:r>
                            <a:rPr lang="en-US" sz="5400" b="1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𝐑</m:t>
                          </m:r>
                        </m:sub>
                      </m:sSub>
                    </m:oMath>
                  </m:oMathPara>
                </a14:m>
                <a:endParaRPr lang="cs-CZ" sz="16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3051" y="5531230"/>
                <a:ext cx="1146339" cy="92333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Obrázek 21" descr="Výřez obrazovky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214"/>
          <a:stretch/>
        </p:blipFill>
        <p:spPr>
          <a:xfrm>
            <a:off x="7199991" y="93902"/>
            <a:ext cx="4581457" cy="343842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2" name="Obdélník 41"/>
              <p:cNvSpPr/>
              <p:nvPr/>
            </p:nvSpPr>
            <p:spPr>
              <a:xfrm>
                <a:off x="7391133" y="384132"/>
                <a:ext cx="876369" cy="54090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 panose="02040503050406030204" pitchFamily="18" charset="0"/>
                        </a:rPr>
                        <m:t>𝑉𝑉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42" name="Obdélník 4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1133" y="384132"/>
                <a:ext cx="876369" cy="54090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4" name="Přímá spojnice 43"/>
          <p:cNvCxnSpPr/>
          <p:nvPr/>
        </p:nvCxnSpPr>
        <p:spPr>
          <a:xfrm>
            <a:off x="7412805" y="3517513"/>
            <a:ext cx="4140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ovéPole 44"/>
              <p:cNvSpPr txBox="1"/>
              <p:nvPr/>
            </p:nvSpPr>
            <p:spPr>
              <a:xfrm>
                <a:off x="7308403" y="325244"/>
                <a:ext cx="1051378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600" b="1" i="1" smtClean="0">
                          <a:latin typeface="Cambria Math" panose="02040503050406030204" pitchFamily="18" charset="0"/>
                        </a:rPr>
                        <m:t>𝑽</m:t>
                      </m:r>
                      <m:r>
                        <a:rPr lang="cs-CZ" sz="3600" b="1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cs-CZ" sz="3600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cs-CZ" sz="3600" b="1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cs-CZ" sz="3600" b="1" dirty="0"/>
              </a:p>
            </p:txBody>
          </p:sp>
        </mc:Choice>
        <mc:Fallback xmlns="">
          <p:sp>
            <p:nvSpPr>
              <p:cNvPr id="45" name="TextovéPol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8403" y="325244"/>
                <a:ext cx="1051378" cy="55399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ovéPole 45"/>
              <p:cNvSpPr txBox="1"/>
              <p:nvPr/>
            </p:nvSpPr>
            <p:spPr>
              <a:xfrm>
                <a:off x="10122347" y="2918388"/>
                <a:ext cx="411972" cy="6155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4000" b="1" i="1" smtClean="0">
                          <a:latin typeface="Cambria Math" panose="02040503050406030204" pitchFamily="18" charset="0"/>
                        </a:rPr>
                        <m:t>𝒙</m:t>
                      </m:r>
                    </m:oMath>
                  </m:oMathPara>
                </a14:m>
                <a:endParaRPr lang="cs-CZ" sz="4000" b="1" dirty="0"/>
              </a:p>
            </p:txBody>
          </p:sp>
        </mc:Choice>
        <mc:Fallback xmlns="">
          <p:sp>
            <p:nvSpPr>
              <p:cNvPr id="46" name="TextovéPol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22347" y="2918388"/>
                <a:ext cx="411972" cy="61555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9" name="Přímá spojnice 48"/>
          <p:cNvCxnSpPr/>
          <p:nvPr/>
        </p:nvCxnSpPr>
        <p:spPr>
          <a:xfrm>
            <a:off x="2189526" y="5982928"/>
            <a:ext cx="1080000" cy="0"/>
          </a:xfrm>
          <a:prstGeom prst="line">
            <a:avLst/>
          </a:prstGeom>
          <a:ln w="76200">
            <a:solidFill>
              <a:schemeClr val="bg1">
                <a:lumMod val="75000"/>
              </a:schemeClr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Přímá spojnice 55"/>
          <p:cNvCxnSpPr/>
          <p:nvPr/>
        </p:nvCxnSpPr>
        <p:spPr>
          <a:xfrm flipV="1">
            <a:off x="2189526" y="3763480"/>
            <a:ext cx="0" cy="972000"/>
          </a:xfrm>
          <a:prstGeom prst="line">
            <a:avLst/>
          </a:prstGeom>
          <a:ln w="76200">
            <a:solidFill>
              <a:schemeClr val="bg1">
                <a:lumMod val="75000"/>
              </a:schemeClr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Přímá spojnice 56"/>
          <p:cNvCxnSpPr/>
          <p:nvPr/>
        </p:nvCxnSpPr>
        <p:spPr>
          <a:xfrm flipV="1">
            <a:off x="2189526" y="4630137"/>
            <a:ext cx="0" cy="1368000"/>
          </a:xfrm>
          <a:prstGeom prst="line">
            <a:avLst/>
          </a:prstGeom>
          <a:ln w="762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Přímá spojnice 57"/>
          <p:cNvCxnSpPr/>
          <p:nvPr/>
        </p:nvCxnSpPr>
        <p:spPr>
          <a:xfrm>
            <a:off x="761999" y="5992895"/>
            <a:ext cx="1486251" cy="0"/>
          </a:xfrm>
          <a:prstGeom prst="line">
            <a:avLst/>
          </a:prstGeom>
          <a:ln w="76200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ovéPole 73"/>
          <p:cNvSpPr txBox="1"/>
          <p:nvPr/>
        </p:nvSpPr>
        <p:spPr>
          <a:xfrm>
            <a:off x="1318696" y="557146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>
                <a:solidFill>
                  <a:srgbClr val="0070C0"/>
                </a:solidFill>
              </a:rPr>
              <a:t>1</a:t>
            </a:r>
          </a:p>
        </p:txBody>
      </p:sp>
      <p:sp>
        <p:nvSpPr>
          <p:cNvPr id="79" name="TextovéPole 78"/>
          <p:cNvSpPr txBox="1"/>
          <p:nvPr/>
        </p:nvSpPr>
        <p:spPr>
          <a:xfrm>
            <a:off x="2761058" y="42662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 smtClean="0">
                <a:solidFill>
                  <a:srgbClr val="0070C0"/>
                </a:solidFill>
              </a:rPr>
              <a:t>2</a:t>
            </a:r>
            <a:endParaRPr lang="cs-CZ" b="1" dirty="0">
              <a:solidFill>
                <a:srgbClr val="0070C0"/>
              </a:solidFill>
            </a:endParaRPr>
          </a:p>
        </p:txBody>
      </p:sp>
      <p:sp>
        <p:nvSpPr>
          <p:cNvPr id="80" name="TextovéPole 79"/>
          <p:cNvSpPr txBox="1"/>
          <p:nvPr/>
        </p:nvSpPr>
        <p:spPr>
          <a:xfrm>
            <a:off x="4051421" y="318420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3</a:t>
            </a:r>
            <a:endParaRPr lang="cs-CZ" b="1" dirty="0">
              <a:solidFill>
                <a:srgbClr val="0070C0"/>
              </a:solidFill>
            </a:endParaRPr>
          </a:p>
        </p:txBody>
      </p:sp>
      <p:sp>
        <p:nvSpPr>
          <p:cNvPr id="81" name="TextovéPole 80"/>
          <p:cNvSpPr txBox="1"/>
          <p:nvPr/>
        </p:nvSpPr>
        <p:spPr>
          <a:xfrm>
            <a:off x="5345670" y="200177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4</a:t>
            </a:r>
            <a:endParaRPr lang="cs-CZ" b="1" dirty="0">
              <a:solidFill>
                <a:srgbClr val="0070C0"/>
              </a:solidFill>
            </a:endParaRPr>
          </a:p>
        </p:txBody>
      </p:sp>
      <p:sp>
        <p:nvSpPr>
          <p:cNvPr id="83" name="TextovéPole 82"/>
          <p:cNvSpPr txBox="1"/>
          <p:nvPr/>
        </p:nvSpPr>
        <p:spPr>
          <a:xfrm>
            <a:off x="2239861" y="5129471"/>
            <a:ext cx="245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86" name="TextovéPole 85"/>
          <p:cNvSpPr txBox="1"/>
          <p:nvPr/>
        </p:nvSpPr>
        <p:spPr>
          <a:xfrm>
            <a:off x="3689718" y="3975063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II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87" name="TextovéPole 86"/>
          <p:cNvSpPr txBox="1"/>
          <p:nvPr/>
        </p:nvSpPr>
        <p:spPr>
          <a:xfrm>
            <a:off x="4787431" y="2865494"/>
            <a:ext cx="533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III</a:t>
            </a:r>
            <a:endParaRPr lang="cs-CZ" b="1" dirty="0">
              <a:solidFill>
                <a:srgbClr val="FF0000"/>
              </a:solidFill>
            </a:endParaRPr>
          </a:p>
        </p:txBody>
      </p:sp>
      <p:cxnSp>
        <p:nvCxnSpPr>
          <p:cNvPr id="89" name="Přímá spojnice 88"/>
          <p:cNvCxnSpPr/>
          <p:nvPr/>
        </p:nvCxnSpPr>
        <p:spPr>
          <a:xfrm flipV="1">
            <a:off x="6752764" y="1924182"/>
            <a:ext cx="5148000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Přímá spojnice 89"/>
          <p:cNvCxnSpPr/>
          <p:nvPr/>
        </p:nvCxnSpPr>
        <p:spPr>
          <a:xfrm>
            <a:off x="6755502" y="1914895"/>
            <a:ext cx="1512000" cy="0"/>
          </a:xfrm>
          <a:prstGeom prst="line">
            <a:avLst/>
          </a:prstGeom>
          <a:ln w="57150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Přímá spojnice 90"/>
          <p:cNvCxnSpPr/>
          <p:nvPr/>
        </p:nvCxnSpPr>
        <p:spPr>
          <a:xfrm>
            <a:off x="8671560" y="1921378"/>
            <a:ext cx="540000" cy="0"/>
          </a:xfrm>
          <a:prstGeom prst="line">
            <a:avLst/>
          </a:prstGeom>
          <a:ln w="57150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Přímá spojnice 91"/>
          <p:cNvCxnSpPr/>
          <p:nvPr/>
        </p:nvCxnSpPr>
        <p:spPr>
          <a:xfrm>
            <a:off x="10824591" y="1921378"/>
            <a:ext cx="1260000" cy="0"/>
          </a:xfrm>
          <a:prstGeom prst="line">
            <a:avLst/>
          </a:prstGeom>
          <a:ln w="57150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Přímá spojnice 92"/>
          <p:cNvCxnSpPr/>
          <p:nvPr/>
        </p:nvCxnSpPr>
        <p:spPr>
          <a:xfrm>
            <a:off x="9867228" y="1921378"/>
            <a:ext cx="252000" cy="0"/>
          </a:xfrm>
          <a:prstGeom prst="line">
            <a:avLst/>
          </a:prstGeom>
          <a:ln w="57150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Přímá spojnice 93"/>
          <p:cNvCxnSpPr/>
          <p:nvPr/>
        </p:nvCxnSpPr>
        <p:spPr>
          <a:xfrm>
            <a:off x="7864248" y="1907904"/>
            <a:ext cx="25200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  <a:prstDash val="sysDot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Přímá spojnice 94"/>
          <p:cNvCxnSpPr/>
          <p:nvPr/>
        </p:nvCxnSpPr>
        <p:spPr>
          <a:xfrm>
            <a:off x="8292338" y="1921378"/>
            <a:ext cx="360000" cy="0"/>
          </a:xfrm>
          <a:prstGeom prst="line">
            <a:avLst/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Přímá spojnice 95"/>
          <p:cNvCxnSpPr/>
          <p:nvPr/>
        </p:nvCxnSpPr>
        <p:spPr>
          <a:xfrm>
            <a:off x="8268318" y="1909302"/>
            <a:ext cx="25200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  <a:prstDash val="sysDot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Přímá spojnice 96"/>
          <p:cNvCxnSpPr/>
          <p:nvPr/>
        </p:nvCxnSpPr>
        <p:spPr>
          <a:xfrm>
            <a:off x="8811659" y="1921378"/>
            <a:ext cx="25200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  <a:prstDash val="sysDot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Přímá spojnice 97"/>
          <p:cNvCxnSpPr/>
          <p:nvPr/>
        </p:nvCxnSpPr>
        <p:spPr>
          <a:xfrm>
            <a:off x="9211560" y="1921378"/>
            <a:ext cx="648000" cy="0"/>
          </a:xfrm>
          <a:prstGeom prst="line">
            <a:avLst/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Přímá spojnice 98"/>
          <p:cNvCxnSpPr/>
          <p:nvPr/>
        </p:nvCxnSpPr>
        <p:spPr>
          <a:xfrm>
            <a:off x="9468283" y="1916084"/>
            <a:ext cx="25200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  <a:prstDash val="sysDot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Přímá spojnice 99"/>
          <p:cNvCxnSpPr/>
          <p:nvPr/>
        </p:nvCxnSpPr>
        <p:spPr>
          <a:xfrm>
            <a:off x="10119228" y="1924473"/>
            <a:ext cx="684000" cy="0"/>
          </a:xfrm>
          <a:prstGeom prst="line">
            <a:avLst/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Přímá spojnice 100"/>
          <p:cNvCxnSpPr/>
          <p:nvPr/>
        </p:nvCxnSpPr>
        <p:spPr>
          <a:xfrm>
            <a:off x="10396369" y="1927568"/>
            <a:ext cx="25200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  <a:prstDash val="sysDot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ovéPole 101"/>
          <p:cNvSpPr txBox="1"/>
          <p:nvPr/>
        </p:nvSpPr>
        <p:spPr>
          <a:xfrm>
            <a:off x="7415974" y="153857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>
                <a:solidFill>
                  <a:srgbClr val="0070C0"/>
                </a:solidFill>
              </a:rPr>
              <a:t>1</a:t>
            </a:r>
          </a:p>
        </p:txBody>
      </p:sp>
      <p:sp>
        <p:nvSpPr>
          <p:cNvPr id="103" name="TextovéPole 102"/>
          <p:cNvSpPr txBox="1"/>
          <p:nvPr/>
        </p:nvSpPr>
        <p:spPr>
          <a:xfrm>
            <a:off x="8726437" y="153375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 smtClean="0">
                <a:solidFill>
                  <a:srgbClr val="0070C0"/>
                </a:solidFill>
              </a:rPr>
              <a:t>2</a:t>
            </a:r>
            <a:endParaRPr lang="cs-CZ" b="1" dirty="0">
              <a:solidFill>
                <a:srgbClr val="0070C0"/>
              </a:solidFill>
            </a:endParaRPr>
          </a:p>
        </p:txBody>
      </p:sp>
      <p:sp>
        <p:nvSpPr>
          <p:cNvPr id="104" name="TextovéPole 103"/>
          <p:cNvSpPr txBox="1"/>
          <p:nvPr/>
        </p:nvSpPr>
        <p:spPr>
          <a:xfrm>
            <a:off x="9842385" y="153239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 smtClean="0">
                <a:solidFill>
                  <a:srgbClr val="0070C0"/>
                </a:solidFill>
              </a:rPr>
              <a:t>3</a:t>
            </a:r>
            <a:endParaRPr lang="cs-CZ" b="1" dirty="0">
              <a:solidFill>
                <a:srgbClr val="0070C0"/>
              </a:solidFill>
            </a:endParaRPr>
          </a:p>
        </p:txBody>
      </p:sp>
      <p:sp>
        <p:nvSpPr>
          <p:cNvPr id="105" name="TextovéPole 104"/>
          <p:cNvSpPr txBox="1"/>
          <p:nvPr/>
        </p:nvSpPr>
        <p:spPr>
          <a:xfrm>
            <a:off x="11097536" y="154675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4</a:t>
            </a:r>
            <a:endParaRPr lang="cs-CZ" b="1" dirty="0">
              <a:solidFill>
                <a:srgbClr val="0070C0"/>
              </a:solidFill>
            </a:endParaRPr>
          </a:p>
        </p:txBody>
      </p:sp>
      <p:sp>
        <p:nvSpPr>
          <p:cNvPr id="106" name="TextovéPole 105"/>
          <p:cNvSpPr txBox="1"/>
          <p:nvPr/>
        </p:nvSpPr>
        <p:spPr>
          <a:xfrm>
            <a:off x="8349102" y="1917497"/>
            <a:ext cx="245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07" name="TextovéPole 106"/>
          <p:cNvSpPr txBox="1"/>
          <p:nvPr/>
        </p:nvSpPr>
        <p:spPr>
          <a:xfrm>
            <a:off x="9314688" y="1907904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II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08" name="TextovéPole 107"/>
          <p:cNvSpPr txBox="1"/>
          <p:nvPr/>
        </p:nvSpPr>
        <p:spPr>
          <a:xfrm>
            <a:off x="10257092" y="1909302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III</a:t>
            </a:r>
            <a:endParaRPr lang="cs-CZ" b="1" dirty="0">
              <a:solidFill>
                <a:srgbClr val="FF0000"/>
              </a:solidFill>
            </a:endParaRPr>
          </a:p>
        </p:txBody>
      </p:sp>
      <p:cxnSp>
        <p:nvCxnSpPr>
          <p:cNvPr id="109" name="Přímá spojnice 108"/>
          <p:cNvCxnSpPr/>
          <p:nvPr/>
        </p:nvCxnSpPr>
        <p:spPr>
          <a:xfrm>
            <a:off x="9776609" y="1917408"/>
            <a:ext cx="25200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  <a:prstDash val="sysDot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0" name="Obrázek 109" descr="Výřez obrazovky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64" t="6374" b="10970"/>
          <a:stretch/>
        </p:blipFill>
        <p:spPr>
          <a:xfrm>
            <a:off x="7206142" y="3554781"/>
            <a:ext cx="4625037" cy="298024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2" name="TextovéPole 111"/>
              <p:cNvSpPr txBox="1"/>
              <p:nvPr/>
            </p:nvSpPr>
            <p:spPr>
              <a:xfrm>
                <a:off x="242432" y="1692281"/>
                <a:ext cx="1503810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5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5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5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</m:e>
                        <m:sub>
                          <m:r>
                            <a:rPr lang="en-US" sz="5400" b="1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𝐈</m:t>
                          </m:r>
                        </m:sub>
                      </m:sSub>
                    </m:oMath>
                  </m:oMathPara>
                </a14:m>
                <a:endParaRPr lang="cs-CZ" sz="16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2" name="TextovéPole 1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432" y="1692281"/>
                <a:ext cx="1503810" cy="92333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3" name="TextovéPole 112"/>
          <p:cNvSpPr txBox="1"/>
          <p:nvPr/>
        </p:nvSpPr>
        <p:spPr>
          <a:xfrm>
            <a:off x="7205520" y="617068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>
                <a:solidFill>
                  <a:srgbClr val="0070C0"/>
                </a:solidFill>
              </a:rPr>
              <a:t>1</a:t>
            </a:r>
          </a:p>
        </p:txBody>
      </p:sp>
      <p:sp>
        <p:nvSpPr>
          <p:cNvPr id="114" name="TextovéPole 113"/>
          <p:cNvSpPr txBox="1"/>
          <p:nvPr/>
        </p:nvSpPr>
        <p:spPr>
          <a:xfrm>
            <a:off x="7944963" y="618084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2</a:t>
            </a:r>
            <a:endParaRPr lang="cs-CZ" b="1" dirty="0">
              <a:solidFill>
                <a:srgbClr val="0070C0"/>
              </a:solidFill>
            </a:endParaRPr>
          </a:p>
        </p:txBody>
      </p:sp>
      <p:sp>
        <p:nvSpPr>
          <p:cNvPr id="115" name="TextovéPole 114"/>
          <p:cNvSpPr txBox="1"/>
          <p:nvPr/>
        </p:nvSpPr>
        <p:spPr>
          <a:xfrm>
            <a:off x="8567041" y="618084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3</a:t>
            </a:r>
            <a:endParaRPr lang="cs-CZ" b="1" dirty="0">
              <a:solidFill>
                <a:srgbClr val="0070C0"/>
              </a:solidFill>
            </a:endParaRPr>
          </a:p>
        </p:txBody>
      </p:sp>
      <p:sp>
        <p:nvSpPr>
          <p:cNvPr id="116" name="TextovéPole 115"/>
          <p:cNvSpPr txBox="1"/>
          <p:nvPr/>
        </p:nvSpPr>
        <p:spPr>
          <a:xfrm>
            <a:off x="9236013" y="617068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4</a:t>
            </a:r>
            <a:endParaRPr lang="cs-CZ" b="1" dirty="0">
              <a:solidFill>
                <a:srgbClr val="0070C0"/>
              </a:solidFill>
            </a:endParaRPr>
          </a:p>
        </p:txBody>
      </p:sp>
      <p:sp>
        <p:nvSpPr>
          <p:cNvPr id="117" name="TextovéPole 116"/>
          <p:cNvSpPr txBox="1"/>
          <p:nvPr/>
        </p:nvSpPr>
        <p:spPr>
          <a:xfrm>
            <a:off x="9893205" y="6180847"/>
            <a:ext cx="245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18" name="TextovéPole 117"/>
          <p:cNvSpPr txBox="1"/>
          <p:nvPr/>
        </p:nvSpPr>
        <p:spPr>
          <a:xfrm>
            <a:off x="10520888" y="6180847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II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19" name="TextovéPole 118"/>
          <p:cNvSpPr txBox="1"/>
          <p:nvPr/>
        </p:nvSpPr>
        <p:spPr>
          <a:xfrm>
            <a:off x="11133564" y="6180847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III</a:t>
            </a:r>
            <a:endParaRPr lang="cs-CZ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ovéPole 3"/>
              <p:cNvSpPr txBox="1"/>
              <p:nvPr/>
            </p:nvSpPr>
            <p:spPr>
              <a:xfrm>
                <a:off x="7368910" y="4544040"/>
                <a:ext cx="69749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cs-CZ" sz="2000" b="0" i="0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Re</m:t>
                      </m:r>
                      <m:r>
                        <a:rPr lang="cs-CZ" sz="2000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𝑋</m:t>
                      </m:r>
                    </m:oMath>
                  </m:oMathPara>
                </a14:m>
                <a:endParaRPr lang="cs-CZ" sz="20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4" name="TextovéPo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8910" y="4544040"/>
                <a:ext cx="697499" cy="40011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ovéPole 65"/>
              <p:cNvSpPr txBox="1"/>
              <p:nvPr/>
            </p:nvSpPr>
            <p:spPr>
              <a:xfrm>
                <a:off x="7373004" y="5494144"/>
                <a:ext cx="69749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cs-CZ" sz="2000" b="0" i="0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Re</m:t>
                      </m:r>
                      <m:r>
                        <a:rPr lang="cs-CZ" sz="2000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</m:oMath>
                  </m:oMathPara>
                </a14:m>
                <a:endParaRPr lang="cs-CZ" sz="20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66" name="TextovéPole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3004" y="5494144"/>
                <a:ext cx="697499" cy="40011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ovéPole 66"/>
              <p:cNvSpPr txBox="1"/>
              <p:nvPr/>
            </p:nvSpPr>
            <p:spPr>
              <a:xfrm>
                <a:off x="7368910" y="3574953"/>
                <a:ext cx="69749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cs-CZ" sz="2000" b="0" i="0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Re</m:t>
                      </m:r>
                      <m:r>
                        <a:rPr lang="cs-CZ" sz="2000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cs-CZ" sz="20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67" name="TextovéPole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8910" y="3574953"/>
                <a:ext cx="697499" cy="40011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ovéPole 67"/>
              <p:cNvSpPr txBox="1"/>
              <p:nvPr/>
            </p:nvSpPr>
            <p:spPr>
              <a:xfrm>
                <a:off x="9644478" y="3576509"/>
                <a:ext cx="69685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cs-CZ" sz="2000" b="0" i="0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Im</m:t>
                      </m:r>
                      <m:r>
                        <a:rPr lang="cs-CZ" sz="20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cs-CZ" sz="2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8" name="TextovéPole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44478" y="3576509"/>
                <a:ext cx="696857" cy="40011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ovéPole 68"/>
              <p:cNvSpPr txBox="1"/>
              <p:nvPr/>
            </p:nvSpPr>
            <p:spPr>
              <a:xfrm>
                <a:off x="9644478" y="4529214"/>
                <a:ext cx="71032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cs-CZ" sz="2000" b="0" i="0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Im</m:t>
                      </m:r>
                      <m:r>
                        <a:rPr lang="cs-CZ" sz="20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𝑋</m:t>
                      </m:r>
                    </m:oMath>
                  </m:oMathPara>
                </a14:m>
                <a:endParaRPr lang="cs-CZ" sz="2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9" name="TextovéPole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44478" y="4529214"/>
                <a:ext cx="710323" cy="400110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ovéPole 74"/>
              <p:cNvSpPr txBox="1"/>
              <p:nvPr/>
            </p:nvSpPr>
            <p:spPr>
              <a:xfrm>
                <a:off x="9644478" y="5479564"/>
                <a:ext cx="70391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cs-CZ" sz="2000" b="0" i="0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Im</m:t>
                      </m:r>
                      <m:r>
                        <a:rPr lang="cs-CZ" sz="20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</m:oMath>
                  </m:oMathPara>
                </a14:m>
                <a:endParaRPr lang="cs-CZ" sz="2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5" name="TextovéPole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44478" y="5479564"/>
                <a:ext cx="703911" cy="400110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ovéPole 4"/>
              <p:cNvSpPr txBox="1"/>
              <p:nvPr/>
            </p:nvSpPr>
            <p:spPr>
              <a:xfrm>
                <a:off x="8350764" y="6478039"/>
                <a:ext cx="36901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dirty="0" smtClean="0">
                          <a:latin typeface="Cambria Math" panose="02040503050406030204" pitchFamily="18" charset="0"/>
                        </a:rPr>
                        <m:t>𝑺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50764" y="6478039"/>
                <a:ext cx="369012" cy="369332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ovéPole 75"/>
              <p:cNvSpPr txBox="1"/>
              <p:nvPr/>
            </p:nvSpPr>
            <p:spPr>
              <a:xfrm>
                <a:off x="10609142" y="6483429"/>
                <a:ext cx="36901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dirty="0" smtClean="0">
                          <a:latin typeface="Cambria Math" panose="02040503050406030204" pitchFamily="18" charset="0"/>
                        </a:rPr>
                        <m:t>𝑺</m:t>
                      </m:r>
                    </m:oMath>
                  </m:oMathPara>
                </a14:m>
                <a:endParaRPr lang="cs-CZ" b="1" dirty="0"/>
              </a:p>
            </p:txBody>
          </p:sp>
        </mc:Choice>
        <mc:Fallback xmlns="">
          <p:sp>
            <p:nvSpPr>
              <p:cNvPr id="76" name="TextovéPole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09142" y="6483429"/>
                <a:ext cx="369012" cy="369332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ovéPole 5"/>
              <p:cNvSpPr txBox="1"/>
              <p:nvPr/>
            </p:nvSpPr>
            <p:spPr>
              <a:xfrm>
                <a:off x="6614920" y="1351961"/>
                <a:ext cx="53339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i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</m:oMath>
                  </m:oMathPara>
                </a14:m>
                <a:endParaRPr lang="cs-CZ" sz="32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6" name="TextovéPol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4920" y="1351961"/>
                <a:ext cx="533399" cy="584775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ovéPole 7"/>
          <p:cNvSpPr txBox="1"/>
          <p:nvPr/>
        </p:nvSpPr>
        <p:spPr>
          <a:xfrm>
            <a:off x="302066" y="5780738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b="1" dirty="0"/>
              <a:t>0</a:t>
            </a:r>
            <a:endParaRPr lang="cs-CZ" b="1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464386" y="803394"/>
            <a:ext cx="5147898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Look for keywords: instanton, Wick rotation …</a:t>
            </a:r>
          </a:p>
        </p:txBody>
      </p:sp>
      <p:sp>
        <p:nvSpPr>
          <p:cNvPr id="82" name="TextovéPole 81"/>
          <p:cNvSpPr txBox="1"/>
          <p:nvPr/>
        </p:nvSpPr>
        <p:spPr>
          <a:xfrm>
            <a:off x="11442583" y="24328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>
                <a:solidFill>
                  <a:schemeClr val="bg1">
                    <a:lumMod val="50000"/>
                  </a:schemeClr>
                </a:solidFill>
              </a:rPr>
              <a:t>05</a:t>
            </a:r>
            <a:endParaRPr lang="cs-CZ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417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79" grpId="0"/>
      <p:bldP spid="80" grpId="0"/>
      <p:bldP spid="81" grpId="0"/>
      <p:bldP spid="83" grpId="0"/>
      <p:bldP spid="86" grpId="0"/>
      <p:bldP spid="87" grpId="0"/>
      <p:bldP spid="113" grpId="0"/>
      <p:bldP spid="114" grpId="0"/>
      <p:bldP spid="115" grpId="0"/>
      <p:bldP spid="116" grpId="0"/>
      <p:bldP spid="117" grpId="0"/>
      <p:bldP spid="118" grpId="0"/>
      <p:bldP spid="119" grpId="0"/>
      <p:bldP spid="4" grpId="0"/>
      <p:bldP spid="66" grpId="0"/>
      <p:bldP spid="67" grpId="0"/>
      <p:bldP spid="68" grpId="0"/>
      <p:bldP spid="69" grpId="0"/>
      <p:bldP spid="75" grpId="0"/>
      <p:bldP spid="5" grpId="0"/>
      <p:bldP spid="76" grpId="0"/>
      <p:bldP spid="7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/>
          <p:cNvSpPr/>
          <p:nvPr/>
        </p:nvSpPr>
        <p:spPr>
          <a:xfrm>
            <a:off x="2829282" y="4443380"/>
            <a:ext cx="3096000" cy="74267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1361370" y="3357594"/>
                <a:ext cx="1760867" cy="7012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𝑑𝐸</m:t>
                          </m:r>
                        </m:den>
                      </m:f>
                      <m:r>
                        <m:rPr>
                          <m:sty m:val="p"/>
                        </m:rPr>
                        <a:rPr lang="el-G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Φ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1370" y="3357594"/>
                <a:ext cx="1760867" cy="70121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4" name="TextovéPole 133"/>
              <p:cNvSpPr txBox="1"/>
              <p:nvPr/>
            </p:nvSpPr>
            <p:spPr>
              <a:xfrm>
                <a:off x="1359952" y="4458233"/>
                <a:ext cx="1171025" cy="6938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ℏ</m:t>
                          </m:r>
                        </m:den>
                      </m:f>
                      <m:r>
                        <m:rPr>
                          <m:sty m:val="p"/>
                        </m:rPr>
                        <a:rPr lang="el-G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cs-CZ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>
          <p:sp>
            <p:nvSpPr>
              <p:cNvPr id="134" name="TextovéPole 1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9952" y="4458233"/>
                <a:ext cx="1171025" cy="69384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ovéPole 20"/>
          <p:cNvSpPr txBox="1"/>
          <p:nvPr/>
        </p:nvSpPr>
        <p:spPr>
          <a:xfrm>
            <a:off x="789779" y="1893815"/>
            <a:ext cx="365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complex continuum density of states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35" name="TextovéPole 134"/>
          <p:cNvSpPr txBox="1"/>
          <p:nvPr/>
        </p:nvSpPr>
        <p:spPr>
          <a:xfrm>
            <a:off x="799939" y="3062157"/>
            <a:ext cx="2571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complex tunneling phase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36" name="TextovéPole 135"/>
          <p:cNvSpPr txBox="1"/>
          <p:nvPr/>
        </p:nvSpPr>
        <p:spPr>
          <a:xfrm>
            <a:off x="793350" y="4116728"/>
            <a:ext cx="2443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complex tunneling time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2" name="TextovéPole 51"/>
          <p:cNvSpPr txBox="1"/>
          <p:nvPr/>
        </p:nvSpPr>
        <p:spPr>
          <a:xfrm>
            <a:off x="464386" y="803394"/>
            <a:ext cx="57150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</a:t>
            </a:r>
            <a:r>
              <a:rPr lang="en-US" sz="2000" dirty="0" smtClean="0"/>
              <a:t>he genuinely quantum process of tunneling allows for a </a:t>
            </a:r>
            <a:r>
              <a:rPr lang="en-US" sz="2000" b="1" dirty="0" err="1" smtClean="0"/>
              <a:t>semiclassical</a:t>
            </a:r>
            <a:r>
              <a:rPr lang="en-US" sz="2000" b="1" dirty="0" smtClean="0"/>
              <a:t> description !</a:t>
            </a:r>
          </a:p>
        </p:txBody>
      </p:sp>
      <p:sp>
        <p:nvSpPr>
          <p:cNvPr id="41" name="TextovéPole 40"/>
          <p:cNvSpPr txBox="1"/>
          <p:nvPr/>
        </p:nvSpPr>
        <p:spPr>
          <a:xfrm>
            <a:off x="3134549" y="3886209"/>
            <a:ext cx="28551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 smtClean="0"/>
              <a:t>smoothed (</a:t>
            </a:r>
            <a:r>
              <a:rPr lang="en-US" sz="1600" b="1" dirty="0" err="1" smtClean="0"/>
              <a:t>semiclassical</a:t>
            </a:r>
            <a:r>
              <a:rPr lang="en-US" sz="1600" b="1" dirty="0" smtClean="0"/>
              <a:t>) continuum density of states</a:t>
            </a:r>
            <a:r>
              <a:rPr lang="cs-CZ" sz="1600" b="1" dirty="0" smtClean="0"/>
              <a:t> </a:t>
            </a:r>
            <a:endParaRPr lang="en-US" sz="1600" b="1" dirty="0"/>
          </a:p>
        </p:txBody>
      </p:sp>
      <p:sp>
        <p:nvSpPr>
          <p:cNvPr id="3" name="Obdélník 2"/>
          <p:cNvSpPr/>
          <p:nvPr/>
        </p:nvSpPr>
        <p:spPr>
          <a:xfrm>
            <a:off x="1619726" y="1517346"/>
            <a:ext cx="2431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transmission amplitude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ovéPole 42"/>
              <p:cNvSpPr txBox="1"/>
              <p:nvPr/>
            </p:nvSpPr>
            <p:spPr>
              <a:xfrm>
                <a:off x="4034253" y="1452784"/>
                <a:ext cx="2265620" cy="459934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𝒯</m:t>
                      </m:r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m:rPr>
                              <m:sty m:val="p"/>
                            </m:rPr>
                            <a:rPr lang="el-GR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Φ</m:t>
                          </m:r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</m:d>
                        </m:sup>
                      </m:sSup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4253" y="1452784"/>
                <a:ext cx="2265620" cy="459934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" name="Obrázek 39" descr="Výřez obrazovky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9447" y="764414"/>
            <a:ext cx="6002394" cy="6095660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2" name="Obdélník 1"/>
          <p:cNvSpPr/>
          <p:nvPr/>
        </p:nvSpPr>
        <p:spPr>
          <a:xfrm>
            <a:off x="9358070" y="1400989"/>
            <a:ext cx="1043880" cy="10234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4" name="Obdélník 43"/>
          <p:cNvSpPr/>
          <p:nvPr/>
        </p:nvSpPr>
        <p:spPr>
          <a:xfrm>
            <a:off x="9529894" y="5336751"/>
            <a:ext cx="1036095" cy="10234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7" name="Obdélník 46"/>
          <p:cNvSpPr/>
          <p:nvPr/>
        </p:nvSpPr>
        <p:spPr>
          <a:xfrm>
            <a:off x="11432423" y="998804"/>
            <a:ext cx="454311" cy="72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8" name="Obdélník 47"/>
          <p:cNvSpPr/>
          <p:nvPr/>
        </p:nvSpPr>
        <p:spPr>
          <a:xfrm>
            <a:off x="11432423" y="3924358"/>
            <a:ext cx="454311" cy="72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ovéPole 3"/>
              <p:cNvSpPr txBox="1"/>
              <p:nvPr/>
            </p:nvSpPr>
            <p:spPr>
              <a:xfrm>
                <a:off x="11288355" y="3133427"/>
                <a:ext cx="74244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cs-CZ" sz="1600" dirty="0"/>
              </a:p>
            </p:txBody>
          </p:sp>
        </mc:Choice>
        <mc:Fallback xmlns="">
          <p:sp>
            <p:nvSpPr>
              <p:cNvPr id="4" name="TextovéPo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88355" y="3133427"/>
                <a:ext cx="742446" cy="369332"/>
              </a:xfrm>
              <a:prstGeom prst="rect">
                <a:avLst/>
              </a:prstGeom>
              <a:blipFill>
                <a:blip r:embed="rId18"/>
                <a:stretch>
                  <a:fillRect l="-9836" r="-2459" b="-3442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ovéPole 48"/>
              <p:cNvSpPr txBox="1"/>
              <p:nvPr/>
            </p:nvSpPr>
            <p:spPr>
              <a:xfrm>
                <a:off x="11273138" y="6066598"/>
                <a:ext cx="74296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cs-CZ" sz="1200" i="1" dirty="0"/>
              </a:p>
            </p:txBody>
          </p:sp>
        </mc:Choice>
        <mc:Fallback xmlns="">
          <p:sp>
            <p:nvSpPr>
              <p:cNvPr id="49" name="TextovéPole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73138" y="6066598"/>
                <a:ext cx="742960" cy="369332"/>
              </a:xfrm>
              <a:prstGeom prst="rect">
                <a:avLst/>
              </a:prstGeom>
              <a:blipFill>
                <a:blip r:embed="rId19"/>
                <a:stretch>
                  <a:fillRect l="-9016" r="-2459" b="-3442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Zaoblený obdélník 22"/>
          <p:cNvSpPr/>
          <p:nvPr/>
        </p:nvSpPr>
        <p:spPr>
          <a:xfrm>
            <a:off x="6700030" y="60212"/>
            <a:ext cx="1495967" cy="1494742"/>
          </a:xfrm>
          <a:prstGeom prst="roundRect">
            <a:avLst>
              <a:gd name="adj" fmla="val 881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61" name="Přímá spojnice 60"/>
          <p:cNvCxnSpPr/>
          <p:nvPr/>
        </p:nvCxnSpPr>
        <p:spPr>
          <a:xfrm flipH="1" flipV="1">
            <a:off x="6951979" y="365451"/>
            <a:ext cx="0" cy="1058243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Přímá spojnice 61"/>
          <p:cNvCxnSpPr/>
          <p:nvPr/>
        </p:nvCxnSpPr>
        <p:spPr>
          <a:xfrm>
            <a:off x="6951979" y="734782"/>
            <a:ext cx="972000" cy="0"/>
          </a:xfrm>
          <a:prstGeom prst="line">
            <a:avLst/>
          </a:prstGeom>
          <a:ln w="635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Obdélník 62"/>
          <p:cNvSpPr/>
          <p:nvPr/>
        </p:nvSpPr>
        <p:spPr>
          <a:xfrm>
            <a:off x="7162622" y="734782"/>
            <a:ext cx="738066" cy="68523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4" name="TextovéPole 63"/>
          <p:cNvSpPr txBox="1"/>
          <p:nvPr/>
        </p:nvSpPr>
        <p:spPr>
          <a:xfrm>
            <a:off x="6736152" y="55424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1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ovéPole 64"/>
              <p:cNvSpPr txBox="1"/>
              <p:nvPr/>
            </p:nvSpPr>
            <p:spPr>
              <a:xfrm>
                <a:off x="6768598" y="67466"/>
                <a:ext cx="55925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65" name="TextovéPole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8598" y="67466"/>
                <a:ext cx="559256" cy="276999"/>
              </a:xfrm>
              <a:prstGeom prst="rect">
                <a:avLst/>
              </a:prstGeom>
              <a:blipFill>
                <a:blip r:embed="rId20"/>
                <a:stretch>
                  <a:fillRect l="-8696" t="-2174" r="-4348" b="-3260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ovéPole 23"/>
          <p:cNvSpPr txBox="1"/>
          <p:nvPr/>
        </p:nvSpPr>
        <p:spPr>
          <a:xfrm>
            <a:off x="398113" y="1904894"/>
            <a:ext cx="4748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dirty="0"/>
              <a:t>(</a:t>
            </a:r>
            <a:r>
              <a:rPr lang="cs-CZ" sz="2000" dirty="0" smtClean="0"/>
              <a:t>1)</a:t>
            </a:r>
            <a:endParaRPr lang="cs-CZ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398113" y="3045280"/>
            <a:ext cx="4748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dirty="0" smtClean="0"/>
              <a:t>(2)</a:t>
            </a:r>
            <a:endParaRPr lang="cs-CZ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406541" y="4101339"/>
            <a:ext cx="4748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dirty="0" smtClean="0"/>
              <a:t>(3)</a:t>
            </a:r>
            <a:endParaRPr lang="cs-CZ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10014421" y="1614995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(</a:t>
            </a:r>
            <a:r>
              <a:rPr lang="cs-CZ" dirty="0" smtClean="0"/>
              <a:t>1)</a:t>
            </a:r>
            <a:endParaRPr lang="cs-CZ" sz="1600" dirty="0"/>
          </a:p>
        </p:txBody>
      </p:sp>
      <p:sp>
        <p:nvSpPr>
          <p:cNvPr id="71" name="TextovéPole 70"/>
          <p:cNvSpPr txBox="1"/>
          <p:nvPr/>
        </p:nvSpPr>
        <p:spPr>
          <a:xfrm>
            <a:off x="10015819" y="1876452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(2)</a:t>
            </a:r>
            <a:endParaRPr lang="cs-CZ" sz="1600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10015819" y="2128122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(3)</a:t>
            </a:r>
            <a:endParaRPr lang="cs-CZ" sz="1600" dirty="0"/>
          </a:p>
        </p:txBody>
      </p:sp>
      <p:sp>
        <p:nvSpPr>
          <p:cNvPr id="73" name="TextovéPole 72"/>
          <p:cNvSpPr txBox="1"/>
          <p:nvPr/>
        </p:nvSpPr>
        <p:spPr>
          <a:xfrm>
            <a:off x="10194225" y="5406543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(</a:t>
            </a:r>
            <a:r>
              <a:rPr lang="cs-CZ" dirty="0" smtClean="0"/>
              <a:t>1)</a:t>
            </a:r>
            <a:endParaRPr lang="cs-CZ" sz="1600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10195623" y="5668000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(2)</a:t>
            </a:r>
            <a:endParaRPr lang="cs-CZ" sz="1600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10195623" y="5919670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(3)</a:t>
            </a:r>
            <a:endParaRPr lang="cs-CZ" sz="1600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1313487" y="5126870"/>
            <a:ext cx="49132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  <a:r>
              <a:rPr lang="en-US" dirty="0" smtClean="0"/>
              <a:t>omplex extension of </a:t>
            </a:r>
            <a:r>
              <a:rPr lang="en-US" dirty="0" err="1" smtClean="0"/>
              <a:t>Eisenbud</a:t>
            </a:r>
            <a:r>
              <a:rPr lang="en-US" dirty="0" smtClean="0"/>
              <a:t>-Wigner time shift (1948,1955): difference of </a:t>
            </a:r>
            <a:r>
              <a:rPr lang="cs-CZ" dirty="0" err="1" smtClean="0"/>
              <a:t>classical</a:t>
            </a:r>
            <a:r>
              <a:rPr lang="cs-CZ" dirty="0" smtClean="0"/>
              <a:t> </a:t>
            </a:r>
            <a:r>
              <a:rPr lang="en-US" dirty="0" smtClean="0"/>
              <a:t>times of flight of the tunneling and free particles  </a:t>
            </a:r>
            <a:endParaRPr lang="en-US" dirty="0"/>
          </a:p>
        </p:txBody>
      </p:sp>
      <p:sp>
        <p:nvSpPr>
          <p:cNvPr id="79" name="TextovéPole 78"/>
          <p:cNvSpPr txBox="1"/>
          <p:nvPr/>
        </p:nvSpPr>
        <p:spPr>
          <a:xfrm>
            <a:off x="464385" y="209725"/>
            <a:ext cx="4981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Tunneling </a:t>
            </a:r>
            <a:r>
              <a:rPr lang="en-US" sz="3600" b="1" dirty="0" err="1" smtClean="0">
                <a:solidFill>
                  <a:srgbClr val="FF0000"/>
                </a:solidFill>
              </a:rPr>
              <a:t>semiclassics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81" name="Obdélník 80"/>
          <p:cNvSpPr/>
          <p:nvPr/>
        </p:nvSpPr>
        <p:spPr>
          <a:xfrm>
            <a:off x="400072" y="6102737"/>
            <a:ext cx="49611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P.C., </a:t>
            </a:r>
            <a:r>
              <a:rPr lang="cs-CZ" dirty="0" smtClean="0"/>
              <a:t>P</a:t>
            </a:r>
            <a:r>
              <a:rPr lang="cs-CZ" dirty="0"/>
              <a:t>. Stránský, </a:t>
            </a:r>
            <a:r>
              <a:rPr lang="en-US" dirty="0" smtClean="0"/>
              <a:t> </a:t>
            </a:r>
            <a:r>
              <a:rPr lang="cs-CZ" dirty="0" smtClean="0"/>
              <a:t>M</a:t>
            </a:r>
            <a:r>
              <a:rPr lang="cs-CZ" dirty="0"/>
              <a:t>. Š</a:t>
            </a:r>
            <a:r>
              <a:rPr lang="cs-CZ" dirty="0" smtClean="0"/>
              <a:t>indelka, M. Kloc, </a:t>
            </a:r>
          </a:p>
          <a:p>
            <a:r>
              <a:rPr lang="cs-CZ" dirty="0" smtClean="0"/>
              <a:t>PRL 125, 020401 </a:t>
            </a:r>
            <a:r>
              <a:rPr lang="cs-CZ" dirty="0"/>
              <a:t>(2020</a:t>
            </a:r>
            <a:r>
              <a:rPr lang="cs-CZ" dirty="0" smtClean="0"/>
              <a:t>),</a:t>
            </a:r>
            <a:r>
              <a:rPr lang="cs-CZ" dirty="0"/>
              <a:t> </a:t>
            </a:r>
            <a:r>
              <a:rPr lang="cs-CZ" dirty="0" smtClean="0"/>
              <a:t>PRA 103, 062207 </a:t>
            </a:r>
            <a:r>
              <a:rPr lang="cs-CZ" dirty="0"/>
              <a:t>(2021)</a:t>
            </a:r>
          </a:p>
        </p:txBody>
      </p:sp>
      <p:cxnSp>
        <p:nvCxnSpPr>
          <p:cNvPr id="83" name="Přímá spojnice 82"/>
          <p:cNvCxnSpPr/>
          <p:nvPr/>
        </p:nvCxnSpPr>
        <p:spPr>
          <a:xfrm>
            <a:off x="6953156" y="1420021"/>
            <a:ext cx="1224000" cy="1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ovéPole 7"/>
              <p:cNvSpPr txBox="1"/>
              <p:nvPr/>
            </p:nvSpPr>
            <p:spPr>
              <a:xfrm>
                <a:off x="7437979" y="198015"/>
                <a:ext cx="46608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cs-CZ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cs-CZ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cs-CZ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8" name="TextovéPol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7979" y="198015"/>
                <a:ext cx="466089" cy="369332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Pravá složená závorka 8"/>
          <p:cNvSpPr/>
          <p:nvPr/>
        </p:nvSpPr>
        <p:spPr>
          <a:xfrm rot="16200000">
            <a:off x="7476082" y="285010"/>
            <a:ext cx="121159" cy="728055"/>
          </a:xfrm>
          <a:prstGeom prst="rightBrace">
            <a:avLst>
              <a:gd name="adj1" fmla="val 73327"/>
              <a:gd name="adj2" fmla="val 60370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8314550" y="245543"/>
                <a:ext cx="1644617" cy="4851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cs-CZ" sz="140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ℏ</m:t>
                              </m:r>
                            </m:e>
                            <m:sup>
                              <m:r>
                                <a:rPr lang="en-US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sSub>
                            <m:sSubPr>
                              <m:ctrlPr>
                                <a:rPr lang="en-US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r>
                        <a:rPr lang="en-US" sz="14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=1.8∙</m:t>
                      </m:r>
                      <m:sSup>
                        <m:sSupPr>
                          <m:ctrlPr>
                            <a:rPr lang="en-US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14550" y="245543"/>
                <a:ext cx="1644617" cy="485197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0" name="Přímá spojnice 49"/>
          <p:cNvCxnSpPr/>
          <p:nvPr/>
        </p:nvCxnSpPr>
        <p:spPr>
          <a:xfrm flipV="1">
            <a:off x="7900688" y="914914"/>
            <a:ext cx="540000" cy="0"/>
          </a:xfrm>
          <a:prstGeom prst="line">
            <a:avLst/>
          </a:prstGeom>
          <a:ln w="57150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Přímá spojnice 50"/>
          <p:cNvCxnSpPr/>
          <p:nvPr/>
        </p:nvCxnSpPr>
        <p:spPr>
          <a:xfrm flipV="1">
            <a:off x="7168859" y="914914"/>
            <a:ext cx="720000" cy="0"/>
          </a:xfrm>
          <a:prstGeom prst="line">
            <a:avLst/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bdélník 13"/>
          <p:cNvSpPr/>
          <p:nvPr/>
        </p:nvSpPr>
        <p:spPr>
          <a:xfrm>
            <a:off x="10911840" y="6512560"/>
            <a:ext cx="520583" cy="3475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4" name="Obdélník 53"/>
          <p:cNvSpPr/>
          <p:nvPr/>
        </p:nvSpPr>
        <p:spPr>
          <a:xfrm>
            <a:off x="9199762" y="6510486"/>
            <a:ext cx="520583" cy="3475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5" name="Obdélník 54"/>
          <p:cNvSpPr/>
          <p:nvPr/>
        </p:nvSpPr>
        <p:spPr>
          <a:xfrm>
            <a:off x="7424797" y="6499077"/>
            <a:ext cx="520583" cy="3475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6" name="Obdélník 55"/>
          <p:cNvSpPr/>
          <p:nvPr/>
        </p:nvSpPr>
        <p:spPr>
          <a:xfrm>
            <a:off x="6148805" y="3684346"/>
            <a:ext cx="520583" cy="3475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7" name="Obdélník 56"/>
          <p:cNvSpPr/>
          <p:nvPr/>
        </p:nvSpPr>
        <p:spPr>
          <a:xfrm>
            <a:off x="6156224" y="626102"/>
            <a:ext cx="520583" cy="3475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58" name="Přímá spojnice 57"/>
          <p:cNvCxnSpPr/>
          <p:nvPr/>
        </p:nvCxnSpPr>
        <p:spPr>
          <a:xfrm flipV="1">
            <a:off x="6561869" y="914914"/>
            <a:ext cx="612000" cy="0"/>
          </a:xfrm>
          <a:prstGeom prst="line">
            <a:avLst/>
          </a:prstGeom>
          <a:ln w="57150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ovéPole 15"/>
          <p:cNvSpPr txBox="1"/>
          <p:nvPr/>
        </p:nvSpPr>
        <p:spPr>
          <a:xfrm>
            <a:off x="6859453" y="1547616"/>
            <a:ext cx="15664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rectangular barrier</a:t>
            </a:r>
            <a:endParaRPr lang="en-US" sz="20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6" name="Obdélník 65"/>
              <p:cNvSpPr/>
              <p:nvPr/>
            </p:nvSpPr>
            <p:spPr>
              <a:xfrm>
                <a:off x="2446557" y="4399873"/>
                <a:ext cx="3641638" cy="7861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cs-CZ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ℏ</m:t>
                          </m:r>
                        </m:den>
                      </m:f>
                      <m:d>
                        <m:dPr>
                          <m:ctrlPr>
                            <a:rPr lang="cs-CZ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cs-CZ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cs-CZ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cs-CZ" sz="24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cl</m:t>
                              </m:r>
                            </m:sub>
                          </m:sSub>
                          <m:r>
                            <a:rPr lang="cs-CZ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cs-CZ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cs-CZ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cs-CZ" sz="24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cl</m:t>
                              </m:r>
                              <m:r>
                                <a:rPr lang="cs-CZ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cs-CZ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acc>
                        <m:accPr>
                          <m:chr m:val="̅"/>
                          <m:ctrlPr>
                            <a:rPr lang="cs-CZ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cs-CZ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</m:acc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</m:oMath>
                  </m:oMathPara>
                </a14:m>
                <a:endParaRPr lang="cs-CZ" sz="2400" dirty="0"/>
              </a:p>
            </p:txBody>
          </p:sp>
        </mc:Choice>
        <mc:Fallback>
          <p:sp>
            <p:nvSpPr>
              <p:cNvPr id="66" name="Obdélník 6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6557" y="4399873"/>
                <a:ext cx="3641638" cy="786177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Obdélník 52"/>
              <p:cNvSpPr/>
              <p:nvPr/>
            </p:nvSpPr>
            <p:spPr>
              <a:xfrm>
                <a:off x="343708" y="2127287"/>
                <a:ext cx="6125651" cy="91422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cs-CZ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func>
                        <m:funcPr>
                          <m:ctrlP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40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𝜖</m:t>
                              </m:r>
                              <m:r>
                                <a:rPr lang="en-US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→0</m:t>
                              </m:r>
                            </m:lim>
                          </m:limLow>
                        </m:fName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Tr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𝜖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acc>
                                    <m:accPr>
                                      <m:chr m:val="̂"/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𝐻</m:t>
                                      </m:r>
                                    </m:e>
                                  </m:acc>
                                </m:den>
                              </m:f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𝜖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̂"/>
                                          <m:ctrlPr>
                                            <a:rPr lang="en-US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𝐻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53" name="Obdélník 5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708" y="2127287"/>
                <a:ext cx="6125651" cy="914225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TextovéPole 58"/>
          <p:cNvSpPr txBox="1"/>
          <p:nvPr/>
        </p:nvSpPr>
        <p:spPr>
          <a:xfrm>
            <a:off x="11442583" y="24328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>
                <a:solidFill>
                  <a:schemeClr val="bg1">
                    <a:lumMod val="50000"/>
                  </a:schemeClr>
                </a:solidFill>
              </a:rPr>
              <a:t>06</a:t>
            </a:r>
            <a:endParaRPr lang="cs-CZ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319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1" grpId="0"/>
      <p:bldP spid="4" grpId="0"/>
      <p:bldP spid="49" grpId="0"/>
      <p:bldP spid="23" grpId="0" animBg="1"/>
      <p:bldP spid="63" grpId="0" animBg="1"/>
      <p:bldP spid="64" grpId="0"/>
      <p:bldP spid="65" grpId="0"/>
      <p:bldP spid="70" grpId="0"/>
      <p:bldP spid="71" grpId="0"/>
      <p:bldP spid="72" grpId="0"/>
      <p:bldP spid="73" grpId="0"/>
      <p:bldP spid="74" grpId="0"/>
      <p:bldP spid="75" grpId="0"/>
      <p:bldP spid="8" grpId="0"/>
      <p:bldP spid="9" grpId="0" animBg="1"/>
      <p:bldP spid="10" grpId="0"/>
      <p:bldP spid="16" grpId="0"/>
      <p:bldP spid="6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/>
          <p:cNvSpPr/>
          <p:nvPr/>
        </p:nvSpPr>
        <p:spPr>
          <a:xfrm>
            <a:off x="2829282" y="4443380"/>
            <a:ext cx="3096000" cy="74267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ovéPole 19"/>
              <p:cNvSpPr txBox="1"/>
              <p:nvPr/>
            </p:nvSpPr>
            <p:spPr>
              <a:xfrm>
                <a:off x="1361370" y="3357594"/>
                <a:ext cx="1760867" cy="7012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𝑑𝐸</m:t>
                          </m:r>
                        </m:den>
                      </m:f>
                      <m:r>
                        <m:rPr>
                          <m:sty m:val="p"/>
                        </m:rPr>
                        <a:rPr lang="el-G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Φ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20" name="TextovéPol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1370" y="3357594"/>
                <a:ext cx="1760867" cy="70121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4" name="TextovéPole 133"/>
              <p:cNvSpPr txBox="1"/>
              <p:nvPr/>
            </p:nvSpPr>
            <p:spPr>
              <a:xfrm>
                <a:off x="1359952" y="4458233"/>
                <a:ext cx="1171025" cy="6938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ℏ</m:t>
                          </m:r>
                        </m:den>
                      </m:f>
                      <m:r>
                        <m:rPr>
                          <m:sty m:val="p"/>
                        </m:rPr>
                        <a:rPr lang="el-G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cs-CZ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cs-CZ" sz="2400" dirty="0"/>
              </a:p>
            </p:txBody>
          </p:sp>
        </mc:Choice>
        <mc:Fallback>
          <p:sp>
            <p:nvSpPr>
              <p:cNvPr id="134" name="TextovéPole 1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9952" y="4458233"/>
                <a:ext cx="1171025" cy="69384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ovéPole 20"/>
          <p:cNvSpPr txBox="1"/>
          <p:nvPr/>
        </p:nvSpPr>
        <p:spPr>
          <a:xfrm>
            <a:off x="789779" y="1893815"/>
            <a:ext cx="365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complex continuum density of states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35" name="TextovéPole 134"/>
          <p:cNvSpPr txBox="1"/>
          <p:nvPr/>
        </p:nvSpPr>
        <p:spPr>
          <a:xfrm>
            <a:off x="799939" y="3062157"/>
            <a:ext cx="2571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complex tunneling phase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36" name="TextovéPole 135"/>
          <p:cNvSpPr txBox="1"/>
          <p:nvPr/>
        </p:nvSpPr>
        <p:spPr>
          <a:xfrm>
            <a:off x="793350" y="4116728"/>
            <a:ext cx="2443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complex tunneling time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2" name="TextovéPole 51"/>
          <p:cNvSpPr txBox="1"/>
          <p:nvPr/>
        </p:nvSpPr>
        <p:spPr>
          <a:xfrm>
            <a:off x="464386" y="803394"/>
            <a:ext cx="57150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</a:t>
            </a:r>
            <a:r>
              <a:rPr lang="en-US" sz="2000" dirty="0" smtClean="0"/>
              <a:t>he genuinely quantum process of tunneling allows for a </a:t>
            </a:r>
            <a:r>
              <a:rPr lang="en-US" sz="2000" b="1" dirty="0" err="1" smtClean="0"/>
              <a:t>semiclassical</a:t>
            </a:r>
            <a:r>
              <a:rPr lang="en-US" sz="2000" b="1" dirty="0" smtClean="0"/>
              <a:t> description !</a:t>
            </a:r>
          </a:p>
        </p:txBody>
      </p:sp>
      <p:sp>
        <p:nvSpPr>
          <p:cNvPr id="41" name="TextovéPole 40"/>
          <p:cNvSpPr txBox="1"/>
          <p:nvPr/>
        </p:nvSpPr>
        <p:spPr>
          <a:xfrm>
            <a:off x="3134549" y="3886209"/>
            <a:ext cx="28551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 smtClean="0"/>
              <a:t>smoothed (</a:t>
            </a:r>
            <a:r>
              <a:rPr lang="en-US" sz="1600" b="1" dirty="0" err="1" smtClean="0"/>
              <a:t>semiclassical</a:t>
            </a:r>
            <a:r>
              <a:rPr lang="en-US" sz="1600" b="1" dirty="0" smtClean="0"/>
              <a:t>) continuum density of states</a:t>
            </a:r>
            <a:r>
              <a:rPr lang="cs-CZ" sz="1600" b="1" dirty="0" smtClean="0"/>
              <a:t> </a:t>
            </a:r>
            <a:endParaRPr lang="en-US" sz="1600" b="1" dirty="0"/>
          </a:p>
        </p:txBody>
      </p:sp>
      <p:sp>
        <p:nvSpPr>
          <p:cNvPr id="3" name="Obdélník 2"/>
          <p:cNvSpPr/>
          <p:nvPr/>
        </p:nvSpPr>
        <p:spPr>
          <a:xfrm>
            <a:off x="1619726" y="1517346"/>
            <a:ext cx="2431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transmission amplitude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ovéPole 42"/>
              <p:cNvSpPr txBox="1"/>
              <p:nvPr/>
            </p:nvSpPr>
            <p:spPr>
              <a:xfrm>
                <a:off x="4034253" y="1452784"/>
                <a:ext cx="2265620" cy="459934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𝒯</m:t>
                      </m:r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m:rPr>
                              <m:sty m:val="p"/>
                            </m:rPr>
                            <a:rPr lang="el-GR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Φ</m:t>
                          </m:r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</m:d>
                        </m:sup>
                      </m:sSup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43" name="TextovéPole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4253" y="1452784"/>
                <a:ext cx="2265620" cy="459934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" name="Obrázek 39" descr="Výřez obrazovky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9447" y="764414"/>
            <a:ext cx="6002394" cy="6095660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2" name="Obdélník 1"/>
          <p:cNvSpPr/>
          <p:nvPr/>
        </p:nvSpPr>
        <p:spPr>
          <a:xfrm>
            <a:off x="9358070" y="1400989"/>
            <a:ext cx="1043880" cy="10234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4" name="Obdélník 43"/>
          <p:cNvSpPr/>
          <p:nvPr/>
        </p:nvSpPr>
        <p:spPr>
          <a:xfrm>
            <a:off x="9529894" y="5336751"/>
            <a:ext cx="1036095" cy="10234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7" name="Obdélník 46"/>
          <p:cNvSpPr/>
          <p:nvPr/>
        </p:nvSpPr>
        <p:spPr>
          <a:xfrm>
            <a:off x="11432423" y="998804"/>
            <a:ext cx="454311" cy="72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8" name="Obdélník 47"/>
          <p:cNvSpPr/>
          <p:nvPr/>
        </p:nvSpPr>
        <p:spPr>
          <a:xfrm>
            <a:off x="11432423" y="3924358"/>
            <a:ext cx="454311" cy="72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ovéPole 3"/>
              <p:cNvSpPr txBox="1"/>
              <p:nvPr/>
            </p:nvSpPr>
            <p:spPr>
              <a:xfrm>
                <a:off x="11288355" y="3133427"/>
                <a:ext cx="74244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cs-CZ" sz="1600" dirty="0"/>
              </a:p>
            </p:txBody>
          </p:sp>
        </mc:Choice>
        <mc:Fallback xmlns="">
          <p:sp>
            <p:nvSpPr>
              <p:cNvPr id="4" name="TextovéPo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88355" y="3133427"/>
                <a:ext cx="742446" cy="369332"/>
              </a:xfrm>
              <a:prstGeom prst="rect">
                <a:avLst/>
              </a:prstGeom>
              <a:blipFill>
                <a:blip r:embed="rId18"/>
                <a:stretch>
                  <a:fillRect l="-9836" r="-2459" b="-3442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ovéPole 48"/>
              <p:cNvSpPr txBox="1"/>
              <p:nvPr/>
            </p:nvSpPr>
            <p:spPr>
              <a:xfrm>
                <a:off x="11273138" y="6066598"/>
                <a:ext cx="74296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cs-CZ" sz="1200" i="1" dirty="0"/>
              </a:p>
            </p:txBody>
          </p:sp>
        </mc:Choice>
        <mc:Fallback xmlns="">
          <p:sp>
            <p:nvSpPr>
              <p:cNvPr id="49" name="TextovéPole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73138" y="6066598"/>
                <a:ext cx="742960" cy="369332"/>
              </a:xfrm>
              <a:prstGeom prst="rect">
                <a:avLst/>
              </a:prstGeom>
              <a:blipFill>
                <a:blip r:embed="rId19"/>
                <a:stretch>
                  <a:fillRect l="-9016" r="-2459" b="-3442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Zaoblený obdélník 22"/>
          <p:cNvSpPr/>
          <p:nvPr/>
        </p:nvSpPr>
        <p:spPr>
          <a:xfrm>
            <a:off x="6700030" y="60212"/>
            <a:ext cx="1495967" cy="1494742"/>
          </a:xfrm>
          <a:prstGeom prst="roundRect">
            <a:avLst>
              <a:gd name="adj" fmla="val 881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61" name="Přímá spojnice 60"/>
          <p:cNvCxnSpPr/>
          <p:nvPr/>
        </p:nvCxnSpPr>
        <p:spPr>
          <a:xfrm flipH="1" flipV="1">
            <a:off x="6951979" y="365451"/>
            <a:ext cx="0" cy="1058243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Přímá spojnice 61"/>
          <p:cNvCxnSpPr/>
          <p:nvPr/>
        </p:nvCxnSpPr>
        <p:spPr>
          <a:xfrm>
            <a:off x="6951979" y="734782"/>
            <a:ext cx="972000" cy="0"/>
          </a:xfrm>
          <a:prstGeom prst="line">
            <a:avLst/>
          </a:prstGeom>
          <a:ln w="635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Obdélník 62"/>
          <p:cNvSpPr/>
          <p:nvPr/>
        </p:nvSpPr>
        <p:spPr>
          <a:xfrm>
            <a:off x="7162622" y="734782"/>
            <a:ext cx="738066" cy="68523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4" name="TextovéPole 63"/>
          <p:cNvSpPr txBox="1"/>
          <p:nvPr/>
        </p:nvSpPr>
        <p:spPr>
          <a:xfrm>
            <a:off x="6736152" y="55424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1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ovéPole 64"/>
              <p:cNvSpPr txBox="1"/>
              <p:nvPr/>
            </p:nvSpPr>
            <p:spPr>
              <a:xfrm>
                <a:off x="6768598" y="67466"/>
                <a:ext cx="55925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65" name="TextovéPole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8598" y="67466"/>
                <a:ext cx="559256" cy="276999"/>
              </a:xfrm>
              <a:prstGeom prst="rect">
                <a:avLst/>
              </a:prstGeom>
              <a:blipFill>
                <a:blip r:embed="rId20"/>
                <a:stretch>
                  <a:fillRect l="-8696" t="-2174" r="-4348" b="-3260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ovéPole 23"/>
          <p:cNvSpPr txBox="1"/>
          <p:nvPr/>
        </p:nvSpPr>
        <p:spPr>
          <a:xfrm>
            <a:off x="398113" y="1904894"/>
            <a:ext cx="4748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dirty="0"/>
              <a:t>(</a:t>
            </a:r>
            <a:r>
              <a:rPr lang="cs-CZ" sz="2000" dirty="0" smtClean="0"/>
              <a:t>1)</a:t>
            </a:r>
            <a:endParaRPr lang="cs-CZ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398113" y="3045280"/>
            <a:ext cx="4748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dirty="0" smtClean="0"/>
              <a:t>(2)</a:t>
            </a:r>
            <a:endParaRPr lang="cs-CZ" dirty="0"/>
          </a:p>
        </p:txBody>
      </p:sp>
      <p:sp>
        <p:nvSpPr>
          <p:cNvPr id="69" name="TextovéPole 68"/>
          <p:cNvSpPr txBox="1"/>
          <p:nvPr/>
        </p:nvSpPr>
        <p:spPr>
          <a:xfrm>
            <a:off x="406541" y="4101339"/>
            <a:ext cx="4748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dirty="0" smtClean="0"/>
              <a:t>(3)</a:t>
            </a:r>
            <a:endParaRPr lang="cs-CZ" dirty="0"/>
          </a:p>
        </p:txBody>
      </p:sp>
      <p:sp>
        <p:nvSpPr>
          <p:cNvPr id="70" name="TextovéPole 69"/>
          <p:cNvSpPr txBox="1"/>
          <p:nvPr/>
        </p:nvSpPr>
        <p:spPr>
          <a:xfrm>
            <a:off x="10014421" y="1614995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(</a:t>
            </a:r>
            <a:r>
              <a:rPr lang="cs-CZ" dirty="0" smtClean="0"/>
              <a:t>1)</a:t>
            </a:r>
            <a:endParaRPr lang="cs-CZ" sz="1600" dirty="0"/>
          </a:p>
        </p:txBody>
      </p:sp>
      <p:sp>
        <p:nvSpPr>
          <p:cNvPr id="71" name="TextovéPole 70"/>
          <p:cNvSpPr txBox="1"/>
          <p:nvPr/>
        </p:nvSpPr>
        <p:spPr>
          <a:xfrm>
            <a:off x="10015819" y="1876452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(2)</a:t>
            </a:r>
            <a:endParaRPr lang="cs-CZ" sz="1600" dirty="0"/>
          </a:p>
        </p:txBody>
      </p:sp>
      <p:sp>
        <p:nvSpPr>
          <p:cNvPr id="72" name="TextovéPole 71"/>
          <p:cNvSpPr txBox="1"/>
          <p:nvPr/>
        </p:nvSpPr>
        <p:spPr>
          <a:xfrm>
            <a:off x="10015819" y="2128122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(3)</a:t>
            </a:r>
            <a:endParaRPr lang="cs-CZ" sz="1600" dirty="0"/>
          </a:p>
        </p:txBody>
      </p:sp>
      <p:sp>
        <p:nvSpPr>
          <p:cNvPr id="73" name="TextovéPole 72"/>
          <p:cNvSpPr txBox="1"/>
          <p:nvPr/>
        </p:nvSpPr>
        <p:spPr>
          <a:xfrm>
            <a:off x="10194225" y="5406543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(</a:t>
            </a:r>
            <a:r>
              <a:rPr lang="cs-CZ" dirty="0" smtClean="0"/>
              <a:t>1)</a:t>
            </a:r>
            <a:endParaRPr lang="cs-CZ" sz="1600" dirty="0"/>
          </a:p>
        </p:txBody>
      </p:sp>
      <p:sp>
        <p:nvSpPr>
          <p:cNvPr id="74" name="TextovéPole 73"/>
          <p:cNvSpPr txBox="1"/>
          <p:nvPr/>
        </p:nvSpPr>
        <p:spPr>
          <a:xfrm>
            <a:off x="10195623" y="5668000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(2)</a:t>
            </a:r>
            <a:endParaRPr lang="cs-CZ" sz="1600" dirty="0"/>
          </a:p>
        </p:txBody>
      </p:sp>
      <p:sp>
        <p:nvSpPr>
          <p:cNvPr id="75" name="TextovéPole 74"/>
          <p:cNvSpPr txBox="1"/>
          <p:nvPr/>
        </p:nvSpPr>
        <p:spPr>
          <a:xfrm>
            <a:off x="10195623" y="5919670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(3)</a:t>
            </a:r>
            <a:endParaRPr lang="cs-CZ" sz="1600" dirty="0"/>
          </a:p>
        </p:txBody>
      </p:sp>
      <p:sp>
        <p:nvSpPr>
          <p:cNvPr id="78" name="TextovéPole 77"/>
          <p:cNvSpPr txBox="1"/>
          <p:nvPr/>
        </p:nvSpPr>
        <p:spPr>
          <a:xfrm>
            <a:off x="1313487" y="5126870"/>
            <a:ext cx="49132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  <a:r>
              <a:rPr lang="en-US" dirty="0" smtClean="0"/>
              <a:t>omplex extension of </a:t>
            </a:r>
            <a:r>
              <a:rPr lang="en-US" dirty="0" err="1" smtClean="0"/>
              <a:t>Eisenbud</a:t>
            </a:r>
            <a:r>
              <a:rPr lang="en-US" dirty="0" smtClean="0"/>
              <a:t>-Wigner time shift (1948,1955): difference of </a:t>
            </a:r>
            <a:r>
              <a:rPr lang="cs-CZ" dirty="0" err="1" smtClean="0"/>
              <a:t>classical</a:t>
            </a:r>
            <a:r>
              <a:rPr lang="cs-CZ" dirty="0" smtClean="0"/>
              <a:t> </a:t>
            </a:r>
            <a:r>
              <a:rPr lang="en-US" dirty="0" smtClean="0"/>
              <a:t>times of flight of the tunneling and free particles  </a:t>
            </a:r>
            <a:endParaRPr lang="en-US" dirty="0"/>
          </a:p>
        </p:txBody>
      </p:sp>
      <p:sp>
        <p:nvSpPr>
          <p:cNvPr id="79" name="TextovéPole 78"/>
          <p:cNvSpPr txBox="1"/>
          <p:nvPr/>
        </p:nvSpPr>
        <p:spPr>
          <a:xfrm>
            <a:off x="464385" y="209725"/>
            <a:ext cx="4981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Tunneling </a:t>
            </a:r>
            <a:r>
              <a:rPr lang="en-US" sz="3600" b="1" dirty="0" err="1" smtClean="0">
                <a:solidFill>
                  <a:srgbClr val="FF0000"/>
                </a:solidFill>
              </a:rPr>
              <a:t>semiclassics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81" name="Obdélník 80"/>
          <p:cNvSpPr/>
          <p:nvPr/>
        </p:nvSpPr>
        <p:spPr>
          <a:xfrm>
            <a:off x="400072" y="6102737"/>
            <a:ext cx="49611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P.C., </a:t>
            </a:r>
            <a:r>
              <a:rPr lang="cs-CZ" dirty="0" smtClean="0"/>
              <a:t>P</a:t>
            </a:r>
            <a:r>
              <a:rPr lang="cs-CZ" dirty="0"/>
              <a:t>. Stránský, </a:t>
            </a:r>
            <a:r>
              <a:rPr lang="en-US" dirty="0" smtClean="0"/>
              <a:t> </a:t>
            </a:r>
            <a:r>
              <a:rPr lang="cs-CZ" dirty="0" smtClean="0"/>
              <a:t>M</a:t>
            </a:r>
            <a:r>
              <a:rPr lang="cs-CZ" dirty="0"/>
              <a:t>. Š</a:t>
            </a:r>
            <a:r>
              <a:rPr lang="cs-CZ" dirty="0" smtClean="0"/>
              <a:t>indelka, M. Kloc, </a:t>
            </a:r>
          </a:p>
          <a:p>
            <a:r>
              <a:rPr lang="cs-CZ" dirty="0" smtClean="0"/>
              <a:t>PRL 125, 020401 </a:t>
            </a:r>
            <a:r>
              <a:rPr lang="cs-CZ" dirty="0"/>
              <a:t>(2020</a:t>
            </a:r>
            <a:r>
              <a:rPr lang="cs-CZ" dirty="0" smtClean="0"/>
              <a:t>),</a:t>
            </a:r>
            <a:r>
              <a:rPr lang="cs-CZ" dirty="0"/>
              <a:t> </a:t>
            </a:r>
            <a:r>
              <a:rPr lang="cs-CZ" dirty="0" smtClean="0"/>
              <a:t>PRA 103, 062207 </a:t>
            </a:r>
            <a:r>
              <a:rPr lang="cs-CZ" dirty="0"/>
              <a:t>(2021)</a:t>
            </a:r>
          </a:p>
        </p:txBody>
      </p:sp>
      <p:cxnSp>
        <p:nvCxnSpPr>
          <p:cNvPr id="83" name="Přímá spojnice 82"/>
          <p:cNvCxnSpPr/>
          <p:nvPr/>
        </p:nvCxnSpPr>
        <p:spPr>
          <a:xfrm>
            <a:off x="6953156" y="1420021"/>
            <a:ext cx="1224000" cy="1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ovéPole 7"/>
              <p:cNvSpPr txBox="1"/>
              <p:nvPr/>
            </p:nvSpPr>
            <p:spPr>
              <a:xfrm>
                <a:off x="7437979" y="198015"/>
                <a:ext cx="46608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cs-CZ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cs-CZ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cs-CZ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8" name="TextovéPol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7979" y="198015"/>
                <a:ext cx="466089" cy="369332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Pravá složená závorka 8"/>
          <p:cNvSpPr/>
          <p:nvPr/>
        </p:nvSpPr>
        <p:spPr>
          <a:xfrm rot="16200000">
            <a:off x="7476082" y="285010"/>
            <a:ext cx="121159" cy="728055"/>
          </a:xfrm>
          <a:prstGeom prst="rightBrace">
            <a:avLst>
              <a:gd name="adj1" fmla="val 73327"/>
              <a:gd name="adj2" fmla="val 60370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/>
              <p:cNvSpPr txBox="1"/>
              <p:nvPr/>
            </p:nvSpPr>
            <p:spPr>
              <a:xfrm>
                <a:off x="8314550" y="245543"/>
                <a:ext cx="1644617" cy="4851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cs-CZ" sz="140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ℏ</m:t>
                              </m:r>
                            </m:e>
                            <m:sup>
                              <m:r>
                                <a:rPr lang="en-US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sSub>
                            <m:sSubPr>
                              <m:ctrlPr>
                                <a:rPr lang="en-US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r>
                        <a:rPr lang="en-US" sz="14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=1.8∙</m:t>
                      </m:r>
                      <m:sSup>
                        <m:sSupPr>
                          <m:ctrlPr>
                            <a:rPr lang="en-US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14550" y="245543"/>
                <a:ext cx="1644617" cy="485197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0" name="Přímá spojnice 49"/>
          <p:cNvCxnSpPr/>
          <p:nvPr/>
        </p:nvCxnSpPr>
        <p:spPr>
          <a:xfrm flipV="1">
            <a:off x="7900688" y="914914"/>
            <a:ext cx="540000" cy="0"/>
          </a:xfrm>
          <a:prstGeom prst="line">
            <a:avLst/>
          </a:prstGeom>
          <a:ln w="57150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Přímá spojnice 50"/>
          <p:cNvCxnSpPr/>
          <p:nvPr/>
        </p:nvCxnSpPr>
        <p:spPr>
          <a:xfrm flipV="1">
            <a:off x="7168859" y="914914"/>
            <a:ext cx="720000" cy="0"/>
          </a:xfrm>
          <a:prstGeom prst="line">
            <a:avLst/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bdélník 13"/>
          <p:cNvSpPr/>
          <p:nvPr/>
        </p:nvSpPr>
        <p:spPr>
          <a:xfrm>
            <a:off x="10911840" y="6512560"/>
            <a:ext cx="520583" cy="3475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4" name="Obdélník 53"/>
          <p:cNvSpPr/>
          <p:nvPr/>
        </p:nvSpPr>
        <p:spPr>
          <a:xfrm>
            <a:off x="9199762" y="6510486"/>
            <a:ext cx="520583" cy="3475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5" name="Obdélník 54"/>
          <p:cNvSpPr/>
          <p:nvPr/>
        </p:nvSpPr>
        <p:spPr>
          <a:xfrm>
            <a:off x="7424797" y="6499077"/>
            <a:ext cx="520583" cy="3475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6" name="Obdélník 55"/>
          <p:cNvSpPr/>
          <p:nvPr/>
        </p:nvSpPr>
        <p:spPr>
          <a:xfrm>
            <a:off x="6148805" y="3684346"/>
            <a:ext cx="520583" cy="3475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7" name="Obdélník 56"/>
          <p:cNvSpPr/>
          <p:nvPr/>
        </p:nvSpPr>
        <p:spPr>
          <a:xfrm>
            <a:off x="6156224" y="626102"/>
            <a:ext cx="520583" cy="3475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58" name="Přímá spojnice 57"/>
          <p:cNvCxnSpPr/>
          <p:nvPr/>
        </p:nvCxnSpPr>
        <p:spPr>
          <a:xfrm flipV="1">
            <a:off x="6561869" y="914914"/>
            <a:ext cx="612000" cy="0"/>
          </a:xfrm>
          <a:prstGeom prst="line">
            <a:avLst/>
          </a:prstGeom>
          <a:ln w="57150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ovéPole 15"/>
          <p:cNvSpPr txBox="1"/>
          <p:nvPr/>
        </p:nvSpPr>
        <p:spPr>
          <a:xfrm>
            <a:off x="6859453" y="1547616"/>
            <a:ext cx="15664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rectangular barrier</a:t>
            </a:r>
            <a:endParaRPr lang="en-US" sz="20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6" name="Obdélník 65"/>
              <p:cNvSpPr/>
              <p:nvPr/>
            </p:nvSpPr>
            <p:spPr>
              <a:xfrm>
                <a:off x="2446557" y="4399873"/>
                <a:ext cx="3641638" cy="7861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cs-CZ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ℏ</m:t>
                          </m:r>
                        </m:den>
                      </m:f>
                      <m:d>
                        <m:dPr>
                          <m:ctrlPr>
                            <a:rPr lang="cs-CZ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cs-CZ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cs-CZ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cs-CZ" sz="24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cl</m:t>
                              </m:r>
                            </m:sub>
                          </m:sSub>
                          <m:r>
                            <a:rPr lang="cs-CZ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cs-CZ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cs-CZ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cs-CZ" sz="24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cl</m:t>
                              </m:r>
                              <m:r>
                                <a:rPr lang="cs-CZ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cs-CZ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acc>
                        <m:accPr>
                          <m:chr m:val="̅"/>
                          <m:ctrlPr>
                            <a:rPr lang="cs-CZ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cs-CZ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</m:acc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</m:oMath>
                  </m:oMathPara>
                </a14:m>
                <a:endParaRPr lang="cs-CZ" sz="2400" dirty="0"/>
              </a:p>
            </p:txBody>
          </p:sp>
        </mc:Choice>
        <mc:Fallback>
          <p:sp>
            <p:nvSpPr>
              <p:cNvPr id="66" name="Obdélník 6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6557" y="4399873"/>
                <a:ext cx="3641638" cy="786177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Obdélník 52"/>
              <p:cNvSpPr/>
              <p:nvPr/>
            </p:nvSpPr>
            <p:spPr>
              <a:xfrm>
                <a:off x="343708" y="2127287"/>
                <a:ext cx="6125651" cy="91422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cs-CZ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func>
                        <m:funcPr>
                          <m:ctrlP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40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𝜖</m:t>
                              </m:r>
                              <m:r>
                                <a:rPr lang="en-US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→0</m:t>
                              </m:r>
                            </m:lim>
                          </m:limLow>
                        </m:fName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Tr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𝜖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acc>
                                    <m:accPr>
                                      <m:chr m:val="̂"/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𝐻</m:t>
                                      </m:r>
                                    </m:e>
                                  </m:acc>
                                </m:den>
                              </m:f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𝜖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̂"/>
                                          <m:ctrlPr>
                                            <a:rPr lang="en-US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𝐻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53" name="Obdélník 5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708" y="2127287"/>
                <a:ext cx="6125651" cy="914225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TextovéPole 58"/>
          <p:cNvSpPr txBox="1"/>
          <p:nvPr/>
        </p:nvSpPr>
        <p:spPr>
          <a:xfrm>
            <a:off x="11442583" y="24328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>
                <a:solidFill>
                  <a:schemeClr val="bg1">
                    <a:lumMod val="50000"/>
                  </a:schemeClr>
                </a:solidFill>
              </a:rPr>
              <a:t>06</a:t>
            </a:r>
            <a:endParaRPr lang="cs-CZ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7" name="Obrázek 6" descr="Výřez obrazovky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4695" y="3011637"/>
            <a:ext cx="3292357" cy="1687016"/>
          </a:xfrm>
          <a:prstGeom prst="rect">
            <a:avLst/>
          </a:prstGeom>
          <a:ln>
            <a:noFill/>
          </a:ln>
          <a:effectLst>
            <a:outerShdw blurRad="698500" dist="177800" dir="10080000" sx="94000" sy="94000" algn="tl" rotWithShape="0">
              <a:srgbClr val="333333">
                <a:alpha val="40000"/>
              </a:srgbClr>
            </a:outerShdw>
          </a:effectLst>
        </p:spPr>
      </p:pic>
      <p:sp>
        <p:nvSpPr>
          <p:cNvPr id="11" name="Obdélník 10"/>
          <p:cNvSpPr/>
          <p:nvPr/>
        </p:nvSpPr>
        <p:spPr>
          <a:xfrm>
            <a:off x="11766029" y="3092948"/>
            <a:ext cx="306161" cy="2241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54054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1136</TotalTime>
  <Words>1463</Words>
  <Application>Microsoft Office PowerPoint</Application>
  <PresentationFormat>Širokoúhlá obrazovka</PresentationFormat>
  <Paragraphs>240</Paragraphs>
  <Slides>14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Cambria Math</vt:lpstr>
      <vt:lpstr>Symbol</vt:lpstr>
      <vt:lpstr>Times New Roman</vt:lpstr>
      <vt:lpstr>Motiv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HP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Pavel</dc:creator>
  <cp:lastModifiedBy>Pavel</cp:lastModifiedBy>
  <cp:revision>120</cp:revision>
  <dcterms:created xsi:type="dcterms:W3CDTF">2023-03-28T12:51:40Z</dcterms:created>
  <dcterms:modified xsi:type="dcterms:W3CDTF">2023-04-13T12:04:27Z</dcterms:modified>
</cp:coreProperties>
</file>