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8" r:id="rId5"/>
    <p:sldId id="306" r:id="rId6"/>
    <p:sldId id="3836" r:id="rId7"/>
    <p:sldId id="327" r:id="rId8"/>
    <p:sldId id="303" r:id="rId9"/>
    <p:sldId id="353" r:id="rId10"/>
    <p:sldId id="304" r:id="rId11"/>
    <p:sldId id="309" r:id="rId12"/>
    <p:sldId id="3838" r:id="rId13"/>
    <p:sldId id="354" r:id="rId14"/>
    <p:sldId id="308" r:id="rId15"/>
    <p:sldId id="307" r:id="rId16"/>
    <p:sldId id="285" r:id="rId17"/>
    <p:sldId id="291" r:id="rId18"/>
    <p:sldId id="292" r:id="rId19"/>
    <p:sldId id="330" r:id="rId20"/>
    <p:sldId id="328" r:id="rId21"/>
    <p:sldId id="355" r:id="rId22"/>
    <p:sldId id="310" r:id="rId23"/>
    <p:sldId id="350" r:id="rId24"/>
    <p:sldId id="357" r:id="rId25"/>
    <p:sldId id="356" r:id="rId26"/>
    <p:sldId id="358" r:id="rId27"/>
    <p:sldId id="352" r:id="rId28"/>
    <p:sldId id="359" r:id="rId29"/>
    <p:sldId id="311" r:id="rId30"/>
    <p:sldId id="360" r:id="rId31"/>
    <p:sldId id="3835" r:id="rId32"/>
    <p:sldId id="1108" r:id="rId33"/>
    <p:sldId id="351" r:id="rId34"/>
    <p:sldId id="280" r:id="rId35"/>
    <p:sldId id="361" r:id="rId36"/>
    <p:sldId id="348" r:id="rId37"/>
    <p:sldId id="349" r:id="rId38"/>
    <p:sldId id="333" r:id="rId39"/>
    <p:sldId id="336" r:id="rId40"/>
    <p:sldId id="346" r:id="rId41"/>
    <p:sldId id="340" r:id="rId42"/>
    <p:sldId id="3839" r:id="rId43"/>
    <p:sldId id="313" r:id="rId44"/>
    <p:sldId id="314" r:id="rId45"/>
    <p:sldId id="3840" r:id="rId46"/>
    <p:sldId id="3841" r:id="rId47"/>
    <p:sldId id="3842" r:id="rId48"/>
    <p:sldId id="3843" r:id="rId49"/>
    <p:sldId id="3848" r:id="rId50"/>
    <p:sldId id="3844" r:id="rId51"/>
    <p:sldId id="3837" r:id="rId52"/>
    <p:sldId id="315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0" userDrawn="1">
          <p15:clr>
            <a:srgbClr val="A4A3A4"/>
          </p15:clr>
        </p15:guide>
        <p15:guide id="2" pos="438" userDrawn="1">
          <p15:clr>
            <a:srgbClr val="A4A3A4"/>
          </p15:clr>
        </p15:guide>
        <p15:guide id="3" orient="horz" pos="4178" userDrawn="1">
          <p15:clr>
            <a:srgbClr val="A4A3A4"/>
          </p15:clr>
        </p15:guide>
        <p15:guide id="4" pos="5223" userDrawn="1">
          <p15:clr>
            <a:srgbClr val="A4A3A4"/>
          </p15:clr>
        </p15:guide>
        <p15:guide id="5" orient="horz" userDrawn="1">
          <p15:clr>
            <a:srgbClr val="A4A3A4"/>
          </p15:clr>
        </p15:guide>
        <p15:guide id="6" orient="horz" pos="22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5" autoAdjust="0"/>
    <p:restoredTop sz="94660"/>
  </p:normalViewPr>
  <p:slideViewPr>
    <p:cSldViewPr snapToGrid="0" showGuides="1">
      <p:cViewPr varScale="1">
        <p:scale>
          <a:sx n="96" d="100"/>
          <a:sy n="96" d="100"/>
        </p:scale>
        <p:origin x="92" y="800"/>
      </p:cViewPr>
      <p:guideLst>
        <p:guide orient="horz" pos="550"/>
        <p:guide pos="438"/>
        <p:guide orient="horz" pos="4178"/>
        <p:guide pos="5223"/>
        <p:guide orient="horz"/>
        <p:guide orient="horz" pos="22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tableStyles" Target="tableStyles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1B9BF-C6E6-4EB8-93DA-F4ABA8EC0C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F27717-6D09-450F-8BEB-AB709C1207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4FD933-075F-4DB9-9CC1-388254653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B714-2C57-4CCE-9E37-3B25F0C080DE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BC04F1-8088-4F90-A43F-C4A7639FF5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BE1D0-9D0B-439B-8BE0-8155667D8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4950-420B-4C86-BEB2-4BF0A7E735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5815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F96864-8C10-4FB6-9AE8-CB8200443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CAAE8A-896B-43CC-9708-7D0A2D128C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7F6746-C9E4-467E-AC51-036EACD1C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B714-2C57-4CCE-9E37-3B25F0C080DE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A70CF2-F074-45E3-8B1E-2363E4F80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9C6F4-8C2D-4A8D-B75E-448AFE74D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4950-420B-4C86-BEB2-4BF0A7E735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330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9B516E-77CF-4D30-8EAA-FF7142558F3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64E279-66BA-4C64-9E2E-B6AC2C20DD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21CA8-995B-491B-BC4B-C63F01E26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B714-2C57-4CCE-9E37-3B25F0C080DE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0A7052-1E9D-4BA7-805F-5CA6DCF2C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EDB9EB-2A1B-4ABF-B896-CA733314C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4950-420B-4C86-BEB2-4BF0A7E735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899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E1A9E-08A3-4C00-B858-07E44338B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1B94F2-0EA6-4CD9-9252-DBA5E1A88A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DDF978-A9CC-435D-8EF9-9D5FB050B0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B714-2C57-4CCE-9E37-3B25F0C080DE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FBDF13-1BD4-4AA0-A4A0-B848B795A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E67EE7-FAA4-4539-BFDA-25C8C26E4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4950-420B-4C86-BEB2-4BF0A7E735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930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84EF32-52E5-477C-95C2-BAAB19D7F9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2D2926-4CFD-4470-A538-7F59EB67AB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C6B469-601D-4FE9-81C3-EF8B88736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B714-2C57-4CCE-9E37-3B25F0C080DE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56C5F6-4278-4276-8BB9-45E5CCDD3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9D78E7-1898-47CD-A337-954161032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4950-420B-4C86-BEB2-4BF0A7E735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016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4334E7-225E-47CC-95C5-DF7975F17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0B39C4-11FB-476F-A72C-E9C0CBDCC3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A859D3-7DDA-45F3-945D-ACE9D643ED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FD3654-A4CC-41E3-B8ED-43E74C541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B714-2C57-4CCE-9E37-3B25F0C080DE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19E629-A16B-470A-93AF-EEEBE944C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7E952B-A52F-4D81-BF43-AD8F1D198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4950-420B-4C86-BEB2-4BF0A7E735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261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7783F-C9BA-4451-94C2-6A10849B3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D34595-836E-4D17-BDC4-AB66B7283F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17B12FC-D435-4BA1-88D1-09DB0D1CEE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86F49C3-40A5-4FEB-91C4-33F539756F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C0778E-B02E-4C7B-A5FC-BA9CFC3DE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65E46E-D168-470B-ABCF-19B11A59C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B714-2C57-4CCE-9E37-3B25F0C080DE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3B39C8-5629-4887-B28B-A1167344D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38BC0B-6704-4B47-911A-56F859FDC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4950-420B-4C86-BEB2-4BF0A7E735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195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32190-2271-43B5-97BD-D0884D86D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41A5AF-1AE7-4959-82AA-998F636DB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B714-2C57-4CCE-9E37-3B25F0C080DE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CF7460-B011-42B4-ABE6-F15724261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71AF4B-030F-46B6-8192-BAA28F62A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4950-420B-4C86-BEB2-4BF0A7E735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45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EF6C25-E24D-4FBF-9287-95D3B51F12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B714-2C57-4CCE-9E37-3B25F0C080DE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6CBEF4-88A6-49D2-8742-24F568B23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F5531C-72EA-4B31-862E-FA9946ABA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4950-420B-4C86-BEB2-4BF0A7E735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095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F127B-9E06-4384-BD4C-D3A5D0989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4784C5-0E17-4840-B796-9C0A75750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CC3EB-B8A4-4883-8A27-509FB17822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66999B-A58B-4EBB-8BC3-800FA264F7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B714-2C57-4CCE-9E37-3B25F0C080DE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468C92-F8C5-4EBD-8B4D-BD97A683DB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9B2D07-B412-4116-A646-3C9A5F5B0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4950-420B-4C86-BEB2-4BF0A7E735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832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03891-306D-49B1-BE8B-4DE2177DB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6C66B7-28F6-4343-A76C-8C42AEB744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0A11AC-67AB-4617-8C40-E23D041241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946A0B-BD3A-4387-A929-670E5B6B6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AB714-2C57-4CCE-9E37-3B25F0C080DE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D401BD-665E-447E-8A96-F94FAA30B5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B9870D-A848-46B6-B6A0-4F9F18FF2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64950-420B-4C86-BEB2-4BF0A7E735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9841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5E6BA4-3AB9-4537-9BF2-BAD2DD684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37EBB7-2647-4FB8-8CE6-F8DA5118B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17FC18-B166-4F3D-8099-DDE0018754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AB714-2C57-4CCE-9E37-3B25F0C080DE}" type="datetimeFigureOut">
              <a:rPr lang="en-GB" smtClean="0"/>
              <a:t>14/04/2023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CB4DB5-51A7-4B90-B845-88DF4663BF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529568-CA75-4D85-B2FF-CD64DDF321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64950-420B-4C86-BEB2-4BF0A7E735F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7583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hyperlink" Target="https://arxiv.org/list/hep-ex/recent" TargetMode="External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.bin"/><Relationship Id="rId10" Type="http://schemas.openxmlformats.org/officeDocument/2006/relationships/image" Target="../media/image15.wmf"/><Relationship Id="rId4" Type="http://schemas.openxmlformats.org/officeDocument/2006/relationships/image" Target="../media/image16.png"/><Relationship Id="rId9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ciencedirect.com/science/article/pii/0370269373903158" TargetMode="External"/><Relationship Id="rId5" Type="http://schemas.openxmlformats.org/officeDocument/2006/relationships/image" Target="../media/image19.png"/><Relationship Id="rId4" Type="http://schemas.openxmlformats.org/officeDocument/2006/relationships/hyperlink" Target="http://www.sciencedirect.com/science/article/pii/037026937390316X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2207.12246" TargetMode="External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52.png"/><Relationship Id="rId3" Type="http://schemas.openxmlformats.org/officeDocument/2006/relationships/image" Target="../media/image410.png"/><Relationship Id="rId7" Type="http://schemas.openxmlformats.org/officeDocument/2006/relationships/image" Target="../media/image47.png"/><Relationship Id="rId12" Type="http://schemas.openxmlformats.org/officeDocument/2006/relationships/image" Target="../media/image500.png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0.png"/><Relationship Id="rId11" Type="http://schemas.openxmlformats.org/officeDocument/2006/relationships/image" Target="../media/image51.png"/><Relationship Id="rId5" Type="http://schemas.openxmlformats.org/officeDocument/2006/relationships/image" Target="../media/image430.png"/><Relationship Id="rId15" Type="http://schemas.openxmlformats.org/officeDocument/2006/relationships/hyperlink" Target="https://journals.aps.org/prd/pdf/10.1103/PhysRevD.103.014019" TargetMode="External"/><Relationship Id="rId10" Type="http://schemas.openxmlformats.org/officeDocument/2006/relationships/image" Target="../media/image50.png"/><Relationship Id="rId4" Type="http://schemas.openxmlformats.org/officeDocument/2006/relationships/image" Target="../media/image420.png"/><Relationship Id="rId9" Type="http://schemas.openxmlformats.org/officeDocument/2006/relationships/image" Target="../media/image49.png"/><Relationship Id="rId14" Type="http://schemas.openxmlformats.org/officeDocument/2006/relationships/image" Target="../media/image52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12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12" Type="http://schemas.openxmlformats.org/officeDocument/2006/relationships/image" Target="../media/image62.png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hyperlink" Target="https://arxiv.org/abs/2212.00664" TargetMode="Externa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hyperlink" Target="https://en.wikipedia.org/wiki/HERA-B" TargetMode="External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HERMES_experiment" TargetMode="External"/><Relationship Id="rId5" Type="http://schemas.openxmlformats.org/officeDocument/2006/relationships/hyperlink" Target="https://en.wikipedia.org/wiki/ZEUS" TargetMode="External"/><Relationship Id="rId4" Type="http://schemas.openxmlformats.org/officeDocument/2006/relationships/hyperlink" Target="https://en.wikipedia.org/wiki/H1_(particle_detector)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png"/><Relationship Id="rId4" Type="http://schemas.openxmlformats.org/officeDocument/2006/relationships/image" Target="../media/image77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image" Target="../media/image82.emf"/><Relationship Id="rId7" Type="http://schemas.openxmlformats.org/officeDocument/2006/relationships/image" Target="../media/image86.tiff"/><Relationship Id="rId2" Type="http://schemas.openxmlformats.org/officeDocument/2006/relationships/image" Target="../media/image8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5.jpg"/><Relationship Id="rId5" Type="http://schemas.openxmlformats.org/officeDocument/2006/relationships/image" Target="../media/image84.png"/><Relationship Id="rId4" Type="http://schemas.openxmlformats.org/officeDocument/2006/relationships/image" Target="../media/image83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13" Type="http://schemas.openxmlformats.org/officeDocument/2006/relationships/image" Target="../media/image99.png"/><Relationship Id="rId18" Type="http://schemas.openxmlformats.org/officeDocument/2006/relationships/image" Target="../media/image104.emf"/><Relationship Id="rId3" Type="http://schemas.openxmlformats.org/officeDocument/2006/relationships/image" Target="../media/image89.png"/><Relationship Id="rId7" Type="http://schemas.openxmlformats.org/officeDocument/2006/relationships/image" Target="../media/image93.png"/><Relationship Id="rId12" Type="http://schemas.openxmlformats.org/officeDocument/2006/relationships/image" Target="../media/image98.png"/><Relationship Id="rId17" Type="http://schemas.openxmlformats.org/officeDocument/2006/relationships/image" Target="../media/image103.png"/><Relationship Id="rId2" Type="http://schemas.openxmlformats.org/officeDocument/2006/relationships/image" Target="../media/image88.png"/><Relationship Id="rId16" Type="http://schemas.openxmlformats.org/officeDocument/2006/relationships/image" Target="../media/image102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2.png"/><Relationship Id="rId11" Type="http://schemas.openxmlformats.org/officeDocument/2006/relationships/image" Target="../media/image97.png"/><Relationship Id="rId5" Type="http://schemas.openxmlformats.org/officeDocument/2006/relationships/image" Target="../media/image91.png"/><Relationship Id="rId15" Type="http://schemas.openxmlformats.org/officeDocument/2006/relationships/image" Target="../media/image101.png"/><Relationship Id="rId10" Type="http://schemas.openxmlformats.org/officeDocument/2006/relationships/image" Target="../media/image96.png"/><Relationship Id="rId19" Type="http://schemas.openxmlformats.org/officeDocument/2006/relationships/image" Target="../media/image105.jpg"/><Relationship Id="rId4" Type="http://schemas.openxmlformats.org/officeDocument/2006/relationships/image" Target="../media/image90.png"/><Relationship Id="rId9" Type="http://schemas.openxmlformats.org/officeDocument/2006/relationships/image" Target="../media/image95.png"/><Relationship Id="rId14" Type="http://schemas.openxmlformats.org/officeDocument/2006/relationships/image" Target="../media/image10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2.png"/><Relationship Id="rId5" Type="http://schemas.openxmlformats.org/officeDocument/2006/relationships/image" Target="../media/image111.png"/><Relationship Id="rId4" Type="http://schemas.openxmlformats.org/officeDocument/2006/relationships/image" Target="../media/image610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9.PNG"/><Relationship Id="rId4" Type="http://schemas.openxmlformats.org/officeDocument/2006/relationships/image" Target="../media/image1110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ds.cern.ch/record/2819852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7" Type="http://schemas.openxmlformats.org/officeDocument/2006/relationships/image" Target="../media/image122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.png"/><Relationship Id="rId5" Type="http://schemas.openxmlformats.org/officeDocument/2006/relationships/image" Target="../media/image120.png"/><Relationship Id="rId4" Type="http://schemas.openxmlformats.org/officeDocument/2006/relationships/image" Target="../media/image11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7" Type="http://schemas.openxmlformats.org/officeDocument/2006/relationships/image" Target="../media/image127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ds.cern.ch/record/2819852" TargetMode="External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png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i.org/10.48550/arXiv.0806.0883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pdf/1611.05079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18" Type="http://schemas.openxmlformats.org/officeDocument/2006/relationships/image" Target="../media/image31.png"/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17" Type="http://schemas.openxmlformats.org/officeDocument/2006/relationships/image" Target="../media/image30.png"/><Relationship Id="rId2" Type="http://schemas.openxmlformats.org/officeDocument/2006/relationships/hyperlink" Target="https://arxiv.org/list/hep-ex/recent" TargetMode="External"/><Relationship Id="rId16" Type="http://schemas.openxmlformats.org/officeDocument/2006/relationships/image" Target="../media/image29.png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0.PNG"/><Relationship Id="rId11" Type="http://schemas.openxmlformats.org/officeDocument/2006/relationships/image" Target="../media/image24.png"/><Relationship Id="rId15" Type="http://schemas.openxmlformats.org/officeDocument/2006/relationships/image" Target="../media/image28.png"/><Relationship Id="rId19" Type="http://schemas.openxmlformats.org/officeDocument/2006/relationships/image" Target="../media/image32.png"/><Relationship Id="rId4" Type="http://schemas.openxmlformats.org/officeDocument/2006/relationships/image" Target="../media/image12.PNG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list/hep-ex/recent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A3624B61-39C6-F596-96BD-9E322D2007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436" y="1523525"/>
            <a:ext cx="11091128" cy="548032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forward particle physics – past, present and future </a:t>
            </a:r>
            <a:endParaRPr lang="en-US" sz="4000" b="1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4CBE9CFA-E2F3-104E-79AF-DEB9096304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0436" y="4077989"/>
            <a:ext cx="9144000" cy="1655762"/>
          </a:xfrm>
        </p:spPr>
        <p:txBody>
          <a:bodyPr/>
          <a:lstStyle/>
          <a:p>
            <a:pPr algn="l"/>
            <a:r>
              <a:rPr lang="en-US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Tom</a:t>
            </a:r>
            <a:r>
              <a:rPr lang="cs-CZ" b="1" dirty="0" err="1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áš</a:t>
            </a:r>
            <a:r>
              <a:rPr lang="cs-CZ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Sýkora</a:t>
            </a:r>
          </a:p>
          <a:p>
            <a:pPr algn="l"/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Institute of Particle and Nuclear Physics</a:t>
            </a:r>
            <a:endParaRPr lang="cs-CZ" sz="2000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l"/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Faculty of Mathematics and Physics</a:t>
            </a:r>
          </a:p>
        </p:txBody>
      </p:sp>
      <p:pic>
        <p:nvPicPr>
          <p:cNvPr id="10" name="Obrázek 3">
            <a:extLst>
              <a:ext uri="{FF2B5EF4-FFF2-40B4-BE49-F238E27FC236}">
                <a16:creationId xmlns:a16="http://schemas.microsoft.com/office/drawing/2014/main" id="{433E152A-D77A-0D45-561F-800094FD488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6996" y="4077989"/>
            <a:ext cx="1270933" cy="1256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179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FF1E72-1125-48FF-B5C1-C61DFAB5917F}"/>
              </a:ext>
            </a:extLst>
          </p:cNvPr>
          <p:cNvSpPr txBox="1"/>
          <p:nvPr/>
        </p:nvSpPr>
        <p:spPr>
          <a:xfrm>
            <a:off x="791037" y="2967335"/>
            <a:ext cx="665970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total cross section </a:t>
            </a:r>
            <a:r>
              <a:rPr lang="el-GR" sz="2400" i="1" dirty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σ</a:t>
            </a:r>
            <a:r>
              <a:rPr lang="en-US" sz="2400" baseline="-25000" dirty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tot </a:t>
            </a:r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of proton-proton interaction</a:t>
            </a:r>
          </a:p>
        </p:txBody>
      </p:sp>
    </p:spTree>
    <p:extLst>
      <p:ext uri="{BB962C8B-B14F-4D97-AF65-F5344CB8AC3E}">
        <p14:creationId xmlns:p14="http://schemas.microsoft.com/office/powerpoint/2010/main" val="1780453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3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9836DA-528E-44BB-B225-4A1C818761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9168" y="969594"/>
            <a:ext cx="4022272" cy="5398928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978C9F5-1764-4ECD-9B7D-EA43EC4327EF}"/>
              </a:ext>
            </a:extLst>
          </p:cNvPr>
          <p:cNvSpPr txBox="1">
            <a:spLocks/>
          </p:cNvSpPr>
          <p:nvPr/>
        </p:nvSpPr>
        <p:spPr>
          <a:xfrm>
            <a:off x="510928" y="1172589"/>
            <a:ext cx="6820897" cy="51959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l-GR" sz="2000" i="1" dirty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σ</a:t>
            </a:r>
            <a:r>
              <a:rPr lang="en-US" sz="2000" baseline="-25000" dirty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tot </a:t>
            </a:r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of p-p interaction is a </a:t>
            </a:r>
            <a:r>
              <a:rPr lang="en-US" sz="2000" b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fundamental quantity </a:t>
            </a:r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giving the upper bound on probability (cross section) of any process in p-p collisions</a:t>
            </a:r>
            <a:endParaRPr lang="en-US" dirty="0"/>
          </a:p>
          <a:p>
            <a:pPr marL="342900" indent="-342900" algn="l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l-GR" sz="2000" i="1" dirty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σ</a:t>
            </a:r>
            <a:r>
              <a:rPr lang="en-US" sz="2000" baseline="-25000" dirty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tot</a:t>
            </a:r>
            <a:r>
              <a:rPr lang="en-US" sz="2000" dirty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2000" b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is not calculable in the framework of perturbative QCD</a:t>
            </a:r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; </a:t>
            </a:r>
            <a:b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sz="2000" dirty="0" err="1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Regge</a:t>
            </a:r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model is used in HEP generators to describe kinematic area where perturbative QCD cannot be applied</a:t>
            </a:r>
          </a:p>
          <a:p>
            <a:endParaRPr lang="en-US" sz="600" dirty="0">
              <a:solidFill>
                <a:srgbClr val="002060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8B70318-EADD-4E74-99DD-FFB35A69FA24}"/>
              </a:ext>
            </a:extLst>
          </p:cNvPr>
          <p:cNvCxnSpPr/>
          <p:nvPr/>
        </p:nvCxnSpPr>
        <p:spPr>
          <a:xfrm>
            <a:off x="8503920" y="1628503"/>
            <a:ext cx="2967808" cy="68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3F21612-0081-4391-AACE-D3887B055D93}"/>
              </a:ext>
            </a:extLst>
          </p:cNvPr>
          <p:cNvCxnSpPr/>
          <p:nvPr/>
        </p:nvCxnSpPr>
        <p:spPr>
          <a:xfrm>
            <a:off x="8481060" y="2230483"/>
            <a:ext cx="2967808" cy="680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4FD89E0-CFF8-4103-884D-8108824B8947}"/>
              </a:ext>
            </a:extLst>
          </p:cNvPr>
          <p:cNvSpPr txBox="1"/>
          <p:nvPr/>
        </p:nvSpPr>
        <p:spPr>
          <a:xfrm>
            <a:off x="587375" y="383646"/>
            <a:ext cx="665970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total cross section </a:t>
            </a:r>
            <a:r>
              <a:rPr lang="el-GR" sz="2400" i="1" dirty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σ</a:t>
            </a:r>
            <a:r>
              <a:rPr lang="en-US" sz="2400" baseline="-25000" dirty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tot </a:t>
            </a:r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of proton-proton interaction</a:t>
            </a:r>
          </a:p>
        </p:txBody>
      </p:sp>
      <p:graphicFrame>
        <p:nvGraphicFramePr>
          <p:cNvPr id="13" name="Objekt 8">
            <a:extLst>
              <a:ext uri="{FF2B5EF4-FFF2-40B4-BE49-F238E27FC236}">
                <a16:creationId xmlns:a16="http://schemas.microsoft.com/office/drawing/2014/main" id="{B34E02BA-0ACD-42CA-98E8-46863A43AE6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35005"/>
              </p:ext>
            </p:extLst>
          </p:nvPr>
        </p:nvGraphicFramePr>
        <p:xfrm>
          <a:off x="3383632" y="4348190"/>
          <a:ext cx="1549400" cy="73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Rovnice" r:id="rId5" imgW="761760" imgH="444240" progId="Equation.3">
                  <p:embed/>
                </p:oleObj>
              </mc:Choice>
              <mc:Fallback>
                <p:oleObj name="Rovnice" r:id="rId5" imgW="761760" imgH="444240" progId="Equation.3">
                  <p:embed/>
                  <p:pic>
                    <p:nvPicPr>
                      <p:cNvPr id="13" name="Objekt 8">
                        <a:extLst>
                          <a:ext uri="{FF2B5EF4-FFF2-40B4-BE49-F238E27FC236}">
                            <a16:creationId xmlns:a16="http://schemas.microsoft.com/office/drawing/2014/main" id="{B34E02BA-0ACD-42CA-98E8-46863A43AE6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3632" y="4348190"/>
                        <a:ext cx="1549400" cy="7318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kt 21">
            <a:extLst>
              <a:ext uri="{FF2B5EF4-FFF2-40B4-BE49-F238E27FC236}">
                <a16:creationId xmlns:a16="http://schemas.microsoft.com/office/drawing/2014/main" id="{1A1BA83B-B40C-49D6-AB87-A54225A6867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4639800"/>
              </p:ext>
            </p:extLst>
          </p:nvPr>
        </p:nvGraphicFramePr>
        <p:xfrm>
          <a:off x="3531081" y="5962179"/>
          <a:ext cx="1398587" cy="423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Rovnice" r:id="rId7" imgW="850680" imgH="253800" progId="Equation.3">
                  <p:embed/>
                </p:oleObj>
              </mc:Choice>
              <mc:Fallback>
                <p:oleObj name="Rovnice" r:id="rId7" imgW="850680" imgH="253800" progId="Equation.3">
                  <p:embed/>
                  <p:pic>
                    <p:nvPicPr>
                      <p:cNvPr id="14" name="Objekt 21">
                        <a:extLst>
                          <a:ext uri="{FF2B5EF4-FFF2-40B4-BE49-F238E27FC236}">
                            <a16:creationId xmlns:a16="http://schemas.microsoft.com/office/drawing/2014/main" id="{1A1BA83B-B40C-49D6-AB87-A54225A6867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31081" y="5962179"/>
                        <a:ext cx="1398587" cy="4238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ovéPole 22">
            <a:extLst>
              <a:ext uri="{FF2B5EF4-FFF2-40B4-BE49-F238E27FC236}">
                <a16:creationId xmlns:a16="http://schemas.microsoft.com/office/drawing/2014/main" id="{A96F13A4-9B18-4AB6-9CE4-6B6AC8F98EDE}"/>
              </a:ext>
            </a:extLst>
          </p:cNvPr>
          <p:cNvSpPr txBox="1"/>
          <p:nvPr/>
        </p:nvSpPr>
        <p:spPr>
          <a:xfrm>
            <a:off x="510928" y="4174334"/>
            <a:ext cx="20233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black disk limit</a:t>
            </a:r>
          </a:p>
        </p:txBody>
      </p:sp>
      <p:sp>
        <p:nvSpPr>
          <p:cNvPr id="16" name="TextovéPole 23">
            <a:extLst>
              <a:ext uri="{FF2B5EF4-FFF2-40B4-BE49-F238E27FC236}">
                <a16:creationId xmlns:a16="http://schemas.microsoft.com/office/drawing/2014/main" id="{86AE5884-A096-4315-948C-2BBA13FF384C}"/>
              </a:ext>
            </a:extLst>
          </p:cNvPr>
          <p:cNvSpPr txBox="1"/>
          <p:nvPr/>
        </p:nvSpPr>
        <p:spPr>
          <a:xfrm>
            <a:off x="510928" y="5285071"/>
            <a:ext cx="291746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 err="1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Pomeranchuk</a:t>
            </a:r>
            <a:r>
              <a:rPr lang="en-US" sz="2000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 theorem</a:t>
            </a:r>
          </a:p>
          <a:p>
            <a:endParaRPr lang="en-US" dirty="0"/>
          </a:p>
        </p:txBody>
      </p:sp>
      <p:graphicFrame>
        <p:nvGraphicFramePr>
          <p:cNvPr id="17" name="Objekt 7">
            <a:extLst>
              <a:ext uri="{FF2B5EF4-FFF2-40B4-BE49-F238E27FC236}">
                <a16:creationId xmlns:a16="http://schemas.microsoft.com/office/drawing/2014/main" id="{AD7CA498-DAB4-4ECB-A4B2-71A1FFF94E7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9159527"/>
              </p:ext>
            </p:extLst>
          </p:nvPr>
        </p:nvGraphicFramePr>
        <p:xfrm>
          <a:off x="3383632" y="3620043"/>
          <a:ext cx="2581275" cy="37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Rovnice" r:id="rId9" imgW="1269720" imgH="228600" progId="Equation.3">
                  <p:embed/>
                </p:oleObj>
              </mc:Choice>
              <mc:Fallback>
                <p:oleObj name="Rovnice" r:id="rId9" imgW="1269720" imgH="228600" progId="Equation.3">
                  <p:embed/>
                  <p:pic>
                    <p:nvPicPr>
                      <p:cNvPr id="17" name="Objekt 7">
                        <a:extLst>
                          <a:ext uri="{FF2B5EF4-FFF2-40B4-BE49-F238E27FC236}">
                            <a16:creationId xmlns:a16="http://schemas.microsoft.com/office/drawing/2014/main" id="{AD7CA498-DAB4-4ECB-A4B2-71A1FFF94E7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3632" y="3620043"/>
                        <a:ext cx="2581275" cy="37623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9050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ovéPole 23">
            <a:extLst>
              <a:ext uri="{FF2B5EF4-FFF2-40B4-BE49-F238E27FC236}">
                <a16:creationId xmlns:a16="http://schemas.microsoft.com/office/drawing/2014/main" id="{D2E318BC-A9FD-4D29-BD4E-9386208E4318}"/>
              </a:ext>
            </a:extLst>
          </p:cNvPr>
          <p:cNvSpPr txBox="1"/>
          <p:nvPr/>
        </p:nvSpPr>
        <p:spPr>
          <a:xfrm>
            <a:off x="510928" y="3557913"/>
            <a:ext cx="216565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  <a:sym typeface="Wingdings" panose="05000000000000000000" pitchFamily="2" charset="2"/>
              </a:rPr>
              <a:t>optical theorem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552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feld 9">
            <a:extLst>
              <a:ext uri="{FF2B5EF4-FFF2-40B4-BE49-F238E27FC236}">
                <a16:creationId xmlns:a16="http://schemas.microsoft.com/office/drawing/2014/main" id="{335A774E-F9BA-49C6-B7A1-15F1E35D8892}"/>
              </a:ext>
            </a:extLst>
          </p:cNvPr>
          <p:cNvSpPr txBox="1"/>
          <p:nvPr/>
        </p:nvSpPr>
        <p:spPr>
          <a:xfrm>
            <a:off x="632437" y="1137437"/>
            <a:ext cx="7140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hruti" panose="020B0502040204020203" pitchFamily="34" charset="0"/>
                <a:cs typeface="Shruti" panose="020B0502040204020203" pitchFamily="34" charset="0"/>
                <a:sym typeface="Wingdings" panose="05000000000000000000" pitchFamily="2" charset="2"/>
              </a:rPr>
              <a:t>ISR – </a:t>
            </a:r>
            <a:r>
              <a:rPr lang="en-US" sz="2000" dirty="0">
                <a:solidFill>
                  <a:srgbClr val="0070C0"/>
                </a:solidFill>
                <a:latin typeface="Shruti" panose="020B0502040204020203" pitchFamily="34" charset="0"/>
                <a:cs typeface="Shruti" panose="020B0502040204020203" pitchFamily="34" charset="0"/>
                <a:sym typeface="Wingdings" panose="05000000000000000000" pitchFamily="2" charset="2"/>
              </a:rPr>
              <a:t>rise of </a:t>
            </a:r>
            <a:r>
              <a:rPr lang="el-GR" sz="2000" b="1" dirty="0">
                <a:solidFill>
                  <a:srgbClr val="0070C0"/>
                </a:solidFill>
                <a:cs typeface="Shruti" panose="020B0502040204020203" pitchFamily="34" charset="0"/>
                <a:sym typeface="Wingdings" panose="05000000000000000000" pitchFamily="2" charset="2"/>
              </a:rPr>
              <a:t>σ</a:t>
            </a:r>
            <a:r>
              <a:rPr lang="de-DE" sz="2000" b="1" baseline="-25000" dirty="0">
                <a:solidFill>
                  <a:srgbClr val="0070C0"/>
                </a:solidFill>
                <a:latin typeface="Shruti" panose="020B0502040204020203" pitchFamily="34" charset="0"/>
                <a:cs typeface="Shruti" panose="020B0502040204020203" pitchFamily="34" charset="0"/>
                <a:sym typeface="Wingdings" panose="05000000000000000000" pitchFamily="2" charset="2"/>
              </a:rPr>
              <a:t>tot</a:t>
            </a:r>
            <a:r>
              <a:rPr lang="en-US" sz="2000" dirty="0">
                <a:solidFill>
                  <a:srgbClr val="0070C0"/>
                </a:solidFill>
                <a:latin typeface="Shruti" panose="020B0502040204020203" pitchFamily="34" charset="0"/>
                <a:cs typeface="Shruti" panose="020B0502040204020203" pitchFamily="34" charset="0"/>
                <a:sym typeface="Wingdings" panose="05000000000000000000" pitchFamily="2" charset="2"/>
              </a:rPr>
              <a:t> 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hruti" panose="020B0502040204020203" pitchFamily="34" charset="0"/>
                <a:cs typeface="Shruti" panose="020B0502040204020203" pitchFamily="34" charset="0"/>
                <a:sym typeface="Wingdings" panose="05000000000000000000" pitchFamily="2" charset="2"/>
              </a:rPr>
              <a:t>was observed first time </a:t>
            </a:r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45D09481-7F09-435F-A355-66058AACC4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3645" y="1845219"/>
            <a:ext cx="4371975" cy="325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2F381F7F-8AD9-4A31-AA27-C220066B4CF1}"/>
              </a:ext>
            </a:extLst>
          </p:cNvPr>
          <p:cNvSpPr/>
          <p:nvPr/>
        </p:nvSpPr>
        <p:spPr>
          <a:xfrm>
            <a:off x="4952917" y="5251081"/>
            <a:ext cx="48245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>
                <a:latin typeface="Shruti" panose="020B0502040204020203" pitchFamily="34" charset="0"/>
                <a:cs typeface="Shruti" panose="020B0502040204020203" pitchFamily="34" charset="0"/>
                <a:hlinkClick r:id="rId4"/>
              </a:rPr>
              <a:t>S.R. </a:t>
            </a:r>
            <a:r>
              <a:rPr lang="de-DE" sz="1600" dirty="0" err="1">
                <a:latin typeface="Shruti" panose="020B0502040204020203" pitchFamily="34" charset="0"/>
                <a:cs typeface="Shruti" panose="020B0502040204020203" pitchFamily="34" charset="0"/>
                <a:hlinkClick r:id="rId4"/>
              </a:rPr>
              <a:t>Amendolia</a:t>
            </a:r>
            <a:r>
              <a:rPr lang="de-DE" sz="1600" dirty="0">
                <a:latin typeface="Shruti" panose="020B0502040204020203" pitchFamily="34" charset="0"/>
                <a:cs typeface="Shruti" panose="020B0502040204020203" pitchFamily="34" charset="0"/>
                <a:hlinkClick r:id="rId4"/>
              </a:rPr>
              <a:t> et al., Phys. </a:t>
            </a:r>
            <a:r>
              <a:rPr lang="de-DE" sz="1600" dirty="0" err="1">
                <a:latin typeface="Shruti" panose="020B0502040204020203" pitchFamily="34" charset="0"/>
                <a:cs typeface="Shruti" panose="020B0502040204020203" pitchFamily="34" charset="0"/>
                <a:hlinkClick r:id="rId4"/>
              </a:rPr>
              <a:t>Lett</a:t>
            </a:r>
            <a:r>
              <a:rPr lang="de-DE" sz="1600" dirty="0">
                <a:latin typeface="Shruti" panose="020B0502040204020203" pitchFamily="34" charset="0"/>
                <a:cs typeface="Shruti" panose="020B0502040204020203" pitchFamily="34" charset="0"/>
                <a:hlinkClick r:id="rId4"/>
              </a:rPr>
              <a:t>.  B 44 (1973) 119</a:t>
            </a:r>
            <a:endParaRPr lang="de-DE" sz="1600" dirty="0">
              <a:latin typeface="Shruti" panose="020B0502040204020203" pitchFamily="34" charset="0"/>
              <a:cs typeface="Shruti" panose="020B0502040204020203" pitchFamily="34" charset="0"/>
            </a:endParaRPr>
          </a:p>
        </p:txBody>
      </p:sp>
      <p:sp>
        <p:nvSpPr>
          <p:cNvPr id="10" name="Textfeld 13">
            <a:extLst>
              <a:ext uri="{FF2B5EF4-FFF2-40B4-BE49-F238E27FC236}">
                <a16:creationId xmlns:a16="http://schemas.microsoft.com/office/drawing/2014/main" id="{183A4A6B-1ABF-472D-B376-2170ACE6202D}"/>
              </a:ext>
            </a:extLst>
          </p:cNvPr>
          <p:cNvSpPr txBox="1"/>
          <p:nvPr/>
        </p:nvSpPr>
        <p:spPr>
          <a:xfrm>
            <a:off x="655106" y="5804869"/>
            <a:ext cx="82926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hruti" panose="020B0502040204020203" pitchFamily="34" charset="0"/>
                <a:cs typeface="Shruti" panose="020B0502040204020203" pitchFamily="34" charset="0"/>
                <a:sym typeface="Wingdings" panose="05000000000000000000" pitchFamily="2" charset="2"/>
              </a:rPr>
              <a:t>would the total cross section continue to rise with </a:t>
            </a:r>
            <a:r>
              <a:rPr lang="en-US" sz="2000" dirty="0">
                <a:solidFill>
                  <a:srgbClr val="FF0000"/>
                </a:solidFill>
                <a:latin typeface="Shruti" panose="020B0502040204020203" pitchFamily="34" charset="0"/>
                <a:cs typeface="Shruti" panose="020B0502040204020203" pitchFamily="34" charset="0"/>
                <a:sym typeface="Wingdings" panose="05000000000000000000" pitchFamily="2" charset="2"/>
              </a:rPr>
              <a:t>ln(s)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hruti" panose="020B0502040204020203" pitchFamily="34" charset="0"/>
                <a:cs typeface="Shruti" panose="020B0502040204020203" pitchFamily="34" charset="0"/>
                <a:sym typeface="Wingdings" panose="05000000000000000000" pitchFamily="2" charset="2"/>
              </a:rPr>
              <a:t> or rather </a:t>
            </a:r>
            <a:r>
              <a:rPr lang="en-US" sz="2000" dirty="0">
                <a:solidFill>
                  <a:srgbClr val="FF0000"/>
                </a:solidFill>
                <a:latin typeface="Shruti" panose="020B0502040204020203" pitchFamily="34" charset="0"/>
                <a:cs typeface="Shruti" panose="020B0502040204020203" pitchFamily="34" charset="0"/>
                <a:sym typeface="Wingdings" panose="05000000000000000000" pitchFamily="2" charset="2"/>
              </a:rPr>
              <a:t>ln</a:t>
            </a:r>
            <a:r>
              <a:rPr lang="en-US" sz="2000" baseline="30000" dirty="0">
                <a:solidFill>
                  <a:srgbClr val="FF0000"/>
                </a:solidFill>
                <a:latin typeface="Shruti" panose="020B0502040204020203" pitchFamily="34" charset="0"/>
                <a:cs typeface="Shruti" panose="020B0502040204020203" pitchFamily="34" charset="0"/>
                <a:sym typeface="Wingdings" panose="05000000000000000000" pitchFamily="2" charset="2"/>
              </a:rPr>
              <a:t>2</a:t>
            </a:r>
            <a:r>
              <a:rPr lang="en-US" sz="2000" dirty="0">
                <a:solidFill>
                  <a:srgbClr val="FF0000"/>
                </a:solidFill>
                <a:latin typeface="Shruti" panose="020B0502040204020203" pitchFamily="34" charset="0"/>
                <a:cs typeface="Shruti" panose="020B0502040204020203" pitchFamily="34" charset="0"/>
                <a:sym typeface="Wingdings" panose="05000000000000000000" pitchFamily="2" charset="2"/>
              </a:rPr>
              <a:t>(s)</a:t>
            </a:r>
            <a:r>
              <a: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Shruti" panose="020B0502040204020203" pitchFamily="34" charset="0"/>
                <a:cs typeface="Shruti" panose="020B0502040204020203" pitchFamily="34" charset="0"/>
                <a:sym typeface="Wingdings" panose="05000000000000000000" pitchFamily="2" charset="2"/>
              </a:rPr>
              <a:t>?</a:t>
            </a:r>
          </a:p>
        </p:txBody>
      </p:sp>
      <p:pic>
        <p:nvPicPr>
          <p:cNvPr id="12" name="Picture 6">
            <a:extLst>
              <a:ext uri="{FF2B5EF4-FFF2-40B4-BE49-F238E27FC236}">
                <a16:creationId xmlns:a16="http://schemas.microsoft.com/office/drawing/2014/main" id="{7CE47515-027F-4FDC-857E-376CB4DAC5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06" y="1773211"/>
            <a:ext cx="4059117" cy="3386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extLst>
              <a:ext uri="{FF2B5EF4-FFF2-40B4-BE49-F238E27FC236}">
                <a16:creationId xmlns:a16="http://schemas.microsoft.com/office/drawing/2014/main" id="{024BBE31-B33F-4BCA-B61D-6D24FDDAF5DB}"/>
              </a:ext>
            </a:extLst>
          </p:cNvPr>
          <p:cNvSpPr/>
          <p:nvPr/>
        </p:nvSpPr>
        <p:spPr>
          <a:xfrm>
            <a:off x="632437" y="5255691"/>
            <a:ext cx="43204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>
                <a:solidFill>
                  <a:srgbClr val="0070C0"/>
                </a:solidFill>
                <a:latin typeface="Shruti" panose="020B0502040204020203" pitchFamily="34" charset="0"/>
                <a:cs typeface="Shruti" panose="020B0502040204020203" pitchFamily="34" charset="0"/>
                <a:hlinkClick r:id="rId6"/>
              </a:rPr>
              <a:t>U. </a:t>
            </a:r>
            <a:r>
              <a:rPr lang="de-DE" sz="1600" dirty="0" err="1">
                <a:solidFill>
                  <a:srgbClr val="0070C0"/>
                </a:solidFill>
                <a:latin typeface="Shruti" panose="020B0502040204020203" pitchFamily="34" charset="0"/>
                <a:cs typeface="Shruti" panose="020B0502040204020203" pitchFamily="34" charset="0"/>
                <a:hlinkClick r:id="rId6"/>
              </a:rPr>
              <a:t>Amaldi</a:t>
            </a:r>
            <a:r>
              <a:rPr lang="de-DE" sz="1600" dirty="0">
                <a:solidFill>
                  <a:srgbClr val="0070C0"/>
                </a:solidFill>
                <a:latin typeface="Shruti" panose="020B0502040204020203" pitchFamily="34" charset="0"/>
                <a:cs typeface="Shruti" panose="020B0502040204020203" pitchFamily="34" charset="0"/>
                <a:hlinkClick r:id="rId6"/>
              </a:rPr>
              <a:t> et al., Phys. </a:t>
            </a:r>
            <a:r>
              <a:rPr lang="de-DE" sz="1600" dirty="0" err="1">
                <a:solidFill>
                  <a:srgbClr val="0070C0"/>
                </a:solidFill>
                <a:latin typeface="Shruti" panose="020B0502040204020203" pitchFamily="34" charset="0"/>
                <a:cs typeface="Shruti" panose="020B0502040204020203" pitchFamily="34" charset="0"/>
                <a:hlinkClick r:id="rId6"/>
              </a:rPr>
              <a:t>Lett</a:t>
            </a:r>
            <a:r>
              <a:rPr lang="de-DE" sz="1600" dirty="0">
                <a:solidFill>
                  <a:srgbClr val="0070C0"/>
                </a:solidFill>
                <a:latin typeface="Shruti" panose="020B0502040204020203" pitchFamily="34" charset="0"/>
                <a:cs typeface="Shruti" panose="020B0502040204020203" pitchFamily="34" charset="0"/>
                <a:hlinkClick r:id="rId6"/>
              </a:rPr>
              <a:t>.  B 44 (1973) 192</a:t>
            </a:r>
            <a:endParaRPr lang="de-DE" sz="1600" dirty="0">
              <a:solidFill>
                <a:srgbClr val="0070C0"/>
              </a:solidFill>
              <a:latin typeface="Shruti" panose="020B0502040204020203" pitchFamily="34" charset="0"/>
              <a:cs typeface="Shruti" panose="020B0502040204020203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FE4085-4279-4E75-BF64-729C2AA3874A}"/>
              </a:ext>
            </a:extLst>
          </p:cNvPr>
          <p:cNvSpPr txBox="1"/>
          <p:nvPr/>
        </p:nvSpPr>
        <p:spPr>
          <a:xfrm>
            <a:off x="583700" y="354409"/>
            <a:ext cx="137409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ISR (past)</a:t>
            </a:r>
            <a:endParaRPr lang="en-US" sz="2400" dirty="0">
              <a:solidFill>
                <a:srgbClr val="7030A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555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3F6BCD74-D6D8-B5EC-BD7B-FB036E6D919B}"/>
              </a:ext>
            </a:extLst>
          </p:cNvPr>
          <p:cNvSpPr txBox="1">
            <a:spLocks/>
          </p:cNvSpPr>
          <p:nvPr/>
        </p:nvSpPr>
        <p:spPr>
          <a:xfrm>
            <a:off x="496919" y="1177130"/>
            <a:ext cx="7155874" cy="53455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direct (</a:t>
            </a:r>
            <a:r>
              <a:rPr lang="el-GR" sz="2000" i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ρ</a:t>
            </a:r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-independent; see below) measurement of </a:t>
            </a:r>
            <a:r>
              <a:rPr lang="el-GR" sz="2000" i="1" dirty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σ</a:t>
            </a:r>
            <a:r>
              <a:rPr lang="en-US" sz="2000" baseline="-25000" dirty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tot</a:t>
            </a:r>
            <a:r>
              <a:rPr lang="en-US" sz="2000" dirty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= </a:t>
            </a:r>
            <a:r>
              <a:rPr lang="en-US" sz="2000" i="1" dirty="0" err="1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</a:t>
            </a:r>
            <a:r>
              <a:rPr lang="en-US" sz="2000" baseline="-25000" dirty="0" err="1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tot</a:t>
            </a:r>
            <a:r>
              <a:rPr lang="en-US" sz="2000" baseline="-25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/</a:t>
            </a:r>
            <a:r>
              <a:rPr lang="en-US" sz="2000" i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</a:t>
            </a:r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b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sz="16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where </a:t>
            </a:r>
            <a:r>
              <a:rPr lang="en-US" sz="1600" i="1" dirty="0" err="1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</a:t>
            </a:r>
            <a:r>
              <a:rPr lang="en-US" sz="1600" baseline="-25000" dirty="0" err="1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tot</a:t>
            </a:r>
            <a:r>
              <a:rPr lang="en-US" sz="1600" baseline="-25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16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is total number of events with interaction, </a:t>
            </a:r>
            <a:r>
              <a:rPr lang="en-US" sz="16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L </a:t>
            </a:r>
            <a:r>
              <a:rPr lang="en-US" sz="16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is luminosity</a:t>
            </a:r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is nontrivial; (</a:t>
            </a:r>
            <a:r>
              <a:rPr lang="en-US" sz="18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due to the limited acceptance</a:t>
            </a:r>
            <a:r>
              <a:rPr lang="cs-CZ" sz="18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model dependence</a:t>
            </a:r>
            <a:r>
              <a:rPr lang="en-US" sz="18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)</a:t>
            </a:r>
            <a:endParaRPr lang="en-US" sz="2000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sz="2000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sz="2000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sz="2000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l"/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traditional way</a:t>
            </a:r>
            <a:r>
              <a:rPr lang="cs-CZ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(ISR)</a:t>
            </a:r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of </a:t>
            </a:r>
            <a:r>
              <a:rPr lang="el-GR" sz="2000" i="1" dirty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σ</a:t>
            </a:r>
            <a:r>
              <a:rPr lang="en-US" sz="2000" baseline="-25000" dirty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tot</a:t>
            </a:r>
            <a:r>
              <a:rPr lang="en-US" sz="2000" dirty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measurement – via elastic cross section measurement and the use of optical theorem </a:t>
            </a:r>
          </a:p>
          <a:p>
            <a:endParaRPr lang="en-US" sz="2000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br>
              <a:rPr lang="en-US" sz="2000" dirty="0">
                <a:solidFill>
                  <a:srgbClr val="002060"/>
                </a:solidFill>
              </a:rPr>
            </a:br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2060"/>
              </a:solidFill>
            </a:endParaRP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713953-E26B-5232-B635-5375A9D9BAE3}"/>
              </a:ext>
            </a:extLst>
          </p:cNvPr>
          <p:cNvSpPr txBox="1"/>
          <p:nvPr/>
        </p:nvSpPr>
        <p:spPr>
          <a:xfrm>
            <a:off x="594929" y="2265226"/>
            <a:ext cx="44989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i="1" dirty="0"/>
              <a:t>σ</a:t>
            </a:r>
            <a:r>
              <a:rPr lang="en-US" baseline="-25000" dirty="0"/>
              <a:t>tot </a:t>
            </a:r>
            <a:r>
              <a:rPr lang="en-US" dirty="0"/>
              <a:t>=</a:t>
            </a:r>
            <a:r>
              <a:rPr lang="el-GR" dirty="0"/>
              <a:t> </a:t>
            </a:r>
            <a:r>
              <a:rPr lang="el-GR" i="1" dirty="0"/>
              <a:t>σ</a:t>
            </a:r>
            <a:r>
              <a:rPr lang="en-US" baseline="-25000" dirty="0"/>
              <a:t>el </a:t>
            </a:r>
            <a:r>
              <a:rPr lang="en-US" dirty="0"/>
              <a:t>+</a:t>
            </a:r>
            <a:r>
              <a:rPr lang="el-GR" dirty="0"/>
              <a:t> </a:t>
            </a:r>
            <a:r>
              <a:rPr lang="el-GR" i="1" dirty="0"/>
              <a:t>σ</a:t>
            </a:r>
            <a:r>
              <a:rPr lang="en-US" baseline="-25000" dirty="0" err="1"/>
              <a:t>inel</a:t>
            </a:r>
            <a:endParaRPr lang="en-US" baseline="-25000" dirty="0"/>
          </a:p>
          <a:p>
            <a:endParaRPr lang="en-US" baseline="-25000" dirty="0"/>
          </a:p>
          <a:p>
            <a:r>
              <a:rPr lang="el-GR" i="1" dirty="0"/>
              <a:t>σ</a:t>
            </a:r>
            <a:r>
              <a:rPr lang="en-US" baseline="-25000" dirty="0" err="1"/>
              <a:t>inel</a:t>
            </a:r>
            <a:r>
              <a:rPr lang="en-US" baseline="-25000" dirty="0"/>
              <a:t> </a:t>
            </a:r>
            <a:r>
              <a:rPr lang="en-US" dirty="0"/>
              <a:t>= </a:t>
            </a:r>
            <a:r>
              <a:rPr lang="el-GR" i="1" dirty="0"/>
              <a:t>σ</a:t>
            </a:r>
            <a:r>
              <a:rPr lang="en-US" baseline="-25000" dirty="0" err="1"/>
              <a:t>inel</a:t>
            </a:r>
            <a:r>
              <a:rPr lang="en-US" dirty="0"/>
              <a:t> </a:t>
            </a:r>
            <a:r>
              <a:rPr lang="en-US" baseline="-25000" dirty="0"/>
              <a:t>diffractive </a:t>
            </a:r>
            <a:r>
              <a:rPr lang="en-US" dirty="0"/>
              <a:t>(</a:t>
            </a:r>
            <a:r>
              <a:rPr lang="el-GR" dirty="0"/>
              <a:t>σ</a:t>
            </a:r>
            <a:r>
              <a:rPr lang="en-US" baseline="-25000" dirty="0"/>
              <a:t>SD </a:t>
            </a:r>
            <a:r>
              <a:rPr lang="en-US" dirty="0"/>
              <a:t>+</a:t>
            </a:r>
            <a:r>
              <a:rPr lang="el-GR" dirty="0"/>
              <a:t> σ</a:t>
            </a:r>
            <a:r>
              <a:rPr lang="en-US" baseline="-25000" dirty="0"/>
              <a:t>DD </a:t>
            </a:r>
            <a:r>
              <a:rPr lang="en-US" dirty="0"/>
              <a:t>+</a:t>
            </a:r>
            <a:r>
              <a:rPr lang="el-GR" dirty="0"/>
              <a:t> </a:t>
            </a:r>
            <a:r>
              <a:rPr lang="en-US" dirty="0"/>
              <a:t>…) + </a:t>
            </a:r>
            <a:r>
              <a:rPr lang="el-GR" i="1" dirty="0"/>
              <a:t>σ</a:t>
            </a:r>
            <a:r>
              <a:rPr lang="en-US" baseline="-25000" dirty="0"/>
              <a:t>non</a:t>
            </a:r>
            <a:r>
              <a:rPr lang="en-US" dirty="0"/>
              <a:t> </a:t>
            </a:r>
            <a:r>
              <a:rPr lang="en-US" baseline="-25000" dirty="0"/>
              <a:t>diffractive 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6680A2-48D7-7F2F-ABC8-2AAFEE0486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117" y="4878047"/>
            <a:ext cx="2621280" cy="65664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D3DD10E-B691-442D-C1F5-5F9BC6C0D3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803" y="5682289"/>
            <a:ext cx="2515712" cy="573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4510416-2678-5CCD-B809-83C1A9F9D0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8484" y="4184320"/>
            <a:ext cx="2213414" cy="3884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E09D813-999F-F733-C3B1-F54BFC830828}"/>
              </a:ext>
            </a:extLst>
          </p:cNvPr>
          <p:cNvSpPr txBox="1"/>
          <p:nvPr/>
        </p:nvSpPr>
        <p:spPr>
          <a:xfrm>
            <a:off x="5140848" y="4932580"/>
            <a:ext cx="4489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luminosity dependent measurement, </a:t>
            </a:r>
            <a:b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sz="16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N</a:t>
            </a:r>
            <a:r>
              <a:rPr lang="en-US" sz="1600" baseline="-25000" dirty="0">
                <a:latin typeface="Segoe UI Light" panose="020B0502040204020203" pitchFamily="34" charset="0"/>
                <a:cs typeface="Segoe UI Light" panose="020B0502040204020203" pitchFamily="34" charset="0"/>
              </a:rPr>
              <a:t>X</a:t>
            </a:r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 - number of events of X</a:t>
            </a:r>
            <a:r>
              <a:rPr lang="en-US" altLang="en-US" sz="1600" dirty="0">
                <a:latin typeface="Segoe UI Light" panose="020B0502040204020203" pitchFamily="34" charset="0"/>
                <a:cs typeface="Segoe UI Light" panose="020B0502040204020203" pitchFamily="34" charset="0"/>
                <a:sym typeface="Symbol" panose="05050102010706020507" pitchFamily="18" charset="2"/>
              </a:rPr>
              <a:t></a:t>
            </a:r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(el, tot, </a:t>
            </a:r>
            <a:r>
              <a:rPr lang="en-US" sz="16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inel</a:t>
            </a:r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…) type</a:t>
            </a:r>
            <a:endParaRPr lang="en-US" sz="1600" baseline="-25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2CE80F5-CBE8-7809-8B94-9518B11A8249}"/>
              </a:ext>
            </a:extLst>
          </p:cNvPr>
          <p:cNvSpPr txBox="1"/>
          <p:nvPr/>
        </p:nvSpPr>
        <p:spPr>
          <a:xfrm>
            <a:off x="3369719" y="5746870"/>
            <a:ext cx="34859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luminosity independent measurement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1828BE2-EDEC-DF6E-9B00-A7937BFDA6E7}"/>
              </a:ext>
            </a:extLst>
          </p:cNvPr>
          <p:cNvSpPr/>
          <p:nvPr/>
        </p:nvSpPr>
        <p:spPr>
          <a:xfrm>
            <a:off x="3388462" y="4173647"/>
            <a:ext cx="258186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where </a:t>
            </a:r>
            <a:r>
              <a:rPr lang="cs-CZ" sz="1600" i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</a:t>
            </a:r>
            <a:r>
              <a:rPr lang="en-US" sz="1600" baseline="-25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</a:t>
            </a:r>
            <a:r>
              <a:rPr lang="en-US" sz="16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is elastic amplitude</a:t>
            </a:r>
            <a:endParaRPr lang="en-US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E505930-8E95-E6F0-0750-FECB4FFF8990}"/>
              </a:ext>
            </a:extLst>
          </p:cNvPr>
          <p:cNvSpPr txBox="1"/>
          <p:nvPr/>
        </p:nvSpPr>
        <p:spPr>
          <a:xfrm>
            <a:off x="590137" y="374948"/>
            <a:ext cx="416838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l-GR" sz="2400" i="1" dirty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σ</a:t>
            </a:r>
            <a:r>
              <a:rPr lang="en-US" sz="2400" baseline="-25000" dirty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tot</a:t>
            </a:r>
            <a:r>
              <a:rPr lang="en-US" sz="2400" dirty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and </a:t>
            </a:r>
            <a:r>
              <a:rPr lang="el-GR" sz="2400" i="1" dirty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σ</a:t>
            </a:r>
            <a:r>
              <a:rPr lang="en-US" sz="2400" baseline="-25000" dirty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</a:t>
            </a:r>
            <a:r>
              <a:rPr lang="en-US" sz="2400" dirty="0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 –  </a:t>
            </a:r>
            <a:r>
              <a:rPr lang="en-US" sz="2400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optical theorem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F0E8398-C6E5-21AB-DD7E-0DE86A6B84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4462" y="4919652"/>
            <a:ext cx="1712775" cy="597703"/>
          </a:xfrm>
          <a:prstGeom prst="rect">
            <a:avLst/>
          </a:prstGeom>
        </p:spPr>
      </p:pic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46639F6E-886C-4B30-969C-B55C8640344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12C7C060-EC25-40BC-88EC-3C3702D5F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71ADF3A9-962D-4BA5-A72C-952BB8B36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4314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97508E3-ABD0-72E9-EAAF-93C730B12C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8470" y="4446324"/>
            <a:ext cx="6078599" cy="79136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35EF557-0DC1-8351-3125-8A5E000C56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519" y="1327191"/>
            <a:ext cx="4742756" cy="457484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75CBF5C-087F-C9E4-C4F7-DC4713723ADA}"/>
              </a:ext>
            </a:extLst>
          </p:cNvPr>
          <p:cNvSpPr txBox="1"/>
          <p:nvPr/>
        </p:nvSpPr>
        <p:spPr>
          <a:xfrm>
            <a:off x="587375" y="381342"/>
            <a:ext cx="540000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differential elastic cross section – results</a:t>
            </a:r>
            <a:endParaRPr lang="en-US" sz="2400" i="1" dirty="0">
              <a:solidFill>
                <a:srgbClr val="7030A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170764-05AC-AF44-4D2D-5D52EA321455}"/>
              </a:ext>
            </a:extLst>
          </p:cNvPr>
          <p:cNvSpPr txBox="1"/>
          <p:nvPr/>
        </p:nvSpPr>
        <p:spPr>
          <a:xfrm>
            <a:off x="5849280" y="1235345"/>
            <a:ext cx="6041762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physics parameters are extracted from a profile fit </a:t>
            </a:r>
            <a:b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to the cross section including experimental systematic uncertainties</a:t>
            </a:r>
          </a:p>
          <a:p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fit function – nuclear part depends on considered models (next slide) </a:t>
            </a:r>
          </a:p>
          <a:p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b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the main uncertainties are related to the luminosity and to the alignment; </a:t>
            </a:r>
          </a:p>
          <a:p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for </a:t>
            </a:r>
            <a:r>
              <a:rPr lang="en-US" sz="1600" i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ρ</a:t>
            </a:r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 also theoretical uncertainties are important</a:t>
            </a:r>
          </a:p>
        </p:txBody>
      </p:sp>
      <p:sp>
        <p:nvSpPr>
          <p:cNvPr id="10" name="Arc 9">
            <a:extLst>
              <a:ext uri="{FF2B5EF4-FFF2-40B4-BE49-F238E27FC236}">
                <a16:creationId xmlns:a16="http://schemas.microsoft.com/office/drawing/2014/main" id="{5889FF9D-2395-14D5-B0F3-2199B61A0363}"/>
              </a:ext>
            </a:extLst>
          </p:cNvPr>
          <p:cNvSpPr/>
          <p:nvPr/>
        </p:nvSpPr>
        <p:spPr>
          <a:xfrm rot="10800000">
            <a:off x="5356702" y="3232032"/>
            <a:ext cx="823081" cy="1249208"/>
          </a:xfrm>
          <a:prstGeom prst="arc">
            <a:avLst>
              <a:gd name="adj1" fmla="val 16200000"/>
              <a:gd name="adj2" fmla="val 5378567"/>
            </a:avLst>
          </a:prstGeom>
          <a:ln w="28575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C0834CA-B6CE-BE65-87DD-78704296BE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8470" y="3983852"/>
            <a:ext cx="3181473" cy="59946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08623A5-B1B5-D6B1-0D9A-99B54F692A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78470" y="3169807"/>
            <a:ext cx="2257094" cy="61074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2DBC1DF-395A-F00E-6041-905ED00053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8470" y="2686195"/>
            <a:ext cx="2689424" cy="541495"/>
          </a:xfrm>
          <a:prstGeom prst="rect">
            <a:avLst/>
          </a:prstGeom>
          <a:noFill/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588CC1C-FD9D-0766-93CB-C27793200E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11340" y="2956942"/>
            <a:ext cx="1908881" cy="15148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27B7E6B-2D8D-ECAD-9124-5DBB6BC5FB8D}"/>
                  </a:ext>
                </a:extLst>
              </p:cNvPr>
              <p:cNvSpPr txBox="1"/>
              <p:nvPr/>
            </p:nvSpPr>
            <p:spPr>
              <a:xfrm>
                <a:off x="1674283" y="5920456"/>
                <a:ext cx="299190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ϵ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[</m:t>
                    </m:r>
                    <m:r>
                      <m:rPr>
                        <m:nor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2.5</m:t>
                    </m:r>
                    <m:r>
                      <m:rPr>
                        <m:nor/>
                      </m:rP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 · </m:t>
                    </m:r>
                    <m:sSup>
                      <m:sSupPr>
                        <m:ctrlPr>
                          <a:rPr lang="en-US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b="0" i="0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10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4.6</m:t>
                    </m:r>
                    <m:r>
                      <m:rPr>
                        <m:nor/>
                      </m:rP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nor/>
                      </m:rPr>
                      <a:rPr lang="en-US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Segoe UI Light" panose="020B0502040204020203" pitchFamily="34" charset="0"/>
                      </a:rPr>
                      <m:t>· </m:t>
                    </m:r>
                    <m:sSup>
                      <m:sSupPr>
                        <m:ctrlP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10</m:t>
                        </m:r>
                      </m:e>
                      <m:sup>
                        <m:r>
                          <a:rPr lang="en-US" i="1" dirty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 </m:t>
                    </m:r>
                  </m:oMath>
                </a14:m>
                <a:r>
                  <a:rPr lang="en-US" dirty="0"/>
                  <a:t>GeV</a:t>
                </a:r>
                <a:r>
                  <a:rPr lang="en-US" baseline="30000" dirty="0"/>
                  <a:t>2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827B7E6B-2D8D-ECAD-9124-5DBB6BC5FB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4283" y="5920456"/>
                <a:ext cx="2991909" cy="276999"/>
              </a:xfrm>
              <a:prstGeom prst="rect">
                <a:avLst/>
              </a:prstGeom>
              <a:blipFill>
                <a:blip r:embed="rId8"/>
                <a:stretch>
                  <a:fillRect l="-2653" t="-28261" r="-2449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500E1E69-75E4-4791-9178-8DCF252E22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65C7719F-662B-4A01-B14C-36AA3312C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0AA090A1-7043-416D-A223-35D99080F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4431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70EA0C3-4CF1-5C30-5242-885BFB8FC058}"/>
              </a:ext>
            </a:extLst>
          </p:cNvPr>
          <p:cNvSpPr txBox="1"/>
          <p:nvPr/>
        </p:nvSpPr>
        <p:spPr>
          <a:xfrm>
            <a:off x="587375" y="374948"/>
            <a:ext cx="449289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2400" dirty="0">
                <a:solidFill>
                  <a:srgbClr val="9900CC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theoretical (model)</a:t>
            </a:r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uncertainties </a:t>
            </a:r>
            <a:endParaRPr lang="en-US" sz="2400" i="1" dirty="0">
              <a:solidFill>
                <a:srgbClr val="7030A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1E3A48-6A61-841E-A34C-0D32BD8088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378" y="1509558"/>
            <a:ext cx="4689256" cy="426778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3D0302E-0F8C-B902-3CB2-C453C4147C7C}"/>
                  </a:ext>
                </a:extLst>
              </p:cNvPr>
              <p:cNvSpPr txBox="1"/>
              <p:nvPr/>
            </p:nvSpPr>
            <p:spPr>
              <a:xfrm>
                <a:off x="5420611" y="3138110"/>
                <a:ext cx="6095276" cy="33547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theoretical uncertainties:</a:t>
                </a:r>
                <a:br>
                  <a:rPr lang="en-US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</a:br>
                <a:endParaRPr lang="en-US" sz="500" dirty="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parametrization of the strong amplitude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Coulomb phase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proton form factor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nuclear phase important for </a:t>
                </a:r>
                <a:r>
                  <a:rPr lang="en-US" i="1" dirty="0">
                    <a:solidFill>
                      <a:srgbClr val="FF0000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ρ</a:t>
                </a:r>
                <a:endParaRPr lang="en-US" dirty="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  <a:p>
                <a:endParaRPr lang="en-US" dirty="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  <a:p>
                <a:r>
                  <a:rPr lang="en-US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stability:</a:t>
                </a:r>
                <a:br>
                  <a:rPr lang="en-US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</a:br>
                <a:endParaRPr lang="en-US" sz="500" dirty="0"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time dependence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fit range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different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-reconstruction methods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difference between arms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3D0302E-0F8C-B902-3CB2-C453C4147C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20611" y="3138110"/>
                <a:ext cx="6095276" cy="3354765"/>
              </a:xfrm>
              <a:prstGeom prst="rect">
                <a:avLst/>
              </a:prstGeom>
              <a:blipFill>
                <a:blip r:embed="rId3"/>
                <a:stretch>
                  <a:fillRect l="-800" t="-909" b="-3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29416F5A-E915-1AFE-2626-46A50D314B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6557" y="1329385"/>
            <a:ext cx="6727268" cy="163483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133C765-E72C-69C1-0F92-41F25AE6B5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5376" y="729925"/>
            <a:ext cx="3181473" cy="59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1548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3FFBD3A-1FF1-4D83-8ED1-EDA9DC5BD9A8}"/>
              </a:ext>
            </a:extLst>
          </p:cNvPr>
          <p:cNvSpPr txBox="1"/>
          <p:nvPr/>
        </p:nvSpPr>
        <p:spPr>
          <a:xfrm>
            <a:off x="587375" y="372691"/>
            <a:ext cx="774417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behavior of </a:t>
            </a:r>
            <a:r>
              <a:rPr lang="en-US" sz="2400" i="1" dirty="0" err="1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σ</a:t>
            </a:r>
            <a:r>
              <a:rPr lang="en-US" sz="2400" baseline="-25000" dirty="0" err="1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tot</a:t>
            </a:r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and </a:t>
            </a:r>
            <a:r>
              <a:rPr lang="en-US" sz="2400" i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ρ</a:t>
            </a:r>
            <a:r>
              <a:rPr lang="en-US" sz="2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as function of collision energy (now)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337BAC-2AE8-4A31-AAF4-454E0951CE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166" y="1278407"/>
            <a:ext cx="4715010" cy="333733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18E93D2-EBE7-40C7-BAF2-07FB007831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8411" y="1278407"/>
            <a:ext cx="4651327" cy="344106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BA0019A-21E6-4FE4-8F9A-69C9558974FF}"/>
              </a:ext>
            </a:extLst>
          </p:cNvPr>
          <p:cNvSpPr txBox="1"/>
          <p:nvPr/>
        </p:nvSpPr>
        <p:spPr>
          <a:xfrm>
            <a:off x="535166" y="4513492"/>
            <a:ext cx="11335409" cy="19697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several models were investigated for the evolution of </a:t>
            </a:r>
            <a:r>
              <a:rPr lang="en-US" sz="1800" i="1" dirty="0" err="1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σ</a:t>
            </a:r>
            <a:r>
              <a:rPr lang="en-US" sz="1800" baseline="-25000" dirty="0" err="1">
                <a:solidFill>
                  <a:srgbClr val="7030A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tot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 and </a:t>
            </a:r>
            <a:r>
              <a:rPr lang="en-US" sz="1800" i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ρ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 as function of collision energy; </a:t>
            </a:r>
            <a:b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sz="1400" i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σ</a:t>
            </a:r>
            <a:r>
              <a:rPr lang="en-US" sz="1400" baseline="-25000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tot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and </a:t>
            </a:r>
            <a:r>
              <a:rPr lang="en-US" sz="1400" i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ρ 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connected via dispersion relations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the canonical evolution model, COMPETE, is disfavored as it predicts the value of </a:t>
            </a:r>
            <a:r>
              <a:rPr lang="en-US" sz="1800" i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ρ 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≈ 0.13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the model with an </a:t>
            </a:r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Odderon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 and tuned to TOTEM data is not in a good agreement with corresponding ATLAS </a:t>
            </a:r>
            <a:r>
              <a:rPr lang="en-US" sz="1800" i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σ</a:t>
            </a:r>
            <a:r>
              <a:rPr lang="en-US" sz="1800" baseline="-25000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tot</a:t>
            </a:r>
            <a:r>
              <a:rPr lang="en-US" sz="18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result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the damped amplitude model is in the best agreement with ATLAS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ALFA and TOTEM difference in </a:t>
            </a:r>
            <a:r>
              <a:rPr lang="en-US" sz="1800" i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σ</a:t>
            </a:r>
            <a:r>
              <a:rPr lang="en-US" sz="1800" baseline="-25000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tot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 about 2.2 σ (similar trend seen at 7 and 8 </a:t>
            </a:r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TeV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)</a:t>
            </a: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F64D120-F6AB-49BC-902D-278BCB8B87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7805166"/>
              </p:ext>
            </p:extLst>
          </p:nvPr>
        </p:nvGraphicFramePr>
        <p:xfrm>
          <a:off x="6279241" y="6931"/>
          <a:ext cx="5912759" cy="365760"/>
        </p:xfrm>
        <a:graphic>
          <a:graphicData uri="http://schemas.openxmlformats.org/drawingml/2006/table">
            <a:tbl>
              <a:tblPr/>
              <a:tblGrid>
                <a:gridCol w="5912759">
                  <a:extLst>
                    <a:ext uri="{9D8B030D-6E8A-4147-A177-3AD203B41FA5}">
                      <a16:colId xmlns:a16="http://schemas.microsoft.com/office/drawing/2014/main" val="2281556804"/>
                    </a:ext>
                  </a:extLst>
                </a:gridCol>
              </a:tblGrid>
              <a:tr h="293817">
                <a:tc>
                  <a:txBody>
                    <a:bodyPr/>
                    <a:lstStyle/>
                    <a:p>
                      <a:pPr fontAlgn="t"/>
                      <a:r>
                        <a:rPr lang="en-US" b="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  <a:hlinkClick r:id="rId5"/>
                        </a:rPr>
                        <a:t>arXiv:2207.12246</a:t>
                      </a:r>
                      <a:r>
                        <a:rPr lang="en-US" b="1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[hep-ex], </a:t>
                      </a:r>
                      <a:r>
                        <a:rPr lang="en-US" b="1" dirty="0">
                          <a:solidFill>
                            <a:srgbClr val="00B050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accepted for publication in EPJC</a:t>
                      </a:r>
                      <a:endParaRPr lang="en-US" dirty="0">
                        <a:solidFill>
                          <a:srgbClr val="00B050"/>
                        </a:solidFill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R="412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35198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94070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F0D7D0-FA36-43BB-B9B9-61CC185F560B}"/>
              </a:ext>
            </a:extLst>
          </p:cNvPr>
          <p:cNvSpPr txBox="1"/>
          <p:nvPr/>
        </p:nvSpPr>
        <p:spPr>
          <a:xfrm>
            <a:off x="587375" y="368760"/>
            <a:ext cx="359079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evolution of B; </a:t>
            </a:r>
            <a:r>
              <a:rPr lang="en-US" sz="2400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σ</a:t>
            </a:r>
            <a:r>
              <a:rPr lang="en-US" sz="2400" baseline="-25000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</a:t>
            </a:r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/</a:t>
            </a:r>
            <a:r>
              <a:rPr lang="en-US" sz="2400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σ</a:t>
            </a:r>
            <a:r>
              <a:rPr lang="en-US" sz="2400" baseline="-25000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tot</a:t>
            </a:r>
            <a:r>
              <a:rPr lang="en-US" sz="2400" baseline="-250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ratio</a:t>
            </a:r>
            <a:endParaRPr lang="en-US" sz="2400" baseline="-25000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FEFCCF7-DBEE-41E0-9996-890BF5474CA3}"/>
                  </a:ext>
                </a:extLst>
              </p:cNvPr>
              <p:cNvSpPr txBox="1"/>
              <p:nvPr/>
            </p:nvSpPr>
            <p:spPr>
              <a:xfrm>
                <a:off x="509052" y="1063085"/>
                <a:ext cx="6629400" cy="25776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>
                    <a:solidFill>
                      <a:srgbClr val="002060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using optical theorem and </a:t>
                </a:r>
                <a:r>
                  <a:rPr lang="en-US" sz="1600" dirty="0" err="1">
                    <a:solidFill>
                      <a:srgbClr val="002060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Regge</a:t>
                </a:r>
                <a:r>
                  <a:rPr lang="en-US" sz="1600" dirty="0">
                    <a:solidFill>
                      <a:srgbClr val="002060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theory we can write</a:t>
                </a:r>
              </a:p>
              <a:p>
                <a:endParaRPr lang="en-US" sz="1800" dirty="0">
                  <a:solidFill>
                    <a:srgbClr val="00206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  <a:p>
                <a:endParaRPr lang="en-US" sz="1800" dirty="0">
                  <a:solidFill>
                    <a:srgbClr val="00206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  <a:p>
                <a:endParaRPr lang="en-US" sz="1800" dirty="0">
                  <a:solidFill>
                    <a:srgbClr val="00206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  <a:p>
                <a:endParaRPr lang="en-US" sz="1800" dirty="0">
                  <a:solidFill>
                    <a:srgbClr val="00206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  <a:p>
                <a:pPr indent="0">
                  <a:buNone/>
                </a:pPr>
                <a:endParaRPr lang="en-US" sz="1800" dirty="0">
                  <a:solidFill>
                    <a:srgbClr val="00206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  <a:p>
                <a:pPr indent="0">
                  <a:buNone/>
                </a:pPr>
                <a:endParaRPr lang="en-US" sz="1050" dirty="0">
                  <a:solidFill>
                    <a:srgbClr val="00206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  <a:p>
                <a:pPr indent="0">
                  <a:buNone/>
                </a:pPr>
                <a:br>
                  <a:rPr lang="en-US" sz="1100" dirty="0">
                    <a:solidFill>
                      <a:srgbClr val="002060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</a:br>
                <a:r>
                  <a:rPr lang="en-US" sz="1600" dirty="0">
                    <a:solidFill>
                      <a:srgbClr val="002060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where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600" dirty="0">
                    <a:solidFill>
                      <a:srgbClr val="002060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(0) is so-called intercept of a </a:t>
                </a:r>
                <a:r>
                  <a:rPr lang="en-US" sz="1600" dirty="0" err="1">
                    <a:solidFill>
                      <a:srgbClr val="002060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Regge</a:t>
                </a:r>
                <a:r>
                  <a:rPr lang="en-US" sz="1600" dirty="0">
                    <a:solidFill>
                      <a:srgbClr val="002060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trajectory</a:t>
                </a:r>
              </a:p>
              <a:p>
                <a:pPr indent="0">
                  <a:buNone/>
                </a:pPr>
                <a:endParaRPr lang="en-US" sz="1800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FEFCCF7-DBEE-41E0-9996-890BF5474C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052" y="1063085"/>
                <a:ext cx="6629400" cy="2577629"/>
              </a:xfrm>
              <a:prstGeom prst="rect">
                <a:avLst/>
              </a:prstGeom>
              <a:blipFill>
                <a:blip r:embed="rId3"/>
                <a:stretch>
                  <a:fillRect l="-552" t="-9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6A63282-31DF-4319-A11A-EFCB0F26629B}"/>
                  </a:ext>
                </a:extLst>
              </p:cNvPr>
              <p:cNvSpPr txBox="1"/>
              <p:nvPr/>
            </p:nvSpPr>
            <p:spPr>
              <a:xfrm>
                <a:off x="671397" y="1530806"/>
                <a:ext cx="1836963" cy="4210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tot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≈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6A63282-31DF-4319-A11A-EFCB0F2662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397" y="1530806"/>
                <a:ext cx="1836963" cy="421013"/>
              </a:xfrm>
              <a:prstGeom prst="rect">
                <a:avLst/>
              </a:prstGeom>
              <a:blipFill>
                <a:blip r:embed="rId4"/>
                <a:stretch>
                  <a:fillRect b="-14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>
            <a:extLst>
              <a:ext uri="{FF2B5EF4-FFF2-40B4-BE49-F238E27FC236}">
                <a16:creationId xmlns:a16="http://schemas.microsoft.com/office/drawing/2014/main" id="{4922466E-68AC-4928-9FF6-09B2C6539F0B}"/>
              </a:ext>
            </a:extLst>
          </p:cNvPr>
          <p:cNvSpPr/>
          <p:nvPr/>
        </p:nvSpPr>
        <p:spPr>
          <a:xfrm>
            <a:off x="731136" y="1546762"/>
            <a:ext cx="1720308" cy="41591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318BD2B-17B5-42B2-9502-A9D97CACFC38}"/>
                  </a:ext>
                </a:extLst>
              </p:cNvPr>
              <p:cNvSpPr txBox="1"/>
              <p:nvPr/>
            </p:nvSpPr>
            <p:spPr>
              <a:xfrm>
                <a:off x="674759" y="2095252"/>
                <a:ext cx="2694392" cy="676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d</m:t>
                              </m:r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el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  <m:d>
                                <m:d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e>
                              </m:d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</m:sup>
                      </m:sSup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d>
                            <m:dPr>
                              <m:begChr m:val="|"/>
                              <m:endChr m:val="|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318BD2B-17B5-42B2-9502-A9D97CACFC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4759" y="2095252"/>
                <a:ext cx="2694392" cy="67678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07E9CEB-6CFD-42D0-8EDF-01430F35719C}"/>
                  </a:ext>
                </a:extLst>
              </p:cNvPr>
              <p:cNvSpPr txBox="1"/>
              <p:nvPr/>
            </p:nvSpPr>
            <p:spPr>
              <a:xfrm>
                <a:off x="3524293" y="2283999"/>
                <a:ext cx="181793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’ln </a:t>
                </a:r>
                <a:r>
                  <a:rPr lang="en-US" i="1" dirty="0">
                    <a:solidFill>
                      <a:srgbClr val="0070C0"/>
                    </a:solidFill>
                  </a:rPr>
                  <a:t>s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07E9CEB-6CFD-42D0-8EDF-01430F3571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4293" y="2283999"/>
                <a:ext cx="1817934" cy="369332"/>
              </a:xfrm>
              <a:prstGeom prst="rect">
                <a:avLst/>
              </a:prstGeom>
              <a:blipFill>
                <a:blip r:embed="rId6"/>
                <a:stretch>
                  <a:fillRect t="-10000" r="-2013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24C2CFB1-2C1A-4106-B3E7-45D69B4E573C}"/>
              </a:ext>
            </a:extLst>
          </p:cNvPr>
          <p:cNvSpPr/>
          <p:nvPr/>
        </p:nvSpPr>
        <p:spPr>
          <a:xfrm>
            <a:off x="726318" y="2140189"/>
            <a:ext cx="2642833" cy="6318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19C628A-7190-4E6B-9076-4E51DFC303E9}"/>
              </a:ext>
            </a:extLst>
          </p:cNvPr>
          <p:cNvGrpSpPr/>
          <p:nvPr/>
        </p:nvGrpSpPr>
        <p:grpSpPr>
          <a:xfrm>
            <a:off x="224900" y="3396194"/>
            <a:ext cx="3842990" cy="2582067"/>
            <a:chOff x="8127868" y="594709"/>
            <a:chExt cx="3906917" cy="250573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F136654-0C25-48F0-89D0-F404ADDC6BD6}"/>
                </a:ext>
              </a:extLst>
            </p:cNvPr>
            <p:cNvGrpSpPr/>
            <p:nvPr/>
          </p:nvGrpSpPr>
          <p:grpSpPr>
            <a:xfrm>
              <a:off x="8179065" y="594709"/>
              <a:ext cx="3855720" cy="2505738"/>
              <a:chOff x="8001000" y="2107248"/>
              <a:chExt cx="3855720" cy="2505738"/>
            </a:xfrm>
          </p:grpSpPr>
          <p:pic>
            <p:nvPicPr>
              <p:cNvPr id="18" name="Picture 4" descr="ReggeTrajectory.tiff">
                <a:extLst>
                  <a:ext uri="{FF2B5EF4-FFF2-40B4-BE49-F238E27FC236}">
                    <a16:creationId xmlns:a16="http://schemas.microsoft.com/office/drawing/2014/main" id="{C63515BB-C5ED-4BBB-A24D-5AA81A4904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001000" y="2107248"/>
                <a:ext cx="3855720" cy="2505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Oval 18">
                <a:extLst>
                  <a:ext uri="{FF2B5EF4-FFF2-40B4-BE49-F238E27FC236}">
                    <a16:creationId xmlns:a16="http://schemas.microsoft.com/office/drawing/2014/main" id="{3AA46505-A0B0-4D54-8123-F899C6C0E566}"/>
                  </a:ext>
                </a:extLst>
              </p:cNvPr>
              <p:cNvSpPr/>
              <p:nvPr/>
            </p:nvSpPr>
            <p:spPr>
              <a:xfrm>
                <a:off x="8366760" y="3871132"/>
                <a:ext cx="243840" cy="281768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E0332989-2C2C-4D9D-881B-57E11C609A9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127868" y="2396374"/>
              <a:ext cx="370522" cy="216613"/>
            </a:xfrm>
            <a:prstGeom prst="rect">
              <a:avLst/>
            </a:prstGeom>
          </p:spPr>
        </p:pic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40BAC5BB-F35E-4505-89D5-0F15F94094B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47665" y="169359"/>
            <a:ext cx="4307240" cy="31469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CD4C7C3-AEFE-4DCE-BFE2-84829F13554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38161" y="5031674"/>
            <a:ext cx="1885474" cy="422267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32B3ED9-5963-483E-B264-64CBC05DB87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27355" y="3426919"/>
            <a:ext cx="4227550" cy="3176772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157F66BA-1BBC-486D-BDAB-62ECB44D7638}"/>
              </a:ext>
            </a:extLst>
          </p:cNvPr>
          <p:cNvSpPr txBox="1"/>
          <p:nvPr/>
        </p:nvSpPr>
        <p:spPr>
          <a:xfrm>
            <a:off x="6824003" y="3048704"/>
            <a:ext cx="2765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shrinkage</a:t>
            </a:r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 of the forward cone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BE67DEE-33E8-490A-88DB-E738B5358531}"/>
                  </a:ext>
                </a:extLst>
              </p:cNvPr>
              <p:cNvSpPr txBox="1"/>
              <p:nvPr/>
            </p:nvSpPr>
            <p:spPr>
              <a:xfrm>
                <a:off x="3937836" y="4246371"/>
                <a:ext cx="3140365" cy="6115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8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el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tot</m:t>
                              </m:r>
                            </m:sub>
                          </m:sSub>
                        </m:den>
                      </m:f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p>
                        <m:sSupPr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80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/(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m:rPr>
                          <m:nor/>
                        </m:rPr>
                        <a:rPr lang="en-US" dirty="0"/>
                        <m:t>’</m:t>
                      </m:r>
                      <m:r>
                        <m:rPr>
                          <m:nor/>
                        </m:rPr>
                        <a:rPr lang="en-US" dirty="0"/>
                        <m:t>ln</m:t>
                      </m:r>
                      <m:r>
                        <m:rPr>
                          <m:nor/>
                        </m:rPr>
                        <a:rPr lang="en-US" dirty="0"/>
                        <m:t> </m:t>
                      </m:r>
                      <m:r>
                        <m:rPr>
                          <m:nor/>
                        </m:rPr>
                        <a:rPr lang="en-US" i="1" dirty="0" smtClean="0">
                          <a:solidFill>
                            <a:srgbClr val="0070C0"/>
                          </a:solidFill>
                        </a:rPr>
                        <m:t>s</m:t>
                      </m:r>
                      <m:r>
                        <m:rPr>
                          <m:nor/>
                        </m:rPr>
                        <a:rPr lang="en-US" b="0" baseline="30000" dirty="0" smtClean="0">
                          <a:solidFill>
                            <a:srgbClr val="0070C0"/>
                          </a:solidFill>
                        </a:rPr>
                        <m:t>2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DBE67DEE-33E8-490A-88DB-E738B53585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7836" y="4246371"/>
                <a:ext cx="3140365" cy="611578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A05B66DA-CB65-4038-B811-7C0D3CFA4D57}"/>
              </a:ext>
            </a:extLst>
          </p:cNvPr>
          <p:cNvSpPr txBox="1"/>
          <p:nvPr/>
        </p:nvSpPr>
        <p:spPr>
          <a:xfrm>
            <a:off x="4006161" y="3830948"/>
            <a:ext cx="6158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then: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6A04426B-6C1F-49E0-B7B9-33ABFDA3528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936077" y="5423859"/>
            <a:ext cx="3889777" cy="6552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85452F9-BDD8-4325-B4E0-FE03043D1FEC}"/>
                  </a:ext>
                </a:extLst>
              </p:cNvPr>
              <p:cNvSpPr txBox="1"/>
              <p:nvPr/>
            </p:nvSpPr>
            <p:spPr>
              <a:xfrm>
                <a:off x="4020587" y="5037947"/>
                <a:ext cx="3205686" cy="3412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002060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measurement at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radPr>
                      <m:deg/>
                      <m:e>
                        <m:r>
                          <a:rPr lang="en-US" sz="16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cs typeface="Segoe UI Light" panose="020B0502040204020203" pitchFamily="34" charset="0"/>
                          </a:rPr>
                          <m:t>𝑠</m:t>
                        </m:r>
                      </m:e>
                    </m:rad>
                    <m:r>
                      <a:rPr lang="en-US" sz="1600" b="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13 </a:t>
                </a:r>
                <a:r>
                  <a:rPr lang="en-US" sz="1600" dirty="0" err="1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TeV</a:t>
                </a:r>
                <a:r>
                  <a:rPr lang="en-US" sz="16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gives</a:t>
                </a:r>
                <a:r>
                  <a:rPr lang="en-US" sz="1600" dirty="0">
                    <a:solidFill>
                      <a:srgbClr val="002060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: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785452F9-BDD8-4325-B4E0-FE03043D1F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0587" y="5037947"/>
                <a:ext cx="3205686" cy="341247"/>
              </a:xfrm>
              <a:prstGeom prst="rect">
                <a:avLst/>
              </a:prstGeom>
              <a:blipFill>
                <a:blip r:embed="rId14"/>
                <a:stretch>
                  <a:fillRect l="-1143" t="-5357" r="-1143" b="-2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5E26AA9E-5911-4880-9CFD-F3046065C2EA}"/>
              </a:ext>
            </a:extLst>
          </p:cNvPr>
          <p:cNvSpPr txBox="1"/>
          <p:nvPr/>
        </p:nvSpPr>
        <p:spPr>
          <a:xfrm>
            <a:off x="2319523" y="6226627"/>
            <a:ext cx="559681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f</a:t>
            </a:r>
            <a:r>
              <a:rPr lang="en-US" sz="1200" dirty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or some recent discussion see e.g. </a:t>
            </a:r>
            <a:r>
              <a:rPr lang="en-US" sz="1200" dirty="0">
                <a:effectLst/>
                <a:latin typeface="Segoe UI Light" panose="020B0502040204020203" pitchFamily="34" charset="0"/>
                <a:cs typeface="Segoe UI Light" panose="020B0502040204020203" pitchFamily="34" charset="0"/>
                <a:hlinkClick r:id="rId15"/>
              </a:rPr>
              <a:t>Soft Pomeron in light of the LHC correlated data</a:t>
            </a:r>
            <a:endParaRPr lang="en-US" sz="12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1233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FF1E72-1125-48FF-B5C1-C61DFAB5917F}"/>
              </a:ext>
            </a:extLst>
          </p:cNvPr>
          <p:cNvSpPr txBox="1"/>
          <p:nvPr/>
        </p:nvSpPr>
        <p:spPr>
          <a:xfrm>
            <a:off x="791037" y="2967335"/>
            <a:ext cx="1715791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bit more…</a:t>
            </a:r>
          </a:p>
        </p:txBody>
      </p:sp>
    </p:spTree>
    <p:extLst>
      <p:ext uri="{BB962C8B-B14F-4D97-AF65-F5344CB8AC3E}">
        <p14:creationId xmlns:p14="http://schemas.microsoft.com/office/powerpoint/2010/main" val="35150066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D24B72-4FEB-4E02-A085-0AFA612D070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3243" y="1296834"/>
            <a:ext cx="3647960" cy="26494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62CF546-A5AA-49F7-B103-5D830DC67EB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739" y="3654125"/>
            <a:ext cx="2948550" cy="219604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2987DAD-D758-4DF4-8BB7-1A60131F29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4171" y="1040752"/>
            <a:ext cx="2974308" cy="21960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DB12FAC-1A0C-4298-AE20-33EB1ED507CB}"/>
                  </a:ext>
                </a:extLst>
              </p:cNvPr>
              <p:cNvSpPr txBox="1"/>
              <p:nvPr/>
            </p:nvSpPr>
            <p:spPr>
              <a:xfrm>
                <a:off x="587375" y="368760"/>
                <a:ext cx="5047279" cy="461665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rgbClr val="0070C0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exclusive pion pair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rgbClr val="9900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9900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𝜋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9900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2400" i="1" smtClean="0">
                            <a:solidFill>
                              <a:srgbClr val="9900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rgbClr val="9900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𝜋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9900CC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rgbClr val="0070C0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production</a:t>
                </a:r>
                <a:endParaRPr lang="en-US" sz="2400" baseline="-25000" dirty="0">
                  <a:solidFill>
                    <a:srgbClr val="0070C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DB12FAC-1A0C-4298-AE20-33EB1ED507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375" y="368760"/>
                <a:ext cx="5047279" cy="461665"/>
              </a:xfrm>
              <a:prstGeom prst="rect">
                <a:avLst/>
              </a:prstGeom>
              <a:blipFill>
                <a:blip r:embed="rId6"/>
                <a:stretch>
                  <a:fillRect l="-1687" t="-7692" b="-28205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>
            <a:extLst>
              <a:ext uri="{FF2B5EF4-FFF2-40B4-BE49-F238E27FC236}">
                <a16:creationId xmlns:a16="http://schemas.microsoft.com/office/drawing/2014/main" id="{B7A2AE6B-5A4E-40C5-A37D-5979372A77C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4870" y="3944449"/>
            <a:ext cx="1460602" cy="10748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708BDF4-D910-4A19-84C0-1B2BFC9C8B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44662" y="2794890"/>
            <a:ext cx="1530964" cy="111936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470573F-A749-4A64-B45B-1CF5F78D01C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6695" y="259546"/>
            <a:ext cx="1495783" cy="110223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305E93F-1906-4F93-975B-0909F7FED3D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6695" y="1652808"/>
            <a:ext cx="1498649" cy="1102238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AC1D8CE1-AE61-49B5-BF10-5615B2D52C8C}"/>
              </a:ext>
            </a:extLst>
          </p:cNvPr>
          <p:cNvGrpSpPr/>
          <p:nvPr/>
        </p:nvGrpSpPr>
        <p:grpSpPr>
          <a:xfrm>
            <a:off x="10779358" y="5260305"/>
            <a:ext cx="261610" cy="649047"/>
            <a:chOff x="10317582" y="5310873"/>
            <a:chExt cx="261610" cy="649047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84A2D5E-62CE-43E2-A456-4B0FB34EAAD4}"/>
                </a:ext>
              </a:extLst>
            </p:cNvPr>
            <p:cNvSpPr txBox="1"/>
            <p:nvPr/>
          </p:nvSpPr>
          <p:spPr>
            <a:xfrm>
              <a:off x="10317582" y="5310873"/>
              <a:ext cx="2616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.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EAC241E-3269-4844-88BA-C1D981F9FE74}"/>
                </a:ext>
              </a:extLst>
            </p:cNvPr>
            <p:cNvSpPr txBox="1"/>
            <p:nvPr/>
          </p:nvSpPr>
          <p:spPr>
            <a:xfrm>
              <a:off x="10317582" y="5403794"/>
              <a:ext cx="2616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.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A8D580F-0FEF-463F-8619-64F346764B48}"/>
                </a:ext>
              </a:extLst>
            </p:cNvPr>
            <p:cNvSpPr txBox="1"/>
            <p:nvPr/>
          </p:nvSpPr>
          <p:spPr>
            <a:xfrm>
              <a:off x="10317582" y="5498255"/>
              <a:ext cx="2616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.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4A710580-D663-4384-8515-A393594CF136}"/>
              </a:ext>
            </a:extLst>
          </p:cNvPr>
          <p:cNvSpPr txBox="1"/>
          <p:nvPr/>
        </p:nvSpPr>
        <p:spPr>
          <a:xfrm>
            <a:off x="10345472" y="5891898"/>
            <a:ext cx="12066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interference</a:t>
            </a:r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1" name="Arrow: Bent 20">
            <a:extLst>
              <a:ext uri="{FF2B5EF4-FFF2-40B4-BE49-F238E27FC236}">
                <a16:creationId xmlns:a16="http://schemas.microsoft.com/office/drawing/2014/main" id="{9BFD3C62-7D14-4009-A8FD-8461132CDCF5}"/>
              </a:ext>
            </a:extLst>
          </p:cNvPr>
          <p:cNvSpPr/>
          <p:nvPr/>
        </p:nvSpPr>
        <p:spPr>
          <a:xfrm rot="10800000" flipH="1">
            <a:off x="943296" y="2434276"/>
            <a:ext cx="565265" cy="1426343"/>
          </a:xfrm>
          <a:prstGeom prst="bentArrow">
            <a:avLst>
              <a:gd name="adj1" fmla="val 25000"/>
              <a:gd name="adj2" fmla="val 22191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9EA4D1F-BA13-4FF1-B099-A25FBFB562C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6412" y="4273595"/>
            <a:ext cx="5214648" cy="184764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04A4B9D-FB40-45A3-AE56-7857DAA7810C}"/>
              </a:ext>
            </a:extLst>
          </p:cNvPr>
          <p:cNvSpPr txBox="1"/>
          <p:nvPr/>
        </p:nvSpPr>
        <p:spPr>
          <a:xfrm>
            <a:off x="519523" y="4113211"/>
            <a:ext cx="5854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Segoe UI Light" panose="020B0502040204020203" pitchFamily="34" charset="0"/>
                <a:cs typeface="Segoe UI Light" panose="020B0502040204020203" pitchFamily="34" charset="0"/>
              </a:rPr>
              <a:t>elastic: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3A9D028-39EE-4A6B-9722-8E0B026DA5F2}"/>
                  </a:ext>
                </a:extLst>
              </p:cNvPr>
              <p:cNvSpPr txBox="1"/>
              <p:nvPr/>
            </p:nvSpPr>
            <p:spPr>
              <a:xfrm>
                <a:off x="3194514" y="4113211"/>
                <a:ext cx="56143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sz="11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pPr>
                      <m:e>
                        <m:r>
                          <a:rPr lang="en-US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𝜋</m:t>
                        </m:r>
                      </m:e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1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</m:ctrlPr>
                      </m:sSupPr>
                      <m:e>
                        <m:r>
                          <a:rPr lang="en-US" sz="11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𝜋</m:t>
                        </m:r>
                      </m:e>
                      <m:sup>
                        <m:r>
                          <a:rPr lang="en-US" sz="11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Segoe UI Light" panose="020B0502040204020203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1100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: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3A9D028-39EE-4A6B-9722-8E0B026DA5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94514" y="4113211"/>
                <a:ext cx="561436" cy="261610"/>
              </a:xfrm>
              <a:prstGeom prst="rect">
                <a:avLst/>
              </a:prstGeom>
              <a:blipFill>
                <a:blip r:embed="rId12"/>
                <a:stretch>
                  <a:fillRect t="-2326" b="-139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ACE7968D-22B0-42A5-8C1E-836830B81A77}"/>
              </a:ext>
            </a:extLst>
          </p:cNvPr>
          <p:cNvSpPr txBox="1"/>
          <p:nvPr/>
        </p:nvSpPr>
        <p:spPr>
          <a:xfrm>
            <a:off x="301039" y="6125458"/>
            <a:ext cx="6019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very similar, very small </a:t>
            </a:r>
            <a:r>
              <a:rPr lang="en-US" i="1" dirty="0">
                <a:solidFill>
                  <a:srgbClr val="00B05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 and </a:t>
            </a:r>
            <a:r>
              <a:rPr lang="el-GR" i="1" dirty="0">
                <a:solidFill>
                  <a:schemeClr val="accent6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ξ</a:t>
            </a:r>
            <a:r>
              <a:rPr lang="en-US" i="1" dirty="0">
                <a:solidFill>
                  <a:schemeClr val="accent6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→ non-perturbative process</a:t>
            </a:r>
            <a:r>
              <a:rPr lang="en-US" i="1" dirty="0">
                <a:solidFill>
                  <a:schemeClr val="accent6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  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350C9C35-5709-450B-AC1C-E7DDB506AB0B}"/>
              </a:ext>
            </a:extLst>
          </p:cNvPr>
          <p:cNvSpPr/>
          <p:nvPr/>
        </p:nvSpPr>
        <p:spPr>
          <a:xfrm>
            <a:off x="3104804" y="2365980"/>
            <a:ext cx="651146" cy="7720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B42DF86-2D37-4B92-A9E6-33B18434D85A}"/>
              </a:ext>
            </a:extLst>
          </p:cNvPr>
          <p:cNvSpPr/>
          <p:nvPr/>
        </p:nvSpPr>
        <p:spPr>
          <a:xfrm>
            <a:off x="5674477" y="84968"/>
            <a:ext cx="6449635" cy="622023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CA2727F-4F96-48BD-8047-2722ADC6267C}"/>
              </a:ext>
            </a:extLst>
          </p:cNvPr>
          <p:cNvCxnSpPr>
            <a:cxnSpLocks/>
          </p:cNvCxnSpPr>
          <p:nvPr/>
        </p:nvCxnSpPr>
        <p:spPr>
          <a:xfrm flipV="1">
            <a:off x="3104804" y="482138"/>
            <a:ext cx="2784763" cy="19521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3116196-4515-4A30-97F4-A2EC95AEC00F}"/>
              </a:ext>
            </a:extLst>
          </p:cNvPr>
          <p:cNvCxnSpPr>
            <a:cxnSpLocks/>
          </p:cNvCxnSpPr>
          <p:nvPr/>
        </p:nvCxnSpPr>
        <p:spPr>
          <a:xfrm>
            <a:off x="3164498" y="3138055"/>
            <a:ext cx="2784763" cy="28387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29">
            <a:extLst>
              <a:ext uri="{FF2B5EF4-FFF2-40B4-BE49-F238E27FC236}">
                <a16:creationId xmlns:a16="http://schemas.microsoft.com/office/drawing/2014/main" id="{D6E437FD-B947-42A7-8385-CD80C101B76B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49" y="939637"/>
            <a:ext cx="1921383" cy="1426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052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</a:t>
            </a:r>
            <a:r>
              <a:rPr lang="en-US" dirty="0" err="1"/>
              <a:t>physicsy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53943"/>
            <a:ext cx="121920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C622E6F-4EA0-4E24-9D25-FDDB93D27283}"/>
              </a:ext>
            </a:extLst>
          </p:cNvPr>
          <p:cNvSpPr txBox="1"/>
          <p:nvPr/>
        </p:nvSpPr>
        <p:spPr>
          <a:xfrm>
            <a:off x="603955" y="598311"/>
            <a:ext cx="10859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what are relevant (= meaningful) question [what is (the definition of) art?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 – the sculpture in </a:t>
            </a:r>
            <a:r>
              <a:rPr lang="en-GB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Troja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…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]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8A938D5-10CE-4489-A7B4-6AB65DF6D542}"/>
              </a:ext>
            </a:extLst>
          </p:cNvPr>
          <p:cNvSpPr/>
          <p:nvPr/>
        </p:nvSpPr>
        <p:spPr>
          <a:xfrm>
            <a:off x="603955" y="1546681"/>
            <a:ext cx="111119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what are (really!) relevant problems? [nothing(?) in particle physics…] (</a:t>
            </a:r>
            <a:r>
              <a:rPr 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Veltman</a:t>
            </a: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 and non-commutative field theory)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8B28243-A985-4439-B1C7-8876C6A0936A}"/>
              </a:ext>
            </a:extLst>
          </p:cNvPr>
          <p:cNvSpPr/>
          <p:nvPr/>
        </p:nvSpPr>
        <p:spPr>
          <a:xfrm>
            <a:off x="603955" y="2495051"/>
            <a:ext cx="9046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how the answers to these questions depend on time? [a new discovery opens new gates…]  </a:t>
            </a:r>
            <a:endParaRPr lang="en-GB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A605C3A-0D6F-4090-BD89-6DADE70547C2}"/>
              </a:ext>
            </a:extLst>
          </p:cNvPr>
          <p:cNvSpPr/>
          <p:nvPr/>
        </p:nvSpPr>
        <p:spPr>
          <a:xfrm>
            <a:off x="603955" y="3443421"/>
            <a:ext cx="35069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is there some set of “invariants”?    </a:t>
            </a:r>
            <a:endParaRPr lang="en-GB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BB9986E-5E0D-4CF7-8AFF-190FA9C365F4}"/>
              </a:ext>
            </a:extLst>
          </p:cNvPr>
          <p:cNvSpPr/>
          <p:nvPr/>
        </p:nvSpPr>
        <p:spPr>
          <a:xfrm>
            <a:off x="603955" y="4391791"/>
            <a:ext cx="6039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probably these questions themselves belong to such set…     </a:t>
            </a:r>
            <a:endParaRPr lang="en-GB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9848CB0B-F6BC-4CAD-B580-8232061834E3}"/>
              </a:ext>
            </a:extLst>
          </p:cNvPr>
          <p:cNvSpPr/>
          <p:nvPr/>
        </p:nvSpPr>
        <p:spPr>
          <a:xfrm>
            <a:off x="603955" y="5340161"/>
            <a:ext cx="78961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from my perspective a man should never stop to ask such questions but, sure… </a:t>
            </a:r>
            <a:b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we should try to formulate questions more concretely (=“usefully”, ;-)) set   </a:t>
            </a:r>
            <a:endParaRPr lang="en-GB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605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13" grpId="0"/>
      <p:bldP spid="14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6604ECF-2B5E-3920-0C97-C334EFF126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5253" y="3692082"/>
            <a:ext cx="5295426" cy="28537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C8A2795-91FA-6791-8146-4B7DA577C4C5}"/>
              </a:ext>
            </a:extLst>
          </p:cNvPr>
          <p:cNvSpPr txBox="1"/>
          <p:nvPr/>
        </p:nvSpPr>
        <p:spPr>
          <a:xfrm>
            <a:off x="587375" y="374948"/>
            <a:ext cx="362791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data selection and cut flow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E4E861-CE26-0984-BDD4-B7B99681E9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443" y="2386624"/>
            <a:ext cx="3053096" cy="41010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2674732-3204-BB44-A1C6-F2EB5FA9F6CD}"/>
              </a:ext>
            </a:extLst>
          </p:cNvPr>
          <p:cNvSpPr txBox="1"/>
          <p:nvPr/>
        </p:nvSpPr>
        <p:spPr>
          <a:xfrm>
            <a:off x="512113" y="991556"/>
            <a:ext cx="1116777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data samples, the same as for ATLAS Collaboration, </a:t>
            </a:r>
            <a:r>
              <a:rPr lang="en-US" sz="1600" b="0" i="1" dirty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Measurement of the total cross section from elastic scattering in pp collisions at √𝑠 = 7 </a:t>
            </a:r>
            <a:r>
              <a:rPr lang="en-US" sz="1600" b="0" i="1" dirty="0" err="1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TeV</a:t>
            </a:r>
            <a:r>
              <a:rPr lang="en-US" sz="1600" b="0" i="1" dirty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with the ATLAS detector</a:t>
            </a:r>
            <a:r>
              <a:rPr lang="en-US" sz="1600" b="0" i="0" dirty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600" b="0" i="0" dirty="0" err="1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Nucl</a:t>
            </a:r>
            <a:r>
              <a:rPr lang="en-US" sz="1600" b="0" i="0" dirty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. Phys. B 889 (2014) 486, </a:t>
            </a:r>
            <a:r>
              <a:rPr lang="en-US" sz="1600" b="0" i="0" dirty="0" err="1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arXiv</a:t>
            </a:r>
            <a:r>
              <a:rPr lang="en-US" sz="1600" b="0" i="0" dirty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: 1408.5778 [hep-ex]</a:t>
            </a:r>
            <a:endParaRPr lang="en-US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the present analysis used also the same proton reconstruction criteria – bunch group, data quality, selections on the reconstructed track and geometrical deflection, beam-screen and edge conditions (see Table 2) – together with the detector alignment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DB772A1-049E-9662-4330-8137EFEF4F25}"/>
              </a:ext>
            </a:extLst>
          </p:cNvPr>
          <p:cNvSpPr txBox="1"/>
          <p:nvPr/>
        </p:nvSpPr>
        <p:spPr>
          <a:xfrm>
            <a:off x="5218319" y="2266900"/>
            <a:ext cx="1589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fiducial region: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884B910-A4A7-5F2A-67D6-81B859A64C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1418" y="2676420"/>
            <a:ext cx="4736407" cy="24548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F61CE9F-7EE8-718F-A6F4-1018C8CD44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0763" y="2974492"/>
            <a:ext cx="6626635" cy="38285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B45E641-3D6E-E0AA-0911-931EFF6463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01418" y="3391727"/>
            <a:ext cx="2637975" cy="229389"/>
          </a:xfrm>
          <a:prstGeom prst="rect">
            <a:avLst/>
          </a:prstGeom>
        </p:spPr>
      </p:pic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47EE5706-BC29-4999-8770-077D232920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6745666"/>
              </p:ext>
            </p:extLst>
          </p:nvPr>
        </p:nvGraphicFramePr>
        <p:xfrm>
          <a:off x="6192770" y="41868"/>
          <a:ext cx="5999230" cy="365760"/>
        </p:xfrm>
        <a:graphic>
          <a:graphicData uri="http://schemas.openxmlformats.org/drawingml/2006/table">
            <a:tbl>
              <a:tblPr/>
              <a:tblGrid>
                <a:gridCol w="5999230">
                  <a:extLst>
                    <a:ext uri="{9D8B030D-6E8A-4147-A177-3AD203B41FA5}">
                      <a16:colId xmlns:a16="http://schemas.microsoft.com/office/drawing/2014/main" val="325259306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US" b="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  <a:hlinkClick r:id="rId7"/>
                        </a:rPr>
                        <a:t>arXiv:2212.00664</a:t>
                      </a:r>
                      <a:r>
                        <a:rPr lang="en-US" b="1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[hep-ex],</a:t>
                      </a:r>
                      <a:r>
                        <a:rPr lang="en-US" b="1" dirty="0">
                          <a:solidFill>
                            <a:srgbClr val="00B050"/>
                          </a:solidFill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accepted for publication in EPJC</a:t>
                      </a:r>
                      <a:endParaRPr lang="en-US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R="412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153662"/>
                  </a:ext>
                </a:extLst>
              </a:tr>
            </a:tbl>
          </a:graphicData>
        </a:graphic>
      </p:graphicFrame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5F8861AA-46A8-495C-B551-7165C2A9677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BBA194F4-0BFC-4401-8AAC-5308E96A9B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AABF3F18-9FCB-4C7B-9E48-6FE61E6FA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6395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19D7A6-DC06-4FD8-837D-2D83CDB83E01}"/>
              </a:ext>
            </a:extLst>
          </p:cNvPr>
          <p:cNvSpPr txBox="1"/>
          <p:nvPr/>
        </p:nvSpPr>
        <p:spPr>
          <a:xfrm>
            <a:off x="791037" y="2967335"/>
            <a:ext cx="147187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diffraction</a:t>
            </a:r>
          </a:p>
        </p:txBody>
      </p:sp>
    </p:spTree>
    <p:extLst>
      <p:ext uri="{BB962C8B-B14F-4D97-AF65-F5344CB8AC3E}">
        <p14:creationId xmlns:p14="http://schemas.microsoft.com/office/powerpoint/2010/main" val="38444658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8" name="Picture 11">
            <a:extLst>
              <a:ext uri="{FF2B5EF4-FFF2-40B4-BE49-F238E27FC236}">
                <a16:creationId xmlns:a16="http://schemas.microsoft.com/office/drawing/2014/main" id="{235FB65C-305E-4CC5-83F8-B9F859AE96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19" y="192113"/>
            <a:ext cx="4906566" cy="623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A20A26B-0134-42CC-AD51-A49984DC7E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566" y="3807254"/>
            <a:ext cx="5846517" cy="2930697"/>
          </a:xfrm>
          <a:prstGeom prst="rect">
            <a:avLst/>
          </a:prstGeom>
        </p:spPr>
      </p:pic>
      <p:pic>
        <p:nvPicPr>
          <p:cNvPr id="13" name="Picture 6" descr="lelastic_300">
            <a:extLst>
              <a:ext uri="{FF2B5EF4-FFF2-40B4-BE49-F238E27FC236}">
                <a16:creationId xmlns:a16="http://schemas.microsoft.com/office/drawing/2014/main" id="{5EC4BD11-9551-4B1E-98B2-B76CCC5C38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772" y="235918"/>
            <a:ext cx="3457226" cy="3585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3422511-425F-47CE-A966-28CC33B38980}"/>
              </a:ext>
            </a:extLst>
          </p:cNvPr>
          <p:cNvSpPr txBox="1"/>
          <p:nvPr/>
        </p:nvSpPr>
        <p:spPr>
          <a:xfrm>
            <a:off x="9420577" y="457626"/>
            <a:ext cx="2094098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differential cross sections</a:t>
            </a:r>
          </a:p>
          <a:p>
            <a:endParaRPr lang="en-US" sz="2400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observations</a:t>
            </a:r>
            <a:endParaRPr lang="en-US" sz="2400" dirty="0">
              <a:solidFill>
                <a:srgbClr val="7030A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0678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C2A3AB3-952B-4B47-A763-B2CB4D5BC4CC}"/>
              </a:ext>
            </a:extLst>
          </p:cNvPr>
          <p:cNvGrpSpPr/>
          <p:nvPr/>
        </p:nvGrpSpPr>
        <p:grpSpPr>
          <a:xfrm>
            <a:off x="5847645" y="407916"/>
            <a:ext cx="5243689" cy="6265983"/>
            <a:chOff x="3154578" y="401525"/>
            <a:chExt cx="4336402" cy="5582991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6712A31-E2BE-4351-8C0C-3708E7DA520D}"/>
                </a:ext>
              </a:extLst>
            </p:cNvPr>
            <p:cNvSpPr txBox="1"/>
            <p:nvPr/>
          </p:nvSpPr>
          <p:spPr>
            <a:xfrm>
              <a:off x="5322779" y="5215075"/>
              <a:ext cx="200246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elastic events are the subset of diffractive events; </a:t>
              </a:r>
              <a:r>
                <a:rPr lang="en-US" sz="1100" dirty="0">
                  <a:solidFill>
                    <a:srgbClr val="00B0F0"/>
                  </a:solidFill>
                </a:rPr>
                <a:t>diffractive like pattern </a:t>
              </a:r>
              <a:r>
                <a:rPr lang="en-US" sz="1100" dirty="0"/>
                <a:t>was actually observed in elastic collisions</a:t>
              </a:r>
            </a:p>
          </p:txBody>
        </p:sp>
        <p:pic>
          <p:nvPicPr>
            <p:cNvPr id="8" name="Picture 4" descr="Picture 17.png">
              <a:extLst>
                <a:ext uri="{FF2B5EF4-FFF2-40B4-BE49-F238E27FC236}">
                  <a16:creationId xmlns:a16="http://schemas.microsoft.com/office/drawing/2014/main" id="{7208684B-CB97-411F-B79B-F400942D6A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4578" y="401525"/>
              <a:ext cx="4336402" cy="4695425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A9D77A5-1DEE-4154-AAB8-86DB723B678A}"/>
                </a:ext>
              </a:extLst>
            </p:cNvPr>
            <p:cNvSpPr/>
            <p:nvPr/>
          </p:nvSpPr>
          <p:spPr>
            <a:xfrm>
              <a:off x="4750407" y="3501897"/>
              <a:ext cx="77373" cy="1086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51E75604-3D7C-44D3-A87C-D523F550F1F4}"/>
                </a:ext>
              </a:extLst>
            </p:cNvPr>
            <p:cNvSpPr/>
            <p:nvPr/>
          </p:nvSpPr>
          <p:spPr>
            <a:xfrm>
              <a:off x="4746597" y="3764787"/>
              <a:ext cx="77373" cy="10863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39C1761-8238-4820-87FB-086759BDF7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366898" y="3711808"/>
              <a:ext cx="604796" cy="152648"/>
            </a:xfrm>
            <a:prstGeom prst="rect">
              <a:avLst/>
            </a:prstGeom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2C81A1A-E4C9-442B-9487-C89E5C83806E}"/>
                </a:ext>
              </a:extLst>
            </p:cNvPr>
            <p:cNvSpPr/>
            <p:nvPr/>
          </p:nvSpPr>
          <p:spPr>
            <a:xfrm>
              <a:off x="3333708" y="3873420"/>
              <a:ext cx="654423" cy="1876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B820E2BE-451C-40AC-AA33-7C570482A390}"/>
              </a:ext>
            </a:extLst>
          </p:cNvPr>
          <p:cNvSpPr txBox="1"/>
          <p:nvPr/>
        </p:nvSpPr>
        <p:spPr>
          <a:xfrm>
            <a:off x="583700" y="354409"/>
            <a:ext cx="233429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event topologies</a:t>
            </a:r>
            <a:endParaRPr lang="en-US" sz="2400" dirty="0">
              <a:solidFill>
                <a:srgbClr val="7030A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22036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112C62-6942-4756-8C77-D42DF2F5C62B}"/>
              </a:ext>
            </a:extLst>
          </p:cNvPr>
          <p:cNvSpPr txBox="1"/>
          <p:nvPr/>
        </p:nvSpPr>
        <p:spPr>
          <a:xfrm>
            <a:off x="583700" y="354409"/>
            <a:ext cx="286007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HERA and diffraction</a:t>
            </a:r>
            <a:endParaRPr lang="en-US" sz="2400" dirty="0">
              <a:solidFill>
                <a:srgbClr val="7030A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72C46E7-A188-41E8-96B3-D3AA7EBDD0B8}"/>
              </a:ext>
            </a:extLst>
          </p:cNvPr>
          <p:cNvSpPr/>
          <p:nvPr/>
        </p:nvSpPr>
        <p:spPr>
          <a:xfrm>
            <a:off x="566699" y="5085702"/>
            <a:ext cx="6904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30 June 2007 at 11:23 pm, HERA was shut down; analyses still ongoing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141926-4A98-407D-9D09-C513D1670E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065" y="1559452"/>
            <a:ext cx="9455636" cy="299100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A22C9BF-8394-4A52-9842-596E6ED4E6D1}"/>
              </a:ext>
            </a:extLst>
          </p:cNvPr>
          <p:cNvSpPr/>
          <p:nvPr/>
        </p:nvSpPr>
        <p:spPr>
          <a:xfrm>
            <a:off x="9137770" y="4236596"/>
            <a:ext cx="271837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V. Sola, Moriond QCD 2010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D352FF-F8B8-4C96-80F5-1BABCD6AED9B}"/>
              </a:ext>
            </a:extLst>
          </p:cNvPr>
          <p:cNvSpPr txBox="1"/>
          <p:nvPr/>
        </p:nvSpPr>
        <p:spPr>
          <a:xfrm>
            <a:off x="538548" y="1190120"/>
            <a:ext cx="520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1992,</a:t>
            </a:r>
            <a:r>
              <a:rPr lang="en-US" dirty="0"/>
              <a:t> 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  <a:hlinkClick r:id="rId4" tooltip="H1 (particle detector)"/>
              </a:rPr>
              <a:t>H1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  <a:hlinkClick r:id="rId5" tooltip="ZEUS"/>
              </a:rPr>
              <a:t>ZEUS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  <a:hlinkClick r:id="rId6" tooltip="HERMES experiment"/>
              </a:rPr>
              <a:t>HERMES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 and 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  <a:hlinkClick r:id="rId7" tooltip="HERA-B"/>
              </a:rPr>
              <a:t>HERA-B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GB" dirty="0"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√s = 318 GeV</a:t>
            </a:r>
            <a:endParaRPr lang="en-GB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45D49B-1A5E-4B97-B14C-7ECCAEC65EF6}"/>
              </a:ext>
            </a:extLst>
          </p:cNvPr>
          <p:cNvSpPr txBox="1"/>
          <p:nvPr/>
        </p:nvSpPr>
        <p:spPr>
          <a:xfrm>
            <a:off x="9443156" y="1095022"/>
            <a:ext cx="1828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HARD diffraction!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54814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607765-15BB-4B3F-89AC-5E3770B417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8895" y="772347"/>
            <a:ext cx="6331275" cy="57152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B776180-3766-49FD-A387-E38781DF2B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428" y="3187024"/>
            <a:ext cx="3071473" cy="28412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E132BD8-0D1B-49A6-90D8-835280C2E8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065" y="979311"/>
            <a:ext cx="4010632" cy="244968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354E011-ACAA-446A-B36C-53BA2EA701E6}"/>
              </a:ext>
            </a:extLst>
          </p:cNvPr>
          <p:cNvSpPr txBox="1"/>
          <p:nvPr/>
        </p:nvSpPr>
        <p:spPr>
          <a:xfrm>
            <a:off x="583700" y="354409"/>
            <a:ext cx="220284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why diffraction?</a:t>
            </a:r>
            <a:endParaRPr lang="en-US" sz="2400" dirty="0">
              <a:solidFill>
                <a:srgbClr val="7030A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2731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297A8AF-A23D-4FA4-9B3A-B5E3C501D1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250" y="549012"/>
            <a:ext cx="8027371" cy="58370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4E49188-9E2C-4878-9BAD-7493B3B8B9DC}"/>
              </a:ext>
            </a:extLst>
          </p:cNvPr>
          <p:cNvSpPr txBox="1"/>
          <p:nvPr/>
        </p:nvSpPr>
        <p:spPr>
          <a:xfrm>
            <a:off x="602959" y="354409"/>
            <a:ext cx="380187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“HERA” physics is </a:t>
            </a:r>
            <a:r>
              <a:rPr lang="en-US" sz="2400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not</a:t>
            </a:r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dead…</a:t>
            </a:r>
            <a:endParaRPr lang="en-GB" sz="2400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3001C71-2767-41DD-A899-4C94B4BD56E4}"/>
              </a:ext>
            </a:extLst>
          </p:cNvPr>
          <p:cNvSpPr/>
          <p:nvPr/>
        </p:nvSpPr>
        <p:spPr>
          <a:xfrm>
            <a:off x="4786489" y="31243"/>
            <a:ext cx="69878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https://indico.cern.ch/event/1199314/contributions/5240564/attachments/2621916/4534048/EIC.DIS2023.eca.pptx</a:t>
            </a:r>
          </a:p>
        </p:txBody>
      </p:sp>
    </p:spTree>
    <p:extLst>
      <p:ext uri="{BB962C8B-B14F-4D97-AF65-F5344CB8AC3E}">
        <p14:creationId xmlns:p14="http://schemas.microsoft.com/office/powerpoint/2010/main" val="37579072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86CB7B3-4DBA-4075-9BA6-88E622D9D1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0319" y="174978"/>
            <a:ext cx="8596074" cy="625968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34ED34E-CB94-48A1-ABCD-4FC5990DF8A0}"/>
              </a:ext>
            </a:extLst>
          </p:cNvPr>
          <p:cNvSpPr txBox="1"/>
          <p:nvPr/>
        </p:nvSpPr>
        <p:spPr>
          <a:xfrm>
            <a:off x="10886327" y="5254977"/>
            <a:ext cx="9502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start of </a:t>
            </a:r>
          </a:p>
          <a:p>
            <a:r>
              <a:rPr lang="en-US" b="1" dirty="0">
                <a:solidFill>
                  <a:srgbClr val="FF0000"/>
                </a:solidFill>
              </a:rPr>
              <a:t>building</a:t>
            </a:r>
          </a:p>
          <a:p>
            <a:r>
              <a:rPr lang="en-US" b="1" dirty="0">
                <a:solidFill>
                  <a:srgbClr val="FF0000"/>
                </a:solidFill>
              </a:rPr>
              <a:t>2025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3109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E1F0DEAD-2F6B-5E4D-8BAA-1805CFC11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5551"/>
            <a:ext cx="9144000" cy="584669"/>
          </a:xfrm>
        </p:spPr>
        <p:txBody>
          <a:bodyPr>
            <a:normAutofit fontScale="90000"/>
          </a:bodyPr>
          <a:lstStyle/>
          <a:p>
            <a:r>
              <a:rPr lang="en-US" dirty="0"/>
              <a:t>The EIC Physics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E1F02E-CF12-CA4A-841B-25D906AC9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4FAF3C-AAE5-6545-BA1F-D680183DB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28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230F286-ACC4-EE40-BFAD-A265F93E3DE1}"/>
              </a:ext>
            </a:extLst>
          </p:cNvPr>
          <p:cNvGrpSpPr/>
          <p:nvPr/>
        </p:nvGrpSpPr>
        <p:grpSpPr>
          <a:xfrm>
            <a:off x="3286738" y="2728917"/>
            <a:ext cx="7202178" cy="1883124"/>
            <a:chOff x="1613165" y="4992849"/>
            <a:chExt cx="7202178" cy="199570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622109C-83C5-4149-BD84-EE1AC6593539}"/>
                </a:ext>
              </a:extLst>
            </p:cNvPr>
            <p:cNvSpPr txBox="1"/>
            <p:nvPr/>
          </p:nvSpPr>
          <p:spPr>
            <a:xfrm>
              <a:off x="3669830" y="4992849"/>
              <a:ext cx="5145513" cy="15112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400"/>
                </a:spcBef>
              </a:pPr>
              <a:r>
                <a:rPr lang="en-US" sz="1600" dirty="0">
                  <a:solidFill>
                    <a:srgbClr val="292934"/>
                  </a:solidFill>
                  <a:latin typeface="+mj-lt"/>
                  <a:cs typeface="Comic Sans MS"/>
                </a:rPr>
                <a:t>How do color-charged quarks and gluons, and colorless jets, </a:t>
              </a:r>
              <a:r>
                <a:rPr lang="en-US" sz="1600" dirty="0">
                  <a:solidFill>
                    <a:srgbClr val="0000FF"/>
                  </a:solidFill>
                  <a:latin typeface="+mj-lt"/>
                  <a:cs typeface="Comic Sans MS"/>
                </a:rPr>
                <a:t>interact with a nuclear medium</a:t>
              </a:r>
              <a:r>
                <a:rPr lang="en-US" sz="1600" dirty="0">
                  <a:solidFill>
                    <a:srgbClr val="292934"/>
                  </a:solidFill>
                  <a:latin typeface="+mj-lt"/>
                  <a:cs typeface="Comic Sans MS"/>
                </a:rPr>
                <a:t>?</a:t>
              </a:r>
            </a:p>
            <a:p>
              <a:pPr>
                <a:spcBef>
                  <a:spcPts val="400"/>
                </a:spcBef>
              </a:pPr>
              <a:r>
                <a:rPr lang="en-US" sz="1600" dirty="0">
                  <a:solidFill>
                    <a:srgbClr val="292934"/>
                  </a:solidFill>
                  <a:latin typeface="+mj-lt"/>
                  <a:cs typeface="Comic Sans MS"/>
                </a:rPr>
                <a:t>How do the </a:t>
              </a:r>
              <a:r>
                <a:rPr lang="en-US" sz="1600" dirty="0">
                  <a:solidFill>
                    <a:srgbClr val="0000FF"/>
                  </a:solidFill>
                  <a:latin typeface="+mj-lt"/>
                  <a:cs typeface="Comic Sans MS"/>
                </a:rPr>
                <a:t>confined hadronic states emerge </a:t>
              </a:r>
              <a:r>
                <a:rPr lang="en-US" sz="1600" dirty="0">
                  <a:solidFill>
                    <a:srgbClr val="292934"/>
                  </a:solidFill>
                  <a:latin typeface="+mj-lt"/>
                  <a:cs typeface="Comic Sans MS"/>
                </a:rPr>
                <a:t>from these quarks and gluons? </a:t>
              </a:r>
            </a:p>
            <a:p>
              <a:pPr>
                <a:spcBef>
                  <a:spcPts val="400"/>
                </a:spcBef>
              </a:pPr>
              <a:r>
                <a:rPr lang="en-US" sz="1600" dirty="0">
                  <a:solidFill>
                    <a:srgbClr val="292934"/>
                  </a:solidFill>
                  <a:latin typeface="+mj-lt"/>
                  <a:cs typeface="Comic Sans MS"/>
                </a:rPr>
                <a:t>How do the quark-gluon </a:t>
              </a:r>
              <a:r>
                <a:rPr lang="en-US" sz="1600" dirty="0">
                  <a:solidFill>
                    <a:srgbClr val="0000FF"/>
                  </a:solidFill>
                  <a:latin typeface="+mj-lt"/>
                  <a:cs typeface="Comic Sans MS"/>
                </a:rPr>
                <a:t>interactions create nuclear binding?</a:t>
              </a:r>
            </a:p>
          </p:txBody>
        </p:sp>
        <p:pic>
          <p:nvPicPr>
            <p:cNvPr id="12" name="Picture 2">
              <a:extLst>
                <a:ext uri="{FF2B5EF4-FFF2-40B4-BE49-F238E27FC236}">
                  <a16:creationId xmlns:a16="http://schemas.microsoft.com/office/drawing/2014/main" id="{4E2A1E4F-650A-5F43-A752-D163DDC653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8823" t="22493" b="29532"/>
            <a:stretch/>
          </p:blipFill>
          <p:spPr bwMode="auto">
            <a:xfrm>
              <a:off x="1613165" y="5009749"/>
              <a:ext cx="1899598" cy="1978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C81CC61-F2C4-E143-B2A3-6130BB9E7B58}"/>
              </a:ext>
            </a:extLst>
          </p:cNvPr>
          <p:cNvGrpSpPr/>
          <p:nvPr/>
        </p:nvGrpSpPr>
        <p:grpSpPr>
          <a:xfrm>
            <a:off x="1556558" y="4612041"/>
            <a:ext cx="8576364" cy="2176996"/>
            <a:chOff x="21801" y="4100490"/>
            <a:chExt cx="8576364" cy="2176996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C712257-156B-5F4C-ADB3-F0C810F52F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75141" y="5471041"/>
              <a:ext cx="1325228" cy="8001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21CA57F3-AE21-364A-94C6-015EC5CE38C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17749" y="5471041"/>
              <a:ext cx="1372981" cy="806445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F406B57-415C-E94E-B9E5-90801C2A2994}"/>
                </a:ext>
              </a:extLst>
            </p:cNvPr>
            <p:cNvSpPr txBox="1"/>
            <p:nvPr/>
          </p:nvSpPr>
          <p:spPr>
            <a:xfrm>
              <a:off x="4926396" y="5146666"/>
              <a:ext cx="91242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+mj-lt"/>
                  <a:cs typeface="Comic Sans MS"/>
                </a:rPr>
                <a:t>gluon </a:t>
              </a:r>
            </a:p>
            <a:p>
              <a:r>
                <a:rPr lang="en-US" sz="1600" dirty="0">
                  <a:latin typeface="+mj-lt"/>
                  <a:cs typeface="Comic Sans MS"/>
                </a:rPr>
                <a:t>emission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7FD2204-C91C-9D4B-BF54-B5B41E5A402C}"/>
                </a:ext>
              </a:extLst>
            </p:cNvPr>
            <p:cNvSpPr txBox="1"/>
            <p:nvPr/>
          </p:nvSpPr>
          <p:spPr>
            <a:xfrm>
              <a:off x="6595009" y="5113529"/>
              <a:ext cx="20031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latin typeface="+mj-lt"/>
                  <a:cs typeface="Comic Sans MS"/>
                </a:rPr>
                <a:t>gluon recombination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4097ABC-6729-6C40-9E43-B7BE257D49AC}"/>
                </a:ext>
              </a:extLst>
            </p:cNvPr>
            <p:cNvSpPr txBox="1"/>
            <p:nvPr/>
          </p:nvSpPr>
          <p:spPr>
            <a:xfrm>
              <a:off x="6410257" y="5509141"/>
              <a:ext cx="3273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0080"/>
                  </a:solidFill>
                  <a:latin typeface="+mj-lt"/>
                  <a:cs typeface="Comic Sans MS"/>
                </a:rPr>
                <a:t>?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49FD4DE-A78C-AD43-8941-07289B54427B}"/>
                </a:ext>
              </a:extLst>
            </p:cNvPr>
            <p:cNvSpPr txBox="1"/>
            <p:nvPr/>
          </p:nvSpPr>
          <p:spPr>
            <a:xfrm>
              <a:off x="21801" y="4181574"/>
              <a:ext cx="4914385" cy="1374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400"/>
                </a:spcBef>
              </a:pPr>
              <a:r>
                <a:rPr lang="en-US" sz="1600" dirty="0">
                  <a:solidFill>
                    <a:srgbClr val="292934"/>
                  </a:solidFill>
                  <a:latin typeface="+mj-lt"/>
                  <a:cs typeface="Comic Sans MS"/>
                </a:rPr>
                <a:t>How does a </a:t>
              </a:r>
              <a:r>
                <a:rPr lang="en-US" sz="1600" dirty="0">
                  <a:solidFill>
                    <a:srgbClr val="0000FF"/>
                  </a:solidFill>
                  <a:latin typeface="+mj-lt"/>
                  <a:cs typeface="Comic Sans MS"/>
                </a:rPr>
                <a:t>dense nuclear environment affect </a:t>
              </a:r>
              <a:r>
                <a:rPr lang="en-US" sz="1600" dirty="0">
                  <a:solidFill>
                    <a:srgbClr val="292934"/>
                  </a:solidFill>
                  <a:latin typeface="+mj-lt"/>
                  <a:cs typeface="Comic Sans MS"/>
                </a:rPr>
                <a:t>the quarks and gluons, their correlations, and their interactions?</a:t>
              </a:r>
            </a:p>
            <a:p>
              <a:pPr>
                <a:spcBef>
                  <a:spcPts val="400"/>
                </a:spcBef>
              </a:pPr>
              <a:r>
                <a:rPr lang="en-US" sz="1600" dirty="0">
                  <a:solidFill>
                    <a:srgbClr val="292934"/>
                  </a:solidFill>
                  <a:latin typeface="+mj-lt"/>
                  <a:cs typeface="Comic Sans MS"/>
                </a:rPr>
                <a:t>What happens to the </a:t>
              </a:r>
              <a:r>
                <a:rPr lang="en-US" sz="1600" dirty="0">
                  <a:solidFill>
                    <a:srgbClr val="0000FF"/>
                  </a:solidFill>
                  <a:latin typeface="+mj-lt"/>
                  <a:cs typeface="Comic Sans MS"/>
                </a:rPr>
                <a:t>gluon density in nuclei</a:t>
              </a:r>
              <a:r>
                <a:rPr lang="en-US" sz="1600" dirty="0">
                  <a:solidFill>
                    <a:srgbClr val="292934"/>
                  </a:solidFill>
                  <a:latin typeface="+mj-lt"/>
                  <a:cs typeface="Comic Sans MS"/>
                </a:rPr>
                <a:t>? Does it </a:t>
              </a:r>
              <a:r>
                <a:rPr lang="en-US" sz="1600" dirty="0">
                  <a:solidFill>
                    <a:srgbClr val="0000FF"/>
                  </a:solidFill>
                  <a:latin typeface="+mj-lt"/>
                  <a:cs typeface="Comic Sans MS"/>
                </a:rPr>
                <a:t>saturate at high energy</a:t>
              </a:r>
              <a:r>
                <a:rPr lang="en-US" sz="1600" dirty="0">
                  <a:solidFill>
                    <a:srgbClr val="292934"/>
                  </a:solidFill>
                  <a:latin typeface="+mj-lt"/>
                  <a:cs typeface="Comic Sans MS"/>
                </a:rPr>
                <a:t>, giving rise to a </a:t>
              </a:r>
              <a:r>
                <a:rPr lang="en-US" sz="1600" dirty="0">
                  <a:solidFill>
                    <a:srgbClr val="0000FF"/>
                  </a:solidFill>
                  <a:latin typeface="+mj-lt"/>
                  <a:cs typeface="Comic Sans MS"/>
                </a:rPr>
                <a:t>gluonic matter with universal properties </a:t>
              </a:r>
              <a:r>
                <a:rPr lang="en-US" sz="1600" dirty="0">
                  <a:solidFill>
                    <a:srgbClr val="292934"/>
                  </a:solidFill>
                  <a:latin typeface="+mj-lt"/>
                  <a:cs typeface="Comic Sans MS"/>
                </a:rPr>
                <a:t>in all nuclei, even the proton?</a:t>
              </a: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93F5B957-3A35-3E4B-B631-DCD804CB2C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38612" y="4100490"/>
              <a:ext cx="1325228" cy="1345097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0642292-A04D-114D-9605-6C98C7FFA067}"/>
                </a:ext>
              </a:extLst>
            </p:cNvPr>
            <p:cNvSpPr txBox="1"/>
            <p:nvPr/>
          </p:nvSpPr>
          <p:spPr>
            <a:xfrm>
              <a:off x="6423939" y="5752266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0080"/>
                  </a:solidFill>
                  <a:latin typeface="+mj-lt"/>
                  <a:cs typeface="Comic Sans MS"/>
                </a:rPr>
                <a:t>=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680B74A-3943-3E41-8EAE-EEEB4A551F3B}"/>
              </a:ext>
            </a:extLst>
          </p:cNvPr>
          <p:cNvGrpSpPr/>
          <p:nvPr/>
        </p:nvGrpSpPr>
        <p:grpSpPr>
          <a:xfrm>
            <a:off x="1585183" y="497290"/>
            <a:ext cx="9021634" cy="2195910"/>
            <a:chOff x="61183" y="559282"/>
            <a:chExt cx="9021634" cy="2195910"/>
          </a:xfrm>
        </p:grpSpPr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46280FC2-AD2F-B345-9895-7605C131E8C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/>
            <a:srcRect l="8203" t="-295" r="9445"/>
            <a:stretch/>
          </p:blipFill>
          <p:spPr bwMode="auto">
            <a:xfrm>
              <a:off x="7818363" y="1215245"/>
              <a:ext cx="1264454" cy="15399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0C9D027-D784-0A4C-BFAA-406B8B3F145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65800" y="559282"/>
              <a:ext cx="2772071" cy="1086387"/>
            </a:xfrm>
            <a:prstGeom prst="rect">
              <a:avLst/>
            </a:prstGeom>
          </p:spPr>
        </p:pic>
        <p:sp>
          <p:nvSpPr>
            <p:cNvPr id="8" name="Content Placeholder 6">
              <a:extLst>
                <a:ext uri="{FF2B5EF4-FFF2-40B4-BE49-F238E27FC236}">
                  <a16:creationId xmlns:a16="http://schemas.microsoft.com/office/drawing/2014/main" id="{9A8CC49B-BCBF-9444-8EF5-72810F524BC2}"/>
                </a:ext>
              </a:extLst>
            </p:cNvPr>
            <p:cNvSpPr txBox="1">
              <a:spLocks/>
            </p:cNvSpPr>
            <p:nvPr/>
          </p:nvSpPr>
          <p:spPr>
            <a:xfrm>
              <a:off x="61183" y="711705"/>
              <a:ext cx="5608098" cy="1198400"/>
            </a:xfrm>
            <a:prstGeom prst="rect">
              <a:avLst/>
            </a:prstGeom>
          </p:spPr>
          <p:txBody>
            <a:bodyPr anchor="t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spcBef>
                  <a:spcPts val="400"/>
                </a:spcBef>
                <a:buNone/>
              </a:pPr>
              <a:r>
                <a:rPr lang="en-US" sz="1600" dirty="0">
                  <a:latin typeface="+mj-lt"/>
                  <a:cs typeface="Comic Sans MS"/>
                </a:rPr>
                <a:t>How are the sea quarks and gluons, and their spins, </a:t>
              </a:r>
              <a:r>
                <a:rPr lang="en-US" sz="1600" dirty="0">
                  <a:solidFill>
                    <a:srgbClr val="0000FF"/>
                  </a:solidFill>
                  <a:latin typeface="+mj-lt"/>
                  <a:cs typeface="Comic Sans MS"/>
                </a:rPr>
                <a:t>distributed in space and momentum </a:t>
              </a:r>
              <a:r>
                <a:rPr lang="en-US" sz="1600" dirty="0">
                  <a:latin typeface="+mj-lt"/>
                  <a:cs typeface="Comic Sans MS"/>
                </a:rPr>
                <a:t>inside the nucleon? </a:t>
              </a:r>
            </a:p>
            <a:p>
              <a:pPr marL="0" indent="0">
                <a:spcBef>
                  <a:spcPts val="400"/>
                </a:spcBef>
                <a:buNone/>
              </a:pPr>
              <a:r>
                <a:rPr lang="en-US" sz="1600" dirty="0">
                  <a:latin typeface="+mj-lt"/>
                  <a:cs typeface="Comic Sans MS"/>
                </a:rPr>
                <a:t>How do the </a:t>
              </a:r>
              <a:r>
                <a:rPr lang="en-US" sz="1600" dirty="0">
                  <a:solidFill>
                    <a:srgbClr val="0000FF"/>
                  </a:solidFill>
                  <a:latin typeface="+mj-lt"/>
                  <a:cs typeface="Comic Sans MS"/>
                </a:rPr>
                <a:t>nucleon properties emerge </a:t>
              </a:r>
              <a:r>
                <a:rPr lang="en-US" sz="1600" dirty="0">
                  <a:latin typeface="+mj-lt"/>
                  <a:cs typeface="Comic Sans MS"/>
                </a:rPr>
                <a:t>from them and </a:t>
              </a:r>
            </a:p>
            <a:p>
              <a:pPr marL="0" indent="0">
                <a:spcBef>
                  <a:spcPts val="400"/>
                </a:spcBef>
                <a:buNone/>
              </a:pPr>
              <a:r>
                <a:rPr lang="en-US" sz="1600" dirty="0">
                  <a:latin typeface="+mj-lt"/>
                  <a:cs typeface="Comic Sans MS"/>
                </a:rPr>
                <a:t>their interactions?</a:t>
              </a:r>
            </a:p>
          </p:txBody>
        </p:sp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403EAE87-068E-3942-97C4-A132DF2739A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r="32619"/>
            <a:stretch/>
          </p:blipFill>
          <p:spPr>
            <a:xfrm>
              <a:off x="4743721" y="1555065"/>
              <a:ext cx="1386279" cy="113097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2833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59">
            <a:extLst>
              <a:ext uri="{FF2B5EF4-FFF2-40B4-BE49-F238E27FC236}">
                <a16:creationId xmlns:a16="http://schemas.microsoft.com/office/drawing/2014/main" id="{32E94F96-7010-304A-9510-C9BA7EF5FE7A}"/>
              </a:ext>
            </a:extLst>
          </p:cNvPr>
          <p:cNvSpPr>
            <a:spLocks/>
          </p:cNvSpPr>
          <p:nvPr/>
        </p:nvSpPr>
        <p:spPr bwMode="auto">
          <a:xfrm>
            <a:off x="1678519" y="3374099"/>
            <a:ext cx="8775700" cy="723900"/>
          </a:xfrm>
          <a:prstGeom prst="rect">
            <a:avLst/>
          </a:prstGeom>
          <a:solidFill>
            <a:srgbClr val="FF6FCF">
              <a:alpha val="25000"/>
            </a:srgbClr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F791DEB-0003-D24E-B9C0-F8934CF85A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39F051F-C5A4-7941-9536-719B73BF00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1616"/>
            <a:ext cx="10515600" cy="1325563"/>
          </a:xfrm>
        </p:spPr>
        <p:txBody>
          <a:bodyPr/>
          <a:lstStyle/>
          <a:p>
            <a:r>
              <a:rPr lang="en-US" dirty="0"/>
              <a:t>EIC: The Path to Imaging Quarks and Gluons</a:t>
            </a:r>
          </a:p>
        </p:txBody>
      </p:sp>
      <p:sp>
        <p:nvSpPr>
          <p:cNvPr id="9" name="Rectangle 27">
            <a:extLst>
              <a:ext uri="{FF2B5EF4-FFF2-40B4-BE49-F238E27FC236}">
                <a16:creationId xmlns:a16="http://schemas.microsoft.com/office/drawing/2014/main" id="{205627D9-CC0D-DF4B-A98D-3B77473814B0}"/>
              </a:ext>
            </a:extLst>
          </p:cNvPr>
          <p:cNvSpPr>
            <a:spLocks/>
          </p:cNvSpPr>
          <p:nvPr/>
        </p:nvSpPr>
        <p:spPr bwMode="auto">
          <a:xfrm>
            <a:off x="1710271" y="1436828"/>
            <a:ext cx="8775700" cy="1930400"/>
          </a:xfrm>
          <a:prstGeom prst="rect">
            <a:avLst/>
          </a:prstGeom>
          <a:solidFill>
            <a:schemeClr val="accent1">
              <a:alpha val="39999"/>
            </a:schemeClr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dirty="0"/>
          </a:p>
        </p:txBody>
      </p:sp>
      <p:pic>
        <p:nvPicPr>
          <p:cNvPr id="10" name="Picture 28">
            <a:extLst>
              <a:ext uri="{FF2B5EF4-FFF2-40B4-BE49-F238E27FC236}">
                <a16:creationId xmlns:a16="http://schemas.microsoft.com/office/drawing/2014/main" id="{16EC8F6A-89DB-3640-B54F-9DA50C5C04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9771" y="1932128"/>
            <a:ext cx="876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29">
            <a:extLst>
              <a:ext uri="{FF2B5EF4-FFF2-40B4-BE49-F238E27FC236}">
                <a16:creationId xmlns:a16="http://schemas.microsoft.com/office/drawing/2014/main" id="{AE132932-2912-4446-B325-20BBA8990949}"/>
              </a:ext>
            </a:extLst>
          </p:cNvPr>
          <p:cNvSpPr>
            <a:spLocks/>
          </p:cNvSpPr>
          <p:nvPr/>
        </p:nvSpPr>
        <p:spPr bwMode="auto">
          <a:xfrm>
            <a:off x="2446872" y="2198828"/>
            <a:ext cx="15716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dirty="0" err="1">
                <a:latin typeface="Comic Sans MS" panose="030F0902030302020204" pitchFamily="66" charset="0"/>
                <a:ea typeface="ＭＳ Ｐゴシック" charset="0"/>
                <a:cs typeface="Corbel Bold" charset="0"/>
                <a:sym typeface="Corbel Bold" charset="0"/>
              </a:rPr>
              <a:t>transv</a:t>
            </a:r>
            <a:r>
              <a:rPr lang="en-US" sz="1200" dirty="0">
                <a:latin typeface="Comic Sans MS" panose="030F0902030302020204" pitchFamily="66" charset="0"/>
                <a:ea typeface="ＭＳ Ｐゴシック" charset="0"/>
                <a:cs typeface="Corbel Bold" charset="0"/>
                <a:sym typeface="Corbel Bold" charset="0"/>
              </a:rPr>
              <a:t>. mom. dep. PDF</a:t>
            </a:r>
          </a:p>
        </p:txBody>
      </p:sp>
      <p:sp>
        <p:nvSpPr>
          <p:cNvPr id="12" name="Rectangle 30">
            <a:extLst>
              <a:ext uri="{FF2B5EF4-FFF2-40B4-BE49-F238E27FC236}">
                <a16:creationId xmlns:a16="http://schemas.microsoft.com/office/drawing/2014/main" id="{32BA09C9-948F-3D49-8AFE-CF8C17090FAE}"/>
              </a:ext>
            </a:extLst>
          </p:cNvPr>
          <p:cNvSpPr>
            <a:spLocks/>
          </p:cNvSpPr>
          <p:nvPr/>
        </p:nvSpPr>
        <p:spPr bwMode="auto">
          <a:xfrm>
            <a:off x="1735672" y="2236928"/>
            <a:ext cx="4810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dirty="0">
                <a:latin typeface="Comic Sans MS" panose="030F0902030302020204" pitchFamily="66" charset="0"/>
                <a:ea typeface="ＭＳ Ｐゴシック" charset="0"/>
                <a:cs typeface="Corbel Bold" charset="0"/>
                <a:sym typeface="Corbel Bold" charset="0"/>
              </a:rPr>
              <a:t>2+1-D</a:t>
            </a:r>
          </a:p>
        </p:txBody>
      </p:sp>
      <p:sp>
        <p:nvSpPr>
          <p:cNvPr id="13" name="Line 31">
            <a:extLst>
              <a:ext uri="{FF2B5EF4-FFF2-40B4-BE49-F238E27FC236}">
                <a16:creationId xmlns:a16="http://schemas.microsoft.com/office/drawing/2014/main" id="{D83F7FC3-A8F7-814F-AF3B-FADE7627FF3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786721" y="1359040"/>
            <a:ext cx="273050" cy="560388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/>
          </a:p>
        </p:txBody>
      </p:sp>
      <p:pic>
        <p:nvPicPr>
          <p:cNvPr id="14" name="Picture 32">
            <a:extLst>
              <a:ext uri="{FF2B5EF4-FFF2-40B4-BE49-F238E27FC236}">
                <a16:creationId xmlns:a16="http://schemas.microsoft.com/office/drawing/2014/main" id="{8241C073-6E6B-FB40-ADFB-D32F5BECB1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584" y="1446353"/>
            <a:ext cx="5588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33">
            <a:extLst>
              <a:ext uri="{FF2B5EF4-FFF2-40B4-BE49-F238E27FC236}">
                <a16:creationId xmlns:a16="http://schemas.microsoft.com/office/drawing/2014/main" id="{D9C579CB-A23D-6C4E-9CAA-2FE86D98C702}"/>
              </a:ext>
            </a:extLst>
          </p:cNvPr>
          <p:cNvSpPr>
            <a:spLocks/>
          </p:cNvSpPr>
          <p:nvPr/>
        </p:nvSpPr>
        <p:spPr bwMode="auto">
          <a:xfrm>
            <a:off x="2573872" y="2414728"/>
            <a:ext cx="1338263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dirty="0">
                <a:solidFill>
                  <a:srgbClr val="FF29FE"/>
                </a:solidFill>
                <a:latin typeface="Comic Sans MS" panose="030F0902030302020204" pitchFamily="66" charset="0"/>
                <a:ea typeface="ＭＳ Ｐゴシック" charset="0"/>
                <a:cs typeface="Corbel Bold Italic" charset="0"/>
                <a:sym typeface="Corbel Bold Italic" charset="0"/>
              </a:rPr>
              <a:t>semi-inclusive DIS</a:t>
            </a:r>
          </a:p>
        </p:txBody>
      </p:sp>
      <p:sp>
        <p:nvSpPr>
          <p:cNvPr id="17" name="Rectangle 19">
            <a:extLst>
              <a:ext uri="{FF2B5EF4-FFF2-40B4-BE49-F238E27FC236}">
                <a16:creationId xmlns:a16="http://schemas.microsoft.com/office/drawing/2014/main" id="{AE26D765-2A06-F448-97A5-A1302887024F}"/>
              </a:ext>
            </a:extLst>
          </p:cNvPr>
          <p:cNvSpPr>
            <a:spLocks/>
          </p:cNvSpPr>
          <p:nvPr/>
        </p:nvSpPr>
        <p:spPr bwMode="auto">
          <a:xfrm>
            <a:off x="1708150" y="753168"/>
            <a:ext cx="8775700" cy="677311"/>
          </a:xfrm>
          <a:prstGeom prst="rect">
            <a:avLst/>
          </a:prstGeom>
          <a:solidFill>
            <a:srgbClr val="FFFA83">
              <a:alpha val="39999"/>
            </a:srgbClr>
          </a:solidFill>
          <a:ln w="25400" cap="flat">
            <a:solidFill>
              <a:schemeClr val="tx1">
                <a:alpha val="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1600">
              <a:latin typeface="Comic Sans MS"/>
              <a:cs typeface="Comic Sans MS"/>
            </a:endParaRPr>
          </a:p>
        </p:txBody>
      </p:sp>
      <p:pic>
        <p:nvPicPr>
          <p:cNvPr id="19" name="Picture 22">
            <a:extLst>
              <a:ext uri="{FF2B5EF4-FFF2-40B4-BE49-F238E27FC236}">
                <a16:creationId xmlns:a16="http://schemas.microsoft.com/office/drawing/2014/main" id="{6CD12E57-3F48-5843-B22C-18FD4068B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250" y="3391062"/>
            <a:ext cx="444500" cy="266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23">
            <a:extLst>
              <a:ext uri="{FF2B5EF4-FFF2-40B4-BE49-F238E27FC236}">
                <a16:creationId xmlns:a16="http://schemas.microsoft.com/office/drawing/2014/main" id="{3833F5C6-4051-CE46-9673-FD1F51F0D31A}"/>
              </a:ext>
            </a:extLst>
          </p:cNvPr>
          <p:cNvSpPr>
            <a:spLocks/>
          </p:cNvSpPr>
          <p:nvPr/>
        </p:nvSpPr>
        <p:spPr bwMode="auto">
          <a:xfrm>
            <a:off x="4072715" y="3606964"/>
            <a:ext cx="1093788" cy="169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100" dirty="0" err="1">
                <a:latin typeface="Comic Sans MS"/>
                <a:ea typeface="ＭＳ Ｐゴシック" charset="0"/>
                <a:cs typeface="Comic Sans MS"/>
                <a:sym typeface="Corbel Bold" charset="0"/>
              </a:rPr>
              <a:t>parton</a:t>
            </a:r>
            <a:r>
              <a:rPr lang="en-US" sz="1100" dirty="0">
                <a:latin typeface="Comic Sans MS"/>
                <a:ea typeface="ＭＳ Ｐゴシック" charset="0"/>
                <a:cs typeface="Comic Sans MS"/>
                <a:sym typeface="Corbel Bold" charset="0"/>
              </a:rPr>
              <a:t> densities</a:t>
            </a: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1B43434B-1826-8742-BBD4-937CF8B4BCEA}"/>
              </a:ext>
            </a:extLst>
          </p:cNvPr>
          <p:cNvSpPr>
            <a:spLocks/>
          </p:cNvSpPr>
          <p:nvPr/>
        </p:nvSpPr>
        <p:spPr bwMode="auto">
          <a:xfrm>
            <a:off x="1733551" y="1024078"/>
            <a:ext cx="481013" cy="2159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dirty="0">
                <a:latin typeface="Comic Sans MS"/>
                <a:ea typeface="ＭＳ Ｐゴシック" charset="0"/>
                <a:cs typeface="Comic Sans MS"/>
                <a:sym typeface="Corbel Bold" charset="0"/>
              </a:rPr>
              <a:t>4+1-D</a:t>
            </a:r>
          </a:p>
        </p:txBody>
      </p:sp>
      <p:pic>
        <p:nvPicPr>
          <p:cNvPr id="24" name="Picture 60">
            <a:extLst>
              <a:ext uri="{FF2B5EF4-FFF2-40B4-BE49-F238E27FC236}">
                <a16:creationId xmlns:a16="http://schemas.microsoft.com/office/drawing/2014/main" id="{71CEFB04-E0FF-0043-BAEA-373A930884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1644" y="1132549"/>
            <a:ext cx="1511300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Line 61">
            <a:extLst>
              <a:ext uri="{FF2B5EF4-FFF2-40B4-BE49-F238E27FC236}">
                <a16:creationId xmlns:a16="http://schemas.microsoft.com/office/drawing/2014/main" id="{3C22CD7C-7CA3-6246-9ED1-1DE03A8FB74E}"/>
              </a:ext>
            </a:extLst>
          </p:cNvPr>
          <p:cNvSpPr>
            <a:spLocks noChangeShapeType="1"/>
          </p:cNvSpPr>
          <p:nvPr/>
        </p:nvSpPr>
        <p:spPr bwMode="auto">
          <a:xfrm>
            <a:off x="3781957" y="2627975"/>
            <a:ext cx="287338" cy="709613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stealth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" name="Line 62">
            <a:extLst>
              <a:ext uri="{FF2B5EF4-FFF2-40B4-BE49-F238E27FC236}">
                <a16:creationId xmlns:a16="http://schemas.microsoft.com/office/drawing/2014/main" id="{FA6CB19C-55BD-BE4E-ACC5-970CA31FBE4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47195" y="2650199"/>
            <a:ext cx="290513" cy="668338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none" w="med" len="med"/>
            <a:tailEnd type="stealth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27" name="Picture 63">
            <a:extLst>
              <a:ext uri="{FF2B5EF4-FFF2-40B4-BE49-F238E27FC236}">
                <a16:creationId xmlns:a16="http://schemas.microsoft.com/office/drawing/2014/main" id="{428BD0A8-4011-334F-902E-565E5D9102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3957" y="2737512"/>
            <a:ext cx="5588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64">
            <a:extLst>
              <a:ext uri="{FF2B5EF4-FFF2-40B4-BE49-F238E27FC236}">
                <a16:creationId xmlns:a16="http://schemas.microsoft.com/office/drawing/2014/main" id="{6FA0DF2D-5CC7-F143-8225-B590E2499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4207" y="2723224"/>
            <a:ext cx="5715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65">
            <a:extLst>
              <a:ext uri="{FF2B5EF4-FFF2-40B4-BE49-F238E27FC236}">
                <a16:creationId xmlns:a16="http://schemas.microsoft.com/office/drawing/2014/main" id="{BFB2F570-B5CB-4147-A14B-2429F2BE9399}"/>
              </a:ext>
            </a:extLst>
          </p:cNvPr>
          <p:cNvSpPr>
            <a:spLocks/>
          </p:cNvSpPr>
          <p:nvPr/>
        </p:nvSpPr>
        <p:spPr bwMode="auto">
          <a:xfrm>
            <a:off x="1735669" y="3545549"/>
            <a:ext cx="28575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dirty="0">
                <a:latin typeface="Comic Sans MS" panose="030F0902030302020204" pitchFamily="66" charset="0"/>
                <a:ea typeface="ＭＳ Ｐゴシック" charset="0"/>
                <a:cs typeface="Corbel Bold" charset="0"/>
                <a:sym typeface="Corbel Bold" charset="0"/>
              </a:rPr>
              <a:t>1-D</a:t>
            </a:r>
          </a:p>
        </p:txBody>
      </p:sp>
      <p:sp>
        <p:nvSpPr>
          <p:cNvPr id="31" name="Rectangle 66">
            <a:extLst>
              <a:ext uri="{FF2B5EF4-FFF2-40B4-BE49-F238E27FC236}">
                <a16:creationId xmlns:a16="http://schemas.microsoft.com/office/drawing/2014/main" id="{E0C7A26C-F137-1A4C-B9DE-D59A0304C9EB}"/>
              </a:ext>
            </a:extLst>
          </p:cNvPr>
          <p:cNvSpPr>
            <a:spLocks/>
          </p:cNvSpPr>
          <p:nvPr/>
        </p:nvSpPr>
        <p:spPr bwMode="auto">
          <a:xfrm>
            <a:off x="3916895" y="818224"/>
            <a:ext cx="13573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400" dirty="0">
                <a:latin typeface="Comic Sans MS" panose="030F0902030302020204" pitchFamily="66" charset="0"/>
                <a:ea typeface="ＭＳ Ｐゴシック" charset="0"/>
                <a:cs typeface="Corbel Bold" charset="0"/>
                <a:sym typeface="Corbel Bold" charset="0"/>
              </a:rPr>
              <a:t>Wigner function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C890434E-DF11-9941-957B-14D8B77456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5639" y="1932140"/>
            <a:ext cx="889535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56241428-2B1E-6444-8287-A1E1D0592AE4}"/>
              </a:ext>
            </a:extLst>
          </p:cNvPr>
          <p:cNvSpPr>
            <a:spLocks/>
          </p:cNvSpPr>
          <p:nvPr/>
        </p:nvSpPr>
        <p:spPr bwMode="auto">
          <a:xfrm>
            <a:off x="5083362" y="2198840"/>
            <a:ext cx="1464556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dirty="0">
                <a:latin typeface="Comic Sans MS" panose="030F0902030302020204" pitchFamily="66" charset="0"/>
                <a:ea typeface="ＭＳ Ｐゴシック" charset="0"/>
                <a:cs typeface="Corbel Bold" charset="0"/>
                <a:sym typeface="Corbel Bold" charset="0"/>
              </a:rPr>
              <a:t>impact par. dep. PDF</a:t>
            </a:r>
          </a:p>
        </p:txBody>
      </p:sp>
      <p:pic>
        <p:nvPicPr>
          <p:cNvPr id="39" name="Picture 37">
            <a:extLst>
              <a:ext uri="{FF2B5EF4-FFF2-40B4-BE49-F238E27FC236}">
                <a16:creationId xmlns:a16="http://schemas.microsoft.com/office/drawing/2014/main" id="{ED90C982-5B77-DE4E-B745-717E9743CF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0284" y="1440015"/>
            <a:ext cx="571844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Line 38">
            <a:extLst>
              <a:ext uri="{FF2B5EF4-FFF2-40B4-BE49-F238E27FC236}">
                <a16:creationId xmlns:a16="http://schemas.microsoft.com/office/drawing/2014/main" id="{EF9DE9A2-55D9-D241-BC8F-B8FAB225EBA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061124" y="1359052"/>
            <a:ext cx="252564" cy="528638"/>
          </a:xfrm>
          <a:prstGeom prst="line">
            <a:avLst/>
          </a:prstGeom>
          <a:noFill/>
          <a:ln w="38100" cap="flat">
            <a:solidFill>
              <a:schemeClr val="tx1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41" name="Line 39">
            <a:extLst>
              <a:ext uri="{FF2B5EF4-FFF2-40B4-BE49-F238E27FC236}">
                <a16:creationId xmlns:a16="http://schemas.microsoft.com/office/drawing/2014/main" id="{CFDE37C2-A018-224D-9420-05B0512307A8}"/>
              </a:ext>
            </a:extLst>
          </p:cNvPr>
          <p:cNvSpPr>
            <a:spLocks noChangeShapeType="1"/>
          </p:cNvSpPr>
          <p:nvPr/>
        </p:nvSpPr>
        <p:spPr bwMode="auto">
          <a:xfrm>
            <a:off x="3903139" y="2062315"/>
            <a:ext cx="1205638" cy="7938"/>
          </a:xfrm>
          <a:prstGeom prst="line">
            <a:avLst/>
          </a:prstGeom>
          <a:noFill/>
          <a:ln w="25400" cap="flat">
            <a:solidFill>
              <a:srgbClr val="FF29FE"/>
            </a:solidFill>
            <a:prstDash val="solid"/>
            <a:miter lim="800000"/>
            <a:headEnd type="stealth" w="med" len="med"/>
            <a:tailEnd type="stealth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2" name="Rectangle 40">
            <a:extLst>
              <a:ext uri="{FF2B5EF4-FFF2-40B4-BE49-F238E27FC236}">
                <a16:creationId xmlns:a16="http://schemas.microsoft.com/office/drawing/2014/main" id="{3244CDC5-1DF6-9744-B2F1-71F61D08FEE9}"/>
              </a:ext>
            </a:extLst>
          </p:cNvPr>
          <p:cNvSpPr>
            <a:spLocks/>
          </p:cNvSpPr>
          <p:nvPr/>
        </p:nvSpPr>
        <p:spPr bwMode="auto">
          <a:xfrm>
            <a:off x="4019097" y="1828952"/>
            <a:ext cx="1072208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>
              <a:spcBef>
                <a:spcPts val="200"/>
              </a:spcBef>
            </a:pPr>
            <a:r>
              <a:rPr lang="en-US" sz="1200" dirty="0">
                <a:solidFill>
                  <a:srgbClr val="FF29FE"/>
                </a:solidFill>
                <a:latin typeface="Comic Sans MS" panose="030F0902030302020204" pitchFamily="66" charset="0"/>
                <a:ea typeface="ＭＳ Ｐゴシック" charset="0"/>
                <a:cs typeface="Corbel Bold" charset="0"/>
                <a:sym typeface="Corbel Bold" charset="0"/>
              </a:rPr>
              <a:t>not</a:t>
            </a:r>
            <a:r>
              <a:rPr lang="en-US" sz="1200" dirty="0">
                <a:latin typeface="Comic Sans MS" panose="030F0902030302020204" pitchFamily="66" charset="0"/>
                <a:ea typeface="ＭＳ Ｐゴシック" charset="0"/>
                <a:cs typeface="Corbel Bold" charset="0"/>
                <a:sym typeface="Corbel Bold" charset="0"/>
              </a:rPr>
              <a:t> related by</a:t>
            </a:r>
          </a:p>
          <a:p>
            <a:pPr>
              <a:spcBef>
                <a:spcPts val="500"/>
              </a:spcBef>
            </a:pPr>
            <a:r>
              <a:rPr lang="en-US" sz="1200" dirty="0">
                <a:latin typeface="Comic Sans MS" panose="030F0902030302020204" pitchFamily="66" charset="0"/>
                <a:ea typeface="ＭＳ Ｐゴシック" charset="0"/>
                <a:cs typeface="Corbel Bold" charset="0"/>
                <a:sym typeface="Corbel Bold" charset="0"/>
              </a:rPr>
              <a:t>Fourier transf.</a:t>
            </a:r>
          </a:p>
        </p:txBody>
      </p:sp>
      <p:grpSp>
        <p:nvGrpSpPr>
          <p:cNvPr id="44" name="Group 49">
            <a:extLst>
              <a:ext uri="{FF2B5EF4-FFF2-40B4-BE49-F238E27FC236}">
                <a16:creationId xmlns:a16="http://schemas.microsoft.com/office/drawing/2014/main" id="{0CCDAA46-563A-5346-8AB7-9CB13257937D}"/>
              </a:ext>
            </a:extLst>
          </p:cNvPr>
          <p:cNvGrpSpPr>
            <a:grpSpLocks/>
          </p:cNvGrpSpPr>
          <p:nvPr/>
        </p:nvGrpSpPr>
        <p:grpSpPr bwMode="auto">
          <a:xfrm>
            <a:off x="6984410" y="1936372"/>
            <a:ext cx="1196508" cy="1841500"/>
            <a:chOff x="-169" y="0"/>
            <a:chExt cx="753" cy="1160"/>
          </a:xfrm>
        </p:grpSpPr>
        <p:pic>
          <p:nvPicPr>
            <p:cNvPr id="47" name="Picture 43">
              <a:extLst>
                <a:ext uri="{FF2B5EF4-FFF2-40B4-BE49-F238E27FC236}">
                  <a16:creationId xmlns:a16="http://schemas.microsoft.com/office/drawing/2014/main" id="{F6B9B64B-1F9E-A24C-ABBC-60D8DAA4BC6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" y="935"/>
              <a:ext cx="272" cy="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" name="Rectangle 44">
              <a:extLst>
                <a:ext uri="{FF2B5EF4-FFF2-40B4-BE49-F238E27FC236}">
                  <a16:creationId xmlns:a16="http://schemas.microsoft.com/office/drawing/2014/main" id="{9F1C56A8-93A8-944F-9BDA-BB5F2430B53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9" y="1044"/>
              <a:ext cx="542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algn="l"/>
              <a:r>
                <a:rPr lang="en-US" sz="1200" dirty="0">
                  <a:latin typeface="Comic Sans MS" panose="030F0902030302020204" pitchFamily="66" charset="0"/>
                  <a:ea typeface="ＭＳ Ｐゴシック" charset="0"/>
                  <a:cs typeface="Corbel Bold" charset="0"/>
                  <a:sym typeface="Corbel Bold" charset="0"/>
                </a:rPr>
                <a:t>form factor</a:t>
              </a:r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2400B844-7250-DF44-926E-6BFCCF5F091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0"/>
              <a:ext cx="584" cy="927"/>
              <a:chOff x="0" y="0"/>
              <a:chExt cx="584" cy="927"/>
            </a:xfrm>
          </p:grpSpPr>
          <p:pic>
            <p:nvPicPr>
              <p:cNvPr id="50" name="Picture 45">
                <a:extLst>
                  <a:ext uri="{FF2B5EF4-FFF2-40B4-BE49-F238E27FC236}">
                    <a16:creationId xmlns:a16="http://schemas.microsoft.com/office/drawing/2014/main" id="{9F6F5CB3-FBD3-DD45-BC3D-D9455CD2ACB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0" y="0"/>
                <a:ext cx="584" cy="1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1" name="Picture 46">
                <a:extLst>
                  <a:ext uri="{FF2B5EF4-FFF2-40B4-BE49-F238E27FC236}">
                    <a16:creationId xmlns:a16="http://schemas.microsoft.com/office/drawing/2014/main" id="{2ED9EB8C-8761-784C-88EC-6D97C60A700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36" y="392"/>
                <a:ext cx="239" cy="2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2" name="Line 47">
                <a:extLst>
                  <a:ext uri="{FF2B5EF4-FFF2-40B4-BE49-F238E27FC236}">
                    <a16:creationId xmlns:a16="http://schemas.microsoft.com/office/drawing/2014/main" id="{78F7941D-18B9-7845-84E2-3825030FD64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3" y="155"/>
                <a:ext cx="17" cy="772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stealth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sp>
        <p:nvSpPr>
          <p:cNvPr id="45" name="Line 50">
            <a:extLst>
              <a:ext uri="{FF2B5EF4-FFF2-40B4-BE49-F238E27FC236}">
                <a16:creationId xmlns:a16="http://schemas.microsoft.com/office/drawing/2014/main" id="{C7650D6F-919C-3F42-858F-F387A03E8299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485468" y="2060197"/>
            <a:ext cx="675320" cy="0"/>
          </a:xfrm>
          <a:prstGeom prst="line">
            <a:avLst/>
          </a:prstGeom>
          <a:noFill/>
          <a:ln w="25400" cap="flat">
            <a:solidFill>
              <a:srgbClr val="FF29FE"/>
            </a:solidFill>
            <a:prstDash val="solid"/>
            <a:miter lim="800000"/>
            <a:headEnd type="stealth" w="med" len="med"/>
            <a:tailEnd type="stealth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46" name="Picture 51">
            <a:extLst>
              <a:ext uri="{FF2B5EF4-FFF2-40B4-BE49-F238E27FC236}">
                <a16:creationId xmlns:a16="http://schemas.microsoft.com/office/drawing/2014/main" id="{E264E7E3-C0D6-E448-A16F-A392992616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506" y="1796672"/>
            <a:ext cx="521188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0F557E73-9EEA-7A4D-87E3-22CE512F16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5918" y="1925791"/>
            <a:ext cx="915160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Rectangle 54">
            <a:extLst>
              <a:ext uri="{FF2B5EF4-FFF2-40B4-BE49-F238E27FC236}">
                <a16:creationId xmlns:a16="http://schemas.microsoft.com/office/drawing/2014/main" id="{65CA4BD6-5D5E-944C-A4DF-0BCF9AE74667}"/>
              </a:ext>
            </a:extLst>
          </p:cNvPr>
          <p:cNvSpPr>
            <a:spLocks/>
          </p:cNvSpPr>
          <p:nvPr/>
        </p:nvSpPr>
        <p:spPr bwMode="auto">
          <a:xfrm>
            <a:off x="8958813" y="2192491"/>
            <a:ext cx="1156661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dirty="0">
                <a:latin typeface="Comic Sans MS" panose="030F0902030302020204" pitchFamily="66" charset="0"/>
                <a:ea typeface="ＭＳ Ｐゴシック" charset="0"/>
                <a:cs typeface="Corbel Bold" charset="0"/>
                <a:sym typeface="Corbel Bold" charset="0"/>
              </a:rPr>
              <a:t>generalized PDF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C5F8F10-5D71-4441-9D4B-A2D3CF360105}"/>
              </a:ext>
            </a:extLst>
          </p:cNvPr>
          <p:cNvSpPr>
            <a:spLocks/>
          </p:cNvSpPr>
          <p:nvPr/>
        </p:nvSpPr>
        <p:spPr bwMode="auto">
          <a:xfrm>
            <a:off x="8882550" y="2421091"/>
            <a:ext cx="1412461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l"/>
            <a:r>
              <a:rPr lang="en-US" sz="1200" dirty="0">
                <a:solidFill>
                  <a:srgbClr val="FF29FE"/>
                </a:solidFill>
                <a:latin typeface="Comic Sans MS" panose="030F0902030302020204" pitchFamily="66" charset="0"/>
                <a:ea typeface="ＭＳ Ｐゴシック" charset="0"/>
                <a:cs typeface="Corbel Bold Italic" charset="0"/>
                <a:sym typeface="Corbel Bold Italic" charset="0"/>
              </a:rPr>
              <a:t>exclusive processes</a:t>
            </a:r>
          </a:p>
        </p:txBody>
      </p:sp>
      <p:sp>
        <p:nvSpPr>
          <p:cNvPr id="57" name="Line 56">
            <a:extLst>
              <a:ext uri="{FF2B5EF4-FFF2-40B4-BE49-F238E27FC236}">
                <a16:creationId xmlns:a16="http://schemas.microsoft.com/office/drawing/2014/main" id="{D54745A2-1494-6143-B957-03FAD76E0BA4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8297864" y="2060729"/>
            <a:ext cx="695903" cy="0"/>
          </a:xfrm>
          <a:prstGeom prst="line">
            <a:avLst/>
          </a:prstGeom>
          <a:noFill/>
          <a:ln w="25400" cap="flat">
            <a:solidFill>
              <a:srgbClr val="FF29FE"/>
            </a:solidFill>
            <a:prstDash val="solid"/>
            <a:miter lim="800000"/>
            <a:headEnd type="stealth" w="med" len="med"/>
            <a:tailEnd type="non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FFB362C7-2D95-394C-ADAC-273EF56209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9548" y="1798791"/>
            <a:ext cx="521133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" name="Picture 7" descr="fig02-1">
            <a:extLst>
              <a:ext uri="{FF2B5EF4-FFF2-40B4-BE49-F238E27FC236}">
                <a16:creationId xmlns:a16="http://schemas.microsoft.com/office/drawing/2014/main" id="{AB7C54F9-A164-654D-87C1-ECC205C39F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899230" y="2907036"/>
            <a:ext cx="7429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75C8316F-D154-8D4D-B877-5FB9A13FAF7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957275" y="3382531"/>
            <a:ext cx="1097280" cy="925830"/>
          </a:xfrm>
          <a:prstGeom prst="rect">
            <a:avLst/>
          </a:prstGeom>
        </p:spPr>
      </p:pic>
      <p:pic>
        <p:nvPicPr>
          <p:cNvPr id="61" name="Picture 60" descr="plot-gpdHGb.eps">
            <a:extLst>
              <a:ext uri="{FF2B5EF4-FFF2-40B4-BE49-F238E27FC236}">
                <a16:creationId xmlns:a16="http://schemas.microsoft.com/office/drawing/2014/main" id="{8A78C0DB-9329-6449-9DE1-007D70D29A9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9056" y="2416317"/>
            <a:ext cx="1047750" cy="688975"/>
          </a:xfrm>
          <a:prstGeom prst="rect">
            <a:avLst/>
          </a:prstGeom>
        </p:spPr>
      </p:pic>
      <p:pic>
        <p:nvPicPr>
          <p:cNvPr id="62" name="Picture 16" descr="spddt_fig">
            <a:extLst>
              <a:ext uri="{FF2B5EF4-FFF2-40B4-BE49-F238E27FC236}">
                <a16:creationId xmlns:a16="http://schemas.microsoft.com/office/drawing/2014/main" id="{4749C652-EA99-A04D-A020-D8F9113BC3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/>
          <a:srcRect t="5919" b="5919"/>
          <a:stretch>
            <a:fillRect/>
          </a:stretch>
        </p:blipFill>
        <p:spPr bwMode="auto">
          <a:xfrm>
            <a:off x="8710615" y="2618839"/>
            <a:ext cx="1570036" cy="1002334"/>
          </a:xfrm>
          <a:prstGeom prst="rect">
            <a:avLst/>
          </a:prstGeom>
          <a:noFill/>
        </p:spPr>
      </p:pic>
      <p:pic>
        <p:nvPicPr>
          <p:cNvPr id="63" name="Picture 62" descr="tmd_profile_final.eps">
            <a:extLst>
              <a:ext uri="{FF2B5EF4-FFF2-40B4-BE49-F238E27FC236}">
                <a16:creationId xmlns:a16="http://schemas.microsoft.com/office/drawing/2014/main" id="{06A0725B-F19B-774B-9F18-78E77D5E4202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7273" y="2429544"/>
            <a:ext cx="1422400" cy="977900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D41B9C-6C13-C747-8E76-EAF77D3CF8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A109741-261F-B344-80AD-3BCE2DE02B5B}"/>
              </a:ext>
            </a:extLst>
          </p:cNvPr>
          <p:cNvSpPr txBox="1"/>
          <p:nvPr/>
        </p:nvSpPr>
        <p:spPr>
          <a:xfrm>
            <a:off x="1592203" y="4320263"/>
            <a:ext cx="9007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Clr>
                <a:srgbClr val="0432FF"/>
              </a:buCl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There are many reasons why one wants to have a 3d picture of nucleons and nuclei</a:t>
            </a:r>
          </a:p>
          <a:p>
            <a:pPr algn="ctr">
              <a:buClr>
                <a:srgbClr val="0432FF"/>
              </a:buClr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collective effects are one of them. </a:t>
            </a:r>
          </a:p>
        </p:txBody>
      </p:sp>
      <p:pic>
        <p:nvPicPr>
          <p:cNvPr id="64" name="Picture 63" descr="A lion standing in the grass&#10;&#10;Description automatically generated">
            <a:extLst>
              <a:ext uri="{FF2B5EF4-FFF2-40B4-BE49-F238E27FC236}">
                <a16:creationId xmlns:a16="http://schemas.microsoft.com/office/drawing/2014/main" id="{F7662197-7ECD-DB4F-A814-795B86F39FA5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t="30015"/>
          <a:stretch/>
        </p:blipFill>
        <p:spPr>
          <a:xfrm>
            <a:off x="4342433" y="4950214"/>
            <a:ext cx="3515608" cy="1932432"/>
          </a:xfrm>
          <a:prstGeom prst="rect">
            <a:avLst/>
          </a:prstGeom>
        </p:spPr>
      </p:pic>
      <p:sp>
        <p:nvSpPr>
          <p:cNvPr id="65" name="Rectangle 64">
            <a:extLst>
              <a:ext uri="{FF2B5EF4-FFF2-40B4-BE49-F238E27FC236}">
                <a16:creationId xmlns:a16="http://schemas.microsoft.com/office/drawing/2014/main" id="{FBF42990-266F-B842-A3D3-88E587038AE2}"/>
              </a:ext>
            </a:extLst>
          </p:cNvPr>
          <p:cNvSpPr/>
          <p:nvPr/>
        </p:nvSpPr>
        <p:spPr>
          <a:xfrm>
            <a:off x="6095999" y="4949982"/>
            <a:ext cx="1762042" cy="188861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316A2F1-71E4-C248-A3A1-4B0DE6BAC5BA}"/>
              </a:ext>
            </a:extLst>
          </p:cNvPr>
          <p:cNvSpPr txBox="1"/>
          <p:nvPr/>
        </p:nvSpPr>
        <p:spPr>
          <a:xfrm>
            <a:off x="7936720" y="5415221"/>
            <a:ext cx="21140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Obtaining a full picture is definitely an other one</a:t>
            </a:r>
          </a:p>
        </p:txBody>
      </p:sp>
    </p:spTree>
    <p:extLst>
      <p:ext uri="{BB962C8B-B14F-4D97-AF65-F5344CB8AC3E}">
        <p14:creationId xmlns:p14="http://schemas.microsoft.com/office/powerpoint/2010/main" val="3115718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65" grpId="0" animBg="1"/>
      <p:bldP spid="65" grpId="1" animBg="1"/>
      <p:bldP spid="6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070B197-C110-4379-80B5-315CB146A7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3222" y="1044221"/>
            <a:ext cx="6118660" cy="2280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757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665A1CD6-0D8F-4E03-997B-CAB81CAA967B}"/>
              </a:ext>
            </a:extLst>
          </p:cNvPr>
          <p:cNvSpPr txBox="1"/>
          <p:nvPr/>
        </p:nvSpPr>
        <p:spPr>
          <a:xfrm>
            <a:off x="811803" y="3046809"/>
            <a:ext cx="202972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back to slide 7</a:t>
            </a:r>
            <a:endParaRPr lang="en-GB" sz="2400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6916F3E-467E-4B15-9236-8426A36FDD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3798" y="1028671"/>
            <a:ext cx="6953607" cy="495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1534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144D634-FA9A-4444-9BC0-561796E4EE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695991"/>
            <a:ext cx="10524259" cy="546601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B84693B-21AF-45A7-8CE7-6301B77AEBCC}"/>
              </a:ext>
            </a:extLst>
          </p:cNvPr>
          <p:cNvSpPr/>
          <p:nvPr/>
        </p:nvSpPr>
        <p:spPr>
          <a:xfrm>
            <a:off x="661121" y="1158587"/>
            <a:ext cx="10345015" cy="16105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138D06-3489-47B7-969A-DE5912E6D4EC}"/>
              </a:ext>
            </a:extLst>
          </p:cNvPr>
          <p:cNvSpPr/>
          <p:nvPr/>
        </p:nvSpPr>
        <p:spPr>
          <a:xfrm>
            <a:off x="9947279" y="359964"/>
            <a:ext cx="15129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alibri" panose="020F0502020204030204" pitchFamily="34" charset="0"/>
              </a:rPr>
              <a:t>Oldrich Kepka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F2EFA9-7795-4CA8-87F9-DB4CD1616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21-Oct-20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BF0FD45-6332-43BE-8EB3-C5CB08733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87283" y="6356350"/>
            <a:ext cx="4266117" cy="365125"/>
          </a:xfrm>
        </p:spPr>
        <p:txBody>
          <a:bodyPr/>
          <a:lstStyle/>
          <a:p>
            <a:r>
              <a:rPr lang="en-US" dirty="0"/>
              <a:t>Tom Sykora: AFP ToF subdetector - towards 10 </a:t>
            </a:r>
            <a:r>
              <a:rPr lang="en-US" dirty="0" err="1"/>
              <a:t>ps</a:t>
            </a:r>
            <a:r>
              <a:rPr lang="en-US" dirty="0"/>
              <a:t> time resolution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B96154-0907-482E-926E-696384A78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404B1-C774-4554-A104-2CCCDFA25736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068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780DEC-44A9-44F4-830A-A77DDE3A63E6}"/>
              </a:ext>
            </a:extLst>
          </p:cNvPr>
          <p:cNvSpPr txBox="1"/>
          <p:nvPr/>
        </p:nvSpPr>
        <p:spPr>
          <a:xfrm>
            <a:off x="811803" y="3046809"/>
            <a:ext cx="195784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hadronization</a:t>
            </a:r>
            <a:endParaRPr lang="en-GB" sz="2400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01E6C6-0DDF-4A9D-9016-CE410F6C6415}"/>
              </a:ext>
            </a:extLst>
          </p:cNvPr>
          <p:cNvSpPr txBox="1"/>
          <p:nvPr/>
        </p:nvSpPr>
        <p:spPr>
          <a:xfrm>
            <a:off x="3942521" y="3046809"/>
            <a:ext cx="5618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[is there anything(!) looking exciting? (at ATLAS)]</a:t>
            </a:r>
            <a:endParaRPr lang="en-GB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9036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28.3.2023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Tom Sykora – helix string fragmentation…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E868-9683-452A-814F-5E540136D342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D490931-4A55-1346-64C9-D3A7C27AF9B2}"/>
              </a:ext>
            </a:extLst>
          </p:cNvPr>
          <p:cNvSpPr/>
          <p:nvPr/>
        </p:nvSpPr>
        <p:spPr>
          <a:xfrm>
            <a:off x="643344" y="0"/>
            <a:ext cx="11548655" cy="6732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sz="2800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sz="1050" dirty="0"/>
          </a:p>
          <a:p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 correlation between like-sign</a:t>
            </a:r>
            <a:r>
              <a:rPr lang="cs-CZ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(LS)</a:t>
            </a:r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hadrons is consequence of coherent hadron emission</a:t>
            </a:r>
          </a:p>
          <a:p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linked to attempt to understand the shape of a QCD string in 3d and stabilization of the end of the </a:t>
            </a:r>
            <a:r>
              <a:rPr lang="en-US" sz="2000" dirty="0" err="1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parton</a:t>
            </a:r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shower cascade: </a:t>
            </a:r>
            <a:r>
              <a:rPr lang="en-GB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B. Andersson, G. Gustafson, J. </a:t>
            </a:r>
            <a:r>
              <a:rPr lang="en-GB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Hakkinen</a:t>
            </a:r>
            <a:r>
              <a:rPr lang="en-GB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M. </a:t>
            </a:r>
            <a:r>
              <a:rPr lang="en-GB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Ringner</a:t>
            </a:r>
            <a:r>
              <a:rPr lang="en-GB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and P. Sutton, “Is there </a:t>
            </a:r>
            <a:r>
              <a:rPr lang="en-GB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screwiness</a:t>
            </a:r>
            <a:r>
              <a:rPr lang="en-GB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at the end</a:t>
            </a:r>
            <a:br>
              <a:rPr lang="en-GB" sz="2000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GB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of the QCD cascades?”</a:t>
            </a:r>
            <a:r>
              <a:rPr lang="en-US" sz="2000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sz="2000" dirty="0">
                <a:solidFill>
                  <a:srgbClr val="002060"/>
                </a:solidFill>
              </a:rPr>
              <a:t>JHEP 09 (1998), p. 014</a:t>
            </a:r>
            <a:endParaRPr lang="en-US" sz="2000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sz="700" dirty="0">
              <a:solidFill>
                <a:srgbClr val="002060"/>
              </a:solidFill>
            </a:endParaRPr>
          </a:p>
          <a:p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it was deduced, on the basis of optimal packing of non-collinear gluon emissions, that the shape of the QCD string should be</a:t>
            </a:r>
            <a:r>
              <a:rPr lang="cs-CZ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</a:t>
            </a:r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at </a:t>
            </a:r>
            <a:r>
              <a:rPr lang="cs-CZ" sz="2000" dirty="0" err="1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</a:t>
            </a:r>
            <a:r>
              <a:rPr lang="cs-CZ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end,</a:t>
            </a:r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helix-like</a:t>
            </a: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2000" dirty="0">
              <a:solidFill>
                <a:srgbClr val="002060"/>
              </a:solidFill>
            </a:endParaRPr>
          </a:p>
          <a:p>
            <a:endParaRPr lang="en-US" sz="1200" dirty="0">
              <a:solidFill>
                <a:srgbClr val="002060"/>
              </a:solidFill>
            </a:endParaRPr>
          </a:p>
          <a:p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one dimensional string -&gt; 3d string &amp; quantum tunneling -&gt; gluon splitting to quark-antiquark pair</a:t>
            </a:r>
          </a:p>
          <a:p>
            <a:endParaRPr lang="en-US" sz="2000" dirty="0">
              <a:solidFill>
                <a:srgbClr val="002060"/>
              </a:solidFill>
            </a:endParaRPr>
          </a:p>
          <a:p>
            <a:r>
              <a:rPr lang="en-US" sz="2000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fragmentation generates intrinsic transverse momentum </a:t>
            </a:r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that depends on the folding of the string and </a:t>
            </a:r>
            <a:r>
              <a:rPr lang="en-US" sz="2000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implies azimuthal correlations between hadrons</a:t>
            </a:r>
          </a:p>
          <a:p>
            <a:endParaRPr lang="en-US" sz="700" dirty="0">
              <a:solidFill>
                <a:srgbClr val="002060"/>
              </a:solidFill>
            </a:endParaRPr>
          </a:p>
          <a:p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azimuthal correlations compatible with the helical shape of the QCD string have been observed by ATLAS </a:t>
            </a:r>
            <a:b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sz="2000" dirty="0">
                <a:solidFill>
                  <a:srgbClr val="002060"/>
                </a:solidFill>
                <a:cs typeface="Segoe UI Light" panose="020B0502040204020203" pitchFamily="34" charset="0"/>
              </a:rPr>
              <a:t>Phys. Rev. D 86, 052005, 2012</a:t>
            </a:r>
            <a:br>
              <a:rPr lang="en-US" sz="2000" dirty="0">
                <a:solidFill>
                  <a:srgbClr val="002060"/>
                </a:solidFill>
                <a:cs typeface="Segoe UI Light" panose="020B0502040204020203" pitchFamily="34" charset="0"/>
              </a:rPr>
            </a:br>
            <a:endParaRPr lang="en-US" sz="700" dirty="0">
              <a:solidFill>
                <a:srgbClr val="002060"/>
              </a:solidFill>
              <a:cs typeface="Segoe UI Light" panose="020B0502040204020203" pitchFamily="34" charset="0"/>
            </a:endParaRPr>
          </a:p>
          <a:p>
            <a:r>
              <a:rPr lang="en-US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 helix model was refined in </a:t>
            </a:r>
            <a:r>
              <a:rPr lang="en-GB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Š. Todorova-</a:t>
            </a:r>
            <a:r>
              <a:rPr lang="en-GB" b="1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Nová</a:t>
            </a:r>
            <a:r>
              <a:rPr lang="en-GB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“Quantization of the QCD string with a helical structure”</a:t>
            </a:r>
            <a:r>
              <a:rPr lang="en-GB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</a:t>
            </a:r>
            <a:r>
              <a:rPr lang="en-GB" sz="20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2000" dirty="0" err="1">
                <a:solidFill>
                  <a:srgbClr val="002060"/>
                </a:solidFill>
                <a:cs typeface="Segoe UI Light" panose="020B0502040204020203" pitchFamily="34" charset="0"/>
              </a:rPr>
              <a:t>Phys.Rev</a:t>
            </a:r>
            <a:r>
              <a:rPr lang="en-GB" sz="2000" dirty="0">
                <a:solidFill>
                  <a:srgbClr val="002060"/>
                </a:solidFill>
                <a:cs typeface="Segoe UI Light" panose="020B0502040204020203" pitchFamily="34" charset="0"/>
              </a:rPr>
              <a:t>. D89902 (2014) 015002 </a:t>
            </a:r>
            <a:r>
              <a:rPr lang="en-GB" sz="2000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&amp;</a:t>
            </a:r>
            <a:r>
              <a:rPr lang="en-GB" sz="2000" dirty="0">
                <a:solidFill>
                  <a:srgbClr val="002060"/>
                </a:solidFill>
                <a:cs typeface="Segoe UI Light" panose="020B0502040204020203" pitchFamily="34" charset="0"/>
              </a:rPr>
              <a:t> </a:t>
            </a:r>
            <a:r>
              <a:rPr lang="en-GB" sz="20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“</a:t>
            </a:r>
            <a:r>
              <a:rPr lang="en-GB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Baryon production in the quantized fragmentation of helical QCD string”, </a:t>
            </a:r>
            <a:r>
              <a:rPr lang="en-US" sz="2000" dirty="0" err="1">
                <a:solidFill>
                  <a:srgbClr val="002060"/>
                </a:solidFill>
              </a:rPr>
              <a:t>Phys.Rev</a:t>
            </a:r>
            <a:r>
              <a:rPr lang="en-US" sz="2000" dirty="0">
                <a:solidFill>
                  <a:srgbClr val="002060"/>
                </a:solidFill>
              </a:rPr>
              <a:t>. D104 (2021) 034012</a:t>
            </a:r>
            <a:r>
              <a:rPr lang="en-US" dirty="0">
                <a:solidFill>
                  <a:srgbClr val="002060"/>
                </a:solidFill>
              </a:rPr>
              <a:t> 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7C7F892-2A72-C8A4-FC46-80BA97910B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7599" y="2612639"/>
            <a:ext cx="2322648" cy="1062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0A0B895-88BE-A3B0-5578-3E2E07592FCC}"/>
              </a:ext>
            </a:extLst>
          </p:cNvPr>
          <p:cNvSpPr txBox="1"/>
          <p:nvPr/>
        </p:nvSpPr>
        <p:spPr>
          <a:xfrm>
            <a:off x="732635" y="304978"/>
            <a:ext cx="72808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idea</a:t>
            </a:r>
          </a:p>
        </p:txBody>
      </p:sp>
    </p:spTree>
    <p:extLst>
      <p:ext uri="{BB962C8B-B14F-4D97-AF65-F5344CB8AC3E}">
        <p14:creationId xmlns:p14="http://schemas.microsoft.com/office/powerpoint/2010/main" val="4930515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extLst>
              <a:ext uri="{FF2B5EF4-FFF2-40B4-BE49-F238E27FC236}">
                <a16:creationId xmlns:a16="http://schemas.microsoft.com/office/drawing/2014/main" id="{0DCEA072-62E4-CC81-86ED-576EA3F27898}"/>
              </a:ext>
            </a:extLst>
          </p:cNvPr>
          <p:cNvSpPr txBox="1"/>
          <p:nvPr/>
        </p:nvSpPr>
        <p:spPr>
          <a:xfrm>
            <a:off x="731838" y="303510"/>
            <a:ext cx="2842000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string fragmentation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28.3.2023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Tom Sykora – helix string fragmentation…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E868-9683-452A-814F-5E540136D342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4C7BC75-9B6E-0466-16E9-AAD28F4E2E46}"/>
              </a:ext>
            </a:extLst>
          </p:cNvPr>
          <p:cNvSpPr/>
          <p:nvPr/>
        </p:nvSpPr>
        <p:spPr>
          <a:xfrm>
            <a:off x="731838" y="754658"/>
            <a:ext cx="2743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  <a:cs typeface="Segoe UI Light" panose="020B0502040204020203" pitchFamily="34" charset="0"/>
              </a:rPr>
              <a:t>Phys. Rev. D 89 (2014), p. 015002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55797F-F043-9F71-B899-8CF3D3AA226E}"/>
              </a:ext>
            </a:extLst>
          </p:cNvPr>
          <p:cNvSpPr/>
          <p:nvPr/>
        </p:nvSpPr>
        <p:spPr>
          <a:xfrm>
            <a:off x="731838" y="1081916"/>
            <a:ext cx="1121467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3d fragmentation model enables cross talk between break-up vertices; causal constraints imposed on the fragmentation, the mass spectrum of light mesons is reproduced, </a:t>
            </a:r>
            <a:r>
              <a:rPr lang="en-US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if</a:t>
            </a:r>
            <a:r>
              <a:rPr lang="en-US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string breaks in </a:t>
            </a:r>
            <a:r>
              <a:rPr lang="en-US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regular multiple of </a:t>
            </a:r>
            <a:r>
              <a:rPr lang="el-GR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ΔΦ</a:t>
            </a:r>
            <a:r>
              <a:rPr lang="en-US" b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intervals</a:t>
            </a:r>
          </a:p>
          <a:p>
            <a:endParaRPr lang="en-US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en-US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br>
              <a:rPr lang="en-US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</a:t>
            </a:r>
            <a:r>
              <a:rPr lang="en-US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fit of mass spectrum</a:t>
            </a:r>
            <a:r>
              <a:rPr lang="en-US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predicts</a:t>
            </a:r>
            <a:r>
              <a:rPr lang="en-US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rather narrow radius of the helix, </a:t>
            </a:r>
            <a:r>
              <a:rPr lang="el-GR" i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κ</a:t>
            </a:r>
            <a:r>
              <a:rPr lang="en-US" i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</a:t>
            </a:r>
            <a:r>
              <a:rPr lang="en-US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= 68±2 MeV, where </a:t>
            </a:r>
            <a:r>
              <a:rPr lang="el-GR" i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κ</a:t>
            </a:r>
            <a:r>
              <a:rPr lang="en-US" i="1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˷ 1 GeV/</a:t>
            </a:r>
            <a:r>
              <a:rPr lang="en-US" dirty="0" err="1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fm</a:t>
            </a:r>
            <a:r>
              <a:rPr lang="en-US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is the string tension, and </a:t>
            </a:r>
            <a:r>
              <a:rPr lang="el-GR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ΔΦ</a:t>
            </a:r>
            <a:r>
              <a:rPr lang="en-US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= 2.82±0.06 rad, i.e. almost back-to-back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1A84001-1F7F-6941-805F-5CD503FA6537}"/>
              </a:ext>
            </a:extLst>
          </p:cNvPr>
          <p:cNvGrpSpPr/>
          <p:nvPr/>
        </p:nvGrpSpPr>
        <p:grpSpPr>
          <a:xfrm>
            <a:off x="1855764" y="1847082"/>
            <a:ext cx="2293164" cy="1817406"/>
            <a:chOff x="-1929" y="3428380"/>
            <a:chExt cx="2621329" cy="215767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414FDB4-EF19-9788-AADB-2531B1ECF2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929" y="3428380"/>
              <a:ext cx="2307771" cy="2157672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D255620-0C6C-D613-8C47-AF012FD2B716}"/>
                </a:ext>
              </a:extLst>
            </p:cNvPr>
            <p:cNvSpPr txBox="1"/>
            <p:nvPr/>
          </p:nvSpPr>
          <p:spPr>
            <a:xfrm>
              <a:off x="2129546" y="4698539"/>
              <a:ext cx="489854" cy="365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rad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E386C807-57B8-1033-35C4-1FE78A880E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6648" y="4581151"/>
            <a:ext cx="4882877" cy="188909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4557E51-0E56-453A-B5CE-A1E17E563F6F}"/>
                  </a:ext>
                </a:extLst>
              </p:cNvPr>
              <p:cNvSpPr txBox="1"/>
              <p:nvPr/>
            </p:nvSpPr>
            <p:spPr>
              <a:xfrm>
                <a:off x="702182" y="4661166"/>
                <a:ext cx="4825595" cy="17290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𝐴𝐵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ad>
                        <m:radPr>
                          <m:degHide m:val="on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l-GR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Φ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𝐵</m:t>
                                      </m:r>
                                    </m:sup>
                                  </m:s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el-GR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l-GR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Φ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𝐴</m:t>
                                      </m:r>
                                    </m:sup>
                                  </m:sSup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func>
                                    <m:func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 b="0" i="0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f>
                                        <m:fPr>
                                          <m:ctrlP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sSup>
                                            <m:sSupPr>
                                              <m:ctrlPr>
                                                <a:rPr lang="el-GR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l-GR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Φ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𝐵</m:t>
                                              </m:r>
                                            </m:sup>
                                          </m:sSup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−</m:t>
                                          </m:r>
                                          <m:sSup>
                                            <m:sSupPr>
                                              <m:ctrlPr>
                                                <a:rPr lang="el-GR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</m:ctrlPr>
                                            </m:sSupPr>
                                            <m: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l-GR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Φ</m:t>
                                              </m:r>
                                            </m:e>
                                            <m:sup>
                                              <m:r>
                                                <a:rPr lang="en-US" i="1">
                                                  <a:latin typeface="Cambria Math" panose="02040503050406030204" pitchFamily="18" charset="0"/>
                                                  <a:ea typeface="Cambria Math" panose="02040503050406030204" pitchFamily="18" charset="0"/>
                                                </a:rPr>
                                                <m:t>𝐴</m:t>
                                              </m:r>
                                            </m:sup>
                                          </m:sSup>
                                        </m:num>
                                        <m:den>
                                          <m:r>
                                            <a:rPr lang="en-US" b="0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func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=</m:t>
                      </m:r>
                      <m:r>
                        <a:rPr lang="el-GR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𝜅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l-GR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  <m:r>
                                    <m:rPr>
                                      <m:nor/>
                                    </m:rPr>
                                    <a:rPr lang="en-GB" dirty="0"/>
                                    <m:t> 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  <m:func>
                                    <m:func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sin</m:t>
                                      </m:r>
                                    </m:fName>
                                    <m:e>
                                      <m:f>
                                        <m:fPr>
                                          <m:ctrlP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𝑛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Δ</m:t>
                                          </m:r>
                                          <m:r>
                                            <m:rPr>
                                              <m:sty m:val="p"/>
                                            </m:rPr>
                                            <a:rPr lang="el-GR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Φ</m:t>
                                          </m:r>
                                        </m:num>
                                        <m:den>
                                          <m:r>
                                            <a:rPr lang="en-US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den>
                                      </m:f>
                                    </m:e>
                                  </m:func>
                                </m:e>
                              </m:d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4557E51-0E56-453A-B5CE-A1E17E563F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2182" y="4661166"/>
                <a:ext cx="4825595" cy="172906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3D1BEF1D-B88E-4ECF-94BF-C8B68A0FB572}"/>
              </a:ext>
            </a:extLst>
          </p:cNvPr>
          <p:cNvGrpSpPr/>
          <p:nvPr/>
        </p:nvGrpSpPr>
        <p:grpSpPr>
          <a:xfrm>
            <a:off x="4791127" y="1847082"/>
            <a:ext cx="2240783" cy="1708676"/>
            <a:chOff x="511349" y="364561"/>
            <a:chExt cx="2569520" cy="2068833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5B7C0795-269F-4380-A484-1D1AE50DD7C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1349" y="481932"/>
              <a:ext cx="2569520" cy="1951462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0FA78EA-CAC9-4C7D-BE34-8DD54B6BDC3C}"/>
                </a:ext>
              </a:extLst>
            </p:cNvPr>
            <p:cNvSpPr txBox="1"/>
            <p:nvPr/>
          </p:nvSpPr>
          <p:spPr>
            <a:xfrm>
              <a:off x="1227701" y="364561"/>
              <a:ext cx="317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A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2F3A919-1BBA-454E-A1F1-62116BB1DB3F}"/>
                </a:ext>
              </a:extLst>
            </p:cNvPr>
            <p:cNvSpPr txBox="1"/>
            <p:nvPr/>
          </p:nvSpPr>
          <p:spPr>
            <a:xfrm>
              <a:off x="2233714" y="364561"/>
              <a:ext cx="309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/>
                <a:t>B</a:t>
              </a:r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B01ADE2C-1369-45B3-BBD3-CE13ACA803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53035" y="1944020"/>
            <a:ext cx="2354277" cy="1845669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4BD03739-3883-4362-9EBC-E9E7535F46AA}"/>
              </a:ext>
            </a:extLst>
          </p:cNvPr>
          <p:cNvSpPr txBox="1"/>
          <p:nvPr/>
        </p:nvSpPr>
        <p:spPr>
          <a:xfrm flipH="1">
            <a:off x="502302" y="6256244"/>
            <a:ext cx="56634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for the definition od kinematics variables  –  see backup</a:t>
            </a:r>
            <a:endParaRPr lang="en-GB" dirty="0">
              <a:solidFill>
                <a:schemeClr val="accent1">
                  <a:lumMod val="60000"/>
                  <a:lumOff val="4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95804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28.3.2023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Tom Sykora – helix string fragmentation…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E868-9683-452A-814F-5E540136D342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5BFE187-A5F4-72BC-159A-FEBC7019D1E9}"/>
              </a:ext>
            </a:extLst>
          </p:cNvPr>
          <p:cNvSpPr txBox="1"/>
          <p:nvPr/>
        </p:nvSpPr>
        <p:spPr>
          <a:xfrm>
            <a:off x="617158" y="1683335"/>
            <a:ext cx="11468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rank</a:t>
            </a:r>
            <a:r>
              <a:rPr lang="en-US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 variable </a:t>
            </a:r>
            <a:r>
              <a:rPr lang="en-US" sz="2000" b="1" i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</a:t>
            </a:r>
            <a:r>
              <a:rPr lang="en-US" sz="20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characterizes the relation, due to ordering within the helix, between products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EB9880-DA6C-96A9-DD11-EB4AF863A903}"/>
              </a:ext>
            </a:extLst>
          </p:cNvPr>
          <p:cNvSpPr txBox="1"/>
          <p:nvPr/>
        </p:nvSpPr>
        <p:spPr>
          <a:xfrm>
            <a:off x="732635" y="304978"/>
            <a:ext cx="580460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rank and anomalous production of LS pairs 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6D75EEB-4CAC-4CE0-B019-C1397C7CE38A}"/>
              </a:ext>
            </a:extLst>
          </p:cNvPr>
          <p:cNvGrpSpPr/>
          <p:nvPr/>
        </p:nvGrpSpPr>
        <p:grpSpPr>
          <a:xfrm>
            <a:off x="697239" y="2263642"/>
            <a:ext cx="10243946" cy="2658977"/>
            <a:chOff x="697239" y="1640864"/>
            <a:chExt cx="10243946" cy="2658977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411690C3-5188-4790-ACB3-F1F9A804BBA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7239" y="1640864"/>
              <a:ext cx="8336887" cy="781583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6D4C762-AAF0-42D9-8795-82E2360B0918}"/>
                </a:ext>
              </a:extLst>
            </p:cNvPr>
            <p:cNvSpPr txBox="1"/>
            <p:nvPr/>
          </p:nvSpPr>
          <p:spPr>
            <a:xfrm>
              <a:off x="5404220" y="2313289"/>
              <a:ext cx="55369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calculated in the limit of locally homogeneous string field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4F6EF3A-4738-4F6C-94B7-87EF4FA292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71335" y="2744371"/>
              <a:ext cx="2751985" cy="1555470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E32E34E-017C-48F8-B17F-A920D6A6CEB4}"/>
                </a:ext>
              </a:extLst>
            </p:cNvPr>
            <p:cNvSpPr/>
            <p:nvPr/>
          </p:nvSpPr>
          <p:spPr>
            <a:xfrm>
              <a:off x="3453216" y="1668012"/>
              <a:ext cx="931817" cy="70702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EF8A216-60C5-4EC0-AB57-296738050940}"/>
                </a:ext>
              </a:extLst>
            </p:cNvPr>
            <p:cNvSpPr txBox="1"/>
            <p:nvPr/>
          </p:nvSpPr>
          <p:spPr>
            <a:xfrm>
              <a:off x="3027014" y="2559705"/>
              <a:ext cx="9920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adjacent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6C1AF50F-392E-4932-9B29-677DD4434DCF}"/>
                </a:ext>
              </a:extLst>
            </p:cNvPr>
            <p:cNvCxnSpPr/>
            <p:nvPr/>
          </p:nvCxnSpPr>
          <p:spPr>
            <a:xfrm flipV="1">
              <a:off x="2878942" y="2497955"/>
              <a:ext cx="261050" cy="52598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2266739-2836-4F60-B456-6E38B875CFF4}"/>
                </a:ext>
              </a:extLst>
            </p:cNvPr>
            <p:cNvSpPr txBox="1"/>
            <p:nvPr/>
          </p:nvSpPr>
          <p:spPr>
            <a:xfrm flipH="1">
              <a:off x="3027014" y="1684670"/>
              <a:ext cx="238016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i="1" dirty="0">
                  <a:solidFill>
                    <a:srgbClr val="FF0000"/>
                  </a:solidFill>
                </a:rPr>
                <a:t>r</a:t>
              </a:r>
              <a:endParaRPr lang="en-GB" sz="1600" i="1" dirty="0">
                <a:solidFill>
                  <a:srgbClr val="FF0000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AE2A79-D7EA-4540-8B11-E3B36DD9EB62}"/>
                </a:ext>
              </a:extLst>
            </p:cNvPr>
            <p:cNvSpPr/>
            <p:nvPr/>
          </p:nvSpPr>
          <p:spPr>
            <a:xfrm>
              <a:off x="4568196" y="1659835"/>
              <a:ext cx="931817" cy="707027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50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75C7F1C-B35C-4CA4-88F3-2D2895214FE5}"/>
              </a:ext>
            </a:extLst>
          </p:cNvPr>
          <p:cNvGrpSpPr/>
          <p:nvPr/>
        </p:nvGrpSpPr>
        <p:grpSpPr>
          <a:xfrm>
            <a:off x="732635" y="5229917"/>
            <a:ext cx="10962597" cy="923330"/>
            <a:chOff x="785451" y="4302423"/>
            <a:chExt cx="10962597" cy="92333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CA4DBA3-6BF4-47D1-8275-07B831076487}"/>
                </a:ext>
              </a:extLst>
            </p:cNvPr>
            <p:cNvSpPr txBox="1"/>
            <p:nvPr/>
          </p:nvSpPr>
          <p:spPr>
            <a:xfrm>
              <a:off x="785451" y="4302423"/>
              <a:ext cx="1096259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00206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	                                                   	</a:t>
              </a:r>
            </a:p>
            <a:p>
              <a:r>
                <a:rPr lang="en-US" dirty="0">
                  <a:solidFill>
                    <a:srgbClr val="00206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region Q &lt; 100 MeV is occupied by pairs with </a:t>
              </a:r>
              <a:r>
                <a:rPr lang="en-US" i="1" dirty="0">
                  <a:solidFill>
                    <a:srgbClr val="FF000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r</a:t>
              </a:r>
              <a:r>
                <a:rPr lang="en-US" dirty="0">
                  <a:solidFill>
                    <a:srgbClr val="00206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 = 2 -&gt; </a:t>
              </a:r>
              <a:r>
                <a:rPr lang="en-US" b="1" dirty="0">
                  <a:solidFill>
                    <a:srgbClr val="FF0000"/>
                  </a:solidFill>
                  <a:latin typeface="Segoe UI Light" panose="020B0502040204020203" pitchFamily="34" charset="0"/>
                  <a:cs typeface="Segoe UI Light" panose="020B0502040204020203" pitchFamily="34" charset="0"/>
                </a:rPr>
                <a:t>production of LS pairs – it is the prediction of the model</a:t>
              </a:r>
            </a:p>
            <a:p>
              <a:endParaRPr lang="en-US" dirty="0">
                <a:solidFill>
                  <a:srgbClr val="002060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A01B93CC-04E9-403A-8C12-4F4ADF372DED}"/>
                </a:ext>
              </a:extLst>
            </p:cNvPr>
            <p:cNvSpPr/>
            <p:nvPr/>
          </p:nvSpPr>
          <p:spPr>
            <a:xfrm>
              <a:off x="830912" y="4563849"/>
              <a:ext cx="2033262" cy="420284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00B05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AB9E793-7A4B-4265-B852-D2A0D75065FD}"/>
                  </a:ext>
                </a:extLst>
              </p:cNvPr>
              <p:cNvSpPr txBox="1"/>
              <p:nvPr/>
            </p:nvSpPr>
            <p:spPr>
              <a:xfrm>
                <a:off x="732635" y="1020041"/>
                <a:ext cx="4233530" cy="63658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𝑄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rad>
                        <m:radPr>
                          <m:degHide m:val="o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</m:sub>
                      </m:sSub>
                      <m:d>
                        <m:dPr>
                          <m:begChr m:val="|"/>
                          <m:endChr m:val="|"/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𝑟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func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AB9E793-7A4B-4265-B852-D2A0D75065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635" y="1020041"/>
                <a:ext cx="4233530" cy="63658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BFBEC4AD-42A9-4EEC-AF55-8984C3514C7D}"/>
                  </a:ext>
                </a:extLst>
              </p:cNvPr>
              <p:cNvSpPr/>
              <p:nvPr/>
            </p:nvSpPr>
            <p:spPr>
              <a:xfrm>
                <a:off x="5729617" y="1151300"/>
                <a:ext cx="6168227" cy="3916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where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GB" dirty="0">
                    <a:latin typeface="Segoe UI Light" panose="020B0502040204020203" pitchFamily="34" charset="0"/>
                    <a:cs typeface="Segoe UI Light" panose="020B0502040204020203" pitchFamily="34" charset="0"/>
                  </a:rPr>
                  <a:t> are 4-momenta of particles in the considered pair</a:t>
                </a:r>
              </a:p>
            </p:txBody>
          </p:sp>
        </mc:Choice>
        <mc:Fallback xmlns=""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BFBEC4AD-42A9-4EEC-AF55-8984C3514C7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29617" y="1151300"/>
                <a:ext cx="6168227" cy="391646"/>
              </a:xfrm>
              <a:prstGeom prst="rect">
                <a:avLst/>
              </a:prstGeom>
              <a:blipFill>
                <a:blip r:embed="rId5"/>
                <a:stretch>
                  <a:fillRect l="-889" t="-9375" b="-187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Rectangle 26">
            <a:extLst>
              <a:ext uri="{FF2B5EF4-FFF2-40B4-BE49-F238E27FC236}">
                <a16:creationId xmlns:a16="http://schemas.microsoft.com/office/drawing/2014/main" id="{357F4A71-2535-48DF-B3D1-D67D37696AEF}"/>
              </a:ext>
            </a:extLst>
          </p:cNvPr>
          <p:cNvSpPr/>
          <p:nvPr/>
        </p:nvSpPr>
        <p:spPr>
          <a:xfrm>
            <a:off x="4705982" y="3871577"/>
            <a:ext cx="2957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local charge conservation -&gt;</a:t>
            </a:r>
            <a:endParaRPr lang="en-GB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5D94FC5-168A-42B3-8176-AE1A1E246531}"/>
              </a:ext>
            </a:extLst>
          </p:cNvPr>
          <p:cNvSpPr/>
          <p:nvPr/>
        </p:nvSpPr>
        <p:spPr>
          <a:xfrm>
            <a:off x="7570134" y="3853113"/>
            <a:ext cx="33710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production of pairs of </a:t>
            </a:r>
            <a:r>
              <a:rPr lang="en-US" dirty="0" err="1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pions</a:t>
            </a:r>
            <a:r>
              <a:rPr lang="en-US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with </a:t>
            </a:r>
            <a:endParaRPr lang="en-GB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3744597-AF3D-4B13-8FD4-29B01376C717}"/>
              </a:ext>
            </a:extLst>
          </p:cNvPr>
          <p:cNvSpPr/>
          <p:nvPr/>
        </p:nvSpPr>
        <p:spPr>
          <a:xfrm>
            <a:off x="7570134" y="4279424"/>
            <a:ext cx="2560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LS charge for </a:t>
            </a:r>
            <a:r>
              <a:rPr lang="en-US" b="1" i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</a:t>
            </a:r>
            <a:r>
              <a:rPr lang="en-US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= 2, 4, … </a:t>
            </a:r>
            <a:endParaRPr lang="en-GB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DD6D781-80E5-40D9-9F11-3F389E8FD6B8}"/>
              </a:ext>
            </a:extLst>
          </p:cNvPr>
          <p:cNvSpPr/>
          <p:nvPr/>
        </p:nvSpPr>
        <p:spPr>
          <a:xfrm>
            <a:off x="7570134" y="4614299"/>
            <a:ext cx="5517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and</a:t>
            </a:r>
            <a:endParaRPr lang="en-US" b="1" dirty="0">
              <a:solidFill>
                <a:srgbClr val="00206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C951892-C55E-4E4D-89C3-27541394B458}"/>
              </a:ext>
            </a:extLst>
          </p:cNvPr>
          <p:cNvSpPr/>
          <p:nvPr/>
        </p:nvSpPr>
        <p:spPr>
          <a:xfrm>
            <a:off x="7558740" y="4949173"/>
            <a:ext cx="18069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OS for </a:t>
            </a:r>
            <a:r>
              <a:rPr lang="en-US" b="1" i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</a:t>
            </a:r>
            <a:r>
              <a:rPr lang="en-US" dirty="0">
                <a:solidFill>
                  <a:srgbClr val="00206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= 1, 3, 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0909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28.3.2023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Tom Sykora – helix string fragmentation…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E868-9683-452A-814F-5E540136D342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D4F96CC-7177-0C3C-D44F-BA2D0D3372C0}"/>
              </a:ext>
            </a:extLst>
          </p:cNvPr>
          <p:cNvSpPr txBox="1"/>
          <p:nvPr/>
        </p:nvSpPr>
        <p:spPr>
          <a:xfrm>
            <a:off x="638674" y="350239"/>
            <a:ext cx="7956089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quantized string parameters from pp, </a:t>
            </a:r>
            <a:r>
              <a:rPr lang="en-US" sz="2400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p+Pb</a:t>
            </a:r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and </a:t>
            </a:r>
            <a:r>
              <a:rPr lang="en-US" sz="2400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Pb+Pb</a:t>
            </a:r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data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23772FE-4A09-7704-EF7A-0E7AF96638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368" y="1463257"/>
            <a:ext cx="5391690" cy="364713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1E2B5D4-6D6A-D604-39B3-D8649561D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3898" y="1309694"/>
            <a:ext cx="5546173" cy="38006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0459BFF-71BD-483A-FA32-3A2FC94944C6}"/>
              </a:ext>
            </a:extLst>
          </p:cNvPr>
          <p:cNvSpPr txBox="1"/>
          <p:nvPr/>
        </p:nvSpPr>
        <p:spPr>
          <a:xfrm>
            <a:off x="291597" y="5100572"/>
            <a:ext cx="639770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a good agreement between pp data at various collision energies</a:t>
            </a:r>
          </a:p>
          <a:p>
            <a:endParaRPr lang="en-US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an excellent agreement between p-p and HI data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52A8D8A-B75A-37E2-07C3-B31ADA77459A}"/>
              </a:ext>
            </a:extLst>
          </p:cNvPr>
          <p:cNvSpPr txBox="1"/>
          <p:nvPr/>
        </p:nvSpPr>
        <p:spPr>
          <a:xfrm>
            <a:off x="6737594" y="4967909"/>
            <a:ext cx="508678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we can say:</a:t>
            </a:r>
            <a:b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sz="8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endParaRPr lang="en-US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quantized fragmentation capable to explain ALL data previously associated with Bose-Einstein interference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500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anomalous production of close LS </a:t>
            </a:r>
            <a:r>
              <a:rPr lang="en-US" sz="1600" dirty="0" err="1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pions</a:t>
            </a:r>
            <a:r>
              <a:rPr lang="en-US" sz="1600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strongly suggests it is a hadronization effect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CFEB1C9-E59A-BA18-D001-0B1A84FAF2A8}"/>
              </a:ext>
            </a:extLst>
          </p:cNvPr>
          <p:cNvSpPr txBox="1"/>
          <p:nvPr/>
        </p:nvSpPr>
        <p:spPr>
          <a:xfrm>
            <a:off x="638674" y="839492"/>
            <a:ext cx="233364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4"/>
              </a:rPr>
              <a:t>ATLAS-CONF-2022-055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636327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28.3.2023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Tom Sykora – helix string fragmentation…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E868-9683-452A-814F-5E540136D342}" type="slidenum">
              <a:rPr lang="en-US" smtClean="0"/>
              <a:pPr/>
              <a:t>37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4642E1C-8BB2-6F1D-F34C-63E89EF38F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698" y="1112822"/>
            <a:ext cx="5279407" cy="72633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69B9C78-8037-897B-BC71-C1A62E8FC9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207" y="2419580"/>
            <a:ext cx="5153628" cy="347798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12E6552-8F29-1D08-31CB-085783E9E8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2877" y="1773551"/>
            <a:ext cx="2213939" cy="5908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E51963F-EBAF-561E-F825-37E2C2AEFB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47462" y="1846575"/>
            <a:ext cx="6702110" cy="44484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5371FB2-21E2-0621-86EE-52BA41F80168}"/>
              </a:ext>
            </a:extLst>
          </p:cNvPr>
          <p:cNvSpPr txBox="1"/>
          <p:nvPr/>
        </p:nvSpPr>
        <p:spPr>
          <a:xfrm>
            <a:off x="5587901" y="5825245"/>
            <a:ext cx="6469096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F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 way to distinguish between rank 0 and rank 1 contributions</a:t>
            </a:r>
            <a:br>
              <a:rPr lang="en-US" dirty="0">
                <a:solidFill>
                  <a:srgbClr val="00B0F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GB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isotropic decays (r = 0) independent from ζ and produce a vertical band</a:t>
            </a:r>
            <a:endParaRPr lang="en-US" dirty="0">
              <a:solidFill>
                <a:srgbClr val="00B0F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E286A66-A9AC-8770-87AA-D4E2FAE794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55490" y="2392994"/>
            <a:ext cx="5214173" cy="348501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468146D-1810-E8C6-3825-55AAB37B0D86}"/>
              </a:ext>
            </a:extLst>
          </p:cNvPr>
          <p:cNvSpPr txBox="1"/>
          <p:nvPr/>
        </p:nvSpPr>
        <p:spPr>
          <a:xfrm>
            <a:off x="731753" y="270458"/>
            <a:ext cx="8391307" cy="73866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observable sensitive to local evolution of fragmentation function </a:t>
            </a:r>
            <a:b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(for color-adjacent hadrons)</a:t>
            </a:r>
            <a:endParaRPr lang="en-US" sz="2400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37150B-6F5A-4A93-B100-221ACC9B8E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98325" y="1238931"/>
            <a:ext cx="4228827" cy="3540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A51DC75-E2A5-4672-8CBE-56C1D92321DF}"/>
              </a:ext>
            </a:extLst>
          </p:cNvPr>
          <p:cNvSpPr txBox="1"/>
          <p:nvPr/>
        </p:nvSpPr>
        <p:spPr>
          <a:xfrm>
            <a:off x="9978815" y="458630"/>
            <a:ext cx="207818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z</a:t>
            </a:r>
            <a:r>
              <a:rPr lang="en-US" sz="14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+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z</a:t>
            </a:r>
            <a:r>
              <a:rPr lang="en-US" sz="14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-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fractions of longitudinal </a:t>
            </a:r>
            <a:r>
              <a:rPr lang="en-US" sz="1400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partons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of a hadron (</a:t>
            </a:r>
            <a:r>
              <a:rPr lang="en-US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a 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or</a:t>
            </a:r>
            <a:r>
              <a:rPr lang="en-US" sz="14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b)</a:t>
            </a:r>
            <a:r>
              <a:rPr lang="en-US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endParaRPr lang="en-GB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4000FC3-EE65-4B6D-825C-AA666B46305E}"/>
              </a:ext>
            </a:extLst>
          </p:cNvPr>
          <p:cNvSpPr txBox="1"/>
          <p:nvPr/>
        </p:nvSpPr>
        <p:spPr>
          <a:xfrm>
            <a:off x="682031" y="5854657"/>
            <a:ext cx="4643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the “check” of how the approximations works</a:t>
            </a:r>
            <a:endParaRPr lang="en-GB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E7297F-8768-4725-8E6D-EB2720300CA7}"/>
              </a:ext>
            </a:extLst>
          </p:cNvPr>
          <p:cNvSpPr/>
          <p:nvPr/>
        </p:nvSpPr>
        <p:spPr>
          <a:xfrm>
            <a:off x="5580835" y="5731565"/>
            <a:ext cx="6319617" cy="69710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09236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28.3.2023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Tom Sykora – helix string fragmentation…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B7E868-9683-452A-814F-5E540136D342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0E3680-6021-96C0-225C-8700013BE060}"/>
              </a:ext>
            </a:extLst>
          </p:cNvPr>
          <p:cNvSpPr txBox="1"/>
          <p:nvPr/>
        </p:nvSpPr>
        <p:spPr>
          <a:xfrm>
            <a:off x="6364155" y="5691543"/>
            <a:ext cx="573245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the observation of long pion chains demonstrates the predictive power of the model and validates the whole framework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ACF760-8B1A-D83C-9E14-39F9799191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0925" y="560274"/>
            <a:ext cx="6078005" cy="44568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87B2640-DFDB-9B7A-E9C4-DC32C283A3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3416" y="1043256"/>
            <a:ext cx="4834520" cy="346294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AC3E432-1D9C-CF73-EC2E-D69F53D6E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778" y="5341350"/>
            <a:ext cx="4906922" cy="60094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EB43EB0-7B18-CFEF-BECC-1E697A2164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240" y="4480510"/>
            <a:ext cx="5782582" cy="40418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137F508-DF03-2FA6-0EF0-2909B0D478C7}"/>
              </a:ext>
            </a:extLst>
          </p:cNvPr>
          <p:cNvSpPr txBox="1"/>
          <p:nvPr/>
        </p:nvSpPr>
        <p:spPr>
          <a:xfrm>
            <a:off x="515372" y="270458"/>
            <a:ext cx="1163009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quantized fragmentation, signature of long chains found in </a:t>
            </a:r>
            <a:r>
              <a:rPr lang="en-US" sz="2400" dirty="0" err="1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Pb+Pb</a:t>
            </a:r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– the first observation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38ECA0-62EC-3E77-F6C1-B30BB0689FD5}"/>
              </a:ext>
            </a:extLst>
          </p:cNvPr>
          <p:cNvSpPr txBox="1"/>
          <p:nvPr/>
        </p:nvSpPr>
        <p:spPr>
          <a:xfrm>
            <a:off x="547027" y="732123"/>
            <a:ext cx="233364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6"/>
              </a:rPr>
              <a:t>ATLAS-CONF-2022-055</a:t>
            </a:r>
            <a:endParaRPr lang="en-US" sz="1400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BAEB5DA-B859-A2DB-DA89-41C7AB50CBB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7273" y="4933022"/>
            <a:ext cx="437682" cy="461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23414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19D7A6-DC06-4FD8-837D-2D83CDB83E01}"/>
              </a:ext>
            </a:extLst>
          </p:cNvPr>
          <p:cNvSpPr txBox="1"/>
          <p:nvPr/>
        </p:nvSpPr>
        <p:spPr>
          <a:xfrm>
            <a:off x="791037" y="2967335"/>
            <a:ext cx="149111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instantons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2EA4DC-0285-4CB4-A875-5452CE34239F}"/>
              </a:ext>
            </a:extLst>
          </p:cNvPr>
          <p:cNvSpPr txBox="1"/>
          <p:nvPr/>
        </p:nvSpPr>
        <p:spPr>
          <a:xfrm>
            <a:off x="3942521" y="3046809"/>
            <a:ext cx="5618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[is there anything(!) looking exciting? (at ATLAS, LHC, …)]</a:t>
            </a:r>
            <a:endParaRPr lang="en-GB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F9939B-370F-4647-BE12-1CD20F49723D}"/>
              </a:ext>
            </a:extLst>
          </p:cNvPr>
          <p:cNvSpPr txBox="1"/>
          <p:nvPr/>
        </p:nvSpPr>
        <p:spPr>
          <a:xfrm>
            <a:off x="3942521" y="3810000"/>
            <a:ext cx="6052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Radek V</a:t>
            </a:r>
            <a:r>
              <a:rPr lang="cs-CZ" dirty="0" err="1"/>
              <a:t>avřička</a:t>
            </a:r>
            <a:r>
              <a:rPr lang="cs-CZ" dirty="0"/>
              <a:t> (Matthias </a:t>
            </a:r>
            <a:r>
              <a:rPr lang="cs-CZ" dirty="0" err="1"/>
              <a:t>Schott</a:t>
            </a:r>
            <a:r>
              <a:rPr lang="en-GB" dirty="0"/>
              <a:t>; seminar: light through wall…)</a:t>
            </a:r>
          </a:p>
        </p:txBody>
      </p:sp>
    </p:spTree>
    <p:extLst>
      <p:ext uri="{BB962C8B-B14F-4D97-AF65-F5344CB8AC3E}">
        <p14:creationId xmlns:p14="http://schemas.microsoft.com/office/powerpoint/2010/main" val="127927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CAEF7C6-B02E-4D66-BAB4-04E8CC8465A6}"/>
              </a:ext>
            </a:extLst>
          </p:cNvPr>
          <p:cNvSpPr/>
          <p:nvPr/>
        </p:nvSpPr>
        <p:spPr>
          <a:xfrm>
            <a:off x="603956" y="596751"/>
            <a:ext cx="67225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https://en.wikipedia.org/wiki/List_of_unsolved_problems_</a:t>
            </a:r>
            <a:r>
              <a:rPr lang="en-GB" b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in_physics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99A88E-C208-4918-BBED-D4A0EB3142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25" y="1013165"/>
            <a:ext cx="6499762" cy="548012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6DE8371-A5D1-4438-B5D7-4A561A5BA68D}"/>
              </a:ext>
            </a:extLst>
          </p:cNvPr>
          <p:cNvSpPr txBox="1"/>
          <p:nvPr/>
        </p:nvSpPr>
        <p:spPr>
          <a:xfrm>
            <a:off x="10109200" y="5362222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5FB552B-D6B4-4545-A698-95F5200E61B8}"/>
              </a:ext>
            </a:extLst>
          </p:cNvPr>
          <p:cNvSpPr/>
          <p:nvPr/>
        </p:nvSpPr>
        <p:spPr>
          <a:xfrm>
            <a:off x="773289" y="2624667"/>
            <a:ext cx="6334898" cy="2991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283620E-05D8-459D-8676-28ABBCFB2205}"/>
              </a:ext>
            </a:extLst>
          </p:cNvPr>
          <p:cNvSpPr/>
          <p:nvPr/>
        </p:nvSpPr>
        <p:spPr>
          <a:xfrm>
            <a:off x="773289" y="2923822"/>
            <a:ext cx="6334898" cy="2991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61B0990-3636-48B9-847D-ABC79C8CA561}"/>
              </a:ext>
            </a:extLst>
          </p:cNvPr>
          <p:cNvSpPr/>
          <p:nvPr/>
        </p:nvSpPr>
        <p:spPr>
          <a:xfrm>
            <a:off x="773289" y="3225799"/>
            <a:ext cx="6334898" cy="4472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01A2579-D123-4284-8EC1-31014C2A9E74}"/>
              </a:ext>
            </a:extLst>
          </p:cNvPr>
          <p:cNvSpPr/>
          <p:nvPr/>
        </p:nvSpPr>
        <p:spPr>
          <a:xfrm>
            <a:off x="773289" y="4738510"/>
            <a:ext cx="6334898" cy="2906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1D47FCD-9966-43D4-8589-D72BFCA7B042}"/>
              </a:ext>
            </a:extLst>
          </p:cNvPr>
          <p:cNvSpPr/>
          <p:nvPr/>
        </p:nvSpPr>
        <p:spPr>
          <a:xfrm>
            <a:off x="769476" y="5330852"/>
            <a:ext cx="6334898" cy="19505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426FA36-3560-4BA9-B2DE-E7D8A37D9479}"/>
              </a:ext>
            </a:extLst>
          </p:cNvPr>
          <p:cNvSpPr/>
          <p:nvPr/>
        </p:nvSpPr>
        <p:spPr>
          <a:xfrm>
            <a:off x="768268" y="5529956"/>
            <a:ext cx="6334898" cy="2806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4646CA-5656-4402-9D1C-33A2AD76780D}"/>
              </a:ext>
            </a:extLst>
          </p:cNvPr>
          <p:cNvSpPr txBox="1"/>
          <p:nvPr/>
        </p:nvSpPr>
        <p:spPr>
          <a:xfrm>
            <a:off x="8049003" y="3097235"/>
            <a:ext cx="27996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many of these problems are subjects of work of our department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CE45E96-A8F9-4952-9D40-01F0E87B6287}"/>
              </a:ext>
            </a:extLst>
          </p:cNvPr>
          <p:cNvSpPr/>
          <p:nvPr/>
        </p:nvSpPr>
        <p:spPr>
          <a:xfrm>
            <a:off x="8049002" y="4589208"/>
            <a:ext cx="307055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I will talk only about the work related(!) to problems in red</a:t>
            </a:r>
            <a:endParaRPr lang="en-GB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653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2867625-8E34-460E-A7D6-E9BEF0CB88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0870" y="326282"/>
            <a:ext cx="8737740" cy="592874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F65F56A-F106-45FA-B15C-A8E8B81DFFF5}"/>
              </a:ext>
            </a:extLst>
          </p:cNvPr>
          <p:cNvSpPr/>
          <p:nvPr/>
        </p:nvSpPr>
        <p:spPr>
          <a:xfrm>
            <a:off x="1490870" y="6009861"/>
            <a:ext cx="2014330" cy="29817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3841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6A7710D-735E-43B3-AA3C-F7D7E2EBDA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8053" y="106834"/>
            <a:ext cx="9851706" cy="6374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8576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7259BEB-D1F0-471F-986F-907D29A84D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065" y="252903"/>
            <a:ext cx="10380682" cy="6227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82471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A40DD0-6763-432D-A463-59A31379E4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2307" y="212034"/>
            <a:ext cx="8827386" cy="6877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221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E0DDFDD-49BB-4C75-8784-12339CA869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1356" y="0"/>
            <a:ext cx="9720470" cy="671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61339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EC3622-ACAF-4DDB-833F-57E011118E21}"/>
              </a:ext>
            </a:extLst>
          </p:cNvPr>
          <p:cNvSpPr txBox="1"/>
          <p:nvPr/>
        </p:nvSpPr>
        <p:spPr>
          <a:xfrm>
            <a:off x="587375" y="374948"/>
            <a:ext cx="604575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to make measurement real – teams, students</a:t>
            </a:r>
            <a:b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detectors </a:t>
            </a:r>
            <a:endParaRPr lang="en-US" sz="2400" i="1" dirty="0">
              <a:solidFill>
                <a:srgbClr val="7030A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B8C8DC6D-78C7-4FE7-8ED8-64F0F140D2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408" y="3429000"/>
            <a:ext cx="5777948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CERN </a:t>
            </a:r>
            <a:r>
              <a:rPr lang="en-US" alt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Summer </a:t>
            </a:r>
            <a:r>
              <a:rPr lang="en-US" alt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Studente</a:t>
            </a:r>
            <a:r>
              <a:rPr lang="en-US" alt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US" altLang="en-US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Programme</a:t>
            </a:r>
            <a:r>
              <a:rPr lang="en-US" alt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 2023</a:t>
            </a:r>
            <a:br>
              <a:rPr lang="en-US" alt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alt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Easy Tracker - the tool for imaging charged particle trajectories in an accelerator and its further development 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ATLAS Forward Proton Time-of-Flight subdetector – detector testbed studies  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kumimoji="0" lang="en-US" alt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Searches for QCD instantons with forward proton tagging - feasibility study</a:t>
            </a: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endParaRPr kumimoji="0" lang="en-US" altLang="en-US" sz="4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88B6BF-058F-4388-B244-8D216B0CDA5E}"/>
              </a:ext>
            </a:extLst>
          </p:cNvPr>
          <p:cNvSpPr txBox="1"/>
          <p:nvPr/>
        </p:nvSpPr>
        <p:spPr>
          <a:xfrm>
            <a:off x="629324" y="1808922"/>
            <a:ext cx="35847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AFP Time-of-Flight Jakub Bucko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5E2A65D-E0AB-45BA-9247-BFB4BD39BE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95904" y="320686"/>
            <a:ext cx="5023576" cy="621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33444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BEF4B7-487B-43BA-A1E9-5269B3AE9418}"/>
              </a:ext>
            </a:extLst>
          </p:cNvPr>
          <p:cNvSpPr txBox="1"/>
          <p:nvPr/>
        </p:nvSpPr>
        <p:spPr>
          <a:xfrm>
            <a:off x="587374" y="374948"/>
            <a:ext cx="7807877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to make measurement real – teams, students… </a:t>
            </a:r>
            <a:endParaRPr lang="en-US" sz="2400" i="1" dirty="0">
              <a:solidFill>
                <a:srgbClr val="7030A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55E094-B9C3-4D13-BBE1-FC154A0E9D56}"/>
              </a:ext>
            </a:extLst>
          </p:cNvPr>
          <p:cNvSpPr txBox="1"/>
          <p:nvPr/>
        </p:nvSpPr>
        <p:spPr>
          <a:xfrm>
            <a:off x="640761" y="1663148"/>
            <a:ext cx="49251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Martin </a:t>
            </a:r>
            <a:r>
              <a:rPr lang="en-GB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Vav</a:t>
            </a:r>
            <a:r>
              <a:rPr lang="cs-CZ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řík</a:t>
            </a:r>
            <a:r>
              <a:rPr lang="cs-CZ" dirty="0">
                <a:latin typeface="Segoe UI Light" panose="020B0502040204020203" pitchFamily="34" charset="0"/>
                <a:cs typeface="Segoe UI Light" panose="020B0502040204020203" pitchFamily="34" charset="0"/>
              </a:rPr>
              <a:t> (</a:t>
            </a:r>
            <a:r>
              <a:rPr lang="pt-BR" dirty="0">
                <a:latin typeface="Segoe UI Light" panose="020B0502040204020203" pitchFamily="34" charset="0"/>
                <a:cs typeface="Segoe UI Light" panose="020B0502040204020203" pitchFamily="34" charset="0"/>
              </a:rPr>
              <a:t>Ferreira Natal Da Luz, Pedro Hugo</a:t>
            </a:r>
            <a:r>
              <a:rPr lang="cs-CZ" dirty="0">
                <a:latin typeface="Segoe UI Light" panose="020B0502040204020203" pitchFamily="34" charset="0"/>
                <a:cs typeface="Segoe UI Light" panose="020B0502040204020203" pitchFamily="34" charset="0"/>
              </a:rPr>
              <a:t>)</a:t>
            </a:r>
          </a:p>
          <a:p>
            <a:endParaRPr lang="cs-CZ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cs-CZ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cs-CZ" dirty="0">
                <a:latin typeface="Segoe UI Light" panose="020B0502040204020203" pitchFamily="34" charset="0"/>
                <a:cs typeface="Segoe UI Light" panose="020B0502040204020203" pitchFamily="34" charset="0"/>
              </a:rPr>
              <a:t>X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17 physics -&gt; </a:t>
            </a:r>
            <a:r>
              <a:rPr lang="en-GB" dirty="0" err="1">
                <a:latin typeface="Segoe UI Light" panose="020B0502040204020203" pitchFamily="34" charset="0"/>
                <a:cs typeface="Segoe UI Light" panose="020B0502040204020203" pitchFamily="34" charset="0"/>
              </a:rPr>
              <a:t>kTeV</a:t>
            </a:r>
            <a:r>
              <a:rPr lang="en-GB" dirty="0">
                <a:latin typeface="Segoe UI Light" panose="020B0502040204020203" pitchFamily="34" charset="0"/>
                <a:cs typeface="Segoe UI Light" panose="020B0502040204020203" pitchFamily="34" charset="0"/>
              </a:rPr>
              <a:t>, g-2, instantons,…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B57D74-2480-47B1-AFDF-04BB7C0F23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6809" y="1447265"/>
            <a:ext cx="6045511" cy="4705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94774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34ADFD-EF73-4BE5-AE36-AD8A5C04BAFA}"/>
              </a:ext>
            </a:extLst>
          </p:cNvPr>
          <p:cNvSpPr txBox="1"/>
          <p:nvPr/>
        </p:nvSpPr>
        <p:spPr>
          <a:xfrm>
            <a:off x="791037" y="2967335"/>
            <a:ext cx="262475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what to take away?</a:t>
            </a:r>
          </a:p>
        </p:txBody>
      </p:sp>
    </p:spTree>
    <p:extLst>
      <p:ext uri="{BB962C8B-B14F-4D97-AF65-F5344CB8AC3E}">
        <p14:creationId xmlns:p14="http://schemas.microsoft.com/office/powerpoint/2010/main" val="356589542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070B197-C110-4379-80B5-315CB146A7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3222" y="1044221"/>
            <a:ext cx="6118660" cy="22803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CCABBEA-CA62-4F00-8FF2-C8C067631C72}"/>
              </a:ext>
            </a:extLst>
          </p:cNvPr>
          <p:cNvSpPr txBox="1"/>
          <p:nvPr/>
        </p:nvSpPr>
        <p:spPr>
          <a:xfrm>
            <a:off x="1707444" y="4351867"/>
            <a:ext cx="39454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Pardubice – Hradec Kr</a:t>
            </a:r>
            <a:r>
              <a:rPr lang="cs-CZ" dirty="0" err="1"/>
              <a:t>álové</a:t>
            </a:r>
            <a:r>
              <a:rPr lang="en-GB" dirty="0"/>
              <a:t>	23 km</a:t>
            </a:r>
            <a:endParaRPr lang="cs-CZ" dirty="0"/>
          </a:p>
          <a:p>
            <a:r>
              <a:rPr lang="cs-CZ" dirty="0"/>
              <a:t>Třinec – Vítkovice</a:t>
            </a:r>
            <a:r>
              <a:rPr lang="en-GB" dirty="0"/>
              <a:t> 		43 km</a:t>
            </a:r>
            <a:endParaRPr lang="cs-CZ" dirty="0"/>
          </a:p>
          <a:p>
            <a:endParaRPr lang="cs-CZ" dirty="0"/>
          </a:p>
          <a:p>
            <a:r>
              <a:rPr lang="cs-CZ" dirty="0"/>
              <a:t>Zlín – Vsetín</a:t>
            </a:r>
            <a:r>
              <a:rPr lang="en-GB" dirty="0"/>
              <a:t> 		33 km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3C45764-DE3C-4381-B92A-67BA7CDEF98E}"/>
              </a:ext>
            </a:extLst>
          </p:cNvPr>
          <p:cNvSpPr txBox="1"/>
          <p:nvPr/>
        </p:nvSpPr>
        <p:spPr>
          <a:xfrm>
            <a:off x="7789333" y="5142089"/>
            <a:ext cx="1027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náhoda</a:t>
            </a:r>
            <a:r>
              <a:rPr lang="en-GB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7664067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49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104E953-0F83-4373-A6B1-55DACCEFD2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757" y="196684"/>
            <a:ext cx="11392485" cy="646463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18352F6-D0AB-4C52-9DEF-4FC0B30774A5}"/>
              </a:ext>
            </a:extLst>
          </p:cNvPr>
          <p:cNvSpPr txBox="1"/>
          <p:nvPr/>
        </p:nvSpPr>
        <p:spPr>
          <a:xfrm>
            <a:off x="5181598" y="137829"/>
            <a:ext cx="6122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should we have a look at solid state physics…? (motivation)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4452765-55FC-49C8-9169-9FBEEDF42126}"/>
              </a:ext>
            </a:extLst>
          </p:cNvPr>
          <p:cNvSpPr txBox="1"/>
          <p:nvPr/>
        </p:nvSpPr>
        <p:spPr>
          <a:xfrm>
            <a:off x="8094885" y="6316982"/>
            <a:ext cx="3379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higgs</a:t>
            </a:r>
            <a:r>
              <a:rPr lang="en-GB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…, non-abelian realization?</a:t>
            </a:r>
          </a:p>
        </p:txBody>
      </p:sp>
    </p:spTree>
    <p:extLst>
      <p:ext uri="{BB962C8B-B14F-4D97-AF65-F5344CB8AC3E}">
        <p14:creationId xmlns:p14="http://schemas.microsoft.com/office/powerpoint/2010/main" val="750411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DF8B5930-1329-4BF6-BE9D-3A8670F5DA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47" y="1050877"/>
            <a:ext cx="10854071" cy="513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9C9C3FCD-C698-423E-A0D0-8C307E4AD2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977" y="6258521"/>
            <a:ext cx="1570553" cy="280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5A9F6E5-7BBA-492E-A074-C7C326C78E31}"/>
              </a:ext>
            </a:extLst>
          </p:cNvPr>
          <p:cNvSpPr txBox="1"/>
          <p:nvPr/>
        </p:nvSpPr>
        <p:spPr>
          <a:xfrm>
            <a:off x="587375" y="383646"/>
            <a:ext cx="1560042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flows (p-p)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7B6B72EF-C143-4583-90CA-4A29A47862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342267"/>
              </p:ext>
            </p:extLst>
          </p:nvPr>
        </p:nvGraphicFramePr>
        <p:xfrm>
          <a:off x="7173736" y="409414"/>
          <a:ext cx="4430889" cy="365760"/>
        </p:xfrm>
        <a:graphic>
          <a:graphicData uri="http://schemas.openxmlformats.org/drawingml/2006/table">
            <a:tbl>
              <a:tblPr/>
              <a:tblGrid>
                <a:gridCol w="4430889">
                  <a:extLst>
                    <a:ext uri="{9D8B030D-6E8A-4147-A177-3AD203B41FA5}">
                      <a16:colId xmlns:a16="http://schemas.microsoft.com/office/drawing/2014/main" val="3341522998"/>
                    </a:ext>
                  </a:extLst>
                </a:gridCol>
              </a:tblGrid>
              <a:tr h="365116">
                <a:tc>
                  <a:txBody>
                    <a:bodyPr/>
                    <a:lstStyle/>
                    <a:p>
                      <a:pPr fontAlgn="t"/>
                      <a:r>
                        <a:rPr lang="en-GB" b="0" u="none" strike="noStrike" dirty="0">
                          <a:effectLst/>
                          <a:hlinkClick r:id="rId5"/>
                        </a:rPr>
                        <a:t>https://doi.org/10.48550/arXiv.0806.0883</a:t>
                      </a:r>
                      <a:endParaRPr lang="en-GB" dirty="0">
                        <a:effectLst/>
                      </a:endParaRPr>
                    </a:p>
                  </a:txBody>
                  <a:tcPr marR="4127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3318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2700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41BA732-0AA7-4F51-8246-1943A94D3FEA}"/>
              </a:ext>
            </a:extLst>
          </p:cNvPr>
          <p:cNvSpPr txBox="1"/>
          <p:nvPr/>
        </p:nvSpPr>
        <p:spPr>
          <a:xfrm>
            <a:off x="620890" y="592666"/>
            <a:ext cx="4312356" cy="36933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what can we learn from forward region?   </a:t>
            </a:r>
            <a:endParaRPr lang="en-GB" b="1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C48415-AC3A-4558-9DDF-1762B6CA63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897" y="1444215"/>
            <a:ext cx="9651101" cy="359062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CC372C7-8F76-4E9A-A8AB-F366D7DF9391}"/>
              </a:ext>
            </a:extLst>
          </p:cNvPr>
          <p:cNvSpPr/>
          <p:nvPr/>
        </p:nvSpPr>
        <p:spPr>
          <a:xfrm>
            <a:off x="7576702" y="5125274"/>
            <a:ext cx="26552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4"/>
              </a:rPr>
              <a:t>1611.05079.pdf (arxiv.org)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AB7779B-B596-4089-8F03-E91FE51F858F}"/>
              </a:ext>
            </a:extLst>
          </p:cNvPr>
          <p:cNvSpPr/>
          <p:nvPr/>
        </p:nvSpPr>
        <p:spPr>
          <a:xfrm>
            <a:off x="615405" y="3330222"/>
            <a:ext cx="9651101" cy="145625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449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3" name="Picture 1">
            <a:extLst>
              <a:ext uri="{FF2B5EF4-FFF2-40B4-BE49-F238E27FC236}">
                <a16:creationId xmlns:a16="http://schemas.microsoft.com/office/drawing/2014/main" id="{69281051-48C0-45BB-A3A1-2F757E904F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522" y="5274339"/>
            <a:ext cx="3262623" cy="11117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ovéPole 10">
            <a:extLst>
              <a:ext uri="{FF2B5EF4-FFF2-40B4-BE49-F238E27FC236}">
                <a16:creationId xmlns:a16="http://schemas.microsoft.com/office/drawing/2014/main" id="{541B99FA-2B42-482E-80BA-7FAC632354D6}"/>
              </a:ext>
            </a:extLst>
          </p:cNvPr>
          <p:cNvSpPr txBox="1"/>
          <p:nvPr/>
        </p:nvSpPr>
        <p:spPr>
          <a:xfrm>
            <a:off x="665655" y="1213309"/>
            <a:ext cx="6624736" cy="497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elastic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and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diffractive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collisions</a:t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endParaRPr lang="en-US" sz="500" dirty="0">
              <a:solidFill>
                <a:schemeClr val="tx1">
                  <a:lumMod val="65000"/>
                  <a:lumOff val="3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539750" lvl="1" indent="-368300">
              <a:buFont typeface="Arial" pitchFamily="34" charset="0"/>
              <a:buChar char="•"/>
            </a:pPr>
            <a:r>
              <a:rPr lang="en-US" b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central exclusive production 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[l.i.t.] 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(heavy particles &amp; resonances) pp → p ⊕ X ⊕ p where X stands for a fully measured system like jet-jet,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</a:t>
            </a:r>
            <a:r>
              <a:rPr lang="en-US" baseline="30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+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</a:t>
            </a:r>
            <a:r>
              <a:rPr lang="en-US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−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γγ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H, W</a:t>
            </a:r>
            <a:r>
              <a:rPr lang="en-US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+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</a:t>
            </a:r>
            <a:r>
              <a:rPr lang="en-US" baseline="30000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−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...  and ’⊕’ represents Large Rap-Gap (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Δη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≥ 4) </a:t>
            </a:r>
          </a:p>
          <a:p>
            <a:pPr marL="539750" lvl="1" indent="-368300"/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539750" lvl="1" indent="-368300">
              <a:buFont typeface="Arial" pitchFamily="34" charset="0"/>
              <a:buChar char="•"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low-x QCD</a:t>
            </a:r>
            <a:b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structure functions, factorization violation,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parton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saturation, non-linear QCD evolution, small-x PDFs, </a:t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multi-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parton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scattering</a:t>
            </a:r>
          </a:p>
          <a:p>
            <a:pPr marL="539750" indent="-368300">
              <a:buFont typeface="Arial" pitchFamily="34" charset="0"/>
              <a:buChar char="•"/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539750" lvl="1" indent="-368300">
              <a:buFont typeface="Arial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models of hadron interactions for high energies – </a:t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b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cosmic showers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measurement of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dE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/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dη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dN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/</a:t>
            </a:r>
            <a:r>
              <a:rPr lang="en-US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dη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for p-p, p-A and A-A interactions, </a:t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b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ultra peripheral collisions</a:t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electroweak interactions </a:t>
            </a:r>
            <a:b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US" b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anomalous coupling constants</a:t>
            </a:r>
          </a:p>
          <a:p>
            <a:pPr marL="285750" indent="-285750">
              <a:buFont typeface="Arial" pitchFamily="34" charset="0"/>
              <a:buChar char="•"/>
            </a:pPr>
            <a:endParaRPr lang="cs-CZ" dirty="0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F3573EA6-FB69-4DB2-A489-C4B81644CF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6657" y="478134"/>
            <a:ext cx="2391661" cy="1216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>
            <a:extLst>
              <a:ext uri="{FF2B5EF4-FFF2-40B4-BE49-F238E27FC236}">
                <a16:creationId xmlns:a16="http://schemas.microsoft.com/office/drawing/2014/main" id="{BD1DA4B1-2041-474F-A2C9-119B547E4E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6671" y="3744359"/>
            <a:ext cx="1453084" cy="115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>
            <a:extLst>
              <a:ext uri="{FF2B5EF4-FFF2-40B4-BE49-F238E27FC236}">
                <a16:creationId xmlns:a16="http://schemas.microsoft.com/office/drawing/2014/main" id="{30CA4268-CDC2-4575-AFFB-04B0696FB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1357" y="4212796"/>
            <a:ext cx="3362260" cy="2525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5">
            <a:extLst>
              <a:ext uri="{FF2B5EF4-FFF2-40B4-BE49-F238E27FC236}">
                <a16:creationId xmlns:a16="http://schemas.microsoft.com/office/drawing/2014/main" id="{1C2A6911-348B-4BA9-A041-1D0371DDB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254" y="1710569"/>
            <a:ext cx="2952331" cy="24482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6C492DF-4986-49F0-8676-90C80AC0B54C}"/>
              </a:ext>
            </a:extLst>
          </p:cNvPr>
          <p:cNvSpPr txBox="1"/>
          <p:nvPr/>
        </p:nvSpPr>
        <p:spPr>
          <a:xfrm>
            <a:off x="620889" y="570168"/>
            <a:ext cx="4312356" cy="369332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hm, could you be more specific? (2008!)  </a:t>
            </a:r>
            <a:endParaRPr lang="en-GB" b="1" dirty="0">
              <a:solidFill>
                <a:srgbClr val="0070C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8742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AFE0D1F-24A0-44E6-B564-7484E7E74674}"/>
                  </a:ext>
                </a:extLst>
              </p:cNvPr>
              <p:cNvSpPr txBox="1"/>
              <p:nvPr/>
            </p:nvSpPr>
            <p:spPr>
              <a:xfrm>
                <a:off x="6302314" y="4247447"/>
                <a:ext cx="167770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AFE0D1F-24A0-44E6-B564-7484E7E746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2314" y="4247447"/>
                <a:ext cx="1677703" cy="369332"/>
              </a:xfrm>
              <a:prstGeom prst="rect">
                <a:avLst/>
              </a:prstGeom>
              <a:blipFill>
                <a:blip r:embed="rId3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20355853-9E7A-4130-99B3-3967D6725ABC}"/>
              </a:ext>
            </a:extLst>
          </p:cNvPr>
          <p:cNvGrpSpPr/>
          <p:nvPr/>
        </p:nvGrpSpPr>
        <p:grpSpPr>
          <a:xfrm>
            <a:off x="1537945" y="1808749"/>
            <a:ext cx="2847529" cy="2335795"/>
            <a:chOff x="883871" y="3316677"/>
            <a:chExt cx="2847529" cy="233579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A3CF6CF-90C3-454F-8F82-F144315C30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4756" y="3545785"/>
              <a:ext cx="2837852" cy="210668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63F87F82-9C8F-4E78-A774-248E6DED3B50}"/>
                    </a:ext>
                  </a:extLst>
                </p:cNvPr>
                <p:cNvSpPr txBox="1"/>
                <p:nvPr/>
              </p:nvSpPr>
              <p:spPr>
                <a:xfrm>
                  <a:off x="883871" y="3316677"/>
                  <a:ext cx="453948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p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740C7282-805D-270D-5D57-FF865A4435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3871" y="3316677"/>
                  <a:ext cx="453948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76D177F1-FE07-49CC-B74A-B97F36A56B2D}"/>
                    </a:ext>
                  </a:extLst>
                </p:cNvPr>
                <p:cNvSpPr txBox="1"/>
                <p:nvPr/>
              </p:nvSpPr>
              <p:spPr>
                <a:xfrm>
                  <a:off x="3277452" y="3320637"/>
                  <a:ext cx="453948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p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03E4B350-500D-5B94-F8BB-D034931B40D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7452" y="3320637"/>
                  <a:ext cx="453948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25A514C0-C251-4B43-87F6-1129344373BD}"/>
                    </a:ext>
                  </a:extLst>
                </p:cNvPr>
                <p:cNvSpPr txBox="1"/>
                <p:nvPr/>
              </p:nvSpPr>
              <p:spPr>
                <a:xfrm>
                  <a:off x="887484" y="5189536"/>
                  <a:ext cx="453948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p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67F29ACD-AD3D-4DDF-D712-DE43D9596EF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7484" y="5189536"/>
                  <a:ext cx="453948" cy="369332"/>
                </a:xfrm>
                <a:prstGeom prst="rect">
                  <a:avLst/>
                </a:prstGeom>
                <a:blipFill>
                  <a:blip r:embed="rId8"/>
                  <a:stretch>
                    <a:fillRect b="-491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78CAB4B4-3BFF-4652-9617-93794508DA6A}"/>
                    </a:ext>
                  </a:extLst>
                </p:cNvPr>
                <p:cNvSpPr txBox="1"/>
                <p:nvPr/>
              </p:nvSpPr>
              <p:spPr>
                <a:xfrm>
                  <a:off x="3273056" y="5189536"/>
                  <a:ext cx="453948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</a:rPr>
                          <m:t>p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A5D7E65B-7FB0-E9DB-A71D-6F190D10904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73056" y="5189536"/>
                  <a:ext cx="453948" cy="369332"/>
                </a:xfrm>
                <a:prstGeom prst="rect">
                  <a:avLst/>
                </a:prstGeom>
                <a:blipFill>
                  <a:blip r:embed="rId9"/>
                  <a:stretch>
                    <a:fillRect b="-491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91687BB-5478-4F27-82B7-CAF79DBB0F59}"/>
                  </a:ext>
                </a:extLst>
              </p:cNvPr>
              <p:cNvSpPr txBox="1"/>
              <p:nvPr/>
            </p:nvSpPr>
            <p:spPr>
              <a:xfrm>
                <a:off x="6353695" y="4717790"/>
                <a:ext cx="51493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  <m:r>
                          <a:rPr lang="en-US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≅−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  <m:r>
                              <a:rPr lang="en-US" i="1" smtClean="0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  <m:r>
                              <m:rPr>
                                <m:nor/>
                              </m:rPr>
                              <a:rPr lang="en-US" dirty="0"/>
                              <m:t> 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|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b>
                            </m:sSub>
                          </m:e>
                        </m:acc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91687BB-5478-4F27-82B7-CAF79DBB0F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3695" y="4717790"/>
                <a:ext cx="5149303" cy="369332"/>
              </a:xfrm>
              <a:prstGeom prst="rect">
                <a:avLst/>
              </a:prstGeom>
              <a:blipFill>
                <a:blip r:embed="rId11"/>
                <a:stretch>
                  <a:fillRect t="-9836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F988E5F1-1D53-457E-BBB0-3C09DACA994F}"/>
              </a:ext>
            </a:extLst>
          </p:cNvPr>
          <p:cNvGrpSpPr/>
          <p:nvPr/>
        </p:nvGrpSpPr>
        <p:grpSpPr>
          <a:xfrm>
            <a:off x="6096000" y="1485456"/>
            <a:ext cx="3005087" cy="1622200"/>
            <a:chOff x="2549745" y="1698958"/>
            <a:chExt cx="3005087" cy="1622200"/>
          </a:xfrm>
        </p:grpSpPr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09768230-1E93-4FE7-A085-0907EF0B74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43747" y="2035412"/>
              <a:ext cx="2438645" cy="1019783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6BC6AB0A-E687-4688-A67F-16ECB310EC2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65835" y="2553079"/>
              <a:ext cx="1277232" cy="0"/>
            </a:xfrm>
            <a:prstGeom prst="straightConnector1">
              <a:avLst/>
            </a:prstGeom>
            <a:ln w="28575">
              <a:solidFill>
                <a:srgbClr val="7030A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008F9F50-7446-4000-B0E9-8AEF1F3B23A1}"/>
                </a:ext>
              </a:extLst>
            </p:cNvPr>
            <p:cNvCxnSpPr>
              <a:cxnSpLocks/>
            </p:cNvCxnSpPr>
            <p:nvPr/>
          </p:nvCxnSpPr>
          <p:spPr>
            <a:xfrm>
              <a:off x="2889030" y="2553079"/>
              <a:ext cx="1190125" cy="0"/>
            </a:xfrm>
            <a:prstGeom prst="straightConnector1">
              <a:avLst/>
            </a:prstGeom>
            <a:ln w="28575">
              <a:solidFill>
                <a:srgbClr val="7030A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Arc 23">
              <a:extLst>
                <a:ext uri="{FF2B5EF4-FFF2-40B4-BE49-F238E27FC236}">
                  <a16:creationId xmlns:a16="http://schemas.microsoft.com/office/drawing/2014/main" id="{82134AD2-44A0-42C5-B0EC-54EEEA386FA0}"/>
                </a:ext>
              </a:extLst>
            </p:cNvPr>
            <p:cNvSpPr/>
            <p:nvPr/>
          </p:nvSpPr>
          <p:spPr>
            <a:xfrm>
              <a:off x="3791836" y="1938649"/>
              <a:ext cx="1065097" cy="1284329"/>
            </a:xfrm>
            <a:prstGeom prst="arc">
              <a:avLst>
                <a:gd name="adj1" fmla="val 19637751"/>
                <a:gd name="adj2" fmla="val 21440723"/>
              </a:avLst>
            </a:prstGeom>
            <a:ln w="2222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B0F0"/>
                </a:solidFill>
              </a:endParaRPr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5093FDF4-1B20-4496-8403-0E7811EF2CD5}"/>
                </a:ext>
              </a:extLst>
            </p:cNvPr>
            <p:cNvSpPr/>
            <p:nvPr/>
          </p:nvSpPr>
          <p:spPr>
            <a:xfrm>
              <a:off x="4079122" y="2499120"/>
              <a:ext cx="95341" cy="95340"/>
            </a:xfrm>
            <a:prstGeom prst="ellipse">
              <a:avLst/>
            </a:prstGeom>
            <a:solidFill>
              <a:srgbClr val="C00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A78DF42D-6B66-4D30-9206-89A4301AB519}"/>
                    </a:ext>
                  </a:extLst>
                </p:cNvPr>
                <p:cNvSpPr txBox="1"/>
                <p:nvPr/>
              </p:nvSpPr>
              <p:spPr>
                <a:xfrm>
                  <a:off x="4782565" y="2191917"/>
                  <a:ext cx="38536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l-GR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oMath>
                    </m:oMathPara>
                  </a14:m>
                  <a:endParaRPr lang="en-US" b="1" i="1" dirty="0">
                    <a:solidFill>
                      <a:srgbClr val="00B0F0"/>
                    </a:solidFill>
                    <a:latin typeface="Segoe UI Light" panose="020B0502040204020203" pitchFamily="34" charset="0"/>
                    <a:cs typeface="Segoe UI Light" panose="020B0502040204020203" pitchFamily="34" charset="0"/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60C889C4-0913-6424-5E83-E412E5FC2F7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82565" y="2191917"/>
                  <a:ext cx="385362" cy="36933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2F68AB0C-FD4F-4332-B02B-E78DCC0E6D47}"/>
                    </a:ext>
                  </a:extLst>
                </p:cNvPr>
                <p:cNvSpPr txBox="1"/>
                <p:nvPr/>
              </p:nvSpPr>
              <p:spPr>
                <a:xfrm>
                  <a:off x="2549745" y="2441845"/>
                  <a:ext cx="453948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771927DE-0BDB-3428-3FD3-76C53BF47C1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49745" y="2441845"/>
                  <a:ext cx="453948" cy="369332"/>
                </a:xfrm>
                <a:prstGeom prst="rect">
                  <a:avLst/>
                </a:prstGeom>
                <a:blipFill>
                  <a:blip r:embed="rId13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D5155C31-DEEB-42D7-8FD8-D879AE0FFDFC}"/>
                    </a:ext>
                  </a:extLst>
                </p:cNvPr>
                <p:cNvSpPr txBox="1"/>
                <p:nvPr/>
              </p:nvSpPr>
              <p:spPr>
                <a:xfrm>
                  <a:off x="2677798" y="2951826"/>
                  <a:ext cx="410613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5E069942-37BA-DADB-E9A8-AF7B96B4A73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77798" y="2951826"/>
                  <a:ext cx="410613" cy="369332"/>
                </a:xfrm>
                <a:prstGeom prst="rect">
                  <a:avLst/>
                </a:prstGeom>
                <a:blipFill>
                  <a:blip r:embed="rId14"/>
                  <a:stretch>
                    <a:fillRect b="-655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78163957-CF55-4EE4-8BA7-2FBA8C2E8D72}"/>
                    </a:ext>
                  </a:extLst>
                </p:cNvPr>
                <p:cNvSpPr txBox="1"/>
                <p:nvPr/>
              </p:nvSpPr>
              <p:spPr>
                <a:xfrm>
                  <a:off x="4932478" y="1698958"/>
                  <a:ext cx="410613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4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163D165F-86F1-6C7F-7FF0-929908D0CE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32478" y="1698958"/>
                  <a:ext cx="410613" cy="369332"/>
                </a:xfrm>
                <a:prstGeom prst="rect">
                  <a:avLst/>
                </a:prstGeom>
                <a:blipFill>
                  <a:blip r:embed="rId15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1D969115-26F3-47C2-A8A6-5D307FB48D4C}"/>
                    </a:ext>
                  </a:extLst>
                </p:cNvPr>
                <p:cNvSpPr txBox="1"/>
                <p:nvPr/>
              </p:nvSpPr>
              <p:spPr>
                <a:xfrm>
                  <a:off x="5144219" y="2510454"/>
                  <a:ext cx="410613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4B2E5D92-994B-5DA8-8736-154412FFB7A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44219" y="2510454"/>
                  <a:ext cx="410613" cy="369332"/>
                </a:xfrm>
                <a:prstGeom prst="rect">
                  <a:avLst/>
                </a:prstGeom>
                <a:blipFill>
                  <a:blip r:embed="rId16"/>
                  <a:stretch>
                    <a:fillRect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F003E52-1E6A-49F7-B11D-3A6649F703CE}"/>
                  </a:ext>
                </a:extLst>
              </p:cNvPr>
              <p:cNvSpPr txBox="1"/>
              <p:nvPr/>
            </p:nvSpPr>
            <p:spPr>
              <a:xfrm>
                <a:off x="6711196" y="1970245"/>
                <a:ext cx="45394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p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F003E52-1E6A-49F7-B11D-3A6649F703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1196" y="1970245"/>
                <a:ext cx="453948" cy="369332"/>
              </a:xfrm>
              <a:prstGeom prst="rect">
                <a:avLst/>
              </a:prstGeom>
              <a:blipFill>
                <a:blip r:embed="rId17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74A0D5E-1047-47D8-B33A-206BC60278F7}"/>
                  </a:ext>
                </a:extLst>
              </p:cNvPr>
              <p:cNvSpPr txBox="1"/>
              <p:nvPr/>
            </p:nvSpPr>
            <p:spPr>
              <a:xfrm>
                <a:off x="8090218" y="2318808"/>
                <a:ext cx="45394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p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274A0D5E-1047-47D8-B33A-206BC60278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90218" y="2318808"/>
                <a:ext cx="453948" cy="369332"/>
              </a:xfrm>
              <a:prstGeom prst="rect">
                <a:avLst/>
              </a:prstGeom>
              <a:blipFill>
                <a:blip r:embed="rId18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C6EED1E-5A30-4A4D-AFFF-DF970D6FD20B}"/>
                  </a:ext>
                </a:extLst>
              </p:cNvPr>
              <p:cNvSpPr txBox="1"/>
              <p:nvPr/>
            </p:nvSpPr>
            <p:spPr>
              <a:xfrm>
                <a:off x="7910772" y="1744979"/>
                <a:ext cx="45394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p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C6EED1E-5A30-4A4D-AFFF-DF970D6FD2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10772" y="1744979"/>
                <a:ext cx="453948" cy="369332"/>
              </a:xfrm>
              <a:prstGeom prst="rect">
                <a:avLst/>
              </a:prstGeom>
              <a:blipFill>
                <a:blip r:embed="rId19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7F3B7F2-3C7B-481D-A3B3-2E4271864B87}"/>
                  </a:ext>
                </a:extLst>
              </p:cNvPr>
              <p:cNvSpPr txBox="1"/>
              <p:nvPr/>
            </p:nvSpPr>
            <p:spPr>
              <a:xfrm>
                <a:off x="6856785" y="2563076"/>
                <a:ext cx="453948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</a:rPr>
                        <m:t>p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7F3B7F2-3C7B-481D-A3B3-2E4271864B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6785" y="2563076"/>
                <a:ext cx="453948" cy="369332"/>
              </a:xfrm>
              <a:prstGeom prst="rect">
                <a:avLst/>
              </a:prstGeom>
              <a:blipFill>
                <a:blip r:embed="rId20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E54E8065-3C20-432A-AC8F-317B4379B325}"/>
              </a:ext>
            </a:extLst>
          </p:cNvPr>
          <p:cNvSpPr txBox="1"/>
          <p:nvPr/>
        </p:nvSpPr>
        <p:spPr>
          <a:xfrm>
            <a:off x="6299108" y="3700487"/>
            <a:ext cx="3361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Mandelstam variables, invariants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AD62757-9297-418B-A23C-886E6BEA18DB}"/>
              </a:ext>
            </a:extLst>
          </p:cNvPr>
          <p:cNvSpPr txBox="1"/>
          <p:nvPr/>
        </p:nvSpPr>
        <p:spPr>
          <a:xfrm>
            <a:off x="587375" y="375784"/>
            <a:ext cx="1519968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kinematics</a:t>
            </a:r>
            <a:endParaRPr lang="en-US" sz="2400" dirty="0">
              <a:solidFill>
                <a:srgbClr val="7030A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9FF7EA6-07CD-46BF-82E5-1CBC462958F1}"/>
              </a:ext>
            </a:extLst>
          </p:cNvPr>
          <p:cNvSpPr/>
          <p:nvPr/>
        </p:nvSpPr>
        <p:spPr>
          <a:xfrm>
            <a:off x="2693850" y="1808749"/>
            <a:ext cx="544437" cy="28414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618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8869AA-A18E-0618-EF24-3F379F2C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5032" y="6386041"/>
            <a:ext cx="867033" cy="365125"/>
          </a:xfrm>
        </p:spPr>
        <p:txBody>
          <a:bodyPr/>
          <a:lstStyle/>
          <a:p>
            <a:r>
              <a:rPr lang="en-US" dirty="0"/>
              <a:t>14.4.2023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169EE0-37F9-E96A-12C6-6B47BEA4E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40907" y="6372826"/>
            <a:ext cx="6334898" cy="365125"/>
          </a:xfrm>
        </p:spPr>
        <p:txBody>
          <a:bodyPr/>
          <a:lstStyle/>
          <a:p>
            <a:r>
              <a:rPr lang="en-US" dirty="0"/>
              <a:t>Tom Sykora - forward particle physics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AECA6-6DDE-CC2D-C45D-041B83714C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5805" y="6386041"/>
            <a:ext cx="2743200" cy="365125"/>
          </a:xfrm>
        </p:spPr>
        <p:txBody>
          <a:bodyPr/>
          <a:lstStyle/>
          <a:p>
            <a:fld id="{26B7E868-9683-452A-814F-5E540136D34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Rectangle 1">
            <a:extLst>
              <a:ext uri="{FF2B5EF4-FFF2-40B4-BE49-F238E27FC236}">
                <a16:creationId xmlns:a16="http://schemas.microsoft.com/office/drawing/2014/main" id="{ADD50CB7-6CC3-D6EC-62EF-142D35D14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" b="0" i="0" u="sng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Arial" panose="020B0604020202020204" pitchFamily="34" charset="0"/>
                <a:hlinkClick r:id="rId2"/>
              </a:rPr>
              <a:t>hep-ex</a:t>
            </a:r>
            <a:r>
              <a:rPr kumimoji="0" lang="en-US" altLang="en-US" sz="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&gt;arXiv:2207.12246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19D7A6-DC06-4FD8-837D-2D83CDB83E01}"/>
              </a:ext>
            </a:extLst>
          </p:cNvPr>
          <p:cNvSpPr txBox="1"/>
          <p:nvPr/>
        </p:nvSpPr>
        <p:spPr>
          <a:xfrm>
            <a:off x="764533" y="992762"/>
            <a:ext cx="317798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proton structure (low x)</a:t>
            </a:r>
          </a:p>
        </p:txBody>
      </p:sp>
    </p:spTree>
    <p:extLst>
      <p:ext uri="{BB962C8B-B14F-4D97-AF65-F5344CB8AC3E}">
        <p14:creationId xmlns:p14="http://schemas.microsoft.com/office/powerpoint/2010/main" val="2954956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7A6CDE098CF1F4B87A47A68EEB8CA96" ma:contentTypeVersion="10" ma:contentTypeDescription="Vytvoří nový dokument" ma:contentTypeScope="" ma:versionID="4502de0c79f9ea1743e721b47126adb4">
  <xsd:schema xmlns:xsd="http://www.w3.org/2001/XMLSchema" xmlns:xs="http://www.w3.org/2001/XMLSchema" xmlns:p="http://schemas.microsoft.com/office/2006/metadata/properties" xmlns:ns3="5ba820b8-2a0e-469d-935f-0a24e7895711" targetNamespace="http://schemas.microsoft.com/office/2006/metadata/properties" ma:root="true" ma:fieldsID="1e1f543a34a27a008c9733a3ad325d3d" ns3:_="">
    <xsd:import namespace="5ba820b8-2a0e-469d-935f-0a24e789571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a820b8-2a0e-469d-935f-0a24e789571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90E0ED0-895C-4B9C-97D1-2028F8005133}">
  <ds:schemaRefs>
    <ds:schemaRef ds:uri="5ba820b8-2a0e-469d-935f-0a24e7895711"/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4F0F1EAA-7755-4B54-AB3D-F8FA4376CA6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a820b8-2a0e-469d-935f-0a24e78957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40F5A08-E3BF-4765-8C04-A53E963BC8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3208</TotalTime>
  <Words>2813</Words>
  <Application>Microsoft Office PowerPoint</Application>
  <PresentationFormat>Widescreen</PresentationFormat>
  <Paragraphs>481</Paragraphs>
  <Slides>49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63" baseType="lpstr">
      <vt:lpstr>MS PGothic</vt:lpstr>
      <vt:lpstr>Arial</vt:lpstr>
      <vt:lpstr>Calibri</vt:lpstr>
      <vt:lpstr>Calibri Light</vt:lpstr>
      <vt:lpstr>Cambria Math</vt:lpstr>
      <vt:lpstr>Comic Sans MS</vt:lpstr>
      <vt:lpstr>Corbel Bold</vt:lpstr>
      <vt:lpstr>Corbel Bold Italic</vt:lpstr>
      <vt:lpstr>Segoe UI Light</vt:lpstr>
      <vt:lpstr>Shruti</vt:lpstr>
      <vt:lpstr>Symbol</vt:lpstr>
      <vt:lpstr>Wingdings</vt:lpstr>
      <vt:lpstr>Office Theme</vt:lpstr>
      <vt:lpstr>Rovnice</vt:lpstr>
      <vt:lpstr>forward particle physics – past, present and future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EIC Physics</vt:lpstr>
      <vt:lpstr>EIC: The Path to Imaging Quarks and Gluons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Sykora</dc:creator>
  <cp:lastModifiedBy>Tom Sykora</cp:lastModifiedBy>
  <cp:revision>45</cp:revision>
  <dcterms:created xsi:type="dcterms:W3CDTF">2023-04-11T15:43:07Z</dcterms:created>
  <dcterms:modified xsi:type="dcterms:W3CDTF">2023-04-14T08:47:26Z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0x010100B7A6CDE098CF1F4B87A47A68EEB8CA96</vt:lpwstr>
  </property>
</Properties>
</file>