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4"/>
  </p:sldMasterIdLst>
  <p:notesMasterIdLst>
    <p:notesMasterId r:id="rId25"/>
  </p:notesMasterIdLst>
  <p:sldIdLst>
    <p:sldId id="286" r:id="rId5"/>
    <p:sldId id="342" r:id="rId6"/>
    <p:sldId id="402" r:id="rId7"/>
    <p:sldId id="428" r:id="rId8"/>
    <p:sldId id="417" r:id="rId9"/>
    <p:sldId id="387" r:id="rId10"/>
    <p:sldId id="384" r:id="rId11"/>
    <p:sldId id="385" r:id="rId12"/>
    <p:sldId id="429" r:id="rId13"/>
    <p:sldId id="422" r:id="rId14"/>
    <p:sldId id="425" r:id="rId15"/>
    <p:sldId id="430" r:id="rId16"/>
    <p:sldId id="438" r:id="rId17"/>
    <p:sldId id="423" r:id="rId18"/>
    <p:sldId id="434" r:id="rId19"/>
    <p:sldId id="424" r:id="rId20"/>
    <p:sldId id="435" r:id="rId21"/>
    <p:sldId id="432" r:id="rId22"/>
    <p:sldId id="433" r:id="rId23"/>
    <p:sldId id="426" r:id="rId2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2D75"/>
    <a:srgbClr val="13519B"/>
    <a:srgbClr val="6585D5"/>
    <a:srgbClr val="123A93"/>
    <a:srgbClr val="446BC1"/>
    <a:srgbClr val="325AB9"/>
    <a:srgbClr val="3E68D3"/>
    <a:srgbClr val="003399"/>
    <a:srgbClr val="345FC8"/>
    <a:srgbClr val="C244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4" autoAdjust="0"/>
    <p:restoredTop sz="94393" autoAdjust="0"/>
  </p:normalViewPr>
  <p:slideViewPr>
    <p:cSldViewPr snapToGrid="0">
      <p:cViewPr varScale="1">
        <p:scale>
          <a:sx n="78" d="100"/>
          <a:sy n="78" d="100"/>
        </p:scale>
        <p:origin x="710" y="4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62D6FC-CC1B-484D-AC68-F0DA6D2920F5}" type="datetimeFigureOut">
              <a:rPr lang="cs-CZ" smtClean="0"/>
              <a:t>14.04.2023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7DB326-E275-42D1-B13D-247392840F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3103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DB326-E275-42D1-B13D-247392840F20}" type="slidenum">
              <a:rPr lang="cs-CZ" smtClean="0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7705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B7434D5-CD3B-4A9B-8FF7-08EF040F7162}" type="slidenum">
              <a:rPr lang="cs-CZ">
                <a:latin typeface="Arial" charset="0"/>
              </a:rPr>
              <a:pPr eaLnBrk="1" hangingPunct="1"/>
              <a:t>8</a:t>
            </a:fld>
            <a:endParaRPr lang="cs-CZ" dirty="0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2576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F9F7-2F40-4619-88BD-9DDF89BC62B9}" type="datetime1">
              <a:rPr lang="cs-CZ" smtClean="0"/>
              <a:t>14.04.2023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50A2-A463-4D54-B75A-41F8B6966D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024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C04C2-BC2F-4B6E-83C7-58BF57480B9E}" type="datetime1">
              <a:rPr lang="cs-CZ" smtClean="0"/>
              <a:t>14.04.2023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50A2-A463-4D54-B75A-41F8B6966D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8933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F65A0-772A-4383-A77C-2176D5A46BD6}" type="datetime1">
              <a:rPr lang="cs-CZ" smtClean="0"/>
              <a:t>14.04.2023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50A2-A463-4D54-B75A-41F8B6966D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2118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/>
          </p:nvPr>
        </p:nvSpPr>
        <p:spPr>
          <a:xfrm>
            <a:off x="609600" y="381000"/>
            <a:ext cx="10972800" cy="5715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F8250-5476-4FDA-BC90-A2C1AAE11DB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93231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Nadpis a 4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sz="quarter"/>
          </p:nvPr>
        </p:nvSpPr>
        <p:spPr>
          <a:xfrm>
            <a:off x="609600" y="381000"/>
            <a:ext cx="10972800" cy="137160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609600" y="1981200"/>
            <a:ext cx="5384800" cy="19812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384800" cy="19812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609600" y="4114800"/>
            <a:ext cx="5384800" cy="19812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7600" y="4114800"/>
            <a:ext cx="5384800" cy="19812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1A8C4-D0C5-4DE6-B5B9-1340DF7D807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60496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034C9-7D8F-4613-93ED-E400AEE10FDE}" type="datetime1">
              <a:rPr lang="cs-CZ" smtClean="0"/>
              <a:t>14.04.2023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50A2-A463-4D54-B75A-41F8B6966D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969165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E60CE-E100-40D5-A51C-7C0DB5C0F613}" type="datetime1">
              <a:rPr lang="cs-CZ" smtClean="0"/>
              <a:t>14.04.2023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50A2-A463-4D54-B75A-41F8B6966D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893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31CC9-C01F-4116-A237-A0D02806B195}" type="datetime1">
              <a:rPr lang="cs-CZ" smtClean="0"/>
              <a:t>14.04.2023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50A2-A463-4D54-B75A-41F8B6966D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636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04523-0AF2-4F03-8FAB-66675E11FD25}" type="datetime1">
              <a:rPr lang="cs-CZ" smtClean="0"/>
              <a:t>14.04.2023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50A2-A463-4D54-B75A-41F8B6966D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381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C5F4-49FF-476D-BC6B-744E9AB1F360}" type="datetime1">
              <a:rPr lang="cs-CZ" smtClean="0"/>
              <a:t>14.04.2023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50A2-A463-4D54-B75A-41F8B6966D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1490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3F947-95F7-4B89-B135-1F7E59E74B2E}" type="datetime1">
              <a:rPr lang="cs-CZ" smtClean="0"/>
              <a:t>14.04.2023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50A2-A463-4D54-B75A-41F8B6966D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7802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36566-63DF-455B-92F2-2A3BF463B6DA}" type="datetime1">
              <a:rPr lang="cs-CZ" smtClean="0"/>
              <a:t>14.04.2023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50A2-A463-4D54-B75A-41F8B6966D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2795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47D73-278C-45DF-8F0C-BB8F8CD8E646}" type="datetime1">
              <a:rPr lang="cs-CZ" smtClean="0"/>
              <a:t>14.04.2023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50A2-A463-4D54-B75A-41F8B6966D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9019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034C9-7D8F-4613-93ED-E400AEE10FDE}" type="datetime1">
              <a:rPr lang="cs-CZ" smtClean="0"/>
              <a:t>14.04.2023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650A2-A463-4D54-B75A-41F8B6966D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3286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72828" y="6550223"/>
            <a:ext cx="121920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3C69"/>
                </a:solidFill>
              </a:rPr>
              <a:t>14 .4. </a:t>
            </a:r>
            <a:r>
              <a:rPr lang="en-US" sz="1400">
                <a:solidFill>
                  <a:srgbClr val="003C69"/>
                </a:solidFill>
              </a:rPr>
              <a:t>2023 </a:t>
            </a:r>
            <a:r>
              <a:rPr lang="cs-CZ" sz="1400" dirty="0">
                <a:solidFill>
                  <a:srgbClr val="003C69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1400" dirty="0">
                <a:solidFill>
                  <a:srgbClr val="003C69"/>
                </a:solidFill>
                <a:effectLst/>
              </a:rPr>
              <a:t> </a:t>
            </a:r>
            <a:r>
              <a:rPr lang="en-US" sz="1400" dirty="0" err="1">
                <a:solidFill>
                  <a:srgbClr val="003C69"/>
                </a:solidFill>
                <a:effectLst/>
              </a:rPr>
              <a:t>Mal</a:t>
            </a:r>
            <a:r>
              <a:rPr lang="en-US" sz="1400" dirty="0" err="1">
                <a:solidFill>
                  <a:srgbClr val="003C69"/>
                </a:solidFill>
              </a:rPr>
              <a:t>á</a:t>
            </a:r>
            <a:r>
              <a:rPr lang="en-US" sz="1400" dirty="0">
                <a:solidFill>
                  <a:srgbClr val="003C69"/>
                </a:solidFill>
              </a:rPr>
              <a:t> </a:t>
            </a:r>
            <a:r>
              <a:rPr lang="en-US" sz="1400" dirty="0" err="1">
                <a:solidFill>
                  <a:srgbClr val="003C69"/>
                </a:solidFill>
              </a:rPr>
              <a:t>Skála</a:t>
            </a:r>
            <a:r>
              <a:rPr lang="en-US" sz="1400" dirty="0">
                <a:solidFill>
                  <a:srgbClr val="003C69"/>
                </a:solidFill>
                <a:effectLst/>
              </a:rPr>
              <a:t>           </a:t>
            </a:r>
            <a:r>
              <a:rPr lang="en-US" sz="1400" dirty="0">
                <a:solidFill>
                  <a:srgbClr val="003C69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	</a:t>
            </a:r>
            <a:r>
              <a:rPr lang="en-US" sz="1400" dirty="0">
                <a:solidFill>
                  <a:srgbClr val="003C69"/>
                </a:solidFill>
                <a:effectLst/>
              </a:rPr>
              <a:t> </a:t>
            </a:r>
            <a:endParaRPr lang="en-US" sz="1400" dirty="0">
              <a:solidFill>
                <a:srgbClr val="003C69"/>
              </a:solidFill>
            </a:endParaRPr>
          </a:p>
        </p:txBody>
      </p:sp>
      <p:sp>
        <p:nvSpPr>
          <p:cNvPr id="8" name="Podnadpis 2"/>
          <p:cNvSpPr txBox="1">
            <a:spLocks/>
          </p:cNvSpPr>
          <p:nvPr/>
        </p:nvSpPr>
        <p:spPr>
          <a:xfrm>
            <a:off x="1722183" y="3942614"/>
            <a:ext cx="8146052" cy="8523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cs typeface="Segoe UI" panose="020B0502040204020203" pitchFamily="34" charset="0"/>
              </a:rPr>
              <a:t>František Knapp</a:t>
            </a:r>
          </a:p>
          <a:p>
            <a:pPr marL="0" indent="0" algn="ctr">
              <a:buNone/>
            </a:pPr>
            <a:r>
              <a:rPr lang="en-US" sz="2400" dirty="0">
                <a:cs typeface="Segoe UI" panose="020B0502040204020203" pitchFamily="34" charset="0"/>
              </a:rPr>
              <a:t>IPNP, Charles University, Prague</a:t>
            </a:r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940782" y="1926068"/>
            <a:ext cx="10310436" cy="15029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solidFill>
                  <a:srgbClr val="13519B"/>
                </a:solidFill>
                <a:latin typeface="+mn-lt"/>
              </a:rPr>
              <a:t>D</a:t>
            </a:r>
            <a:r>
              <a:rPr lang="en-US" sz="3600" dirty="0">
                <a:solidFill>
                  <a:srgbClr val="13519B"/>
                </a:solidFill>
                <a:effectLst/>
                <a:latin typeface="+mn-lt"/>
              </a:rPr>
              <a:t>ipole resonances</a:t>
            </a:r>
            <a:r>
              <a:rPr lang="en-US" sz="3600" dirty="0">
                <a:solidFill>
                  <a:srgbClr val="13519B"/>
                </a:solidFill>
                <a:latin typeface="+mn-lt"/>
              </a:rPr>
              <a:t>, neutron skins</a:t>
            </a:r>
          </a:p>
          <a:p>
            <a:pPr algn="ctr"/>
            <a:r>
              <a:rPr lang="en-US" sz="3600" dirty="0">
                <a:solidFill>
                  <a:srgbClr val="13519B"/>
                </a:solidFill>
                <a:latin typeface="+mn-lt"/>
              </a:rPr>
              <a:t> and nuclear Equation of State</a:t>
            </a:r>
          </a:p>
        </p:txBody>
      </p:sp>
    </p:spTree>
    <p:extLst>
      <p:ext uri="{BB962C8B-B14F-4D97-AF65-F5344CB8AC3E}">
        <p14:creationId xmlns:p14="http://schemas.microsoft.com/office/powerpoint/2010/main" val="3933852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 Box 16">
                <a:extLst>
                  <a:ext uri="{FF2B5EF4-FFF2-40B4-BE49-F238E27FC236}">
                    <a16:creationId xmlns:a16="http://schemas.microsoft.com/office/drawing/2014/main" id="{878B0780-A7DA-F99F-8FF5-ECB9F285B7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2217" y="860355"/>
                <a:ext cx="10233351" cy="64940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345FC8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i="1" dirty="0">
                  <a:solidFill>
                    <a:srgbClr val="000000"/>
                  </a:solidFill>
                  <a:latin typeface="+mn-lt"/>
                </a:endParaRPr>
              </a:p>
              <a:p>
                <a:pPr marL="285750" indent="-285750" eaLnBrk="1" hangingPunct="1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response to an external static electric field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345FC8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</m:oMath>
                </a14:m>
                <a:endParaRPr lang="en-US" i="1" dirty="0">
                  <a:solidFill>
                    <a:srgbClr val="000000"/>
                  </a:solidFill>
                  <a:latin typeface="+mn-lt"/>
                </a:endParaRPr>
              </a:p>
              <a:p>
                <a:pPr eaLnBrk="1" hangingPunct="1"/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     </a:t>
                </a:r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→ </a:t>
                </a:r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electric dipole moment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345FC8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endParaRPr lang="en-US" i="1" dirty="0">
                  <a:solidFill>
                    <a:srgbClr val="000000"/>
                  </a:solidFill>
                  <a:latin typeface="+mn-lt"/>
                </a:endParaRPr>
              </a:p>
              <a:p>
                <a:pPr eaLnBrk="1" hangingPunct="1"/>
                <a:endParaRPr lang="en-US" dirty="0">
                  <a:solidFill>
                    <a:srgbClr val="000000"/>
                  </a:solidFill>
                  <a:latin typeface="+mn-lt"/>
                </a:endParaRPr>
              </a:p>
              <a:p>
                <a:pPr eaLnBrk="1" hangingPunct="1"/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     electric dipole polarizability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345FC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345FC8"/>
                            </a:solidFill>
                            <a:latin typeface="Cambria Math" panose="02040503050406030204" pitchFamily="18" charset="0"/>
                          </a:rPr>
                          <m:t>⍺</m:t>
                        </m:r>
                      </m:e>
                      <m:sub>
                        <m:r>
                          <a:rPr lang="en-US" i="1">
                            <a:solidFill>
                              <a:srgbClr val="345FC8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 </a:t>
                </a:r>
              </a:p>
              <a:p>
                <a:pPr eaLnBrk="1" hangingPunct="1"/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  </a:t>
                </a:r>
              </a:p>
              <a:p>
                <a:pPr eaLnBrk="1" hangingPunct="1"/>
                <a:endParaRPr lang="en-US" dirty="0">
                  <a:solidFill>
                    <a:srgbClr val="000000"/>
                  </a:solidFill>
                  <a:latin typeface="+mn-lt"/>
                </a:endParaRPr>
              </a:p>
              <a:p>
                <a:pPr eaLnBrk="1" hangingPunct="1"/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 </a:t>
                </a:r>
              </a:p>
              <a:p>
                <a:pPr eaLnBrk="1" hangingPunct="1"/>
                <a:endParaRPr lang="en-US" dirty="0">
                  <a:solidFill>
                    <a:srgbClr val="000000"/>
                  </a:solidFill>
                  <a:latin typeface="+mn-lt"/>
                </a:endParaRPr>
              </a:p>
              <a:p>
                <a:pPr marL="285750" indent="-285750" eaLnBrk="1" hangingPunct="1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000000"/>
                  </a:solidFill>
                  <a:latin typeface="+mn-lt"/>
                </a:endParaRPr>
              </a:p>
              <a:p>
                <a:pPr marL="285750" indent="-285750" eaLnBrk="1" hangingPunct="1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000000"/>
                  </a:solidFill>
                  <a:latin typeface="+mn-lt"/>
                </a:endParaRPr>
              </a:p>
              <a:p>
                <a:pPr eaLnBrk="1" hangingPunct="1"/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     strength function (or </a:t>
                </a:r>
                <a:r>
                  <a:rPr lang="en-US" dirty="0" err="1">
                    <a:solidFill>
                      <a:srgbClr val="000000"/>
                    </a:solidFill>
                    <a:latin typeface="+mn-lt"/>
                  </a:rPr>
                  <a:t>photoabsorption</a:t>
                </a:r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 cross section) </a:t>
                </a:r>
                <a:r>
                  <a:rPr lang="en-US" dirty="0">
                    <a:solidFill>
                      <a:srgbClr val="000000"/>
                    </a:solidFill>
                    <a:latin typeface="+mn-lt"/>
                    <a:ea typeface="Calibri" panose="020F0502020204030204" pitchFamily="34" charset="0"/>
                    <a:cs typeface="Calibri" panose="020F0502020204030204" pitchFamily="34" charset="0"/>
                  </a:rPr>
                  <a:t>→</a:t>
                </a:r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 dipole  polarizability </a:t>
                </a:r>
              </a:p>
              <a:p>
                <a:pPr eaLnBrk="1" hangingPunct="1"/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     </a:t>
                </a:r>
                <a:r>
                  <a:rPr lang="en-US" dirty="0" err="1">
                    <a:solidFill>
                      <a:srgbClr val="000000"/>
                    </a:solidFill>
                    <a:latin typeface="+mn-lt"/>
                  </a:rPr>
                  <a:t>important</a:t>
                </a:r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 </a:t>
                </a:r>
                <a:r>
                  <a:rPr lang="en-US" dirty="0" err="1">
                    <a:solidFill>
                      <a:srgbClr val="000000"/>
                    </a:solidFill>
                    <a:latin typeface="+mn-lt"/>
                  </a:rPr>
                  <a:t>contribution</a:t>
                </a:r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 </a:t>
                </a:r>
                <a:r>
                  <a:rPr lang="en-US" dirty="0" err="1">
                    <a:solidFill>
                      <a:srgbClr val="000000"/>
                    </a:solidFill>
                    <a:latin typeface="+mn-lt"/>
                  </a:rPr>
                  <a:t>from</a:t>
                </a:r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 PDR (neutron-</a:t>
                </a:r>
                <a:r>
                  <a:rPr lang="en-US" dirty="0" err="1">
                    <a:solidFill>
                      <a:srgbClr val="000000"/>
                    </a:solidFill>
                    <a:latin typeface="+mn-lt"/>
                  </a:rPr>
                  <a:t>rich</a:t>
                </a:r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 </a:t>
                </a:r>
                <a:r>
                  <a:rPr lang="en-US" dirty="0" err="1">
                    <a:solidFill>
                      <a:srgbClr val="000000"/>
                    </a:solidFill>
                    <a:latin typeface="+mn-lt"/>
                  </a:rPr>
                  <a:t>systems</a:t>
                </a:r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)</a:t>
                </a:r>
              </a:p>
              <a:p>
                <a:pPr marL="285750" indent="-285750" eaLnBrk="1" hangingPunct="1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000000"/>
                  </a:solidFill>
                  <a:latin typeface="+mn-lt"/>
                </a:endParaRPr>
              </a:p>
              <a:p>
                <a:pPr marL="285750" indent="-285750" eaLnBrk="1" hangingPunct="1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000000"/>
                  </a:solidFill>
                  <a:latin typeface="+mn-lt"/>
                </a:endParaRPr>
              </a:p>
              <a:p>
                <a:pPr eaLnBrk="1" hangingPunct="1"/>
                <a:r>
                  <a:rPr lang="en-US" b="1" dirty="0">
                    <a:solidFill>
                      <a:srgbClr val="000000"/>
                    </a:solidFill>
                    <a:latin typeface="+mn-lt"/>
                  </a:rPr>
                  <a:t>     </a:t>
                </a:r>
                <a:r>
                  <a:rPr lang="en-US" sz="2000" b="1" dirty="0">
                    <a:solidFill>
                      <a:srgbClr val="000000"/>
                    </a:solidFill>
                    <a:latin typeface="+mn-lt"/>
                  </a:rPr>
                  <a:t>Why </a:t>
                </a:r>
                <a:r>
                  <a:rPr lang="en-US" sz="2000" b="1" dirty="0" err="1">
                    <a:solidFill>
                      <a:srgbClr val="000000"/>
                    </a:solidFill>
                    <a:latin typeface="+mn-lt"/>
                  </a:rPr>
                  <a:t>is</a:t>
                </a:r>
                <a:r>
                  <a:rPr lang="en-US" sz="2000" b="1" dirty="0">
                    <a:solidFill>
                      <a:srgbClr val="000000"/>
                    </a:solidFill>
                    <a:latin typeface="+mn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345FC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345FC8"/>
                            </a:solidFill>
                            <a:latin typeface="Cambria Math" panose="02040503050406030204" pitchFamily="18" charset="0"/>
                          </a:rPr>
                          <m:t>⍺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345FC8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sub>
                    </m:sSub>
                    <m:r>
                      <a:rPr lang="en-US" sz="2000" b="1" i="1">
                        <a:solidFill>
                          <a:srgbClr val="345FC8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1" dirty="0">
                    <a:solidFill>
                      <a:srgbClr val="000000"/>
                    </a:solidFill>
                    <a:latin typeface="+mn-lt"/>
                  </a:rPr>
                  <a:t>useful?</a:t>
                </a:r>
              </a:p>
              <a:p>
                <a:pPr marL="285750" indent="-285750" eaLnBrk="1" hangingPunct="1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000000"/>
                  </a:solidFill>
                  <a:latin typeface="+mn-lt"/>
                </a:endParaRPr>
              </a:p>
              <a:p>
                <a:pPr eaLnBrk="1" hangingPunct="1"/>
                <a:r>
                  <a:rPr lang="en-US" b="1" dirty="0">
                    <a:solidFill>
                      <a:srgbClr val="000000"/>
                    </a:solidFill>
                    <a:latin typeface="+mn-lt"/>
                  </a:rPr>
                  <a:t>          </a:t>
                </a:r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correlation with </a:t>
                </a:r>
                <a:r>
                  <a:rPr lang="en-US" b="1" dirty="0">
                    <a:solidFill>
                      <a:srgbClr val="000000"/>
                    </a:solidFill>
                    <a:latin typeface="+mn-lt"/>
                  </a:rPr>
                  <a:t>neutron skin </a:t>
                </a:r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thickness</a:t>
                </a:r>
                <a:r>
                  <a:rPr lang="en-US" b="1" dirty="0">
                    <a:solidFill>
                      <a:srgbClr val="000000"/>
                    </a:solidFill>
                    <a:latin typeface="+mn-lt"/>
                  </a:rPr>
                  <a:t> </a:t>
                </a:r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→</a:t>
                </a:r>
                <a:r>
                  <a:rPr lang="en-US" dirty="0">
                    <a:solidFill>
                      <a:srgbClr val="000000"/>
                    </a:solidFill>
                    <a:latin typeface="+mn-lt"/>
                    <a:ea typeface="Calibri" panose="020F0502020204030204" pitchFamily="34" charset="0"/>
                    <a:cs typeface="Calibri" panose="020F0502020204030204" pitchFamily="34" charset="0"/>
                  </a:rPr>
                  <a:t> nuclear structure </a:t>
                </a:r>
              </a:p>
              <a:p>
                <a:pPr eaLnBrk="1" hangingPunct="1"/>
                <a:r>
                  <a:rPr lang="en-US" dirty="0">
                    <a:solidFill>
                      <a:srgbClr val="000000"/>
                    </a:solidFill>
                    <a:latin typeface="+mn-lt"/>
                    <a:ea typeface="Calibri" panose="020F0502020204030204" pitchFamily="34" charset="0"/>
                    <a:cs typeface="Calibri" panose="020F0502020204030204" pitchFamily="34" charset="0"/>
                  </a:rPr>
                  <a:t>          </a:t>
                </a:r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neutron skin thickness </a:t>
                </a:r>
                <a:r>
                  <a:rPr lang="en-US" dirty="0">
                    <a:solidFill>
                      <a:srgbClr val="000000"/>
                    </a:solidFill>
                    <a:latin typeface="+mn-lt"/>
                    <a:ea typeface="Calibri" panose="020F0502020204030204" pitchFamily="34" charset="0"/>
                    <a:cs typeface="Calibri" panose="020F0502020204030204" pitchFamily="34" charset="0"/>
                  </a:rPr>
                  <a:t>sensitive to symmetry energy </a:t>
                </a:r>
                <a:endParaRPr lang="en-US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eaLnBrk="1" hangingPunct="1"/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        important for unders</a:t>
                </a:r>
                <a:r>
                  <a:rPr lang="en-US" dirty="0" err="1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tanding</a:t>
                </a:r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of </a:t>
                </a:r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neutron matter</a:t>
                </a:r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→ neutron stars</a:t>
                </a:r>
                <a:endParaRPr lang="en-US" dirty="0">
                  <a:solidFill>
                    <a:srgbClr val="000000"/>
                  </a:solidFill>
                  <a:latin typeface="+mn-lt"/>
                </a:endParaRPr>
              </a:p>
              <a:p>
                <a:pPr eaLnBrk="1" hangingPunct="1"/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     </a:t>
                </a:r>
              </a:p>
              <a:p>
                <a:pPr eaLnBrk="1" hangingPunct="1"/>
                <a:endParaRPr lang="en-US" dirty="0">
                  <a:solidFill>
                    <a:srgbClr val="000000"/>
                  </a:solidFill>
                  <a:latin typeface="+mn-lt"/>
                </a:endParaRPr>
              </a:p>
              <a:p>
                <a:pPr algn="just" eaLnBrk="1" hangingPunct="1"/>
                <a:endParaRPr lang="en-US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5" name="Text Box 16">
                <a:extLst>
                  <a:ext uri="{FF2B5EF4-FFF2-40B4-BE49-F238E27FC236}">
                    <a16:creationId xmlns:a16="http://schemas.microsoft.com/office/drawing/2014/main" id="{878B0780-A7DA-F99F-8FF5-ECB9F285B7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2217" y="860355"/>
                <a:ext cx="10233351" cy="6494085"/>
              </a:xfrm>
              <a:prstGeom prst="rect">
                <a:avLst/>
              </a:prstGeom>
              <a:blipFill>
                <a:blip r:embed="rId2"/>
                <a:stretch>
                  <a:fillRect l="-35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82C934F1-DF64-3BB7-B3A5-2D45C8FF1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F8250-5476-4FDA-BC90-A2C1AAE11DB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D772940-9C44-5828-E833-BEEF0C29C9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46481"/>
            <a:ext cx="8229600" cy="813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003399"/>
                </a:solidFill>
              </a:rPr>
              <a:t>Dipole polarizability  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ovéPole 5">
                <a:extLst>
                  <a:ext uri="{FF2B5EF4-FFF2-40B4-BE49-F238E27FC236}">
                    <a16:creationId xmlns:a16="http://schemas.microsoft.com/office/drawing/2014/main" id="{2C28202A-10D0-CAC1-677A-96C8FA65FE13}"/>
                  </a:ext>
                </a:extLst>
              </p:cNvPr>
              <p:cNvSpPr txBox="1"/>
              <p:nvPr/>
            </p:nvSpPr>
            <p:spPr>
              <a:xfrm>
                <a:off x="-794259" y="3005493"/>
                <a:ext cx="10585730" cy="11335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</a:rPr>
                            <m:t>⍺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345FC8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lang="en-US" i="1">
                          <a:solidFill>
                            <a:srgbClr val="345FC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∼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  <m:d>
                                <m:dPr>
                                  <m:ctrlPr>
                                    <a:rPr lang="en-US" b="0" i="1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US" i="1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dirty="0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</m:d>
                            </m:num>
                            <m:den>
                              <m:r>
                                <m:rPr>
                                  <m:nor/>
                                </m:rPr>
                                <a:rPr lang="en-US" dirty="0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den>
                          </m:f>
                          <m:r>
                            <a:rPr lang="en-US" b="0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  <m:r>
                            <m:rPr>
                              <m:nor/>
                            </m:rPr>
                            <a:rPr lang="en-US" b="0" i="0" dirty="0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∼</m:t>
                          </m:r>
                        </m:e>
                      </m:nary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i="1" smtClean="0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</a:rPr>
                                    <m:t>  </m:t>
                                  </m:r>
                                  <m:r>
                                    <a:rPr lang="en-US" i="1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</a:rPr>
                                    <m:t>𝑎𝑏𝑠</m:t>
                                  </m:r>
                                  <m:r>
                                    <a:rPr lang="en-US" b="0" i="1" smtClean="0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r>
                                    <a:rPr lang="en-US" b="0" i="1" smtClean="0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US" b="0" i="1" smtClean="0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</a:rPr>
                                    <m:t>1 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nor/>
                                    </m:rPr>
                                    <a:rPr lang="en-US" dirty="0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</m:d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nor/>
                                    </m:rPr>
                                    <a:rPr lang="en-US" dirty="0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i="1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  <a:p>
                <a:pPr algn="just"/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TextovéPole 5">
                <a:extLst>
                  <a:ext uri="{FF2B5EF4-FFF2-40B4-BE49-F238E27FC236}">
                    <a16:creationId xmlns:a16="http://schemas.microsoft.com/office/drawing/2014/main" id="{2C28202A-10D0-CAC1-677A-96C8FA65FE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94259" y="3005493"/>
                <a:ext cx="10585730" cy="11335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Skupina 23">
            <a:extLst>
              <a:ext uri="{FF2B5EF4-FFF2-40B4-BE49-F238E27FC236}">
                <a16:creationId xmlns:a16="http://schemas.microsoft.com/office/drawing/2014/main" id="{BE38B018-6962-88A2-0137-F9EE3D7744F5}"/>
              </a:ext>
            </a:extLst>
          </p:cNvPr>
          <p:cNvGrpSpPr/>
          <p:nvPr/>
        </p:nvGrpSpPr>
        <p:grpSpPr>
          <a:xfrm>
            <a:off x="5296541" y="920567"/>
            <a:ext cx="2172407" cy="1645928"/>
            <a:chOff x="7360010" y="1602223"/>
            <a:chExt cx="1755601" cy="1336534"/>
          </a:xfrm>
        </p:grpSpPr>
        <p:sp>
          <p:nvSpPr>
            <p:cNvPr id="18" name="Ovál 17">
              <a:extLst>
                <a:ext uri="{FF2B5EF4-FFF2-40B4-BE49-F238E27FC236}">
                  <a16:creationId xmlns:a16="http://schemas.microsoft.com/office/drawing/2014/main" id="{CC3A7FC7-4FA9-86C4-91CB-7B5202D0F346}"/>
                </a:ext>
              </a:extLst>
            </p:cNvPr>
            <p:cNvSpPr/>
            <p:nvPr/>
          </p:nvSpPr>
          <p:spPr>
            <a:xfrm>
              <a:off x="8220525" y="1748470"/>
              <a:ext cx="895086" cy="878187"/>
            </a:xfrm>
            <a:prstGeom prst="ellipse">
              <a:avLst/>
            </a:prstGeom>
            <a:solidFill>
              <a:srgbClr val="345FC8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ál 18">
              <a:extLst>
                <a:ext uri="{FF2B5EF4-FFF2-40B4-BE49-F238E27FC236}">
                  <a16:creationId xmlns:a16="http://schemas.microsoft.com/office/drawing/2014/main" id="{376164A0-3F4D-2AE3-CD6F-3EC5B33723F0}"/>
                </a:ext>
              </a:extLst>
            </p:cNvPr>
            <p:cNvSpPr/>
            <p:nvPr/>
          </p:nvSpPr>
          <p:spPr>
            <a:xfrm>
              <a:off x="8220525" y="1946463"/>
              <a:ext cx="895086" cy="878187"/>
            </a:xfrm>
            <a:prstGeom prst="ellipse">
              <a:avLst/>
            </a:prstGeom>
            <a:solidFill>
              <a:srgbClr val="D64444">
                <a:alpha val="89000"/>
              </a:srgb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0" name="Přímá spojnice se šipkou 19">
              <a:extLst>
                <a:ext uri="{FF2B5EF4-FFF2-40B4-BE49-F238E27FC236}">
                  <a16:creationId xmlns:a16="http://schemas.microsoft.com/office/drawing/2014/main" id="{27684CC4-ADDD-39B7-BEDE-9BCB5DACB665}"/>
                </a:ext>
              </a:extLst>
            </p:cNvPr>
            <p:cNvCxnSpPr/>
            <p:nvPr/>
          </p:nvCxnSpPr>
          <p:spPr>
            <a:xfrm flipV="1">
              <a:off x="7660929" y="1602223"/>
              <a:ext cx="0" cy="133653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Přímá spojnice se šipkou 20">
              <a:extLst>
                <a:ext uri="{FF2B5EF4-FFF2-40B4-BE49-F238E27FC236}">
                  <a16:creationId xmlns:a16="http://schemas.microsoft.com/office/drawing/2014/main" id="{89AB8B06-E624-CBC0-E043-3F10C62A9F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68068" y="1857902"/>
              <a:ext cx="0" cy="7687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ovéPole 21">
                  <a:extLst>
                    <a:ext uri="{FF2B5EF4-FFF2-40B4-BE49-F238E27FC236}">
                      <a16:creationId xmlns:a16="http://schemas.microsoft.com/office/drawing/2014/main" id="{AF690DB2-0B1D-F989-85B5-8ECB811E5A9C}"/>
                    </a:ext>
                  </a:extLst>
                </p:cNvPr>
                <p:cNvSpPr txBox="1"/>
                <p:nvPr/>
              </p:nvSpPr>
              <p:spPr>
                <a:xfrm>
                  <a:off x="7360010" y="2187563"/>
                  <a:ext cx="405551" cy="3315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  <m:r>
                          <a:rPr lang="en-US" b="0" i="1" smtClean="0">
                            <a:solidFill>
                              <a:srgbClr val="345FC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cs-CZ" b="1" i="1" dirty="0"/>
                </a:p>
              </p:txBody>
            </p:sp>
          </mc:Choice>
          <mc:Fallback xmlns="">
            <p:sp>
              <p:nvSpPr>
                <p:cNvPr id="22" name="TextovéPole 21">
                  <a:extLst>
                    <a:ext uri="{FF2B5EF4-FFF2-40B4-BE49-F238E27FC236}">
                      <a16:creationId xmlns:a16="http://schemas.microsoft.com/office/drawing/2014/main" id="{AF690DB2-0B1D-F989-85B5-8ECB811E5A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60010" y="2187563"/>
                  <a:ext cx="405551" cy="33152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ovéPole 22">
                  <a:extLst>
                    <a:ext uri="{FF2B5EF4-FFF2-40B4-BE49-F238E27FC236}">
                      <a16:creationId xmlns:a16="http://schemas.microsoft.com/office/drawing/2014/main" id="{9EF6D828-C430-17FD-465E-F56B6E7D1931}"/>
                    </a:ext>
                  </a:extLst>
                </p:cNvPr>
                <p:cNvSpPr txBox="1"/>
                <p:nvPr/>
              </p:nvSpPr>
              <p:spPr>
                <a:xfrm>
                  <a:off x="8645802" y="2112921"/>
                  <a:ext cx="385145" cy="3315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cs-CZ" b="1" i="1" dirty="0"/>
                </a:p>
              </p:txBody>
            </p:sp>
          </mc:Choice>
          <mc:Fallback xmlns="">
            <p:sp>
              <p:nvSpPr>
                <p:cNvPr id="23" name="TextovéPole 22">
                  <a:extLst>
                    <a:ext uri="{FF2B5EF4-FFF2-40B4-BE49-F238E27FC236}">
                      <a16:creationId xmlns:a16="http://schemas.microsoft.com/office/drawing/2014/main" id="{9EF6D828-C430-17FD-465E-F56B6E7D19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45802" y="2112921"/>
                  <a:ext cx="385145" cy="331529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7" name="Obrázek 6">
            <a:extLst>
              <a:ext uri="{FF2B5EF4-FFF2-40B4-BE49-F238E27FC236}">
                <a16:creationId xmlns:a16="http://schemas.microsoft.com/office/drawing/2014/main" id="{8A8E6AF2-1DBB-5D3E-C80F-CD18B5D1E2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1057" y="2889939"/>
            <a:ext cx="3838726" cy="3669192"/>
          </a:xfrm>
          <a:prstGeom prst="rect">
            <a:avLst/>
          </a:prstGeom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F80F66E5-FFB7-101A-8225-A851F515E92B}"/>
              </a:ext>
            </a:extLst>
          </p:cNvPr>
          <p:cNvSpPr txBox="1"/>
          <p:nvPr/>
        </p:nvSpPr>
        <p:spPr>
          <a:xfrm>
            <a:off x="8593434" y="6559131"/>
            <a:ext cx="286488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/>
              <a:t>Birkhan</a:t>
            </a:r>
            <a:r>
              <a:rPr lang="en-US" sz="1050" dirty="0"/>
              <a:t> et al., Phys. Rev. Lett 118, 252501 (2017)</a:t>
            </a: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FB955331-5F43-E7F2-8B91-144DACF6CCB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887"/>
          <a:stretch/>
        </p:blipFill>
        <p:spPr>
          <a:xfrm>
            <a:off x="7864318" y="796217"/>
            <a:ext cx="4015465" cy="2037341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2A934D89-7633-060A-9B85-BC7F048C87A4}"/>
              </a:ext>
            </a:extLst>
          </p:cNvPr>
          <p:cNvSpPr txBox="1"/>
          <p:nvPr/>
        </p:nvSpPr>
        <p:spPr>
          <a:xfrm>
            <a:off x="10255748" y="5253616"/>
            <a:ext cx="10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ab initio!</a:t>
            </a:r>
          </a:p>
        </p:txBody>
      </p:sp>
    </p:spTree>
    <p:extLst>
      <p:ext uri="{BB962C8B-B14F-4D97-AF65-F5344CB8AC3E}">
        <p14:creationId xmlns:p14="http://schemas.microsoft.com/office/powerpoint/2010/main" val="4147918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brázek 16">
            <a:extLst>
              <a:ext uri="{FF2B5EF4-FFF2-40B4-BE49-F238E27FC236}">
                <a16:creationId xmlns:a16="http://schemas.microsoft.com/office/drawing/2014/main" id="{5A391C4E-07F4-DE22-F9A4-8375B571FE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09"/>
          <a:stretch/>
        </p:blipFill>
        <p:spPr>
          <a:xfrm>
            <a:off x="6097018" y="1370637"/>
            <a:ext cx="5967988" cy="3439040"/>
          </a:xfrm>
          <a:prstGeom prst="rect">
            <a:avLst/>
          </a:prstGeom>
        </p:spPr>
      </p:pic>
      <p:sp>
        <p:nvSpPr>
          <p:cNvPr id="16" name="TextovéPole 15">
            <a:extLst>
              <a:ext uri="{FF2B5EF4-FFF2-40B4-BE49-F238E27FC236}">
                <a16:creationId xmlns:a16="http://schemas.microsoft.com/office/drawing/2014/main" id="{2BBE524E-89FD-EA94-682C-4CC93AD6DD4D}"/>
              </a:ext>
            </a:extLst>
          </p:cNvPr>
          <p:cNvSpPr txBox="1"/>
          <p:nvPr/>
        </p:nvSpPr>
        <p:spPr>
          <a:xfrm>
            <a:off x="211785" y="792637"/>
            <a:ext cx="6019160" cy="8156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charged radii and densities  well measured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electron scattering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dirty="0"/>
              <a:t>information about size,</a:t>
            </a:r>
          </a:p>
          <a:p>
            <a:r>
              <a:rPr lang="en-US" dirty="0"/>
              <a:t>surface thickness, saturation density</a:t>
            </a:r>
            <a:r>
              <a:rPr lang="en-US"/>
              <a:t>, (e</a:t>
            </a:r>
            <a:r>
              <a:rPr lang="en-US" dirty="0"/>
              <a:t>.g</a:t>
            </a:r>
            <a:r>
              <a:rPr lang="en-US"/>
              <a:t>. rms charged radius </a:t>
            </a:r>
            <a:r>
              <a:rPr lang="en-US" dirty="0"/>
              <a:t>of </a:t>
            </a:r>
            <a:r>
              <a:rPr lang="en-US" baseline="30000" dirty="0"/>
              <a:t>208</a:t>
            </a:r>
            <a:r>
              <a:rPr lang="en-US" dirty="0"/>
              <a:t>Pb is known with error </a:t>
            </a:r>
            <a:r>
              <a:rPr lang="en-US"/>
              <a:t>0.02%). </a:t>
            </a: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(not?)surprisingly neutron densities are not known very </a:t>
            </a:r>
          </a:p>
          <a:p>
            <a:r>
              <a:rPr lang="en-US" b="1" dirty="0"/>
              <a:t>      precisely</a:t>
            </a:r>
          </a:p>
          <a:p>
            <a:r>
              <a:rPr lang="en-US" dirty="0"/>
              <a:t>   </a:t>
            </a:r>
          </a:p>
          <a:p>
            <a:r>
              <a:rPr lang="en-US" dirty="0"/>
              <a:t>hadronic probes suffer from large uncertainties (reaction mechanisms, „unknown“ interaction) </a:t>
            </a:r>
          </a:p>
          <a:p>
            <a:endParaRPr lang="en-US" dirty="0"/>
          </a:p>
          <a:p>
            <a:r>
              <a:rPr lang="en-US" dirty="0"/>
              <a:t>neutron-rich nuclei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development of neutron skin 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2000" b="1" dirty="0">
                <a:solidFill>
                  <a:srgbClr val="6585D5"/>
                </a:solidFill>
              </a:rPr>
              <a:t>     </a:t>
            </a:r>
            <a:r>
              <a:rPr lang="en-US" sz="2000" b="1" dirty="0">
                <a:solidFill>
                  <a:srgbClr val="C00000"/>
                </a:solidFill>
              </a:rPr>
              <a:t>How large is the neutron skin?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B059FA7B-A8D5-B91F-550E-D27925D19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F8250-5476-4FDA-BC90-A2C1AAE11DB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F3F3163-CC5A-0B6E-38D3-2AFFBDEF20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0410" y="7748"/>
            <a:ext cx="8229600" cy="8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003399"/>
                </a:solidFill>
              </a:rPr>
              <a:t>Neutron skin thickness 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>
                <a:extLst>
                  <a:ext uri="{FF2B5EF4-FFF2-40B4-BE49-F238E27FC236}">
                    <a16:creationId xmlns:a16="http://schemas.microsoft.com/office/drawing/2014/main" id="{B15DFB9B-79B4-0A2A-3298-DFB4BF7D8A3C}"/>
                  </a:ext>
                </a:extLst>
              </p:cNvPr>
              <p:cNvSpPr txBox="1"/>
              <p:nvPr/>
            </p:nvSpPr>
            <p:spPr>
              <a:xfrm>
                <a:off x="831905" y="6084922"/>
                <a:ext cx="3142140" cy="47250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345FC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solidFill>
                              <a:srgbClr val="345FC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400" b="0" i="1" smtClean="0">
                            <a:solidFill>
                              <a:srgbClr val="345FC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345FC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𝑛𝑝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345FC8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i="1">
                            <a:solidFill>
                              <a:srgbClr val="345FC8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2400" i="1">
                                <a:solidFill>
                                  <a:srgbClr val="345FC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2400" i="1">
                                    <a:solidFill>
                                      <a:srgbClr val="345FC8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solidFill>
                                      <a:srgbClr val="345FC8"/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345FC8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400" b="0" i="1" smtClean="0">
                                    <a:solidFill>
                                      <a:srgbClr val="345FC8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sub>
                              <m:sup>
                                <m:r>
                                  <a:rPr lang="en-US" sz="2400" i="1">
                                    <a:solidFill>
                                      <a:srgbClr val="345FC8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e>
                    </m:rad>
                    <m:r>
                      <a:rPr lang="en-US" sz="2400" b="0" i="1" smtClean="0">
                        <a:solidFill>
                          <a:srgbClr val="345FC8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2400" dirty="0">
                    <a:solidFill>
                      <a:srgbClr val="345FC8"/>
                    </a:solidFill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>
                            <a:solidFill>
                              <a:srgbClr val="345FC8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2400" i="1">
                                <a:solidFill>
                                  <a:srgbClr val="345FC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2400" i="1">
                                    <a:solidFill>
                                      <a:srgbClr val="345FC8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solidFill>
                                      <a:srgbClr val="345FC8"/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rgbClr val="345FC8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sub>
                              <m:sup>
                                <m:r>
                                  <a:rPr lang="en-US" sz="2400" i="1">
                                    <a:solidFill>
                                      <a:srgbClr val="345FC8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e>
                    </m:rad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5" name="TextovéPole 4">
                <a:extLst>
                  <a:ext uri="{FF2B5EF4-FFF2-40B4-BE49-F238E27FC236}">
                    <a16:creationId xmlns:a16="http://schemas.microsoft.com/office/drawing/2014/main" id="{B15DFB9B-79B4-0A2A-3298-DFB4BF7D8A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905" y="6084922"/>
                <a:ext cx="3142140" cy="47250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>
            <a:extLst>
              <a:ext uri="{FF2B5EF4-FFF2-40B4-BE49-F238E27FC236}">
                <a16:creationId xmlns:a16="http://schemas.microsoft.com/office/drawing/2014/main" id="{81B7AF05-0A31-BDAC-C1CD-6F67AA31CE7B}"/>
              </a:ext>
            </a:extLst>
          </p:cNvPr>
          <p:cNvSpPr txBox="1"/>
          <p:nvPr/>
        </p:nvSpPr>
        <p:spPr>
          <a:xfrm>
            <a:off x="7659696" y="4964865"/>
            <a:ext cx="323962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 err="1">
                <a:effectLst/>
              </a:rPr>
              <a:t>Auman</a:t>
            </a:r>
            <a:r>
              <a:rPr lang="en-US" sz="1000" b="0" i="0" dirty="0">
                <a:effectLst/>
              </a:rPr>
              <a:t> T. , Nakamura T., Phys. Scr. T152, 014012(2013).</a:t>
            </a:r>
          </a:p>
        </p:txBody>
      </p:sp>
      <p:grpSp>
        <p:nvGrpSpPr>
          <p:cNvPr id="9" name="Skupina 8">
            <a:extLst>
              <a:ext uri="{FF2B5EF4-FFF2-40B4-BE49-F238E27FC236}">
                <a16:creationId xmlns:a16="http://schemas.microsoft.com/office/drawing/2014/main" id="{C738F3D8-C40F-0677-2898-018FD1077AFA}"/>
              </a:ext>
            </a:extLst>
          </p:cNvPr>
          <p:cNvGrpSpPr/>
          <p:nvPr/>
        </p:nvGrpSpPr>
        <p:grpSpPr>
          <a:xfrm>
            <a:off x="4255188" y="4604522"/>
            <a:ext cx="1975757" cy="1836964"/>
            <a:chOff x="4596493" y="4981128"/>
            <a:chExt cx="1634452" cy="1509479"/>
          </a:xfrm>
        </p:grpSpPr>
        <p:sp>
          <p:nvSpPr>
            <p:cNvPr id="2" name="Ovál 1">
              <a:extLst>
                <a:ext uri="{FF2B5EF4-FFF2-40B4-BE49-F238E27FC236}">
                  <a16:creationId xmlns:a16="http://schemas.microsoft.com/office/drawing/2014/main" id="{6B37AC85-ECC2-C41E-19E2-7B292418A3CE}"/>
                </a:ext>
              </a:extLst>
            </p:cNvPr>
            <p:cNvSpPr/>
            <p:nvPr/>
          </p:nvSpPr>
          <p:spPr>
            <a:xfrm>
              <a:off x="4596493" y="4981128"/>
              <a:ext cx="1634452" cy="1509479"/>
            </a:xfrm>
            <a:prstGeom prst="ellipse">
              <a:avLst/>
            </a:prstGeom>
            <a:solidFill>
              <a:srgbClr val="C00000">
                <a:alpha val="89000"/>
              </a:srgb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152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7" name="Ovál 6">
              <a:extLst>
                <a:ext uri="{FF2B5EF4-FFF2-40B4-BE49-F238E27FC236}">
                  <a16:creationId xmlns:a16="http://schemas.microsoft.com/office/drawing/2014/main" id="{8D6C83FD-CE84-4A0E-A418-C74166733F84}"/>
                </a:ext>
              </a:extLst>
            </p:cNvPr>
            <p:cNvSpPr/>
            <p:nvPr/>
          </p:nvSpPr>
          <p:spPr>
            <a:xfrm>
              <a:off x="4771462" y="5128729"/>
              <a:ext cx="1268186" cy="1222618"/>
            </a:xfrm>
            <a:prstGeom prst="ellipse">
              <a:avLst/>
            </a:prstGeom>
            <a:solidFill>
              <a:srgbClr val="6585D5">
                <a:alpha val="81000"/>
              </a:srgb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19EA8E1F-BBEE-AA1C-14FA-2B38F9DDDA27}"/>
              </a:ext>
            </a:extLst>
          </p:cNvPr>
          <p:cNvCxnSpPr/>
          <p:nvPr/>
        </p:nvCxnSpPr>
        <p:spPr>
          <a:xfrm>
            <a:off x="5922714" y="4716788"/>
            <a:ext cx="0" cy="17246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>
            <a:extLst>
              <a:ext uri="{FF2B5EF4-FFF2-40B4-BE49-F238E27FC236}">
                <a16:creationId xmlns:a16="http://schemas.microsoft.com/office/drawing/2014/main" id="{D3827DCA-5704-4CE7-AF0C-1946BB60DA77}"/>
              </a:ext>
            </a:extLst>
          </p:cNvPr>
          <p:cNvCxnSpPr/>
          <p:nvPr/>
        </p:nvCxnSpPr>
        <p:spPr>
          <a:xfrm>
            <a:off x="6117965" y="4722220"/>
            <a:ext cx="0" cy="17246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se šipkou 17">
            <a:extLst>
              <a:ext uri="{FF2B5EF4-FFF2-40B4-BE49-F238E27FC236}">
                <a16:creationId xmlns:a16="http://schemas.microsoft.com/office/drawing/2014/main" id="{72100251-15A3-5F1C-13DC-BF650423A877}"/>
              </a:ext>
            </a:extLst>
          </p:cNvPr>
          <p:cNvCxnSpPr/>
          <p:nvPr/>
        </p:nvCxnSpPr>
        <p:spPr>
          <a:xfrm>
            <a:off x="5906386" y="6237515"/>
            <a:ext cx="23940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Šipka: ohnutá nahoru 23">
            <a:extLst>
              <a:ext uri="{FF2B5EF4-FFF2-40B4-BE49-F238E27FC236}">
                <a16:creationId xmlns:a16="http://schemas.microsoft.com/office/drawing/2014/main" id="{1771CD2E-8801-6259-B130-C63D3BD5893D}"/>
              </a:ext>
            </a:extLst>
          </p:cNvPr>
          <p:cNvSpPr/>
          <p:nvPr/>
        </p:nvSpPr>
        <p:spPr>
          <a:xfrm>
            <a:off x="2267176" y="6314878"/>
            <a:ext cx="3755571" cy="447702"/>
          </a:xfrm>
          <a:prstGeom prst="bentUpArrow">
            <a:avLst>
              <a:gd name="adj1" fmla="val 2346"/>
              <a:gd name="adj2" fmla="val 6366"/>
              <a:gd name="adj3" fmla="val 454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149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A204A366-8102-1E35-9F9C-3C06E0D362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825"/>
          <a:stretch/>
        </p:blipFill>
        <p:spPr>
          <a:xfrm>
            <a:off x="5923137" y="1416117"/>
            <a:ext cx="6271166" cy="4415940"/>
          </a:xfrm>
          <a:prstGeom prst="rect">
            <a:avLst/>
          </a:prstGeom>
        </p:spPr>
      </p:pic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90CD3DBE-6E1C-E288-CAF3-C1FC16D5E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F8250-5476-4FDA-BC90-A2C1AAE11DB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8FD7CBA2-F763-9AB1-7864-368F5FE4E420}"/>
              </a:ext>
            </a:extLst>
          </p:cNvPr>
          <p:cNvSpPr txBox="1"/>
          <p:nvPr/>
        </p:nvSpPr>
        <p:spPr>
          <a:xfrm>
            <a:off x="228012" y="1025943"/>
            <a:ext cx="10370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Simplified droplet model (DM)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approximately linear increase of neutron skin thickness with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asymmetry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importance of symmetry energy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(at the surface and in the core)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real world, it is more complicated (e.g. shell effects …)</a:t>
            </a:r>
            <a:endParaRPr lang="en-US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3F6C419-B65D-35A2-2B4A-30E6442F94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41" r="2067"/>
          <a:stretch/>
        </p:blipFill>
        <p:spPr>
          <a:xfrm>
            <a:off x="388418" y="2561771"/>
            <a:ext cx="4725748" cy="995411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8EFE1F56-CC2A-A1D4-C246-7C872B760A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621" y="4156785"/>
            <a:ext cx="1968618" cy="495458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952437F8-BE22-32DA-7F9F-66769902711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46"/>
          <a:stretch/>
        </p:blipFill>
        <p:spPr>
          <a:xfrm>
            <a:off x="161841" y="5698956"/>
            <a:ext cx="7747368" cy="862995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B5CEB996-AD0B-1540-6397-A964F9573B1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10" t="2693" r="1748"/>
          <a:stretch/>
        </p:blipFill>
        <p:spPr>
          <a:xfrm>
            <a:off x="460856" y="5044036"/>
            <a:ext cx="2298981" cy="338178"/>
          </a:xfrm>
          <a:prstGeom prst="rect">
            <a:avLst/>
          </a:prstGeom>
        </p:spPr>
      </p:pic>
      <p:sp>
        <p:nvSpPr>
          <p:cNvPr id="10" name="Rectangle 4">
            <a:extLst>
              <a:ext uri="{FF2B5EF4-FFF2-40B4-BE49-F238E27FC236}">
                <a16:creationId xmlns:a16="http://schemas.microsoft.com/office/drawing/2014/main" id="{5D1B5042-E2BF-7C81-843A-3DCE3D8D5F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6582" y="100015"/>
            <a:ext cx="8229600" cy="8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003399"/>
                </a:solidFill>
              </a:rPr>
              <a:t>Neutron skin thickness  </a:t>
            </a:r>
          </a:p>
        </p:txBody>
      </p:sp>
      <p:cxnSp>
        <p:nvCxnSpPr>
          <p:cNvPr id="12" name="Přímá spojnice se šipkou 11">
            <a:extLst>
              <a:ext uri="{FF2B5EF4-FFF2-40B4-BE49-F238E27FC236}">
                <a16:creationId xmlns:a16="http://schemas.microsoft.com/office/drawing/2014/main" id="{FD074897-D1FA-93B7-4993-E318F71B451C}"/>
              </a:ext>
            </a:extLst>
          </p:cNvPr>
          <p:cNvCxnSpPr/>
          <p:nvPr/>
        </p:nvCxnSpPr>
        <p:spPr>
          <a:xfrm flipH="1" flipV="1">
            <a:off x="3191070" y="3625232"/>
            <a:ext cx="2025794" cy="22657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>
            <a:extLst>
              <a:ext uri="{FF2B5EF4-FFF2-40B4-BE49-F238E27FC236}">
                <a16:creationId xmlns:a16="http://schemas.microsoft.com/office/drawing/2014/main" id="{1ECB7F77-B7A0-B7E4-794B-8982C51555DA}"/>
              </a:ext>
            </a:extLst>
          </p:cNvPr>
          <p:cNvCxnSpPr>
            <a:cxnSpLocks/>
          </p:cNvCxnSpPr>
          <p:nvPr/>
        </p:nvCxnSpPr>
        <p:spPr>
          <a:xfrm flipH="1" flipV="1">
            <a:off x="3115434" y="3232768"/>
            <a:ext cx="2732067" cy="2838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ovéPole 1">
            <a:extLst>
              <a:ext uri="{FF2B5EF4-FFF2-40B4-BE49-F238E27FC236}">
                <a16:creationId xmlns:a16="http://schemas.microsoft.com/office/drawing/2014/main" id="{71DD2792-3416-51D6-CD8E-E05127A2FFDD}"/>
              </a:ext>
            </a:extLst>
          </p:cNvPr>
          <p:cNvSpPr txBox="1"/>
          <p:nvPr/>
        </p:nvSpPr>
        <p:spPr>
          <a:xfrm>
            <a:off x="7984845" y="5830262"/>
            <a:ext cx="680901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0" i="0" u="none" strike="noStrike" baseline="0" dirty="0"/>
              <a:t>competition between surface tension and symmetry</a:t>
            </a:r>
          </a:p>
          <a:p>
            <a:pPr algn="l"/>
            <a:r>
              <a:rPr lang="en-US" sz="1400" b="0" i="0" u="none" strike="noStrike" baseline="0" dirty="0"/>
              <a:t>energy</a:t>
            </a:r>
            <a:r>
              <a:rPr lang="en-US" sz="1400" dirty="0"/>
              <a:t> </a:t>
            </a:r>
            <a:r>
              <a:rPr lang="en-US" sz="1400" b="0" i="0" u="none" strike="noStrike" baseline="0" dirty="0"/>
              <a:t>difference at core</a:t>
            </a:r>
            <a:r>
              <a:rPr lang="en-US" sz="1400" dirty="0"/>
              <a:t> (high density) and </a:t>
            </a:r>
            <a:r>
              <a:rPr lang="en-US" sz="1400" b="0" i="0" u="none" strike="noStrike" baseline="0" dirty="0"/>
              <a:t>surface </a:t>
            </a:r>
          </a:p>
          <a:p>
            <a:pPr algn="l"/>
            <a:r>
              <a:rPr lang="en-US" sz="1400" b="0" i="0" u="none" strike="noStrike" baseline="0" dirty="0"/>
              <a:t>(low </a:t>
            </a:r>
            <a:r>
              <a:rPr lang="en-US" sz="1400" b="0" i="0" u="none" strike="noStrike" baseline="0" dirty="0">
                <a:latin typeface="AdvOTf9433e2d"/>
              </a:rPr>
              <a:t>density)</a:t>
            </a:r>
            <a:endParaRPr lang="en-US" dirty="0"/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9ED0304D-C2F4-94C9-15A1-3B1EBD9EB4D0}"/>
              </a:ext>
            </a:extLst>
          </p:cNvPr>
          <p:cNvSpPr txBox="1"/>
          <p:nvPr/>
        </p:nvSpPr>
        <p:spPr>
          <a:xfrm>
            <a:off x="8574517" y="4496507"/>
            <a:ext cx="35146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sz="1000" dirty="0"/>
              <a:t>measurements from antiprotonic atoms</a:t>
            </a:r>
          </a:p>
          <a:p>
            <a:r>
              <a:rPr lang="en-US" sz="1000" b="0" i="0" dirty="0">
                <a:effectLst/>
              </a:rPr>
              <a:t>    A. </a:t>
            </a:r>
            <a:r>
              <a:rPr lang="en-US" sz="1000" b="0" i="0" dirty="0" err="1">
                <a:effectLst/>
              </a:rPr>
              <a:t>Trzcińska</a:t>
            </a:r>
            <a:r>
              <a:rPr lang="en-US" sz="1000" b="0" i="0" dirty="0">
                <a:effectLst/>
              </a:rPr>
              <a:t> et al., Phys. Rev. Lett. </a:t>
            </a:r>
            <a:r>
              <a:rPr lang="en-US" sz="1000" b="1" i="0" dirty="0">
                <a:effectLst/>
              </a:rPr>
              <a:t>87</a:t>
            </a:r>
            <a:r>
              <a:rPr lang="en-US" sz="1000" b="0" i="0" dirty="0">
                <a:effectLst/>
              </a:rPr>
              <a:t>, 082501(2001)</a:t>
            </a:r>
          </a:p>
        </p:txBody>
      </p:sp>
    </p:spTree>
    <p:extLst>
      <p:ext uri="{BB962C8B-B14F-4D97-AF65-F5344CB8AC3E}">
        <p14:creationId xmlns:p14="http://schemas.microsoft.com/office/powerpoint/2010/main" val="26226934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96065C84-280D-0F74-9BD2-FFE398B11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F8250-5476-4FDA-BC90-A2C1AAE11DB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14BCDE73-139F-B465-AFA7-6BE084BB3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3279" y="1323141"/>
            <a:ext cx="8697940" cy="4579185"/>
          </a:xfrm>
          <a:prstGeom prst="rect">
            <a:avLst/>
          </a:prstGeom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801A2E6E-EEA5-E45F-F980-F29ABC3A8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9916" y="0"/>
            <a:ext cx="8229600" cy="798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003399"/>
                </a:solidFill>
              </a:rPr>
              <a:t>Nuclear Equation of state (</a:t>
            </a:r>
            <a:r>
              <a:rPr lang="en-US" sz="2800" dirty="0" err="1">
                <a:solidFill>
                  <a:srgbClr val="003399"/>
                </a:solidFill>
              </a:rPr>
              <a:t>EoS</a:t>
            </a:r>
            <a:r>
              <a:rPr lang="en-US" sz="2800" dirty="0">
                <a:solidFill>
                  <a:srgbClr val="003399"/>
                </a:solidFill>
              </a:rPr>
              <a:t>)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8BCE3581-5FF8-1432-9D25-B92C4EAFDB72}"/>
              </a:ext>
            </a:extLst>
          </p:cNvPr>
          <p:cNvSpPr txBox="1"/>
          <p:nvPr/>
        </p:nvSpPr>
        <p:spPr>
          <a:xfrm>
            <a:off x="425431" y="955674"/>
            <a:ext cx="11036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EoS describes relationships between the energy, pressure, temperature, density and proton-neutron asymmetry.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B1B40EF6-0A42-010A-FAD2-C53C66520A75}"/>
              </a:ext>
            </a:extLst>
          </p:cNvPr>
          <p:cNvSpPr txBox="1"/>
          <p:nvPr/>
        </p:nvSpPr>
        <p:spPr>
          <a:xfrm>
            <a:off x="192395" y="6033184"/>
            <a:ext cx="118072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dvOTf9433e2d"/>
              </a:rPr>
              <a:t>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dvOTf9433e2d"/>
              </a:rPr>
              <a:t>tellar mass depends on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AdvOTf9433e2d"/>
              </a:rPr>
              <a:t>EoS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dvOTf9433e2d"/>
              </a:rPr>
              <a:t> at </a:t>
            </a:r>
            <a:r>
              <a:rPr lang="en-US" dirty="0">
                <a:solidFill>
                  <a:srgbClr val="000000"/>
                </a:solidFill>
                <a:latin typeface="AdvOTf9433e2d"/>
              </a:rPr>
              <a:t>the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dvOTf9433e2d"/>
              </a:rPr>
              <a:t> highest densities 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dvOTf9433e2d"/>
              </a:rPr>
              <a:t>r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dvOTf9433e2d"/>
              </a:rPr>
              <a:t>adius is sensitive to properties of the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AdvOTf9433e2d"/>
              </a:rPr>
              <a:t>EoS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dvOTf9433e2d"/>
              </a:rPr>
              <a:t> in the vicinity of nuclear matter saturation density</a:t>
            </a:r>
          </a:p>
        </p:txBody>
      </p:sp>
    </p:spTree>
    <p:extLst>
      <p:ext uri="{BB962C8B-B14F-4D97-AF65-F5344CB8AC3E}">
        <p14:creationId xmlns:p14="http://schemas.microsoft.com/office/powerpoint/2010/main" val="35277164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55F0DF4-1B50-8F76-D8FD-D8D310F32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81A8C4-D0C5-4DE6-B5B9-1340DF7D807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6BC0C306-23CA-76B7-11E0-571784839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54353"/>
            <a:ext cx="8229600" cy="798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003399"/>
                </a:solidFill>
              </a:rPr>
              <a:t>Nuclear Equation of state (</a:t>
            </a:r>
            <a:r>
              <a:rPr lang="en-US" sz="2800" dirty="0" err="1">
                <a:solidFill>
                  <a:srgbClr val="003399"/>
                </a:solidFill>
              </a:rPr>
              <a:t>EoS</a:t>
            </a:r>
            <a:r>
              <a:rPr lang="en-US" sz="2800" dirty="0">
                <a:solidFill>
                  <a:srgbClr val="003399"/>
                </a:solidFill>
              </a:rPr>
              <a:t>)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C2B2D4F9-ECFB-76C0-B3DE-BA7AC2CCC837}"/>
              </a:ext>
            </a:extLst>
          </p:cNvPr>
          <p:cNvSpPr txBox="1"/>
          <p:nvPr/>
        </p:nvSpPr>
        <p:spPr>
          <a:xfrm>
            <a:off x="253673" y="6518048"/>
            <a:ext cx="609734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u="none" strike="noStrike" baseline="0" dirty="0"/>
              <a:t>X. Roca-</a:t>
            </a:r>
            <a:r>
              <a:rPr lang="en-US" sz="1000" b="0" i="0" u="none" strike="noStrike" baseline="0" dirty="0" err="1"/>
              <a:t>Maza</a:t>
            </a:r>
            <a:r>
              <a:rPr lang="en-US" sz="1000" b="0" i="0" u="none" strike="noStrike" baseline="0" dirty="0"/>
              <a:t>, N. </a:t>
            </a:r>
            <a:r>
              <a:rPr lang="en-US" sz="1000" b="0" i="0" u="none" strike="noStrike" baseline="0" dirty="0" err="1"/>
              <a:t>Paar</a:t>
            </a:r>
            <a:r>
              <a:rPr lang="en-US" sz="1000" b="0" i="0" u="none" strike="noStrike" baseline="0" dirty="0"/>
              <a:t>,  Progress in Particle and Nuclear Physics 101 (2018) 96–176</a:t>
            </a:r>
            <a:endParaRPr lang="en-US" sz="1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>
                <a:extLst>
                  <a:ext uri="{FF2B5EF4-FFF2-40B4-BE49-F238E27FC236}">
                    <a16:creationId xmlns:a16="http://schemas.microsoft.com/office/drawing/2014/main" id="{5BEC6A41-762F-62EC-C83D-442940C80D70}"/>
                  </a:ext>
                </a:extLst>
              </p:cNvPr>
              <p:cNvSpPr txBox="1"/>
              <p:nvPr/>
            </p:nvSpPr>
            <p:spPr>
              <a:xfrm>
                <a:off x="317604" y="720986"/>
                <a:ext cx="11036196" cy="18721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parametrization of energy per nucleon dependence of uniform infinite system (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𝐴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→∞, </a:t>
                </a:r>
                <a:r>
                  <a:rPr lang="en-US" dirty="0"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𝑉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→∞,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𝐴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→ const. </a:t>
                </a:r>
                <a:r>
                  <a:rPr lang="en-US" dirty="0"/>
                  <a:t>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unknown parameters </a:t>
                </a:r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→ </a:t>
                </a:r>
                <a:r>
                  <a:rPr lang="en-US" dirty="0"/>
                  <a:t>data from finite nuclei </a:t>
                </a:r>
              </a:p>
              <a:p>
                <a:r>
                  <a:rPr lang="en-US" dirty="0"/>
                  <a:t>      </a:t>
                </a:r>
              </a:p>
              <a:p>
                <a:r>
                  <a:rPr lang="en-US" b="1" dirty="0"/>
                  <a:t>      polarizability, neutron skin thickness </a:t>
                </a:r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→</a:t>
                </a:r>
                <a:r>
                  <a:rPr lang="en-US" dirty="0"/>
                  <a:t> symmetry energy part of </a:t>
                </a:r>
                <a:r>
                  <a:rPr lang="en-US" dirty="0" err="1"/>
                  <a:t>EoS</a:t>
                </a:r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    </a:t>
                </a:r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→ </a:t>
                </a:r>
                <a:r>
                  <a:rPr lang="en-US" dirty="0" err="1"/>
                  <a:t>EoS</a:t>
                </a:r>
                <a:r>
                  <a:rPr lang="en-US" dirty="0"/>
                  <a:t> for neutron matter</a:t>
                </a:r>
              </a:p>
            </p:txBody>
          </p:sp>
        </mc:Choice>
        <mc:Fallback>
          <p:sp>
            <p:nvSpPr>
              <p:cNvPr id="11" name="TextovéPole 10">
                <a:extLst>
                  <a:ext uri="{FF2B5EF4-FFF2-40B4-BE49-F238E27FC236}">
                    <a16:creationId xmlns:a16="http://schemas.microsoft.com/office/drawing/2014/main" id="{5BEC6A41-762F-62EC-C83D-442940C80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604" y="720986"/>
                <a:ext cx="11036196" cy="1872179"/>
              </a:xfrm>
              <a:prstGeom prst="rect">
                <a:avLst/>
              </a:prstGeom>
              <a:blipFill>
                <a:blip r:embed="rId2"/>
                <a:stretch>
                  <a:fillRect l="-331" b="-423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Obrázek 12">
            <a:extLst>
              <a:ext uri="{FF2B5EF4-FFF2-40B4-BE49-F238E27FC236}">
                <a16:creationId xmlns:a16="http://schemas.microsoft.com/office/drawing/2014/main" id="{2C74E7A0-D2B1-D32B-B385-8C792B642C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604" y="2571234"/>
            <a:ext cx="7280818" cy="784589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335419E0-1B55-BBB4-F945-CD6AB0A1A11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000"/>
          <a:stretch/>
        </p:blipFill>
        <p:spPr>
          <a:xfrm>
            <a:off x="3777625" y="3622002"/>
            <a:ext cx="1832938" cy="712523"/>
          </a:xfrm>
          <a:prstGeom prst="rect">
            <a:avLst/>
          </a:prstGeom>
        </p:spPr>
      </p:pic>
      <p:pic>
        <p:nvPicPr>
          <p:cNvPr id="21" name="Obrázek 20">
            <a:extLst>
              <a:ext uri="{FF2B5EF4-FFF2-40B4-BE49-F238E27FC236}">
                <a16:creationId xmlns:a16="http://schemas.microsoft.com/office/drawing/2014/main" id="{C052F166-9962-4787-4B49-278A4972DEC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3952"/>
          <a:stretch/>
        </p:blipFill>
        <p:spPr>
          <a:xfrm>
            <a:off x="253673" y="4827414"/>
            <a:ext cx="3958739" cy="1276594"/>
          </a:xfrm>
          <a:prstGeom prst="rect">
            <a:avLst/>
          </a:prstGeom>
        </p:spPr>
      </p:pic>
      <p:sp>
        <p:nvSpPr>
          <p:cNvPr id="22" name="TextovéPole 21">
            <a:extLst>
              <a:ext uri="{FF2B5EF4-FFF2-40B4-BE49-F238E27FC236}">
                <a16:creationId xmlns:a16="http://schemas.microsoft.com/office/drawing/2014/main" id="{C560D808-9E31-CC2F-7C72-949AE1115C4C}"/>
              </a:ext>
            </a:extLst>
          </p:cNvPr>
          <p:cNvSpPr txBox="1"/>
          <p:nvPr/>
        </p:nvSpPr>
        <p:spPr>
          <a:xfrm>
            <a:off x="436722" y="4635507"/>
            <a:ext cx="3741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parametrization of</a:t>
            </a:r>
            <a:r>
              <a:rPr lang="en-US" b="1" dirty="0"/>
              <a:t> symmetry energy </a:t>
            </a:r>
          </a:p>
        </p:txBody>
      </p:sp>
      <p:pic>
        <p:nvPicPr>
          <p:cNvPr id="25" name="Obrázek 24">
            <a:extLst>
              <a:ext uri="{FF2B5EF4-FFF2-40B4-BE49-F238E27FC236}">
                <a16:creationId xmlns:a16="http://schemas.microsoft.com/office/drawing/2014/main" id="{0A0D4F67-9E8C-1FEF-7D9A-F59E6597FB7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1200"/>
          <a:stretch/>
        </p:blipFill>
        <p:spPr>
          <a:xfrm>
            <a:off x="5590933" y="4722411"/>
            <a:ext cx="1520176" cy="905001"/>
          </a:xfrm>
          <a:prstGeom prst="rect">
            <a:avLst/>
          </a:prstGeom>
        </p:spPr>
      </p:pic>
      <p:sp>
        <p:nvSpPr>
          <p:cNvPr id="26" name="TextovéPole 25">
            <a:extLst>
              <a:ext uri="{FF2B5EF4-FFF2-40B4-BE49-F238E27FC236}">
                <a16:creationId xmlns:a16="http://schemas.microsoft.com/office/drawing/2014/main" id="{984C9EAB-3F30-2AE3-EAA7-E0258BC404C2}"/>
              </a:ext>
            </a:extLst>
          </p:cNvPr>
          <p:cNvSpPr txBox="1"/>
          <p:nvPr/>
        </p:nvSpPr>
        <p:spPr>
          <a:xfrm>
            <a:off x="5514965" y="4450594"/>
            <a:ext cx="1961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Saturation density</a:t>
            </a:r>
          </a:p>
        </p:txBody>
      </p:sp>
      <p:sp>
        <p:nvSpPr>
          <p:cNvPr id="27" name="Ovál 26">
            <a:extLst>
              <a:ext uri="{FF2B5EF4-FFF2-40B4-BE49-F238E27FC236}">
                <a16:creationId xmlns:a16="http://schemas.microsoft.com/office/drawing/2014/main" id="{13E0B9A3-23CF-7E4E-F02B-6053ADD4C9AB}"/>
              </a:ext>
            </a:extLst>
          </p:cNvPr>
          <p:cNvSpPr/>
          <p:nvPr/>
        </p:nvSpPr>
        <p:spPr>
          <a:xfrm>
            <a:off x="4236688" y="2412799"/>
            <a:ext cx="1505641" cy="9838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ál 27">
            <a:extLst>
              <a:ext uri="{FF2B5EF4-FFF2-40B4-BE49-F238E27FC236}">
                <a16:creationId xmlns:a16="http://schemas.microsoft.com/office/drawing/2014/main" id="{4209D3F4-D8E3-4EAF-B106-ADF5B74110AD}"/>
              </a:ext>
            </a:extLst>
          </p:cNvPr>
          <p:cNvSpPr/>
          <p:nvPr/>
        </p:nvSpPr>
        <p:spPr>
          <a:xfrm>
            <a:off x="2209125" y="5279209"/>
            <a:ext cx="388417" cy="4523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1" name="Skupina 30">
            <a:extLst>
              <a:ext uri="{FF2B5EF4-FFF2-40B4-BE49-F238E27FC236}">
                <a16:creationId xmlns:a16="http://schemas.microsoft.com/office/drawing/2014/main" id="{47F28A68-BAEF-A790-9F39-C01A2B461BF9}"/>
              </a:ext>
            </a:extLst>
          </p:cNvPr>
          <p:cNvGrpSpPr/>
          <p:nvPr/>
        </p:nvGrpSpPr>
        <p:grpSpPr>
          <a:xfrm>
            <a:off x="7365619" y="2171700"/>
            <a:ext cx="4689637" cy="4284418"/>
            <a:chOff x="8024338" y="2583516"/>
            <a:chExt cx="4030918" cy="3872602"/>
          </a:xfrm>
        </p:grpSpPr>
        <p:pic>
          <p:nvPicPr>
            <p:cNvPr id="24" name="Obrázek 23">
              <a:extLst>
                <a:ext uri="{FF2B5EF4-FFF2-40B4-BE49-F238E27FC236}">
                  <a16:creationId xmlns:a16="http://schemas.microsoft.com/office/drawing/2014/main" id="{8C28D689-E12F-EC13-9B78-624BB1AD1D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4548" t="5743" r="5651"/>
            <a:stretch/>
          </p:blipFill>
          <p:spPr>
            <a:xfrm>
              <a:off x="8024338" y="2583516"/>
              <a:ext cx="4030918" cy="3872602"/>
            </a:xfrm>
            <a:prstGeom prst="rect">
              <a:avLst/>
            </a:prstGeom>
          </p:spPr>
        </p:pic>
        <p:cxnSp>
          <p:nvCxnSpPr>
            <p:cNvPr id="3" name="Přímá spojnice 2">
              <a:extLst>
                <a:ext uri="{FF2B5EF4-FFF2-40B4-BE49-F238E27FC236}">
                  <a16:creationId xmlns:a16="http://schemas.microsoft.com/office/drawing/2014/main" id="{D5CFD72C-6CFE-0E12-B515-A4DB47B969D1}"/>
                </a:ext>
              </a:extLst>
            </p:cNvPr>
            <p:cNvCxnSpPr/>
            <p:nvPr/>
          </p:nvCxnSpPr>
          <p:spPr>
            <a:xfrm flipV="1">
              <a:off x="10786683" y="3560496"/>
              <a:ext cx="0" cy="198254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Přímá spojnice 4">
              <a:extLst>
                <a:ext uri="{FF2B5EF4-FFF2-40B4-BE49-F238E27FC236}">
                  <a16:creationId xmlns:a16="http://schemas.microsoft.com/office/drawing/2014/main" id="{243F4016-1B01-ACA5-1B7B-7240C52F40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37019" y="3131618"/>
              <a:ext cx="1612664" cy="89821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ovéPole 14">
              <a:extLst>
                <a:ext uri="{FF2B5EF4-FFF2-40B4-BE49-F238E27FC236}">
                  <a16:creationId xmlns:a16="http://schemas.microsoft.com/office/drawing/2014/main" id="{D0CF5CD4-052E-18E3-89F0-99F95060D89D}"/>
                </a:ext>
              </a:extLst>
            </p:cNvPr>
            <p:cNvSpPr txBox="1"/>
            <p:nvPr/>
          </p:nvSpPr>
          <p:spPr>
            <a:xfrm>
              <a:off x="10754315" y="3412816"/>
              <a:ext cx="3978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~L</a:t>
              </a:r>
            </a:p>
          </p:txBody>
        </p:sp>
      </p:grpSp>
      <p:grpSp>
        <p:nvGrpSpPr>
          <p:cNvPr id="30" name="Skupina 29">
            <a:extLst>
              <a:ext uri="{FF2B5EF4-FFF2-40B4-BE49-F238E27FC236}">
                <a16:creationId xmlns:a16="http://schemas.microsoft.com/office/drawing/2014/main" id="{C94570BA-F64E-EDA8-48ED-DA81B80DFAA3}"/>
              </a:ext>
            </a:extLst>
          </p:cNvPr>
          <p:cNvGrpSpPr/>
          <p:nvPr/>
        </p:nvGrpSpPr>
        <p:grpSpPr>
          <a:xfrm>
            <a:off x="512301" y="3603849"/>
            <a:ext cx="2167633" cy="608729"/>
            <a:chOff x="725744" y="3617371"/>
            <a:chExt cx="2167633" cy="608729"/>
          </a:xfrm>
        </p:grpSpPr>
        <p:grpSp>
          <p:nvGrpSpPr>
            <p:cNvPr id="18" name="Skupina 17">
              <a:extLst>
                <a:ext uri="{FF2B5EF4-FFF2-40B4-BE49-F238E27FC236}">
                  <a16:creationId xmlns:a16="http://schemas.microsoft.com/office/drawing/2014/main" id="{E8235B6F-493A-2940-5B25-01A14D00722E}"/>
                </a:ext>
              </a:extLst>
            </p:cNvPr>
            <p:cNvGrpSpPr/>
            <p:nvPr/>
          </p:nvGrpSpPr>
          <p:grpSpPr>
            <a:xfrm>
              <a:off x="1129089" y="3617371"/>
              <a:ext cx="1764288" cy="608729"/>
              <a:chOff x="5549988" y="3848981"/>
              <a:chExt cx="2044104" cy="712523"/>
            </a:xfrm>
          </p:grpSpPr>
          <p:pic>
            <p:nvPicPr>
              <p:cNvPr id="16" name="Obrázek 15">
                <a:extLst>
                  <a:ext uri="{FF2B5EF4-FFF2-40B4-BE49-F238E27FC236}">
                    <a16:creationId xmlns:a16="http://schemas.microsoft.com/office/drawing/2014/main" id="{78578657-8C59-A372-B21F-E1C598E2EC6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42469" t="51174" b="1552"/>
              <a:stretch/>
            </p:blipFill>
            <p:spPr>
              <a:xfrm>
                <a:off x="5980234" y="3865071"/>
                <a:ext cx="1613858" cy="560332"/>
              </a:xfrm>
              <a:prstGeom prst="rect">
                <a:avLst/>
              </a:prstGeom>
            </p:spPr>
          </p:pic>
          <p:pic>
            <p:nvPicPr>
              <p:cNvPr id="17" name="Obrázek 16">
                <a:extLst>
                  <a:ext uri="{FF2B5EF4-FFF2-40B4-BE49-F238E27FC236}">
                    <a16:creationId xmlns:a16="http://schemas.microsoft.com/office/drawing/2014/main" id="{2FC7A2A2-DCE6-F000-3F45-AFD332BC394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3419" t="8000" r="58250"/>
              <a:stretch/>
            </p:blipFill>
            <p:spPr>
              <a:xfrm>
                <a:off x="5549988" y="3848981"/>
                <a:ext cx="519290" cy="712523"/>
              </a:xfrm>
              <a:prstGeom prst="rect">
                <a:avLst/>
              </a:prstGeom>
            </p:spPr>
          </p:pic>
        </p:grpSp>
        <p:pic>
          <p:nvPicPr>
            <p:cNvPr id="23" name="Obrázek 22">
              <a:extLst>
                <a:ext uri="{FF2B5EF4-FFF2-40B4-BE49-F238E27FC236}">
                  <a16:creationId xmlns:a16="http://schemas.microsoft.com/office/drawing/2014/main" id="{9B49F2AD-3BEA-D399-CADF-765A2A5743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2469" t="51174" r="41312" b="1552"/>
            <a:stretch/>
          </p:blipFill>
          <p:spPr>
            <a:xfrm>
              <a:off x="725744" y="3631117"/>
              <a:ext cx="392680" cy="478708"/>
            </a:xfrm>
            <a:prstGeom prst="rect">
              <a:avLst/>
            </a:prstGeom>
          </p:spPr>
        </p:pic>
      </p:grpSp>
      <p:pic>
        <p:nvPicPr>
          <p:cNvPr id="4" name="Obrázek 3">
            <a:extLst>
              <a:ext uri="{FF2B5EF4-FFF2-40B4-BE49-F238E27FC236}">
                <a16:creationId xmlns:a16="http://schemas.microsoft.com/office/drawing/2014/main" id="{560B50C1-8D02-DCAE-4CAC-526C6DF6E0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2776" y="5881451"/>
            <a:ext cx="1486107" cy="838317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80790706-CD9E-0F3C-DAB4-CA8C76381102}"/>
              </a:ext>
            </a:extLst>
          </p:cNvPr>
          <p:cNvSpPr txBox="1"/>
          <p:nvPr/>
        </p:nvSpPr>
        <p:spPr>
          <a:xfrm>
            <a:off x="4986051" y="5613962"/>
            <a:ext cx="3139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Pressure of neutron matter</a:t>
            </a:r>
          </a:p>
        </p:txBody>
      </p:sp>
    </p:spTree>
    <p:extLst>
      <p:ext uri="{BB962C8B-B14F-4D97-AF65-F5344CB8AC3E}">
        <p14:creationId xmlns:p14="http://schemas.microsoft.com/office/powerpoint/2010/main" val="17338718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B6775CE-2822-9E26-46CC-8A6F0D555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81A8C4-D0C5-4DE6-B5B9-1340DF7D807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14164587-0EF8-5437-37AB-3E4698C562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14"/>
          <a:stretch/>
        </p:blipFill>
        <p:spPr>
          <a:xfrm>
            <a:off x="1122621" y="1416106"/>
            <a:ext cx="9416893" cy="5059148"/>
          </a:xfrm>
          <a:prstGeom prst="rect">
            <a:avLst/>
          </a:prstGeom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A9C1DBF3-83D8-2B97-A5D2-8D9F78BEAD31}"/>
              </a:ext>
            </a:extLst>
          </p:cNvPr>
          <p:cNvSpPr txBox="1"/>
          <p:nvPr/>
        </p:nvSpPr>
        <p:spPr>
          <a:xfrm>
            <a:off x="6656379" y="6475254"/>
            <a:ext cx="39084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J. Wambach </a:t>
            </a:r>
            <a:r>
              <a:rPr lang="en-US" sz="1000" i="0" dirty="0">
                <a:solidFill>
                  <a:srgbClr val="000000"/>
                </a:solidFill>
                <a:effectLst/>
              </a:rPr>
              <a:t>INTERNATIONAL SCHOOL OF NUCLEAR PHYSICS, </a:t>
            </a:r>
            <a:r>
              <a:rPr lang="en-US" sz="1000" dirty="0" err="1"/>
              <a:t>Erice</a:t>
            </a:r>
            <a:r>
              <a:rPr lang="en-US" sz="1000" dirty="0"/>
              <a:t> 2014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167BCAF7-1B3B-F3EF-174A-3C07B51BA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3465" y="93730"/>
            <a:ext cx="8229600" cy="798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003399"/>
                </a:solidFill>
              </a:rPr>
              <a:t>Nuclear Equation of state (</a:t>
            </a:r>
            <a:r>
              <a:rPr lang="en-US" sz="2800" dirty="0" err="1">
                <a:solidFill>
                  <a:srgbClr val="003399"/>
                </a:solidFill>
              </a:rPr>
              <a:t>EoS</a:t>
            </a:r>
            <a:r>
              <a:rPr lang="en-US" sz="2800" dirty="0">
                <a:solidFill>
                  <a:srgbClr val="003399"/>
                </a:solidFill>
              </a:rPr>
              <a:t>)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0F96322A-5ED8-1117-C2BA-C16103B07C5A}"/>
              </a:ext>
            </a:extLst>
          </p:cNvPr>
          <p:cNvSpPr txBox="1"/>
          <p:nvPr/>
        </p:nvSpPr>
        <p:spPr>
          <a:xfrm>
            <a:off x="3973190" y="939289"/>
            <a:ext cx="4039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different models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different predictions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418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AF238A4-1097-39E5-4868-77C1B142C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81A8C4-D0C5-4DE6-B5B9-1340DF7D8078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ovéPole 8">
                <a:extLst>
                  <a:ext uri="{FF2B5EF4-FFF2-40B4-BE49-F238E27FC236}">
                    <a16:creationId xmlns:a16="http://schemas.microsoft.com/office/drawing/2014/main" id="{D71E7B72-4A69-C967-5B96-943FBA0F788B}"/>
                  </a:ext>
                </a:extLst>
              </p:cNvPr>
              <p:cNvSpPr txBox="1"/>
              <p:nvPr/>
            </p:nvSpPr>
            <p:spPr>
              <a:xfrm>
                <a:off x="662597" y="781643"/>
                <a:ext cx="9319603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How to determine symmetry energy parameter </a:t>
                </a:r>
                <a:r>
                  <a:rPr lang="en-US" b="1" i="1" dirty="0">
                    <a:solidFill>
                      <a:srgbClr val="0D2D75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L</a:t>
                </a:r>
                <a:r>
                  <a:rPr lang="en-US" b="1" i="1" dirty="0">
                    <a:solidFill>
                      <a:srgbClr val="6585D5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i="1" dirty="0"/>
                  <a:t>?  </a:t>
                </a:r>
                <a:r>
                  <a:rPr lang="en-US" dirty="0"/>
                  <a:t>(nuclear masses are insensitive to </a:t>
                </a:r>
                <a:r>
                  <a:rPr lang="en-US" i="1" dirty="0"/>
                  <a:t>L</a:t>
                </a:r>
                <a:r>
                  <a:rPr lang="en-US" dirty="0"/>
                  <a:t>)</a:t>
                </a:r>
              </a:p>
              <a:p>
                <a:endParaRPr lang="en-US" dirty="0"/>
              </a:p>
              <a:p>
                <a:r>
                  <a:rPr lang="en-US" dirty="0"/>
                  <a:t>Energy density functional (EDF) nuclear models (mean-field calculations) „predictions“ </a:t>
                </a:r>
              </a:p>
              <a:p>
                <a:r>
                  <a:rPr lang="en-US" dirty="0"/>
                  <a:t> </a:t>
                </a:r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→</a:t>
                </a:r>
                <a:r>
                  <a:rPr lang="en-US" dirty="0"/>
                  <a:t> strong correlation between </a:t>
                </a:r>
                <a:r>
                  <a:rPr lang="en-US" b="1" dirty="0"/>
                  <a:t>dipole polarizability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D2D7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D2D75"/>
                            </a:solidFill>
                            <a:latin typeface="Cambria Math" panose="02040503050406030204" pitchFamily="18" charset="0"/>
                          </a:rPr>
                          <m:t>⍺</m:t>
                        </m:r>
                      </m:e>
                      <m:sub>
                        <m:r>
                          <a:rPr lang="en-US" b="1" i="1">
                            <a:solidFill>
                              <a:srgbClr val="0D2D75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sub>
                    </m:sSub>
                  </m:oMath>
                </a14:m>
                <a:r>
                  <a:rPr lang="en-US" b="1" dirty="0"/>
                  <a:t> and symmetry energy slope parameter </a:t>
                </a:r>
                <a:r>
                  <a:rPr lang="en-US" b="1" i="1" dirty="0">
                    <a:solidFill>
                      <a:srgbClr val="0D2D75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L</a:t>
                </a:r>
                <a:r>
                  <a:rPr lang="en-US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  <a:endParaRPr lang="en-US" b="1" dirty="0"/>
              </a:p>
            </p:txBody>
          </p:sp>
        </mc:Choice>
        <mc:Fallback>
          <p:sp>
            <p:nvSpPr>
              <p:cNvPr id="9" name="TextovéPole 8">
                <a:extLst>
                  <a:ext uri="{FF2B5EF4-FFF2-40B4-BE49-F238E27FC236}">
                    <a16:creationId xmlns:a16="http://schemas.microsoft.com/office/drawing/2014/main" id="{D71E7B72-4A69-C967-5B96-943FBA0F78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597" y="781643"/>
                <a:ext cx="9319603" cy="1200329"/>
              </a:xfrm>
              <a:prstGeom prst="rect">
                <a:avLst/>
              </a:prstGeom>
              <a:blipFill>
                <a:blip r:embed="rId2"/>
                <a:stretch>
                  <a:fillRect l="-589" t="-2538" b="-71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Obrázek 9">
            <a:extLst>
              <a:ext uri="{FF2B5EF4-FFF2-40B4-BE49-F238E27FC236}">
                <a16:creationId xmlns:a16="http://schemas.microsoft.com/office/drawing/2014/main" id="{7A764464-5C3B-9E29-D026-2E501D8BCC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808" y="6509151"/>
            <a:ext cx="6327521" cy="294499"/>
          </a:xfrm>
          <a:prstGeom prst="rect">
            <a:avLst/>
          </a:prstGeom>
        </p:spPr>
      </p:pic>
      <p:sp>
        <p:nvSpPr>
          <p:cNvPr id="11" name="TextovéPole 10">
            <a:extLst>
              <a:ext uri="{FF2B5EF4-FFF2-40B4-BE49-F238E27FC236}">
                <a16:creationId xmlns:a16="http://schemas.microsoft.com/office/drawing/2014/main" id="{DCFBC05D-5F6A-4B64-393D-AFD5BC5C6D7A}"/>
              </a:ext>
            </a:extLst>
          </p:cNvPr>
          <p:cNvSpPr txBox="1"/>
          <p:nvPr/>
        </p:nvSpPr>
        <p:spPr>
          <a:xfrm>
            <a:off x="8095074" y="2212228"/>
            <a:ext cx="10310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aseline="30000" dirty="0"/>
              <a:t>208</a:t>
            </a:r>
            <a:r>
              <a:rPr lang="en-US" sz="3200" dirty="0"/>
              <a:t>Pb</a:t>
            </a:r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id="{90C59D36-BB70-EC4A-E568-BC98E2BDF4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5786" y="2153647"/>
            <a:ext cx="6172111" cy="4352549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07B72FA6-54A9-95C3-F3FF-F4863238A933}"/>
              </a:ext>
            </a:extLst>
          </p:cNvPr>
          <p:cNvSpPr txBox="1"/>
          <p:nvPr/>
        </p:nvSpPr>
        <p:spPr>
          <a:xfrm>
            <a:off x="7511055" y="2967335"/>
            <a:ext cx="47005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EDFs : set of microscopic models developed</a:t>
            </a:r>
          </a:p>
          <a:p>
            <a:r>
              <a:rPr lang="en-US" dirty="0"/>
              <a:t>            for precise description of bulk properties </a:t>
            </a:r>
          </a:p>
          <a:p>
            <a:r>
              <a:rPr lang="en-US" dirty="0"/>
              <a:t>            across the chart 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168129F4-BF9A-CE85-8C42-2B5BBC2AF3BD}"/>
              </a:ext>
            </a:extLst>
          </p:cNvPr>
          <p:cNvSpPr txBox="1"/>
          <p:nvPr/>
        </p:nvSpPr>
        <p:spPr>
          <a:xfrm>
            <a:off x="3595444" y="172586"/>
            <a:ext cx="5530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D2D75"/>
                </a:solidFill>
              </a:rPr>
              <a:t>Symmetry energy parameters in </a:t>
            </a:r>
            <a:r>
              <a:rPr lang="en-US" sz="2800" dirty="0" err="1">
                <a:solidFill>
                  <a:srgbClr val="0D2D75"/>
                </a:solidFill>
              </a:rPr>
              <a:t>EoS</a:t>
            </a:r>
            <a:endParaRPr lang="en-US" sz="2800" dirty="0">
              <a:solidFill>
                <a:srgbClr val="0D2D7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>
                <a:extLst>
                  <a:ext uri="{FF2B5EF4-FFF2-40B4-BE49-F238E27FC236}">
                    <a16:creationId xmlns:a16="http://schemas.microsoft.com/office/drawing/2014/main" id="{5A6D2B5F-0D2E-67F6-D804-83CD71309B7F}"/>
                  </a:ext>
                </a:extLst>
              </p:cNvPr>
              <p:cNvSpPr txBox="1"/>
              <p:nvPr/>
            </p:nvSpPr>
            <p:spPr>
              <a:xfrm>
                <a:off x="4568449" y="4807304"/>
                <a:ext cx="10585730" cy="11335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</a:rPr>
                            <m:t>⍺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i="1">
                          <a:solidFill>
                            <a:srgbClr val="345FC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∼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i="1" smtClean="0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</a:rPr>
                                    <m:t>  </m:t>
                                  </m:r>
                                  <m:r>
                                    <a:rPr lang="en-US" i="1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</a:rPr>
                                    <m:t>𝑎𝑏𝑠</m:t>
                                  </m:r>
                                  <m:r>
                                    <a:rPr lang="en-US" b="0" i="1" smtClean="0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r>
                                    <a:rPr lang="en-US" b="0" i="1" smtClean="0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US" b="0" i="1" smtClean="0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</a:rPr>
                                    <m:t>1 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nor/>
                                    </m:rPr>
                                    <a:rPr lang="en-US" dirty="0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</m:d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nor/>
                                    </m:rPr>
                                    <a:rPr lang="en-US" dirty="0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rgbClr val="345FC8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i="1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  <a:p>
                <a:pPr algn="just"/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TextovéPole 4">
                <a:extLst>
                  <a:ext uri="{FF2B5EF4-FFF2-40B4-BE49-F238E27FC236}">
                    <a16:creationId xmlns:a16="http://schemas.microsoft.com/office/drawing/2014/main" id="{5A6D2B5F-0D2E-67F6-D804-83CD71309B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8449" y="4807304"/>
                <a:ext cx="10585730" cy="113358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38733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60E697A-5261-18BE-24EA-BD583EAC7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81A8C4-D0C5-4DE6-B5B9-1340DF7D8078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61A6E17E-0E72-7258-6D2F-E1A92BA31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8403" y="1673562"/>
            <a:ext cx="6518477" cy="4394190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0C4574B9-E6BA-A9F4-0F3A-9EB7F22369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4545" y="6356350"/>
            <a:ext cx="7163800" cy="33342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>
                <a:extLst>
                  <a:ext uri="{FF2B5EF4-FFF2-40B4-BE49-F238E27FC236}">
                    <a16:creationId xmlns:a16="http://schemas.microsoft.com/office/drawing/2014/main" id="{4135A5B6-A87F-138E-8EB6-0B8E1B4F8B78}"/>
                  </a:ext>
                </a:extLst>
              </p:cNvPr>
              <p:cNvSpPr txBox="1"/>
              <p:nvPr/>
            </p:nvSpPr>
            <p:spPr>
              <a:xfrm>
                <a:off x="393777" y="790248"/>
                <a:ext cx="11798223" cy="7046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  <a:p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… and </a:t>
                </a:r>
                <a:r>
                  <a:rPr lang="en-US" sz="2000" dirty="0"/>
                  <a:t>strong correlation between </a:t>
                </a:r>
                <a:r>
                  <a:rPr lang="en-US" sz="2000" b="1" dirty="0"/>
                  <a:t>neutron skin thickness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rgbClr val="345FC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345FC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000" b="1" i="1">
                            <a:solidFill>
                              <a:srgbClr val="345FC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345FC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𝒏𝒑</m:t>
                        </m:r>
                      </m:sub>
                    </m:sSub>
                  </m:oMath>
                </a14:m>
                <a:r>
                  <a:rPr lang="en-US" sz="2000" b="1" dirty="0"/>
                  <a:t>, and symmetry energy slope parameter </a:t>
                </a:r>
                <a:r>
                  <a:rPr lang="en-US" sz="2000" b="1" i="1" dirty="0">
                    <a:solidFill>
                      <a:srgbClr val="6585D5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L</a:t>
                </a:r>
                <a:r>
                  <a:rPr lang="en-US" sz="20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  <a:endParaRPr lang="en-US" sz="2000" b="1" dirty="0"/>
              </a:p>
            </p:txBody>
          </p:sp>
        </mc:Choice>
        <mc:Fallback>
          <p:sp>
            <p:nvSpPr>
              <p:cNvPr id="11" name="TextovéPole 10">
                <a:extLst>
                  <a:ext uri="{FF2B5EF4-FFF2-40B4-BE49-F238E27FC236}">
                    <a16:creationId xmlns:a16="http://schemas.microsoft.com/office/drawing/2014/main" id="{4135A5B6-A87F-138E-8EB6-0B8E1B4F8B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77" y="790248"/>
                <a:ext cx="11798223" cy="704616"/>
              </a:xfrm>
              <a:prstGeom prst="rect">
                <a:avLst/>
              </a:prstGeom>
              <a:blipFill>
                <a:blip r:embed="rId4"/>
                <a:stretch>
                  <a:fillRect l="-103" b="-1217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ovéPole 11">
            <a:extLst>
              <a:ext uri="{FF2B5EF4-FFF2-40B4-BE49-F238E27FC236}">
                <a16:creationId xmlns:a16="http://schemas.microsoft.com/office/drawing/2014/main" id="{75F91998-FA55-5481-6618-D06EB9C96EBC}"/>
              </a:ext>
            </a:extLst>
          </p:cNvPr>
          <p:cNvSpPr txBox="1"/>
          <p:nvPr/>
        </p:nvSpPr>
        <p:spPr>
          <a:xfrm>
            <a:off x="3162138" y="255448"/>
            <a:ext cx="5530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D2D75"/>
                </a:solidFill>
              </a:rPr>
              <a:t>Symmetry energy parameters in </a:t>
            </a:r>
            <a:r>
              <a:rPr lang="en-US" sz="2800" dirty="0" err="1">
                <a:solidFill>
                  <a:srgbClr val="0D2D75"/>
                </a:solidFill>
              </a:rPr>
              <a:t>EoS</a:t>
            </a:r>
            <a:endParaRPr lang="en-US" sz="2800" dirty="0">
              <a:solidFill>
                <a:srgbClr val="0D2D75"/>
              </a:solidFill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37097184-0BD5-3BBE-E055-9D8B9EDD0EFF}"/>
              </a:ext>
            </a:extLst>
          </p:cNvPr>
          <p:cNvSpPr txBox="1"/>
          <p:nvPr/>
        </p:nvSpPr>
        <p:spPr>
          <a:xfrm>
            <a:off x="8692819" y="1950181"/>
            <a:ext cx="10310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aseline="30000" dirty="0"/>
              <a:t>208</a:t>
            </a:r>
            <a:r>
              <a:rPr lang="en-US" sz="3200" dirty="0"/>
              <a:t>Pb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E8E33BD7-11B1-7EE6-A727-A3378F9017BB}"/>
              </a:ext>
            </a:extLst>
          </p:cNvPr>
          <p:cNvSpPr txBox="1"/>
          <p:nvPr/>
        </p:nvSpPr>
        <p:spPr>
          <a:xfrm>
            <a:off x="8437233" y="3284653"/>
            <a:ext cx="38727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How to determine (measure) </a:t>
            </a:r>
          </a:p>
          <a:p>
            <a:r>
              <a:rPr lang="en-US" sz="2400" b="1" dirty="0"/>
              <a:t>neutron skin thickness?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111483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EF0F7DFB-70EF-37FC-29B3-2F213E9C2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F8250-5476-4FDA-BC90-A2C1AAE11DB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9EA44309-39BA-F803-D03E-99CF0133DA36}"/>
              </a:ext>
            </a:extLst>
          </p:cNvPr>
          <p:cNvSpPr txBox="1"/>
          <p:nvPr/>
        </p:nvSpPr>
        <p:spPr>
          <a:xfrm>
            <a:off x="532726" y="708645"/>
            <a:ext cx="1078061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goal: determination of neutron skin thickness with minimal model-dependence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electroweak parity violating measurements of elastic scattering of longitudinally polarized electrons from 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208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Pb (PREX) and 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48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Ca(CREX)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weak coupling of proton to Z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→ sensitive to neutron distribution 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                                →  neutral weak formfactor extraction from parity violation asymmetry 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                                → „neutron“ radius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B9A3644E-B481-7529-62F8-D9610C4557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240" b="6100"/>
          <a:stretch/>
        </p:blipFill>
        <p:spPr>
          <a:xfrm>
            <a:off x="532726" y="3215674"/>
            <a:ext cx="4112777" cy="762770"/>
          </a:xfrm>
          <a:prstGeom prst="rect">
            <a:avLst/>
          </a:prstGeom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F0BC254F-8A02-86B2-BA2B-EFA21F975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9766" y="0"/>
            <a:ext cx="8888425" cy="813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003399"/>
                </a:solidFill>
              </a:rPr>
              <a:t>Pb Radius </a:t>
            </a:r>
            <a:r>
              <a:rPr lang="en-US" sz="2800" dirty="0" err="1">
                <a:solidFill>
                  <a:srgbClr val="003399"/>
                </a:solidFill>
              </a:rPr>
              <a:t>EXperiment</a:t>
            </a:r>
            <a:r>
              <a:rPr lang="en-US" sz="2800" dirty="0">
                <a:solidFill>
                  <a:srgbClr val="003399"/>
                </a:solidFill>
              </a:rPr>
              <a:t> and Ca Radius </a:t>
            </a:r>
            <a:r>
              <a:rPr lang="en-US" sz="2800" dirty="0" err="1">
                <a:solidFill>
                  <a:srgbClr val="003399"/>
                </a:solidFill>
              </a:rPr>
              <a:t>EXperiment</a:t>
            </a:r>
            <a:r>
              <a:rPr lang="en-US" sz="2800" dirty="0">
                <a:solidFill>
                  <a:srgbClr val="003399"/>
                </a:solidFill>
              </a:rPr>
              <a:t> @JLAB  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DD54A1E7-A0F2-27DC-8445-F25B0C621F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82" r="3072" b="22940"/>
          <a:stretch/>
        </p:blipFill>
        <p:spPr>
          <a:xfrm>
            <a:off x="6840983" y="3215674"/>
            <a:ext cx="5263798" cy="3505801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D93A4D28-21FB-0FAA-714E-1D8C161F7DB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31" r="4896" b="68825"/>
          <a:stretch/>
        </p:blipFill>
        <p:spPr>
          <a:xfrm>
            <a:off x="186117" y="5132460"/>
            <a:ext cx="6789218" cy="1171708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6FDC2E06-FF07-987C-DCDA-EF7E8A445F19}"/>
              </a:ext>
            </a:extLst>
          </p:cNvPr>
          <p:cNvSpPr txBox="1"/>
          <p:nvPr/>
        </p:nvSpPr>
        <p:spPr>
          <a:xfrm>
            <a:off x="4854984" y="3412393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≈ 10</a:t>
            </a:r>
            <a:r>
              <a:rPr lang="en-US" baseline="30000" dirty="0"/>
              <a:t>-7</a:t>
            </a:r>
            <a:endParaRPr lang="en-US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BBB26948-65D3-D9DB-93B5-5665DC74BC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8078" y="4298282"/>
            <a:ext cx="2867425" cy="44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444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4FD3DBE7-98DC-7B14-E603-01FADFBB2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F8250-5476-4FDA-BC90-A2C1AAE11DB6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034B70E1-3868-1641-848D-F406110B65A7}"/>
              </a:ext>
            </a:extLst>
          </p:cNvPr>
          <p:cNvSpPr txBox="1"/>
          <p:nvPr/>
        </p:nvSpPr>
        <p:spPr>
          <a:xfrm>
            <a:off x="306072" y="985389"/>
            <a:ext cx="1068351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“some tension” between nuclear models and PREX-II data…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CREX → smaller value of neutron skin in 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48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Ca.</a:t>
            </a:r>
          </a:p>
          <a:p>
            <a:endParaRPr lang="en-US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PREX-II data →  stiff symmetry energy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 polarizability, ab-initio, EFT 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→ more soft</a:t>
            </a:r>
            <a:endParaRPr lang="en-US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4E5E6F35-11BD-95B5-DC0A-9ECC3900CE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0799" y="76142"/>
            <a:ext cx="8888425" cy="813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003399"/>
                </a:solidFill>
              </a:rPr>
              <a:t>Pb Radius </a:t>
            </a:r>
            <a:r>
              <a:rPr lang="en-US" sz="2800" dirty="0" err="1">
                <a:solidFill>
                  <a:srgbClr val="003399"/>
                </a:solidFill>
              </a:rPr>
              <a:t>EXperiment</a:t>
            </a:r>
            <a:r>
              <a:rPr lang="en-US" sz="2800" dirty="0">
                <a:solidFill>
                  <a:srgbClr val="003399"/>
                </a:solidFill>
              </a:rPr>
              <a:t> and Ca Radius </a:t>
            </a:r>
            <a:r>
              <a:rPr lang="en-US" sz="2800" dirty="0" err="1">
                <a:solidFill>
                  <a:srgbClr val="003399"/>
                </a:solidFill>
              </a:rPr>
              <a:t>EXperiment</a:t>
            </a:r>
            <a:r>
              <a:rPr lang="en-US" sz="2800" dirty="0">
                <a:solidFill>
                  <a:srgbClr val="003399"/>
                </a:solidFill>
              </a:rPr>
              <a:t> @JLAB  </a:t>
            </a: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F6D2BFE0-0681-8145-EEB7-CF3D23DE74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751"/>
          <a:stretch/>
        </p:blipFill>
        <p:spPr>
          <a:xfrm>
            <a:off x="295829" y="3268848"/>
            <a:ext cx="3185758" cy="3589152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5EB77720-8E4F-C45C-4687-26568A3599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5092" y="1722664"/>
            <a:ext cx="2165470" cy="733281"/>
          </a:xfrm>
          <a:prstGeom prst="rect">
            <a:avLst/>
          </a:prstGeom>
        </p:spPr>
      </p:pic>
      <p:pic>
        <p:nvPicPr>
          <p:cNvPr id="18" name="Obrázek 17">
            <a:extLst>
              <a:ext uri="{FF2B5EF4-FFF2-40B4-BE49-F238E27FC236}">
                <a16:creationId xmlns:a16="http://schemas.microsoft.com/office/drawing/2014/main" id="{A513A230-49CF-B70D-697A-A15834DEB4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5935" y="5564363"/>
            <a:ext cx="4310236" cy="823787"/>
          </a:xfrm>
          <a:prstGeom prst="rect">
            <a:avLst/>
          </a:prstGeom>
        </p:spPr>
      </p:pic>
      <p:pic>
        <p:nvPicPr>
          <p:cNvPr id="22" name="Obrázek 21">
            <a:extLst>
              <a:ext uri="{FF2B5EF4-FFF2-40B4-BE49-F238E27FC236}">
                <a16:creationId xmlns:a16="http://schemas.microsoft.com/office/drawing/2014/main" id="{4ECCA1D8-D409-4312-AC8F-BCD9674DFA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5302" y="3541959"/>
            <a:ext cx="3291630" cy="3179516"/>
          </a:xfrm>
          <a:prstGeom prst="rect">
            <a:avLst/>
          </a:prstGeom>
        </p:spPr>
      </p:pic>
      <p:pic>
        <p:nvPicPr>
          <p:cNvPr id="23" name="Obrázek 22">
            <a:extLst>
              <a:ext uri="{FF2B5EF4-FFF2-40B4-BE49-F238E27FC236}">
                <a16:creationId xmlns:a16="http://schemas.microsoft.com/office/drawing/2014/main" id="{B2F95143-2895-E918-D448-239BEC955FD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75" r="4341" b="73699"/>
          <a:stretch/>
        </p:blipFill>
        <p:spPr>
          <a:xfrm>
            <a:off x="6908657" y="989382"/>
            <a:ext cx="5085000" cy="733282"/>
          </a:xfrm>
          <a:prstGeom prst="rect">
            <a:avLst/>
          </a:prstGeom>
        </p:spPr>
      </p:pic>
      <p:pic>
        <p:nvPicPr>
          <p:cNvPr id="24" name="Obrázek 23">
            <a:extLst>
              <a:ext uri="{FF2B5EF4-FFF2-40B4-BE49-F238E27FC236}">
                <a16:creationId xmlns:a16="http://schemas.microsoft.com/office/drawing/2014/main" id="{D2F32D7E-2E18-D407-1137-E13C0307ABD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777" r="5049" b="37341"/>
          <a:stretch/>
        </p:blipFill>
        <p:spPr>
          <a:xfrm>
            <a:off x="7448673" y="1895620"/>
            <a:ext cx="4310236" cy="3495787"/>
          </a:xfrm>
          <a:prstGeom prst="rect">
            <a:avLst/>
          </a:prstGeom>
        </p:spPr>
      </p:pic>
      <p:cxnSp>
        <p:nvCxnSpPr>
          <p:cNvPr id="26" name="Přímá spojnice se šipkou 25">
            <a:extLst>
              <a:ext uri="{FF2B5EF4-FFF2-40B4-BE49-F238E27FC236}">
                <a16:creationId xmlns:a16="http://schemas.microsoft.com/office/drawing/2014/main" id="{44477543-A105-E96C-00B6-5A06136BE7E8}"/>
              </a:ext>
            </a:extLst>
          </p:cNvPr>
          <p:cNvCxnSpPr/>
          <p:nvPr/>
        </p:nvCxnSpPr>
        <p:spPr>
          <a:xfrm flipH="1">
            <a:off x="6806932" y="5976257"/>
            <a:ext cx="72053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1700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D0431FC-A597-48F1-A26A-FDB152355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50A2-A463-4D54-B75A-41F8B6966D74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B420C4-13E9-4463-A4FB-D31E2E8859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508820"/>
            <a:ext cx="8229600" cy="813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003399"/>
                </a:solidFill>
              </a:rPr>
              <a:t>Outline 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C66E5442-C86D-4C9A-8E11-400F8763D07E}"/>
              </a:ext>
            </a:extLst>
          </p:cNvPr>
          <p:cNvSpPr txBox="1"/>
          <p:nvPr/>
        </p:nvSpPr>
        <p:spPr>
          <a:xfrm>
            <a:off x="838200" y="1322694"/>
            <a:ext cx="1034037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r>
              <a:rPr lang="en-US" sz="2400" dirty="0"/>
              <a:t>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Collective states in nuclei</a:t>
            </a:r>
          </a:p>
          <a:p>
            <a:endParaRPr lang="en-US" sz="2400" dirty="0"/>
          </a:p>
          <a:p>
            <a:r>
              <a:rPr lang="en-US" sz="2400" dirty="0"/>
              <a:t>    dipole excitations, pygmy modes, polarizability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Neutron skin thickness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Nuclear Equation of State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dirty="0"/>
              <a:t> </a:t>
            </a:r>
          </a:p>
          <a:p>
            <a:r>
              <a:rPr lang="en-US" sz="2400" dirty="0"/>
              <a:t>  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7668145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76DC9B88-EC7A-C1F1-6947-A5974D08C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F8250-5476-4FDA-BC90-A2C1AAE11DB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6EF360F-25F7-2554-ABF8-B6D431EB28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136525"/>
            <a:ext cx="8229600" cy="813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003399"/>
                </a:solidFill>
              </a:rPr>
              <a:t>Summary 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4F577DF6-F3CB-4908-3728-9EAA4EDD3CC7}"/>
              </a:ext>
            </a:extLst>
          </p:cNvPr>
          <p:cNvSpPr txBox="1"/>
          <p:nvPr/>
        </p:nvSpPr>
        <p:spPr>
          <a:xfrm>
            <a:off x="1273531" y="1181497"/>
            <a:ext cx="8797159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laboratory experiments + theory useful for a determination of some fundamental nuclear properties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dirty="0"/>
              <a:t>      </a:t>
            </a:r>
            <a:r>
              <a:rPr lang="en-US" sz="2000" i="1" dirty="0"/>
              <a:t>dipole polarizability, neutron skin thickness</a:t>
            </a:r>
          </a:p>
          <a:p>
            <a:endParaRPr lang="en-US" sz="2000" i="1" dirty="0"/>
          </a:p>
          <a:p>
            <a:r>
              <a:rPr 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     → constraints on parameters of </a:t>
            </a:r>
            <a:r>
              <a:rPr lang="en-US" sz="2000" dirty="0" err="1">
                <a:ea typeface="Calibri" panose="020F0502020204030204" pitchFamily="34" charset="0"/>
                <a:cs typeface="Calibri" panose="020F0502020204030204" pitchFamily="34" charset="0"/>
              </a:rPr>
              <a:t>EoS</a:t>
            </a:r>
            <a:r>
              <a:rPr 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 → neutron matter properties</a:t>
            </a:r>
            <a:endParaRPr lang="en-US" sz="20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nuclear dipole excitations  unique determination of  dipole polarizability   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 measuring of neutron skin </a:t>
            </a:r>
            <a:r>
              <a:rPr 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→ p</a:t>
            </a:r>
            <a:r>
              <a:rPr lang="en-US" sz="2000" dirty="0"/>
              <a:t>arity-violating electron scattering</a:t>
            </a:r>
            <a:endParaRPr lang="en-US" sz="20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       </a:t>
            </a:r>
          </a:p>
          <a:p>
            <a:r>
              <a:rPr 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linking neutron stars with properties of nuclei</a:t>
            </a:r>
            <a:endParaRPr lang="en-US" sz="20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348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103145E4-804F-BF06-AE2C-2C3E21958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59240" y="6463357"/>
            <a:ext cx="2743200" cy="365125"/>
          </a:xfrm>
        </p:spPr>
        <p:txBody>
          <a:bodyPr/>
          <a:lstStyle/>
          <a:p>
            <a:pPr>
              <a:defRPr/>
            </a:pPr>
            <a:fld id="{3781A8C4-D0C5-4DE6-B5B9-1340DF7D807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>
                <a:extLst>
                  <a:ext uri="{FF2B5EF4-FFF2-40B4-BE49-F238E27FC236}">
                    <a16:creationId xmlns:a16="http://schemas.microsoft.com/office/drawing/2014/main" id="{A2239790-09D9-5FB1-5CB5-6C753EC9FD04}"/>
                  </a:ext>
                </a:extLst>
              </p:cNvPr>
              <p:cNvSpPr txBox="1"/>
              <p:nvPr/>
            </p:nvSpPr>
            <p:spPr>
              <a:xfrm>
                <a:off x="293052" y="912939"/>
                <a:ext cx="11109388" cy="25247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i="1" dirty="0" smtClean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γ</m:t>
                    </m:r>
                    <m:r>
                      <a:rPr lang="en-US" i="1" dirty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-rays</a:t>
                </a:r>
                <a:r>
                  <a:rPr lang="en-US" dirty="0"/>
                  <a:t> – an ideal external probe because interaction with nucleus is well understood </a:t>
                </a:r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err="1"/>
                  <a:t>photoabsorption</a:t>
                </a:r>
                <a:r>
                  <a:rPr lang="en-US" dirty="0"/>
                  <a:t> cross section can be decomposed to different multipoles and electric (E) and magnetic (M) parts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</a:rPr>
                            <m:t>𝑎𝑏𝑠</m:t>
                          </m:r>
                        </m:sup>
                      </m:sSubSup>
                      <m:r>
                        <m:rPr>
                          <m:nor/>
                        </m:rPr>
                        <a:rPr lang="en-US" sz="2000" i="1" dirty="0" smtClean="0">
                          <a:solidFill>
                            <a:srgbClr val="345FC8"/>
                          </a:solidFill>
                        </a:rPr>
                        <m:t>(</m:t>
                      </m:r>
                      <m:r>
                        <m:rPr>
                          <m:nor/>
                        </m:rPr>
                        <a:rPr lang="en-US" sz="2000" dirty="0" smtClean="0">
                          <a:solidFill>
                            <a:srgbClr val="345FC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ℏ</m:t>
                      </m:r>
                      <m:r>
                        <m:rPr>
                          <m:nor/>
                        </m:rPr>
                        <a:rPr lang="en-US" sz="2000" dirty="0" smtClean="0">
                          <a:solidFill>
                            <a:srgbClr val="345FC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m:rPr>
                          <m:nor/>
                        </m:rPr>
                        <a:rPr lang="en-US" sz="2000" i="1" dirty="0" smtClean="0">
                          <a:solidFill>
                            <a:srgbClr val="345FC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m:rPr>
                          <m:nor/>
                        </m:rPr>
                        <a:rPr lang="en-US" sz="2000" i="1" dirty="0" smtClean="0">
                          <a:solidFill>
                            <a:srgbClr val="345FC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i</m:t>
                      </m:r>
                      <m:r>
                        <m:rPr>
                          <m:nor/>
                        </m:rPr>
                        <a:rPr lang="en-US" sz="2000" i="1" dirty="0" smtClean="0">
                          <a:solidFill>
                            <a:srgbClr val="345FC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i="1" dirty="0" smtClean="0">
                          <a:solidFill>
                            <a:srgbClr val="345FC8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→ </m:t>
                      </m:r>
                      <m:r>
                        <m:rPr>
                          <m:nor/>
                        </m:rPr>
                        <a:rPr lang="en-US" sz="2000" i="1" dirty="0" smtClean="0">
                          <a:solidFill>
                            <a:srgbClr val="345FC8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f</m:t>
                      </m:r>
                      <m:r>
                        <m:rPr>
                          <m:nor/>
                        </m:rPr>
                        <a:rPr lang="en-US" sz="2000" b="0" i="1" dirty="0" smtClean="0">
                          <a:solidFill>
                            <a:srgbClr val="345FC8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i="1" dirty="0" smtClean="0">
                          <a:solidFill>
                            <a:srgbClr val="345FC8"/>
                          </a:solidFill>
                        </a:rPr>
                        <m:t>) </m:t>
                      </m:r>
                      <m:r>
                        <m:rPr>
                          <m:nor/>
                        </m:rPr>
                        <a:rPr lang="en-US" sz="2000" i="1" dirty="0" smtClean="0">
                          <a:solidFill>
                            <a:srgbClr val="345FC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∼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000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000" b="0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sz="2000" b="0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000" b="0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2000" b="0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sz="2000" i="1" dirty="0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n-US" sz="2000" b="0" i="0" dirty="0" smtClean="0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en-US" sz="2000" dirty="0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  <m:r>
                                <m:rPr>
                                  <m:nor/>
                                </m:rPr>
                                <a:rPr lang="en-US" sz="2000" dirty="0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  <m:r>
                                <m:rPr>
                                  <m:nor/>
                                </m:rPr>
                                <a:rPr lang="en-US" sz="2000" b="0" i="0" dirty="0" smtClean="0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i="1" dirty="0" smtClean="0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000" i="1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a:rPr lang="en-US" sz="2000" b="0" i="1" smtClean="0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2000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  <m:d>
                            <m:dPr>
                              <m:ctrlPr>
                                <a:rPr lang="en-US" sz="2000" i="1" smtClean="0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en-US" sz="2000" i="1" smtClean="0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a:rPr lang="en-US" sz="2000" i="1" smtClean="0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nor/>
                                </m:rPr>
                                <a:rPr lang="en-US" sz="2000" dirty="0" smtClean="0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US" sz="2000" b="0" i="0" dirty="0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dirty="0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</m:t>
                          </m:r>
                          <m:r>
                            <m:rPr>
                              <m:nor/>
                            </m:rPr>
                            <a:rPr lang="en-US" sz="2000" dirty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  <m:r>
                            <m:rPr>
                              <m:nor/>
                            </m:rPr>
                            <a:rPr lang="en-US" sz="2000" dirty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  <m:r>
                            <a:rPr lang="en-US" sz="2000" b="0" i="1" dirty="0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2000" b="0" i="1" smtClean="0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1,</m:t>
                              </m:r>
                              <m:r>
                                <m:rPr>
                                  <m:nor/>
                                </m:rPr>
                                <a:rPr lang="en-US" sz="2000" dirty="0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2000" i="1" dirty="0"/>
              </a:p>
              <a:p>
                <a:endParaRPr lang="en-US" dirty="0"/>
              </a:p>
              <a:p>
                <a:r>
                  <a:rPr lang="en-US" dirty="0"/>
                  <a:t>     dominant contribution: E1 (electric dipole) </a:t>
                </a:r>
              </a:p>
            </p:txBody>
          </p:sp>
        </mc:Choice>
        <mc:Fallback>
          <p:sp>
            <p:nvSpPr>
              <p:cNvPr id="11" name="TextovéPole 10">
                <a:extLst>
                  <a:ext uri="{FF2B5EF4-FFF2-40B4-BE49-F238E27FC236}">
                    <a16:creationId xmlns:a16="http://schemas.microsoft.com/office/drawing/2014/main" id="{A2239790-09D9-5FB1-5CB5-6C753EC9FD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052" y="912939"/>
                <a:ext cx="11109388" cy="2524794"/>
              </a:xfrm>
              <a:prstGeom prst="rect">
                <a:avLst/>
              </a:prstGeom>
              <a:blipFill>
                <a:blip r:embed="rId2"/>
                <a:stretch>
                  <a:fillRect l="-329" t="-1449" b="-289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Obrázek 12">
            <a:extLst>
              <a:ext uri="{FF2B5EF4-FFF2-40B4-BE49-F238E27FC236}">
                <a16:creationId xmlns:a16="http://schemas.microsoft.com/office/drawing/2014/main" id="{925E4AEB-A357-3DE3-2F76-E463D09A71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261" y="4446612"/>
            <a:ext cx="3064628" cy="988836"/>
          </a:xfrm>
          <a:prstGeom prst="rect">
            <a:avLst/>
          </a:prstGeom>
        </p:spPr>
      </p:pic>
      <p:pic>
        <p:nvPicPr>
          <p:cNvPr id="15" name="Obrázek 14" descr="Obsah obrázku osoba, letadlo, balón&#10;&#10;Popis byl vytvořen automaticky">
            <a:extLst>
              <a:ext uri="{FF2B5EF4-FFF2-40B4-BE49-F238E27FC236}">
                <a16:creationId xmlns:a16="http://schemas.microsoft.com/office/drawing/2014/main" id="{838E765A-A6E4-E357-ED22-E64A308F39F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195" y="4507822"/>
            <a:ext cx="726070" cy="726070"/>
          </a:xfrm>
          <a:prstGeom prst="rect">
            <a:avLst/>
          </a:prstGeom>
        </p:spPr>
      </p:pic>
      <p:sp>
        <p:nvSpPr>
          <p:cNvPr id="17" name="Ovál 16">
            <a:extLst>
              <a:ext uri="{FF2B5EF4-FFF2-40B4-BE49-F238E27FC236}">
                <a16:creationId xmlns:a16="http://schemas.microsoft.com/office/drawing/2014/main" id="{3D378AD8-CFB3-AE7D-E9EF-E507DA790FD6}"/>
              </a:ext>
            </a:extLst>
          </p:cNvPr>
          <p:cNvSpPr/>
          <p:nvPr/>
        </p:nvSpPr>
        <p:spPr>
          <a:xfrm>
            <a:off x="7808567" y="3098118"/>
            <a:ext cx="546100" cy="596900"/>
          </a:xfrm>
          <a:prstGeom prst="ellipse">
            <a:avLst/>
          </a:prstGeom>
          <a:solidFill>
            <a:srgbClr val="345FC8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ál 19">
            <a:extLst>
              <a:ext uri="{FF2B5EF4-FFF2-40B4-BE49-F238E27FC236}">
                <a16:creationId xmlns:a16="http://schemas.microsoft.com/office/drawing/2014/main" id="{F256036B-0272-926A-894C-5ADB640F21F2}"/>
              </a:ext>
            </a:extLst>
          </p:cNvPr>
          <p:cNvSpPr/>
          <p:nvPr/>
        </p:nvSpPr>
        <p:spPr>
          <a:xfrm>
            <a:off x="7808567" y="3281366"/>
            <a:ext cx="546100" cy="596900"/>
          </a:xfrm>
          <a:prstGeom prst="ellipse">
            <a:avLst/>
          </a:prstGeom>
          <a:solidFill>
            <a:srgbClr val="D64444">
              <a:alpha val="89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ál 20">
            <a:extLst>
              <a:ext uri="{FF2B5EF4-FFF2-40B4-BE49-F238E27FC236}">
                <a16:creationId xmlns:a16="http://schemas.microsoft.com/office/drawing/2014/main" id="{F2E9E913-6DA8-FB23-D3B8-B54EE99D2EA2}"/>
              </a:ext>
            </a:extLst>
          </p:cNvPr>
          <p:cNvSpPr/>
          <p:nvPr/>
        </p:nvSpPr>
        <p:spPr>
          <a:xfrm>
            <a:off x="8855912" y="3163124"/>
            <a:ext cx="546100" cy="596900"/>
          </a:xfrm>
          <a:prstGeom prst="ellipse">
            <a:avLst/>
          </a:prstGeom>
          <a:solidFill>
            <a:srgbClr val="345FC8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ál 21">
            <a:extLst>
              <a:ext uri="{FF2B5EF4-FFF2-40B4-BE49-F238E27FC236}">
                <a16:creationId xmlns:a16="http://schemas.microsoft.com/office/drawing/2014/main" id="{03787C4C-C181-2ABF-9376-430C4B77FD31}"/>
              </a:ext>
            </a:extLst>
          </p:cNvPr>
          <p:cNvSpPr/>
          <p:nvPr/>
        </p:nvSpPr>
        <p:spPr>
          <a:xfrm>
            <a:off x="8855912" y="3261782"/>
            <a:ext cx="546100" cy="596900"/>
          </a:xfrm>
          <a:prstGeom prst="ellipse">
            <a:avLst/>
          </a:prstGeom>
          <a:solidFill>
            <a:srgbClr val="D64444">
              <a:alpha val="89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ál 22">
            <a:extLst>
              <a:ext uri="{FF2B5EF4-FFF2-40B4-BE49-F238E27FC236}">
                <a16:creationId xmlns:a16="http://schemas.microsoft.com/office/drawing/2014/main" id="{FE48658C-7EAC-9671-3DD9-785FF99CE7C6}"/>
              </a:ext>
            </a:extLst>
          </p:cNvPr>
          <p:cNvSpPr/>
          <p:nvPr/>
        </p:nvSpPr>
        <p:spPr>
          <a:xfrm>
            <a:off x="9869750" y="3267946"/>
            <a:ext cx="546100" cy="596900"/>
          </a:xfrm>
          <a:prstGeom prst="ellipse">
            <a:avLst/>
          </a:prstGeom>
          <a:solidFill>
            <a:srgbClr val="345FC8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ál 23">
            <a:extLst>
              <a:ext uri="{FF2B5EF4-FFF2-40B4-BE49-F238E27FC236}">
                <a16:creationId xmlns:a16="http://schemas.microsoft.com/office/drawing/2014/main" id="{5D8F5CFA-E424-6A9A-8C57-F2630BD70A2F}"/>
              </a:ext>
            </a:extLst>
          </p:cNvPr>
          <p:cNvSpPr/>
          <p:nvPr/>
        </p:nvSpPr>
        <p:spPr>
          <a:xfrm>
            <a:off x="9869750" y="3148288"/>
            <a:ext cx="546100" cy="596900"/>
          </a:xfrm>
          <a:prstGeom prst="ellipse">
            <a:avLst/>
          </a:prstGeom>
          <a:solidFill>
            <a:srgbClr val="D64444">
              <a:alpha val="89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ál 24">
            <a:extLst>
              <a:ext uri="{FF2B5EF4-FFF2-40B4-BE49-F238E27FC236}">
                <a16:creationId xmlns:a16="http://schemas.microsoft.com/office/drawing/2014/main" id="{0A12D60E-A530-E813-3DD1-1AF24DBF4E18}"/>
              </a:ext>
            </a:extLst>
          </p:cNvPr>
          <p:cNvSpPr/>
          <p:nvPr/>
        </p:nvSpPr>
        <p:spPr>
          <a:xfrm>
            <a:off x="10839274" y="3297131"/>
            <a:ext cx="546100" cy="596900"/>
          </a:xfrm>
          <a:prstGeom prst="ellipse">
            <a:avLst/>
          </a:prstGeom>
          <a:solidFill>
            <a:srgbClr val="345FC8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ál 25">
            <a:extLst>
              <a:ext uri="{FF2B5EF4-FFF2-40B4-BE49-F238E27FC236}">
                <a16:creationId xmlns:a16="http://schemas.microsoft.com/office/drawing/2014/main" id="{87FA2D1D-9CA4-816D-03EA-7A0F0EC70374}"/>
              </a:ext>
            </a:extLst>
          </p:cNvPr>
          <p:cNvSpPr/>
          <p:nvPr/>
        </p:nvSpPr>
        <p:spPr>
          <a:xfrm>
            <a:off x="10839274" y="3080193"/>
            <a:ext cx="546100" cy="596900"/>
          </a:xfrm>
          <a:prstGeom prst="ellipse">
            <a:avLst/>
          </a:prstGeom>
          <a:solidFill>
            <a:srgbClr val="D64444">
              <a:alpha val="89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ál 26">
            <a:extLst>
              <a:ext uri="{FF2B5EF4-FFF2-40B4-BE49-F238E27FC236}">
                <a16:creationId xmlns:a16="http://schemas.microsoft.com/office/drawing/2014/main" id="{0E4CA269-A244-00BC-FB15-28310E7CA2E6}"/>
              </a:ext>
            </a:extLst>
          </p:cNvPr>
          <p:cNvSpPr/>
          <p:nvPr/>
        </p:nvSpPr>
        <p:spPr>
          <a:xfrm rot="16200000">
            <a:off x="7709081" y="4545697"/>
            <a:ext cx="783983" cy="596900"/>
          </a:xfrm>
          <a:prstGeom prst="ellipse">
            <a:avLst/>
          </a:prstGeom>
          <a:solidFill>
            <a:srgbClr val="345FC8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ál 27">
            <a:extLst>
              <a:ext uri="{FF2B5EF4-FFF2-40B4-BE49-F238E27FC236}">
                <a16:creationId xmlns:a16="http://schemas.microsoft.com/office/drawing/2014/main" id="{F0364C1E-02C1-001C-D751-93343ED0D562}"/>
              </a:ext>
            </a:extLst>
          </p:cNvPr>
          <p:cNvSpPr/>
          <p:nvPr/>
        </p:nvSpPr>
        <p:spPr>
          <a:xfrm>
            <a:off x="7828023" y="4403080"/>
            <a:ext cx="546100" cy="890560"/>
          </a:xfrm>
          <a:prstGeom prst="ellipse">
            <a:avLst/>
          </a:prstGeom>
          <a:solidFill>
            <a:srgbClr val="D64444">
              <a:alpha val="79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ál 30">
            <a:extLst>
              <a:ext uri="{FF2B5EF4-FFF2-40B4-BE49-F238E27FC236}">
                <a16:creationId xmlns:a16="http://schemas.microsoft.com/office/drawing/2014/main" id="{EF1951BB-A3CB-C50A-4FA1-293915672944}"/>
              </a:ext>
            </a:extLst>
          </p:cNvPr>
          <p:cNvSpPr/>
          <p:nvPr/>
        </p:nvSpPr>
        <p:spPr>
          <a:xfrm rot="16200000">
            <a:off x="9739613" y="4531726"/>
            <a:ext cx="829646" cy="596900"/>
          </a:xfrm>
          <a:prstGeom prst="ellipse">
            <a:avLst/>
          </a:prstGeom>
          <a:solidFill>
            <a:srgbClr val="345FC8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ál 31">
            <a:extLst>
              <a:ext uri="{FF2B5EF4-FFF2-40B4-BE49-F238E27FC236}">
                <a16:creationId xmlns:a16="http://schemas.microsoft.com/office/drawing/2014/main" id="{071AB80E-B0F5-B7FD-2F11-E908CD17D5B2}"/>
              </a:ext>
            </a:extLst>
          </p:cNvPr>
          <p:cNvSpPr/>
          <p:nvPr/>
        </p:nvSpPr>
        <p:spPr>
          <a:xfrm rot="16200000">
            <a:off x="9879859" y="4415828"/>
            <a:ext cx="546100" cy="827046"/>
          </a:xfrm>
          <a:prstGeom prst="ellipse">
            <a:avLst/>
          </a:prstGeom>
          <a:solidFill>
            <a:srgbClr val="D64444">
              <a:alpha val="89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Ovál 34">
            <a:extLst>
              <a:ext uri="{FF2B5EF4-FFF2-40B4-BE49-F238E27FC236}">
                <a16:creationId xmlns:a16="http://schemas.microsoft.com/office/drawing/2014/main" id="{3631E806-EFD9-2620-45D8-6ECF523B5207}"/>
              </a:ext>
            </a:extLst>
          </p:cNvPr>
          <p:cNvSpPr/>
          <p:nvPr/>
        </p:nvSpPr>
        <p:spPr>
          <a:xfrm rot="3732225">
            <a:off x="7717344" y="5906107"/>
            <a:ext cx="742046" cy="507412"/>
          </a:xfrm>
          <a:prstGeom prst="ellipse">
            <a:avLst/>
          </a:prstGeom>
          <a:solidFill>
            <a:srgbClr val="345FC8">
              <a:alpha val="88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vál 38">
            <a:extLst>
              <a:ext uri="{FF2B5EF4-FFF2-40B4-BE49-F238E27FC236}">
                <a16:creationId xmlns:a16="http://schemas.microsoft.com/office/drawing/2014/main" id="{136A4F32-23D9-483C-4395-C105620208D9}"/>
              </a:ext>
            </a:extLst>
          </p:cNvPr>
          <p:cNvSpPr/>
          <p:nvPr/>
        </p:nvSpPr>
        <p:spPr>
          <a:xfrm rot="7813854">
            <a:off x="7726061" y="5906106"/>
            <a:ext cx="742046" cy="507412"/>
          </a:xfrm>
          <a:prstGeom prst="ellipse">
            <a:avLst/>
          </a:prstGeom>
          <a:solidFill>
            <a:srgbClr val="C2444B">
              <a:alpha val="91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Ovál 39">
            <a:extLst>
              <a:ext uri="{FF2B5EF4-FFF2-40B4-BE49-F238E27FC236}">
                <a16:creationId xmlns:a16="http://schemas.microsoft.com/office/drawing/2014/main" id="{78F604DE-DB2F-DA52-F44C-8BAC1FFC98D8}"/>
              </a:ext>
            </a:extLst>
          </p:cNvPr>
          <p:cNvSpPr/>
          <p:nvPr/>
        </p:nvSpPr>
        <p:spPr>
          <a:xfrm rot="4364801">
            <a:off x="8851128" y="5905513"/>
            <a:ext cx="742046" cy="507412"/>
          </a:xfrm>
          <a:prstGeom prst="ellipse">
            <a:avLst/>
          </a:prstGeom>
          <a:solidFill>
            <a:srgbClr val="345FC8">
              <a:alpha val="88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Ovál 40">
            <a:extLst>
              <a:ext uri="{FF2B5EF4-FFF2-40B4-BE49-F238E27FC236}">
                <a16:creationId xmlns:a16="http://schemas.microsoft.com/office/drawing/2014/main" id="{CEA1B2E9-0B2C-8EA4-4997-EC7064FB09E6}"/>
              </a:ext>
            </a:extLst>
          </p:cNvPr>
          <p:cNvSpPr/>
          <p:nvPr/>
        </p:nvSpPr>
        <p:spPr>
          <a:xfrm rot="6843314">
            <a:off x="8859845" y="5905512"/>
            <a:ext cx="742046" cy="507412"/>
          </a:xfrm>
          <a:prstGeom prst="ellipse">
            <a:avLst/>
          </a:prstGeom>
          <a:solidFill>
            <a:srgbClr val="C2444B">
              <a:alpha val="91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Ovál 41">
            <a:extLst>
              <a:ext uri="{FF2B5EF4-FFF2-40B4-BE49-F238E27FC236}">
                <a16:creationId xmlns:a16="http://schemas.microsoft.com/office/drawing/2014/main" id="{45740A9B-A443-5E2B-BC0E-E87EF8DF01CB}"/>
              </a:ext>
            </a:extLst>
          </p:cNvPr>
          <p:cNvSpPr/>
          <p:nvPr/>
        </p:nvSpPr>
        <p:spPr>
          <a:xfrm rot="6401336">
            <a:off x="9875022" y="5901911"/>
            <a:ext cx="742046" cy="507412"/>
          </a:xfrm>
          <a:prstGeom prst="ellipse">
            <a:avLst/>
          </a:prstGeom>
          <a:solidFill>
            <a:srgbClr val="345FC8">
              <a:alpha val="88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Ovál 42">
            <a:extLst>
              <a:ext uri="{FF2B5EF4-FFF2-40B4-BE49-F238E27FC236}">
                <a16:creationId xmlns:a16="http://schemas.microsoft.com/office/drawing/2014/main" id="{64F8F667-F671-596D-E37D-7D84D83F99D1}"/>
              </a:ext>
            </a:extLst>
          </p:cNvPr>
          <p:cNvSpPr/>
          <p:nvPr/>
        </p:nvSpPr>
        <p:spPr>
          <a:xfrm rot="4067409">
            <a:off x="9883739" y="5901910"/>
            <a:ext cx="742046" cy="507412"/>
          </a:xfrm>
          <a:prstGeom prst="ellipse">
            <a:avLst/>
          </a:prstGeom>
          <a:solidFill>
            <a:srgbClr val="C2444B">
              <a:alpha val="91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Ovál 43">
            <a:extLst>
              <a:ext uri="{FF2B5EF4-FFF2-40B4-BE49-F238E27FC236}">
                <a16:creationId xmlns:a16="http://schemas.microsoft.com/office/drawing/2014/main" id="{FEC0A9D0-FA5D-2C47-599E-134FF3CFF049}"/>
              </a:ext>
            </a:extLst>
          </p:cNvPr>
          <p:cNvSpPr/>
          <p:nvPr/>
        </p:nvSpPr>
        <p:spPr>
          <a:xfrm rot="6814434">
            <a:off x="10943507" y="5899426"/>
            <a:ext cx="742046" cy="507412"/>
          </a:xfrm>
          <a:prstGeom prst="ellipse">
            <a:avLst/>
          </a:prstGeom>
          <a:solidFill>
            <a:srgbClr val="345FC8">
              <a:alpha val="88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Ovál 44">
            <a:extLst>
              <a:ext uri="{FF2B5EF4-FFF2-40B4-BE49-F238E27FC236}">
                <a16:creationId xmlns:a16="http://schemas.microsoft.com/office/drawing/2014/main" id="{88BCCFD4-515F-52C4-BF6A-8378A0E80367}"/>
              </a:ext>
            </a:extLst>
          </p:cNvPr>
          <p:cNvSpPr/>
          <p:nvPr/>
        </p:nvSpPr>
        <p:spPr>
          <a:xfrm rot="2973309">
            <a:off x="10952224" y="5899425"/>
            <a:ext cx="742046" cy="507412"/>
          </a:xfrm>
          <a:prstGeom prst="ellipse">
            <a:avLst/>
          </a:prstGeom>
          <a:solidFill>
            <a:srgbClr val="C2444B">
              <a:alpha val="91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7" name="Přímá spojnice se šipkou 46">
            <a:extLst>
              <a:ext uri="{FF2B5EF4-FFF2-40B4-BE49-F238E27FC236}">
                <a16:creationId xmlns:a16="http://schemas.microsoft.com/office/drawing/2014/main" id="{84C1979A-B751-4FFC-647E-C573B75D00A7}"/>
              </a:ext>
            </a:extLst>
          </p:cNvPr>
          <p:cNvCxnSpPr>
            <a:cxnSpLocks/>
          </p:cNvCxnSpPr>
          <p:nvPr/>
        </p:nvCxnSpPr>
        <p:spPr>
          <a:xfrm flipV="1">
            <a:off x="5276534" y="3745188"/>
            <a:ext cx="2201263" cy="8063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Přímá spojnice se šipkou 47">
            <a:extLst>
              <a:ext uri="{FF2B5EF4-FFF2-40B4-BE49-F238E27FC236}">
                <a16:creationId xmlns:a16="http://schemas.microsoft.com/office/drawing/2014/main" id="{50A8FD3E-E81B-E326-8F57-70F8BCF492F1}"/>
              </a:ext>
            </a:extLst>
          </p:cNvPr>
          <p:cNvCxnSpPr>
            <a:cxnSpLocks/>
          </p:cNvCxnSpPr>
          <p:nvPr/>
        </p:nvCxnSpPr>
        <p:spPr>
          <a:xfrm flipV="1">
            <a:off x="5257078" y="4775200"/>
            <a:ext cx="2312122" cy="7135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Přímá spojnice se šipkou 48">
            <a:extLst>
              <a:ext uri="{FF2B5EF4-FFF2-40B4-BE49-F238E27FC236}">
                <a16:creationId xmlns:a16="http://schemas.microsoft.com/office/drawing/2014/main" id="{A226C351-C8E3-87A5-254F-25864F3678EA}"/>
              </a:ext>
            </a:extLst>
          </p:cNvPr>
          <p:cNvCxnSpPr>
            <a:cxnSpLocks/>
          </p:cNvCxnSpPr>
          <p:nvPr/>
        </p:nvCxnSpPr>
        <p:spPr>
          <a:xfrm>
            <a:off x="5252259" y="5076603"/>
            <a:ext cx="2161866" cy="89747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5" name="TextovéPole 54">
            <a:extLst>
              <a:ext uri="{FF2B5EF4-FFF2-40B4-BE49-F238E27FC236}">
                <a16:creationId xmlns:a16="http://schemas.microsoft.com/office/drawing/2014/main" id="{FCF861B4-AEF6-E9F1-1121-6B29FEBFDEA9}"/>
              </a:ext>
            </a:extLst>
          </p:cNvPr>
          <p:cNvSpPr txBox="1"/>
          <p:nvPr/>
        </p:nvSpPr>
        <p:spPr>
          <a:xfrm>
            <a:off x="8240667" y="2500998"/>
            <a:ext cx="3144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Isovector</a:t>
            </a:r>
            <a:r>
              <a:rPr lang="en-US" dirty="0"/>
              <a:t> electric dipole (IV E1) </a:t>
            </a:r>
          </a:p>
        </p:txBody>
      </p:sp>
      <p:sp>
        <p:nvSpPr>
          <p:cNvPr id="56" name="TextovéPole 55">
            <a:extLst>
              <a:ext uri="{FF2B5EF4-FFF2-40B4-BE49-F238E27FC236}">
                <a16:creationId xmlns:a16="http://schemas.microsoft.com/office/drawing/2014/main" id="{CACB1A92-7757-D790-D13D-D0B5912F478F}"/>
              </a:ext>
            </a:extLst>
          </p:cNvPr>
          <p:cNvSpPr txBox="1"/>
          <p:nvPr/>
        </p:nvSpPr>
        <p:spPr>
          <a:xfrm>
            <a:off x="7477797" y="3946125"/>
            <a:ext cx="4670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Isoscalar</a:t>
            </a:r>
            <a:r>
              <a:rPr lang="en-US" dirty="0"/>
              <a:t> and </a:t>
            </a:r>
            <a:r>
              <a:rPr lang="en-US" dirty="0" err="1"/>
              <a:t>isovector</a:t>
            </a:r>
            <a:r>
              <a:rPr lang="en-US" dirty="0"/>
              <a:t> electric quadrupole (E2) </a:t>
            </a:r>
          </a:p>
        </p:txBody>
      </p:sp>
      <p:sp>
        <p:nvSpPr>
          <p:cNvPr id="57" name="TextovéPole 56">
            <a:extLst>
              <a:ext uri="{FF2B5EF4-FFF2-40B4-BE49-F238E27FC236}">
                <a16:creationId xmlns:a16="http://schemas.microsoft.com/office/drawing/2014/main" id="{1A3E042A-3377-2FF2-5FFD-21D320B97404}"/>
              </a:ext>
            </a:extLst>
          </p:cNvPr>
          <p:cNvSpPr txBox="1"/>
          <p:nvPr/>
        </p:nvSpPr>
        <p:spPr>
          <a:xfrm>
            <a:off x="8127888" y="5337739"/>
            <a:ext cx="3611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Scissor magnetic dipole (orbital M1) </a:t>
            </a:r>
          </a:p>
        </p:txBody>
      </p:sp>
      <p:sp>
        <p:nvSpPr>
          <p:cNvPr id="58" name="TextovéPole 57">
            <a:extLst>
              <a:ext uri="{FF2B5EF4-FFF2-40B4-BE49-F238E27FC236}">
                <a16:creationId xmlns:a16="http://schemas.microsoft.com/office/drawing/2014/main" id="{054C8CFC-81B7-BF5E-9367-9603C492F7EB}"/>
              </a:ext>
            </a:extLst>
          </p:cNvPr>
          <p:cNvSpPr txBox="1"/>
          <p:nvPr/>
        </p:nvSpPr>
        <p:spPr>
          <a:xfrm>
            <a:off x="1659388" y="5522405"/>
            <a:ext cx="6655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ℏω</a:t>
            </a:r>
            <a:endParaRPr lang="en-US" sz="2800" dirty="0"/>
          </a:p>
        </p:txBody>
      </p:sp>
      <p:sp>
        <p:nvSpPr>
          <p:cNvPr id="59" name="Rectangle 4">
            <a:extLst>
              <a:ext uri="{FF2B5EF4-FFF2-40B4-BE49-F238E27FC236}">
                <a16:creationId xmlns:a16="http://schemas.microsoft.com/office/drawing/2014/main" id="{62CF233A-ADB8-AD65-18A3-2BCE1FB5A4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1240" y="1926"/>
            <a:ext cx="8229600" cy="813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003399"/>
                </a:solidFill>
              </a:rPr>
              <a:t>Nuclear collective vibrations </a:t>
            </a:r>
          </a:p>
        </p:txBody>
      </p:sp>
      <p:sp>
        <p:nvSpPr>
          <p:cNvPr id="62" name="Ovál 61">
            <a:extLst>
              <a:ext uri="{FF2B5EF4-FFF2-40B4-BE49-F238E27FC236}">
                <a16:creationId xmlns:a16="http://schemas.microsoft.com/office/drawing/2014/main" id="{E4364D0E-7B80-2D82-595E-D83C8D64A818}"/>
              </a:ext>
            </a:extLst>
          </p:cNvPr>
          <p:cNvSpPr/>
          <p:nvPr/>
        </p:nvSpPr>
        <p:spPr>
          <a:xfrm>
            <a:off x="8717584" y="4567747"/>
            <a:ext cx="783983" cy="596900"/>
          </a:xfrm>
          <a:prstGeom prst="ellipse">
            <a:avLst/>
          </a:prstGeom>
          <a:solidFill>
            <a:srgbClr val="345FC8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Ovál 62">
            <a:extLst>
              <a:ext uri="{FF2B5EF4-FFF2-40B4-BE49-F238E27FC236}">
                <a16:creationId xmlns:a16="http://schemas.microsoft.com/office/drawing/2014/main" id="{56C8BCFA-039E-6CAA-CC3A-78B62BA10B6C}"/>
              </a:ext>
            </a:extLst>
          </p:cNvPr>
          <p:cNvSpPr/>
          <p:nvPr/>
        </p:nvSpPr>
        <p:spPr>
          <a:xfrm rot="5400000">
            <a:off x="8836526" y="4425130"/>
            <a:ext cx="546100" cy="890560"/>
          </a:xfrm>
          <a:prstGeom prst="ellipse">
            <a:avLst/>
          </a:prstGeom>
          <a:solidFill>
            <a:srgbClr val="D64444">
              <a:alpha val="79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Ovál 63">
            <a:extLst>
              <a:ext uri="{FF2B5EF4-FFF2-40B4-BE49-F238E27FC236}">
                <a16:creationId xmlns:a16="http://schemas.microsoft.com/office/drawing/2014/main" id="{3708969F-69E1-CD1B-A1E0-539BA7BAF3AC}"/>
              </a:ext>
            </a:extLst>
          </p:cNvPr>
          <p:cNvSpPr/>
          <p:nvPr/>
        </p:nvSpPr>
        <p:spPr>
          <a:xfrm>
            <a:off x="10826538" y="4528194"/>
            <a:ext cx="829646" cy="596900"/>
          </a:xfrm>
          <a:prstGeom prst="ellipse">
            <a:avLst/>
          </a:prstGeom>
          <a:solidFill>
            <a:srgbClr val="345FC8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Ovál 64">
            <a:extLst>
              <a:ext uri="{FF2B5EF4-FFF2-40B4-BE49-F238E27FC236}">
                <a16:creationId xmlns:a16="http://schemas.microsoft.com/office/drawing/2014/main" id="{BD35C51A-5340-0C5B-DD7B-E7DE36F4318D}"/>
              </a:ext>
            </a:extLst>
          </p:cNvPr>
          <p:cNvSpPr/>
          <p:nvPr/>
        </p:nvSpPr>
        <p:spPr>
          <a:xfrm>
            <a:off x="10966784" y="4412296"/>
            <a:ext cx="546100" cy="827046"/>
          </a:xfrm>
          <a:prstGeom prst="ellipse">
            <a:avLst/>
          </a:prstGeom>
          <a:solidFill>
            <a:srgbClr val="D64444">
              <a:alpha val="89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TextovéPole 69">
            <a:extLst>
              <a:ext uri="{FF2B5EF4-FFF2-40B4-BE49-F238E27FC236}">
                <a16:creationId xmlns:a16="http://schemas.microsoft.com/office/drawing/2014/main" id="{A5F26AED-EA0F-B29F-8952-C21E81D43B28}"/>
              </a:ext>
            </a:extLst>
          </p:cNvPr>
          <p:cNvSpPr txBox="1"/>
          <p:nvPr/>
        </p:nvSpPr>
        <p:spPr>
          <a:xfrm>
            <a:off x="4316283" y="6099713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i="1" dirty="0"/>
          </a:p>
          <a:p>
            <a:r>
              <a:rPr lang="en-US" dirty="0">
                <a:solidFill>
                  <a:srgbClr val="0033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dirty="0" err="1">
                <a:solidFill>
                  <a:srgbClr val="345FC8"/>
                </a:solidFill>
              </a:rPr>
              <a:t>isoscalar</a:t>
            </a:r>
            <a:r>
              <a:rPr lang="en-US" dirty="0">
                <a:solidFill>
                  <a:srgbClr val="345FC8"/>
                </a:solidFill>
              </a:rPr>
              <a:t> or </a:t>
            </a:r>
            <a:r>
              <a:rPr lang="en-US" dirty="0" err="1">
                <a:solidFill>
                  <a:srgbClr val="345FC8"/>
                </a:solidFill>
              </a:rPr>
              <a:t>isovector</a:t>
            </a:r>
            <a:r>
              <a:rPr lang="en-US" dirty="0">
                <a:solidFill>
                  <a:srgbClr val="345FC8"/>
                </a:solidFill>
              </a:rPr>
              <a:t> type  </a:t>
            </a:r>
          </a:p>
        </p:txBody>
      </p:sp>
    </p:spTree>
    <p:extLst>
      <p:ext uri="{BB962C8B-B14F-4D97-AF65-F5344CB8AC3E}">
        <p14:creationId xmlns:p14="http://schemas.microsoft.com/office/powerpoint/2010/main" val="2313969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465DFBB-C280-6DC8-2FF7-DCAC2BBBA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81A8C4-D0C5-4DE6-B5B9-1340DF7D807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ovéPole 8">
                <a:extLst>
                  <a:ext uri="{FF2B5EF4-FFF2-40B4-BE49-F238E27FC236}">
                    <a16:creationId xmlns:a16="http://schemas.microsoft.com/office/drawing/2014/main" id="{C837B72F-1C35-5A85-3DA2-52DBA61DCFF5}"/>
                  </a:ext>
                </a:extLst>
              </p:cNvPr>
              <p:cNvSpPr txBox="1"/>
              <p:nvPr/>
            </p:nvSpPr>
            <p:spPr>
              <a:xfrm>
                <a:off x="112571" y="2210586"/>
                <a:ext cx="6094378" cy="12548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endParaRPr lang="en-US" dirty="0">
                  <a:solidFill>
                    <a:srgbClr val="345FC8"/>
                  </a:solidFill>
                </a:endParaRPr>
              </a:p>
              <a:p>
                <a:r>
                  <a:rPr lang="en-US" dirty="0"/>
                  <a:t>Reduced transition probability</a:t>
                </a:r>
                <a:r>
                  <a:rPr lang="en-US" dirty="0">
                    <a:solidFill>
                      <a:srgbClr val="345FC8"/>
                    </a:solidFill>
                  </a:rPr>
                  <a:t> 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345FC8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en-US" sz="2000" b="0" i="1" smtClean="0">
                        <a:solidFill>
                          <a:srgbClr val="345FC8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solidFill>
                          <a:srgbClr val="345FC8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US" sz="2000" b="0" i="1" smtClean="0">
                        <a:solidFill>
                          <a:srgbClr val="345FC8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1,</m:t>
                    </m:r>
                    <m:r>
                      <m:rPr>
                        <m:nor/>
                      </m:rPr>
                      <a:rPr lang="en-US" sz="2000" i="1" dirty="0" smtClean="0">
                        <a:solidFill>
                          <a:srgbClr val="345FC8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</m:t>
                    </m:r>
                    <m:r>
                      <m:rPr>
                        <m:nor/>
                      </m:rPr>
                      <a:rPr lang="en-US" sz="2000" i="1" dirty="0" smtClean="0">
                        <a:solidFill>
                          <a:srgbClr val="345FC8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 i="1" dirty="0" smtClean="0">
                        <a:solidFill>
                          <a:srgbClr val="345FC8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→ </m:t>
                    </m:r>
                    <m:r>
                      <m:rPr>
                        <m:nor/>
                      </m:rPr>
                      <a:rPr lang="en-US" sz="2000" i="1" dirty="0" smtClean="0">
                        <a:solidFill>
                          <a:srgbClr val="345FC8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f</m:t>
                    </m:r>
                    <m:r>
                      <a:rPr lang="en-US" sz="2000" b="0" i="1" smtClean="0">
                        <a:solidFill>
                          <a:srgbClr val="345FC8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rgbClr val="345FC8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0" dirty="0" smtClean="0">
                        <a:solidFill>
                          <a:srgbClr val="345FC8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dirty="0" smtClean="0">
                        <a:solidFill>
                          <a:srgbClr val="345FC8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sz="2000" i="1" dirty="0" smtClean="0">
                            <a:solidFill>
                              <a:srgbClr val="345FC8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000" i="1" dirty="0" smtClean="0">
                                <a:solidFill>
                                  <a:srgbClr val="345FC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2000" i="1" dirty="0" smtClean="0">
                                    <a:solidFill>
                                      <a:srgbClr val="345FC8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dirty="0" smtClean="0">
                                    <a:solidFill>
                                      <a:srgbClr val="345FC8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US" sz="2000" b="0" i="1" dirty="0" smtClean="0">
                                    <a:solidFill>
                                      <a:srgbClr val="345FC8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Sup>
                                  <m:sSubSupPr>
                                    <m:ctrlPr>
                                      <a:rPr lang="en-US" sz="2000" i="1" dirty="0">
                                        <a:solidFill>
                                          <a:srgbClr val="345FC8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i="1" dirty="0" smtClean="0">
                                        <a:solidFill>
                                          <a:srgbClr val="345FC8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sz="2000" i="1" dirty="0" smtClean="0">
                                        <a:solidFill>
                                          <a:srgbClr val="345FC8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  <m:sup>
                                    <m:sSub>
                                      <m:sSubPr>
                                        <m:ctrlPr>
                                          <a:rPr lang="en-US" sz="2000" i="1" dirty="0">
                                            <a:solidFill>
                                              <a:srgbClr val="345FC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i="1" dirty="0" smtClean="0">
                                            <a:solidFill>
                                              <a:srgbClr val="345FC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π</m:t>
                                        </m:r>
                                      </m:e>
                                      <m:sub>
                                        <m:r>
                                          <a:rPr lang="en-US" sz="2000" i="1" dirty="0" smtClean="0">
                                            <a:solidFill>
                                              <a:srgbClr val="345FC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sub>
                                    </m:sSub>
                                  </m:sup>
                                </m:sSubSup>
                              </m:e>
                              <m:e>
                                <m:r>
                                  <a:rPr lang="en-US" sz="2000" b="0" i="1" dirty="0" smtClean="0">
                                    <a:solidFill>
                                      <a:srgbClr val="345FC8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2000" b="1" i="1" dirty="0" smtClean="0">
                                        <a:solidFill>
                                          <a:srgbClr val="345FC8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Sup>
                                      <m:sSubSupPr>
                                        <m:ctrlPr>
                                          <a:rPr lang="en-US" sz="2000" b="1" i="1" dirty="0" smtClean="0">
                                            <a:solidFill>
                                              <a:srgbClr val="345FC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2000" b="1" i="1" dirty="0" smtClean="0">
                                            <a:solidFill>
                                              <a:srgbClr val="345FC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𝑴</m:t>
                                        </m:r>
                                      </m:e>
                                      <m:sub>
                                        <m:r>
                                          <a:rPr lang="en-US" sz="2000" b="1" i="1" dirty="0" smtClean="0">
                                            <a:solidFill>
                                              <a:srgbClr val="345FC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  <m:sup>
                                        <m:r>
                                          <a:rPr lang="en-US" sz="2000" b="1" i="1" smtClean="0">
                                            <a:solidFill>
                                              <a:srgbClr val="345FC8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𝑬</m:t>
                                        </m:r>
                                      </m:sup>
                                    </m:sSubSup>
                                    <m:r>
                                      <a:rPr lang="en-US" sz="2000" b="1" i="1" dirty="0" smtClean="0">
                                        <a:solidFill>
                                          <a:srgbClr val="345FC8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e>
                                </m:acc>
                              </m:e>
                              <m:e>
                                <m:r>
                                  <a:rPr lang="en-US" sz="2000" b="0" i="1" dirty="0" smtClean="0">
                                    <a:solidFill>
                                      <a:srgbClr val="345FC8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2000" b="0" i="1" dirty="0" smtClean="0">
                                    <a:solidFill>
                                      <a:srgbClr val="345FC8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Sup>
                                  <m:sSubSupPr>
                                    <m:ctrlPr>
                                      <a:rPr lang="en-US" sz="2000" i="1" dirty="0">
                                        <a:solidFill>
                                          <a:srgbClr val="345FC8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i="1" dirty="0" smtClean="0">
                                        <a:solidFill>
                                          <a:srgbClr val="345FC8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sz="2000" b="0" i="1" dirty="0" smtClean="0">
                                        <a:solidFill>
                                          <a:srgbClr val="345FC8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sSub>
                                      <m:sSubPr>
                                        <m:ctrlPr>
                                          <a:rPr lang="en-US" sz="2000" i="1" dirty="0">
                                            <a:solidFill>
                                              <a:srgbClr val="345FC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i="1" dirty="0" smtClean="0">
                                            <a:solidFill>
                                              <a:srgbClr val="345FC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π</m:t>
                                        </m:r>
                                      </m:e>
                                      <m:sub>
                                        <m:r>
                                          <a:rPr lang="en-US" sz="2000" b="0" i="1" dirty="0" smtClean="0">
                                            <a:solidFill>
                                              <a:srgbClr val="345FC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sup>
                                </m:sSubSup>
                              </m:e>
                            </m:d>
                          </m:e>
                        </m:d>
                      </m:e>
                      <m:sup>
                        <m:r>
                          <a:rPr lang="en-US" sz="2000" b="0" i="1" dirty="0" smtClean="0">
                            <a:solidFill>
                              <a:srgbClr val="345FC8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solidFill>
                    <a:srgbClr val="345FC8"/>
                  </a:solidFill>
                </a:endParaRPr>
              </a:p>
            </p:txBody>
          </p:sp>
        </mc:Choice>
        <mc:Fallback>
          <p:sp>
            <p:nvSpPr>
              <p:cNvPr id="9" name="TextovéPole 8">
                <a:extLst>
                  <a:ext uri="{FF2B5EF4-FFF2-40B4-BE49-F238E27FC236}">
                    <a16:creationId xmlns:a16="http://schemas.microsoft.com/office/drawing/2014/main" id="{C837B72F-1C35-5A85-3DA2-52DBA61DCF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571" y="2210586"/>
                <a:ext cx="6094378" cy="1254895"/>
              </a:xfrm>
              <a:prstGeom prst="rect">
                <a:avLst/>
              </a:prstGeom>
              <a:blipFill>
                <a:blip r:embed="rId2"/>
                <a:stretch>
                  <a:fillRect l="-8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ovéPole 10">
            <a:extLst>
              <a:ext uri="{FF2B5EF4-FFF2-40B4-BE49-F238E27FC236}">
                <a16:creationId xmlns:a16="http://schemas.microsoft.com/office/drawing/2014/main" id="{5E54BAEF-0758-F272-2D4B-14B8216CB317}"/>
              </a:ext>
            </a:extLst>
          </p:cNvPr>
          <p:cNvSpPr txBox="1"/>
          <p:nvPr/>
        </p:nvSpPr>
        <p:spPr>
          <a:xfrm>
            <a:off x="7253131" y="3298241"/>
            <a:ext cx="3208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dipole operator  </a:t>
            </a:r>
          </a:p>
        </p:txBody>
      </p:sp>
      <p:cxnSp>
        <p:nvCxnSpPr>
          <p:cNvPr id="14" name="Přímá spojnice se šipkou 13">
            <a:extLst>
              <a:ext uri="{FF2B5EF4-FFF2-40B4-BE49-F238E27FC236}">
                <a16:creationId xmlns:a16="http://schemas.microsoft.com/office/drawing/2014/main" id="{424724CF-26D6-65DD-A78A-828882262245}"/>
              </a:ext>
            </a:extLst>
          </p:cNvPr>
          <p:cNvCxnSpPr>
            <a:cxnSpLocks/>
            <a:stCxn id="15" idx="1"/>
          </p:cNvCxnSpPr>
          <p:nvPr/>
        </p:nvCxnSpPr>
        <p:spPr>
          <a:xfrm flipH="1" flipV="1">
            <a:off x="4236001" y="3446191"/>
            <a:ext cx="226594" cy="850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B3706074-472A-AF83-D4F6-802FB895EAF0}"/>
              </a:ext>
            </a:extLst>
          </p:cNvPr>
          <p:cNvSpPr txBox="1"/>
          <p:nvPr/>
        </p:nvSpPr>
        <p:spPr>
          <a:xfrm>
            <a:off x="4462595" y="4112272"/>
            <a:ext cx="8146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nuclear states calculated in some many-body approximation scheme</a:t>
            </a:r>
          </a:p>
        </p:txBody>
      </p:sp>
      <p:cxnSp>
        <p:nvCxnSpPr>
          <p:cNvPr id="16" name="Přímá spojnice se šipkou 15">
            <a:extLst>
              <a:ext uri="{FF2B5EF4-FFF2-40B4-BE49-F238E27FC236}">
                <a16:creationId xmlns:a16="http://schemas.microsoft.com/office/drawing/2014/main" id="{60603EF4-86A9-44D6-02C1-2637D90EFF2F}"/>
              </a:ext>
            </a:extLst>
          </p:cNvPr>
          <p:cNvCxnSpPr>
            <a:cxnSpLocks/>
            <a:stCxn id="15" idx="1"/>
          </p:cNvCxnSpPr>
          <p:nvPr/>
        </p:nvCxnSpPr>
        <p:spPr>
          <a:xfrm flipH="1" flipV="1">
            <a:off x="3514641" y="3510343"/>
            <a:ext cx="947954" cy="7865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5">
            <a:extLst>
              <a:ext uri="{FF2B5EF4-FFF2-40B4-BE49-F238E27FC236}">
                <a16:creationId xmlns:a16="http://schemas.microsoft.com/office/drawing/2014/main" id="{26E4E16E-D006-F8D6-9D25-65F2CAE858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8991" y="-281946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dirty="0">
                <a:solidFill>
                  <a:srgbClr val="003399"/>
                </a:solidFill>
              </a:rPr>
              <a:t>Electric dipole excitations </a:t>
            </a:r>
          </a:p>
        </p:txBody>
      </p:sp>
      <p:pic>
        <p:nvPicPr>
          <p:cNvPr id="22" name="Obrázek 21" descr="Obsah obrázku osoba, letadlo, balón&#10;&#10;Popis byl vytvořen automaticky">
            <a:extLst>
              <a:ext uri="{FF2B5EF4-FFF2-40B4-BE49-F238E27FC236}">
                <a16:creationId xmlns:a16="http://schemas.microsoft.com/office/drawing/2014/main" id="{F6CDD116-484C-FE58-3438-96A61A1CD2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254" y="1332523"/>
            <a:ext cx="580327" cy="567529"/>
          </a:xfrm>
          <a:prstGeom prst="rect">
            <a:avLst/>
          </a:prstGeom>
        </p:spPr>
      </p:pic>
      <p:sp>
        <p:nvSpPr>
          <p:cNvPr id="23" name="TextovéPole 22">
            <a:extLst>
              <a:ext uri="{FF2B5EF4-FFF2-40B4-BE49-F238E27FC236}">
                <a16:creationId xmlns:a16="http://schemas.microsoft.com/office/drawing/2014/main" id="{976EF290-151D-C147-E7ED-C119ED921DBB}"/>
              </a:ext>
            </a:extLst>
          </p:cNvPr>
          <p:cNvSpPr txBox="1"/>
          <p:nvPr/>
        </p:nvSpPr>
        <p:spPr>
          <a:xfrm>
            <a:off x="1606685" y="1988799"/>
            <a:ext cx="7490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ℏω</a:t>
            </a:r>
            <a:endParaRPr 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ovéPole 28">
                <a:extLst>
                  <a:ext uri="{FF2B5EF4-FFF2-40B4-BE49-F238E27FC236}">
                    <a16:creationId xmlns:a16="http://schemas.microsoft.com/office/drawing/2014/main" id="{EA8F50B8-4436-9953-C8EA-CBD6D80A81A2}"/>
                  </a:ext>
                </a:extLst>
              </p:cNvPr>
              <p:cNvSpPr txBox="1"/>
              <p:nvPr/>
            </p:nvSpPr>
            <p:spPr>
              <a:xfrm>
                <a:off x="345787" y="5006318"/>
                <a:ext cx="6249565" cy="13497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i="1" dirty="0" smtClean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γ</m:t>
                    </m:r>
                    <m:r>
                      <a:rPr lang="en-US" i="1" dirty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–ray) d</a:t>
                </a:r>
                <a:r>
                  <a:rPr lang="en-US" dirty="0" err="1"/>
                  <a:t>ipole</a:t>
                </a:r>
                <a:r>
                  <a:rPr lang="en-US" dirty="0"/>
                  <a:t> strength function</a:t>
                </a:r>
              </a:p>
              <a:p>
                <a:r>
                  <a:rPr lang="en-US" dirty="0"/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345FC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1,</m:t>
                          </m:r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345FC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  <m:sup/>
                        <m:e>
                          <m:r>
                            <a:rPr lang="en-US" b="0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1,</m:t>
                          </m:r>
                          <m:r>
                            <m:rPr>
                              <m:nor/>
                            </m:rPr>
                            <a:rPr lang="en-US" i="1" dirty="0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  <m:r>
                            <m:rPr>
                              <m:nor/>
                            </m:rPr>
                            <a:rPr lang="en-US" i="1" dirty="0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i="1" dirty="0" smtClean="0">
                              <a:solidFill>
                                <a:srgbClr val="345FC8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→ </m:t>
                          </m:r>
                          <m:r>
                            <m:rPr>
                              <m:nor/>
                            </m:rPr>
                            <a:rPr lang="en-US" i="1" dirty="0" smtClean="0">
                              <a:solidFill>
                                <a:srgbClr val="345FC8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f</m:t>
                          </m:r>
                          <m:r>
                            <a:rPr lang="en-US" b="0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 </m:t>
                          </m:r>
                        </m:e>
                      </m:nary>
                      <m:r>
                        <a:rPr lang="en-US" i="1" dirty="0" smtClean="0">
                          <a:solidFill>
                            <a:srgbClr val="345FC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 dirty="0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en-US" i="1" dirty="0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</m:sub>
                      </m:sSub>
                      <m:d>
                        <m:dPr>
                          <m:ctrlPr>
                            <a:rPr lang="en-US" b="0" i="1" dirty="0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dirty="0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  <m:r>
                            <a:rPr lang="en-US" b="0" i="1" dirty="0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</m:t>
                          </m:r>
                          <m:sSub>
                            <m:sSubPr>
                              <m:ctrlPr>
                                <a:rPr lang="en-US" i="1" dirty="0" smtClean="0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dirty="0" smtClean="0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𝑓𝑖</m:t>
                              </m:r>
                            </m:sub>
                          </m:sSub>
                        </m:e>
                      </m:d>
                      <m:r>
                        <a:rPr lang="en-US" b="0" i="1" dirty="0" smtClean="0">
                          <a:solidFill>
                            <a:srgbClr val="345FC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en-US" i="1" dirty="0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dirty="0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  <m:r>
                            <m:rPr>
                              <m:nor/>
                            </m:rPr>
                            <a:rPr lang="en-US" dirty="0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𝑓𝑖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345FC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dirty="0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345FC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 dirty="0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345FC8"/>
                  </a:solidFill>
                </a:endParaRPr>
              </a:p>
            </p:txBody>
          </p:sp>
        </mc:Choice>
        <mc:Fallback>
          <p:sp>
            <p:nvSpPr>
              <p:cNvPr id="29" name="TextovéPole 28">
                <a:extLst>
                  <a:ext uri="{FF2B5EF4-FFF2-40B4-BE49-F238E27FC236}">
                    <a16:creationId xmlns:a16="http://schemas.microsoft.com/office/drawing/2014/main" id="{EA8F50B8-4436-9953-C8EA-CBD6D80A81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787" y="5006318"/>
                <a:ext cx="6249565" cy="1349793"/>
              </a:xfrm>
              <a:prstGeom prst="rect">
                <a:avLst/>
              </a:prstGeom>
              <a:blipFill>
                <a:blip r:embed="rId4"/>
                <a:stretch>
                  <a:fillRect l="-878" t="-225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Spojnice: pravoúhlá 50">
            <a:extLst>
              <a:ext uri="{FF2B5EF4-FFF2-40B4-BE49-F238E27FC236}">
                <a16:creationId xmlns:a16="http://schemas.microsoft.com/office/drawing/2014/main" id="{754A03A6-854A-0527-2C15-17B9BE0B8856}"/>
              </a:ext>
            </a:extLst>
          </p:cNvPr>
          <p:cNvCxnSpPr>
            <a:cxnSpLocks/>
          </p:cNvCxnSpPr>
          <p:nvPr/>
        </p:nvCxnSpPr>
        <p:spPr>
          <a:xfrm rot="10800000">
            <a:off x="3965254" y="3441578"/>
            <a:ext cx="4178271" cy="225995"/>
          </a:xfrm>
          <a:prstGeom prst="bentConnector3">
            <a:avLst>
              <a:gd name="adj1" fmla="val 9960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ovéPole 66">
                <a:extLst>
                  <a:ext uri="{FF2B5EF4-FFF2-40B4-BE49-F238E27FC236}">
                    <a16:creationId xmlns:a16="http://schemas.microsoft.com/office/drawing/2014/main" id="{97234D14-6B8A-85E1-F769-18CA95FE4CD5}"/>
                  </a:ext>
                </a:extLst>
              </p:cNvPr>
              <p:cNvSpPr txBox="1"/>
              <p:nvPr/>
            </p:nvSpPr>
            <p:spPr>
              <a:xfrm>
                <a:off x="5958772" y="1318151"/>
                <a:ext cx="3089435" cy="505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3200" b="1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b="1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</m:acc>
                      <m:r>
                        <a:rPr lang="en-US" sz="3200" b="1" i="1" smtClean="0">
                          <a:solidFill>
                            <a:srgbClr val="345FC8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b="1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200" b="1" i="1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200" b="1" i="1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e>
                          </m:acc>
                        </m:e>
                        <m:sub>
                          <m:r>
                            <a:rPr lang="en-US" sz="3200" b="1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</a:rPr>
                            <m:t>𝒏𝒖𝒄</m:t>
                          </m:r>
                        </m:sub>
                      </m:sSub>
                      <m:r>
                        <a:rPr lang="en-US" sz="3200" b="1" i="1" smtClean="0">
                          <a:solidFill>
                            <a:srgbClr val="345FC8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200" b="1" i="1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200" b="1" i="1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200" b="1" i="1">
                                  <a:solidFill>
                                    <a:srgbClr val="345FC8"/>
                                  </a:solidFill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e>
                          </m:acc>
                        </m:e>
                        <m:sub>
                          <m:r>
                            <a:rPr lang="en-US" sz="3200" b="1" i="1" smtClean="0">
                              <a:solidFill>
                                <a:srgbClr val="345FC8"/>
                              </a:solidFill>
                              <a:latin typeface="Cambria Math" panose="02040503050406030204" pitchFamily="18" charset="0"/>
                            </a:rPr>
                            <m:t>𝒊𝒏𝒕</m:t>
                          </m:r>
                        </m:sub>
                      </m:sSub>
                    </m:oMath>
                  </m:oMathPara>
                </a14:m>
                <a:endParaRPr lang="en-US" sz="3200" b="1" dirty="0">
                  <a:solidFill>
                    <a:srgbClr val="345FC8"/>
                  </a:solidFill>
                </a:endParaRPr>
              </a:p>
            </p:txBody>
          </p:sp>
        </mc:Choice>
        <mc:Fallback>
          <p:sp>
            <p:nvSpPr>
              <p:cNvPr id="67" name="TextovéPole 66">
                <a:extLst>
                  <a:ext uri="{FF2B5EF4-FFF2-40B4-BE49-F238E27FC236}">
                    <a16:creationId xmlns:a16="http://schemas.microsoft.com/office/drawing/2014/main" id="{97234D14-6B8A-85E1-F769-18CA95FE4C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8772" y="1318151"/>
                <a:ext cx="3089435" cy="50584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TextovéPole 69">
            <a:extLst>
              <a:ext uri="{FF2B5EF4-FFF2-40B4-BE49-F238E27FC236}">
                <a16:creationId xmlns:a16="http://schemas.microsoft.com/office/drawing/2014/main" id="{BE698640-2A6C-0E0C-7D54-E29D25D7456F}"/>
              </a:ext>
            </a:extLst>
          </p:cNvPr>
          <p:cNvSpPr txBox="1"/>
          <p:nvPr/>
        </p:nvSpPr>
        <p:spPr>
          <a:xfrm>
            <a:off x="9360231" y="1372718"/>
            <a:ext cx="2202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periodic perturbation</a:t>
            </a:r>
          </a:p>
          <a:p>
            <a:r>
              <a:rPr lang="en-US" dirty="0"/>
              <a:t>   with frequency 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en-US" dirty="0"/>
              <a:t> </a:t>
            </a:r>
          </a:p>
        </p:txBody>
      </p:sp>
      <p:pic>
        <p:nvPicPr>
          <p:cNvPr id="72" name="Picture 10">
            <a:extLst>
              <a:ext uri="{FF2B5EF4-FFF2-40B4-BE49-F238E27FC236}">
                <a16:creationId xmlns:a16="http://schemas.microsoft.com/office/drawing/2014/main" id="{388AC731-7D66-E4E2-E69D-C486E2654CC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569" t="35875" r="25977" b="26887"/>
          <a:stretch/>
        </p:blipFill>
        <p:spPr>
          <a:xfrm>
            <a:off x="6575032" y="4576040"/>
            <a:ext cx="5440524" cy="2027467"/>
          </a:xfrm>
          <a:prstGeom prst="rect">
            <a:avLst/>
          </a:prstGeom>
        </p:spPr>
      </p:pic>
      <p:sp>
        <p:nvSpPr>
          <p:cNvPr id="73" name="TextBox 13">
            <a:extLst>
              <a:ext uri="{FF2B5EF4-FFF2-40B4-BE49-F238E27FC236}">
                <a16:creationId xmlns:a16="http://schemas.microsoft.com/office/drawing/2014/main" id="{0D449749-7802-2015-036F-D57C9AEC2301}"/>
              </a:ext>
            </a:extLst>
          </p:cNvPr>
          <p:cNvSpPr txBox="1"/>
          <p:nvPr/>
        </p:nvSpPr>
        <p:spPr>
          <a:xfrm>
            <a:off x="7617413" y="6538912"/>
            <a:ext cx="3121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A. </a:t>
            </a:r>
            <a:r>
              <a:rPr lang="en-US" sz="1200" dirty="0" err="1"/>
              <a:t>Tamii</a:t>
            </a:r>
            <a:r>
              <a:rPr lang="en-US" sz="1200" dirty="0"/>
              <a:t> et al., Eur. Phys. J. A 50 (2) (2014) 28.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77531E94-7ABA-441B-6806-DE53F73AE31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26" y="1314404"/>
            <a:ext cx="2066329" cy="666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226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F51A3C88-A435-84F3-840B-81F1750E9811}"/>
              </a:ext>
            </a:extLst>
          </p:cNvPr>
          <p:cNvSpPr txBox="1"/>
          <p:nvPr/>
        </p:nvSpPr>
        <p:spPr>
          <a:xfrm>
            <a:off x="458663" y="752032"/>
            <a:ext cx="5869877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Electromagnetic  probes</a:t>
            </a:r>
          </a:p>
          <a:p>
            <a:r>
              <a:rPr lang="en-US" dirty="0"/>
              <a:t>     </a:t>
            </a:r>
          </a:p>
          <a:p>
            <a:r>
              <a:rPr lang="en-US" dirty="0"/>
              <a:t>     </a:t>
            </a:r>
            <a:r>
              <a:rPr lang="en-US" i="1" dirty="0"/>
              <a:t>real photons    </a:t>
            </a:r>
          </a:p>
          <a:p>
            <a:r>
              <a:rPr lang="en-US" dirty="0"/>
              <a:t>     photonuclear (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γ,γ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‘) or</a:t>
            </a:r>
            <a:r>
              <a:rPr lang="en-US" dirty="0"/>
              <a:t> photon scattering</a:t>
            </a:r>
          </a:p>
          <a:p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     </a:t>
            </a:r>
            <a:r>
              <a:rPr lang="en-US" i="1" dirty="0"/>
              <a:t>virtual photons </a:t>
            </a:r>
          </a:p>
          <a:p>
            <a:r>
              <a:rPr lang="en-US" dirty="0"/>
              <a:t>     Coulomb excitations:        target nucleus e.g. via (</a:t>
            </a:r>
            <a:r>
              <a:rPr lang="en-US" dirty="0" err="1"/>
              <a:t>p,p</a:t>
            </a:r>
            <a:r>
              <a:rPr lang="en-US" dirty="0"/>
              <a:t>‘)</a:t>
            </a:r>
          </a:p>
          <a:p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                                                </a:t>
            </a:r>
          </a:p>
          <a:p>
            <a:r>
              <a:rPr lang="en-US" dirty="0"/>
              <a:t>                                                  radioactive beam (exotic nuclei) 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Hadronic  probes </a:t>
            </a:r>
          </a:p>
          <a:p>
            <a:endParaRPr lang="en-US" dirty="0"/>
          </a:p>
          <a:p>
            <a:r>
              <a:rPr lang="en-US" dirty="0"/>
              <a:t>     (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⍺,⍺‘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     (</a:t>
            </a:r>
            <a:r>
              <a:rPr lang="en-US" baseline="30000" dirty="0"/>
              <a:t>17</a:t>
            </a:r>
            <a:r>
              <a:rPr lang="en-US" dirty="0"/>
              <a:t>O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,</a:t>
            </a:r>
            <a:r>
              <a:rPr lang="en-US" baseline="30000" dirty="0"/>
              <a:t> 17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O‘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dirty="0"/>
              <a:t>)</a:t>
            </a:r>
          </a:p>
          <a:p>
            <a:r>
              <a:rPr lang="en-US" dirty="0"/>
              <a:t> 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9047F4CB-5811-A62B-677C-7E0857FD6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2603" y="6438140"/>
            <a:ext cx="2743200" cy="365125"/>
          </a:xfrm>
        </p:spPr>
        <p:txBody>
          <a:bodyPr/>
          <a:lstStyle/>
          <a:p>
            <a:pPr>
              <a:defRPr/>
            </a:pPr>
            <a:fld id="{B47F8250-5476-4FDA-BC90-A2C1AAE11DB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1BDF049-F54E-F903-A2EA-DA1577D7F7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9483" y="-26545"/>
            <a:ext cx="8229600" cy="813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003399"/>
                </a:solidFill>
              </a:rPr>
              <a:t>Tools for studying dipole response  </a:t>
            </a:r>
          </a:p>
        </p:txBody>
      </p:sp>
      <p:grpSp>
        <p:nvGrpSpPr>
          <p:cNvPr id="41" name="Skupina 40">
            <a:extLst>
              <a:ext uri="{FF2B5EF4-FFF2-40B4-BE49-F238E27FC236}">
                <a16:creationId xmlns:a16="http://schemas.microsoft.com/office/drawing/2014/main" id="{3EFD381F-8FEA-B5A8-9A84-6FE636A0741B}"/>
              </a:ext>
            </a:extLst>
          </p:cNvPr>
          <p:cNvGrpSpPr/>
          <p:nvPr/>
        </p:nvGrpSpPr>
        <p:grpSpPr>
          <a:xfrm>
            <a:off x="2860605" y="5073006"/>
            <a:ext cx="2985815" cy="1425388"/>
            <a:chOff x="2806931" y="4949384"/>
            <a:chExt cx="3100907" cy="1362576"/>
          </a:xfrm>
        </p:grpSpPr>
        <p:pic>
          <p:nvPicPr>
            <p:cNvPr id="6" name="Obrázek 5">
              <a:extLst>
                <a:ext uri="{FF2B5EF4-FFF2-40B4-BE49-F238E27FC236}">
                  <a16:creationId xmlns:a16="http://schemas.microsoft.com/office/drawing/2014/main" id="{CAA64DAC-B6C9-0778-5B53-D68C0260BB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06931" y="4949384"/>
              <a:ext cx="2038635" cy="1181265"/>
            </a:xfrm>
            <a:prstGeom prst="rect">
              <a:avLst/>
            </a:prstGeom>
          </p:spPr>
        </p:pic>
        <p:pic>
          <p:nvPicPr>
            <p:cNvPr id="11" name="Obrázek 10">
              <a:extLst>
                <a:ext uri="{FF2B5EF4-FFF2-40B4-BE49-F238E27FC236}">
                  <a16:creationId xmlns:a16="http://schemas.microsoft.com/office/drawing/2014/main" id="{299FBEE9-F246-5AA3-AF16-2F946968E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33337">
              <a:off x="4227423" y="5885614"/>
              <a:ext cx="1680415" cy="426346"/>
            </a:xfrm>
            <a:prstGeom prst="rect">
              <a:avLst/>
            </a:prstGeom>
          </p:spPr>
        </p:pic>
      </p:grpSp>
      <p:grpSp>
        <p:nvGrpSpPr>
          <p:cNvPr id="42" name="Skupina 41">
            <a:extLst>
              <a:ext uri="{FF2B5EF4-FFF2-40B4-BE49-F238E27FC236}">
                <a16:creationId xmlns:a16="http://schemas.microsoft.com/office/drawing/2014/main" id="{A9816733-1D54-AD09-88BB-5C6A7CADF7C2}"/>
              </a:ext>
            </a:extLst>
          </p:cNvPr>
          <p:cNvGrpSpPr/>
          <p:nvPr/>
        </p:nvGrpSpPr>
        <p:grpSpPr>
          <a:xfrm>
            <a:off x="5233769" y="872630"/>
            <a:ext cx="3211664" cy="951183"/>
            <a:chOff x="8689779" y="422070"/>
            <a:chExt cx="3211664" cy="951183"/>
          </a:xfrm>
        </p:grpSpPr>
        <p:pic>
          <p:nvPicPr>
            <p:cNvPr id="12" name="Obrázek 11">
              <a:extLst>
                <a:ext uri="{FF2B5EF4-FFF2-40B4-BE49-F238E27FC236}">
                  <a16:creationId xmlns:a16="http://schemas.microsoft.com/office/drawing/2014/main" id="{0A3D0D2F-8EF9-6A90-9AC8-0CFBBED0C2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89779" y="946907"/>
              <a:ext cx="1017141" cy="426346"/>
            </a:xfrm>
            <a:prstGeom prst="rect">
              <a:avLst/>
            </a:prstGeom>
          </p:spPr>
        </p:pic>
        <p:pic>
          <p:nvPicPr>
            <p:cNvPr id="13" name="Obrázek 12" descr="Obsah obrázku osoba, letadlo, balón&#10;&#10;Popis byl vytvořen automaticky">
              <a:extLst>
                <a:ext uri="{FF2B5EF4-FFF2-40B4-BE49-F238E27FC236}">
                  <a16:creationId xmlns:a16="http://schemas.microsoft.com/office/drawing/2014/main" id="{4887ABBA-8E53-9D35-BA53-BCE4CA8AB6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82969" y="938342"/>
              <a:ext cx="430810" cy="430810"/>
            </a:xfrm>
            <a:prstGeom prst="rect">
              <a:avLst/>
            </a:prstGeom>
          </p:spPr>
        </p:pic>
        <p:pic>
          <p:nvPicPr>
            <p:cNvPr id="14" name="Obrázek 13">
              <a:extLst>
                <a:ext uri="{FF2B5EF4-FFF2-40B4-BE49-F238E27FC236}">
                  <a16:creationId xmlns:a16="http://schemas.microsoft.com/office/drawing/2014/main" id="{2D79EB9C-A3A8-D6F6-C1D4-8A7C7BA687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017659">
              <a:off x="10221028" y="422070"/>
              <a:ext cx="1680415" cy="426346"/>
            </a:xfrm>
            <a:prstGeom prst="rect">
              <a:avLst/>
            </a:prstGeom>
          </p:spPr>
        </p:pic>
      </p:grpSp>
      <p:grpSp>
        <p:nvGrpSpPr>
          <p:cNvPr id="34" name="Skupina 33">
            <a:extLst>
              <a:ext uri="{FF2B5EF4-FFF2-40B4-BE49-F238E27FC236}">
                <a16:creationId xmlns:a16="http://schemas.microsoft.com/office/drawing/2014/main" id="{97B59CF2-55A6-8544-FEC0-D0FD51DBFB9A}"/>
              </a:ext>
            </a:extLst>
          </p:cNvPr>
          <p:cNvGrpSpPr/>
          <p:nvPr/>
        </p:nvGrpSpPr>
        <p:grpSpPr>
          <a:xfrm>
            <a:off x="6640286" y="3907843"/>
            <a:ext cx="2819003" cy="2375928"/>
            <a:chOff x="4557611" y="2600975"/>
            <a:chExt cx="3694899" cy="2963439"/>
          </a:xfrm>
        </p:grpSpPr>
        <p:pic>
          <p:nvPicPr>
            <p:cNvPr id="24" name="Obrázek 23">
              <a:extLst>
                <a:ext uri="{FF2B5EF4-FFF2-40B4-BE49-F238E27FC236}">
                  <a16:creationId xmlns:a16="http://schemas.microsoft.com/office/drawing/2014/main" id="{0A530A37-5101-DFB1-ADB8-E21510B9CB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646673" y="4091686"/>
              <a:ext cx="1680415" cy="426346"/>
            </a:xfrm>
            <a:prstGeom prst="rect">
              <a:avLst/>
            </a:prstGeom>
          </p:spPr>
        </p:pic>
        <p:pic>
          <p:nvPicPr>
            <p:cNvPr id="2" name="Obrázek 1" descr="Obsah obrázku osoba, letadlo, balón&#10;&#10;Popis byl vytvořen automaticky">
              <a:extLst>
                <a:ext uri="{FF2B5EF4-FFF2-40B4-BE49-F238E27FC236}">
                  <a16:creationId xmlns:a16="http://schemas.microsoft.com/office/drawing/2014/main" id="{6544C450-4A76-1991-5733-96C6E785F7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7848" y="4532677"/>
              <a:ext cx="695861" cy="695861"/>
            </a:xfrm>
            <a:prstGeom prst="rect">
              <a:avLst/>
            </a:prstGeom>
          </p:spPr>
        </p:pic>
        <p:pic>
          <p:nvPicPr>
            <p:cNvPr id="7" name="Obrázek 6" descr="Obsah obrázku osoba, letadlo, balón&#10;&#10;Popis byl vytvořen automaticky">
              <a:extLst>
                <a:ext uri="{FF2B5EF4-FFF2-40B4-BE49-F238E27FC236}">
                  <a16:creationId xmlns:a16="http://schemas.microsoft.com/office/drawing/2014/main" id="{BE25312F-3945-99CC-8BCC-B533D02F55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5952" y="4753921"/>
              <a:ext cx="695861" cy="695861"/>
            </a:xfrm>
            <a:prstGeom prst="rect">
              <a:avLst/>
            </a:prstGeom>
          </p:spPr>
        </p:pic>
        <p:pic>
          <p:nvPicPr>
            <p:cNvPr id="9" name="Obrázek 8" descr="Obsah obrázku osoba, letadlo, balón&#10;&#10;Popis byl vytvořen automaticky">
              <a:extLst>
                <a:ext uri="{FF2B5EF4-FFF2-40B4-BE49-F238E27FC236}">
                  <a16:creationId xmlns:a16="http://schemas.microsoft.com/office/drawing/2014/main" id="{52660D2C-23BA-AFB5-D243-BCA0C05BAA0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0760" y="4868553"/>
              <a:ext cx="695861" cy="695861"/>
            </a:xfrm>
            <a:prstGeom prst="rect">
              <a:avLst/>
            </a:prstGeom>
          </p:spPr>
        </p:pic>
        <p:pic>
          <p:nvPicPr>
            <p:cNvPr id="17" name="Obrázek 16" descr="Obsah obrázku osoba, letadlo, balón&#10;&#10;Popis byl vytvořen automaticky">
              <a:extLst>
                <a:ext uri="{FF2B5EF4-FFF2-40B4-BE49-F238E27FC236}">
                  <a16:creationId xmlns:a16="http://schemas.microsoft.com/office/drawing/2014/main" id="{0A2EF263-68B4-7EF7-B254-05850BE71F9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7602" y="4589993"/>
              <a:ext cx="695861" cy="695861"/>
            </a:xfrm>
            <a:prstGeom prst="rect">
              <a:avLst/>
            </a:prstGeom>
          </p:spPr>
        </p:pic>
        <p:pic>
          <p:nvPicPr>
            <p:cNvPr id="20" name="Obrázek 19" descr="Obsah obrázku osoba, letadlo, balón&#10;&#10;Popis byl vytvořen automaticky">
              <a:extLst>
                <a:ext uri="{FF2B5EF4-FFF2-40B4-BE49-F238E27FC236}">
                  <a16:creationId xmlns:a16="http://schemas.microsoft.com/office/drawing/2014/main" id="{054C5A45-F1BE-34F4-0160-4386EF7464E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57611" y="3160886"/>
              <a:ext cx="695861" cy="695861"/>
            </a:xfrm>
            <a:prstGeom prst="rect">
              <a:avLst/>
            </a:prstGeom>
          </p:spPr>
        </p:pic>
        <p:cxnSp>
          <p:nvCxnSpPr>
            <p:cNvPr id="21" name="Přímá spojnice se šipkou 20">
              <a:extLst>
                <a:ext uri="{FF2B5EF4-FFF2-40B4-BE49-F238E27FC236}">
                  <a16:creationId xmlns:a16="http://schemas.microsoft.com/office/drawing/2014/main" id="{9578D6AC-CF22-AC8B-B04C-4064BA477923}"/>
                </a:ext>
              </a:extLst>
            </p:cNvPr>
            <p:cNvCxnSpPr>
              <a:cxnSpLocks/>
            </p:cNvCxnSpPr>
            <p:nvPr/>
          </p:nvCxnSpPr>
          <p:spPr>
            <a:xfrm>
              <a:off x="5329928" y="3518973"/>
              <a:ext cx="72792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5" name="Obrázek 24" descr="Obsah obrázku osoba, letadlo, balón&#10;&#10;Popis byl vytvořen automaticky">
              <a:extLst>
                <a:ext uri="{FF2B5EF4-FFF2-40B4-BE49-F238E27FC236}">
                  <a16:creationId xmlns:a16="http://schemas.microsoft.com/office/drawing/2014/main" id="{16C45EA3-1760-709B-D671-356E142CACF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8949" y="3121788"/>
              <a:ext cx="695861" cy="695861"/>
            </a:xfrm>
            <a:prstGeom prst="rect">
              <a:avLst/>
            </a:prstGeom>
          </p:spPr>
        </p:pic>
        <p:pic>
          <p:nvPicPr>
            <p:cNvPr id="26" name="Obrázek 25" descr="Obsah obrázku osoba, letadlo, balón&#10;&#10;Popis byl vytvořen automaticky">
              <a:extLst>
                <a:ext uri="{FF2B5EF4-FFF2-40B4-BE49-F238E27FC236}">
                  <a16:creationId xmlns:a16="http://schemas.microsoft.com/office/drawing/2014/main" id="{2FE58F13-2CC5-9C6F-B66A-B1C040FEC8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40672">
              <a:off x="7556649" y="2600975"/>
              <a:ext cx="695861" cy="695861"/>
            </a:xfrm>
            <a:prstGeom prst="rect">
              <a:avLst/>
            </a:prstGeom>
          </p:spPr>
        </p:pic>
        <p:cxnSp>
          <p:nvCxnSpPr>
            <p:cNvPr id="28" name="Přímá spojnice se šipkou 27">
              <a:extLst>
                <a:ext uri="{FF2B5EF4-FFF2-40B4-BE49-F238E27FC236}">
                  <a16:creationId xmlns:a16="http://schemas.microsoft.com/office/drawing/2014/main" id="{29101E68-6E96-CCE8-DDF2-98A96EC2BC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34810" y="3085675"/>
              <a:ext cx="724523" cy="27357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Přímá spojnice se šipkou 29">
              <a:extLst>
                <a:ext uri="{FF2B5EF4-FFF2-40B4-BE49-F238E27FC236}">
                  <a16:creationId xmlns:a16="http://schemas.microsoft.com/office/drawing/2014/main" id="{BAF1974A-9C46-DAA1-C3AB-BA6D92DC6F4D}"/>
                </a:ext>
              </a:extLst>
            </p:cNvPr>
            <p:cNvCxnSpPr>
              <a:cxnSpLocks/>
            </p:cNvCxnSpPr>
            <p:nvPr/>
          </p:nvCxnSpPr>
          <p:spPr>
            <a:xfrm>
              <a:off x="6869687" y="3600663"/>
              <a:ext cx="786364" cy="1851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Ovál 32">
              <a:extLst>
                <a:ext uri="{FF2B5EF4-FFF2-40B4-BE49-F238E27FC236}">
                  <a16:creationId xmlns:a16="http://schemas.microsoft.com/office/drawing/2014/main" id="{D5A1CFD5-2D66-EC6F-31E3-FC2167C2FE9B}"/>
                </a:ext>
              </a:extLst>
            </p:cNvPr>
            <p:cNvSpPr/>
            <p:nvPr/>
          </p:nvSpPr>
          <p:spPr>
            <a:xfrm>
              <a:off x="7904579" y="3862199"/>
              <a:ext cx="152254" cy="141868"/>
            </a:xfrm>
            <a:prstGeom prst="ellipse">
              <a:avLst/>
            </a:prstGeom>
            <a:gradFill>
              <a:gsLst>
                <a:gs pos="2000">
                  <a:srgbClr val="123A93"/>
                </a:gs>
                <a:gs pos="87000">
                  <a:srgbClr val="0D2D75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40" name="Skupina 39">
            <a:extLst>
              <a:ext uri="{FF2B5EF4-FFF2-40B4-BE49-F238E27FC236}">
                <a16:creationId xmlns:a16="http://schemas.microsoft.com/office/drawing/2014/main" id="{B2E15796-B40B-8EFA-8966-854AC88DB85F}"/>
              </a:ext>
            </a:extLst>
          </p:cNvPr>
          <p:cNvGrpSpPr/>
          <p:nvPr/>
        </p:nvGrpSpPr>
        <p:grpSpPr>
          <a:xfrm>
            <a:off x="6130574" y="2148414"/>
            <a:ext cx="1482214" cy="1716371"/>
            <a:chOff x="4480596" y="1931106"/>
            <a:chExt cx="1606056" cy="1801981"/>
          </a:xfrm>
        </p:grpSpPr>
        <p:pic>
          <p:nvPicPr>
            <p:cNvPr id="35" name="Obrázek 34">
              <a:extLst>
                <a:ext uri="{FF2B5EF4-FFF2-40B4-BE49-F238E27FC236}">
                  <a16:creationId xmlns:a16="http://schemas.microsoft.com/office/drawing/2014/main" id="{9CF1EA67-5E6B-5889-58EA-887F882854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737364" y="2827297"/>
              <a:ext cx="1238860" cy="263478"/>
            </a:xfrm>
            <a:prstGeom prst="rect">
              <a:avLst/>
            </a:prstGeom>
          </p:spPr>
        </p:pic>
        <p:grpSp>
          <p:nvGrpSpPr>
            <p:cNvPr id="39" name="Skupina 38">
              <a:extLst>
                <a:ext uri="{FF2B5EF4-FFF2-40B4-BE49-F238E27FC236}">
                  <a16:creationId xmlns:a16="http://schemas.microsoft.com/office/drawing/2014/main" id="{8EEB3C27-7A1F-6BE1-9CF1-E0179D3C0A2F}"/>
                </a:ext>
              </a:extLst>
            </p:cNvPr>
            <p:cNvGrpSpPr/>
            <p:nvPr/>
          </p:nvGrpSpPr>
          <p:grpSpPr>
            <a:xfrm>
              <a:off x="4480596" y="1931106"/>
              <a:ext cx="1606056" cy="1801981"/>
              <a:chOff x="3944108" y="2122159"/>
              <a:chExt cx="1606056" cy="1801981"/>
            </a:xfrm>
          </p:grpSpPr>
          <p:pic>
            <p:nvPicPr>
              <p:cNvPr id="10" name="Obrázek 9" descr="Obsah obrázku osoba, letadlo, balón&#10;&#10;Popis byl vytvořen automaticky">
                <a:extLst>
                  <a:ext uri="{FF2B5EF4-FFF2-40B4-BE49-F238E27FC236}">
                    <a16:creationId xmlns:a16="http://schemas.microsoft.com/office/drawing/2014/main" id="{A7B12909-7FED-79C6-D1FB-EEFC6ACCB0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96408" y="3228279"/>
                <a:ext cx="695861" cy="695861"/>
              </a:xfrm>
              <a:prstGeom prst="rect">
                <a:avLst/>
              </a:prstGeom>
            </p:spPr>
          </p:pic>
          <p:sp>
            <p:nvSpPr>
              <p:cNvPr id="15" name="Ovál 14">
                <a:extLst>
                  <a:ext uri="{FF2B5EF4-FFF2-40B4-BE49-F238E27FC236}">
                    <a16:creationId xmlns:a16="http://schemas.microsoft.com/office/drawing/2014/main" id="{ED5C417D-4111-96B3-3ED8-453DB5ED092E}"/>
                  </a:ext>
                </a:extLst>
              </p:cNvPr>
              <p:cNvSpPr/>
              <p:nvPr/>
            </p:nvSpPr>
            <p:spPr>
              <a:xfrm>
                <a:off x="3944108" y="2483875"/>
                <a:ext cx="152254" cy="141868"/>
              </a:xfrm>
              <a:prstGeom prst="ellipse">
                <a:avLst/>
              </a:prstGeom>
              <a:gradFill>
                <a:gsLst>
                  <a:gs pos="2000">
                    <a:srgbClr val="123A93"/>
                  </a:gs>
                  <a:gs pos="87000">
                    <a:srgbClr val="0D2D75"/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6" name="Ovál 15">
                <a:extLst>
                  <a:ext uri="{FF2B5EF4-FFF2-40B4-BE49-F238E27FC236}">
                    <a16:creationId xmlns:a16="http://schemas.microsoft.com/office/drawing/2014/main" id="{554EC7E0-B581-3F0F-BEBC-F27E16BF5E3A}"/>
                  </a:ext>
                </a:extLst>
              </p:cNvPr>
              <p:cNvSpPr/>
              <p:nvPr/>
            </p:nvSpPr>
            <p:spPr>
              <a:xfrm>
                <a:off x="4740554" y="2466892"/>
                <a:ext cx="152254" cy="141868"/>
              </a:xfrm>
              <a:prstGeom prst="ellipse">
                <a:avLst/>
              </a:prstGeom>
              <a:gradFill>
                <a:gsLst>
                  <a:gs pos="2000">
                    <a:srgbClr val="123A93"/>
                  </a:gs>
                  <a:gs pos="87000">
                    <a:srgbClr val="0D2D75"/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cxnSp>
            <p:nvCxnSpPr>
              <p:cNvPr id="18" name="Přímá spojnice se šipkou 17">
                <a:extLst>
                  <a:ext uri="{FF2B5EF4-FFF2-40B4-BE49-F238E27FC236}">
                    <a16:creationId xmlns:a16="http://schemas.microsoft.com/office/drawing/2014/main" id="{0D0CECCF-952E-DE07-C2A2-CF599C40EB59}"/>
                  </a:ext>
                </a:extLst>
              </p:cNvPr>
              <p:cNvCxnSpPr/>
              <p:nvPr/>
            </p:nvCxnSpPr>
            <p:spPr>
              <a:xfrm>
                <a:off x="4194781" y="2557490"/>
                <a:ext cx="38669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Přímá spojnice se šipkou 18">
                <a:extLst>
                  <a:ext uri="{FF2B5EF4-FFF2-40B4-BE49-F238E27FC236}">
                    <a16:creationId xmlns:a16="http://schemas.microsoft.com/office/drawing/2014/main" id="{2EC2C292-DE4A-FC92-B023-9CAD72D016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27181" y="2237371"/>
                <a:ext cx="370729" cy="22952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8" name="Ovál 37">
                <a:extLst>
                  <a:ext uri="{FF2B5EF4-FFF2-40B4-BE49-F238E27FC236}">
                    <a16:creationId xmlns:a16="http://schemas.microsoft.com/office/drawing/2014/main" id="{432B7F81-F910-8EB4-6450-FAD821EB7266}"/>
                  </a:ext>
                </a:extLst>
              </p:cNvPr>
              <p:cNvSpPr/>
              <p:nvPr/>
            </p:nvSpPr>
            <p:spPr>
              <a:xfrm>
                <a:off x="5397910" y="2122159"/>
                <a:ext cx="152254" cy="141868"/>
              </a:xfrm>
              <a:prstGeom prst="ellipse">
                <a:avLst/>
              </a:prstGeom>
              <a:gradFill>
                <a:gsLst>
                  <a:gs pos="2000">
                    <a:srgbClr val="123A93"/>
                  </a:gs>
                  <a:gs pos="87000">
                    <a:srgbClr val="0D2D75"/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16834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C35E7294-68EA-5B63-10F1-F409BF08E1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2274" y="2609199"/>
            <a:ext cx="4649369" cy="1335951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8BAEDB87-E84A-4CA1-79BE-4E759058DD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259" b="9742"/>
          <a:stretch/>
        </p:blipFill>
        <p:spPr>
          <a:xfrm>
            <a:off x="7636390" y="740267"/>
            <a:ext cx="4420005" cy="536518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>
                <a:extLst>
                  <a:ext uri="{FF2B5EF4-FFF2-40B4-BE49-F238E27FC236}">
                    <a16:creationId xmlns:a16="http://schemas.microsoft.com/office/drawing/2014/main" id="{01286A2E-EFE6-411E-8226-9868C1D08292}"/>
                  </a:ext>
                </a:extLst>
              </p:cNvPr>
              <p:cNvSpPr txBox="1"/>
              <p:nvPr/>
            </p:nvSpPr>
            <p:spPr>
              <a:xfrm>
                <a:off x="298777" y="942252"/>
                <a:ext cx="7895495" cy="5596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dominant component of the </a:t>
                </a:r>
                <a:r>
                  <a:rPr lang="en-US" sz="2000" dirty="0" err="1"/>
                  <a:t>photoabsorption</a:t>
                </a:r>
                <a:r>
                  <a:rPr lang="en-US" sz="2000" dirty="0"/>
                  <a:t> cross section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first measurement of IVGDR: Bothe and </a:t>
                </a:r>
                <a:r>
                  <a:rPr lang="en-US" sz="2000" dirty="0" err="1"/>
                  <a:t>Gentner</a:t>
                </a:r>
                <a:r>
                  <a:rPr lang="en-US" sz="2000" dirty="0"/>
                  <a:t> (1937) in </a:t>
                </a:r>
                <a:r>
                  <a:rPr lang="en-US" sz="2000" baseline="30000" dirty="0"/>
                  <a:t>63</a:t>
                </a:r>
                <a:r>
                  <a:rPr lang="en-US" sz="2000" dirty="0"/>
                  <a:t>Cu</a:t>
                </a:r>
                <a:r>
                  <a:rPr lang="en-US" sz="2000" i="1" dirty="0"/>
                  <a:t>(</a:t>
                </a:r>
                <a:r>
                  <a:rPr lang="en-US" sz="2000" i="1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γ,n</a:t>
                </a:r>
                <a:r>
                  <a:rPr lang="en-US" sz="2000" i="1" dirty="0"/>
                  <a:t>)</a:t>
                </a:r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     reaction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Goldhaber, Teller (1948):  </a:t>
                </a:r>
                <a:r>
                  <a:rPr lang="en-US" sz="2000" b="1" dirty="0" err="1"/>
                  <a:t>isovector</a:t>
                </a:r>
                <a:r>
                  <a:rPr lang="en-US" sz="2000" dirty="0"/>
                  <a:t> dipole collective oscillation </a:t>
                </a:r>
              </a:p>
              <a:p>
                <a:r>
                  <a:rPr lang="en-US" sz="2000" dirty="0"/>
                  <a:t>                                                   of protons against neutrons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/>
                  <a:t>a general phenomenon observed in all nuclei</a:t>
                </a:r>
              </a:p>
              <a:p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energy centroid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</a:rPr>
                      <m:t>=31.2 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</a:rPr>
                          <m:t>−1/3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003399"/>
                    </a:solidFill>
                    <a:latin typeface="+mn-lt"/>
                  </a:rPr>
                  <a:t>+</a:t>
                </a:r>
                <a:r>
                  <a:rPr lang="en-US" sz="2000" dirty="0">
                    <a:solidFill>
                      <a:srgbClr val="003399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b="0" i="1" dirty="0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sz="200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200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</a:rPr>
                          <m:t>−1/</m:t>
                        </m:r>
                        <m:r>
                          <a:rPr lang="en-US" sz="20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003399"/>
                    </a:solidFill>
                    <a:latin typeface="+mn-lt"/>
                  </a:rPr>
                  <a:t>  MeV, </a:t>
                </a:r>
                <a:r>
                  <a:rPr lang="en-US" sz="2000" dirty="0"/>
                  <a:t>width 2.5 – 5 MeV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/>
                  <a:t>Thomas-</a:t>
                </a:r>
                <a:r>
                  <a:rPr lang="en-US" sz="2000" b="1" dirty="0" err="1"/>
                  <a:t>Reiche</a:t>
                </a:r>
                <a:r>
                  <a:rPr lang="en-US" sz="2000" b="1" dirty="0"/>
                  <a:t>-</a:t>
                </a:r>
                <a:r>
                  <a:rPr lang="en-US" sz="2000" b="1" dirty="0" err="1"/>
                  <a:t>Kunh</a:t>
                </a:r>
                <a:r>
                  <a:rPr lang="en-US" sz="2000" b="1" dirty="0"/>
                  <a:t> (TRK) sum rule</a:t>
                </a:r>
              </a:p>
              <a:p>
                <a:endParaRPr lang="en-US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b="0" i="1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</a:rPr>
                            <m:t>≈</m:t>
                          </m:r>
                          <m:r>
                            <a:rPr lang="en-US" b="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en-US" b="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</a:rPr>
                            <m:t>𝑀𝑒𝑉</m:t>
                          </m:r>
                        </m:sub>
                        <m:sup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</a:rPr>
                            <m:t>≈25</m:t>
                          </m:r>
                          <m:r>
                            <a:rPr lang="en-US" b="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</a:rPr>
                            <m:t>𝑀𝑒𝑉</m:t>
                          </m:r>
                        </m:sup>
                        <m:e>
                          <m:sSubSup>
                            <m:sSubSupPr>
                              <m:ctrlPr>
                                <a:rPr lang="en-US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</a:rPr>
                                <m:t>𝑎𝑏𝑠</m:t>
                              </m:r>
                            </m:sup>
                          </m:sSubSup>
                        </m:e>
                      </m:nary>
                      <m:r>
                        <a:rPr lang="en-US" b="0" i="1" smtClean="0">
                          <a:solidFill>
                            <a:srgbClr val="003399"/>
                          </a:solidFill>
                          <a:latin typeface="Cambria Math" panose="02040503050406030204" pitchFamily="18" charset="0"/>
                        </a:rPr>
                        <m:t>𝑑𝐸</m:t>
                      </m:r>
                      <m:r>
                        <a:rPr lang="en-US" b="0" i="1" smtClean="0">
                          <a:solidFill>
                            <a:srgbClr val="003399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</a:rPr>
                            <m:t>60</m:t>
                          </m:r>
                          <m:r>
                            <a:rPr lang="en-US" b="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</a:rPr>
                            <m:t>𝑁𝑍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003399"/>
                          </a:solidFill>
                          <a:latin typeface="Cambria Math" panose="02040503050406030204" pitchFamily="18" charset="0"/>
                        </a:rPr>
                        <m:t>𝑀𝑒𝑉</m:t>
                      </m:r>
                      <m:r>
                        <a:rPr lang="en-US" b="0" i="1" smtClean="0">
                          <a:solidFill>
                            <a:srgbClr val="003399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solidFill>
                            <a:srgbClr val="003399"/>
                          </a:solidFill>
                          <a:latin typeface="Cambria Math" panose="02040503050406030204" pitchFamily="18" charset="0"/>
                        </a:rPr>
                        <m:t>𝑚𝑏</m:t>
                      </m:r>
                    </m:oMath>
                  </m:oMathPara>
                </a14:m>
                <a:endParaRPr lang="en-US" i="1" dirty="0">
                  <a:solidFill>
                    <a:srgbClr val="003399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2" name="TextovéPole 1">
                <a:extLst>
                  <a:ext uri="{FF2B5EF4-FFF2-40B4-BE49-F238E27FC236}">
                    <a16:creationId xmlns:a16="http://schemas.microsoft.com/office/drawing/2014/main" id="{01286A2E-EFE6-411E-8226-9868C1D082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77" y="942252"/>
                <a:ext cx="7895495" cy="5596660"/>
              </a:xfrm>
              <a:prstGeom prst="rect">
                <a:avLst/>
              </a:prstGeom>
              <a:blipFill>
                <a:blip r:embed="rId4"/>
                <a:stretch>
                  <a:fillRect l="-695" t="-6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FBF28DD-D255-3FDD-A443-3B2DDDC00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81A8C4-D0C5-4DE6-B5B9-1340DF7D807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3" name="Rectangle 11">
            <a:extLst>
              <a:ext uri="{FF2B5EF4-FFF2-40B4-BE49-F238E27FC236}">
                <a16:creationId xmlns:a16="http://schemas.microsoft.com/office/drawing/2014/main" id="{081A45D1-5EA7-4F0A-80B4-E63A01042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7100" y="-61061"/>
            <a:ext cx="80010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2800" dirty="0" err="1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Isovector</a:t>
            </a:r>
            <a:r>
              <a:rPr lang="en-US" sz="2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giant dipole resonance (IVGDR)  </a:t>
            </a:r>
            <a:r>
              <a:rPr lang="en-US" sz="3600" b="1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77A1F041-7B91-FFDB-BA93-D32E6A8EFCC7}"/>
              </a:ext>
            </a:extLst>
          </p:cNvPr>
          <p:cNvSpPr txBox="1"/>
          <p:nvPr/>
        </p:nvSpPr>
        <p:spPr>
          <a:xfrm>
            <a:off x="8211303" y="6209778"/>
            <a:ext cx="60974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B.L. Berman and S.C. Fultz, Rev. Mod. Phys. 47, 713 (1975).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C857AE5C-8FD1-FAEC-419F-4564BDB9932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08" y="3194211"/>
            <a:ext cx="1455322" cy="469576"/>
          </a:xfrm>
          <a:prstGeom prst="rect">
            <a:avLst/>
          </a:prstGeom>
        </p:spPr>
      </p:pic>
      <p:grpSp>
        <p:nvGrpSpPr>
          <p:cNvPr id="22" name="Skupina 21">
            <a:extLst>
              <a:ext uri="{FF2B5EF4-FFF2-40B4-BE49-F238E27FC236}">
                <a16:creationId xmlns:a16="http://schemas.microsoft.com/office/drawing/2014/main" id="{3047A4E2-879C-022D-0E20-C1282ABBE99A}"/>
              </a:ext>
            </a:extLst>
          </p:cNvPr>
          <p:cNvGrpSpPr/>
          <p:nvPr/>
        </p:nvGrpSpPr>
        <p:grpSpPr>
          <a:xfrm>
            <a:off x="2124599" y="2939994"/>
            <a:ext cx="546100" cy="884641"/>
            <a:chOff x="2418513" y="2980815"/>
            <a:chExt cx="546100" cy="884641"/>
          </a:xfrm>
        </p:grpSpPr>
        <p:sp>
          <p:nvSpPr>
            <p:cNvPr id="4" name="Ovál 3">
              <a:extLst>
                <a:ext uri="{FF2B5EF4-FFF2-40B4-BE49-F238E27FC236}">
                  <a16:creationId xmlns:a16="http://schemas.microsoft.com/office/drawing/2014/main" id="{E549AA6E-BFE5-B53A-D4E8-04E274C3ED2E}"/>
                </a:ext>
              </a:extLst>
            </p:cNvPr>
            <p:cNvSpPr/>
            <p:nvPr/>
          </p:nvSpPr>
          <p:spPr>
            <a:xfrm>
              <a:off x="2418513" y="3268556"/>
              <a:ext cx="546100" cy="596900"/>
            </a:xfrm>
            <a:prstGeom prst="ellipse">
              <a:avLst/>
            </a:prstGeom>
            <a:solidFill>
              <a:srgbClr val="345FC8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ál 5">
              <a:extLst>
                <a:ext uri="{FF2B5EF4-FFF2-40B4-BE49-F238E27FC236}">
                  <a16:creationId xmlns:a16="http://schemas.microsoft.com/office/drawing/2014/main" id="{6BD612B7-7ECC-6C6E-F9D0-471149D441E2}"/>
                </a:ext>
              </a:extLst>
            </p:cNvPr>
            <p:cNvSpPr/>
            <p:nvPr/>
          </p:nvSpPr>
          <p:spPr>
            <a:xfrm>
              <a:off x="2418513" y="2980815"/>
              <a:ext cx="546100" cy="596900"/>
            </a:xfrm>
            <a:prstGeom prst="ellipse">
              <a:avLst/>
            </a:prstGeom>
            <a:solidFill>
              <a:srgbClr val="D64444">
                <a:alpha val="89000"/>
              </a:srgb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4" name="Přímá spojnice se šipkou 13">
              <a:extLst>
                <a:ext uri="{FF2B5EF4-FFF2-40B4-BE49-F238E27FC236}">
                  <a16:creationId xmlns:a16="http://schemas.microsoft.com/office/drawing/2014/main" id="{A460C1C7-CCFF-656D-487C-210E52DBE672}"/>
                </a:ext>
              </a:extLst>
            </p:cNvPr>
            <p:cNvCxnSpPr/>
            <p:nvPr/>
          </p:nvCxnSpPr>
          <p:spPr>
            <a:xfrm>
              <a:off x="2691563" y="3192100"/>
              <a:ext cx="0" cy="47168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DD8BF02C-7792-8451-976E-A872414734A6}"/>
              </a:ext>
            </a:extLst>
          </p:cNvPr>
          <p:cNvSpPr txBox="1"/>
          <p:nvPr/>
        </p:nvSpPr>
        <p:spPr>
          <a:xfrm>
            <a:off x="8684129" y="897506"/>
            <a:ext cx="387044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13519B"/>
                </a:solidFill>
              </a:rPr>
              <a:t>in deformed nuclei splitting into two components</a:t>
            </a:r>
          </a:p>
        </p:txBody>
      </p:sp>
      <p:grpSp>
        <p:nvGrpSpPr>
          <p:cNvPr id="23" name="Skupina 22">
            <a:extLst>
              <a:ext uri="{FF2B5EF4-FFF2-40B4-BE49-F238E27FC236}">
                <a16:creationId xmlns:a16="http://schemas.microsoft.com/office/drawing/2014/main" id="{033B1802-EEA2-3845-7F85-A1FF57B3F02D}"/>
              </a:ext>
            </a:extLst>
          </p:cNvPr>
          <p:cNvGrpSpPr/>
          <p:nvPr/>
        </p:nvGrpSpPr>
        <p:grpSpPr>
          <a:xfrm>
            <a:off x="3160002" y="2832032"/>
            <a:ext cx="546100" cy="1100405"/>
            <a:chOff x="3411984" y="2862224"/>
            <a:chExt cx="546100" cy="1100405"/>
          </a:xfrm>
        </p:grpSpPr>
        <p:sp>
          <p:nvSpPr>
            <p:cNvPr id="13" name="Ovál 12">
              <a:extLst>
                <a:ext uri="{FF2B5EF4-FFF2-40B4-BE49-F238E27FC236}">
                  <a16:creationId xmlns:a16="http://schemas.microsoft.com/office/drawing/2014/main" id="{780346A6-E8D9-AEC6-DE94-C8D9F40E3053}"/>
                </a:ext>
              </a:extLst>
            </p:cNvPr>
            <p:cNvSpPr/>
            <p:nvPr/>
          </p:nvSpPr>
          <p:spPr>
            <a:xfrm>
              <a:off x="3411984" y="3149965"/>
              <a:ext cx="546100" cy="812664"/>
            </a:xfrm>
            <a:prstGeom prst="ellipse">
              <a:avLst/>
            </a:prstGeom>
            <a:solidFill>
              <a:srgbClr val="345FC8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ál 14">
              <a:extLst>
                <a:ext uri="{FF2B5EF4-FFF2-40B4-BE49-F238E27FC236}">
                  <a16:creationId xmlns:a16="http://schemas.microsoft.com/office/drawing/2014/main" id="{87786F1C-05D6-56CE-929F-0390B07A2A46}"/>
                </a:ext>
              </a:extLst>
            </p:cNvPr>
            <p:cNvSpPr/>
            <p:nvPr/>
          </p:nvSpPr>
          <p:spPr>
            <a:xfrm>
              <a:off x="3411984" y="2862224"/>
              <a:ext cx="546100" cy="812664"/>
            </a:xfrm>
            <a:prstGeom prst="ellipse">
              <a:avLst/>
            </a:prstGeom>
            <a:solidFill>
              <a:srgbClr val="D64444">
                <a:alpha val="89000"/>
              </a:srgb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6" name="Přímá spojnice se šipkou 15">
              <a:extLst>
                <a:ext uri="{FF2B5EF4-FFF2-40B4-BE49-F238E27FC236}">
                  <a16:creationId xmlns:a16="http://schemas.microsoft.com/office/drawing/2014/main" id="{FE120385-16EA-224C-9FC3-FADDE879F9D1}"/>
                </a:ext>
              </a:extLst>
            </p:cNvPr>
            <p:cNvCxnSpPr/>
            <p:nvPr/>
          </p:nvCxnSpPr>
          <p:spPr>
            <a:xfrm>
              <a:off x="3689078" y="3238364"/>
              <a:ext cx="0" cy="47168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Skupina 23">
            <a:extLst>
              <a:ext uri="{FF2B5EF4-FFF2-40B4-BE49-F238E27FC236}">
                <a16:creationId xmlns:a16="http://schemas.microsoft.com/office/drawing/2014/main" id="{492AAC0F-3809-C3FB-0A1C-555D47DCACB9}"/>
              </a:ext>
            </a:extLst>
          </p:cNvPr>
          <p:cNvGrpSpPr/>
          <p:nvPr/>
        </p:nvGrpSpPr>
        <p:grpSpPr>
          <a:xfrm>
            <a:off x="4017676" y="2974433"/>
            <a:ext cx="730851" cy="825377"/>
            <a:chOff x="4163498" y="3119773"/>
            <a:chExt cx="730851" cy="825377"/>
          </a:xfrm>
        </p:grpSpPr>
        <p:sp>
          <p:nvSpPr>
            <p:cNvPr id="17" name="Ovál 16">
              <a:extLst>
                <a:ext uri="{FF2B5EF4-FFF2-40B4-BE49-F238E27FC236}">
                  <a16:creationId xmlns:a16="http://schemas.microsoft.com/office/drawing/2014/main" id="{1F7B5DC5-7E93-D113-E6FE-728C28FA1B99}"/>
                </a:ext>
              </a:extLst>
            </p:cNvPr>
            <p:cNvSpPr/>
            <p:nvPr/>
          </p:nvSpPr>
          <p:spPr>
            <a:xfrm>
              <a:off x="4163498" y="3119773"/>
              <a:ext cx="546100" cy="812664"/>
            </a:xfrm>
            <a:prstGeom prst="ellipse">
              <a:avLst/>
            </a:prstGeom>
            <a:solidFill>
              <a:srgbClr val="345FC8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ál 17">
              <a:extLst>
                <a:ext uri="{FF2B5EF4-FFF2-40B4-BE49-F238E27FC236}">
                  <a16:creationId xmlns:a16="http://schemas.microsoft.com/office/drawing/2014/main" id="{2F592EA2-AF22-FD97-55BF-F1881A223A45}"/>
                </a:ext>
              </a:extLst>
            </p:cNvPr>
            <p:cNvSpPr/>
            <p:nvPr/>
          </p:nvSpPr>
          <p:spPr>
            <a:xfrm>
              <a:off x="4348249" y="3132486"/>
              <a:ext cx="546100" cy="812664"/>
            </a:xfrm>
            <a:prstGeom prst="ellipse">
              <a:avLst/>
            </a:prstGeom>
            <a:solidFill>
              <a:srgbClr val="D64444">
                <a:alpha val="89000"/>
              </a:srgb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9" name="Přímá spojnice se šipkou 18">
              <a:extLst>
                <a:ext uri="{FF2B5EF4-FFF2-40B4-BE49-F238E27FC236}">
                  <a16:creationId xmlns:a16="http://schemas.microsoft.com/office/drawing/2014/main" id="{CC9B9C0B-8E05-133B-749C-41C775DA5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42352" y="3579054"/>
              <a:ext cx="49518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05338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>
            <a:extLst>
              <a:ext uri="{FF2B5EF4-FFF2-40B4-BE49-F238E27FC236}">
                <a16:creationId xmlns:a16="http://schemas.microsoft.com/office/drawing/2014/main" id="{FAC802B3-30ED-46E3-91A9-DA3F455401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54367"/>
            <a:ext cx="8229600" cy="813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003399"/>
                </a:solidFill>
              </a:rPr>
              <a:t>Nuclear dipole response  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87533A04-F1C3-4710-38FD-A7967036FD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20" b="1021"/>
          <a:stretch/>
        </p:blipFill>
        <p:spPr>
          <a:xfrm>
            <a:off x="4541520" y="1533266"/>
            <a:ext cx="7638838" cy="5316371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129847D6-113E-482E-EC1D-7C02DD968F9C}"/>
              </a:ext>
            </a:extLst>
          </p:cNvPr>
          <p:cNvSpPr txBox="1"/>
          <p:nvPr/>
        </p:nvSpPr>
        <p:spPr>
          <a:xfrm>
            <a:off x="9483827" y="6377928"/>
            <a:ext cx="2615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Courtesy of I. </a:t>
            </a:r>
            <a:r>
              <a:rPr lang="en-US" dirty="0" err="1"/>
              <a:t>Brandherm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14460DE-C123-4F14-8DE4-53D25C2716BA}"/>
              </a:ext>
            </a:extLst>
          </p:cNvPr>
          <p:cNvSpPr txBox="1"/>
          <p:nvPr/>
        </p:nvSpPr>
        <p:spPr>
          <a:xfrm>
            <a:off x="235527" y="901665"/>
            <a:ext cx="1141614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Giant resonances → coherent motion of many nucleons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 </a:t>
            </a:r>
            <a:r>
              <a:rPr lang="en-US" dirty="0"/>
              <a:t> large transition probabilities (B(E1)) </a:t>
            </a:r>
          </a:p>
          <a:p>
            <a:r>
              <a:rPr lang="en-US" dirty="0"/>
              <a:t>collectivity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dirty="0"/>
              <a:t>TRK sum rule</a:t>
            </a:r>
          </a:p>
          <a:p>
            <a:endParaRPr lang="en-US" dirty="0">
              <a:solidFill>
                <a:srgbClr val="003399"/>
              </a:solidFill>
            </a:endParaRPr>
          </a:p>
          <a:p>
            <a:r>
              <a:rPr lang="en-US" dirty="0">
                <a:solidFill>
                  <a:srgbClr val="003399"/>
                </a:solidFill>
              </a:rPr>
              <a:t>      (quasi) harmonic vibrations</a:t>
            </a:r>
          </a:p>
          <a:p>
            <a:endParaRPr lang="en-US" dirty="0">
              <a:solidFill>
                <a:srgbClr val="00339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399"/>
                </a:solidFill>
              </a:rPr>
              <a:t>low-lying 2-phonon vibrations</a:t>
            </a:r>
          </a:p>
          <a:p>
            <a:r>
              <a:rPr lang="en-US" dirty="0"/>
              <a:t>      oscillations of shape (density)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23A93"/>
                </a:solidFill>
              </a:rPr>
              <a:t>Pygmy dipole resonance (PDR) </a:t>
            </a:r>
          </a:p>
          <a:p>
            <a:r>
              <a:rPr lang="en-US" dirty="0">
                <a:solidFill>
                  <a:srgbClr val="123A93"/>
                </a:solidFill>
              </a:rPr>
              <a:t>      </a:t>
            </a:r>
            <a:r>
              <a:rPr lang="en-US" dirty="0"/>
              <a:t>soft mode around S</a:t>
            </a:r>
            <a:r>
              <a:rPr lang="en-US" baseline="-25000" dirty="0"/>
              <a:t>n</a:t>
            </a:r>
          </a:p>
          <a:p>
            <a:r>
              <a:rPr lang="en-US" dirty="0"/>
              <a:t>      observed in neutron-rich nuclei      </a:t>
            </a:r>
          </a:p>
          <a:p>
            <a:r>
              <a:rPr lang="en-US" b="1" dirty="0"/>
              <a:t>      exhausts small fraction of TRK (less then %)</a:t>
            </a:r>
          </a:p>
          <a:p>
            <a:endParaRPr lang="en-US" dirty="0"/>
          </a:p>
          <a:p>
            <a:r>
              <a:rPr lang="en-US" b="1" dirty="0"/>
              <a:t>      </a:t>
            </a:r>
            <a:r>
              <a:rPr lang="en-US" dirty="0">
                <a:solidFill>
                  <a:srgbClr val="0D2D75"/>
                </a:solidFill>
              </a:rPr>
              <a:t>oscillation of </a:t>
            </a:r>
            <a:r>
              <a:rPr lang="en-US" b="1" dirty="0">
                <a:solidFill>
                  <a:srgbClr val="0D2D75"/>
                </a:solidFill>
              </a:rPr>
              <a:t>neutron skin </a:t>
            </a:r>
            <a:r>
              <a:rPr lang="en-US" dirty="0">
                <a:solidFill>
                  <a:srgbClr val="0D2D75"/>
                </a:solidFill>
              </a:rPr>
              <a:t>against</a:t>
            </a:r>
            <a:endParaRPr lang="en-US" i="1" dirty="0">
              <a:solidFill>
                <a:srgbClr val="0D2D75"/>
              </a:solidFill>
            </a:endParaRPr>
          </a:p>
          <a:p>
            <a:r>
              <a:rPr lang="en-US" dirty="0">
                <a:solidFill>
                  <a:srgbClr val="0D2D75"/>
                </a:solidFill>
              </a:rPr>
              <a:t>      symmetric </a:t>
            </a:r>
            <a:r>
              <a:rPr lang="en-US" i="1" dirty="0" err="1">
                <a:solidFill>
                  <a:srgbClr val="0D2D75"/>
                </a:solidFill>
              </a:rPr>
              <a:t>pn</a:t>
            </a:r>
            <a:r>
              <a:rPr lang="en-US" i="1" dirty="0">
                <a:solidFill>
                  <a:srgbClr val="0D2D75"/>
                </a:solidFill>
              </a:rPr>
              <a:t> </a:t>
            </a:r>
            <a:r>
              <a:rPr lang="en-US" dirty="0">
                <a:solidFill>
                  <a:srgbClr val="0D2D75"/>
                </a:solidFill>
              </a:rPr>
              <a:t>core?</a:t>
            </a:r>
          </a:p>
          <a:p>
            <a:r>
              <a:rPr lang="en-US" dirty="0">
                <a:solidFill>
                  <a:srgbClr val="0D2D75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399"/>
                </a:solidFill>
              </a:rPr>
              <a:t>Giant dipole resonance (GDR)</a:t>
            </a:r>
            <a:endParaRPr lang="en-US" dirty="0"/>
          </a:p>
          <a:p>
            <a:r>
              <a:rPr lang="en-US" dirty="0"/>
              <a:t>      high frequency collective oscillation of </a:t>
            </a:r>
          </a:p>
          <a:p>
            <a:r>
              <a:rPr lang="en-US" dirty="0"/>
              <a:t>      protons against neutrons </a:t>
            </a:r>
          </a:p>
          <a:p>
            <a:r>
              <a:rPr lang="en-US" b="1" dirty="0"/>
              <a:t>      exhausts TRK sum rule</a:t>
            </a:r>
            <a:r>
              <a:rPr lang="en-US" dirty="0"/>
              <a:t>   </a:t>
            </a:r>
          </a:p>
          <a:p>
            <a:endParaRPr lang="en-US" dirty="0"/>
          </a:p>
          <a:p>
            <a:endParaRPr lang="en-US" dirty="0">
              <a:solidFill>
                <a:srgbClr val="123A9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123A93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Text Box 16"/>
          <p:cNvSpPr txBox="1">
            <a:spLocks noChangeArrowheads="1"/>
          </p:cNvSpPr>
          <p:nvPr/>
        </p:nvSpPr>
        <p:spPr bwMode="auto">
          <a:xfrm>
            <a:off x="517294" y="527095"/>
            <a:ext cx="11157411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just" eaLnBrk="1" hangingPunct="1"/>
            <a:endParaRPr lang="en-US" dirty="0">
              <a:solidFill>
                <a:srgbClr val="003399"/>
              </a:solidFill>
              <a:latin typeface="+mn-lt"/>
            </a:endParaRPr>
          </a:p>
          <a:p>
            <a:pPr marL="285750" indent="-285750" algn="just" eaLnBrk="1" hangingPunct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+mn-lt"/>
              </a:rPr>
              <a:t>enhancement on the low-energy tail of the GDR observed in neutron-rich nuclei</a:t>
            </a:r>
          </a:p>
          <a:p>
            <a:pPr marL="285750" indent="-285750" algn="just" eaLnBrk="1" hangingPunct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+mn-lt"/>
              </a:rPr>
              <a:t>concentrated around the neutron separation energy</a:t>
            </a:r>
          </a:p>
          <a:p>
            <a:pPr marL="285750" indent="-285750" algn="just" eaLnBrk="1" hangingPunct="1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related to</a:t>
            </a:r>
            <a:r>
              <a:rPr lang="en-US" b="1" dirty="0">
                <a:solidFill>
                  <a:srgbClr val="000000"/>
                </a:solidFill>
                <a:latin typeface="+mn-lt"/>
              </a:rPr>
              <a:t> nuclear dipole polarizability and neutron skin thickness</a:t>
            </a:r>
            <a:r>
              <a:rPr lang="en-US" dirty="0">
                <a:solidFill>
                  <a:srgbClr val="000000"/>
                </a:solidFill>
                <a:latin typeface="+mn-lt"/>
              </a:rPr>
              <a:t>  </a:t>
            </a:r>
          </a:p>
          <a:p>
            <a:pPr marL="285750" indent="-285750" algn="just" eaLnBrk="1" hangingPunct="1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+mn-lt"/>
            </a:endParaRPr>
          </a:p>
          <a:p>
            <a:pPr marL="285750" indent="-285750" algn="just" eaLnBrk="1" hangingPunct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„traditional“ macroscopic picture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dirty="0">
                <a:solidFill>
                  <a:srgbClr val="000000"/>
                </a:solidFill>
                <a:latin typeface="+mn-lt"/>
              </a:rPr>
              <a:t>oscillation of </a:t>
            </a:r>
            <a:r>
              <a:rPr lang="en-US" i="1" dirty="0" err="1">
                <a:solidFill>
                  <a:srgbClr val="000000"/>
                </a:solidFill>
                <a:latin typeface="+mn-lt"/>
              </a:rPr>
              <a:t>pn</a:t>
            </a:r>
            <a:r>
              <a:rPr lang="en-US" dirty="0">
                <a:solidFill>
                  <a:srgbClr val="000000"/>
                </a:solidFill>
                <a:latin typeface="+mn-lt"/>
              </a:rPr>
              <a:t> symmetric core against neutron skin questioned by </a:t>
            </a:r>
            <a:r>
              <a:rPr lang="en-US" i="1" dirty="0">
                <a:latin typeface="+mn-lt"/>
              </a:rPr>
              <a:t>Repko et al</a:t>
            </a:r>
            <a:r>
              <a:rPr lang="en-US" dirty="0">
                <a:latin typeface="+mn-lt"/>
              </a:rPr>
              <a:t>.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dirty="0">
                <a:latin typeface="+mn-lt"/>
              </a:rPr>
              <a:t>compressional and toroidal  collective motion</a:t>
            </a:r>
            <a:endParaRPr lang="en-US" b="1" dirty="0">
              <a:solidFill>
                <a:srgbClr val="000000"/>
              </a:solidFill>
              <a:latin typeface="+mn-lt"/>
            </a:endParaRPr>
          </a:p>
          <a:p>
            <a:pPr algn="just" eaLnBrk="1" hangingPunct="1"/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63613372-730F-D329-5C76-70040492DF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972"/>
          <a:stretch/>
        </p:blipFill>
        <p:spPr>
          <a:xfrm>
            <a:off x="191457" y="2812026"/>
            <a:ext cx="4960471" cy="3842090"/>
          </a:xfrm>
          <a:prstGeom prst="rect">
            <a:avLst/>
          </a:prstGeom>
        </p:spPr>
      </p:pic>
      <p:sp>
        <p:nvSpPr>
          <p:cNvPr id="4" name="Rectangle 4">
            <a:extLst>
              <a:ext uri="{FF2B5EF4-FFF2-40B4-BE49-F238E27FC236}">
                <a16:creationId xmlns:a16="http://schemas.microsoft.com/office/drawing/2014/main" id="{BFC03823-A2FD-AC2F-EA7C-F29D12800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-19618"/>
            <a:ext cx="8229600" cy="813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003399"/>
                </a:solidFill>
              </a:rPr>
              <a:t>Pygmy dipole resonance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8A6FA2B9-2D13-6E02-2594-D05190A5B10B}"/>
              </a:ext>
            </a:extLst>
          </p:cNvPr>
          <p:cNvSpPr txBox="1"/>
          <p:nvPr/>
        </p:nvSpPr>
        <p:spPr>
          <a:xfrm>
            <a:off x="1043059" y="6524005"/>
            <a:ext cx="60974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A. </a:t>
            </a:r>
            <a:r>
              <a:rPr lang="en-US" sz="1200" dirty="0" err="1"/>
              <a:t>Klimkiewicz</a:t>
            </a:r>
            <a:r>
              <a:rPr lang="en-US" sz="1200" dirty="0"/>
              <a:t> et al., Phys. Rev. C 76, 051603(R), (2007).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52C3DCEA-4AB5-CEBC-A54F-4B5CC5498B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8792" y="2854415"/>
            <a:ext cx="4919353" cy="1194699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7E733B00-1F02-FBA9-07D6-36CB79CF6A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4929" y="4205843"/>
            <a:ext cx="5387077" cy="2185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385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68A9970-D358-B77C-0DFF-7CA500645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81A8C4-D0C5-4DE6-B5B9-1340DF7D807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60DB3715-50A3-69ED-3199-9FDBC8F6E8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47" t="2053"/>
          <a:stretch/>
        </p:blipFill>
        <p:spPr>
          <a:xfrm>
            <a:off x="309485" y="1200150"/>
            <a:ext cx="5786515" cy="5657850"/>
          </a:xfrm>
          <a:prstGeom prst="rect">
            <a:avLst/>
          </a:prstGeom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37692324-EED3-936E-F442-640669E868B3}"/>
              </a:ext>
            </a:extLst>
          </p:cNvPr>
          <p:cNvSpPr txBox="1"/>
          <p:nvPr/>
        </p:nvSpPr>
        <p:spPr>
          <a:xfrm>
            <a:off x="6942422" y="6167020"/>
            <a:ext cx="60973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/>
              <a:t>Tamii</a:t>
            </a:r>
            <a:r>
              <a:rPr lang="en-US" sz="1400" dirty="0"/>
              <a:t> et al. Phys. Rev. Lett. 107, 062502 (2011)</a:t>
            </a: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3ABE652B-03B4-0D08-6FA7-9D2B9CFC4E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2174" y="2070624"/>
            <a:ext cx="5640341" cy="4001731"/>
          </a:xfrm>
          <a:prstGeom prst="rect">
            <a:avLst/>
          </a:prstGeom>
        </p:spPr>
      </p:pic>
      <p:sp>
        <p:nvSpPr>
          <p:cNvPr id="12" name="TextovéPole 11">
            <a:extLst>
              <a:ext uri="{FF2B5EF4-FFF2-40B4-BE49-F238E27FC236}">
                <a16:creationId xmlns:a16="http://schemas.microsoft.com/office/drawing/2014/main" id="{4E985482-D042-84EA-4510-B9CBDA826234}"/>
              </a:ext>
            </a:extLst>
          </p:cNvPr>
          <p:cNvSpPr txBox="1"/>
          <p:nvPr/>
        </p:nvSpPr>
        <p:spPr>
          <a:xfrm>
            <a:off x="6813755" y="1329628"/>
            <a:ext cx="3635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Low-lying discrete states (bellow S</a:t>
            </a:r>
            <a:r>
              <a:rPr lang="en-US" baseline="-25000" dirty="0"/>
              <a:t>n</a:t>
            </a:r>
            <a:r>
              <a:rPr lang="en-US" dirty="0"/>
              <a:t>) </a:t>
            </a:r>
          </a:p>
          <a:p>
            <a:r>
              <a:rPr lang="en-US" dirty="0"/>
              <a:t>Fine structure of GDRs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B10BE974-4F1F-0DB9-460F-9809D76895A5}"/>
              </a:ext>
            </a:extLst>
          </p:cNvPr>
          <p:cNvSpPr txBox="1"/>
          <p:nvPr/>
        </p:nvSpPr>
        <p:spPr>
          <a:xfrm>
            <a:off x="835742" y="712207"/>
            <a:ext cx="7344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some nuclei complementary measurements exist, good  example is </a:t>
            </a:r>
            <a:r>
              <a:rPr lang="en-US" baseline="30000" dirty="0"/>
              <a:t>208</a:t>
            </a:r>
            <a:r>
              <a:rPr lang="en-US" dirty="0"/>
              <a:t>Pb 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D6FC6990-6378-A169-FC96-4AC8FFA3AC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950" y="26653"/>
            <a:ext cx="8229600" cy="813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003399"/>
                </a:solidFill>
              </a:rPr>
              <a:t>Nuclear dipole response  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EA877E9E-16A8-0F4D-D604-072FAA63D590}"/>
              </a:ext>
            </a:extLst>
          </p:cNvPr>
          <p:cNvSpPr txBox="1"/>
          <p:nvPr/>
        </p:nvSpPr>
        <p:spPr>
          <a:xfrm>
            <a:off x="10696216" y="5920342"/>
            <a:ext cx="1315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RCNP Osaka</a:t>
            </a:r>
          </a:p>
        </p:txBody>
      </p:sp>
    </p:spTree>
    <p:extLst>
      <p:ext uri="{BB962C8B-B14F-4D97-AF65-F5344CB8AC3E}">
        <p14:creationId xmlns:p14="http://schemas.microsoft.com/office/powerpoint/2010/main" val="415610655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62CF47B04044419335D0BDC30A0D12" ma:contentTypeVersion="8" ma:contentTypeDescription="Vytvoří nový dokument" ma:contentTypeScope="" ma:versionID="6155e45755791271a5c168817fdddd40">
  <xsd:schema xmlns:xsd="http://www.w3.org/2001/XMLSchema" xmlns:xs="http://www.w3.org/2001/XMLSchema" xmlns:p="http://schemas.microsoft.com/office/2006/metadata/properties" xmlns:ns3="c9748d33-cf74-46ff-befd-170a0331f759" targetNamespace="http://schemas.microsoft.com/office/2006/metadata/properties" ma:root="true" ma:fieldsID="2e62c0c3907e427823c35d6611e5d97b" ns3:_="">
    <xsd:import namespace="c9748d33-cf74-46ff-befd-170a0331f75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48d33-cf74-46ff-befd-170a0331f7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D343915-B163-4691-845B-DA01C28877F6}">
  <ds:schemaRefs>
    <ds:schemaRef ds:uri="http://www.w3.org/XML/1998/namespace"/>
    <ds:schemaRef ds:uri="http://purl.org/dc/elements/1.1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c9748d33-cf74-46ff-befd-170a0331f759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7BDC6A66-E7AD-40C8-ABEA-751B8E682A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4E3BA9-9222-4D15-A865-82D1A27720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748d33-cf74-46ff-befd-170a0331f75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63232</TotalTime>
  <Words>1381</Words>
  <Application>Microsoft Office PowerPoint</Application>
  <PresentationFormat>Širokoúhlá obrazovka</PresentationFormat>
  <Paragraphs>286</Paragraphs>
  <Slides>20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6" baseType="lpstr">
      <vt:lpstr>AdvOTf9433e2d</vt:lpstr>
      <vt:lpstr>Arial</vt:lpstr>
      <vt:lpstr>Calibri</vt:lpstr>
      <vt:lpstr>Calibri Light</vt:lpstr>
      <vt:lpstr>Cambria Math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</dc:title>
  <dc:creator>František Knapp</dc:creator>
  <cp:lastModifiedBy>František Knapp</cp:lastModifiedBy>
  <cp:revision>4275</cp:revision>
  <dcterms:created xsi:type="dcterms:W3CDTF">2016-11-21T09:49:53Z</dcterms:created>
  <dcterms:modified xsi:type="dcterms:W3CDTF">2023-04-14T08:41:09Z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0x010100B462CF47B04044419335D0BDC30A0D12</vt:lpwstr>
  </property>
</Properties>
</file>