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5"/>
  </p:notesMasterIdLst>
  <p:sldIdLst>
    <p:sldId id="257" r:id="rId2"/>
    <p:sldId id="508" r:id="rId3"/>
    <p:sldId id="492" r:id="rId4"/>
    <p:sldId id="493" r:id="rId5"/>
    <p:sldId id="494" r:id="rId6"/>
    <p:sldId id="495" r:id="rId7"/>
    <p:sldId id="496" r:id="rId8"/>
    <p:sldId id="497" r:id="rId9"/>
    <p:sldId id="498" r:id="rId10"/>
    <p:sldId id="499" r:id="rId11"/>
    <p:sldId id="500" r:id="rId12"/>
    <p:sldId id="501" r:id="rId13"/>
    <p:sldId id="510" r:id="rId14"/>
    <p:sldId id="507" r:id="rId15"/>
    <p:sldId id="516" r:id="rId16"/>
    <p:sldId id="517" r:id="rId17"/>
    <p:sldId id="515" r:id="rId18"/>
    <p:sldId id="506" r:id="rId19"/>
    <p:sldId id="505" r:id="rId20"/>
    <p:sldId id="513" r:id="rId21"/>
    <p:sldId id="512" r:id="rId22"/>
    <p:sldId id="490" r:id="rId23"/>
    <p:sldId id="491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B254874D-70E7-4204-AE49-AD359C56CE65}">
          <p14:sldIdLst>
            <p14:sldId id="257"/>
            <p14:sldId id="508"/>
            <p14:sldId id="492"/>
            <p14:sldId id="493"/>
            <p14:sldId id="494"/>
            <p14:sldId id="495"/>
            <p14:sldId id="496"/>
            <p14:sldId id="497"/>
            <p14:sldId id="498"/>
            <p14:sldId id="499"/>
            <p14:sldId id="500"/>
            <p14:sldId id="501"/>
            <p14:sldId id="510"/>
            <p14:sldId id="507"/>
            <p14:sldId id="516"/>
            <p14:sldId id="517"/>
            <p14:sldId id="515"/>
            <p14:sldId id="506"/>
            <p14:sldId id="505"/>
            <p14:sldId id="513"/>
            <p14:sldId id="512"/>
            <p14:sldId id="490"/>
            <p14:sldId id="4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4"/>
    <a:srgbClr val="FFDC00"/>
    <a:srgbClr val="00FFFF"/>
    <a:srgbClr val="736941"/>
    <a:srgbClr val="00FF00"/>
    <a:srgbClr val="FF9900"/>
    <a:srgbClr val="339933"/>
    <a:srgbClr val="CC3300"/>
    <a:srgbClr val="FFE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5" autoAdjust="0"/>
    <p:restoredTop sz="93436" autoAdjust="0"/>
  </p:normalViewPr>
  <p:slideViewPr>
    <p:cSldViewPr snapToGrid="0">
      <p:cViewPr varScale="1">
        <p:scale>
          <a:sx n="152" d="100"/>
          <a:sy n="152" d="100"/>
        </p:scale>
        <p:origin x="330" y="1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8D310-6194-4BCF-AB74-295CD09132EA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01CD4-FA8C-4FDF-A007-BCD85A7EF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7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647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38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653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37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419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11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292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74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955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710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639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04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574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008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30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97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596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435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922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130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04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832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79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498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308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duotone>
              <a:prstClr val="black"/>
              <a:srgbClr val="D9C3A5">
                <a:tint val="50000"/>
                <a:satMod val="180000"/>
              </a:srgbClr>
            </a:duotone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ement/>
                    </a14:imgEffect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CDDEA-3F01-4351-9AEA-F79A7CE12100}" type="datetimeFigureOut">
              <a:rPr lang="cs-CZ" smtClean="0"/>
              <a:t>24.03.2021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86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24.pn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23.gif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5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22.emf"/><Relationship Id="rId4" Type="http://schemas.openxmlformats.org/officeDocument/2006/relationships/image" Target="../media/image37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51.png"/><Relationship Id="rId7" Type="http://schemas.openxmlformats.org/officeDocument/2006/relationships/image" Target="../media/image45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11" Type="http://schemas.openxmlformats.org/officeDocument/2006/relationships/image" Target="../media/image54.png"/><Relationship Id="rId5" Type="http://schemas.openxmlformats.org/officeDocument/2006/relationships/image" Target="../media/image49.png"/><Relationship Id="rId10" Type="http://schemas.openxmlformats.org/officeDocument/2006/relationships/image" Target="../media/image53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40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21.emf"/><Relationship Id="rId10" Type="http://schemas.openxmlformats.org/officeDocument/2006/relationships/image" Target="../media/image89.png"/><Relationship Id="rId4" Type="http://schemas.openxmlformats.org/officeDocument/2006/relationships/image" Target="../media/image84.png"/><Relationship Id="rId9" Type="http://schemas.openxmlformats.org/officeDocument/2006/relationships/image" Target="../media/image8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4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89.png"/><Relationship Id="rId4" Type="http://schemas.openxmlformats.org/officeDocument/2006/relationships/image" Target="../media/image55.png"/><Relationship Id="rId9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770.png"/><Relationship Id="rId18" Type="http://schemas.openxmlformats.org/officeDocument/2006/relationships/image" Target="../media/image101.png"/><Relationship Id="rId3" Type="http://schemas.openxmlformats.org/officeDocument/2006/relationships/image" Target="../media/image670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100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0.png"/><Relationship Id="rId11" Type="http://schemas.openxmlformats.org/officeDocument/2006/relationships/image" Target="../media/image95.png"/><Relationship Id="rId5" Type="http://schemas.openxmlformats.org/officeDocument/2006/relationships/image" Target="../media/image690.png"/><Relationship Id="rId15" Type="http://schemas.openxmlformats.org/officeDocument/2006/relationships/image" Target="../media/image98.png"/><Relationship Id="rId10" Type="http://schemas.openxmlformats.org/officeDocument/2006/relationships/image" Target="../media/image94.png"/><Relationship Id="rId4" Type="http://schemas.openxmlformats.org/officeDocument/2006/relationships/image" Target="../media/image680.png"/><Relationship Id="rId9" Type="http://schemas.openxmlformats.org/officeDocument/2006/relationships/image" Target="../media/image93.png"/><Relationship Id="rId14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56.wmf"/><Relationship Id="rId7" Type="http://schemas.openxmlformats.org/officeDocument/2006/relationships/image" Target="../media/image6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10" Type="http://schemas.openxmlformats.org/officeDocument/2006/relationships/image" Target="../media/image63.emf"/><Relationship Id="rId4" Type="http://schemas.openxmlformats.org/officeDocument/2006/relationships/image" Target="../media/image57.wmf"/><Relationship Id="rId9" Type="http://schemas.openxmlformats.org/officeDocument/2006/relationships/image" Target="../media/image62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20.png"/><Relationship Id="rId3" Type="http://schemas.openxmlformats.org/officeDocument/2006/relationships/image" Target="../media/image64.wmf"/><Relationship Id="rId7" Type="http://schemas.openxmlformats.org/officeDocument/2006/relationships/image" Target="../media/image114.png"/><Relationship Id="rId12" Type="http://schemas.openxmlformats.org/officeDocument/2006/relationships/image" Target="../media/image119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11" Type="http://schemas.openxmlformats.org/officeDocument/2006/relationships/image" Target="../media/image118.png"/><Relationship Id="rId5" Type="http://schemas.openxmlformats.org/officeDocument/2006/relationships/image" Target="../media/image66.wmf"/><Relationship Id="rId15" Type="http://schemas.openxmlformats.org/officeDocument/2006/relationships/image" Target="../media/image122.png"/><Relationship Id="rId10" Type="http://schemas.openxmlformats.org/officeDocument/2006/relationships/image" Target="../media/image117.png"/><Relationship Id="rId4" Type="http://schemas.openxmlformats.org/officeDocument/2006/relationships/image" Target="../media/image65.wmf"/><Relationship Id="rId9" Type="http://schemas.openxmlformats.org/officeDocument/2006/relationships/image" Target="../media/image116.png"/><Relationship Id="rId14" Type="http://schemas.openxmlformats.org/officeDocument/2006/relationships/image" Target="../media/image1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1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8.png"/><Relationship Id="rId10" Type="http://schemas.openxmlformats.org/officeDocument/2006/relationships/image" Target="../media/image12.png"/><Relationship Id="rId19" Type="http://schemas.openxmlformats.org/officeDocument/2006/relationships/image" Target="../media/image2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emf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0.png"/><Relationship Id="rId3" Type="http://schemas.openxmlformats.org/officeDocument/2006/relationships/image" Target="../media/image30.png"/><Relationship Id="rId12" Type="http://schemas.openxmlformats.org/officeDocument/2006/relationships/image" Target="../media/image30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0.png"/><Relationship Id="rId5" Type="http://schemas.openxmlformats.org/officeDocument/2006/relationships/image" Target="../media/image32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31.png"/><Relationship Id="rId1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5.png"/><Relationship Id="rId5" Type="http://schemas.openxmlformats.org/officeDocument/2006/relationships/image" Target="../media/image38.png"/><Relationship Id="rId10" Type="http://schemas.openxmlformats.org/officeDocument/2006/relationships/image" Target="../media/image22.emf"/><Relationship Id="rId4" Type="http://schemas.openxmlformats.org/officeDocument/2006/relationships/image" Target="../media/image37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9FDD16CA-8153-42B6-9A38-A49182FFB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381701"/>
            <a:ext cx="11513420" cy="6476299"/>
          </a:xfrm>
          <a:prstGeom prst="rect">
            <a:avLst/>
          </a:prstGeom>
        </p:spPr>
      </p:pic>
      <p:sp>
        <p:nvSpPr>
          <p:cNvPr id="17" name="Rectangle 16"/>
          <p:cNvSpPr>
            <a:spLocks noGrp="1" noChangeArrowheads="1"/>
          </p:cNvSpPr>
          <p:nvPr/>
        </p:nvSpPr>
        <p:spPr bwMode="auto">
          <a:xfrm>
            <a:off x="679450" y="-42779"/>
            <a:ext cx="11004550" cy="96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GB" sz="5000" b="1" cap="small">
                <a:solidFill>
                  <a:srgbClr val="FFC000"/>
                </a:solidFill>
                <a:latin typeface="Trebuchet MS" panose="020B0603020202020204" pitchFamily="34" charset="0"/>
              </a:rPr>
              <a:t>Complex time and Critical effects 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8766502" y="3557397"/>
            <a:ext cx="3243901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u="sng">
                <a:solidFill>
                  <a:schemeClr val="bg1"/>
                </a:solidFill>
                <a:latin typeface="Trebuchet MS" panose="020B0603020202020204" pitchFamily="34" charset="0"/>
              </a:rPr>
              <a:t>Collaborators:</a:t>
            </a:r>
          </a:p>
          <a:p>
            <a:r>
              <a:rPr lang="en-GB">
                <a:solidFill>
                  <a:schemeClr val="bg1"/>
                </a:solidFill>
                <a:latin typeface="Trebuchet MS" panose="020B0603020202020204" pitchFamily="34" charset="0"/>
              </a:rPr>
              <a:t>Pavel Cejnar (IPNP)</a:t>
            </a:r>
          </a:p>
          <a:p>
            <a:r>
              <a:rPr lang="en-GB">
                <a:solidFill>
                  <a:schemeClr val="bg1"/>
                </a:solidFill>
                <a:latin typeface="Trebuchet MS" panose="020B0603020202020204" pitchFamily="34" charset="0"/>
              </a:rPr>
              <a:t>Milan Šindelka (IPP CAS)</a:t>
            </a:r>
          </a:p>
          <a:p>
            <a:r>
              <a:rPr lang="en-GB">
                <a:solidFill>
                  <a:schemeClr val="bg1"/>
                </a:solidFill>
                <a:latin typeface="Trebuchet MS" panose="020B0603020202020204" pitchFamily="34" charset="0"/>
              </a:rPr>
              <a:t>Michal Kloc (IPNP, Uni Basel)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15030" y="4007443"/>
            <a:ext cx="260742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600">
                <a:solidFill>
                  <a:schemeClr val="bg1"/>
                </a:solidFill>
                <a:latin typeface="Trebuchet MS" panose="020B0603020202020204" pitchFamily="34" charset="0"/>
              </a:rPr>
              <a:t>Pavel Stránský</a:t>
            </a:r>
            <a:endParaRPr lang="en-GB" sz="2600" baseline="3000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15030" y="5666965"/>
            <a:ext cx="4052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sz="1600" b="0">
                <a:solidFill>
                  <a:schemeClr val="bg1"/>
                </a:solidFill>
                <a:latin typeface="Book Antiqua" panose="02040602050305030304" pitchFamily="18" charset="0"/>
              </a:rPr>
              <a:t>Physical Review Letters </a:t>
            </a:r>
            <a:r>
              <a:rPr lang="en-GB" sz="1600">
                <a:solidFill>
                  <a:schemeClr val="bg1"/>
                </a:solidFill>
                <a:latin typeface="Book Antiqua" panose="02040602050305030304" pitchFamily="18" charset="0"/>
              </a:rPr>
              <a:t>125</a:t>
            </a:r>
            <a:r>
              <a:rPr lang="en-GB" sz="1600" b="0">
                <a:solidFill>
                  <a:schemeClr val="bg1"/>
                </a:solidFill>
                <a:latin typeface="Book Antiqua" panose="02040602050305030304" pitchFamily="18" charset="0"/>
              </a:rPr>
              <a:t>, 020401 (2020)</a:t>
            </a:r>
          </a:p>
          <a:p>
            <a:pPr eaLnBrk="1" hangingPunct="1"/>
            <a:r>
              <a:rPr lang="en-GB" sz="1600" b="0">
                <a:solidFill>
                  <a:schemeClr val="bg1"/>
                </a:solidFill>
                <a:latin typeface="Book Antiqua" panose="02040602050305030304" pitchFamily="18" charset="0"/>
              </a:rPr>
              <a:t>Physical Review A (submitted 2021)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657812" y="6140396"/>
            <a:ext cx="1397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400" b="0">
                <a:solidFill>
                  <a:schemeClr val="bg1"/>
                </a:solidFill>
                <a:latin typeface="Trebuchet MS" panose="020B0603020202020204" pitchFamily="34" charset="0"/>
              </a:rPr>
              <a:t>IPNP Seminar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8687311" y="6448173"/>
            <a:ext cx="13388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1400" b="0">
                <a:solidFill>
                  <a:schemeClr val="bg1"/>
                </a:solidFill>
                <a:latin typeface="Trebuchet MS" panose="020B0603020202020204" pitchFamily="34" charset="0"/>
              </a:rPr>
              <a:t>24 March 2021</a:t>
            </a: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F42ADAD7-F9B1-4742-A4E7-54D6EAC8CDF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41300" y="1049421"/>
            <a:ext cx="11004550" cy="1884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GB" sz="4800" b="1" cap="small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in</a:t>
            </a:r>
          </a:p>
          <a:p>
            <a:pPr algn="ctr">
              <a:spcAft>
                <a:spcPts val="0"/>
              </a:spcAft>
            </a:pPr>
            <a:r>
              <a:rPr lang="en-GB" sz="1500" b="1" cap="small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en-GB" sz="4200" b="1" cap="small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Quantum tunnelling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15433794-E8EE-4B2D-8A43-18F88C5DAF56}"/>
              </a:ext>
            </a:extLst>
          </p:cNvPr>
          <p:cNvSpPr txBox="1"/>
          <p:nvPr/>
        </p:nvSpPr>
        <p:spPr>
          <a:xfrm>
            <a:off x="220599" y="6563093"/>
            <a:ext cx="62925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Trebuchet MS" pitchFamily="34" charset="0"/>
              </a:rPr>
              <a:t>Presentation available at </a:t>
            </a:r>
            <a:r>
              <a:rPr lang="en-GB" sz="1000" u="sng" dirty="0">
                <a:solidFill>
                  <a:schemeClr val="bg1"/>
                </a:solidFill>
                <a:latin typeface="Trebuchet MS" pitchFamily="34" charset="0"/>
              </a:rPr>
              <a:t>http://pavelstransky.cz/publications/PavelStransky_IPNP2021.pptx</a:t>
            </a:r>
          </a:p>
        </p:txBody>
      </p:sp>
    </p:spTree>
    <p:extLst>
      <p:ext uri="{BB962C8B-B14F-4D97-AF65-F5344CB8AC3E}">
        <p14:creationId xmlns:p14="http://schemas.microsoft.com/office/powerpoint/2010/main" val="2392251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Obrázek 31">
            <a:extLst>
              <a:ext uri="{FF2B5EF4-FFF2-40B4-BE49-F238E27FC236}">
                <a16:creationId xmlns:a16="http://schemas.microsoft.com/office/drawing/2014/main" id="{F0FCEF79-44B7-46F5-8CD9-FB41921F9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12" y="3174465"/>
            <a:ext cx="5081885" cy="355732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526211" y="393187"/>
            <a:ext cx="5464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Complex scaling method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26211" y="1044547"/>
            <a:ext cx="64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rebuchet MS" pitchFamily="34" charset="0"/>
              </a:rPr>
              <a:t>Rotation of the real coordinate into the complex 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1295006" y="1518952"/>
                <a:ext cx="4693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GB" sz="32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006" y="1518952"/>
                <a:ext cx="469392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3102068" y="1513533"/>
                <a:ext cx="1377696" cy="606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3200" i="1">
                              <a:latin typeface="Cambria Math"/>
                            </a:rPr>
                            <m:t>𝑖</m:t>
                          </m:r>
                          <m:r>
                            <a:rPr lang="en-GB" sz="3200" i="1">
                              <a:latin typeface="Cambria Math"/>
                            </a:rPr>
                            <m:t>𝜃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32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068" y="1513533"/>
                <a:ext cx="1377696" cy="6065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se šipkou 9"/>
          <p:cNvCxnSpPr/>
          <p:nvPr/>
        </p:nvCxnSpPr>
        <p:spPr>
          <a:xfrm>
            <a:off x="2048296" y="1859462"/>
            <a:ext cx="898726" cy="0"/>
          </a:xfrm>
          <a:prstGeom prst="straightConnector1">
            <a:avLst/>
          </a:prstGeom>
          <a:ln w="2540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556110" y="1561398"/>
                <a:ext cx="1432560" cy="510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/>
                        </a:rPr>
                        <m:t>0≤</m:t>
                      </m:r>
                      <m:r>
                        <a:rPr lang="en-GB" sz="1600" i="1" smtClean="0">
                          <a:latin typeface="Cambria Math"/>
                        </a:rPr>
                        <m:t>𝜃</m:t>
                      </m:r>
                      <m:r>
                        <a:rPr lang="en-GB" sz="160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GB" sz="1600" i="1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110" y="1561398"/>
                <a:ext cx="1432560" cy="510781"/>
              </a:xfrm>
              <a:prstGeom prst="rect">
                <a:avLst/>
              </a:prstGeom>
              <a:blipFill>
                <a:blip r:embed="rId5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26211" y="2144389"/>
                <a:ext cx="73578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Trebuchet MS" pitchFamily="34" charset="0"/>
                  </a:rPr>
                  <a:t>… reveals all the resonances living in the sector 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2</m:t>
                    </m:r>
                    <m:r>
                      <a:rPr lang="en-GB" i="1">
                        <a:latin typeface="Cambria Math"/>
                      </a:rPr>
                      <m:t>𝐸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GB" i="1">
                            <a:latin typeface="Cambria Math"/>
                          </a:rPr>
                          <m:t>2</m:t>
                        </m:r>
                        <m:r>
                          <a:rPr lang="en-GB" i="1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GB" i="1">
                        <a:latin typeface="Cambria Math"/>
                      </a:rPr>
                      <m:t>≥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Γ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, while the rest of the resonances stay hidden in the </a:t>
                </a:r>
                <a:r>
                  <a:rPr lang="en-GB" i="1" dirty="0">
                    <a:latin typeface="Trebuchet MS" pitchFamily="34" charset="0"/>
                  </a:rPr>
                  <a:t>rotated continuum</a:t>
                </a:r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11" y="2144389"/>
                <a:ext cx="7357862" cy="646331"/>
              </a:xfrm>
              <a:prstGeom prst="rect">
                <a:avLst/>
              </a:prstGeom>
              <a:blipFill>
                <a:blip r:embed="rId6"/>
                <a:stretch>
                  <a:fillRect l="-663" t="-6604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8165924" y="574408"/>
            <a:ext cx="3291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ook Antiqua" panose="02040602050305030304" pitchFamily="18" charset="0"/>
              </a:rPr>
              <a:t>N. </a:t>
            </a:r>
            <a:r>
              <a:rPr lang="en-GB" sz="1400" dirty="0" err="1">
                <a:latin typeface="Book Antiqua" panose="02040602050305030304" pitchFamily="18" charset="0"/>
              </a:rPr>
              <a:t>Moiseyev</a:t>
            </a:r>
            <a:r>
              <a:rPr lang="en-GB" sz="1400" dirty="0">
                <a:latin typeface="Book Antiqua" panose="02040602050305030304" pitchFamily="18" charset="0"/>
              </a:rPr>
              <a:t>, </a:t>
            </a:r>
            <a:r>
              <a:rPr lang="en-GB" sz="1400" i="1" dirty="0">
                <a:latin typeface="Book Antiqua" panose="02040602050305030304" pitchFamily="18" charset="0"/>
              </a:rPr>
              <a:t>Phys. Rep. </a:t>
            </a:r>
            <a:r>
              <a:rPr lang="en-GB" sz="1400" dirty="0">
                <a:latin typeface="Book Antiqua" panose="02040602050305030304" pitchFamily="18" charset="0"/>
              </a:rPr>
              <a:t>302, 211 (1998)</a:t>
            </a:r>
          </a:p>
        </p:txBody>
      </p: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BCF07357-92D9-4908-BDAD-A95F3E27DF2F}"/>
              </a:ext>
            </a:extLst>
          </p:cNvPr>
          <p:cNvGrpSpPr/>
          <p:nvPr/>
        </p:nvGrpSpPr>
        <p:grpSpPr>
          <a:xfrm>
            <a:off x="7900668" y="393187"/>
            <a:ext cx="3803201" cy="2690953"/>
            <a:chOff x="8357864" y="281047"/>
            <a:chExt cx="3803201" cy="269095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ovéPole 2">
                  <a:extLst>
                    <a:ext uri="{FF2B5EF4-FFF2-40B4-BE49-F238E27FC236}">
                      <a16:creationId xmlns:a16="http://schemas.microsoft.com/office/drawing/2014/main" id="{D1E9B90A-3272-4D11-BE5A-2AF6682359E8}"/>
                    </a:ext>
                  </a:extLst>
                </p:cNvPr>
                <p:cNvSpPr txBox="1"/>
                <p:nvPr/>
              </p:nvSpPr>
              <p:spPr>
                <a:xfrm>
                  <a:off x="8742040" y="1100566"/>
                  <a:ext cx="2277463" cy="4425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f>
                              <m:fPr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̂"/>
                                    <m:ctrlP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  <m:acc>
                                  <m:accPr>
                                    <m:chr m:val="̂"/>
                                    <m:ctrlP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ℏ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sz="15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3" name="TextovéPole 2">
                  <a:extLst>
                    <a:ext uri="{FF2B5EF4-FFF2-40B4-BE49-F238E27FC236}">
                      <a16:creationId xmlns:a16="http://schemas.microsoft.com/office/drawing/2014/main" id="{D1E9B90A-3272-4D11-BE5A-2AF6682359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42040" y="1100566"/>
                  <a:ext cx="2277463" cy="44255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ovéPole 10">
                  <a:extLst>
                    <a:ext uri="{FF2B5EF4-FFF2-40B4-BE49-F238E27FC236}">
                      <a16:creationId xmlns:a16="http://schemas.microsoft.com/office/drawing/2014/main" id="{BBC9E132-8CBA-43EA-8CCA-691CC5AE4076}"/>
                    </a:ext>
                  </a:extLst>
                </p:cNvPr>
                <p:cNvSpPr txBox="1"/>
                <p:nvPr/>
              </p:nvSpPr>
              <p:spPr>
                <a:xfrm>
                  <a:off x="8759292" y="1615812"/>
                  <a:ext cx="1816692" cy="7417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acc>
                          <m:accPr>
                            <m:chr m:val="̂"/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sSubSup>
                          <m:sSub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p>
                        </m:sSup>
                        <m:acc>
                          <m:accPr>
                            <m:chr m:val="̂"/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oMath>
                    </m:oMathPara>
                  </a14:m>
                  <a:endParaRPr lang="en-GB" sz="15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acc>
                          <m:accPr>
                            <m:chr m:val="̂"/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sSubSup>
                          <m:sSubSupPr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  <m:sup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p>
                        </m:sSup>
                        <m:acc>
                          <m:accPr>
                            <m:chr m:val="̂"/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GB" sz="15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1" name="TextovéPole 10">
                  <a:extLst>
                    <a:ext uri="{FF2B5EF4-FFF2-40B4-BE49-F238E27FC236}">
                      <a16:creationId xmlns:a16="http://schemas.microsoft.com/office/drawing/2014/main" id="{BBC9E132-8CBA-43EA-8CCA-691CC5AE40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9292" y="1615812"/>
                  <a:ext cx="1816692" cy="74174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bdélník 11">
                  <a:extLst>
                    <a:ext uri="{FF2B5EF4-FFF2-40B4-BE49-F238E27FC236}">
                      <a16:creationId xmlns:a16="http://schemas.microsoft.com/office/drawing/2014/main" id="{51203A21-788C-41A7-AE37-D9190A184F93}"/>
                    </a:ext>
                  </a:extLst>
                </p:cNvPr>
                <p:cNvSpPr/>
                <p:nvPr/>
              </p:nvSpPr>
              <p:spPr>
                <a:xfrm>
                  <a:off x="8628370" y="2262719"/>
                  <a:ext cx="2961965" cy="56105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acc>
                          <m:accPr>
                            <m:chr m:val="̂"/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  <m:sSubSup>
                          <m:sSubSup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  <m:sup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p>
                        </m:sSup>
                        <m:f>
                          <m:f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num>
                          <m:den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sup>
                            </m:sSup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Obdélník 11">
                  <a:extLst>
                    <a:ext uri="{FF2B5EF4-FFF2-40B4-BE49-F238E27FC236}">
                      <a16:creationId xmlns:a16="http://schemas.microsoft.com/office/drawing/2014/main" id="{51203A21-788C-41A7-AE37-D9190A184F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8370" y="2262719"/>
                  <a:ext cx="2961965" cy="561051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EA955374-CF09-458F-8747-C6E544B1D589}"/>
                </a:ext>
              </a:extLst>
            </p:cNvPr>
            <p:cNvSpPr txBox="1"/>
            <p:nvPr/>
          </p:nvSpPr>
          <p:spPr>
            <a:xfrm>
              <a:off x="10668694" y="952512"/>
              <a:ext cx="14923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Trebuchet MS" pitchFamily="34" charset="0"/>
                </a:rPr>
                <a:t>Similarity nonunitary transformation</a:t>
              </a:r>
            </a:p>
          </p:txBody>
        </p:sp>
        <p:sp>
          <p:nvSpPr>
            <p:cNvPr id="19" name="Obdélník 18">
              <a:extLst>
                <a:ext uri="{FF2B5EF4-FFF2-40B4-BE49-F238E27FC236}">
                  <a16:creationId xmlns:a16="http://schemas.microsoft.com/office/drawing/2014/main" id="{416FC0BF-0C00-4620-AB5C-D1688BEEB74B}"/>
                </a:ext>
              </a:extLst>
            </p:cNvPr>
            <p:cNvSpPr/>
            <p:nvPr/>
          </p:nvSpPr>
          <p:spPr>
            <a:xfrm>
              <a:off x="8357864" y="281047"/>
              <a:ext cx="3803201" cy="269095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Skupina 28">
            <a:extLst>
              <a:ext uri="{FF2B5EF4-FFF2-40B4-BE49-F238E27FC236}">
                <a16:creationId xmlns:a16="http://schemas.microsoft.com/office/drawing/2014/main" id="{65E8E6A3-8124-400B-9FB1-3C802E0A53D7}"/>
              </a:ext>
            </a:extLst>
          </p:cNvPr>
          <p:cNvGrpSpPr/>
          <p:nvPr/>
        </p:nvGrpSpPr>
        <p:grpSpPr>
          <a:xfrm>
            <a:off x="518454" y="2937563"/>
            <a:ext cx="5537072" cy="3885238"/>
            <a:chOff x="518454" y="2937563"/>
            <a:chExt cx="5537072" cy="3885238"/>
          </a:xfrm>
        </p:grpSpPr>
        <p:sp>
          <p:nvSpPr>
            <p:cNvPr id="5" name="TextovéPole 4"/>
            <p:cNvSpPr txBox="1"/>
            <p:nvPr/>
          </p:nvSpPr>
          <p:spPr>
            <a:xfrm>
              <a:off x="526211" y="2937563"/>
              <a:ext cx="30106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u="sng" dirty="0">
                  <a:solidFill>
                    <a:srgbClr val="0000B4"/>
                  </a:solidFill>
                  <a:latin typeface="Trebuchet MS" pitchFamily="34" charset="0"/>
                </a:rPr>
                <a:t>Example: </a:t>
              </a:r>
              <a:r>
                <a:rPr lang="en-GB" sz="1600" dirty="0">
                  <a:solidFill>
                    <a:srgbClr val="0000B4"/>
                  </a:solidFill>
                  <a:latin typeface="Trebuchet MS" pitchFamily="34" charset="0"/>
                </a:rPr>
                <a:t>Gaussian barrier</a:t>
              </a:r>
            </a:p>
          </p:txBody>
        </p:sp>
        <p:grpSp>
          <p:nvGrpSpPr>
            <p:cNvPr id="23" name="Skupina 22">
              <a:extLst>
                <a:ext uri="{FF2B5EF4-FFF2-40B4-BE49-F238E27FC236}">
                  <a16:creationId xmlns:a16="http://schemas.microsoft.com/office/drawing/2014/main" id="{8E891892-31F3-4A42-9440-C366B45ACF2C}"/>
                </a:ext>
              </a:extLst>
            </p:cNvPr>
            <p:cNvGrpSpPr/>
            <p:nvPr/>
          </p:nvGrpSpPr>
          <p:grpSpPr>
            <a:xfrm>
              <a:off x="518454" y="3392510"/>
              <a:ext cx="5537072" cy="3036824"/>
              <a:chOff x="518454" y="3806582"/>
              <a:chExt cx="5537072" cy="3036824"/>
            </a:xfrm>
          </p:grpSpPr>
          <p:pic>
            <p:nvPicPr>
              <p:cNvPr id="14" name="Obrázek 13">
                <a:extLst>
                  <a:ext uri="{FF2B5EF4-FFF2-40B4-BE49-F238E27FC236}">
                    <a16:creationId xmlns:a16="http://schemas.microsoft.com/office/drawing/2014/main" id="{A6E19E66-3306-4EA2-8EEE-E16F769DF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8454" y="3806582"/>
                <a:ext cx="5537072" cy="2829081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ovéPole 20">
                    <a:extLst>
                      <a:ext uri="{FF2B5EF4-FFF2-40B4-BE49-F238E27FC236}">
                        <a16:creationId xmlns:a16="http://schemas.microsoft.com/office/drawing/2014/main" id="{07274E9F-BBA9-472E-BD41-A92A4A3FC586}"/>
                      </a:ext>
                    </a:extLst>
                  </p:cNvPr>
                  <p:cNvSpPr txBox="1"/>
                  <p:nvPr/>
                </p:nvSpPr>
                <p:spPr>
                  <a:xfrm>
                    <a:off x="2625388" y="4209036"/>
                    <a:ext cx="1482009" cy="4071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p>
                        </m:oMath>
                      </m:oMathPara>
                    </a14:m>
                    <a:endParaRPr lang="en-GB" dirty="0">
                      <a:solidFill>
                        <a:srgbClr val="FF9900"/>
                      </a:solidFill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1" name="TextovéPole 20">
                    <a:extLst>
                      <a:ext uri="{FF2B5EF4-FFF2-40B4-BE49-F238E27FC236}">
                        <a16:creationId xmlns:a16="http://schemas.microsoft.com/office/drawing/2014/main" id="{07274E9F-BBA9-472E-BD41-A92A4A3FC5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25388" y="4209036"/>
                    <a:ext cx="1482009" cy="40716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Levá složená závorka 26">
                <a:extLst>
                  <a:ext uri="{FF2B5EF4-FFF2-40B4-BE49-F238E27FC236}">
                    <a16:creationId xmlns:a16="http://schemas.microsoft.com/office/drawing/2014/main" id="{952C748E-8E94-4F4E-B6C2-8C61625495E1}"/>
                  </a:ext>
                </a:extLst>
              </p:cNvPr>
              <p:cNvSpPr/>
              <p:nvPr/>
            </p:nvSpPr>
            <p:spPr>
              <a:xfrm rot="16200000">
                <a:off x="3188627" y="4131565"/>
                <a:ext cx="222410" cy="5201272"/>
              </a:xfrm>
              <a:prstGeom prst="leftBrac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ovéPole 27">
                  <a:extLst>
                    <a:ext uri="{FF2B5EF4-FFF2-40B4-BE49-F238E27FC236}">
                      <a16:creationId xmlns:a16="http://schemas.microsoft.com/office/drawing/2014/main" id="{D1FE61CD-4EC2-4E18-9E6B-E574E4119E66}"/>
                    </a:ext>
                  </a:extLst>
                </p:cNvPr>
                <p:cNvSpPr txBox="1"/>
                <p:nvPr/>
              </p:nvSpPr>
              <p:spPr>
                <a:xfrm>
                  <a:off x="748321" y="6484247"/>
                  <a:ext cx="511546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>
                      <a:solidFill>
                        <a:schemeClr val="bg1">
                          <a:lumMod val="50000"/>
                        </a:schemeClr>
                      </a:solidFill>
                      <a:latin typeface="Trebuchet MS" pitchFamily="34" charset="0"/>
                    </a:rPr>
                    <a:t>Bounded in an infinite potential well of width </a:t>
                  </a:r>
                  <a14:m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→∞</m:t>
                      </m:r>
                    </m:oMath>
                  </a14:m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8" name="TextovéPole 27">
                  <a:extLst>
                    <a:ext uri="{FF2B5EF4-FFF2-40B4-BE49-F238E27FC236}">
                      <a16:creationId xmlns:a16="http://schemas.microsoft.com/office/drawing/2014/main" id="{D1FE61CD-4EC2-4E18-9E6B-E574E4119E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321" y="6484247"/>
                  <a:ext cx="5115465" cy="338554"/>
                </a:xfrm>
                <a:prstGeom prst="rect">
                  <a:avLst/>
                </a:prstGeom>
                <a:blipFill>
                  <a:blip r:embed="rId12"/>
                  <a:stretch>
                    <a:fillRect l="-715" t="-7273" b="-21818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CF67D3B4-2ACA-4C0F-BCF0-2B1519771A89}"/>
              </a:ext>
            </a:extLst>
          </p:cNvPr>
          <p:cNvGrpSpPr/>
          <p:nvPr/>
        </p:nvGrpSpPr>
        <p:grpSpPr>
          <a:xfrm>
            <a:off x="6625088" y="3174465"/>
            <a:ext cx="5081884" cy="3557320"/>
            <a:chOff x="6625088" y="3174465"/>
            <a:chExt cx="5081884" cy="3557320"/>
          </a:xfrm>
        </p:grpSpPr>
        <p:pic>
          <p:nvPicPr>
            <p:cNvPr id="34" name="Obrázek 33">
              <a:extLst>
                <a:ext uri="{FF2B5EF4-FFF2-40B4-BE49-F238E27FC236}">
                  <a16:creationId xmlns:a16="http://schemas.microsoft.com/office/drawing/2014/main" id="{16B21894-4DE4-4910-9CBD-F3C35E1C1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5088" y="3174465"/>
              <a:ext cx="5081884" cy="3557320"/>
            </a:xfrm>
            <a:prstGeom prst="rect">
              <a:avLst/>
            </a:prstGeom>
          </p:spPr>
        </p:pic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7702449F-477F-4F4F-84F2-0D5649F8EF75}"/>
                </a:ext>
              </a:extLst>
            </p:cNvPr>
            <p:cNvSpPr txBox="1"/>
            <p:nvPr/>
          </p:nvSpPr>
          <p:spPr>
            <a:xfrm>
              <a:off x="8983627" y="3338093"/>
              <a:ext cx="12612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  <a:latin typeface="Trebuchet MS" pitchFamily="34" charset="0"/>
                </a:rPr>
                <a:t>rotated continuum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10049779" y="5780842"/>
                <a:ext cx="196682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FF0000"/>
                    </a:solidFill>
                    <a:latin typeface="Trebuchet MS" pitchFamily="34" charset="0"/>
                  </a:rPr>
                  <a:t>resonances</a:t>
                </a:r>
              </a:p>
              <a:p>
                <a:pPr algn="ctr"/>
                <a:r>
                  <a:rPr lang="en-GB" sz="1600" dirty="0">
                    <a:solidFill>
                      <a:srgbClr val="FF0000"/>
                    </a:solidFill>
                    <a:latin typeface="Trebuchet MS" pitchFamily="34" charset="0"/>
                  </a:rPr>
                  <a:t>(independent of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600" dirty="0">
                  <a:solidFill>
                    <a:srgbClr val="FF0000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9779" y="5780842"/>
                <a:ext cx="1966821" cy="584775"/>
              </a:xfrm>
              <a:prstGeom prst="rect">
                <a:avLst/>
              </a:prstGeom>
              <a:blipFill>
                <a:blip r:embed="rId14"/>
                <a:stretch>
                  <a:fillRect l="-932" t="-4167" b="-114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6AB83915-A5CB-4214-A28F-E7B5A5C55635}"/>
                  </a:ext>
                </a:extLst>
              </p:cNvPr>
              <p:cNvSpPr txBox="1"/>
              <p:nvPr/>
            </p:nvSpPr>
            <p:spPr>
              <a:xfrm>
                <a:off x="10574245" y="6497642"/>
                <a:ext cx="4319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20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6AB83915-A5CB-4214-A28F-E7B5A5C55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4245" y="6497642"/>
                <a:ext cx="431913" cy="4001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5F983D40-2C5C-41CA-BAC8-424C451D652C}"/>
                  </a:ext>
                </a:extLst>
              </p:cNvPr>
              <p:cNvSpPr txBox="1"/>
              <p:nvPr/>
            </p:nvSpPr>
            <p:spPr>
              <a:xfrm>
                <a:off x="6349042" y="3970762"/>
                <a:ext cx="5175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 sz="20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5F983D40-2C5C-41CA-BAC8-424C451D65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042" y="3970762"/>
                <a:ext cx="517584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619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ázek 33">
            <a:extLst>
              <a:ext uri="{FF2B5EF4-FFF2-40B4-BE49-F238E27FC236}">
                <a16:creationId xmlns:a16="http://schemas.microsoft.com/office/drawing/2014/main" id="{C0EFCFE5-2791-42E9-B3E3-730286C64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624" y="3182675"/>
            <a:ext cx="5070157" cy="354911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526211" y="393187"/>
            <a:ext cx="6728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System size and semiclassical 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9678838" y="4807050"/>
                <a:ext cx="23095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FF0000"/>
                    </a:solidFill>
                    <a:latin typeface="Trebuchet MS" pitchFamily="34" charset="0"/>
                  </a:rPr>
                  <a:t>resonances</a:t>
                </a:r>
              </a:p>
              <a:p>
                <a:pPr algn="ctr"/>
                <a:r>
                  <a:rPr lang="en-GB" sz="1600" dirty="0">
                    <a:solidFill>
                      <a:srgbClr val="FF0000"/>
                    </a:solidFill>
                    <a:latin typeface="Trebuchet MS" pitchFamily="34" charset="0"/>
                  </a:rPr>
                  <a:t>(denser with increasing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GB" sz="1600" dirty="0">
                    <a:solidFill>
                      <a:srgbClr val="FF0000"/>
                    </a:solidFill>
                    <a:latin typeface="Trebuchet MS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8838" y="4807050"/>
                <a:ext cx="2309525" cy="830997"/>
              </a:xfrm>
              <a:prstGeom prst="rect">
                <a:avLst/>
              </a:prstGeom>
              <a:blipFill>
                <a:blip r:embed="rId3"/>
                <a:stretch>
                  <a:fillRect t="-2941" b="-80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6AB83915-A5CB-4214-A28F-E7B5A5C55635}"/>
                  </a:ext>
                </a:extLst>
              </p:cNvPr>
              <p:cNvSpPr txBox="1"/>
              <p:nvPr/>
            </p:nvSpPr>
            <p:spPr>
              <a:xfrm>
                <a:off x="10574245" y="6497642"/>
                <a:ext cx="4319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20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6AB83915-A5CB-4214-A28F-E7B5A5C55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4245" y="6497642"/>
                <a:ext cx="431913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5F983D40-2C5C-41CA-BAC8-424C451D652C}"/>
                  </a:ext>
                </a:extLst>
              </p:cNvPr>
              <p:cNvSpPr txBox="1"/>
              <p:nvPr/>
            </p:nvSpPr>
            <p:spPr>
              <a:xfrm>
                <a:off x="6349042" y="3970762"/>
                <a:ext cx="5175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 sz="20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5F983D40-2C5C-41CA-BAC8-424C451D65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042" y="3970762"/>
                <a:ext cx="517584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Skupina 28">
            <a:extLst>
              <a:ext uri="{FF2B5EF4-FFF2-40B4-BE49-F238E27FC236}">
                <a16:creationId xmlns:a16="http://schemas.microsoft.com/office/drawing/2014/main" id="{65E8E6A3-8124-400B-9FB1-3C802E0A53D7}"/>
              </a:ext>
            </a:extLst>
          </p:cNvPr>
          <p:cNvGrpSpPr/>
          <p:nvPr/>
        </p:nvGrpSpPr>
        <p:grpSpPr>
          <a:xfrm>
            <a:off x="518454" y="2937563"/>
            <a:ext cx="5537072" cy="3885238"/>
            <a:chOff x="518454" y="2937563"/>
            <a:chExt cx="5537072" cy="3885238"/>
          </a:xfrm>
        </p:grpSpPr>
        <p:sp>
          <p:nvSpPr>
            <p:cNvPr id="5" name="TextovéPole 4"/>
            <p:cNvSpPr txBox="1"/>
            <p:nvPr/>
          </p:nvSpPr>
          <p:spPr>
            <a:xfrm>
              <a:off x="526211" y="2937563"/>
              <a:ext cx="30106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u="sng" dirty="0">
                  <a:solidFill>
                    <a:srgbClr val="0000B4"/>
                  </a:solidFill>
                  <a:latin typeface="Trebuchet MS" pitchFamily="34" charset="0"/>
                </a:rPr>
                <a:t>Example: </a:t>
              </a:r>
              <a:r>
                <a:rPr lang="en-GB" sz="1600" dirty="0">
                  <a:solidFill>
                    <a:srgbClr val="0000B4"/>
                  </a:solidFill>
                  <a:latin typeface="Trebuchet MS" pitchFamily="34" charset="0"/>
                </a:rPr>
                <a:t>Gaussian barrier</a:t>
              </a:r>
            </a:p>
          </p:txBody>
        </p:sp>
        <p:grpSp>
          <p:nvGrpSpPr>
            <p:cNvPr id="23" name="Skupina 22">
              <a:extLst>
                <a:ext uri="{FF2B5EF4-FFF2-40B4-BE49-F238E27FC236}">
                  <a16:creationId xmlns:a16="http://schemas.microsoft.com/office/drawing/2014/main" id="{8E891892-31F3-4A42-9440-C366B45ACF2C}"/>
                </a:ext>
              </a:extLst>
            </p:cNvPr>
            <p:cNvGrpSpPr/>
            <p:nvPr/>
          </p:nvGrpSpPr>
          <p:grpSpPr>
            <a:xfrm>
              <a:off x="518454" y="3392510"/>
              <a:ext cx="5537072" cy="3036824"/>
              <a:chOff x="518454" y="3806582"/>
              <a:chExt cx="5537072" cy="3036824"/>
            </a:xfrm>
          </p:grpSpPr>
          <p:pic>
            <p:nvPicPr>
              <p:cNvPr id="14" name="Obrázek 13">
                <a:extLst>
                  <a:ext uri="{FF2B5EF4-FFF2-40B4-BE49-F238E27FC236}">
                    <a16:creationId xmlns:a16="http://schemas.microsoft.com/office/drawing/2014/main" id="{A6E19E66-3306-4EA2-8EEE-E16F769DF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8454" y="3806582"/>
                <a:ext cx="5537072" cy="2829081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ovéPole 20">
                    <a:extLst>
                      <a:ext uri="{FF2B5EF4-FFF2-40B4-BE49-F238E27FC236}">
                        <a16:creationId xmlns:a16="http://schemas.microsoft.com/office/drawing/2014/main" id="{07274E9F-BBA9-472E-BD41-A92A4A3FC586}"/>
                      </a:ext>
                    </a:extLst>
                  </p:cNvPr>
                  <p:cNvSpPr txBox="1"/>
                  <p:nvPr/>
                </p:nvSpPr>
                <p:spPr>
                  <a:xfrm>
                    <a:off x="2625388" y="4209036"/>
                    <a:ext cx="1482009" cy="4071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p>
                        </m:oMath>
                      </m:oMathPara>
                    </a14:m>
                    <a:endParaRPr lang="en-GB" dirty="0">
                      <a:solidFill>
                        <a:srgbClr val="FF9900"/>
                      </a:solidFill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1" name="TextovéPole 20">
                    <a:extLst>
                      <a:ext uri="{FF2B5EF4-FFF2-40B4-BE49-F238E27FC236}">
                        <a16:creationId xmlns:a16="http://schemas.microsoft.com/office/drawing/2014/main" id="{07274E9F-BBA9-472E-BD41-A92A4A3FC5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25388" y="4209036"/>
                    <a:ext cx="1482009" cy="40716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Levá složená závorka 26">
                <a:extLst>
                  <a:ext uri="{FF2B5EF4-FFF2-40B4-BE49-F238E27FC236}">
                    <a16:creationId xmlns:a16="http://schemas.microsoft.com/office/drawing/2014/main" id="{952C748E-8E94-4F4E-B6C2-8C61625495E1}"/>
                  </a:ext>
                </a:extLst>
              </p:cNvPr>
              <p:cNvSpPr/>
              <p:nvPr/>
            </p:nvSpPr>
            <p:spPr>
              <a:xfrm rot="16200000">
                <a:off x="3188627" y="4131565"/>
                <a:ext cx="222410" cy="5201272"/>
              </a:xfrm>
              <a:prstGeom prst="leftBrac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ovéPole 27">
                  <a:extLst>
                    <a:ext uri="{FF2B5EF4-FFF2-40B4-BE49-F238E27FC236}">
                      <a16:creationId xmlns:a16="http://schemas.microsoft.com/office/drawing/2014/main" id="{D1FE61CD-4EC2-4E18-9E6B-E574E4119E66}"/>
                    </a:ext>
                  </a:extLst>
                </p:cNvPr>
                <p:cNvSpPr txBox="1"/>
                <p:nvPr/>
              </p:nvSpPr>
              <p:spPr>
                <a:xfrm>
                  <a:off x="748321" y="6484247"/>
                  <a:ext cx="511546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>
                      <a:solidFill>
                        <a:schemeClr val="bg1">
                          <a:lumMod val="50000"/>
                        </a:schemeClr>
                      </a:solidFill>
                      <a:latin typeface="Trebuchet MS" pitchFamily="34" charset="0"/>
                    </a:rPr>
                    <a:t>Bounded in an infinite potential well of width </a:t>
                  </a:r>
                  <a14:m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→∞</m:t>
                      </m:r>
                    </m:oMath>
                  </a14:m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8" name="TextovéPole 27">
                  <a:extLst>
                    <a:ext uri="{FF2B5EF4-FFF2-40B4-BE49-F238E27FC236}">
                      <a16:creationId xmlns:a16="http://schemas.microsoft.com/office/drawing/2014/main" id="{D1FE61CD-4EC2-4E18-9E6B-E574E4119E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321" y="6484247"/>
                  <a:ext cx="5115465" cy="338554"/>
                </a:xfrm>
                <a:prstGeom prst="rect">
                  <a:avLst/>
                </a:prstGeom>
                <a:blipFill>
                  <a:blip r:embed="rId8"/>
                  <a:stretch>
                    <a:fillRect l="-715" t="-7273" b="-21818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EC1236B7-B8F1-4ACD-9CDB-BF687A5F9142}"/>
                  </a:ext>
                </a:extLst>
              </p:cNvPr>
              <p:cNvSpPr txBox="1"/>
              <p:nvPr/>
            </p:nvSpPr>
            <p:spPr>
              <a:xfrm>
                <a:off x="526211" y="2171445"/>
                <a:ext cx="51844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Trebuchet MS" pitchFamily="34" charset="0"/>
                  </a:rPr>
                  <a:t>Semiclassical limit approached when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→∞.</m:t>
                    </m:r>
                  </m:oMath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EC1236B7-B8F1-4ACD-9CDB-BF687A5F9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11" y="2171445"/>
                <a:ext cx="5184476" cy="369332"/>
              </a:xfrm>
              <a:prstGeom prst="rect">
                <a:avLst/>
              </a:prstGeom>
              <a:blipFill>
                <a:blip r:embed="rId9"/>
                <a:stretch>
                  <a:fillRect l="-940" t="-9836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52A392D0-4B71-47ED-9366-5BF049167295}"/>
                  </a:ext>
                </a:extLst>
              </p:cNvPr>
              <p:cNvSpPr txBox="1"/>
              <p:nvPr/>
            </p:nvSpPr>
            <p:spPr>
              <a:xfrm>
                <a:off x="748320" y="1095416"/>
                <a:ext cx="3041710" cy="771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2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52A392D0-4B71-47ED-9366-5BF049167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320" y="1095416"/>
                <a:ext cx="3041710" cy="7716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3A5910B2-4A87-4E35-B5A4-EB6F124D76D5}"/>
                  </a:ext>
                </a:extLst>
              </p:cNvPr>
              <p:cNvSpPr txBox="1"/>
              <p:nvPr/>
            </p:nvSpPr>
            <p:spPr>
              <a:xfrm>
                <a:off x="4593567" y="1318853"/>
                <a:ext cx="3454878" cy="462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>
                    <a:latin typeface="Trebuchet MS" pitchFamily="34" charset="0"/>
                  </a:rPr>
                  <a:t> - size parameter</a:t>
                </a:r>
              </a:p>
            </p:txBody>
          </p:sp>
        </mc:Choice>
        <mc:Fallback xmlns=""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3A5910B2-4A87-4E35-B5A4-EB6F124D7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567" y="1318853"/>
                <a:ext cx="3454878" cy="462819"/>
              </a:xfrm>
              <a:prstGeom prst="rect">
                <a:avLst/>
              </a:prstGeom>
              <a:blipFill>
                <a:blip r:embed="rId11"/>
                <a:stretch>
                  <a:fillRect t="-1316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2204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26211" y="393187"/>
            <a:ext cx="6728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Results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6744FC5-6117-4496-A901-8FAA0A495F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49"/>
          <a:stretch/>
        </p:blipFill>
        <p:spPr>
          <a:xfrm>
            <a:off x="0" y="2528844"/>
            <a:ext cx="11369615" cy="432915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93E5188-2CFC-4661-B552-74936E4E41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2"/>
          <a:stretch/>
        </p:blipFill>
        <p:spPr>
          <a:xfrm>
            <a:off x="0" y="0"/>
            <a:ext cx="11369615" cy="276045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6CE2BDD-10CC-458F-A534-8885B4D0DEA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59" t="15008" r="5310" b="32547"/>
          <a:stretch/>
        </p:blipFill>
        <p:spPr>
          <a:xfrm>
            <a:off x="11369614" y="3260783"/>
            <a:ext cx="822386" cy="26828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CCFDC241-288C-45DD-A82E-5443B47BA53F}"/>
                  </a:ext>
                </a:extLst>
              </p:cNvPr>
              <p:cNvSpPr txBox="1"/>
              <p:nvPr/>
            </p:nvSpPr>
            <p:spPr>
              <a:xfrm>
                <a:off x="646981" y="2870135"/>
                <a:ext cx="13198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ℏ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ℰ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CCFDC241-288C-45DD-A82E-5443B47BA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81" y="2870135"/>
                <a:ext cx="1319842" cy="338554"/>
              </a:xfrm>
              <a:prstGeom prst="rect">
                <a:avLst/>
              </a:prstGeom>
              <a:blipFill>
                <a:blip r:embed="rId6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2D0112B0-3521-4E3B-B10A-7349B29F5D67}"/>
                  </a:ext>
                </a:extLst>
              </p:cNvPr>
              <p:cNvSpPr txBox="1"/>
              <p:nvPr/>
            </p:nvSpPr>
            <p:spPr>
              <a:xfrm>
                <a:off x="646981" y="4642388"/>
                <a:ext cx="13198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ℏ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ℰ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2D0112B0-3521-4E3B-B10A-7349B29F5D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81" y="4642388"/>
                <a:ext cx="1319842" cy="338554"/>
              </a:xfrm>
              <a:prstGeom prst="rect">
                <a:avLst/>
              </a:prstGeom>
              <a:blipFill>
                <a:blip r:embed="rId7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bdélník 10">
            <a:extLst>
              <a:ext uri="{FF2B5EF4-FFF2-40B4-BE49-F238E27FC236}">
                <a16:creationId xmlns:a16="http://schemas.microsoft.com/office/drawing/2014/main" id="{7AF2D3A1-430E-4C2F-B327-CBB673C69332}"/>
              </a:ext>
            </a:extLst>
          </p:cNvPr>
          <p:cNvSpPr/>
          <p:nvPr/>
        </p:nvSpPr>
        <p:spPr>
          <a:xfrm>
            <a:off x="1137108" y="2500803"/>
            <a:ext cx="798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>
                <a:solidFill>
                  <a:srgbClr val="0000B4"/>
                </a:solidFill>
                <a:latin typeface="Trebuchet MS" pitchFamily="34" charset="0"/>
              </a:rPr>
              <a:t>Gauss</a:t>
            </a:r>
            <a:endParaRPr lang="en-GB" dirty="0"/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14739BFA-FCAC-4A2C-A45A-12DEF0F68376}"/>
              </a:ext>
            </a:extLst>
          </p:cNvPr>
          <p:cNvSpPr/>
          <p:nvPr/>
        </p:nvSpPr>
        <p:spPr>
          <a:xfrm>
            <a:off x="2613804" y="2500803"/>
            <a:ext cx="1380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 err="1">
                <a:solidFill>
                  <a:srgbClr val="0000B4"/>
                </a:solidFill>
                <a:latin typeface="Trebuchet MS" pitchFamily="34" charset="0"/>
              </a:rPr>
              <a:t>Supergauss</a:t>
            </a:r>
            <a:endParaRPr lang="en-GB" dirty="0"/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id="{79EEACA2-D0E7-46EA-96AE-C1DCA08F042C}"/>
              </a:ext>
            </a:extLst>
          </p:cNvPr>
          <p:cNvSpPr/>
          <p:nvPr/>
        </p:nvSpPr>
        <p:spPr>
          <a:xfrm>
            <a:off x="9578196" y="2497291"/>
            <a:ext cx="1566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>
                <a:solidFill>
                  <a:srgbClr val="0000B4"/>
                </a:solidFill>
                <a:latin typeface="Trebuchet MS" pitchFamily="34" charset="0"/>
              </a:rPr>
              <a:t>Bound states</a:t>
            </a:r>
            <a:endParaRPr lang="en-GB" dirty="0"/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1DB0265B-7020-427A-BA67-88784CAD6B45}"/>
              </a:ext>
            </a:extLst>
          </p:cNvPr>
          <p:cNvSpPr/>
          <p:nvPr/>
        </p:nvSpPr>
        <p:spPr>
          <a:xfrm>
            <a:off x="4349185" y="2499944"/>
            <a:ext cx="1335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>
                <a:solidFill>
                  <a:srgbClr val="0000B4"/>
                </a:solidFill>
                <a:latin typeface="Trebuchet MS" pitchFamily="34" charset="0"/>
              </a:rPr>
              <a:t>Symmetric</a:t>
            </a:r>
            <a:endParaRPr lang="en-GB" dirty="0"/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A8B52167-4BB1-4A85-891C-601F28BDFD1C}"/>
              </a:ext>
            </a:extLst>
          </p:cNvPr>
          <p:cNvGrpSpPr/>
          <p:nvPr/>
        </p:nvGrpSpPr>
        <p:grpSpPr>
          <a:xfrm>
            <a:off x="655607" y="4459856"/>
            <a:ext cx="10601864" cy="1748284"/>
            <a:chOff x="655607" y="4459856"/>
            <a:chExt cx="10601864" cy="1748284"/>
          </a:xfrm>
        </p:grpSpPr>
        <p:cxnSp>
          <p:nvCxnSpPr>
            <p:cNvPr id="13" name="Přímá spojnice 12">
              <a:extLst>
                <a:ext uri="{FF2B5EF4-FFF2-40B4-BE49-F238E27FC236}">
                  <a16:creationId xmlns:a16="http://schemas.microsoft.com/office/drawing/2014/main" id="{E65E2410-296F-49E2-94A4-34BFA236CCBE}"/>
                </a:ext>
              </a:extLst>
            </p:cNvPr>
            <p:cNvCxnSpPr>
              <a:cxnSpLocks/>
            </p:cNvCxnSpPr>
            <p:nvPr/>
          </p:nvCxnSpPr>
          <p:spPr>
            <a:xfrm>
              <a:off x="655607" y="4459856"/>
              <a:ext cx="10601864" cy="0"/>
            </a:xfrm>
            <a:prstGeom prst="line">
              <a:avLst/>
            </a:prstGeom>
            <a:ln w="38100"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římá spojnice 36">
              <a:extLst>
                <a:ext uri="{FF2B5EF4-FFF2-40B4-BE49-F238E27FC236}">
                  <a16:creationId xmlns:a16="http://schemas.microsoft.com/office/drawing/2014/main" id="{DD2C1E82-C261-483F-A34D-051975CF41DB}"/>
                </a:ext>
              </a:extLst>
            </p:cNvPr>
            <p:cNvCxnSpPr>
              <a:cxnSpLocks/>
            </p:cNvCxnSpPr>
            <p:nvPr/>
          </p:nvCxnSpPr>
          <p:spPr>
            <a:xfrm>
              <a:off x="655607" y="6208140"/>
              <a:ext cx="10601864" cy="0"/>
            </a:xfrm>
            <a:prstGeom prst="line">
              <a:avLst/>
            </a:prstGeom>
            <a:ln w="38100"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>
                <a:extLst>
                  <a:ext uri="{FF2B5EF4-FFF2-40B4-BE49-F238E27FC236}">
                    <a16:creationId xmlns:a16="http://schemas.microsoft.com/office/drawing/2014/main" id="{8D3057A7-CEDB-4023-860E-DCFFB2C3EFF7}"/>
                  </a:ext>
                </a:extLst>
              </p:cNvPr>
              <p:cNvSpPr txBox="1"/>
              <p:nvPr/>
            </p:nvSpPr>
            <p:spPr>
              <a:xfrm>
                <a:off x="11009862" y="6009505"/>
                <a:ext cx="1179738" cy="32316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500" b="1" i="1" smtClean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𝓔</m:t>
                      </m:r>
                      <m:r>
                        <a:rPr lang="en-GB" sz="1500" b="1" i="1" smtClean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500" b="1" i="1" smtClean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GB" sz="1500" b="1" i="1" smtClean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1500" b="1" i="1" smtClean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𝒊</m:t>
                      </m:r>
                      <m:r>
                        <a:rPr lang="en-GB" sz="1500" b="1" i="1" smtClean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15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" name="TextovéPole 1">
                <a:extLst>
                  <a:ext uri="{FF2B5EF4-FFF2-40B4-BE49-F238E27FC236}">
                    <a16:creationId xmlns:a16="http://schemas.microsoft.com/office/drawing/2014/main" id="{8D3057A7-CEDB-4023-860E-DCFFB2C3E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9862" y="6009505"/>
                <a:ext cx="1179738" cy="3231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7BBF1ECC-30FA-4AB7-9351-79F1C6E3D10C}"/>
                  </a:ext>
                </a:extLst>
              </p:cNvPr>
              <p:cNvSpPr txBox="1"/>
              <p:nvPr/>
            </p:nvSpPr>
            <p:spPr>
              <a:xfrm>
                <a:off x="11229442" y="2777802"/>
                <a:ext cx="9345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=0.3</m:t>
                      </m:r>
                    </m:oMath>
                  </m:oMathPara>
                </a14:m>
                <a:endParaRPr lang="en-GB" sz="1400" b="0" dirty="0">
                  <a:latin typeface="Trebuchet MS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ℏ=0.03</m:t>
                      </m:r>
                    </m:oMath>
                  </m:oMathPara>
                </a14:m>
                <a:endParaRPr lang="en-GB" sz="14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7BBF1ECC-30FA-4AB7-9351-79F1C6E3D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9442" y="2777802"/>
                <a:ext cx="934529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570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E149E666-5CF6-4E82-BC7E-F4E9BDAAD51E}"/>
              </a:ext>
            </a:extLst>
          </p:cNvPr>
          <p:cNvSpPr txBox="1"/>
          <p:nvPr/>
        </p:nvSpPr>
        <p:spPr>
          <a:xfrm>
            <a:off x="422694" y="939991"/>
            <a:ext cx="9532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rebuchet MS" pitchFamily="34" charset="0"/>
              </a:rPr>
              <a:t>But why should be the level density so interesting?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2ADBB9D-BA2C-436B-8E1E-D998E79A712A}"/>
              </a:ext>
            </a:extLst>
          </p:cNvPr>
          <p:cNvSpPr txBox="1"/>
          <p:nvPr/>
        </p:nvSpPr>
        <p:spPr>
          <a:xfrm>
            <a:off x="511833" y="5633076"/>
            <a:ext cx="11680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rebuchet MS" pitchFamily="34" charset="0"/>
              </a:rPr>
              <a:t>… It contains complete information about the behaviour of the transmitted wave.</a:t>
            </a:r>
          </a:p>
        </p:txBody>
      </p:sp>
      <p:grpSp>
        <p:nvGrpSpPr>
          <p:cNvPr id="8" name="Skupina 7">
            <a:extLst>
              <a:ext uri="{FF2B5EF4-FFF2-40B4-BE49-F238E27FC236}">
                <a16:creationId xmlns:a16="http://schemas.microsoft.com/office/drawing/2014/main" id="{4B0FF284-F221-448C-829F-D32D01B29C2D}"/>
              </a:ext>
            </a:extLst>
          </p:cNvPr>
          <p:cNvGrpSpPr/>
          <p:nvPr/>
        </p:nvGrpSpPr>
        <p:grpSpPr>
          <a:xfrm>
            <a:off x="3120068" y="2622432"/>
            <a:ext cx="5967178" cy="2000432"/>
            <a:chOff x="3318478" y="4563375"/>
            <a:chExt cx="5967178" cy="2000432"/>
          </a:xfrm>
        </p:grpSpPr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F9C9D42B-BF0D-45F8-AFF5-35FA436C8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04246" y="4563375"/>
              <a:ext cx="4917056" cy="2000432"/>
            </a:xfrm>
            <a:prstGeom prst="rect">
              <a:avLst/>
            </a:prstGeom>
          </p:spPr>
        </p:pic>
        <p:cxnSp>
          <p:nvCxnSpPr>
            <p:cNvPr id="10" name="Přímá spojnice se šipkou 9">
              <a:extLst>
                <a:ext uri="{FF2B5EF4-FFF2-40B4-BE49-F238E27FC236}">
                  <a16:creationId xmlns:a16="http://schemas.microsoft.com/office/drawing/2014/main" id="{B0F718FA-A1CB-4BEB-A233-924740A4AC66}"/>
                </a:ext>
              </a:extLst>
            </p:cNvPr>
            <p:cNvCxnSpPr/>
            <p:nvPr/>
          </p:nvCxnSpPr>
          <p:spPr>
            <a:xfrm>
              <a:off x="7470474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římá spojnice se šipkou 10">
              <a:extLst>
                <a:ext uri="{FF2B5EF4-FFF2-40B4-BE49-F238E27FC236}">
                  <a16:creationId xmlns:a16="http://schemas.microsoft.com/office/drawing/2014/main" id="{6ACE13D4-6D2C-4BEA-81C4-3F03859D25A6}"/>
                </a:ext>
              </a:extLst>
            </p:cNvPr>
            <p:cNvCxnSpPr/>
            <p:nvPr/>
          </p:nvCxnSpPr>
          <p:spPr>
            <a:xfrm>
              <a:off x="3318478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>
              <a:extLst>
                <a:ext uri="{FF2B5EF4-FFF2-40B4-BE49-F238E27FC236}">
                  <a16:creationId xmlns:a16="http://schemas.microsoft.com/office/drawing/2014/main" id="{A6694DEB-F4C1-4C26-9B85-4247E9A94001}"/>
                </a:ext>
              </a:extLst>
            </p:cNvPr>
            <p:cNvCxnSpPr>
              <a:cxnSpLocks/>
            </p:cNvCxnSpPr>
            <p:nvPr/>
          </p:nvCxnSpPr>
          <p:spPr>
            <a:xfrm>
              <a:off x="5133660" y="5532411"/>
              <a:ext cx="318234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>
              <a:extLst>
                <a:ext uri="{FF2B5EF4-FFF2-40B4-BE49-F238E27FC236}">
                  <a16:creationId xmlns:a16="http://schemas.microsoft.com/office/drawing/2014/main" id="{A11B6BD8-84FA-4512-ABD9-958A2A0BCCB5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32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>
              <a:extLst>
                <a:ext uri="{FF2B5EF4-FFF2-40B4-BE49-F238E27FC236}">
                  <a16:creationId xmlns:a16="http://schemas.microsoft.com/office/drawing/2014/main" id="{949A8155-F3E9-4E5C-92C0-C88B333E1E7D}"/>
                </a:ext>
              </a:extLst>
            </p:cNvPr>
            <p:cNvCxnSpPr/>
            <p:nvPr/>
          </p:nvCxnSpPr>
          <p:spPr>
            <a:xfrm>
              <a:off x="5451894" y="5532411"/>
              <a:ext cx="518738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>
              <a:extLst>
                <a:ext uri="{FF2B5EF4-FFF2-40B4-BE49-F238E27FC236}">
                  <a16:creationId xmlns:a16="http://schemas.microsoft.com/office/drawing/2014/main" id="{9D9C57D4-CB3C-4A98-B527-1EBD6F17D9A0}"/>
                </a:ext>
              </a:extLst>
            </p:cNvPr>
            <p:cNvCxnSpPr>
              <a:cxnSpLocks/>
            </p:cNvCxnSpPr>
            <p:nvPr/>
          </p:nvCxnSpPr>
          <p:spPr>
            <a:xfrm>
              <a:off x="6867777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>
              <a:extLst>
                <a:ext uri="{FF2B5EF4-FFF2-40B4-BE49-F238E27FC236}">
                  <a16:creationId xmlns:a16="http://schemas.microsoft.com/office/drawing/2014/main" id="{717C27E3-714D-4D3D-A51E-5467CF900B69}"/>
                </a:ext>
              </a:extLst>
            </p:cNvPr>
            <p:cNvCxnSpPr>
              <a:cxnSpLocks/>
            </p:cNvCxnSpPr>
            <p:nvPr/>
          </p:nvCxnSpPr>
          <p:spPr>
            <a:xfrm>
              <a:off x="6581955" y="5532411"/>
              <a:ext cx="277196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>
                <a:extLst>
                  <a:ext uri="{FF2B5EF4-FFF2-40B4-BE49-F238E27FC236}">
                    <a16:creationId xmlns:a16="http://schemas.microsoft.com/office/drawing/2014/main" id="{BE8E951A-167D-4F77-81E5-165DE5BD5EF4}"/>
                  </a:ext>
                </a:extLst>
              </p:cNvPr>
              <p:cNvSpPr txBox="1"/>
              <p:nvPr/>
            </p:nvSpPr>
            <p:spPr>
              <a:xfrm>
                <a:off x="7848041" y="4101374"/>
                <a:ext cx="7279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9900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2" name="TextovéPole 21">
                <a:extLst>
                  <a:ext uri="{FF2B5EF4-FFF2-40B4-BE49-F238E27FC236}">
                    <a16:creationId xmlns:a16="http://schemas.microsoft.com/office/drawing/2014/main" id="{BE8E951A-167D-4F77-81E5-165DE5BD5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041" y="4101374"/>
                <a:ext cx="727955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>
                <a:extLst>
                  <a:ext uri="{FF2B5EF4-FFF2-40B4-BE49-F238E27FC236}">
                    <a16:creationId xmlns:a16="http://schemas.microsoft.com/office/drawing/2014/main" id="{FE151B8F-1A28-403E-9CF0-27C8C493702D}"/>
                  </a:ext>
                </a:extLst>
              </p:cNvPr>
              <p:cNvSpPr txBox="1"/>
              <p:nvPr/>
            </p:nvSpPr>
            <p:spPr>
              <a:xfrm>
                <a:off x="291350" y="3285544"/>
                <a:ext cx="2512641" cy="460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𝑖𝑝𝑥</m:t>
                              </m:r>
                            </m:num>
                            <m:den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</m:sup>
                      </m:sSup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𝑖𝑝𝑥</m:t>
                              </m:r>
                            </m:num>
                            <m:den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>
                  <a:solidFill>
                    <a:schemeClr val="bg1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3" name="TextovéPole 22">
                <a:extLst>
                  <a:ext uri="{FF2B5EF4-FFF2-40B4-BE49-F238E27FC236}">
                    <a16:creationId xmlns:a16="http://schemas.microsoft.com/office/drawing/2014/main" id="{FE151B8F-1A28-403E-9CF0-27C8C4937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50" y="3285544"/>
                <a:ext cx="2512641" cy="4604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4CBADEB1-D481-4C8E-BD6D-70C27E10A4B4}"/>
                  </a:ext>
                </a:extLst>
              </p:cNvPr>
              <p:cNvSpPr txBox="1"/>
              <p:nvPr/>
            </p:nvSpPr>
            <p:spPr>
              <a:xfrm>
                <a:off x="9390727" y="3285544"/>
                <a:ext cx="2035834" cy="460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𝑖𝑝𝑥</m:t>
                              </m:r>
                            </m:num>
                            <m:den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>
                  <a:solidFill>
                    <a:schemeClr val="bg1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4CBADEB1-D481-4C8E-BD6D-70C27E10A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0727" y="3285544"/>
                <a:ext cx="2035834" cy="4604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41DE5576-4580-43B0-8CE9-F0936258B55E}"/>
                  </a:ext>
                </a:extLst>
              </p:cNvPr>
              <p:cNvSpPr txBox="1"/>
              <p:nvPr/>
            </p:nvSpPr>
            <p:spPr>
              <a:xfrm>
                <a:off x="10007987" y="4045090"/>
                <a:ext cx="1820174" cy="706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𝑖𝑝𝑥</m:t>
                              </m:r>
                            </m:num>
                            <m:den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GB" sz="1600" b="0" dirty="0">
                  <a:solidFill>
                    <a:schemeClr val="bg1"/>
                  </a:solidFill>
                  <a:latin typeface="Trebuchet MS" pitchFamily="34" charset="0"/>
                </a:endParaRPr>
              </a:p>
              <a:p>
                <a:endParaRPr lang="en-GB" sz="1600" dirty="0">
                  <a:solidFill>
                    <a:schemeClr val="bg1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41DE5576-4580-43B0-8CE9-F0936258B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7987" y="4045090"/>
                <a:ext cx="1820174" cy="70666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7925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88075" y="336004"/>
            <a:ext cx="6365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>
                <a:solidFill>
                  <a:srgbClr val="0000B4"/>
                </a:solidFill>
                <a:latin typeface="Trebuchet MS" pitchFamily="34" charset="0"/>
              </a:rPr>
              <a:t>Continuum phase 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90389" y="1258109"/>
                <a:ext cx="4406538" cy="676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00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GB" sz="20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200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GB" sz="200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a:rPr lang="en-GB" sz="200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sz="20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389" y="1258109"/>
                <a:ext cx="4406538" cy="6766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Šipka dolů 4"/>
          <p:cNvSpPr/>
          <p:nvPr/>
        </p:nvSpPr>
        <p:spPr>
          <a:xfrm>
            <a:off x="1390097" y="2262533"/>
            <a:ext cx="421449" cy="1158252"/>
          </a:xfrm>
          <a:prstGeom prst="downArrow">
            <a:avLst/>
          </a:prstGeom>
          <a:solidFill>
            <a:srgbClr val="0000B4"/>
          </a:solidFill>
          <a:ln>
            <a:solidFill>
              <a:srgbClr val="000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ovéPole 5"/>
          <p:cNvSpPr txBox="1"/>
          <p:nvPr/>
        </p:nvSpPr>
        <p:spPr>
          <a:xfrm>
            <a:off x="2190369" y="2612000"/>
            <a:ext cx="2183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0000B4"/>
                </a:solidFill>
                <a:latin typeface="Trebuchet MS" pitchFamily="34" charset="0"/>
              </a:rPr>
              <a:t>Complex extension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4027526" y="1127894"/>
            <a:ext cx="4746171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>
                <a:latin typeface="Book Antiqua" panose="02040602050305030304" pitchFamily="18" charset="0"/>
              </a:rPr>
              <a:t>R.D. Levin, </a:t>
            </a:r>
            <a:r>
              <a:rPr lang="en-GB" sz="1400" i="1">
                <a:latin typeface="Book Antiqua" panose="02040602050305030304" pitchFamily="18" charset="0"/>
              </a:rPr>
              <a:t>Quantum Mechanics of Molecular Rate Processes </a:t>
            </a:r>
            <a:r>
              <a:rPr lang="en-GB" sz="1400">
                <a:latin typeface="Book Antiqua" panose="02040602050305030304" pitchFamily="18" charset="0"/>
              </a:rPr>
              <a:t>(Clarendon Press, Oxford, 1969)</a:t>
            </a:r>
          </a:p>
          <a:p>
            <a:pPr>
              <a:spcAft>
                <a:spcPts val="600"/>
              </a:spcAft>
            </a:pPr>
            <a:r>
              <a:rPr lang="en-GB" sz="1400">
                <a:latin typeface="Book Antiqua" panose="02040602050305030304" pitchFamily="18" charset="0"/>
              </a:rPr>
              <a:t>N. Moiseyev, </a:t>
            </a:r>
            <a:r>
              <a:rPr lang="en-GB" sz="1400" i="1">
                <a:latin typeface="Book Antiqua" panose="02040602050305030304" pitchFamily="18" charset="0"/>
              </a:rPr>
              <a:t>Non-Hermitian Quantum Mechanics </a:t>
            </a:r>
            <a:r>
              <a:rPr lang="en-GB" sz="1400">
                <a:latin typeface="Book Antiqua" panose="02040602050305030304" pitchFamily="18" charset="0"/>
              </a:rPr>
              <a:t>(Cambridge University Press, Cambridge UK, 2011)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960307" y="3510671"/>
                <a:ext cx="7984125" cy="79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smtClean="0">
                          <a:latin typeface="Cambria Math"/>
                        </a:rPr>
                        <m:t>Δ</m:t>
                      </m:r>
                      <m:r>
                        <a:rPr lang="en-GB" sz="240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GB" sz="24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240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GB" sz="240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sz="2400" smtClean="0">
                          <a:latin typeface="Cambria Math"/>
                        </a:rPr>
                        <m:t>Φ</m:t>
                      </m:r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GB" sz="24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240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GB" sz="240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a:rPr lang="en-GB" sz="240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GB" sz="240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GB" sz="240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GB" sz="240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func>
                        <m:func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d>
                                <m:dPr>
                                  <m:ctrlPr>
                                    <a:rPr lang="en-GB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 smtClean="0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GB" sz="24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307" y="3510671"/>
                <a:ext cx="7984125" cy="7935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>
            <a:extLst>
              <a:ext uri="{FF2B5EF4-FFF2-40B4-BE49-F238E27FC236}">
                <a16:creationId xmlns:a16="http://schemas.microsoft.com/office/drawing/2014/main" id="{12F30A7D-7F55-4B3B-98E3-2A1048866343}"/>
              </a:ext>
            </a:extLst>
          </p:cNvPr>
          <p:cNvSpPr txBox="1"/>
          <p:nvPr/>
        </p:nvSpPr>
        <p:spPr>
          <a:xfrm>
            <a:off x="139990" y="4998499"/>
            <a:ext cx="7984125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>
                <a:latin typeface="Trebuchet MS" pitchFamily="34" charset="0"/>
              </a:rPr>
              <a:t>Transmission probability and phase shift can be obtained by integrating the complex continuum level density.</a:t>
            </a: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8977BF1D-3792-491F-907D-B7B98F29A9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6075" y="238145"/>
            <a:ext cx="1779497" cy="1779497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DC1D7ED3-85CA-4558-8EC3-6EA32388DD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8922" y="81671"/>
            <a:ext cx="3443228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009A26FE-28EF-4942-B54B-EA9CA5427454}"/>
                  </a:ext>
                </a:extLst>
              </p:cNvPr>
              <p:cNvSpPr txBox="1"/>
              <p:nvPr/>
            </p:nvSpPr>
            <p:spPr>
              <a:xfrm>
                <a:off x="7813390" y="368576"/>
                <a:ext cx="12091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009A26FE-28EF-4942-B54B-EA9CA54274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390" y="368576"/>
                <a:ext cx="1209169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4017DF3D-5CFC-405B-835A-3CD26445D96D}"/>
                  </a:ext>
                </a:extLst>
              </p:cNvPr>
              <p:cNvSpPr txBox="1"/>
              <p:nvPr/>
            </p:nvSpPr>
            <p:spPr>
              <a:xfrm>
                <a:off x="9356413" y="543406"/>
                <a:ext cx="3992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12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4017DF3D-5CFC-405B-835A-3CD26445D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6413" y="543406"/>
                <a:ext cx="399290" cy="2769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>
                <a:extLst>
                  <a:ext uri="{FF2B5EF4-FFF2-40B4-BE49-F238E27FC236}">
                    <a16:creationId xmlns:a16="http://schemas.microsoft.com/office/drawing/2014/main" id="{C96EF31C-BC84-4276-B357-F242DCE9338B}"/>
                  </a:ext>
                </a:extLst>
              </p:cNvPr>
              <p:cNvSpPr txBox="1"/>
              <p:nvPr/>
            </p:nvSpPr>
            <p:spPr>
              <a:xfrm>
                <a:off x="10598578" y="1835000"/>
                <a:ext cx="3741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12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0" name="TextovéPole 19">
                <a:extLst>
                  <a:ext uri="{FF2B5EF4-FFF2-40B4-BE49-F238E27FC236}">
                    <a16:creationId xmlns:a16="http://schemas.microsoft.com/office/drawing/2014/main" id="{C96EF31C-BC84-4276-B357-F242DCE93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8578" y="1835000"/>
                <a:ext cx="374152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>
                <a:extLst>
                  <a:ext uri="{FF2B5EF4-FFF2-40B4-BE49-F238E27FC236}">
                    <a16:creationId xmlns:a16="http://schemas.microsoft.com/office/drawing/2014/main" id="{01BA718E-B4D1-4F17-B2CA-26301E0343DE}"/>
                  </a:ext>
                </a:extLst>
              </p:cNvPr>
              <p:cNvSpPr txBox="1"/>
              <p:nvPr/>
            </p:nvSpPr>
            <p:spPr>
              <a:xfrm>
                <a:off x="7676296" y="4403976"/>
                <a:ext cx="1430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Im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</m:func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1" name="TextovéPole 20">
                <a:extLst>
                  <a:ext uri="{FF2B5EF4-FFF2-40B4-BE49-F238E27FC236}">
                    <a16:creationId xmlns:a16="http://schemas.microsoft.com/office/drawing/2014/main" id="{01BA718E-B4D1-4F17-B2CA-26301E034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6" y="4403976"/>
                <a:ext cx="1430776" cy="369332"/>
              </a:xfrm>
              <a:prstGeom prst="rect">
                <a:avLst/>
              </a:prstGeom>
              <a:blipFill>
                <a:blip r:embed="rId10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466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véPole 10"/>
          <p:cNvSpPr txBox="1"/>
          <p:nvPr/>
        </p:nvSpPr>
        <p:spPr>
          <a:xfrm>
            <a:off x="8163761" y="1754592"/>
            <a:ext cx="3788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Book Antiqua" panose="02040602050305030304" pitchFamily="18" charset="0"/>
              </a:rPr>
              <a:t>E.P. Wigner, </a:t>
            </a:r>
            <a:r>
              <a:rPr lang="en-GB" sz="1400" i="1">
                <a:latin typeface="Book Antiqua" panose="02040602050305030304" pitchFamily="18" charset="0"/>
              </a:rPr>
              <a:t>Phys. Rev. </a:t>
            </a:r>
            <a:r>
              <a:rPr lang="en-GB" sz="1400">
                <a:latin typeface="Book Antiqua" panose="02040602050305030304" pitchFamily="18" charset="0"/>
              </a:rPr>
              <a:t>98, 145 (1955)</a:t>
            </a:r>
          </a:p>
          <a:p>
            <a:r>
              <a:rPr lang="en-GB" sz="1400">
                <a:latin typeface="Book Antiqua" panose="02040602050305030304" pitchFamily="18" charset="0"/>
              </a:rPr>
              <a:t>D. McLaughlin, </a:t>
            </a:r>
            <a:r>
              <a:rPr lang="en-GB" sz="1400" i="1">
                <a:latin typeface="Book Antiqua" panose="02040602050305030304" pitchFamily="18" charset="0"/>
              </a:rPr>
              <a:t>J. Math. Phys. </a:t>
            </a:r>
            <a:r>
              <a:rPr lang="en-GB" sz="1400">
                <a:latin typeface="Book Antiqua" panose="02040602050305030304" pitchFamily="18" charset="0"/>
              </a:rPr>
              <a:t>13, 1099 (1972)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057531" y="1601152"/>
                <a:ext cx="2462123" cy="676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GB" sz="2000" i="1" smtClean="0">
                          <a:latin typeface="Cambria Math"/>
                        </a:rPr>
                        <m:t>=ℏ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GB" sz="200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a:rPr lang="en-GB" sz="2000" i="1" smtClean="0">
                          <a:latin typeface="Cambria Math"/>
                        </a:rPr>
                        <m:t> 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sz="20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31" y="1601152"/>
                <a:ext cx="2462123" cy="6766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>
            <a:extLst>
              <a:ext uri="{FF2B5EF4-FFF2-40B4-BE49-F238E27FC236}">
                <a16:creationId xmlns:a16="http://schemas.microsoft.com/office/drawing/2014/main" id="{C3F84369-7C44-4445-875A-8807AB2462E1}"/>
              </a:ext>
            </a:extLst>
          </p:cNvPr>
          <p:cNvSpPr txBox="1"/>
          <p:nvPr/>
        </p:nvSpPr>
        <p:spPr>
          <a:xfrm>
            <a:off x="495365" y="1181546"/>
            <a:ext cx="10265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Trebuchet MS" pitchFamily="34" charset="0"/>
              </a:rPr>
              <a:t>- the simplest definition of time delay of the transmitted particle during quantum tunnelling.</a:t>
            </a:r>
          </a:p>
        </p:txBody>
      </p:sp>
      <p:sp>
        <p:nvSpPr>
          <p:cNvPr id="20" name="Šipka dolů 4">
            <a:extLst>
              <a:ext uri="{FF2B5EF4-FFF2-40B4-BE49-F238E27FC236}">
                <a16:creationId xmlns:a16="http://schemas.microsoft.com/office/drawing/2014/main" id="{24EEFF18-7FD1-4C52-8C69-3A26B3DD5BE0}"/>
              </a:ext>
            </a:extLst>
          </p:cNvPr>
          <p:cNvSpPr/>
          <p:nvPr/>
        </p:nvSpPr>
        <p:spPr>
          <a:xfrm>
            <a:off x="1390097" y="2262533"/>
            <a:ext cx="421449" cy="842445"/>
          </a:xfrm>
          <a:prstGeom prst="downArrow">
            <a:avLst/>
          </a:prstGeom>
          <a:solidFill>
            <a:srgbClr val="0000B4"/>
          </a:solidFill>
          <a:ln>
            <a:solidFill>
              <a:srgbClr val="000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68A39F6E-D945-4231-B24E-16F9C5C33C83}"/>
              </a:ext>
            </a:extLst>
          </p:cNvPr>
          <p:cNvSpPr txBox="1"/>
          <p:nvPr/>
        </p:nvSpPr>
        <p:spPr>
          <a:xfrm>
            <a:off x="2190369" y="2482606"/>
            <a:ext cx="2183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0000B4"/>
                </a:solidFill>
                <a:latin typeface="Trebuchet MS" pitchFamily="34" charset="0"/>
              </a:rPr>
              <a:t>Complex extension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>
                <a:extLst>
                  <a:ext uri="{FF2B5EF4-FFF2-40B4-BE49-F238E27FC236}">
                    <a16:creationId xmlns:a16="http://schemas.microsoft.com/office/drawing/2014/main" id="{045E7A20-B5FB-43F7-8157-2ECF51E49841}"/>
                  </a:ext>
                </a:extLst>
              </p:cNvPr>
              <p:cNvSpPr txBox="1"/>
              <p:nvPr/>
            </p:nvSpPr>
            <p:spPr>
              <a:xfrm>
                <a:off x="879894" y="3115756"/>
                <a:ext cx="8463086" cy="79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=ℏ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ℏ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𝛿𝜌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6" name="TextovéPole 15">
                <a:extLst>
                  <a:ext uri="{FF2B5EF4-FFF2-40B4-BE49-F238E27FC236}">
                    <a16:creationId xmlns:a16="http://schemas.microsoft.com/office/drawing/2014/main" id="{045E7A20-B5FB-43F7-8157-2ECF51E49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894" y="3115756"/>
                <a:ext cx="8463086" cy="7935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>
            <a:extLst>
              <a:ext uri="{FF2B5EF4-FFF2-40B4-BE49-F238E27FC236}">
                <a16:creationId xmlns:a16="http://schemas.microsoft.com/office/drawing/2014/main" id="{37FD8119-A411-4AF2-B889-822EF04EDB14}"/>
              </a:ext>
            </a:extLst>
          </p:cNvPr>
          <p:cNvSpPr txBox="1"/>
          <p:nvPr/>
        </p:nvSpPr>
        <p:spPr>
          <a:xfrm>
            <a:off x="495365" y="411566"/>
            <a:ext cx="7967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>
                <a:solidFill>
                  <a:srgbClr val="0000B4"/>
                </a:solidFill>
                <a:latin typeface="Trebuchet MS" pitchFamily="34" charset="0"/>
              </a:rPr>
              <a:t>Eisenbud-Wigner Time shift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9879E572-26C6-4F98-8AE9-B614CF1A5A0A}"/>
              </a:ext>
            </a:extLst>
          </p:cNvPr>
          <p:cNvGrpSpPr/>
          <p:nvPr/>
        </p:nvGrpSpPr>
        <p:grpSpPr>
          <a:xfrm>
            <a:off x="612476" y="4408697"/>
            <a:ext cx="11726881" cy="2449303"/>
            <a:chOff x="612476" y="4408697"/>
            <a:chExt cx="11726881" cy="2449303"/>
          </a:xfrm>
        </p:grpSpPr>
        <p:sp>
          <p:nvSpPr>
            <p:cNvPr id="9" name="TextovéPole 8"/>
            <p:cNvSpPr txBox="1"/>
            <p:nvPr/>
          </p:nvSpPr>
          <p:spPr>
            <a:xfrm>
              <a:off x="6940206" y="5267921"/>
              <a:ext cx="31176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>
                  <a:solidFill>
                    <a:srgbClr val="FF0000"/>
                  </a:solidFill>
                  <a:latin typeface="Trebuchet MS" pitchFamily="34" charset="0"/>
                </a:rPr>
                <a:t>Periods of trajectories in the allowed / forbidden regions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ovéPole 18"/>
                <p:cNvSpPr txBox="1"/>
                <p:nvPr/>
              </p:nvSpPr>
              <p:spPr>
                <a:xfrm>
                  <a:off x="795038" y="4902534"/>
                  <a:ext cx="5300962" cy="8431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Re</m:t>
                        </m:r>
                        <m:r>
                          <a:rPr lang="en-GB" sz="1600" i="1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Δ</m:t>
                        </m:r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  <m:d>
                          <m:d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GB" sz="160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supHide m:val="on"/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eqArr>
                              <m:eqArr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GB" sz="1600" i="1" smtClean="0">
                                    <a:latin typeface="Cambria Math"/>
                                  </a:rPr>
                                  <m:t>𝐸</m:t>
                                </m:r>
                                <m:r>
                                  <a:rPr lang="en-GB" sz="1600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GB" sz="1600" i="1" smtClean="0">
                                    <a:latin typeface="Cambria Math"/>
                                  </a:rPr>
                                  <m:t>𝑉</m:t>
                                </m:r>
                                <m:d>
                                  <m:d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∈[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eqArr>
                          </m:sub>
                          <m:sup/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𝑑𝑥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′</m:t>
                            </m:r>
                            <m:rad>
                              <m:radPr>
                                <m:degHide m:val="on"/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2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GB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𝐸</m:t>
                                        </m:r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  <m:d>
                                          <m:dPr>
                                            <m:ctrlPr>
                                              <a:rPr lang="en-GB" sz="16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GB" sz="160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</m:e>
                                    </m:d>
                                  </m:den>
                                </m:f>
                              </m:e>
                            </m:rad>
                          </m:e>
                        </m:nary>
                        <m:r>
                          <a:rPr lang="en-GB" sz="1600" i="1" smtClean="0">
                            <a:latin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600" i="1" smtClean="0"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GB" sz="160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1600" i="1" smtClean="0">
                                    <a:latin typeface="Cambria Math"/>
                                  </a:rPr>
                                  <m:t>𝐸</m:t>
                                </m:r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oMath>
                    </m:oMathPara>
                  </a14:m>
                  <a:endParaRPr lang="en-GB" sz="16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9" name="TextovéPole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038" y="4902534"/>
                  <a:ext cx="5300962" cy="8431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ovéPole 22"/>
                <p:cNvSpPr txBox="1"/>
                <p:nvPr/>
              </p:nvSpPr>
              <p:spPr>
                <a:xfrm>
                  <a:off x="1069977" y="5837711"/>
                  <a:ext cx="5300962" cy="819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Im</m:t>
                        </m:r>
                        <m:r>
                          <a:rPr lang="en-GB" sz="1600" i="1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Δ</m:t>
                        </m:r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  <m:d>
                          <m:d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GB" sz="160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supHide m:val="on"/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GB" sz="1600" i="1" smtClean="0">
                                <a:latin typeface="Cambria Math"/>
                              </a:rPr>
                              <m:t>𝐸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&lt;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𝑉</m:t>
                            </m:r>
                            <m:d>
                              <m:d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sub>
                          <m:sup/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𝑑𝑥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′</m:t>
                            </m:r>
                            <m:rad>
                              <m:radPr>
                                <m:degHide m:val="on"/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2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GB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  <m:d>
                                          <m:dPr>
                                            <m:ctrlPr>
                                              <a:rPr lang="en-GB" sz="16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GB" sz="160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</m:d>
                                  </m:den>
                                </m:f>
                              </m:e>
                            </m:rad>
                          </m:e>
                        </m:nary>
                      </m:oMath>
                    </m:oMathPara>
                  </a14:m>
                  <a:endParaRPr lang="en-GB" sz="16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3" name="TextovéPole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9977" y="5837711"/>
                  <a:ext cx="5300962" cy="81984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5B677939-7701-4E50-ABE2-63FE8971C673}"/>
                </a:ext>
              </a:extLst>
            </p:cNvPr>
            <p:cNvSpPr txBox="1"/>
            <p:nvPr/>
          </p:nvSpPr>
          <p:spPr>
            <a:xfrm>
              <a:off x="612476" y="4408697"/>
              <a:ext cx="52103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u="sng">
                  <a:solidFill>
                    <a:srgbClr val="0000B4"/>
                  </a:solidFill>
                  <a:latin typeface="Trebuchet MS" pitchFamily="34" charset="0"/>
                </a:rPr>
                <a:t>Semiclassical WKB approximation</a:t>
              </a:r>
            </a:p>
          </p:txBody>
        </p:sp>
        <p:sp>
          <p:nvSpPr>
            <p:cNvPr id="22" name="TextovéPole 21">
              <a:extLst>
                <a:ext uri="{FF2B5EF4-FFF2-40B4-BE49-F238E27FC236}">
                  <a16:creationId xmlns:a16="http://schemas.microsoft.com/office/drawing/2014/main" id="{D33384A9-E64A-4BA6-B989-288CBDF00A8B}"/>
                </a:ext>
              </a:extLst>
            </p:cNvPr>
            <p:cNvSpPr txBox="1"/>
            <p:nvPr/>
          </p:nvSpPr>
          <p:spPr>
            <a:xfrm>
              <a:off x="5041409" y="5962736"/>
              <a:ext cx="72979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rebuchet MS" pitchFamily="34" charset="0"/>
                </a:rPr>
                <a:t>- solution of the classical equations of motion inside the potential barrier (instanton-like approach to the tunnelling problem)</a:t>
              </a:r>
            </a:p>
          </p:txBody>
        </p:sp>
        <p:sp>
          <p:nvSpPr>
            <p:cNvPr id="2" name="TextovéPole 1">
              <a:extLst>
                <a:ext uri="{FF2B5EF4-FFF2-40B4-BE49-F238E27FC236}">
                  <a16:creationId xmlns:a16="http://schemas.microsoft.com/office/drawing/2014/main" id="{8E96D1A2-DD3E-45A4-8933-E3BEB6F4D749}"/>
                </a:ext>
              </a:extLst>
            </p:cNvPr>
            <p:cNvSpPr txBox="1"/>
            <p:nvPr/>
          </p:nvSpPr>
          <p:spPr>
            <a:xfrm>
              <a:off x="8163761" y="6550223"/>
              <a:ext cx="4118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Book Antiqua" panose="02040602050305030304" pitchFamily="18" charset="0"/>
                </a:rPr>
                <a:t>S. Coleman, </a:t>
              </a:r>
              <a:r>
                <a:rPr lang="en-GB" sz="1400" i="1">
                  <a:latin typeface="Book Antiqua" panose="02040602050305030304" pitchFamily="18" charset="0"/>
                </a:rPr>
                <a:t>Phys. Rev. D </a:t>
              </a:r>
              <a:r>
                <a:rPr lang="en-GB" sz="1400">
                  <a:latin typeface="Book Antiqua" panose="02040602050305030304" pitchFamily="18" charset="0"/>
                </a:rPr>
                <a:t>15, 2929 (1977)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355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véPole 10"/>
          <p:cNvSpPr txBox="1"/>
          <p:nvPr/>
        </p:nvSpPr>
        <p:spPr>
          <a:xfrm>
            <a:off x="8163761" y="1754592"/>
            <a:ext cx="3788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Book Antiqua" panose="02040602050305030304" pitchFamily="18" charset="0"/>
              </a:rPr>
              <a:t>E.P. Wigner, </a:t>
            </a:r>
            <a:r>
              <a:rPr lang="en-GB" sz="1400" i="1">
                <a:latin typeface="Book Antiqua" panose="02040602050305030304" pitchFamily="18" charset="0"/>
              </a:rPr>
              <a:t>Phys. Rev. </a:t>
            </a:r>
            <a:r>
              <a:rPr lang="en-GB" sz="1400">
                <a:latin typeface="Book Antiqua" panose="02040602050305030304" pitchFamily="18" charset="0"/>
              </a:rPr>
              <a:t>98, 145 (1955)</a:t>
            </a:r>
          </a:p>
          <a:p>
            <a:r>
              <a:rPr lang="en-GB" sz="1400">
                <a:latin typeface="Book Antiqua" panose="02040602050305030304" pitchFamily="18" charset="0"/>
              </a:rPr>
              <a:t>D. McLaughlin, </a:t>
            </a:r>
            <a:r>
              <a:rPr lang="en-GB" sz="1400" i="1">
                <a:latin typeface="Book Antiqua" panose="02040602050305030304" pitchFamily="18" charset="0"/>
              </a:rPr>
              <a:t>J. Math. Phys. </a:t>
            </a:r>
            <a:r>
              <a:rPr lang="en-GB" sz="1400">
                <a:latin typeface="Book Antiqua" panose="02040602050305030304" pitchFamily="18" charset="0"/>
              </a:rPr>
              <a:t>13, 1099 (1972)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057531" y="1601152"/>
                <a:ext cx="2462123" cy="676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GB" sz="2000" i="1" smtClean="0">
                          <a:latin typeface="Cambria Math"/>
                        </a:rPr>
                        <m:t>=ℏ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GB" sz="200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a:rPr lang="en-GB" sz="2000" i="1" smtClean="0">
                          <a:latin typeface="Cambria Math"/>
                        </a:rPr>
                        <m:t> 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sz="20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31" y="1601152"/>
                <a:ext cx="2462123" cy="6766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>
            <a:extLst>
              <a:ext uri="{FF2B5EF4-FFF2-40B4-BE49-F238E27FC236}">
                <a16:creationId xmlns:a16="http://schemas.microsoft.com/office/drawing/2014/main" id="{C3F84369-7C44-4445-875A-8807AB2462E1}"/>
              </a:ext>
            </a:extLst>
          </p:cNvPr>
          <p:cNvSpPr txBox="1"/>
          <p:nvPr/>
        </p:nvSpPr>
        <p:spPr>
          <a:xfrm>
            <a:off x="495365" y="1181546"/>
            <a:ext cx="10265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Trebuchet MS" pitchFamily="34" charset="0"/>
              </a:rPr>
              <a:t>- the simplest definition of time delay of the transmitted particle during quantum tunnelling.</a:t>
            </a:r>
          </a:p>
        </p:txBody>
      </p:sp>
      <p:sp>
        <p:nvSpPr>
          <p:cNvPr id="20" name="Šipka dolů 4">
            <a:extLst>
              <a:ext uri="{FF2B5EF4-FFF2-40B4-BE49-F238E27FC236}">
                <a16:creationId xmlns:a16="http://schemas.microsoft.com/office/drawing/2014/main" id="{24EEFF18-7FD1-4C52-8C69-3A26B3DD5BE0}"/>
              </a:ext>
            </a:extLst>
          </p:cNvPr>
          <p:cNvSpPr/>
          <p:nvPr/>
        </p:nvSpPr>
        <p:spPr>
          <a:xfrm>
            <a:off x="1390097" y="2262533"/>
            <a:ext cx="421449" cy="842445"/>
          </a:xfrm>
          <a:prstGeom prst="downArrow">
            <a:avLst/>
          </a:prstGeom>
          <a:solidFill>
            <a:srgbClr val="0000B4"/>
          </a:solidFill>
          <a:ln>
            <a:solidFill>
              <a:srgbClr val="000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68A39F6E-D945-4231-B24E-16F9C5C33C83}"/>
              </a:ext>
            </a:extLst>
          </p:cNvPr>
          <p:cNvSpPr txBox="1"/>
          <p:nvPr/>
        </p:nvSpPr>
        <p:spPr>
          <a:xfrm>
            <a:off x="2190369" y="2482606"/>
            <a:ext cx="2183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0000B4"/>
                </a:solidFill>
                <a:latin typeface="Trebuchet MS" pitchFamily="34" charset="0"/>
              </a:rPr>
              <a:t>Complex extension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>
                <a:extLst>
                  <a:ext uri="{FF2B5EF4-FFF2-40B4-BE49-F238E27FC236}">
                    <a16:creationId xmlns:a16="http://schemas.microsoft.com/office/drawing/2014/main" id="{045E7A20-B5FB-43F7-8157-2ECF51E49841}"/>
                  </a:ext>
                </a:extLst>
              </p:cNvPr>
              <p:cNvSpPr txBox="1"/>
              <p:nvPr/>
            </p:nvSpPr>
            <p:spPr>
              <a:xfrm>
                <a:off x="879894" y="3115756"/>
                <a:ext cx="8463086" cy="79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=ℏ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ℏ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𝛿𝜌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6" name="TextovéPole 15">
                <a:extLst>
                  <a:ext uri="{FF2B5EF4-FFF2-40B4-BE49-F238E27FC236}">
                    <a16:creationId xmlns:a16="http://schemas.microsoft.com/office/drawing/2014/main" id="{045E7A20-B5FB-43F7-8157-2ECF51E49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894" y="3115756"/>
                <a:ext cx="8463086" cy="7935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ovéPole 37">
            <a:extLst>
              <a:ext uri="{FF2B5EF4-FFF2-40B4-BE49-F238E27FC236}">
                <a16:creationId xmlns:a16="http://schemas.microsoft.com/office/drawing/2014/main" id="{37FD8119-A411-4AF2-B889-822EF04EDB14}"/>
              </a:ext>
            </a:extLst>
          </p:cNvPr>
          <p:cNvSpPr txBox="1"/>
          <p:nvPr/>
        </p:nvSpPr>
        <p:spPr>
          <a:xfrm>
            <a:off x="495365" y="411566"/>
            <a:ext cx="7967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>
                <a:solidFill>
                  <a:srgbClr val="0000B4"/>
                </a:solidFill>
                <a:latin typeface="Trebuchet MS" pitchFamily="34" charset="0"/>
              </a:rPr>
              <a:t>Eisenbud-Wigner Time shift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9879E572-26C6-4F98-8AE9-B614CF1A5A0A}"/>
              </a:ext>
            </a:extLst>
          </p:cNvPr>
          <p:cNvGrpSpPr/>
          <p:nvPr/>
        </p:nvGrpSpPr>
        <p:grpSpPr>
          <a:xfrm>
            <a:off x="612476" y="4408697"/>
            <a:ext cx="11726881" cy="2449303"/>
            <a:chOff x="612476" y="4408697"/>
            <a:chExt cx="11726881" cy="2449303"/>
          </a:xfrm>
        </p:grpSpPr>
        <p:sp>
          <p:nvSpPr>
            <p:cNvPr id="9" name="TextovéPole 8"/>
            <p:cNvSpPr txBox="1"/>
            <p:nvPr/>
          </p:nvSpPr>
          <p:spPr>
            <a:xfrm>
              <a:off x="6940206" y="5267921"/>
              <a:ext cx="31176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>
                  <a:solidFill>
                    <a:srgbClr val="FF0000"/>
                  </a:solidFill>
                  <a:latin typeface="Trebuchet MS" pitchFamily="34" charset="0"/>
                </a:rPr>
                <a:t>Periods of trajectories in the allowed / forbidden regions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ovéPole 18"/>
                <p:cNvSpPr txBox="1"/>
                <p:nvPr/>
              </p:nvSpPr>
              <p:spPr>
                <a:xfrm>
                  <a:off x="795038" y="4902534"/>
                  <a:ext cx="5300962" cy="8431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Re</m:t>
                        </m:r>
                        <m:r>
                          <a:rPr lang="en-GB" sz="1600" i="1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Δ</m:t>
                        </m:r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  <m:d>
                          <m:d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GB" sz="160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supHide m:val="on"/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eqArr>
                              <m:eqArr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GB" sz="1600" i="1" smtClean="0">
                                    <a:latin typeface="Cambria Math"/>
                                  </a:rPr>
                                  <m:t>𝐸</m:t>
                                </m:r>
                                <m:r>
                                  <a:rPr lang="en-GB" sz="1600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GB" sz="1600" i="1" smtClean="0">
                                    <a:latin typeface="Cambria Math"/>
                                  </a:rPr>
                                  <m:t>𝑉</m:t>
                                </m:r>
                                <m:d>
                                  <m:d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∈[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eqArr>
                          </m:sub>
                          <m:sup/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𝑑𝑥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′</m:t>
                            </m:r>
                            <m:rad>
                              <m:radPr>
                                <m:degHide m:val="on"/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2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GB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𝐸</m:t>
                                        </m:r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  <m:d>
                                          <m:dPr>
                                            <m:ctrlPr>
                                              <a:rPr lang="en-GB" sz="16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GB" sz="160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</m:e>
                                    </m:d>
                                  </m:den>
                                </m:f>
                              </m:e>
                            </m:rad>
                          </m:e>
                        </m:nary>
                        <m:r>
                          <a:rPr lang="en-GB" sz="1600" i="1" smtClean="0">
                            <a:latin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600" i="1" smtClean="0"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GB" sz="160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1600" i="1" smtClean="0">
                                    <a:latin typeface="Cambria Math"/>
                                  </a:rPr>
                                  <m:t>𝐸</m:t>
                                </m:r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oMath>
                    </m:oMathPara>
                  </a14:m>
                  <a:endParaRPr lang="en-GB" sz="16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9" name="TextovéPole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038" y="4902534"/>
                  <a:ext cx="5300962" cy="8431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ovéPole 22"/>
                <p:cNvSpPr txBox="1"/>
                <p:nvPr/>
              </p:nvSpPr>
              <p:spPr>
                <a:xfrm>
                  <a:off x="1069977" y="5837711"/>
                  <a:ext cx="5300962" cy="819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Im</m:t>
                        </m:r>
                        <m:r>
                          <a:rPr lang="en-GB" sz="1600" i="1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Δ</m:t>
                        </m:r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  <m:d>
                          <m:d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GB" sz="160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supHide m:val="on"/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GB" sz="1600" i="1" smtClean="0">
                                <a:latin typeface="Cambria Math"/>
                              </a:rPr>
                              <m:t>𝐸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&lt;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𝑉</m:t>
                            </m:r>
                            <m:d>
                              <m:d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sub>
                          <m:sup/>
                          <m:e>
                            <m:r>
                              <a:rPr lang="en-GB" sz="1600" i="1" smtClean="0">
                                <a:latin typeface="Cambria Math"/>
                              </a:rPr>
                              <m:t>𝑑𝑥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′</m:t>
                            </m:r>
                            <m:rad>
                              <m:radPr>
                                <m:degHide m:val="on"/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GB" sz="1600" i="1" smtClean="0">
                                        <a:latin typeface="Cambria Math"/>
                                      </a:rPr>
                                      <m:t>2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GB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  <m:d>
                                          <m:dPr>
                                            <m:ctrlPr>
                                              <a:rPr lang="en-GB" sz="16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GB" sz="160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GB" sz="1600" i="1" smtClean="0">
                                                    <a:latin typeface="Cambria Math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en-GB" sz="1600" i="1" smtClean="0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</m:d>
                                  </m:den>
                                </m:f>
                              </m:e>
                            </m:rad>
                          </m:e>
                        </m:nary>
                      </m:oMath>
                    </m:oMathPara>
                  </a14:m>
                  <a:endParaRPr lang="en-GB" sz="16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3" name="TextovéPole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9977" y="5837711"/>
                  <a:ext cx="5300962" cy="81984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5B677939-7701-4E50-ABE2-63FE8971C673}"/>
                </a:ext>
              </a:extLst>
            </p:cNvPr>
            <p:cNvSpPr txBox="1"/>
            <p:nvPr/>
          </p:nvSpPr>
          <p:spPr>
            <a:xfrm>
              <a:off x="612476" y="4408697"/>
              <a:ext cx="52103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u="sng">
                  <a:solidFill>
                    <a:srgbClr val="0000B4"/>
                  </a:solidFill>
                  <a:latin typeface="Trebuchet MS" pitchFamily="34" charset="0"/>
                </a:rPr>
                <a:t>Semiclassical WKB approximation</a:t>
              </a:r>
            </a:p>
          </p:txBody>
        </p:sp>
        <p:sp>
          <p:nvSpPr>
            <p:cNvPr id="22" name="TextovéPole 21">
              <a:extLst>
                <a:ext uri="{FF2B5EF4-FFF2-40B4-BE49-F238E27FC236}">
                  <a16:creationId xmlns:a16="http://schemas.microsoft.com/office/drawing/2014/main" id="{D33384A9-E64A-4BA6-B989-288CBDF00A8B}"/>
                </a:ext>
              </a:extLst>
            </p:cNvPr>
            <p:cNvSpPr txBox="1"/>
            <p:nvPr/>
          </p:nvSpPr>
          <p:spPr>
            <a:xfrm>
              <a:off x="5041409" y="5962736"/>
              <a:ext cx="72979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rebuchet MS" pitchFamily="34" charset="0"/>
                </a:rPr>
                <a:t>- solution of the classical equations of motion inside the potential barrier (instanton-like approach to the tunnelling problem)</a:t>
              </a:r>
            </a:p>
          </p:txBody>
        </p:sp>
        <p:sp>
          <p:nvSpPr>
            <p:cNvPr id="2" name="TextovéPole 1">
              <a:extLst>
                <a:ext uri="{FF2B5EF4-FFF2-40B4-BE49-F238E27FC236}">
                  <a16:creationId xmlns:a16="http://schemas.microsoft.com/office/drawing/2014/main" id="{8E96D1A2-DD3E-45A4-8933-E3BEB6F4D749}"/>
                </a:ext>
              </a:extLst>
            </p:cNvPr>
            <p:cNvSpPr txBox="1"/>
            <p:nvPr/>
          </p:nvSpPr>
          <p:spPr>
            <a:xfrm>
              <a:off x="8163761" y="6550223"/>
              <a:ext cx="4118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Book Antiqua" panose="02040602050305030304" pitchFamily="18" charset="0"/>
                </a:rPr>
                <a:t>S. Coleman, </a:t>
              </a:r>
              <a:r>
                <a:rPr lang="en-GB" sz="1400" i="1">
                  <a:latin typeface="Book Antiqua" panose="02040602050305030304" pitchFamily="18" charset="0"/>
                </a:rPr>
                <a:t>Phys. Rev. D </a:t>
              </a:r>
              <a:r>
                <a:rPr lang="en-GB" sz="1400">
                  <a:latin typeface="Book Antiqua" panose="02040602050305030304" pitchFamily="18" charset="0"/>
                </a:rPr>
                <a:t>15, 2929 (1977)</a:t>
              </a:r>
            </a:p>
          </p:txBody>
        </p: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B9B32D5F-0FFC-4E24-92A7-72FF21A74E8D}"/>
              </a:ext>
            </a:extLst>
          </p:cNvPr>
          <p:cNvGrpSpPr/>
          <p:nvPr/>
        </p:nvGrpSpPr>
        <p:grpSpPr>
          <a:xfrm>
            <a:off x="6889410" y="279206"/>
            <a:ext cx="5034426" cy="6386838"/>
            <a:chOff x="7063914" y="279206"/>
            <a:chExt cx="5034426" cy="6386838"/>
          </a:xfrm>
        </p:grpSpPr>
        <p:sp>
          <p:nvSpPr>
            <p:cNvPr id="25" name="Obdélník 24">
              <a:extLst>
                <a:ext uri="{FF2B5EF4-FFF2-40B4-BE49-F238E27FC236}">
                  <a16:creationId xmlns:a16="http://schemas.microsoft.com/office/drawing/2014/main" id="{993C6995-CAF7-4FA3-9F78-497002F20177}"/>
                </a:ext>
              </a:extLst>
            </p:cNvPr>
            <p:cNvSpPr/>
            <p:nvPr/>
          </p:nvSpPr>
          <p:spPr>
            <a:xfrm>
              <a:off x="7063914" y="279206"/>
              <a:ext cx="5034426" cy="63868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ovéPole 25">
              <a:extLst>
                <a:ext uri="{FF2B5EF4-FFF2-40B4-BE49-F238E27FC236}">
                  <a16:creationId xmlns:a16="http://schemas.microsoft.com/office/drawing/2014/main" id="{6FF63AE3-7C69-40E4-AF17-AC759AFDA3AE}"/>
                </a:ext>
              </a:extLst>
            </p:cNvPr>
            <p:cNvSpPr txBox="1"/>
            <p:nvPr/>
          </p:nvSpPr>
          <p:spPr>
            <a:xfrm>
              <a:off x="7168391" y="481366"/>
              <a:ext cx="41045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u="sng">
                  <a:solidFill>
                    <a:srgbClr val="0000B4"/>
                  </a:solidFill>
                  <a:latin typeface="Trebuchet MS" pitchFamily="34" charset="0"/>
                </a:rPr>
                <a:t>Complex classical dynamics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ovéPole 26">
                  <a:extLst>
                    <a:ext uri="{FF2B5EF4-FFF2-40B4-BE49-F238E27FC236}">
                      <a16:creationId xmlns:a16="http://schemas.microsoft.com/office/drawing/2014/main" id="{4DE9EDDC-1362-4B60-8FE5-1D2C888C43FA}"/>
                    </a:ext>
                  </a:extLst>
                </p:cNvPr>
                <p:cNvSpPr txBox="1"/>
                <p:nvPr/>
              </p:nvSpPr>
              <p:spPr>
                <a:xfrm>
                  <a:off x="8072432" y="984202"/>
                  <a:ext cx="2289490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en-GB" sz="2000" b="0">
                    <a:latin typeface="Trebuchet MS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en-GB" sz="2000">
                    <a:latin typeface="Trebuchet MS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en-GB" sz="20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7" name="TextovéPole 26">
                  <a:extLst>
                    <a:ext uri="{FF2B5EF4-FFF2-40B4-BE49-F238E27FC236}">
                      <a16:creationId xmlns:a16="http://schemas.microsoft.com/office/drawing/2014/main" id="{4DE9EDDC-1362-4B60-8FE5-1D2C888C43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2432" y="984202"/>
                  <a:ext cx="2289490" cy="101566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ovéPole 27">
                  <a:extLst>
                    <a:ext uri="{FF2B5EF4-FFF2-40B4-BE49-F238E27FC236}">
                      <a16:creationId xmlns:a16="http://schemas.microsoft.com/office/drawing/2014/main" id="{E321A1F5-0348-4EC7-BB01-43EFC09A76BC}"/>
                    </a:ext>
                  </a:extLst>
                </p:cNvPr>
                <p:cNvSpPr txBox="1"/>
                <p:nvPr/>
              </p:nvSpPr>
              <p:spPr>
                <a:xfrm>
                  <a:off x="7409317" y="2678623"/>
                  <a:ext cx="36017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600">
                      <a:latin typeface="Trebuchet MS" pitchFamily="34" charset="0"/>
                    </a:rPr>
                    <a:t>An orbit parametrised by </a:t>
                  </a:r>
                  <a14:m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ℝ</m:t>
                      </m:r>
                    </m:oMath>
                  </a14:m>
                  <a:endParaRPr lang="en-GB" sz="16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8" name="TextovéPole 27">
                  <a:extLst>
                    <a:ext uri="{FF2B5EF4-FFF2-40B4-BE49-F238E27FC236}">
                      <a16:creationId xmlns:a16="http://schemas.microsoft.com/office/drawing/2014/main" id="{E321A1F5-0348-4EC7-BB01-43EFC09A76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9317" y="2678623"/>
                  <a:ext cx="3601760" cy="338554"/>
                </a:xfrm>
                <a:prstGeom prst="rect">
                  <a:avLst/>
                </a:prstGeom>
                <a:blipFill>
                  <a:blip r:embed="rId7"/>
                  <a:stretch>
                    <a:fillRect l="-677" t="-7143" b="-196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A05302AC-2065-437D-99F1-A4C876BE7631}"/>
                </a:ext>
              </a:extLst>
            </p:cNvPr>
            <p:cNvSpPr txBox="1"/>
            <p:nvPr/>
          </p:nvSpPr>
          <p:spPr>
            <a:xfrm>
              <a:off x="7409317" y="2055425"/>
              <a:ext cx="43240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>
                  <a:latin typeface="Trebuchet MS" pitchFamily="34" charset="0"/>
                </a:rPr>
                <a:t>Dynamics given by a solution of complex Hamilton equations of motion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A9BD32C5-5F27-4482-86C4-B1E35E50C400}"/>
                    </a:ext>
                  </a:extLst>
                </p:cNvPr>
                <p:cNvSpPr txBox="1"/>
                <p:nvPr/>
              </p:nvSpPr>
              <p:spPr>
                <a:xfrm>
                  <a:off x="7409317" y="3068068"/>
                  <a:ext cx="466111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600">
                      <a:latin typeface="Trebuchet MS" panose="020B0603020202020204" pitchFamily="34" charset="0"/>
                    </a:rPr>
                    <a:t>No unique prescription </a:t>
                  </a:r>
                  <a:r>
                    <a:rPr lang="en-GB" sz="1600"/>
                    <a:t>for </a:t>
                  </a:r>
                  <a14:m>
                    <m:oMath xmlns:m="http://schemas.openxmlformats.org/officeDocument/2006/math"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ℂ</m:t>
                      </m:r>
                    </m:oMath>
                  </a14:m>
                  <a:endParaRPr lang="en-GB" sz="16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A9BD32C5-5F27-4482-86C4-B1E35E50C4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9317" y="3068068"/>
                  <a:ext cx="4661113" cy="338554"/>
                </a:xfrm>
                <a:prstGeom prst="rect">
                  <a:avLst/>
                </a:prstGeom>
                <a:blipFill>
                  <a:blip r:embed="rId8"/>
                  <a:stretch>
                    <a:fillRect l="-524" t="-8929" b="-2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9ADBD938-1EC6-416A-9D51-9FFF2CEE3F11}"/>
                </a:ext>
              </a:extLst>
            </p:cNvPr>
            <p:cNvGrpSpPr/>
            <p:nvPr/>
          </p:nvGrpSpPr>
          <p:grpSpPr>
            <a:xfrm>
              <a:off x="7366032" y="3478453"/>
              <a:ext cx="4727540" cy="2879843"/>
              <a:chOff x="7409317" y="3059559"/>
              <a:chExt cx="4727540" cy="2879843"/>
            </a:xfrm>
          </p:grpSpPr>
          <p:cxnSp>
            <p:nvCxnSpPr>
              <p:cNvPr id="32" name="Přímá spojnice se šipkou 31">
                <a:extLst>
                  <a:ext uri="{FF2B5EF4-FFF2-40B4-BE49-F238E27FC236}">
                    <a16:creationId xmlns:a16="http://schemas.microsoft.com/office/drawing/2014/main" id="{E1ADA4C1-D376-4682-856F-0A1334B9D5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63382" y="3474907"/>
                <a:ext cx="0" cy="243030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Přímá spojnice se šipkou 32">
                <a:extLst>
                  <a:ext uri="{FF2B5EF4-FFF2-40B4-BE49-F238E27FC236}">
                    <a16:creationId xmlns:a16="http://schemas.microsoft.com/office/drawing/2014/main" id="{AB62985E-53C5-4BA7-BBE3-0E9B3ACEDA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32971" y="5771426"/>
                <a:ext cx="3499189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ovéPole 33">
                    <a:extLst>
                      <a:ext uri="{FF2B5EF4-FFF2-40B4-BE49-F238E27FC236}">
                        <a16:creationId xmlns:a16="http://schemas.microsoft.com/office/drawing/2014/main" id="{F0130AF0-4FF3-4EC7-92C7-FD2E3C4270FC}"/>
                      </a:ext>
                    </a:extLst>
                  </p:cNvPr>
                  <p:cNvSpPr txBox="1"/>
                  <p:nvPr/>
                </p:nvSpPr>
                <p:spPr>
                  <a:xfrm>
                    <a:off x="7409317" y="3059559"/>
                    <a:ext cx="112578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</m:oMath>
                      </m:oMathPara>
                    </a14:m>
                    <a:endParaRPr lang="en-GB" sz="1600"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4" name="TextovéPole 33">
                    <a:extLst>
                      <a:ext uri="{FF2B5EF4-FFF2-40B4-BE49-F238E27FC236}">
                        <a16:creationId xmlns:a16="http://schemas.microsoft.com/office/drawing/2014/main" id="{F0130AF0-4FF3-4EC7-92C7-FD2E3C4270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09317" y="3059559"/>
                    <a:ext cx="1125780" cy="33855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ovéPole 34">
                    <a:extLst>
                      <a:ext uri="{FF2B5EF4-FFF2-40B4-BE49-F238E27FC236}">
                        <a16:creationId xmlns:a16="http://schemas.microsoft.com/office/drawing/2014/main" id="{B2AF89AD-0884-44BB-996C-942E1C85727C}"/>
                      </a:ext>
                    </a:extLst>
                  </p:cNvPr>
                  <p:cNvSpPr txBox="1"/>
                  <p:nvPr/>
                </p:nvSpPr>
                <p:spPr>
                  <a:xfrm>
                    <a:off x="11011077" y="5600848"/>
                    <a:ext cx="112578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oMath>
                      </m:oMathPara>
                    </a14:m>
                    <a:endParaRPr lang="en-GB" sz="1600"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5" name="TextovéPole 34">
                    <a:extLst>
                      <a:ext uri="{FF2B5EF4-FFF2-40B4-BE49-F238E27FC236}">
                        <a16:creationId xmlns:a16="http://schemas.microsoft.com/office/drawing/2014/main" id="{B2AF89AD-0884-44BB-996C-942E1C8572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11077" y="5600848"/>
                    <a:ext cx="1125780" cy="338554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6" name="TextovéPole 35">
                <a:extLst>
                  <a:ext uri="{FF2B5EF4-FFF2-40B4-BE49-F238E27FC236}">
                    <a16:creationId xmlns:a16="http://schemas.microsoft.com/office/drawing/2014/main" id="{23C97EDD-A50B-4EAD-BE04-8461499A6A0D}"/>
                  </a:ext>
                </a:extLst>
              </p:cNvPr>
              <p:cNvSpPr txBox="1"/>
              <p:nvPr/>
            </p:nvSpPr>
            <p:spPr>
              <a:xfrm>
                <a:off x="10881073" y="3776752"/>
                <a:ext cx="269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>
                    <a:solidFill>
                      <a:srgbClr val="C00000"/>
                    </a:solidFill>
                    <a:latin typeface="Trebuchet MS" pitchFamily="34" charset="0"/>
                  </a:rPr>
                  <a:t>?</a:t>
                </a:r>
              </a:p>
            </p:txBody>
          </p:sp>
          <p:sp>
            <p:nvSpPr>
              <p:cNvPr id="37" name="Volný tvar: obrazec 36">
                <a:extLst>
                  <a:ext uri="{FF2B5EF4-FFF2-40B4-BE49-F238E27FC236}">
                    <a16:creationId xmlns:a16="http://schemas.microsoft.com/office/drawing/2014/main" id="{DB0731BC-8F23-4EA3-A364-CDEF4D10D737}"/>
                  </a:ext>
                </a:extLst>
              </p:cNvPr>
              <p:cNvSpPr/>
              <p:nvPr/>
            </p:nvSpPr>
            <p:spPr>
              <a:xfrm>
                <a:off x="8096977" y="3964727"/>
                <a:ext cx="2743200" cy="1612415"/>
              </a:xfrm>
              <a:custGeom>
                <a:avLst/>
                <a:gdLst>
                  <a:gd name="connsiteX0" fmla="*/ 0 w 2743200"/>
                  <a:gd name="connsiteY0" fmla="*/ 1612415 h 1612415"/>
                  <a:gd name="connsiteX1" fmla="*/ 258266 w 2743200"/>
                  <a:gd name="connsiteY1" fmla="*/ 1054003 h 1612415"/>
                  <a:gd name="connsiteX2" fmla="*/ 795738 w 2743200"/>
                  <a:gd name="connsiteY2" fmla="*/ 830638 h 1612415"/>
                  <a:gd name="connsiteX3" fmla="*/ 1472812 w 2743200"/>
                  <a:gd name="connsiteY3" fmla="*/ 1109844 h 1612415"/>
                  <a:gd name="connsiteX4" fmla="*/ 1989344 w 2743200"/>
                  <a:gd name="connsiteY4" fmla="*/ 858558 h 1612415"/>
                  <a:gd name="connsiteX5" fmla="*/ 2345331 w 2743200"/>
                  <a:gd name="connsiteY5" fmla="*/ 223365 h 1612415"/>
                  <a:gd name="connsiteX6" fmla="*/ 2743200 w 2743200"/>
                  <a:gd name="connsiteY6" fmla="*/ 0 h 161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0" h="1612415">
                    <a:moveTo>
                      <a:pt x="0" y="1612415"/>
                    </a:moveTo>
                    <a:cubicBezTo>
                      <a:pt x="62821" y="1398357"/>
                      <a:pt x="125643" y="1184299"/>
                      <a:pt x="258266" y="1054003"/>
                    </a:cubicBezTo>
                    <a:cubicBezTo>
                      <a:pt x="390889" y="923707"/>
                      <a:pt x="593314" y="821331"/>
                      <a:pt x="795738" y="830638"/>
                    </a:cubicBezTo>
                    <a:cubicBezTo>
                      <a:pt x="998162" y="839945"/>
                      <a:pt x="1273878" y="1105191"/>
                      <a:pt x="1472812" y="1109844"/>
                    </a:cubicBezTo>
                    <a:cubicBezTo>
                      <a:pt x="1671746" y="1114497"/>
                      <a:pt x="1843924" y="1006304"/>
                      <a:pt x="1989344" y="858558"/>
                    </a:cubicBezTo>
                    <a:cubicBezTo>
                      <a:pt x="2134764" y="710812"/>
                      <a:pt x="2219688" y="366458"/>
                      <a:pt x="2345331" y="223365"/>
                    </a:cubicBezTo>
                    <a:cubicBezTo>
                      <a:pt x="2470974" y="80272"/>
                      <a:pt x="2607087" y="40136"/>
                      <a:pt x="2743200" y="0"/>
                    </a:cubicBezTo>
                  </a:path>
                </a:pathLst>
              </a:custGeom>
              <a:noFill/>
              <a:ln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688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ovéPole 34">
            <a:extLst>
              <a:ext uri="{FF2B5EF4-FFF2-40B4-BE49-F238E27FC236}">
                <a16:creationId xmlns:a16="http://schemas.microsoft.com/office/drawing/2014/main" id="{E3BDFF18-EC1A-452C-A6D7-F62BA30DD50B}"/>
              </a:ext>
            </a:extLst>
          </p:cNvPr>
          <p:cNvSpPr txBox="1"/>
          <p:nvPr/>
        </p:nvSpPr>
        <p:spPr>
          <a:xfrm>
            <a:off x="495365" y="411566"/>
            <a:ext cx="5144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Complex time 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>
                <a:extLst>
                  <a:ext uri="{FF2B5EF4-FFF2-40B4-BE49-F238E27FC236}">
                    <a16:creationId xmlns:a16="http://schemas.microsoft.com/office/drawing/2014/main" id="{144CDDDD-A603-4F84-A813-BEE4C926979F}"/>
                  </a:ext>
                </a:extLst>
              </p:cNvPr>
              <p:cNvSpPr txBox="1"/>
              <p:nvPr/>
            </p:nvSpPr>
            <p:spPr>
              <a:xfrm>
                <a:off x="609063" y="1020687"/>
                <a:ext cx="5396250" cy="1952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 real at each moment of the tunnelling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 switches between </a:t>
                </a:r>
                <a:r>
                  <a:rPr lang="en-GB" b="1" dirty="0">
                    <a:latin typeface="Trebuchet MS" pitchFamily="34" charset="0"/>
                  </a:rPr>
                  <a:t>real </a:t>
                </a:r>
                <a:r>
                  <a:rPr lang="en-GB" dirty="0">
                    <a:latin typeface="Trebuchet MS" pitchFamily="34" charset="0"/>
                  </a:rPr>
                  <a:t>(allowed regions) and </a:t>
                </a:r>
                <a:r>
                  <a:rPr lang="en-GB" b="1" dirty="0">
                    <a:latin typeface="Trebuchet MS" pitchFamily="34" charset="0"/>
                  </a:rPr>
                  <a:t>imaginary</a:t>
                </a:r>
                <a:r>
                  <a:rPr lang="en-GB" dirty="0">
                    <a:latin typeface="Trebuchet MS" pitchFamily="34" charset="0"/>
                  </a:rPr>
                  <a:t> (forbidden regions) values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 in the allowed regions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 in the forbidden regions</a:t>
                </a:r>
              </a:p>
            </p:txBody>
          </p:sp>
        </mc:Choice>
        <mc:Fallback xmlns="">
          <p:sp>
            <p:nvSpPr>
              <p:cNvPr id="57" name="TextovéPole 56">
                <a:extLst>
                  <a:ext uri="{FF2B5EF4-FFF2-40B4-BE49-F238E27FC236}">
                    <a16:creationId xmlns:a16="http://schemas.microsoft.com/office/drawing/2014/main" id="{144CDDDD-A603-4F84-A813-BEE4C92697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63" y="1020687"/>
                <a:ext cx="5396250" cy="1952073"/>
              </a:xfrm>
              <a:prstGeom prst="rect">
                <a:avLst/>
              </a:prstGeom>
              <a:blipFill>
                <a:blip r:embed="rId3"/>
                <a:stretch>
                  <a:fillRect l="-791" t="-1869" b="-3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>
            <a:extLst>
              <a:ext uri="{FF2B5EF4-FFF2-40B4-BE49-F238E27FC236}">
                <a16:creationId xmlns:a16="http://schemas.microsoft.com/office/drawing/2014/main" id="{098CCA78-0F57-4A54-873C-2693AAB2E535}"/>
              </a:ext>
            </a:extLst>
          </p:cNvPr>
          <p:cNvSpPr txBox="1"/>
          <p:nvPr/>
        </p:nvSpPr>
        <p:spPr>
          <a:xfrm>
            <a:off x="1808110" y="3006169"/>
            <a:ext cx="4840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ook Antiqua" panose="02040602050305030304" pitchFamily="18" charset="0"/>
              </a:rPr>
              <a:t>J. Le </a:t>
            </a:r>
            <a:r>
              <a:rPr lang="en-GB" sz="1400" dirty="0" err="1">
                <a:latin typeface="Book Antiqua" panose="02040602050305030304" pitchFamily="18" charset="0"/>
              </a:rPr>
              <a:t>Deunff</a:t>
            </a:r>
            <a:r>
              <a:rPr lang="en-GB" sz="1400" dirty="0">
                <a:latin typeface="Book Antiqua" panose="02040602050305030304" pitchFamily="18" charset="0"/>
              </a:rPr>
              <a:t>, A. </a:t>
            </a:r>
            <a:r>
              <a:rPr lang="en-GB" sz="1400" dirty="0" err="1">
                <a:latin typeface="Book Antiqua" panose="02040602050305030304" pitchFamily="18" charset="0"/>
              </a:rPr>
              <a:t>Mouchet</a:t>
            </a:r>
            <a:r>
              <a:rPr lang="en-GB" sz="1400" dirty="0">
                <a:latin typeface="Book Antiqua" panose="02040602050305030304" pitchFamily="18" charset="0"/>
              </a:rPr>
              <a:t>, </a:t>
            </a:r>
            <a:r>
              <a:rPr lang="en-GB" sz="1400" i="1" dirty="0">
                <a:latin typeface="Book Antiqua" panose="02040602050305030304" pitchFamily="18" charset="0"/>
              </a:rPr>
              <a:t>Phys. Rev. E </a:t>
            </a:r>
            <a:r>
              <a:rPr lang="en-GB" sz="1400" dirty="0">
                <a:latin typeface="Book Antiqua" panose="02040602050305030304" pitchFamily="18" charset="0"/>
              </a:rPr>
              <a:t>81, 046205 (2010)</a:t>
            </a:r>
          </a:p>
        </p:txBody>
      </p:sp>
      <p:cxnSp>
        <p:nvCxnSpPr>
          <p:cNvPr id="32" name="Přímá spojnice se šipkou 31">
            <a:extLst>
              <a:ext uri="{FF2B5EF4-FFF2-40B4-BE49-F238E27FC236}">
                <a16:creationId xmlns:a16="http://schemas.microsoft.com/office/drawing/2014/main" id="{0F0E6E71-C81B-4706-9000-DDF8BF2CE282}"/>
              </a:ext>
            </a:extLst>
          </p:cNvPr>
          <p:cNvCxnSpPr/>
          <p:nvPr/>
        </p:nvCxnSpPr>
        <p:spPr>
          <a:xfrm flipV="1">
            <a:off x="306158" y="3998416"/>
            <a:ext cx="0" cy="18430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6E7B2185-9B92-44C6-91DF-C5278A66B5FE}"/>
                  </a:ext>
                </a:extLst>
              </p:cNvPr>
              <p:cNvSpPr txBox="1"/>
              <p:nvPr/>
            </p:nvSpPr>
            <p:spPr>
              <a:xfrm>
                <a:off x="139636" y="3602073"/>
                <a:ext cx="4319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2000" i="1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6E7B2185-9B92-44C6-91DF-C5278A66B5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36" y="3602073"/>
                <a:ext cx="431913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Skupina 35">
            <a:extLst>
              <a:ext uri="{FF2B5EF4-FFF2-40B4-BE49-F238E27FC236}">
                <a16:creationId xmlns:a16="http://schemas.microsoft.com/office/drawing/2014/main" id="{90AB6578-585D-48DC-8937-E9B3E994982D}"/>
              </a:ext>
            </a:extLst>
          </p:cNvPr>
          <p:cNvGrpSpPr/>
          <p:nvPr/>
        </p:nvGrpSpPr>
        <p:grpSpPr>
          <a:xfrm>
            <a:off x="623179" y="3812877"/>
            <a:ext cx="5967178" cy="2000432"/>
            <a:chOff x="3318478" y="4563375"/>
            <a:chExt cx="5967178" cy="2000432"/>
          </a:xfrm>
        </p:grpSpPr>
        <p:pic>
          <p:nvPicPr>
            <p:cNvPr id="37" name="Obrázek 36">
              <a:extLst>
                <a:ext uri="{FF2B5EF4-FFF2-40B4-BE49-F238E27FC236}">
                  <a16:creationId xmlns:a16="http://schemas.microsoft.com/office/drawing/2014/main" id="{724A55D3-CEA7-4AC0-80FA-62037F9F6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04246" y="4563375"/>
              <a:ext cx="4917056" cy="2000432"/>
            </a:xfrm>
            <a:prstGeom prst="rect">
              <a:avLst/>
            </a:prstGeom>
          </p:spPr>
        </p:pic>
        <p:cxnSp>
          <p:nvCxnSpPr>
            <p:cNvPr id="38" name="Přímá spojnice se šipkou 37">
              <a:extLst>
                <a:ext uri="{FF2B5EF4-FFF2-40B4-BE49-F238E27FC236}">
                  <a16:creationId xmlns:a16="http://schemas.microsoft.com/office/drawing/2014/main" id="{926D811F-EFED-4C1E-9074-12F378D8C218}"/>
                </a:ext>
              </a:extLst>
            </p:cNvPr>
            <p:cNvCxnSpPr/>
            <p:nvPr/>
          </p:nvCxnSpPr>
          <p:spPr>
            <a:xfrm>
              <a:off x="3318478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Přímá spojnice 38">
              <a:extLst>
                <a:ext uri="{FF2B5EF4-FFF2-40B4-BE49-F238E27FC236}">
                  <a16:creationId xmlns:a16="http://schemas.microsoft.com/office/drawing/2014/main" id="{FAE992E1-5296-4DD8-976F-41F9DF88D0A9}"/>
                </a:ext>
              </a:extLst>
            </p:cNvPr>
            <p:cNvCxnSpPr>
              <a:cxnSpLocks/>
            </p:cNvCxnSpPr>
            <p:nvPr/>
          </p:nvCxnSpPr>
          <p:spPr>
            <a:xfrm>
              <a:off x="5133660" y="5532411"/>
              <a:ext cx="318234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Přímá spojnice 39">
              <a:extLst>
                <a:ext uri="{FF2B5EF4-FFF2-40B4-BE49-F238E27FC236}">
                  <a16:creationId xmlns:a16="http://schemas.microsoft.com/office/drawing/2014/main" id="{0A93DCF2-F4C9-41F9-A6D7-68C9C75CA29B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32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Přímá spojnice 40">
              <a:extLst>
                <a:ext uri="{FF2B5EF4-FFF2-40B4-BE49-F238E27FC236}">
                  <a16:creationId xmlns:a16="http://schemas.microsoft.com/office/drawing/2014/main" id="{D41339AB-8FCD-4518-9D80-22A310439547}"/>
                </a:ext>
              </a:extLst>
            </p:cNvPr>
            <p:cNvCxnSpPr/>
            <p:nvPr/>
          </p:nvCxnSpPr>
          <p:spPr>
            <a:xfrm>
              <a:off x="5451894" y="5532411"/>
              <a:ext cx="518738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Přímá spojnice 41">
              <a:extLst>
                <a:ext uri="{FF2B5EF4-FFF2-40B4-BE49-F238E27FC236}">
                  <a16:creationId xmlns:a16="http://schemas.microsoft.com/office/drawing/2014/main" id="{E4659864-B622-417B-867B-AA946D708743}"/>
                </a:ext>
              </a:extLst>
            </p:cNvPr>
            <p:cNvCxnSpPr>
              <a:cxnSpLocks/>
            </p:cNvCxnSpPr>
            <p:nvPr/>
          </p:nvCxnSpPr>
          <p:spPr>
            <a:xfrm>
              <a:off x="6867777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42">
              <a:extLst>
                <a:ext uri="{FF2B5EF4-FFF2-40B4-BE49-F238E27FC236}">
                  <a16:creationId xmlns:a16="http://schemas.microsoft.com/office/drawing/2014/main" id="{B77AF1DA-676E-41CA-B257-F8DB17AC013C}"/>
                </a:ext>
              </a:extLst>
            </p:cNvPr>
            <p:cNvCxnSpPr>
              <a:cxnSpLocks/>
            </p:cNvCxnSpPr>
            <p:nvPr/>
          </p:nvCxnSpPr>
          <p:spPr>
            <a:xfrm>
              <a:off x="6581955" y="5532411"/>
              <a:ext cx="277196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Přímá spojnice se šipkou 43">
              <a:extLst>
                <a:ext uri="{FF2B5EF4-FFF2-40B4-BE49-F238E27FC236}">
                  <a16:creationId xmlns:a16="http://schemas.microsoft.com/office/drawing/2014/main" id="{3CEA2ED7-CD59-418D-9929-41905DFB40BB}"/>
                </a:ext>
              </a:extLst>
            </p:cNvPr>
            <p:cNvCxnSpPr/>
            <p:nvPr/>
          </p:nvCxnSpPr>
          <p:spPr>
            <a:xfrm>
              <a:off x="7470474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>
                <a:extLst>
                  <a:ext uri="{FF2B5EF4-FFF2-40B4-BE49-F238E27FC236}">
                    <a16:creationId xmlns:a16="http://schemas.microsoft.com/office/drawing/2014/main" id="{86FECD08-DBB5-400F-9DB4-2E7F7948183F}"/>
                  </a:ext>
                </a:extLst>
              </p:cNvPr>
              <p:cNvSpPr txBox="1"/>
              <p:nvPr/>
            </p:nvSpPr>
            <p:spPr>
              <a:xfrm>
                <a:off x="5351152" y="5309069"/>
                <a:ext cx="7279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9900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5" name="TextovéPole 44">
                <a:extLst>
                  <a:ext uri="{FF2B5EF4-FFF2-40B4-BE49-F238E27FC236}">
                    <a16:creationId xmlns:a16="http://schemas.microsoft.com/office/drawing/2014/main" id="{86FECD08-DBB5-400F-9DB4-2E7F79481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152" y="5309069"/>
                <a:ext cx="727955" cy="369332"/>
              </a:xfrm>
              <a:prstGeom prst="rect">
                <a:avLst/>
              </a:prstGeom>
              <a:blipFill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Přímá spojnice se šipkou 45">
            <a:extLst>
              <a:ext uri="{FF2B5EF4-FFF2-40B4-BE49-F238E27FC236}">
                <a16:creationId xmlns:a16="http://schemas.microsoft.com/office/drawing/2014/main" id="{4B21D32C-D284-44F4-BA6D-83FD5E184143}"/>
              </a:ext>
            </a:extLst>
          </p:cNvPr>
          <p:cNvCxnSpPr/>
          <p:nvPr/>
        </p:nvCxnSpPr>
        <p:spPr>
          <a:xfrm flipV="1">
            <a:off x="2968831" y="5725066"/>
            <a:ext cx="126806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>
                <a:extLst>
                  <a:ext uri="{FF2B5EF4-FFF2-40B4-BE49-F238E27FC236}">
                    <a16:creationId xmlns:a16="http://schemas.microsoft.com/office/drawing/2014/main" id="{9B545362-22C0-4794-A687-722129DEE396}"/>
                  </a:ext>
                </a:extLst>
              </p:cNvPr>
              <p:cNvSpPr txBox="1"/>
              <p:nvPr/>
            </p:nvSpPr>
            <p:spPr>
              <a:xfrm>
                <a:off x="3314594" y="5728451"/>
                <a:ext cx="5370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7" name="TextovéPole 46">
                <a:extLst>
                  <a:ext uri="{FF2B5EF4-FFF2-40B4-BE49-F238E27FC236}">
                    <a16:creationId xmlns:a16="http://schemas.microsoft.com/office/drawing/2014/main" id="{9B545362-22C0-4794-A687-722129DEE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4594" y="5728451"/>
                <a:ext cx="537070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Skupina 25">
            <a:extLst>
              <a:ext uri="{FF2B5EF4-FFF2-40B4-BE49-F238E27FC236}">
                <a16:creationId xmlns:a16="http://schemas.microsoft.com/office/drawing/2014/main" id="{DA5F23A0-4296-4447-A2CF-90BA78A1EC0B}"/>
              </a:ext>
            </a:extLst>
          </p:cNvPr>
          <p:cNvGrpSpPr/>
          <p:nvPr/>
        </p:nvGrpSpPr>
        <p:grpSpPr>
          <a:xfrm>
            <a:off x="7277515" y="3262782"/>
            <a:ext cx="4727540" cy="2845653"/>
            <a:chOff x="7109994" y="3116200"/>
            <a:chExt cx="4727540" cy="2845653"/>
          </a:xfrm>
        </p:grpSpPr>
        <p:cxnSp>
          <p:nvCxnSpPr>
            <p:cNvPr id="68" name="Přímá spojnice se šipkou 67">
              <a:extLst>
                <a:ext uri="{FF2B5EF4-FFF2-40B4-BE49-F238E27FC236}">
                  <a16:creationId xmlns:a16="http://schemas.microsoft.com/office/drawing/2014/main" id="{4ED554F8-B1D4-4D8B-B1C2-83C3D10145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64059" y="3531548"/>
              <a:ext cx="0" cy="24303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Přímá spojnice se šipkou 68">
              <a:extLst>
                <a:ext uri="{FF2B5EF4-FFF2-40B4-BE49-F238E27FC236}">
                  <a16:creationId xmlns:a16="http://schemas.microsoft.com/office/drawing/2014/main" id="{F1E9FCCD-7522-41B7-B85F-B5C5F63AC3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3648" y="3782883"/>
              <a:ext cx="3499189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ovéPole 69">
                  <a:extLst>
                    <a:ext uri="{FF2B5EF4-FFF2-40B4-BE49-F238E27FC236}">
                      <a16:creationId xmlns:a16="http://schemas.microsoft.com/office/drawing/2014/main" id="{EA89A195-4396-40DA-A34F-0191488E889A}"/>
                    </a:ext>
                  </a:extLst>
                </p:cNvPr>
                <p:cNvSpPr txBox="1"/>
                <p:nvPr/>
              </p:nvSpPr>
              <p:spPr>
                <a:xfrm>
                  <a:off x="7109994" y="3116200"/>
                  <a:ext cx="112578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en-GB" sz="16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70" name="TextovéPole 69">
                  <a:extLst>
                    <a:ext uri="{FF2B5EF4-FFF2-40B4-BE49-F238E27FC236}">
                      <a16:creationId xmlns:a16="http://schemas.microsoft.com/office/drawing/2014/main" id="{EA89A195-4396-40DA-A34F-0191488E88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9994" y="3116200"/>
                  <a:ext cx="1125780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ovéPole 70">
                  <a:extLst>
                    <a:ext uri="{FF2B5EF4-FFF2-40B4-BE49-F238E27FC236}">
                      <a16:creationId xmlns:a16="http://schemas.microsoft.com/office/drawing/2014/main" id="{F0B621EB-5F33-4C97-A3D5-69791C7110DE}"/>
                    </a:ext>
                  </a:extLst>
                </p:cNvPr>
                <p:cNvSpPr txBox="1"/>
                <p:nvPr/>
              </p:nvSpPr>
              <p:spPr>
                <a:xfrm>
                  <a:off x="10711754" y="3612305"/>
                  <a:ext cx="112578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lang="en-GB" sz="16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71" name="TextovéPole 70">
                  <a:extLst>
                    <a:ext uri="{FF2B5EF4-FFF2-40B4-BE49-F238E27FC236}">
                      <a16:creationId xmlns:a16="http://schemas.microsoft.com/office/drawing/2014/main" id="{F0B621EB-5F33-4C97-A3D5-69791C7110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11754" y="3612305"/>
                  <a:ext cx="1125780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Přímá spojnice 76">
              <a:extLst>
                <a:ext uri="{FF2B5EF4-FFF2-40B4-BE49-F238E27FC236}">
                  <a16:creationId xmlns:a16="http://schemas.microsoft.com/office/drawing/2014/main" id="{3A26E45C-7552-4D36-A641-9D71F0427DB2}"/>
                </a:ext>
              </a:extLst>
            </p:cNvPr>
            <p:cNvCxnSpPr>
              <a:cxnSpLocks/>
            </p:cNvCxnSpPr>
            <p:nvPr/>
          </p:nvCxnSpPr>
          <p:spPr>
            <a:xfrm>
              <a:off x="7664059" y="3781582"/>
              <a:ext cx="1109991" cy="0"/>
            </a:xfrm>
            <a:prstGeom prst="line">
              <a:avLst/>
            </a:prstGeom>
            <a:ln w="50800">
              <a:solidFill>
                <a:srgbClr val="000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Přímá spojnice 78">
              <a:extLst>
                <a:ext uri="{FF2B5EF4-FFF2-40B4-BE49-F238E27FC236}">
                  <a16:creationId xmlns:a16="http://schemas.microsoft.com/office/drawing/2014/main" id="{DB4B5DE4-3A27-4920-986E-EE6D2444F690}"/>
                </a:ext>
              </a:extLst>
            </p:cNvPr>
            <p:cNvCxnSpPr>
              <a:cxnSpLocks/>
            </p:cNvCxnSpPr>
            <p:nvPr/>
          </p:nvCxnSpPr>
          <p:spPr>
            <a:xfrm>
              <a:off x="8774048" y="3781582"/>
              <a:ext cx="0" cy="532370"/>
            </a:xfrm>
            <a:prstGeom prst="line">
              <a:avLst/>
            </a:prstGeom>
            <a:ln w="508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Přímá spojnice 81">
              <a:extLst>
                <a:ext uri="{FF2B5EF4-FFF2-40B4-BE49-F238E27FC236}">
                  <a16:creationId xmlns:a16="http://schemas.microsoft.com/office/drawing/2014/main" id="{812FF95A-19C7-44BA-B132-82AEFEE5C8C0}"/>
                </a:ext>
              </a:extLst>
            </p:cNvPr>
            <p:cNvCxnSpPr>
              <a:cxnSpLocks/>
            </p:cNvCxnSpPr>
            <p:nvPr/>
          </p:nvCxnSpPr>
          <p:spPr>
            <a:xfrm>
              <a:off x="8774048" y="4313952"/>
              <a:ext cx="488613" cy="0"/>
            </a:xfrm>
            <a:prstGeom prst="line">
              <a:avLst/>
            </a:prstGeom>
            <a:ln w="50800">
              <a:solidFill>
                <a:srgbClr val="000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Přímá spojnice 83">
              <a:extLst>
                <a:ext uri="{FF2B5EF4-FFF2-40B4-BE49-F238E27FC236}">
                  <a16:creationId xmlns:a16="http://schemas.microsoft.com/office/drawing/2014/main" id="{F97DAF04-E40F-43AC-AFF0-74D48D201C40}"/>
                </a:ext>
              </a:extLst>
            </p:cNvPr>
            <p:cNvCxnSpPr>
              <a:cxnSpLocks/>
            </p:cNvCxnSpPr>
            <p:nvPr/>
          </p:nvCxnSpPr>
          <p:spPr>
            <a:xfrm>
              <a:off x="9261809" y="4313952"/>
              <a:ext cx="0" cy="889626"/>
            </a:xfrm>
            <a:prstGeom prst="line">
              <a:avLst/>
            </a:prstGeom>
            <a:ln w="508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Přímá spojnice 85">
              <a:extLst>
                <a:ext uri="{FF2B5EF4-FFF2-40B4-BE49-F238E27FC236}">
                  <a16:creationId xmlns:a16="http://schemas.microsoft.com/office/drawing/2014/main" id="{A65BBC3F-3F55-4722-AF2B-6B0E4FB455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61810" y="5203578"/>
              <a:ext cx="342878" cy="0"/>
            </a:xfrm>
            <a:prstGeom prst="line">
              <a:avLst/>
            </a:prstGeom>
            <a:ln w="50800">
              <a:solidFill>
                <a:srgbClr val="000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Přímá spojnice 59">
              <a:extLst>
                <a:ext uri="{FF2B5EF4-FFF2-40B4-BE49-F238E27FC236}">
                  <a16:creationId xmlns:a16="http://schemas.microsoft.com/office/drawing/2014/main" id="{16B957FF-92AB-45F4-81CF-8738FB675ED6}"/>
                </a:ext>
              </a:extLst>
            </p:cNvPr>
            <p:cNvCxnSpPr>
              <a:cxnSpLocks/>
            </p:cNvCxnSpPr>
            <p:nvPr/>
          </p:nvCxnSpPr>
          <p:spPr>
            <a:xfrm>
              <a:off x="9604688" y="5177379"/>
              <a:ext cx="0" cy="547687"/>
            </a:xfrm>
            <a:prstGeom prst="line">
              <a:avLst/>
            </a:prstGeom>
            <a:ln w="508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Přímá spojnice 62">
              <a:extLst>
                <a:ext uri="{FF2B5EF4-FFF2-40B4-BE49-F238E27FC236}">
                  <a16:creationId xmlns:a16="http://schemas.microsoft.com/office/drawing/2014/main" id="{7998B209-9C32-44D9-A79F-86AF64868A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04688" y="5725066"/>
              <a:ext cx="1179646" cy="0"/>
            </a:xfrm>
            <a:prstGeom prst="line">
              <a:avLst/>
            </a:prstGeom>
            <a:ln w="50800">
              <a:solidFill>
                <a:srgbClr val="000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ovéPole 22">
              <a:extLst>
                <a:ext uri="{FF2B5EF4-FFF2-40B4-BE49-F238E27FC236}">
                  <a16:creationId xmlns:a16="http://schemas.microsoft.com/office/drawing/2014/main" id="{2BB918DD-FE80-4A43-B94E-886EFB9018B5}"/>
                </a:ext>
              </a:extLst>
            </p:cNvPr>
            <p:cNvSpPr txBox="1"/>
            <p:nvPr/>
          </p:nvSpPr>
          <p:spPr>
            <a:xfrm>
              <a:off x="7645448" y="3454226"/>
              <a:ext cx="15885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0000B4"/>
                  </a:solidFill>
                  <a:latin typeface="Trebuchet MS" pitchFamily="34" charset="0"/>
                </a:rPr>
                <a:t>real motion</a:t>
              </a:r>
            </a:p>
          </p:txBody>
        </p:sp>
        <p:sp>
          <p:nvSpPr>
            <p:cNvPr id="25" name="TextovéPole 24">
              <a:extLst>
                <a:ext uri="{FF2B5EF4-FFF2-40B4-BE49-F238E27FC236}">
                  <a16:creationId xmlns:a16="http://schemas.microsoft.com/office/drawing/2014/main" id="{E4D7192C-BA00-4490-9A4C-9EF437400EB4}"/>
                </a:ext>
              </a:extLst>
            </p:cNvPr>
            <p:cNvSpPr txBox="1"/>
            <p:nvPr/>
          </p:nvSpPr>
          <p:spPr>
            <a:xfrm rot="5400000">
              <a:off x="8853897" y="4605052"/>
              <a:ext cx="117964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Trebuchet MS" pitchFamily="34" charset="0"/>
                </a:rPr>
                <a:t>tunnelling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>
                <a:extLst>
                  <a:ext uri="{FF2B5EF4-FFF2-40B4-BE49-F238E27FC236}">
                    <a16:creationId xmlns:a16="http://schemas.microsoft.com/office/drawing/2014/main" id="{C28D088F-FB7E-4C83-915A-E8A8DB4AA5C9}"/>
                  </a:ext>
                </a:extLst>
              </p:cNvPr>
              <p:cNvSpPr txBox="1"/>
              <p:nvPr/>
            </p:nvSpPr>
            <p:spPr>
              <a:xfrm>
                <a:off x="7165896" y="340948"/>
                <a:ext cx="4874860" cy="79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67" name="TextovéPole 66">
                <a:extLst>
                  <a:ext uri="{FF2B5EF4-FFF2-40B4-BE49-F238E27FC236}">
                    <a16:creationId xmlns:a16="http://schemas.microsoft.com/office/drawing/2014/main" id="{C28D088F-FB7E-4C83-915A-E8A8DB4AA5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896" y="340948"/>
                <a:ext cx="4874860" cy="79355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2456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Přímá spojnice se šipkou 46">
            <a:extLst>
              <a:ext uri="{FF2B5EF4-FFF2-40B4-BE49-F238E27FC236}">
                <a16:creationId xmlns:a16="http://schemas.microsoft.com/office/drawing/2014/main" id="{1A8AFC1B-FD3E-4143-BAEC-AE4EE09BA8EB}"/>
              </a:ext>
            </a:extLst>
          </p:cNvPr>
          <p:cNvCxnSpPr/>
          <p:nvPr/>
        </p:nvCxnSpPr>
        <p:spPr>
          <a:xfrm flipV="1">
            <a:off x="306158" y="3998416"/>
            <a:ext cx="0" cy="18430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>
                <a:extLst>
                  <a:ext uri="{FF2B5EF4-FFF2-40B4-BE49-F238E27FC236}">
                    <a16:creationId xmlns:a16="http://schemas.microsoft.com/office/drawing/2014/main" id="{88EB7D0B-7F2A-4057-A150-7EC7E0E91EE8}"/>
                  </a:ext>
                </a:extLst>
              </p:cNvPr>
              <p:cNvSpPr txBox="1"/>
              <p:nvPr/>
            </p:nvSpPr>
            <p:spPr>
              <a:xfrm>
                <a:off x="139636" y="3602073"/>
                <a:ext cx="4319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2000" i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8" name="TextovéPole 47">
                <a:extLst>
                  <a:ext uri="{FF2B5EF4-FFF2-40B4-BE49-F238E27FC236}">
                    <a16:creationId xmlns:a16="http://schemas.microsoft.com/office/drawing/2014/main" id="{88EB7D0B-7F2A-4057-A150-7EC7E0E91E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36" y="3602073"/>
                <a:ext cx="431913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Obrázek 52">
            <a:extLst>
              <a:ext uri="{FF2B5EF4-FFF2-40B4-BE49-F238E27FC236}">
                <a16:creationId xmlns:a16="http://schemas.microsoft.com/office/drawing/2014/main" id="{6B706D39-29AF-4E33-8BAA-DC41D77CFA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441" y="1256441"/>
            <a:ext cx="5601559" cy="5601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2AB2C2E4-3246-4D37-991A-5C2D93DB9E44}"/>
                  </a:ext>
                </a:extLst>
              </p:cNvPr>
              <p:cNvSpPr txBox="1"/>
              <p:nvPr/>
            </p:nvSpPr>
            <p:spPr>
              <a:xfrm>
                <a:off x="7165896" y="340948"/>
                <a:ext cx="4874860" cy="79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2AB2C2E4-3246-4D37-991A-5C2D93DB9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896" y="340948"/>
                <a:ext cx="4874860" cy="7935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>
            <a:extLst>
              <a:ext uri="{FF2B5EF4-FFF2-40B4-BE49-F238E27FC236}">
                <a16:creationId xmlns:a16="http://schemas.microsoft.com/office/drawing/2014/main" id="{EE0A3385-B57C-4401-AACC-4B9C55254331}"/>
              </a:ext>
            </a:extLst>
          </p:cNvPr>
          <p:cNvSpPr txBox="1"/>
          <p:nvPr/>
        </p:nvSpPr>
        <p:spPr>
          <a:xfrm>
            <a:off x="329988" y="6207436"/>
            <a:ext cx="607739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>
                <a:latin typeface="Trebuchet MS" pitchFamily="34" charset="0"/>
              </a:rPr>
              <a:t>…And what happens at energies of the stationary points?</a:t>
            </a:r>
          </a:p>
        </p:txBody>
      </p:sp>
      <p:grpSp>
        <p:nvGrpSpPr>
          <p:cNvPr id="38" name="Skupina 37">
            <a:extLst>
              <a:ext uri="{FF2B5EF4-FFF2-40B4-BE49-F238E27FC236}">
                <a16:creationId xmlns:a16="http://schemas.microsoft.com/office/drawing/2014/main" id="{0DC33E87-8531-4A2D-8482-5BC35EE1C994}"/>
              </a:ext>
            </a:extLst>
          </p:cNvPr>
          <p:cNvGrpSpPr/>
          <p:nvPr/>
        </p:nvGrpSpPr>
        <p:grpSpPr>
          <a:xfrm>
            <a:off x="623179" y="3812877"/>
            <a:ext cx="5967178" cy="2000432"/>
            <a:chOff x="3318478" y="4563375"/>
            <a:chExt cx="5967178" cy="2000432"/>
          </a:xfrm>
        </p:grpSpPr>
        <p:pic>
          <p:nvPicPr>
            <p:cNvPr id="39" name="Obrázek 38">
              <a:extLst>
                <a:ext uri="{FF2B5EF4-FFF2-40B4-BE49-F238E27FC236}">
                  <a16:creationId xmlns:a16="http://schemas.microsoft.com/office/drawing/2014/main" id="{085EC2A5-3450-4C16-ACBC-BDE1E8FA2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04246" y="4563375"/>
              <a:ext cx="4917056" cy="2000432"/>
            </a:xfrm>
            <a:prstGeom prst="rect">
              <a:avLst/>
            </a:prstGeom>
          </p:spPr>
        </p:pic>
        <p:cxnSp>
          <p:nvCxnSpPr>
            <p:cNvPr id="41" name="Přímá spojnice se šipkou 40">
              <a:extLst>
                <a:ext uri="{FF2B5EF4-FFF2-40B4-BE49-F238E27FC236}">
                  <a16:creationId xmlns:a16="http://schemas.microsoft.com/office/drawing/2014/main" id="{778699B9-19C0-4CAB-A6D7-A99A8E175001}"/>
                </a:ext>
              </a:extLst>
            </p:cNvPr>
            <p:cNvCxnSpPr/>
            <p:nvPr/>
          </p:nvCxnSpPr>
          <p:spPr>
            <a:xfrm>
              <a:off x="3318478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Přímá spojnice 41">
              <a:extLst>
                <a:ext uri="{FF2B5EF4-FFF2-40B4-BE49-F238E27FC236}">
                  <a16:creationId xmlns:a16="http://schemas.microsoft.com/office/drawing/2014/main" id="{4602DBFC-D2BA-4EFB-8903-C082DFAF83B7}"/>
                </a:ext>
              </a:extLst>
            </p:cNvPr>
            <p:cNvCxnSpPr>
              <a:cxnSpLocks/>
            </p:cNvCxnSpPr>
            <p:nvPr/>
          </p:nvCxnSpPr>
          <p:spPr>
            <a:xfrm>
              <a:off x="5133660" y="5532411"/>
              <a:ext cx="318234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42">
              <a:extLst>
                <a:ext uri="{FF2B5EF4-FFF2-40B4-BE49-F238E27FC236}">
                  <a16:creationId xmlns:a16="http://schemas.microsoft.com/office/drawing/2014/main" id="{FD1B9119-23FF-41D7-9F25-1C9EBCBA674F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32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Přímá spojnice 43">
              <a:extLst>
                <a:ext uri="{FF2B5EF4-FFF2-40B4-BE49-F238E27FC236}">
                  <a16:creationId xmlns:a16="http://schemas.microsoft.com/office/drawing/2014/main" id="{AF89E53A-D5AC-4D9F-BF80-A8574C7A3043}"/>
                </a:ext>
              </a:extLst>
            </p:cNvPr>
            <p:cNvCxnSpPr/>
            <p:nvPr/>
          </p:nvCxnSpPr>
          <p:spPr>
            <a:xfrm>
              <a:off x="5451894" y="5532411"/>
              <a:ext cx="518738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Přímá spojnice 44">
              <a:extLst>
                <a:ext uri="{FF2B5EF4-FFF2-40B4-BE49-F238E27FC236}">
                  <a16:creationId xmlns:a16="http://schemas.microsoft.com/office/drawing/2014/main" id="{FA0053CE-9742-4E5E-88F9-5E8B034D331E}"/>
                </a:ext>
              </a:extLst>
            </p:cNvPr>
            <p:cNvCxnSpPr>
              <a:cxnSpLocks/>
            </p:cNvCxnSpPr>
            <p:nvPr/>
          </p:nvCxnSpPr>
          <p:spPr>
            <a:xfrm>
              <a:off x="6867777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Přímá spojnice 45">
              <a:extLst>
                <a:ext uri="{FF2B5EF4-FFF2-40B4-BE49-F238E27FC236}">
                  <a16:creationId xmlns:a16="http://schemas.microsoft.com/office/drawing/2014/main" id="{9660A7B9-F946-45DB-B9B5-F5E29689184A}"/>
                </a:ext>
              </a:extLst>
            </p:cNvPr>
            <p:cNvCxnSpPr>
              <a:cxnSpLocks/>
            </p:cNvCxnSpPr>
            <p:nvPr/>
          </p:nvCxnSpPr>
          <p:spPr>
            <a:xfrm>
              <a:off x="6581955" y="5532411"/>
              <a:ext cx="277196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Přímá spojnice se šipkou 39">
              <a:extLst>
                <a:ext uri="{FF2B5EF4-FFF2-40B4-BE49-F238E27FC236}">
                  <a16:creationId xmlns:a16="http://schemas.microsoft.com/office/drawing/2014/main" id="{EEC7FD4C-86DC-4C27-8F5C-3B727ED96941}"/>
                </a:ext>
              </a:extLst>
            </p:cNvPr>
            <p:cNvCxnSpPr/>
            <p:nvPr/>
          </p:nvCxnSpPr>
          <p:spPr>
            <a:xfrm>
              <a:off x="7470474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>
                <a:extLst>
                  <a:ext uri="{FF2B5EF4-FFF2-40B4-BE49-F238E27FC236}">
                    <a16:creationId xmlns:a16="http://schemas.microsoft.com/office/drawing/2014/main" id="{E2C80283-A7CA-4DF5-BE42-19471445E76D}"/>
                  </a:ext>
                </a:extLst>
              </p:cNvPr>
              <p:cNvSpPr txBox="1"/>
              <p:nvPr/>
            </p:nvSpPr>
            <p:spPr>
              <a:xfrm>
                <a:off x="5351152" y="5309069"/>
                <a:ext cx="7279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>
                  <a:solidFill>
                    <a:srgbClr val="FF9900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1" name="TextovéPole 50">
                <a:extLst>
                  <a:ext uri="{FF2B5EF4-FFF2-40B4-BE49-F238E27FC236}">
                    <a16:creationId xmlns:a16="http://schemas.microsoft.com/office/drawing/2014/main" id="{E2C80283-A7CA-4DF5-BE42-19471445E7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152" y="5309069"/>
                <a:ext cx="727955" cy="369332"/>
              </a:xfrm>
              <a:prstGeom prst="rect">
                <a:avLst/>
              </a:prstGeom>
              <a:blipFill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Přímá spojnice se šipkou 48">
            <a:extLst>
              <a:ext uri="{FF2B5EF4-FFF2-40B4-BE49-F238E27FC236}">
                <a16:creationId xmlns:a16="http://schemas.microsoft.com/office/drawing/2014/main" id="{D15C6AA8-EF12-4A29-8666-38C82C357DCF}"/>
              </a:ext>
            </a:extLst>
          </p:cNvPr>
          <p:cNvCxnSpPr/>
          <p:nvPr/>
        </p:nvCxnSpPr>
        <p:spPr>
          <a:xfrm flipV="1">
            <a:off x="2968831" y="5725066"/>
            <a:ext cx="126806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>
                <a:extLst>
                  <a:ext uri="{FF2B5EF4-FFF2-40B4-BE49-F238E27FC236}">
                    <a16:creationId xmlns:a16="http://schemas.microsoft.com/office/drawing/2014/main" id="{5F9492A6-08D8-4853-A2EA-2B572A0C37DC}"/>
                  </a:ext>
                </a:extLst>
              </p:cNvPr>
              <p:cNvSpPr txBox="1"/>
              <p:nvPr/>
            </p:nvSpPr>
            <p:spPr>
              <a:xfrm>
                <a:off x="3314594" y="5728451"/>
                <a:ext cx="5370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0" name="TextovéPole 49">
                <a:extLst>
                  <a:ext uri="{FF2B5EF4-FFF2-40B4-BE49-F238E27FC236}">
                    <a16:creationId xmlns:a16="http://schemas.microsoft.com/office/drawing/2014/main" id="{5F9492A6-08D8-4853-A2EA-2B572A0C3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4594" y="5728451"/>
                <a:ext cx="537070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ál 5">
            <a:extLst>
              <a:ext uri="{FF2B5EF4-FFF2-40B4-BE49-F238E27FC236}">
                <a16:creationId xmlns:a16="http://schemas.microsoft.com/office/drawing/2014/main" id="{0B518C0F-4EFA-44C7-B277-AA76AA7FABE1}"/>
              </a:ext>
            </a:extLst>
          </p:cNvPr>
          <p:cNvSpPr/>
          <p:nvPr/>
        </p:nvSpPr>
        <p:spPr>
          <a:xfrm>
            <a:off x="2438361" y="4451229"/>
            <a:ext cx="318234" cy="273338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ál 27">
            <a:extLst>
              <a:ext uri="{FF2B5EF4-FFF2-40B4-BE49-F238E27FC236}">
                <a16:creationId xmlns:a16="http://schemas.microsoft.com/office/drawing/2014/main" id="{AC72334F-4215-4A5A-A35C-ADD5044E8BB3}"/>
              </a:ext>
            </a:extLst>
          </p:cNvPr>
          <p:cNvSpPr/>
          <p:nvPr/>
        </p:nvSpPr>
        <p:spPr>
          <a:xfrm>
            <a:off x="2911816" y="5178921"/>
            <a:ext cx="318234" cy="273338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ál 28">
            <a:extLst>
              <a:ext uri="{FF2B5EF4-FFF2-40B4-BE49-F238E27FC236}">
                <a16:creationId xmlns:a16="http://schemas.microsoft.com/office/drawing/2014/main" id="{0EBCCA94-6E40-4DDA-BBB5-A8C24721186F}"/>
              </a:ext>
            </a:extLst>
          </p:cNvPr>
          <p:cNvSpPr/>
          <p:nvPr/>
        </p:nvSpPr>
        <p:spPr>
          <a:xfrm>
            <a:off x="3408358" y="3715097"/>
            <a:ext cx="318234" cy="273338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ál 29">
            <a:extLst>
              <a:ext uri="{FF2B5EF4-FFF2-40B4-BE49-F238E27FC236}">
                <a16:creationId xmlns:a16="http://schemas.microsoft.com/office/drawing/2014/main" id="{CF20C805-7EC6-42A0-9E43-8C4A53389ED2}"/>
              </a:ext>
            </a:extLst>
          </p:cNvPr>
          <p:cNvSpPr/>
          <p:nvPr/>
        </p:nvSpPr>
        <p:spPr>
          <a:xfrm>
            <a:off x="3866137" y="4843483"/>
            <a:ext cx="318234" cy="273338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ál 30">
            <a:extLst>
              <a:ext uri="{FF2B5EF4-FFF2-40B4-BE49-F238E27FC236}">
                <a16:creationId xmlns:a16="http://schemas.microsoft.com/office/drawing/2014/main" id="{9D9F799B-C084-4865-9B91-68E23A2B0235}"/>
              </a:ext>
            </a:extLst>
          </p:cNvPr>
          <p:cNvSpPr/>
          <p:nvPr/>
        </p:nvSpPr>
        <p:spPr>
          <a:xfrm>
            <a:off x="4319822" y="4096392"/>
            <a:ext cx="318234" cy="273338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>
                <a:extLst>
                  <a:ext uri="{FF2B5EF4-FFF2-40B4-BE49-F238E27FC236}">
                    <a16:creationId xmlns:a16="http://schemas.microsoft.com/office/drawing/2014/main" id="{9C5FF346-15A1-45B1-97A5-F132671C114A}"/>
                  </a:ext>
                </a:extLst>
              </p:cNvPr>
              <p:cNvSpPr txBox="1"/>
              <p:nvPr/>
            </p:nvSpPr>
            <p:spPr>
              <a:xfrm>
                <a:off x="609063" y="1020687"/>
                <a:ext cx="5396250" cy="1952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>
                    <a:latin typeface="Trebuchet MS" pitchFamily="34" charset="0"/>
                  </a:rPr>
                  <a:t> real at each moment of the tunnelling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>
                    <a:latin typeface="Trebuchet MS" pitchFamily="34" charset="0"/>
                  </a:rPr>
                  <a:t> switches between </a:t>
                </a:r>
                <a:r>
                  <a:rPr lang="en-GB" b="1">
                    <a:latin typeface="Trebuchet MS" pitchFamily="34" charset="0"/>
                  </a:rPr>
                  <a:t>real </a:t>
                </a:r>
                <a:r>
                  <a:rPr lang="en-GB">
                    <a:latin typeface="Trebuchet MS" pitchFamily="34" charset="0"/>
                  </a:rPr>
                  <a:t>(allowed regions) and </a:t>
                </a:r>
                <a:r>
                  <a:rPr lang="en-GB" b="1">
                    <a:latin typeface="Trebuchet MS" pitchFamily="34" charset="0"/>
                  </a:rPr>
                  <a:t>imaginary</a:t>
                </a:r>
                <a:r>
                  <a:rPr lang="en-GB">
                    <a:latin typeface="Trebuchet MS" pitchFamily="34" charset="0"/>
                  </a:rPr>
                  <a:t> (forbidden regions) values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>
                    <a:latin typeface="Trebuchet MS" pitchFamily="34" charset="0"/>
                  </a:rPr>
                  <a:t> in the allowed regions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>
                    <a:latin typeface="Trebuchet MS" pitchFamily="34" charset="0"/>
                  </a:rPr>
                  <a:t> in the forbidden regions</a:t>
                </a:r>
              </a:p>
            </p:txBody>
          </p:sp>
        </mc:Choice>
        <mc:Fallback xmlns="">
          <p:sp>
            <p:nvSpPr>
              <p:cNvPr id="36" name="TextovéPole 35">
                <a:extLst>
                  <a:ext uri="{FF2B5EF4-FFF2-40B4-BE49-F238E27FC236}">
                    <a16:creationId xmlns:a16="http://schemas.microsoft.com/office/drawing/2014/main" id="{9C5FF346-15A1-45B1-97A5-F132671C1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63" y="1020687"/>
                <a:ext cx="5396250" cy="1952073"/>
              </a:xfrm>
              <a:prstGeom prst="rect">
                <a:avLst/>
              </a:prstGeom>
              <a:blipFill>
                <a:blip r:embed="rId9"/>
                <a:stretch>
                  <a:fillRect l="-791" t="-1869" b="-3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ovéPole 51">
            <a:extLst>
              <a:ext uri="{FF2B5EF4-FFF2-40B4-BE49-F238E27FC236}">
                <a16:creationId xmlns:a16="http://schemas.microsoft.com/office/drawing/2014/main" id="{BFD5359B-9900-43A3-BFED-C5BD7932E5D6}"/>
              </a:ext>
            </a:extLst>
          </p:cNvPr>
          <p:cNvSpPr txBox="1"/>
          <p:nvPr/>
        </p:nvSpPr>
        <p:spPr>
          <a:xfrm>
            <a:off x="1808110" y="3006169"/>
            <a:ext cx="4840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Book Antiqua" panose="02040602050305030304" pitchFamily="18" charset="0"/>
              </a:rPr>
              <a:t>J. Le Deunff, A. Mouchet, </a:t>
            </a:r>
            <a:r>
              <a:rPr lang="en-GB" sz="1400" i="1">
                <a:latin typeface="Book Antiqua" panose="02040602050305030304" pitchFamily="18" charset="0"/>
              </a:rPr>
              <a:t>Phys. Rev. E </a:t>
            </a:r>
            <a:r>
              <a:rPr lang="en-GB" sz="1400">
                <a:latin typeface="Book Antiqua" panose="02040602050305030304" pitchFamily="18" charset="0"/>
              </a:rPr>
              <a:t>81, 046205 (2010)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237D1B94-C90B-423F-8ADD-D621DBDA0956}"/>
              </a:ext>
            </a:extLst>
          </p:cNvPr>
          <p:cNvSpPr txBox="1"/>
          <p:nvPr/>
        </p:nvSpPr>
        <p:spPr>
          <a:xfrm>
            <a:off x="495365" y="411566"/>
            <a:ext cx="5144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>
                <a:solidFill>
                  <a:srgbClr val="0000B4"/>
                </a:solidFill>
                <a:latin typeface="Trebuchet MS" pitchFamily="34" charset="0"/>
              </a:rPr>
              <a:t>Complex time shift</a:t>
            </a:r>
          </a:p>
        </p:txBody>
      </p:sp>
    </p:spTree>
    <p:extLst>
      <p:ext uri="{BB962C8B-B14F-4D97-AF65-F5344CB8AC3E}">
        <p14:creationId xmlns:p14="http://schemas.microsoft.com/office/powerpoint/2010/main" val="136431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6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ovéPole 190"/>
          <p:cNvSpPr txBox="1"/>
          <p:nvPr/>
        </p:nvSpPr>
        <p:spPr>
          <a:xfrm>
            <a:off x="163174" y="1615068"/>
            <a:ext cx="128287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rebuchet MS" pitchFamily="34" charset="0"/>
              </a:rPr>
              <a:t>Quadratic minimum</a:t>
            </a:r>
          </a:p>
        </p:txBody>
      </p:sp>
      <p:grpSp>
        <p:nvGrpSpPr>
          <p:cNvPr id="5" name="Skupina 4"/>
          <p:cNvGrpSpPr/>
          <p:nvPr/>
        </p:nvGrpSpPr>
        <p:grpSpPr>
          <a:xfrm>
            <a:off x="4325090" y="1068571"/>
            <a:ext cx="2025159" cy="1419027"/>
            <a:chOff x="747880" y="5021572"/>
            <a:chExt cx="2025159" cy="1419027"/>
          </a:xfrm>
        </p:grpSpPr>
        <p:cxnSp>
          <p:nvCxnSpPr>
            <p:cNvPr id="219" name="Přímá spojnice se šipkou 218"/>
            <p:cNvCxnSpPr/>
            <p:nvPr/>
          </p:nvCxnSpPr>
          <p:spPr>
            <a:xfrm>
              <a:off x="747880" y="6113772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Přímá spojnice se šipkou 219"/>
            <p:cNvCxnSpPr/>
            <p:nvPr/>
          </p:nvCxnSpPr>
          <p:spPr>
            <a:xfrm flipV="1">
              <a:off x="887580" y="5021572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Přímá spojnice 220"/>
            <p:cNvCxnSpPr/>
            <p:nvPr/>
          </p:nvCxnSpPr>
          <p:spPr>
            <a:xfrm>
              <a:off x="1713080" y="5072372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2" name="TextovéPole 221"/>
                <p:cNvSpPr txBox="1"/>
                <p:nvPr/>
              </p:nvSpPr>
              <p:spPr>
                <a:xfrm>
                  <a:off x="2428797" y="6132822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22" name="TextovéPole 2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8797" y="6132822"/>
                  <a:ext cx="305453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3" name="TextovéPole 222"/>
                <p:cNvSpPr txBox="1"/>
                <p:nvPr/>
              </p:nvSpPr>
              <p:spPr>
                <a:xfrm>
                  <a:off x="1606728" y="6132822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23" name="TextovéPole 2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6728" y="6132822"/>
                  <a:ext cx="457817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4" name="Volný tvar 223"/>
            <p:cNvSpPr/>
            <p:nvPr/>
          </p:nvSpPr>
          <p:spPr>
            <a:xfrm>
              <a:off x="883135" y="5769186"/>
              <a:ext cx="831850" cy="127000"/>
            </a:xfrm>
            <a:custGeom>
              <a:avLst/>
              <a:gdLst>
                <a:gd name="connsiteX0" fmla="*/ 0 w 831850"/>
                <a:gd name="connsiteY0" fmla="*/ 127000 h 127000"/>
                <a:gd name="connsiteX1" fmla="*/ 463550 w 831850"/>
                <a:gd name="connsiteY1" fmla="*/ 95250 h 127000"/>
                <a:gd name="connsiteX2" fmla="*/ 831850 w 831850"/>
                <a:gd name="connsiteY2" fmla="*/ 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850" h="127000">
                  <a:moveTo>
                    <a:pt x="0" y="127000"/>
                  </a:moveTo>
                  <a:cubicBezTo>
                    <a:pt x="162454" y="121708"/>
                    <a:pt x="324908" y="116417"/>
                    <a:pt x="463550" y="95250"/>
                  </a:cubicBezTo>
                  <a:cubicBezTo>
                    <a:pt x="602192" y="74083"/>
                    <a:pt x="717021" y="37041"/>
                    <a:pt x="831850" y="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5" name="Volný tvar 224"/>
            <p:cNvSpPr/>
            <p:nvPr/>
          </p:nvSpPr>
          <p:spPr>
            <a:xfrm>
              <a:off x="1708635" y="5229436"/>
              <a:ext cx="799844" cy="349250"/>
            </a:xfrm>
            <a:custGeom>
              <a:avLst/>
              <a:gdLst>
                <a:gd name="connsiteX0" fmla="*/ 0 w 901700"/>
                <a:gd name="connsiteY0" fmla="*/ 349250 h 349250"/>
                <a:gd name="connsiteX1" fmla="*/ 381000 w 901700"/>
                <a:gd name="connsiteY1" fmla="*/ 254000 h 349250"/>
                <a:gd name="connsiteX2" fmla="*/ 901700 w 901700"/>
                <a:gd name="connsiteY2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700" h="349250">
                  <a:moveTo>
                    <a:pt x="0" y="349250"/>
                  </a:moveTo>
                  <a:cubicBezTo>
                    <a:pt x="115358" y="330729"/>
                    <a:pt x="230717" y="312208"/>
                    <a:pt x="381000" y="254000"/>
                  </a:cubicBezTo>
                  <a:cubicBezTo>
                    <a:pt x="531283" y="195792"/>
                    <a:pt x="716491" y="97896"/>
                    <a:pt x="901700" y="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7" name="TextovéPole 226"/>
            <p:cNvSpPr txBox="1"/>
            <p:nvPr/>
          </p:nvSpPr>
          <p:spPr>
            <a:xfrm>
              <a:off x="1855882" y="5620865"/>
              <a:ext cx="917157" cy="32316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Trebuchet MS" pitchFamily="34" charset="0"/>
                </a:rPr>
                <a:t>jump up</a:t>
              </a:r>
            </a:p>
          </p:txBody>
        </p:sp>
      </p:grpSp>
      <p:grpSp>
        <p:nvGrpSpPr>
          <p:cNvPr id="208" name="Skupina 207"/>
          <p:cNvGrpSpPr/>
          <p:nvPr/>
        </p:nvGrpSpPr>
        <p:grpSpPr>
          <a:xfrm>
            <a:off x="4322274" y="2452390"/>
            <a:ext cx="2226723" cy="1507996"/>
            <a:chOff x="2637658" y="4189681"/>
            <a:chExt cx="2226723" cy="1507996"/>
          </a:xfrm>
        </p:grpSpPr>
        <p:sp>
          <p:nvSpPr>
            <p:cNvPr id="209" name="Volný tvar 208"/>
            <p:cNvSpPr/>
            <p:nvPr/>
          </p:nvSpPr>
          <p:spPr>
            <a:xfrm>
              <a:off x="2777358" y="4405650"/>
              <a:ext cx="800100" cy="760026"/>
            </a:xfrm>
            <a:custGeom>
              <a:avLst/>
              <a:gdLst>
                <a:gd name="connsiteX0" fmla="*/ 0 w 800100"/>
                <a:gd name="connsiteY0" fmla="*/ 1047750 h 1047750"/>
                <a:gd name="connsiteX1" fmla="*/ 654050 w 800100"/>
                <a:gd name="connsiteY1" fmla="*/ 774700 h 1047750"/>
                <a:gd name="connsiteX2" fmla="*/ 800100 w 800100"/>
                <a:gd name="connsiteY2" fmla="*/ 0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1047750">
                  <a:moveTo>
                    <a:pt x="0" y="1047750"/>
                  </a:moveTo>
                  <a:cubicBezTo>
                    <a:pt x="260350" y="998537"/>
                    <a:pt x="520700" y="949325"/>
                    <a:pt x="654050" y="774700"/>
                  </a:cubicBezTo>
                  <a:cubicBezTo>
                    <a:pt x="787400" y="600075"/>
                    <a:pt x="793750" y="300037"/>
                    <a:pt x="800100" y="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0" name="Volný tvar 209"/>
            <p:cNvSpPr/>
            <p:nvPr/>
          </p:nvSpPr>
          <p:spPr>
            <a:xfrm>
              <a:off x="3634697" y="4405650"/>
              <a:ext cx="736514" cy="760026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1" name="Přímá spojnice se šipkou 210"/>
            <p:cNvCxnSpPr/>
            <p:nvPr/>
          </p:nvCxnSpPr>
          <p:spPr>
            <a:xfrm>
              <a:off x="2637658" y="5370850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Přímá spojnice se šipkou 211"/>
            <p:cNvCxnSpPr/>
            <p:nvPr/>
          </p:nvCxnSpPr>
          <p:spPr>
            <a:xfrm flipV="1">
              <a:off x="2777358" y="4278650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Přímá spojnice 212"/>
            <p:cNvCxnSpPr/>
            <p:nvPr/>
          </p:nvCxnSpPr>
          <p:spPr>
            <a:xfrm>
              <a:off x="3602858" y="4329450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4" name="TextovéPole 213"/>
                <p:cNvSpPr txBox="1"/>
                <p:nvPr/>
              </p:nvSpPr>
              <p:spPr>
                <a:xfrm>
                  <a:off x="4338014" y="5389900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14" name="TextovéPole 2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8014" y="5389900"/>
                  <a:ext cx="305453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" name="TextovéPole 214"/>
                <p:cNvSpPr txBox="1"/>
                <p:nvPr/>
              </p:nvSpPr>
              <p:spPr>
                <a:xfrm>
                  <a:off x="3496506" y="5389900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15" name="TextovéPole 2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6506" y="5389900"/>
                  <a:ext cx="457817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6" name="Obdélník 215"/>
            <p:cNvSpPr/>
            <p:nvPr/>
          </p:nvSpPr>
          <p:spPr>
            <a:xfrm>
              <a:off x="3693349" y="4259333"/>
              <a:ext cx="1068343" cy="44060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7" name="TextovéPole 216"/>
            <p:cNvSpPr txBox="1"/>
            <p:nvPr/>
          </p:nvSpPr>
          <p:spPr>
            <a:xfrm>
              <a:off x="3629431" y="4189681"/>
              <a:ext cx="12349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Trebuchet MS" pitchFamily="34" charset="0"/>
                </a:rPr>
                <a:t>logarithmic divergence</a:t>
              </a:r>
            </a:p>
          </p:txBody>
        </p:sp>
      </p:grpSp>
      <p:grpSp>
        <p:nvGrpSpPr>
          <p:cNvPr id="235" name="Skupina 234"/>
          <p:cNvGrpSpPr/>
          <p:nvPr/>
        </p:nvGrpSpPr>
        <p:grpSpPr>
          <a:xfrm>
            <a:off x="4322274" y="4011952"/>
            <a:ext cx="1979931" cy="1419027"/>
            <a:chOff x="4774266" y="4283160"/>
            <a:chExt cx="1979931" cy="1419027"/>
          </a:xfrm>
        </p:grpSpPr>
        <p:sp>
          <p:nvSpPr>
            <p:cNvPr id="245" name="Volný tvar 244"/>
            <p:cNvSpPr/>
            <p:nvPr/>
          </p:nvSpPr>
          <p:spPr>
            <a:xfrm>
              <a:off x="5771305" y="4584885"/>
              <a:ext cx="736514" cy="682581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46" name="Přímá spojnice se šipkou 245"/>
            <p:cNvCxnSpPr/>
            <p:nvPr/>
          </p:nvCxnSpPr>
          <p:spPr>
            <a:xfrm>
              <a:off x="4774266" y="5375360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Přímá spojnice se šipkou 246"/>
            <p:cNvCxnSpPr/>
            <p:nvPr/>
          </p:nvCxnSpPr>
          <p:spPr>
            <a:xfrm flipV="1">
              <a:off x="4913966" y="4283160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Přímá spojnice 247"/>
            <p:cNvCxnSpPr/>
            <p:nvPr/>
          </p:nvCxnSpPr>
          <p:spPr>
            <a:xfrm>
              <a:off x="5739466" y="4333960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9" name="TextovéPole 248"/>
                <p:cNvSpPr txBox="1"/>
                <p:nvPr/>
              </p:nvSpPr>
              <p:spPr>
                <a:xfrm>
                  <a:off x="6448744" y="5394410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49" name="TextovéPole 2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8744" y="5394410"/>
                  <a:ext cx="305453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0" name="TextovéPole 249"/>
                <p:cNvSpPr txBox="1"/>
                <p:nvPr/>
              </p:nvSpPr>
              <p:spPr>
                <a:xfrm>
                  <a:off x="5629973" y="5394410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50" name="TextovéPole 2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9973" y="5394410"/>
                  <a:ext cx="457817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1" name="Volný tvar 250"/>
            <p:cNvSpPr/>
            <p:nvPr/>
          </p:nvSpPr>
          <p:spPr>
            <a:xfrm>
              <a:off x="4907527" y="5174360"/>
              <a:ext cx="831850" cy="127000"/>
            </a:xfrm>
            <a:custGeom>
              <a:avLst/>
              <a:gdLst>
                <a:gd name="connsiteX0" fmla="*/ 0 w 831850"/>
                <a:gd name="connsiteY0" fmla="*/ 127000 h 127000"/>
                <a:gd name="connsiteX1" fmla="*/ 463550 w 831850"/>
                <a:gd name="connsiteY1" fmla="*/ 95250 h 127000"/>
                <a:gd name="connsiteX2" fmla="*/ 831850 w 831850"/>
                <a:gd name="connsiteY2" fmla="*/ 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850" h="127000">
                  <a:moveTo>
                    <a:pt x="0" y="127000"/>
                  </a:moveTo>
                  <a:cubicBezTo>
                    <a:pt x="162454" y="121708"/>
                    <a:pt x="324908" y="116417"/>
                    <a:pt x="463550" y="95250"/>
                  </a:cubicBezTo>
                  <a:cubicBezTo>
                    <a:pt x="602192" y="74083"/>
                    <a:pt x="717021" y="37041"/>
                    <a:pt x="831850" y="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5" name="Obdélník 114"/>
          <p:cNvSpPr/>
          <p:nvPr/>
        </p:nvSpPr>
        <p:spPr>
          <a:xfrm>
            <a:off x="2294395" y="3044345"/>
            <a:ext cx="254964" cy="234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7" name="Obdélník 116"/>
          <p:cNvSpPr/>
          <p:nvPr/>
        </p:nvSpPr>
        <p:spPr>
          <a:xfrm>
            <a:off x="148370" y="131349"/>
            <a:ext cx="46666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33400" indent="-533400">
              <a:spcBef>
                <a:spcPct val="0"/>
              </a:spcBef>
            </a:pPr>
            <a:r>
              <a:rPr lang="en-GB" sz="3200" u="sng" dirty="0">
                <a:solidFill>
                  <a:srgbClr val="0000B4"/>
                </a:solidFill>
                <a:latin typeface="Trebuchet MS" panose="020B0603020202020204" pitchFamily="34" charset="0"/>
              </a:rPr>
              <a:t>ESQPT-type singularities</a:t>
            </a:r>
            <a:endParaRPr lang="en-GB" sz="260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543265" y="1765500"/>
                <a:ext cx="24474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Θ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265" y="1765500"/>
                <a:ext cx="2447453" cy="369332"/>
              </a:xfrm>
              <a:prstGeom prst="rect">
                <a:avLst/>
              </a:prstGeom>
              <a:blipFill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TextovéPole 74">
            <a:extLst>
              <a:ext uri="{FF2B5EF4-FFF2-40B4-BE49-F238E27FC236}">
                <a16:creationId xmlns:a16="http://schemas.microsoft.com/office/drawing/2014/main" id="{06D31FD8-62DE-41EE-BC9B-1841077BF8F7}"/>
              </a:ext>
            </a:extLst>
          </p:cNvPr>
          <p:cNvSpPr txBox="1"/>
          <p:nvPr/>
        </p:nvSpPr>
        <p:spPr>
          <a:xfrm>
            <a:off x="157755" y="2867795"/>
            <a:ext cx="128033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rebuchet MS" pitchFamily="34" charset="0"/>
              </a:rPr>
              <a:t>Quadratic maximum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>
                <a:extLst>
                  <a:ext uri="{FF2B5EF4-FFF2-40B4-BE49-F238E27FC236}">
                    <a16:creationId xmlns:a16="http://schemas.microsoft.com/office/drawing/2014/main" id="{2839B7E0-7170-4E30-89AA-809F357318B4}"/>
                  </a:ext>
                </a:extLst>
              </p:cNvPr>
              <p:cNvSpPr txBox="1"/>
              <p:nvPr/>
            </p:nvSpPr>
            <p:spPr>
              <a:xfrm>
                <a:off x="1538284" y="3006294"/>
                <a:ext cx="2637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∼−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76" name="TextovéPole 75">
                <a:extLst>
                  <a:ext uri="{FF2B5EF4-FFF2-40B4-BE49-F238E27FC236}">
                    <a16:creationId xmlns:a16="http://schemas.microsoft.com/office/drawing/2014/main" id="{2839B7E0-7170-4E30-89AA-809F357318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8284" y="3006294"/>
                <a:ext cx="2637605" cy="369332"/>
              </a:xfrm>
              <a:prstGeom prst="rect">
                <a:avLst/>
              </a:prstGeom>
              <a:blipFill>
                <a:blip r:embed="rId8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>
                <a:extLst>
                  <a:ext uri="{FF2B5EF4-FFF2-40B4-BE49-F238E27FC236}">
                    <a16:creationId xmlns:a16="http://schemas.microsoft.com/office/drawing/2014/main" id="{081F4385-8C6D-4100-9DF7-22A813C70DB9}"/>
                  </a:ext>
                </a:extLst>
              </p:cNvPr>
              <p:cNvSpPr txBox="1"/>
              <p:nvPr/>
            </p:nvSpPr>
            <p:spPr>
              <a:xfrm>
                <a:off x="159450" y="4397041"/>
                <a:ext cx="1282872" cy="64633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GB" b="1" dirty="0">
                    <a:latin typeface="Trebuchet MS" pitchFamily="34" charset="0"/>
                  </a:rPr>
                  <a:t>-order minimum</a:t>
                </a:r>
              </a:p>
            </p:txBody>
          </p:sp>
        </mc:Choice>
        <mc:Fallback xmlns="">
          <p:sp>
            <p:nvSpPr>
              <p:cNvPr id="81" name="TextovéPole 80">
                <a:extLst>
                  <a:ext uri="{FF2B5EF4-FFF2-40B4-BE49-F238E27FC236}">
                    <a16:creationId xmlns:a16="http://schemas.microsoft.com/office/drawing/2014/main" id="{081F4385-8C6D-4100-9DF7-22A813C70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450" y="4397041"/>
                <a:ext cx="1282872" cy="646331"/>
              </a:xfrm>
              <a:prstGeom prst="rect">
                <a:avLst/>
              </a:prstGeom>
              <a:blipFill>
                <a:blip r:embed="rId9"/>
                <a:stretch>
                  <a:fillRect l="-474" t="-5660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ovéPole 82">
                <a:extLst>
                  <a:ext uri="{FF2B5EF4-FFF2-40B4-BE49-F238E27FC236}">
                    <a16:creationId xmlns:a16="http://schemas.microsoft.com/office/drawing/2014/main" id="{CA57B725-6338-4E5D-8CE6-5DD7FA51E11A}"/>
                  </a:ext>
                </a:extLst>
              </p:cNvPr>
              <p:cNvSpPr txBox="1"/>
              <p:nvPr/>
            </p:nvSpPr>
            <p:spPr>
              <a:xfrm>
                <a:off x="148370" y="5797924"/>
                <a:ext cx="1282872" cy="64633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GB" b="1" dirty="0">
                    <a:latin typeface="Trebuchet MS" pitchFamily="34" charset="0"/>
                  </a:rPr>
                  <a:t>-order maximum</a:t>
                </a:r>
              </a:p>
            </p:txBody>
          </p:sp>
        </mc:Choice>
        <mc:Fallback xmlns="">
          <p:sp>
            <p:nvSpPr>
              <p:cNvPr id="83" name="TextovéPole 82">
                <a:extLst>
                  <a:ext uri="{FF2B5EF4-FFF2-40B4-BE49-F238E27FC236}">
                    <a16:creationId xmlns:a16="http://schemas.microsoft.com/office/drawing/2014/main" id="{CA57B725-6338-4E5D-8CE6-5DD7FA51E1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70" y="5797924"/>
                <a:ext cx="1282872" cy="646331"/>
              </a:xfrm>
              <a:prstGeom prst="rect">
                <a:avLst/>
              </a:prstGeom>
              <a:blipFill>
                <a:blip r:embed="rId10"/>
                <a:stretch>
                  <a:fillRect l="-2370" t="-5660" r="-1896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ovéPole 83">
                <a:extLst>
                  <a:ext uri="{FF2B5EF4-FFF2-40B4-BE49-F238E27FC236}">
                    <a16:creationId xmlns:a16="http://schemas.microsoft.com/office/drawing/2014/main" id="{BDA6C188-3778-4176-B7A7-43DB13EFC0C2}"/>
                  </a:ext>
                </a:extLst>
              </p:cNvPr>
              <p:cNvSpPr txBox="1"/>
              <p:nvPr/>
            </p:nvSpPr>
            <p:spPr>
              <a:xfrm>
                <a:off x="1499282" y="4323110"/>
                <a:ext cx="2680840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4" name="TextovéPole 83">
                <a:extLst>
                  <a:ext uri="{FF2B5EF4-FFF2-40B4-BE49-F238E27FC236}">
                    <a16:creationId xmlns:a16="http://schemas.microsoft.com/office/drawing/2014/main" id="{BDA6C188-3778-4176-B7A7-43DB13EFC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282" y="4323110"/>
                <a:ext cx="2680840" cy="81131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ovéPole 85">
                <a:extLst>
                  <a:ext uri="{FF2B5EF4-FFF2-40B4-BE49-F238E27FC236}">
                    <a16:creationId xmlns:a16="http://schemas.microsoft.com/office/drawing/2014/main" id="{88BFE5CD-8D88-47EB-926E-4B7EF1A16D27}"/>
                  </a:ext>
                </a:extLst>
              </p:cNvPr>
              <p:cNvSpPr txBox="1"/>
              <p:nvPr/>
            </p:nvSpPr>
            <p:spPr>
              <a:xfrm>
                <a:off x="1520899" y="5715433"/>
                <a:ext cx="2680840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6" name="TextovéPole 85">
                <a:extLst>
                  <a:ext uri="{FF2B5EF4-FFF2-40B4-BE49-F238E27FC236}">
                    <a16:creationId xmlns:a16="http://schemas.microsoft.com/office/drawing/2014/main" id="{88BFE5CD-8D88-47EB-926E-4B7EF1A16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0899" y="5715433"/>
                <a:ext cx="2680840" cy="81131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Skupina 10">
            <a:extLst>
              <a:ext uri="{FF2B5EF4-FFF2-40B4-BE49-F238E27FC236}">
                <a16:creationId xmlns:a16="http://schemas.microsoft.com/office/drawing/2014/main" id="{6762EBF8-50C1-490D-A566-326A57224B40}"/>
              </a:ext>
            </a:extLst>
          </p:cNvPr>
          <p:cNvGrpSpPr/>
          <p:nvPr/>
        </p:nvGrpSpPr>
        <p:grpSpPr>
          <a:xfrm>
            <a:off x="4322274" y="5466813"/>
            <a:ext cx="1979931" cy="1419027"/>
            <a:chOff x="4322274" y="5389179"/>
            <a:chExt cx="1979931" cy="1419027"/>
          </a:xfrm>
        </p:grpSpPr>
        <p:sp>
          <p:nvSpPr>
            <p:cNvPr id="88" name="Volný tvar 244">
              <a:extLst>
                <a:ext uri="{FF2B5EF4-FFF2-40B4-BE49-F238E27FC236}">
                  <a16:creationId xmlns:a16="http://schemas.microsoft.com/office/drawing/2014/main" id="{F656A88C-C5D6-4B86-992D-9F96B1303367}"/>
                </a:ext>
              </a:extLst>
            </p:cNvPr>
            <p:cNvSpPr/>
            <p:nvPr/>
          </p:nvSpPr>
          <p:spPr>
            <a:xfrm>
              <a:off x="5319313" y="5690904"/>
              <a:ext cx="736514" cy="682581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9" name="Přímá spojnice se šipkou 88">
              <a:extLst>
                <a:ext uri="{FF2B5EF4-FFF2-40B4-BE49-F238E27FC236}">
                  <a16:creationId xmlns:a16="http://schemas.microsoft.com/office/drawing/2014/main" id="{ED990E19-4882-435E-82FD-7917C181E302}"/>
                </a:ext>
              </a:extLst>
            </p:cNvPr>
            <p:cNvCxnSpPr/>
            <p:nvPr/>
          </p:nvCxnSpPr>
          <p:spPr>
            <a:xfrm>
              <a:off x="4322274" y="6481379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Přímá spojnice se šipkou 89">
              <a:extLst>
                <a:ext uri="{FF2B5EF4-FFF2-40B4-BE49-F238E27FC236}">
                  <a16:creationId xmlns:a16="http://schemas.microsoft.com/office/drawing/2014/main" id="{70BA1BF4-7E09-411E-8961-A138738C6511}"/>
                </a:ext>
              </a:extLst>
            </p:cNvPr>
            <p:cNvCxnSpPr/>
            <p:nvPr/>
          </p:nvCxnSpPr>
          <p:spPr>
            <a:xfrm flipV="1">
              <a:off x="4461974" y="5389179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Přímá spojnice 90">
              <a:extLst>
                <a:ext uri="{FF2B5EF4-FFF2-40B4-BE49-F238E27FC236}">
                  <a16:creationId xmlns:a16="http://schemas.microsoft.com/office/drawing/2014/main" id="{5B56D647-2FB1-455E-9A72-2366F0EC6D52}"/>
                </a:ext>
              </a:extLst>
            </p:cNvPr>
            <p:cNvCxnSpPr/>
            <p:nvPr/>
          </p:nvCxnSpPr>
          <p:spPr>
            <a:xfrm>
              <a:off x="5287474" y="5439979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ovéPole 91">
                  <a:extLst>
                    <a:ext uri="{FF2B5EF4-FFF2-40B4-BE49-F238E27FC236}">
                      <a16:creationId xmlns:a16="http://schemas.microsoft.com/office/drawing/2014/main" id="{F4B68344-E4F8-412C-A4D0-ADBAFEFF8317}"/>
                    </a:ext>
                  </a:extLst>
                </p:cNvPr>
                <p:cNvSpPr txBox="1"/>
                <p:nvPr/>
              </p:nvSpPr>
              <p:spPr>
                <a:xfrm>
                  <a:off x="5996752" y="6500429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92" name="TextovéPole 91">
                  <a:extLst>
                    <a:ext uri="{FF2B5EF4-FFF2-40B4-BE49-F238E27FC236}">
                      <a16:creationId xmlns:a16="http://schemas.microsoft.com/office/drawing/2014/main" id="{F4B68344-E4F8-412C-A4D0-ADBAFEFF83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6752" y="6500429"/>
                  <a:ext cx="305453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ovéPole 92">
                  <a:extLst>
                    <a:ext uri="{FF2B5EF4-FFF2-40B4-BE49-F238E27FC236}">
                      <a16:creationId xmlns:a16="http://schemas.microsoft.com/office/drawing/2014/main" id="{C350907E-DF32-4B1A-BC4A-1F9372B42300}"/>
                    </a:ext>
                  </a:extLst>
                </p:cNvPr>
                <p:cNvSpPr txBox="1"/>
                <p:nvPr/>
              </p:nvSpPr>
              <p:spPr>
                <a:xfrm>
                  <a:off x="5177981" y="6500429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93" name="TextovéPole 92">
                  <a:extLst>
                    <a:ext uri="{FF2B5EF4-FFF2-40B4-BE49-F238E27FC236}">
                      <a16:creationId xmlns:a16="http://schemas.microsoft.com/office/drawing/2014/main" id="{C350907E-DF32-4B1A-BC4A-1F9372B423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7981" y="6500429"/>
                  <a:ext cx="457817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5" name="Volný tvar 238">
              <a:extLst>
                <a:ext uri="{FF2B5EF4-FFF2-40B4-BE49-F238E27FC236}">
                  <a16:creationId xmlns:a16="http://schemas.microsoft.com/office/drawing/2014/main" id="{E4E19E4B-2EC5-43A2-8726-10E26ECE187C}"/>
                </a:ext>
              </a:extLst>
            </p:cNvPr>
            <p:cNvSpPr/>
            <p:nvPr/>
          </p:nvSpPr>
          <p:spPr>
            <a:xfrm flipH="1">
              <a:off x="4444547" y="5690904"/>
              <a:ext cx="805373" cy="758206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0000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6" name="Skupina 95">
            <a:extLst>
              <a:ext uri="{FF2B5EF4-FFF2-40B4-BE49-F238E27FC236}">
                <a16:creationId xmlns:a16="http://schemas.microsoft.com/office/drawing/2014/main" id="{F559F8EB-2148-4CC8-BA04-40727BA43205}"/>
              </a:ext>
            </a:extLst>
          </p:cNvPr>
          <p:cNvGrpSpPr/>
          <p:nvPr/>
        </p:nvGrpSpPr>
        <p:grpSpPr>
          <a:xfrm>
            <a:off x="9737439" y="2479545"/>
            <a:ext cx="2159415" cy="1419027"/>
            <a:chOff x="747880" y="5021572"/>
            <a:chExt cx="2159415" cy="1419027"/>
          </a:xfrm>
        </p:grpSpPr>
        <p:cxnSp>
          <p:nvCxnSpPr>
            <p:cNvPr id="97" name="Přímá spojnice se šipkou 96">
              <a:extLst>
                <a:ext uri="{FF2B5EF4-FFF2-40B4-BE49-F238E27FC236}">
                  <a16:creationId xmlns:a16="http://schemas.microsoft.com/office/drawing/2014/main" id="{05016DB2-657D-4613-B93A-C3F991DFFFFC}"/>
                </a:ext>
              </a:extLst>
            </p:cNvPr>
            <p:cNvCxnSpPr/>
            <p:nvPr/>
          </p:nvCxnSpPr>
          <p:spPr>
            <a:xfrm>
              <a:off x="747880" y="6113772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Přímá spojnice se šipkou 97">
              <a:extLst>
                <a:ext uri="{FF2B5EF4-FFF2-40B4-BE49-F238E27FC236}">
                  <a16:creationId xmlns:a16="http://schemas.microsoft.com/office/drawing/2014/main" id="{1D086943-2AA6-4767-A330-18EAC5474EB8}"/>
                </a:ext>
              </a:extLst>
            </p:cNvPr>
            <p:cNvCxnSpPr/>
            <p:nvPr/>
          </p:nvCxnSpPr>
          <p:spPr>
            <a:xfrm flipV="1">
              <a:off x="887580" y="5021572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Přímá spojnice 98">
              <a:extLst>
                <a:ext uri="{FF2B5EF4-FFF2-40B4-BE49-F238E27FC236}">
                  <a16:creationId xmlns:a16="http://schemas.microsoft.com/office/drawing/2014/main" id="{655658E6-682B-4FB6-BF8D-3A58F2D2AE87}"/>
                </a:ext>
              </a:extLst>
            </p:cNvPr>
            <p:cNvCxnSpPr/>
            <p:nvPr/>
          </p:nvCxnSpPr>
          <p:spPr>
            <a:xfrm>
              <a:off x="1713080" y="5072372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TextovéPole 99">
                  <a:extLst>
                    <a:ext uri="{FF2B5EF4-FFF2-40B4-BE49-F238E27FC236}">
                      <a16:creationId xmlns:a16="http://schemas.microsoft.com/office/drawing/2014/main" id="{A2984E96-E598-4749-BDF2-C6615FAECEA4}"/>
                    </a:ext>
                  </a:extLst>
                </p:cNvPr>
                <p:cNvSpPr txBox="1"/>
                <p:nvPr/>
              </p:nvSpPr>
              <p:spPr>
                <a:xfrm>
                  <a:off x="2428797" y="6132822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00" name="TextovéPole 99">
                  <a:extLst>
                    <a:ext uri="{FF2B5EF4-FFF2-40B4-BE49-F238E27FC236}">
                      <a16:creationId xmlns:a16="http://schemas.microsoft.com/office/drawing/2014/main" id="{A2984E96-E598-4749-BDF2-C6615FAECE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8797" y="6132822"/>
                  <a:ext cx="305453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ovéPole 100">
                  <a:extLst>
                    <a:ext uri="{FF2B5EF4-FFF2-40B4-BE49-F238E27FC236}">
                      <a16:creationId xmlns:a16="http://schemas.microsoft.com/office/drawing/2014/main" id="{134B3E9E-5616-47BD-9C35-7CADFFFA42F4}"/>
                    </a:ext>
                  </a:extLst>
                </p:cNvPr>
                <p:cNvSpPr txBox="1"/>
                <p:nvPr/>
              </p:nvSpPr>
              <p:spPr>
                <a:xfrm>
                  <a:off x="1606728" y="6132822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01" name="TextovéPole 100">
                  <a:extLst>
                    <a:ext uri="{FF2B5EF4-FFF2-40B4-BE49-F238E27FC236}">
                      <a16:creationId xmlns:a16="http://schemas.microsoft.com/office/drawing/2014/main" id="{134B3E9E-5616-47BD-9C35-7CADFFFA42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6728" y="6132822"/>
                  <a:ext cx="457817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Volný tvar 223">
              <a:extLst>
                <a:ext uri="{FF2B5EF4-FFF2-40B4-BE49-F238E27FC236}">
                  <a16:creationId xmlns:a16="http://schemas.microsoft.com/office/drawing/2014/main" id="{A7F4FFEF-390E-43D9-B98A-17E3DA870F4F}"/>
                </a:ext>
              </a:extLst>
            </p:cNvPr>
            <p:cNvSpPr/>
            <p:nvPr/>
          </p:nvSpPr>
          <p:spPr>
            <a:xfrm flipV="1">
              <a:off x="883135" y="5157093"/>
              <a:ext cx="831850" cy="307777"/>
            </a:xfrm>
            <a:custGeom>
              <a:avLst/>
              <a:gdLst>
                <a:gd name="connsiteX0" fmla="*/ 0 w 831850"/>
                <a:gd name="connsiteY0" fmla="*/ 127000 h 127000"/>
                <a:gd name="connsiteX1" fmla="*/ 463550 w 831850"/>
                <a:gd name="connsiteY1" fmla="*/ 95250 h 127000"/>
                <a:gd name="connsiteX2" fmla="*/ 831850 w 831850"/>
                <a:gd name="connsiteY2" fmla="*/ 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850" h="127000">
                  <a:moveTo>
                    <a:pt x="0" y="127000"/>
                  </a:moveTo>
                  <a:cubicBezTo>
                    <a:pt x="162454" y="121708"/>
                    <a:pt x="324908" y="116417"/>
                    <a:pt x="463550" y="95250"/>
                  </a:cubicBezTo>
                  <a:cubicBezTo>
                    <a:pt x="602192" y="74083"/>
                    <a:pt x="717021" y="37041"/>
                    <a:pt x="83185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Volný tvar 224">
              <a:extLst>
                <a:ext uri="{FF2B5EF4-FFF2-40B4-BE49-F238E27FC236}">
                  <a16:creationId xmlns:a16="http://schemas.microsoft.com/office/drawing/2014/main" id="{86FCE407-EF8E-4A91-B08B-F32005607214}"/>
                </a:ext>
              </a:extLst>
            </p:cNvPr>
            <p:cNvSpPr/>
            <p:nvPr/>
          </p:nvSpPr>
          <p:spPr>
            <a:xfrm flipV="1">
              <a:off x="1708635" y="5703890"/>
              <a:ext cx="799844" cy="242216"/>
            </a:xfrm>
            <a:custGeom>
              <a:avLst/>
              <a:gdLst>
                <a:gd name="connsiteX0" fmla="*/ 0 w 901700"/>
                <a:gd name="connsiteY0" fmla="*/ 349250 h 349250"/>
                <a:gd name="connsiteX1" fmla="*/ 381000 w 901700"/>
                <a:gd name="connsiteY1" fmla="*/ 254000 h 349250"/>
                <a:gd name="connsiteX2" fmla="*/ 901700 w 901700"/>
                <a:gd name="connsiteY2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700" h="349250">
                  <a:moveTo>
                    <a:pt x="0" y="349250"/>
                  </a:moveTo>
                  <a:cubicBezTo>
                    <a:pt x="115358" y="330729"/>
                    <a:pt x="230717" y="312208"/>
                    <a:pt x="381000" y="254000"/>
                  </a:cubicBezTo>
                  <a:cubicBezTo>
                    <a:pt x="531283" y="195792"/>
                    <a:pt x="716491" y="97896"/>
                    <a:pt x="90170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TextovéPole 104">
              <a:extLst>
                <a:ext uri="{FF2B5EF4-FFF2-40B4-BE49-F238E27FC236}">
                  <a16:creationId xmlns:a16="http://schemas.microsoft.com/office/drawing/2014/main" id="{D1219A52-CCF7-4773-88AE-C3EEDF95CE07}"/>
                </a:ext>
              </a:extLst>
            </p:cNvPr>
            <p:cNvSpPr txBox="1"/>
            <p:nvPr/>
          </p:nvSpPr>
          <p:spPr>
            <a:xfrm>
              <a:off x="1756905" y="5344812"/>
              <a:ext cx="1150390" cy="32316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Trebuchet MS" pitchFamily="34" charset="0"/>
                </a:rPr>
                <a:t>jump down</a:t>
              </a:r>
            </a:p>
          </p:txBody>
        </p:sp>
      </p:grpSp>
      <p:grpSp>
        <p:nvGrpSpPr>
          <p:cNvPr id="106" name="Skupina 105">
            <a:extLst>
              <a:ext uri="{FF2B5EF4-FFF2-40B4-BE49-F238E27FC236}">
                <a16:creationId xmlns:a16="http://schemas.microsoft.com/office/drawing/2014/main" id="{5210BA8A-4012-4750-BBAC-32405A0991C7}"/>
              </a:ext>
            </a:extLst>
          </p:cNvPr>
          <p:cNvGrpSpPr/>
          <p:nvPr/>
        </p:nvGrpSpPr>
        <p:grpSpPr>
          <a:xfrm>
            <a:off x="9737439" y="936873"/>
            <a:ext cx="2226723" cy="1507996"/>
            <a:chOff x="2637658" y="4189681"/>
            <a:chExt cx="2226723" cy="1507996"/>
          </a:xfrm>
        </p:grpSpPr>
        <p:sp>
          <p:nvSpPr>
            <p:cNvPr id="107" name="Volný tvar 208">
              <a:extLst>
                <a:ext uri="{FF2B5EF4-FFF2-40B4-BE49-F238E27FC236}">
                  <a16:creationId xmlns:a16="http://schemas.microsoft.com/office/drawing/2014/main" id="{F59F0B64-7707-4D6B-8772-6CEFB6B6DBB3}"/>
                </a:ext>
              </a:extLst>
            </p:cNvPr>
            <p:cNvSpPr/>
            <p:nvPr/>
          </p:nvSpPr>
          <p:spPr>
            <a:xfrm>
              <a:off x="2777358" y="4405650"/>
              <a:ext cx="800100" cy="760026"/>
            </a:xfrm>
            <a:custGeom>
              <a:avLst/>
              <a:gdLst>
                <a:gd name="connsiteX0" fmla="*/ 0 w 800100"/>
                <a:gd name="connsiteY0" fmla="*/ 1047750 h 1047750"/>
                <a:gd name="connsiteX1" fmla="*/ 654050 w 800100"/>
                <a:gd name="connsiteY1" fmla="*/ 774700 h 1047750"/>
                <a:gd name="connsiteX2" fmla="*/ 800100 w 800100"/>
                <a:gd name="connsiteY2" fmla="*/ 0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1047750">
                  <a:moveTo>
                    <a:pt x="0" y="1047750"/>
                  </a:moveTo>
                  <a:cubicBezTo>
                    <a:pt x="260350" y="998537"/>
                    <a:pt x="520700" y="949325"/>
                    <a:pt x="654050" y="774700"/>
                  </a:cubicBezTo>
                  <a:cubicBezTo>
                    <a:pt x="787400" y="600075"/>
                    <a:pt x="793750" y="300037"/>
                    <a:pt x="80010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Volný tvar 209">
              <a:extLst>
                <a:ext uri="{FF2B5EF4-FFF2-40B4-BE49-F238E27FC236}">
                  <a16:creationId xmlns:a16="http://schemas.microsoft.com/office/drawing/2014/main" id="{49BAEABF-39BE-44E0-9F28-96AAD46FCEAB}"/>
                </a:ext>
              </a:extLst>
            </p:cNvPr>
            <p:cNvSpPr/>
            <p:nvPr/>
          </p:nvSpPr>
          <p:spPr>
            <a:xfrm>
              <a:off x="3634697" y="4405650"/>
              <a:ext cx="736514" cy="760026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9" name="Přímá spojnice se šipkou 108">
              <a:extLst>
                <a:ext uri="{FF2B5EF4-FFF2-40B4-BE49-F238E27FC236}">
                  <a16:creationId xmlns:a16="http://schemas.microsoft.com/office/drawing/2014/main" id="{1718C01A-3DFA-4423-B4E4-C559E719929E}"/>
                </a:ext>
              </a:extLst>
            </p:cNvPr>
            <p:cNvCxnSpPr/>
            <p:nvPr/>
          </p:nvCxnSpPr>
          <p:spPr>
            <a:xfrm>
              <a:off x="2637658" y="5370850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Přímá spojnice se šipkou 109">
              <a:extLst>
                <a:ext uri="{FF2B5EF4-FFF2-40B4-BE49-F238E27FC236}">
                  <a16:creationId xmlns:a16="http://schemas.microsoft.com/office/drawing/2014/main" id="{313B49AD-9704-47EC-9A7D-E559C2381FF8}"/>
                </a:ext>
              </a:extLst>
            </p:cNvPr>
            <p:cNvCxnSpPr/>
            <p:nvPr/>
          </p:nvCxnSpPr>
          <p:spPr>
            <a:xfrm flipV="1">
              <a:off x="2777358" y="4278650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Přímá spojnice 110">
              <a:extLst>
                <a:ext uri="{FF2B5EF4-FFF2-40B4-BE49-F238E27FC236}">
                  <a16:creationId xmlns:a16="http://schemas.microsoft.com/office/drawing/2014/main" id="{2DBA7E6A-57AA-42AC-ADB2-518460768FD0}"/>
                </a:ext>
              </a:extLst>
            </p:cNvPr>
            <p:cNvCxnSpPr/>
            <p:nvPr/>
          </p:nvCxnSpPr>
          <p:spPr>
            <a:xfrm>
              <a:off x="3602858" y="4329450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ovéPole 111">
                  <a:extLst>
                    <a:ext uri="{FF2B5EF4-FFF2-40B4-BE49-F238E27FC236}">
                      <a16:creationId xmlns:a16="http://schemas.microsoft.com/office/drawing/2014/main" id="{463AC1EE-2F7C-48AF-8E14-98DA7C1A78BF}"/>
                    </a:ext>
                  </a:extLst>
                </p:cNvPr>
                <p:cNvSpPr txBox="1"/>
                <p:nvPr/>
              </p:nvSpPr>
              <p:spPr>
                <a:xfrm>
                  <a:off x="4338014" y="5389900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12" name="TextovéPole 111">
                  <a:extLst>
                    <a:ext uri="{FF2B5EF4-FFF2-40B4-BE49-F238E27FC236}">
                      <a16:creationId xmlns:a16="http://schemas.microsoft.com/office/drawing/2014/main" id="{463AC1EE-2F7C-48AF-8E14-98DA7C1A78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8014" y="5389900"/>
                  <a:ext cx="305453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TextovéPole 112">
                  <a:extLst>
                    <a:ext uri="{FF2B5EF4-FFF2-40B4-BE49-F238E27FC236}">
                      <a16:creationId xmlns:a16="http://schemas.microsoft.com/office/drawing/2014/main" id="{9CC54358-9B71-4B77-9334-608CAF778FAF}"/>
                    </a:ext>
                  </a:extLst>
                </p:cNvPr>
                <p:cNvSpPr txBox="1"/>
                <p:nvPr/>
              </p:nvSpPr>
              <p:spPr>
                <a:xfrm>
                  <a:off x="3496506" y="5389900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13" name="TextovéPole 112">
                  <a:extLst>
                    <a:ext uri="{FF2B5EF4-FFF2-40B4-BE49-F238E27FC236}">
                      <a16:creationId xmlns:a16="http://schemas.microsoft.com/office/drawing/2014/main" id="{9CC54358-9B71-4B77-9334-608CAF778F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6506" y="5389900"/>
                  <a:ext cx="457817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4" name="Obdélník 113">
              <a:extLst>
                <a:ext uri="{FF2B5EF4-FFF2-40B4-BE49-F238E27FC236}">
                  <a16:creationId xmlns:a16="http://schemas.microsoft.com/office/drawing/2014/main" id="{F20BA095-C9D2-44AB-862B-4F30CD4DA7B6}"/>
                </a:ext>
              </a:extLst>
            </p:cNvPr>
            <p:cNvSpPr/>
            <p:nvPr/>
          </p:nvSpPr>
          <p:spPr>
            <a:xfrm>
              <a:off x="3693349" y="4259333"/>
              <a:ext cx="1068343" cy="44060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TextovéPole 119">
              <a:extLst>
                <a:ext uri="{FF2B5EF4-FFF2-40B4-BE49-F238E27FC236}">
                  <a16:creationId xmlns:a16="http://schemas.microsoft.com/office/drawing/2014/main" id="{13A31990-6E26-478A-BBFA-4E9A4AC5080B}"/>
                </a:ext>
              </a:extLst>
            </p:cNvPr>
            <p:cNvSpPr txBox="1"/>
            <p:nvPr/>
          </p:nvSpPr>
          <p:spPr>
            <a:xfrm>
              <a:off x="3629431" y="4189681"/>
              <a:ext cx="12349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Trebuchet MS" pitchFamily="34" charset="0"/>
                </a:rPr>
                <a:t>logarithmic divergence</a:t>
              </a:r>
            </a:p>
          </p:txBody>
        </p:sp>
      </p:grpSp>
      <p:grpSp>
        <p:nvGrpSpPr>
          <p:cNvPr id="139" name="Skupina 138">
            <a:extLst>
              <a:ext uri="{FF2B5EF4-FFF2-40B4-BE49-F238E27FC236}">
                <a16:creationId xmlns:a16="http://schemas.microsoft.com/office/drawing/2014/main" id="{DBF8DC7E-7456-46E1-8C26-C91D52C81DC6}"/>
              </a:ext>
            </a:extLst>
          </p:cNvPr>
          <p:cNvGrpSpPr/>
          <p:nvPr/>
        </p:nvGrpSpPr>
        <p:grpSpPr>
          <a:xfrm>
            <a:off x="9737439" y="5466813"/>
            <a:ext cx="1979931" cy="1419027"/>
            <a:chOff x="4774266" y="4283160"/>
            <a:chExt cx="1979931" cy="1419027"/>
          </a:xfrm>
        </p:grpSpPr>
        <p:sp>
          <p:nvSpPr>
            <p:cNvPr id="140" name="Volný tvar 244">
              <a:extLst>
                <a:ext uri="{FF2B5EF4-FFF2-40B4-BE49-F238E27FC236}">
                  <a16:creationId xmlns:a16="http://schemas.microsoft.com/office/drawing/2014/main" id="{ED35EA36-33EE-4014-8EF6-B8257255C76A}"/>
                </a:ext>
              </a:extLst>
            </p:cNvPr>
            <p:cNvSpPr/>
            <p:nvPr/>
          </p:nvSpPr>
          <p:spPr>
            <a:xfrm>
              <a:off x="5771305" y="4584885"/>
              <a:ext cx="736514" cy="682581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1" name="Přímá spojnice se šipkou 140">
              <a:extLst>
                <a:ext uri="{FF2B5EF4-FFF2-40B4-BE49-F238E27FC236}">
                  <a16:creationId xmlns:a16="http://schemas.microsoft.com/office/drawing/2014/main" id="{9F66972F-D4E8-405F-95C2-D3D277B2EE33}"/>
                </a:ext>
              </a:extLst>
            </p:cNvPr>
            <p:cNvCxnSpPr/>
            <p:nvPr/>
          </p:nvCxnSpPr>
          <p:spPr>
            <a:xfrm>
              <a:off x="4774266" y="5375360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Přímá spojnice se šipkou 141">
              <a:extLst>
                <a:ext uri="{FF2B5EF4-FFF2-40B4-BE49-F238E27FC236}">
                  <a16:creationId xmlns:a16="http://schemas.microsoft.com/office/drawing/2014/main" id="{69687BB7-CC4C-4BC3-B5D1-431CDD30F60B}"/>
                </a:ext>
              </a:extLst>
            </p:cNvPr>
            <p:cNvCxnSpPr/>
            <p:nvPr/>
          </p:nvCxnSpPr>
          <p:spPr>
            <a:xfrm flipV="1">
              <a:off x="4913966" y="4283160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Přímá spojnice 142">
              <a:extLst>
                <a:ext uri="{FF2B5EF4-FFF2-40B4-BE49-F238E27FC236}">
                  <a16:creationId xmlns:a16="http://schemas.microsoft.com/office/drawing/2014/main" id="{28A66E37-55D3-4B96-B4F7-FA9C95A954BD}"/>
                </a:ext>
              </a:extLst>
            </p:cNvPr>
            <p:cNvCxnSpPr/>
            <p:nvPr/>
          </p:nvCxnSpPr>
          <p:spPr>
            <a:xfrm>
              <a:off x="5739466" y="4333960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TextovéPole 143">
                  <a:extLst>
                    <a:ext uri="{FF2B5EF4-FFF2-40B4-BE49-F238E27FC236}">
                      <a16:creationId xmlns:a16="http://schemas.microsoft.com/office/drawing/2014/main" id="{A0BE0E2E-E252-4D07-9108-217B4FDF6658}"/>
                    </a:ext>
                  </a:extLst>
                </p:cNvPr>
                <p:cNvSpPr txBox="1"/>
                <p:nvPr/>
              </p:nvSpPr>
              <p:spPr>
                <a:xfrm>
                  <a:off x="6448744" y="5394410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44" name="TextovéPole 143">
                  <a:extLst>
                    <a:ext uri="{FF2B5EF4-FFF2-40B4-BE49-F238E27FC236}">
                      <a16:creationId xmlns:a16="http://schemas.microsoft.com/office/drawing/2014/main" id="{A0BE0E2E-E252-4D07-9108-217B4FDF66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8744" y="5394410"/>
                  <a:ext cx="305453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5" name="TextovéPole 144">
                  <a:extLst>
                    <a:ext uri="{FF2B5EF4-FFF2-40B4-BE49-F238E27FC236}">
                      <a16:creationId xmlns:a16="http://schemas.microsoft.com/office/drawing/2014/main" id="{E9A987D0-F5B6-4D64-AC3E-029689B051B7}"/>
                    </a:ext>
                  </a:extLst>
                </p:cNvPr>
                <p:cNvSpPr txBox="1"/>
                <p:nvPr/>
              </p:nvSpPr>
              <p:spPr>
                <a:xfrm>
                  <a:off x="5629973" y="5394410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45" name="TextovéPole 144">
                  <a:extLst>
                    <a:ext uri="{FF2B5EF4-FFF2-40B4-BE49-F238E27FC236}">
                      <a16:creationId xmlns:a16="http://schemas.microsoft.com/office/drawing/2014/main" id="{E9A987D0-F5B6-4D64-AC3E-029689B051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9973" y="5394410"/>
                  <a:ext cx="457817" cy="3077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6" name="Volný tvar 250">
              <a:extLst>
                <a:ext uri="{FF2B5EF4-FFF2-40B4-BE49-F238E27FC236}">
                  <a16:creationId xmlns:a16="http://schemas.microsoft.com/office/drawing/2014/main" id="{A4A4FECE-ECD8-40FF-A1F8-B941C91C4D87}"/>
                </a:ext>
              </a:extLst>
            </p:cNvPr>
            <p:cNvSpPr/>
            <p:nvPr/>
          </p:nvSpPr>
          <p:spPr>
            <a:xfrm>
              <a:off x="4907527" y="5174360"/>
              <a:ext cx="831850" cy="127000"/>
            </a:xfrm>
            <a:custGeom>
              <a:avLst/>
              <a:gdLst>
                <a:gd name="connsiteX0" fmla="*/ 0 w 831850"/>
                <a:gd name="connsiteY0" fmla="*/ 127000 h 127000"/>
                <a:gd name="connsiteX1" fmla="*/ 463550 w 831850"/>
                <a:gd name="connsiteY1" fmla="*/ 95250 h 127000"/>
                <a:gd name="connsiteX2" fmla="*/ 831850 w 831850"/>
                <a:gd name="connsiteY2" fmla="*/ 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850" h="127000">
                  <a:moveTo>
                    <a:pt x="0" y="127000"/>
                  </a:moveTo>
                  <a:cubicBezTo>
                    <a:pt x="162454" y="121708"/>
                    <a:pt x="324908" y="116417"/>
                    <a:pt x="463550" y="95250"/>
                  </a:cubicBezTo>
                  <a:cubicBezTo>
                    <a:pt x="602192" y="74083"/>
                    <a:pt x="717021" y="37041"/>
                    <a:pt x="83185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7" name="Skupina 146">
            <a:extLst>
              <a:ext uri="{FF2B5EF4-FFF2-40B4-BE49-F238E27FC236}">
                <a16:creationId xmlns:a16="http://schemas.microsoft.com/office/drawing/2014/main" id="{ADE94464-77A7-458B-81B1-E6DAA12AA2E3}"/>
              </a:ext>
            </a:extLst>
          </p:cNvPr>
          <p:cNvGrpSpPr/>
          <p:nvPr/>
        </p:nvGrpSpPr>
        <p:grpSpPr>
          <a:xfrm>
            <a:off x="9743878" y="3945453"/>
            <a:ext cx="1979931" cy="1419027"/>
            <a:chOff x="4322274" y="5389179"/>
            <a:chExt cx="1979931" cy="1419027"/>
          </a:xfrm>
        </p:grpSpPr>
        <p:sp>
          <p:nvSpPr>
            <p:cNvPr id="148" name="Volný tvar 244">
              <a:extLst>
                <a:ext uri="{FF2B5EF4-FFF2-40B4-BE49-F238E27FC236}">
                  <a16:creationId xmlns:a16="http://schemas.microsoft.com/office/drawing/2014/main" id="{72BC0863-22C4-4F54-B0F7-67A5F1039775}"/>
                </a:ext>
              </a:extLst>
            </p:cNvPr>
            <p:cNvSpPr/>
            <p:nvPr/>
          </p:nvSpPr>
          <p:spPr>
            <a:xfrm>
              <a:off x="5319313" y="5690904"/>
              <a:ext cx="736514" cy="682581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9" name="Přímá spojnice se šipkou 148">
              <a:extLst>
                <a:ext uri="{FF2B5EF4-FFF2-40B4-BE49-F238E27FC236}">
                  <a16:creationId xmlns:a16="http://schemas.microsoft.com/office/drawing/2014/main" id="{BEA5381B-36D0-44A6-B891-FAA4389F80FA}"/>
                </a:ext>
              </a:extLst>
            </p:cNvPr>
            <p:cNvCxnSpPr/>
            <p:nvPr/>
          </p:nvCxnSpPr>
          <p:spPr>
            <a:xfrm>
              <a:off x="4322274" y="6481379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Přímá spojnice se šipkou 149">
              <a:extLst>
                <a:ext uri="{FF2B5EF4-FFF2-40B4-BE49-F238E27FC236}">
                  <a16:creationId xmlns:a16="http://schemas.microsoft.com/office/drawing/2014/main" id="{1714AA9C-5DC1-4C0E-B544-0430947D5022}"/>
                </a:ext>
              </a:extLst>
            </p:cNvPr>
            <p:cNvCxnSpPr/>
            <p:nvPr/>
          </p:nvCxnSpPr>
          <p:spPr>
            <a:xfrm flipV="1">
              <a:off x="4461974" y="5389179"/>
              <a:ext cx="0" cy="1244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Přímá spojnice 150">
              <a:extLst>
                <a:ext uri="{FF2B5EF4-FFF2-40B4-BE49-F238E27FC236}">
                  <a16:creationId xmlns:a16="http://schemas.microsoft.com/office/drawing/2014/main" id="{42A638B9-44B5-495C-A736-C664DD4FC1C4}"/>
                </a:ext>
              </a:extLst>
            </p:cNvPr>
            <p:cNvCxnSpPr/>
            <p:nvPr/>
          </p:nvCxnSpPr>
          <p:spPr>
            <a:xfrm>
              <a:off x="5287474" y="5439979"/>
              <a:ext cx="0" cy="11938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2" name="TextovéPole 151">
                  <a:extLst>
                    <a:ext uri="{FF2B5EF4-FFF2-40B4-BE49-F238E27FC236}">
                      <a16:creationId xmlns:a16="http://schemas.microsoft.com/office/drawing/2014/main" id="{98668F48-E08B-49AA-9FAF-308381201519}"/>
                    </a:ext>
                  </a:extLst>
                </p:cNvPr>
                <p:cNvSpPr txBox="1"/>
                <p:nvPr/>
              </p:nvSpPr>
              <p:spPr>
                <a:xfrm>
                  <a:off x="5996752" y="6500429"/>
                  <a:ext cx="3054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1400" i="1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52" name="TextovéPole 151">
                  <a:extLst>
                    <a:ext uri="{FF2B5EF4-FFF2-40B4-BE49-F238E27FC236}">
                      <a16:creationId xmlns:a16="http://schemas.microsoft.com/office/drawing/2014/main" id="{98668F48-E08B-49AA-9FAF-3083812015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6752" y="6500429"/>
                  <a:ext cx="305453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TextovéPole 152">
                  <a:extLst>
                    <a:ext uri="{FF2B5EF4-FFF2-40B4-BE49-F238E27FC236}">
                      <a16:creationId xmlns:a16="http://schemas.microsoft.com/office/drawing/2014/main" id="{2CFF6A45-6BC0-4293-BB74-DD364A617663}"/>
                    </a:ext>
                  </a:extLst>
                </p:cNvPr>
                <p:cNvSpPr txBox="1"/>
                <p:nvPr/>
              </p:nvSpPr>
              <p:spPr>
                <a:xfrm>
                  <a:off x="5177981" y="6500429"/>
                  <a:ext cx="4578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b="1" i="1" baseline="-25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53" name="TextovéPole 152">
                  <a:extLst>
                    <a:ext uri="{FF2B5EF4-FFF2-40B4-BE49-F238E27FC236}">
                      <a16:creationId xmlns:a16="http://schemas.microsoft.com/office/drawing/2014/main" id="{2CFF6A45-6BC0-4293-BB74-DD364A6176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7981" y="6500429"/>
                  <a:ext cx="457817" cy="3077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4" name="Volný tvar 238">
              <a:extLst>
                <a:ext uri="{FF2B5EF4-FFF2-40B4-BE49-F238E27FC236}">
                  <a16:creationId xmlns:a16="http://schemas.microsoft.com/office/drawing/2014/main" id="{5731C6C6-0282-4A09-B55B-E484BF3942DD}"/>
                </a:ext>
              </a:extLst>
            </p:cNvPr>
            <p:cNvSpPr/>
            <p:nvPr/>
          </p:nvSpPr>
          <p:spPr>
            <a:xfrm flipH="1">
              <a:off x="4444547" y="5690904"/>
              <a:ext cx="805373" cy="758206"/>
            </a:xfrm>
            <a:custGeom>
              <a:avLst/>
              <a:gdLst>
                <a:gd name="connsiteX0" fmla="*/ 0 w 908050"/>
                <a:gd name="connsiteY0" fmla="*/ 0 h 1225550"/>
                <a:gd name="connsiteX1" fmla="*/ 177800 w 908050"/>
                <a:gd name="connsiteY1" fmla="*/ 774700 h 1225550"/>
                <a:gd name="connsiteX2" fmla="*/ 908050 w 908050"/>
                <a:gd name="connsiteY2" fmla="*/ 1225550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050" h="1225550">
                  <a:moveTo>
                    <a:pt x="0" y="0"/>
                  </a:moveTo>
                  <a:cubicBezTo>
                    <a:pt x="13229" y="285221"/>
                    <a:pt x="26458" y="570442"/>
                    <a:pt x="177800" y="774700"/>
                  </a:cubicBezTo>
                  <a:cubicBezTo>
                    <a:pt x="329142" y="978958"/>
                    <a:pt x="618596" y="1102254"/>
                    <a:pt x="908050" y="122555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TextovéPole 154">
                <a:extLst>
                  <a:ext uri="{FF2B5EF4-FFF2-40B4-BE49-F238E27FC236}">
                    <a16:creationId xmlns:a16="http://schemas.microsoft.com/office/drawing/2014/main" id="{AC05BA6B-1A8F-4445-A7FE-529893FC0BBA}"/>
                  </a:ext>
                </a:extLst>
              </p:cNvPr>
              <p:cNvSpPr txBox="1"/>
              <p:nvPr/>
            </p:nvSpPr>
            <p:spPr>
              <a:xfrm>
                <a:off x="6952618" y="2999731"/>
                <a:ext cx="26522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Θ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55" name="TextovéPole 154">
                <a:extLst>
                  <a:ext uri="{FF2B5EF4-FFF2-40B4-BE49-F238E27FC236}">
                    <a16:creationId xmlns:a16="http://schemas.microsoft.com/office/drawing/2014/main" id="{AC05BA6B-1A8F-4445-A7FE-529893FC0B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618" y="2999731"/>
                <a:ext cx="2652259" cy="369332"/>
              </a:xfrm>
              <a:prstGeom prst="rect">
                <a:avLst/>
              </a:prstGeom>
              <a:blipFill>
                <a:blip r:embed="rId1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ovéPole 155">
                <a:extLst>
                  <a:ext uri="{FF2B5EF4-FFF2-40B4-BE49-F238E27FC236}">
                    <a16:creationId xmlns:a16="http://schemas.microsoft.com/office/drawing/2014/main" id="{8C57739B-8E6E-49DD-B20E-E7BF6AFF00DE}"/>
                  </a:ext>
                </a:extLst>
              </p:cNvPr>
              <p:cNvSpPr txBox="1"/>
              <p:nvPr/>
            </p:nvSpPr>
            <p:spPr>
              <a:xfrm>
                <a:off x="6960482" y="1594521"/>
                <a:ext cx="2637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∼−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56" name="TextovéPole 155">
                <a:extLst>
                  <a:ext uri="{FF2B5EF4-FFF2-40B4-BE49-F238E27FC236}">
                    <a16:creationId xmlns:a16="http://schemas.microsoft.com/office/drawing/2014/main" id="{8C57739B-8E6E-49DD-B20E-E7BF6AFF00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0482" y="1594521"/>
                <a:ext cx="2637605" cy="369332"/>
              </a:xfrm>
              <a:prstGeom prst="rect">
                <a:avLst/>
              </a:prstGeom>
              <a:blipFill>
                <a:blip r:embed="rId15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ovéPole 156">
                <a:extLst>
                  <a:ext uri="{FF2B5EF4-FFF2-40B4-BE49-F238E27FC236}">
                    <a16:creationId xmlns:a16="http://schemas.microsoft.com/office/drawing/2014/main" id="{DF94A758-28EF-42A3-BF5C-E56DCB24E981}"/>
                  </a:ext>
                </a:extLst>
              </p:cNvPr>
              <p:cNvSpPr txBox="1"/>
              <p:nvPr/>
            </p:nvSpPr>
            <p:spPr>
              <a:xfrm>
                <a:off x="6924527" y="5715432"/>
                <a:ext cx="2680840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57" name="TextovéPole 156">
                <a:extLst>
                  <a:ext uri="{FF2B5EF4-FFF2-40B4-BE49-F238E27FC236}">
                    <a16:creationId xmlns:a16="http://schemas.microsoft.com/office/drawing/2014/main" id="{DF94A758-28EF-42A3-BF5C-E56DCB24E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4527" y="5715432"/>
                <a:ext cx="2680840" cy="81131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>
                <a:extLst>
                  <a:ext uri="{FF2B5EF4-FFF2-40B4-BE49-F238E27FC236}">
                    <a16:creationId xmlns:a16="http://schemas.microsoft.com/office/drawing/2014/main" id="{684805FC-5F31-4A66-9167-55075E1E41D4}"/>
                  </a:ext>
                </a:extLst>
              </p:cNvPr>
              <p:cNvSpPr txBox="1"/>
              <p:nvPr/>
            </p:nvSpPr>
            <p:spPr>
              <a:xfrm>
                <a:off x="6921075" y="4282599"/>
                <a:ext cx="2680840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59" name="TextovéPole 158">
                <a:extLst>
                  <a:ext uri="{FF2B5EF4-FFF2-40B4-BE49-F238E27FC236}">
                    <a16:creationId xmlns:a16="http://schemas.microsoft.com/office/drawing/2014/main" id="{684805FC-5F31-4A66-9167-55075E1E4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075" y="4282599"/>
                <a:ext cx="2680840" cy="81131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>
                <a:extLst>
                  <a:ext uri="{FF2B5EF4-FFF2-40B4-BE49-F238E27FC236}">
                    <a16:creationId xmlns:a16="http://schemas.microsoft.com/office/drawing/2014/main" id="{E8804A97-1184-40B3-8C67-EADA76E2A06C}"/>
                  </a:ext>
                </a:extLst>
              </p:cNvPr>
              <p:cNvSpPr txBox="1"/>
              <p:nvPr/>
            </p:nvSpPr>
            <p:spPr>
              <a:xfrm>
                <a:off x="132562" y="697690"/>
                <a:ext cx="9604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Trebuchet MS" pitchFamily="34" charset="0"/>
                  </a:rPr>
                  <a:t>- Calculated via a local expansion around a stationary point of the potential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2" name="TextovéPole 11">
                <a:extLst>
                  <a:ext uri="{FF2B5EF4-FFF2-40B4-BE49-F238E27FC236}">
                    <a16:creationId xmlns:a16="http://schemas.microsoft.com/office/drawing/2014/main" id="{E8804A97-1184-40B3-8C67-EADA76E2A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62" y="697690"/>
                <a:ext cx="9604877" cy="369332"/>
              </a:xfrm>
              <a:prstGeom prst="rect">
                <a:avLst/>
              </a:prstGeom>
              <a:blipFill>
                <a:blip r:embed="rId18"/>
                <a:stretch>
                  <a:fillRect l="-571" t="-9836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>
            <a:extLst>
              <a:ext uri="{FF2B5EF4-FFF2-40B4-BE49-F238E27FC236}">
                <a16:creationId xmlns:a16="http://schemas.microsoft.com/office/drawing/2014/main" id="{64E0ED57-AC08-475E-9224-DFD19B638326}"/>
              </a:ext>
            </a:extLst>
          </p:cNvPr>
          <p:cNvSpPr txBox="1"/>
          <p:nvPr/>
        </p:nvSpPr>
        <p:spPr>
          <a:xfrm>
            <a:off x="115260" y="1180843"/>
            <a:ext cx="3487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rgbClr val="0000B4"/>
                </a:solidFill>
                <a:latin typeface="Trebuchet MS" pitchFamily="34" charset="0"/>
              </a:rPr>
              <a:t>Nondegenerate stationary points</a:t>
            </a:r>
            <a:endParaRPr lang="en-GB" sz="1600" b="1" u="sng" dirty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94" name="TextovéPole 93">
            <a:extLst>
              <a:ext uri="{FF2B5EF4-FFF2-40B4-BE49-F238E27FC236}">
                <a16:creationId xmlns:a16="http://schemas.microsoft.com/office/drawing/2014/main" id="{3E943BC5-3098-48AA-855E-49193E141C9B}"/>
              </a:ext>
            </a:extLst>
          </p:cNvPr>
          <p:cNvSpPr txBox="1"/>
          <p:nvPr/>
        </p:nvSpPr>
        <p:spPr>
          <a:xfrm>
            <a:off x="102329" y="3908843"/>
            <a:ext cx="3487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rgbClr val="0000B4"/>
                </a:solidFill>
                <a:latin typeface="Trebuchet MS" pitchFamily="34" charset="0"/>
              </a:rPr>
              <a:t>Degenerate stationary points</a:t>
            </a:r>
            <a:endParaRPr lang="en-GB" sz="1600" b="1" u="sng" dirty="0">
              <a:solidFill>
                <a:srgbClr val="0000B4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83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261375" y="664100"/>
            <a:ext cx="268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u="sng">
                <a:solidFill>
                  <a:srgbClr val="00B0F0"/>
                </a:solidFill>
                <a:latin typeface="Trebuchet MS" pitchFamily="34" charset="0"/>
              </a:rPr>
              <a:t>Outline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D9FC732E-61D5-46FC-AF0D-BB834517D93C}"/>
              </a:ext>
            </a:extLst>
          </p:cNvPr>
          <p:cNvSpPr txBox="1"/>
          <p:nvPr/>
        </p:nvSpPr>
        <p:spPr>
          <a:xfrm>
            <a:off x="2261374" y="1842006"/>
            <a:ext cx="759460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Trebuchet MS" pitchFamily="34" charset="0"/>
              </a:rPr>
              <a:t>Motivation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Trebuchet MS" pitchFamily="34" charset="0"/>
              </a:rPr>
              <a:t>Theory</a:t>
            </a:r>
          </a:p>
          <a:p>
            <a:pPr marL="914400" lvl="1" indent="-457200">
              <a:spcAft>
                <a:spcPts val="300"/>
              </a:spcAft>
              <a:buFont typeface="Trebuchet MS" panose="020B0603020202020204" pitchFamily="34" charset="0"/>
              <a:buChar char="−"/>
            </a:pPr>
            <a:r>
              <a:rPr lang="en-GB" sz="2400">
                <a:solidFill>
                  <a:schemeClr val="bg1"/>
                </a:solidFill>
                <a:latin typeface="Trebuchet MS" pitchFamily="34" charset="0"/>
              </a:rPr>
              <a:t>Continuum level density</a:t>
            </a:r>
          </a:p>
          <a:p>
            <a:pPr marL="914400" lvl="1" indent="-457200">
              <a:spcAft>
                <a:spcPts val="300"/>
              </a:spcAft>
              <a:buFont typeface="Trebuchet MS" panose="020B0603020202020204" pitchFamily="34" charset="0"/>
              <a:buChar char="−"/>
            </a:pPr>
            <a:r>
              <a:rPr lang="en-GB" sz="2400">
                <a:solidFill>
                  <a:schemeClr val="bg1"/>
                </a:solidFill>
                <a:latin typeface="Trebuchet MS" pitchFamily="34" charset="0"/>
              </a:rPr>
              <a:t>Complex scaling method</a:t>
            </a:r>
          </a:p>
          <a:p>
            <a:pPr marL="914400" lvl="1" indent="-457200">
              <a:spcAft>
                <a:spcPts val="300"/>
              </a:spcAft>
              <a:buFont typeface="Trebuchet MS" panose="020B0603020202020204" pitchFamily="34" charset="0"/>
              <a:buChar char="−"/>
            </a:pPr>
            <a:r>
              <a:rPr lang="en-GB" sz="2400">
                <a:solidFill>
                  <a:schemeClr val="bg1"/>
                </a:solidFill>
                <a:latin typeface="Trebuchet MS" pitchFamily="34" charset="0"/>
              </a:rPr>
              <a:t>Complex time shift</a:t>
            </a:r>
          </a:p>
          <a:p>
            <a:pPr marL="914400" lvl="1" indent="-457200">
              <a:spcAft>
                <a:spcPts val="300"/>
              </a:spcAft>
              <a:buFont typeface="Trebuchet MS" panose="020B0603020202020204" pitchFamily="34" charset="0"/>
              <a:buChar char="−"/>
            </a:pPr>
            <a:r>
              <a:rPr lang="en-GB" sz="2400">
                <a:solidFill>
                  <a:schemeClr val="bg1"/>
                </a:solidFill>
                <a:latin typeface="Trebuchet MS" pitchFamily="34" charset="0"/>
              </a:rPr>
              <a:t>ESQPT-like singularities in the continuum LD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Trebuchet MS" pitchFamily="34" charset="0"/>
              </a:rPr>
              <a:t>Numerical results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Trebuchet MS" pitchFamily="34" charset="0"/>
              </a:rPr>
              <a:t>Summary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2501304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3C6A6CF6-1285-47E0-B952-9B3F16E51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826" y="0"/>
            <a:ext cx="6180174" cy="6858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B40E1289-ADD0-4760-B4FF-F3F108094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180174" cy="6858000"/>
          </a:xfrm>
          <a:prstGeom prst="rect">
            <a:avLst/>
          </a:prstGeom>
        </p:spPr>
      </p:pic>
      <p:sp>
        <p:nvSpPr>
          <p:cNvPr id="10" name="Obdélník 9">
            <a:extLst>
              <a:ext uri="{FF2B5EF4-FFF2-40B4-BE49-F238E27FC236}">
                <a16:creationId xmlns:a16="http://schemas.microsoft.com/office/drawing/2014/main" id="{1BCB50FB-F6D2-4008-AFB4-C697C563AE3A}"/>
              </a:ext>
            </a:extLst>
          </p:cNvPr>
          <p:cNvSpPr/>
          <p:nvPr/>
        </p:nvSpPr>
        <p:spPr>
          <a:xfrm>
            <a:off x="579687" y="93706"/>
            <a:ext cx="1332876" cy="2084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CCA2B6CD-EAEB-4DF9-A6BB-026AC513A00B}"/>
              </a:ext>
            </a:extLst>
          </p:cNvPr>
          <p:cNvSpPr/>
          <p:nvPr/>
        </p:nvSpPr>
        <p:spPr>
          <a:xfrm>
            <a:off x="579687" y="2205728"/>
            <a:ext cx="1332876" cy="2084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763F04BF-074E-419D-A788-27147EF8B81D}"/>
              </a:ext>
            </a:extLst>
          </p:cNvPr>
          <p:cNvSpPr/>
          <p:nvPr/>
        </p:nvSpPr>
        <p:spPr>
          <a:xfrm>
            <a:off x="578524" y="4326536"/>
            <a:ext cx="1332876" cy="2084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01AF58CC-4354-4920-B797-50A39D99A727}"/>
              </a:ext>
            </a:extLst>
          </p:cNvPr>
          <p:cNvSpPr/>
          <p:nvPr/>
        </p:nvSpPr>
        <p:spPr>
          <a:xfrm>
            <a:off x="6591513" y="86726"/>
            <a:ext cx="1332876" cy="2084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039DFD73-C4F1-4DF4-A2D5-F69B816EE86F}"/>
              </a:ext>
            </a:extLst>
          </p:cNvPr>
          <p:cNvSpPr/>
          <p:nvPr/>
        </p:nvSpPr>
        <p:spPr>
          <a:xfrm>
            <a:off x="6591513" y="2205728"/>
            <a:ext cx="1332876" cy="2084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CAB64DF-D8CB-4FA5-8C07-98AEDD04A0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741" y="927403"/>
            <a:ext cx="899300" cy="93285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0B8D5775-1A95-4EBB-BCFB-DF28A97D97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607" y="3052642"/>
            <a:ext cx="939567" cy="956345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C80D789E-16FC-4C21-AFA6-A3F8F08936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741" y="5187948"/>
            <a:ext cx="885878" cy="969767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485B3CED-CE64-4ADB-93CA-172C42283F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0801" y="979927"/>
            <a:ext cx="926144" cy="959700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375124BE-5FCB-4559-8859-DC8FE7D2DE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9861" y="3052642"/>
            <a:ext cx="939567" cy="949634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34808DE4-4E9A-467B-9BCC-BA1C1DA574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62602" y="5279802"/>
            <a:ext cx="899300" cy="1130836"/>
          </a:xfrm>
          <a:prstGeom prst="rect">
            <a:avLst/>
          </a:prstGeom>
        </p:spPr>
      </p:pic>
      <p:sp>
        <p:nvSpPr>
          <p:cNvPr id="21" name="Obdélník 20">
            <a:extLst>
              <a:ext uri="{FF2B5EF4-FFF2-40B4-BE49-F238E27FC236}">
                <a16:creationId xmlns:a16="http://schemas.microsoft.com/office/drawing/2014/main" id="{279045E3-1622-4AC2-9B0F-634760CD2438}"/>
              </a:ext>
            </a:extLst>
          </p:cNvPr>
          <p:cNvSpPr/>
          <p:nvPr/>
        </p:nvSpPr>
        <p:spPr>
          <a:xfrm>
            <a:off x="851424" y="146275"/>
            <a:ext cx="798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>
                <a:solidFill>
                  <a:srgbClr val="0000B4"/>
                </a:solidFill>
                <a:latin typeface="Trebuchet MS" pitchFamily="34" charset="0"/>
              </a:rPr>
              <a:t>Gauss</a:t>
            </a:r>
            <a:endParaRPr lang="en-GB"/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8B490FCA-0BF6-4133-ADF5-EA421416905D}"/>
              </a:ext>
            </a:extLst>
          </p:cNvPr>
          <p:cNvSpPr/>
          <p:nvPr/>
        </p:nvSpPr>
        <p:spPr>
          <a:xfrm>
            <a:off x="544833" y="2271514"/>
            <a:ext cx="1380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>
                <a:solidFill>
                  <a:srgbClr val="0000B4"/>
                </a:solidFill>
                <a:latin typeface="Trebuchet MS" pitchFamily="34" charset="0"/>
              </a:rPr>
              <a:t>Supergauss</a:t>
            </a:r>
            <a:endParaRPr lang="en-GB"/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C511F174-3293-459D-BE57-082D882794F8}"/>
              </a:ext>
            </a:extLst>
          </p:cNvPr>
          <p:cNvSpPr/>
          <p:nvPr/>
        </p:nvSpPr>
        <p:spPr>
          <a:xfrm>
            <a:off x="567275" y="4394059"/>
            <a:ext cx="1335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>
                <a:solidFill>
                  <a:srgbClr val="0000B4"/>
                </a:solidFill>
                <a:latin typeface="Trebuchet MS" pitchFamily="34" charset="0"/>
              </a:rPr>
              <a:t>Symmetric</a:t>
            </a:r>
            <a:endParaRPr lang="en-GB"/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168D9854-10FE-4492-9C6D-E17E7E281224}"/>
              </a:ext>
            </a:extLst>
          </p:cNvPr>
          <p:cNvSpPr/>
          <p:nvPr/>
        </p:nvSpPr>
        <p:spPr>
          <a:xfrm>
            <a:off x="6465965" y="4310770"/>
            <a:ext cx="15263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>
                <a:solidFill>
                  <a:srgbClr val="0000B4"/>
                </a:solidFill>
                <a:latin typeface="Trebuchet MS" pitchFamily="34" charset="0"/>
              </a:rPr>
              <a:t>With bound states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5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Obrázek 60">
            <a:extLst>
              <a:ext uri="{FF2B5EF4-FFF2-40B4-BE49-F238E27FC236}">
                <a16:creationId xmlns:a16="http://schemas.microsoft.com/office/drawing/2014/main" id="{A6FB5D4A-E332-4F65-9809-73289F639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8925" y="4093686"/>
            <a:ext cx="4383075" cy="276324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4B25565E-621B-4ABF-A9A1-7EE695B12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742" y="123934"/>
            <a:ext cx="2713711" cy="5365039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C67D01C0-AA8B-44C3-BF3C-5C50E4C78C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842" y="1838885"/>
            <a:ext cx="2912812" cy="2912812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8E641773-8B40-45CA-BD2F-CB4C93394212}"/>
              </a:ext>
            </a:extLst>
          </p:cNvPr>
          <p:cNvSpPr txBox="1"/>
          <p:nvPr/>
        </p:nvSpPr>
        <p:spPr>
          <a:xfrm>
            <a:off x="2987423" y="1776448"/>
            <a:ext cx="1229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latin typeface="Trebuchet MS" pitchFamily="34" charset="0"/>
              </a:rPr>
              <a:t>Complex scaling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54653C24-1382-418F-B5EE-49E63AAFC2FB}"/>
              </a:ext>
            </a:extLst>
          </p:cNvPr>
          <p:cNvSpPr txBox="1"/>
          <p:nvPr/>
        </p:nvSpPr>
        <p:spPr>
          <a:xfrm>
            <a:off x="8356832" y="1458355"/>
            <a:ext cx="2385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>
                <a:solidFill>
                  <a:srgbClr val="0000B4"/>
                </a:solidFill>
                <a:latin typeface="Trebuchet MS" pitchFamily="34" charset="0"/>
              </a:rPr>
              <a:t>Complex phase shift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85170079-665B-459A-8BD7-A4E5B9116495}"/>
              </a:ext>
            </a:extLst>
          </p:cNvPr>
          <p:cNvSpPr txBox="1"/>
          <p:nvPr/>
        </p:nvSpPr>
        <p:spPr>
          <a:xfrm>
            <a:off x="101832" y="6252074"/>
            <a:ext cx="1845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latin typeface="Trebuchet MS" pitchFamily="34" charset="0"/>
              </a:rPr>
              <a:t>Complex tunnelling time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E9A93D0C-31EB-4782-B028-7CE992CD9EF5}"/>
              </a:ext>
            </a:extLst>
          </p:cNvPr>
          <p:cNvSpPr txBox="1"/>
          <p:nvPr/>
        </p:nvSpPr>
        <p:spPr>
          <a:xfrm>
            <a:off x="661323" y="1567884"/>
            <a:ext cx="2326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>
                <a:solidFill>
                  <a:srgbClr val="0000B4"/>
                </a:solidFill>
                <a:latin typeface="Trebuchet MS" pitchFamily="34" charset="0"/>
              </a:rPr>
              <a:t>Tunnelling 1D system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4038A2BD-DA07-41D4-BE1D-E9B283E33E41}"/>
              </a:ext>
            </a:extLst>
          </p:cNvPr>
          <p:cNvSpPr txBox="1"/>
          <p:nvPr/>
        </p:nvSpPr>
        <p:spPr>
          <a:xfrm>
            <a:off x="4606901" y="34901"/>
            <a:ext cx="2201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rgbClr val="0000B4"/>
                </a:solidFill>
                <a:latin typeface="Trebuchet MS" pitchFamily="34" charset="0"/>
              </a:rPr>
              <a:t>Quantum resonances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BAC733F2-A202-4280-B3D4-D185F348FF62}"/>
              </a:ext>
            </a:extLst>
          </p:cNvPr>
          <p:cNvSpPr txBox="1"/>
          <p:nvPr/>
        </p:nvSpPr>
        <p:spPr>
          <a:xfrm>
            <a:off x="553743" y="312736"/>
            <a:ext cx="1867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>
                <a:extLst>
                  <a:ext uri="{FF2B5EF4-FFF2-40B4-BE49-F238E27FC236}">
                    <a16:creationId xmlns:a16="http://schemas.microsoft.com/office/drawing/2014/main" id="{D997F144-688C-4D3F-BCF2-CA7222DEFCC5}"/>
                  </a:ext>
                </a:extLst>
              </p:cNvPr>
              <p:cNvSpPr txBox="1"/>
              <p:nvPr/>
            </p:nvSpPr>
            <p:spPr>
              <a:xfrm>
                <a:off x="4050894" y="1148675"/>
                <a:ext cx="3577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3" name="TextovéPole 22">
                <a:extLst>
                  <a:ext uri="{FF2B5EF4-FFF2-40B4-BE49-F238E27FC236}">
                    <a16:creationId xmlns:a16="http://schemas.microsoft.com/office/drawing/2014/main" id="{D997F144-688C-4D3F-BCF2-CA7222DEF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894" y="1148675"/>
                <a:ext cx="35779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033BDE3C-9F36-4216-B96C-9CF9F6525701}"/>
                  </a:ext>
                </a:extLst>
              </p:cNvPr>
              <p:cNvSpPr txBox="1"/>
              <p:nvPr/>
            </p:nvSpPr>
            <p:spPr>
              <a:xfrm>
                <a:off x="4548253" y="428322"/>
                <a:ext cx="1065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</m:oMath>
                  </m:oMathPara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033BDE3C-9F36-4216-B96C-9CF9F6525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253" y="428322"/>
                <a:ext cx="1065292" cy="338554"/>
              </a:xfrm>
              <a:prstGeom prst="rect">
                <a:avLst/>
              </a:prstGeom>
              <a:blipFill>
                <a:blip r:embed="rId7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01E332F9-5080-4999-8B38-B49BF48657F8}"/>
                  </a:ext>
                </a:extLst>
              </p:cNvPr>
              <p:cNvSpPr txBox="1"/>
              <p:nvPr/>
            </p:nvSpPr>
            <p:spPr>
              <a:xfrm>
                <a:off x="4547601" y="2688728"/>
                <a:ext cx="106599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</m:oMath>
                  </m:oMathPara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01E332F9-5080-4999-8B38-B49BF48657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7601" y="2688728"/>
                <a:ext cx="1065997" cy="338554"/>
              </a:xfrm>
              <a:prstGeom prst="rect">
                <a:avLst/>
              </a:prstGeom>
              <a:blipFill>
                <a:blip r:embed="rId8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>
            <a:extLst>
              <a:ext uri="{FF2B5EF4-FFF2-40B4-BE49-F238E27FC236}">
                <a16:creationId xmlns:a16="http://schemas.microsoft.com/office/drawing/2014/main" id="{99AF6A4D-4D5D-48A1-A053-76123B10D50D}"/>
              </a:ext>
            </a:extLst>
          </p:cNvPr>
          <p:cNvSpPr txBox="1"/>
          <p:nvPr/>
        </p:nvSpPr>
        <p:spPr>
          <a:xfrm>
            <a:off x="3033261" y="2825740"/>
            <a:ext cx="1153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latin typeface="Trebuchet MS" pitchFamily="34" charset="0"/>
              </a:rPr>
              <a:t>Complex level density</a:t>
            </a:r>
          </a:p>
        </p:txBody>
      </p:sp>
      <p:sp>
        <p:nvSpPr>
          <p:cNvPr id="27" name="Šipka: doprava 26">
            <a:extLst>
              <a:ext uri="{FF2B5EF4-FFF2-40B4-BE49-F238E27FC236}">
                <a16:creationId xmlns:a16="http://schemas.microsoft.com/office/drawing/2014/main" id="{1008BE93-5A70-45A9-B061-9E3A99B0C6B2}"/>
              </a:ext>
            </a:extLst>
          </p:cNvPr>
          <p:cNvSpPr/>
          <p:nvPr/>
        </p:nvSpPr>
        <p:spPr>
          <a:xfrm>
            <a:off x="3191249" y="2395286"/>
            <a:ext cx="946863" cy="354896"/>
          </a:xfrm>
          <a:prstGeom prst="rightArrow">
            <a:avLst/>
          </a:prstGeom>
          <a:solidFill>
            <a:srgbClr val="00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>
                <a:extLst>
                  <a:ext uri="{FF2B5EF4-FFF2-40B4-BE49-F238E27FC236}">
                    <a16:creationId xmlns:a16="http://schemas.microsoft.com/office/drawing/2014/main" id="{4701ED44-78CB-47F5-B7C1-BD78485FCCAA}"/>
                  </a:ext>
                </a:extLst>
              </p:cNvPr>
              <p:cNvSpPr txBox="1"/>
              <p:nvPr/>
            </p:nvSpPr>
            <p:spPr>
              <a:xfrm>
                <a:off x="4050894" y="3514987"/>
                <a:ext cx="3577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8" name="TextovéPole 27">
                <a:extLst>
                  <a:ext uri="{FF2B5EF4-FFF2-40B4-BE49-F238E27FC236}">
                    <a16:creationId xmlns:a16="http://schemas.microsoft.com/office/drawing/2014/main" id="{4701ED44-78CB-47F5-B7C1-BD78485FC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894" y="3514987"/>
                <a:ext cx="357790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31B3EEBC-6365-4E0E-981B-D3EA06CD6AE3}"/>
                  </a:ext>
                </a:extLst>
              </p:cNvPr>
              <p:cNvSpPr txBox="1"/>
              <p:nvPr/>
            </p:nvSpPr>
            <p:spPr>
              <a:xfrm>
                <a:off x="5613545" y="4900068"/>
                <a:ext cx="3834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31B3EEBC-6365-4E0E-981B-D3EA06CD6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545" y="4900068"/>
                <a:ext cx="383438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bdélník 29">
                <a:extLst>
                  <a:ext uri="{FF2B5EF4-FFF2-40B4-BE49-F238E27FC236}">
                    <a16:creationId xmlns:a16="http://schemas.microsoft.com/office/drawing/2014/main" id="{65F698C5-01FD-4F4F-A521-662FA13FC669}"/>
                  </a:ext>
                </a:extLst>
              </p:cNvPr>
              <p:cNvSpPr/>
              <p:nvPr/>
            </p:nvSpPr>
            <p:spPr>
              <a:xfrm>
                <a:off x="6768079" y="204178"/>
                <a:ext cx="1398588" cy="60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ℰ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0" name="Obdélník 29">
                <a:extLst>
                  <a:ext uri="{FF2B5EF4-FFF2-40B4-BE49-F238E27FC236}">
                    <a16:creationId xmlns:a16="http://schemas.microsoft.com/office/drawing/2014/main" id="{65F698C5-01FD-4F4F-A521-662FA13FC6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079" y="204178"/>
                <a:ext cx="1398588" cy="60721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Přímá spojnice 32">
            <a:extLst>
              <a:ext uri="{FF2B5EF4-FFF2-40B4-BE49-F238E27FC236}">
                <a16:creationId xmlns:a16="http://schemas.microsoft.com/office/drawing/2014/main" id="{91FFD3DE-BB62-4D76-8E09-D4CD01B1635E}"/>
              </a:ext>
            </a:extLst>
          </p:cNvPr>
          <p:cNvCxnSpPr>
            <a:cxnSpLocks/>
          </p:cNvCxnSpPr>
          <p:nvPr/>
        </p:nvCxnSpPr>
        <p:spPr>
          <a:xfrm flipH="1">
            <a:off x="6617185" y="2212709"/>
            <a:ext cx="642175" cy="0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>
            <a:extLst>
              <a:ext uri="{FF2B5EF4-FFF2-40B4-BE49-F238E27FC236}">
                <a16:creationId xmlns:a16="http://schemas.microsoft.com/office/drawing/2014/main" id="{BD307FB6-C3CD-463E-97C0-A539DDB4A2A4}"/>
              </a:ext>
            </a:extLst>
          </p:cNvPr>
          <p:cNvCxnSpPr>
            <a:cxnSpLocks/>
          </p:cNvCxnSpPr>
          <p:nvPr/>
        </p:nvCxnSpPr>
        <p:spPr>
          <a:xfrm flipH="1">
            <a:off x="6617185" y="4396338"/>
            <a:ext cx="488610" cy="6980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Šipka: obousměrná vodorovná 39">
            <a:extLst>
              <a:ext uri="{FF2B5EF4-FFF2-40B4-BE49-F238E27FC236}">
                <a16:creationId xmlns:a16="http://schemas.microsoft.com/office/drawing/2014/main" id="{525FA09C-FB78-4CD2-ADAD-915546783D05}"/>
              </a:ext>
            </a:extLst>
          </p:cNvPr>
          <p:cNvSpPr/>
          <p:nvPr/>
        </p:nvSpPr>
        <p:spPr>
          <a:xfrm>
            <a:off x="7397573" y="2086118"/>
            <a:ext cx="751861" cy="261144"/>
          </a:xfrm>
          <a:prstGeom prst="left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>
                <a:extLst>
                  <a:ext uri="{FF2B5EF4-FFF2-40B4-BE49-F238E27FC236}">
                    <a16:creationId xmlns:a16="http://schemas.microsoft.com/office/drawing/2014/main" id="{3F25C3BE-FAB1-4278-9E95-959D20288687}"/>
                  </a:ext>
                </a:extLst>
              </p:cNvPr>
              <p:cNvSpPr txBox="1"/>
              <p:nvPr/>
            </p:nvSpPr>
            <p:spPr>
              <a:xfrm>
                <a:off x="8379671" y="2044422"/>
                <a:ext cx="14623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>
                    <a:latin typeface="Trebuchet MS" pitchFamily="34" charset="0"/>
                  </a:rPr>
                  <a:t>Phase shift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3" name="TextovéPole 42">
                <a:extLst>
                  <a:ext uri="{FF2B5EF4-FFF2-40B4-BE49-F238E27FC236}">
                    <a16:creationId xmlns:a16="http://schemas.microsoft.com/office/drawing/2014/main" id="{3F25C3BE-FAB1-4278-9E95-959D202886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671" y="2044422"/>
                <a:ext cx="1462343" cy="338554"/>
              </a:xfrm>
              <a:prstGeom prst="rect">
                <a:avLst/>
              </a:prstGeom>
              <a:blipFill>
                <a:blip r:embed="rId12"/>
                <a:stretch>
                  <a:fillRect l="-2500" t="-7143" b="-19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>
                <a:extLst>
                  <a:ext uri="{FF2B5EF4-FFF2-40B4-BE49-F238E27FC236}">
                    <a16:creationId xmlns:a16="http://schemas.microsoft.com/office/drawing/2014/main" id="{992C976D-685B-414D-8388-EA320CC04880}"/>
                  </a:ext>
                </a:extLst>
              </p:cNvPr>
              <p:cNvSpPr txBox="1"/>
              <p:nvPr/>
            </p:nvSpPr>
            <p:spPr>
              <a:xfrm>
                <a:off x="8356832" y="2630489"/>
                <a:ext cx="262464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>
                    <a:latin typeface="Trebuchet MS" pitchFamily="34" charset="0"/>
                  </a:rPr>
                  <a:t>Transmission probability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4" name="TextovéPole 43">
                <a:extLst>
                  <a:ext uri="{FF2B5EF4-FFF2-40B4-BE49-F238E27FC236}">
                    <a16:creationId xmlns:a16="http://schemas.microsoft.com/office/drawing/2014/main" id="{992C976D-685B-414D-8388-EA320CC04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6832" y="2630489"/>
                <a:ext cx="2624649" cy="338554"/>
              </a:xfrm>
              <a:prstGeom prst="rect">
                <a:avLst/>
              </a:prstGeom>
              <a:blipFill>
                <a:blip r:embed="rId13"/>
                <a:stretch>
                  <a:fillRect l="-1395" t="-7273" b="-2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Šipka: obousměrná vodorovná 44">
            <a:extLst>
              <a:ext uri="{FF2B5EF4-FFF2-40B4-BE49-F238E27FC236}">
                <a16:creationId xmlns:a16="http://schemas.microsoft.com/office/drawing/2014/main" id="{1DCEBB6E-3E72-4B6B-AA26-7C543AC9D496}"/>
              </a:ext>
            </a:extLst>
          </p:cNvPr>
          <p:cNvSpPr/>
          <p:nvPr/>
        </p:nvSpPr>
        <p:spPr>
          <a:xfrm>
            <a:off x="7397572" y="2664448"/>
            <a:ext cx="751861" cy="261144"/>
          </a:xfrm>
          <a:prstGeom prst="left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Přímá spojnice 46">
            <a:extLst>
              <a:ext uri="{FF2B5EF4-FFF2-40B4-BE49-F238E27FC236}">
                <a16:creationId xmlns:a16="http://schemas.microsoft.com/office/drawing/2014/main" id="{4ABB5B3D-8B79-4D53-B4B9-D2BC48A3E5E4}"/>
              </a:ext>
            </a:extLst>
          </p:cNvPr>
          <p:cNvCxnSpPr>
            <a:cxnSpLocks/>
          </p:cNvCxnSpPr>
          <p:nvPr/>
        </p:nvCxnSpPr>
        <p:spPr>
          <a:xfrm>
            <a:off x="7105795" y="2806453"/>
            <a:ext cx="0" cy="1596865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nice 49">
            <a:extLst>
              <a:ext uri="{FF2B5EF4-FFF2-40B4-BE49-F238E27FC236}">
                <a16:creationId xmlns:a16="http://schemas.microsoft.com/office/drawing/2014/main" id="{414A5A74-34B9-4C18-9A6A-D76F21253230}"/>
              </a:ext>
            </a:extLst>
          </p:cNvPr>
          <p:cNvCxnSpPr>
            <a:cxnSpLocks/>
          </p:cNvCxnSpPr>
          <p:nvPr/>
        </p:nvCxnSpPr>
        <p:spPr>
          <a:xfrm flipH="1">
            <a:off x="7105795" y="2795020"/>
            <a:ext cx="126000" cy="6980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Šipka: ohnutá nahoru 53">
            <a:extLst>
              <a:ext uri="{FF2B5EF4-FFF2-40B4-BE49-F238E27FC236}">
                <a16:creationId xmlns:a16="http://schemas.microsoft.com/office/drawing/2014/main" id="{4ABA61E0-1AE9-429D-B8A2-A3338858DD59}"/>
              </a:ext>
            </a:extLst>
          </p:cNvPr>
          <p:cNvSpPr/>
          <p:nvPr/>
        </p:nvSpPr>
        <p:spPr>
          <a:xfrm rot="5400000">
            <a:off x="3424489" y="3767371"/>
            <a:ext cx="770708" cy="3350245"/>
          </a:xfrm>
          <a:prstGeom prst="bentUpArrow">
            <a:avLst/>
          </a:prstGeom>
          <a:solidFill>
            <a:srgbClr val="00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140F7EAC-79A6-47B9-B8A8-A3F9FFFC764B}"/>
              </a:ext>
            </a:extLst>
          </p:cNvPr>
          <p:cNvSpPr txBox="1"/>
          <p:nvPr/>
        </p:nvSpPr>
        <p:spPr>
          <a:xfrm>
            <a:off x="3028420" y="5146198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Trebuchet MS" pitchFamily="34" charset="0"/>
              </a:rPr>
              <a:t>Classical orbits</a:t>
            </a: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FBF0ED0A-DFCE-4F91-B439-49A0E00C5D41}"/>
              </a:ext>
            </a:extLst>
          </p:cNvPr>
          <p:cNvSpPr txBox="1"/>
          <p:nvPr/>
        </p:nvSpPr>
        <p:spPr>
          <a:xfrm>
            <a:off x="2812048" y="5834826"/>
            <a:ext cx="2046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latin typeface="Trebuchet MS" pitchFamily="34" charset="0"/>
              </a:rPr>
              <a:t>ESQPT-like analysis of critical effects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>
                <a:extLst>
                  <a:ext uri="{FF2B5EF4-FFF2-40B4-BE49-F238E27FC236}">
                    <a16:creationId xmlns:a16="http://schemas.microsoft.com/office/drawing/2014/main" id="{E4FF2947-FE4D-4300-98D4-6243949AF180}"/>
                  </a:ext>
                </a:extLst>
              </p:cNvPr>
              <p:cNvSpPr txBox="1"/>
              <p:nvPr/>
            </p:nvSpPr>
            <p:spPr>
              <a:xfrm>
                <a:off x="5697578" y="5313343"/>
                <a:ext cx="211134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600">
                    <a:solidFill>
                      <a:srgbClr val="0000B4"/>
                    </a:solidFill>
                    <a:latin typeface="Trebuchet MS" pitchFamily="34" charset="0"/>
                  </a:rPr>
                  <a:t>Allowed region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b="0" i="0" smtClean="0">
                        <a:solidFill>
                          <a:srgbClr val="0000B4"/>
                        </a:solidFill>
                        <a:latin typeface="Cambria Math" panose="02040503050406030204" pitchFamily="18" charset="0"/>
                      </a:rPr>
                      <m:t>Re</m:t>
                    </m:r>
                    <m:r>
                      <a:rPr lang="en-GB" sz="1600" b="0" i="1" smtClean="0">
                        <a:solidFill>
                          <a:srgbClr val="0000B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rgbClr val="0000B4"/>
                        </a:solidFill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endParaRPr lang="en-GB" sz="1600">
                  <a:solidFill>
                    <a:srgbClr val="0000B4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7" name="TextovéPole 56">
                <a:extLst>
                  <a:ext uri="{FF2B5EF4-FFF2-40B4-BE49-F238E27FC236}">
                    <a16:creationId xmlns:a16="http://schemas.microsoft.com/office/drawing/2014/main" id="{E4FF2947-FE4D-4300-98D4-6243949AF1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578" y="5313343"/>
                <a:ext cx="2111347" cy="338554"/>
              </a:xfrm>
              <a:prstGeom prst="rect">
                <a:avLst/>
              </a:prstGeom>
              <a:blipFill>
                <a:blip r:embed="rId14"/>
                <a:stretch>
                  <a:fillRect l="-1734" t="-7273" r="-9249" b="-218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ovéPole 57">
                <a:extLst>
                  <a:ext uri="{FF2B5EF4-FFF2-40B4-BE49-F238E27FC236}">
                    <a16:creationId xmlns:a16="http://schemas.microsoft.com/office/drawing/2014/main" id="{B333A286-1026-4FBE-85E6-143FEA70064F}"/>
                  </a:ext>
                </a:extLst>
              </p:cNvPr>
              <p:cNvSpPr txBox="1"/>
              <p:nvPr/>
            </p:nvSpPr>
            <p:spPr>
              <a:xfrm>
                <a:off x="5691884" y="5739016"/>
                <a:ext cx="2481763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>
                    <a:solidFill>
                      <a:srgbClr val="FF0000"/>
                    </a:solidFill>
                    <a:latin typeface="Trebuchet MS" pitchFamily="34" charset="0"/>
                  </a:rPr>
                  <a:t>Forbidden region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Im</m:t>
                    </m:r>
                    <m:r>
                      <a:rPr lang="en-GB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600">
                    <a:solidFill>
                      <a:srgbClr val="FF0000"/>
                    </a:solidFill>
                    <a:latin typeface="Trebuchet MS" pitchFamily="34" charset="0"/>
                  </a:rPr>
                  <a:t> (inverted potential)</a:t>
                </a:r>
              </a:p>
            </p:txBody>
          </p:sp>
        </mc:Choice>
        <mc:Fallback xmlns="">
          <p:sp>
            <p:nvSpPr>
              <p:cNvPr id="58" name="TextovéPole 57">
                <a:extLst>
                  <a:ext uri="{FF2B5EF4-FFF2-40B4-BE49-F238E27FC236}">
                    <a16:creationId xmlns:a16="http://schemas.microsoft.com/office/drawing/2014/main" id="{B333A286-1026-4FBE-85E6-143FEA700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884" y="5739016"/>
                <a:ext cx="2481763" cy="584775"/>
              </a:xfrm>
              <a:prstGeom prst="rect">
                <a:avLst/>
              </a:prstGeom>
              <a:blipFill>
                <a:blip r:embed="rId15"/>
                <a:stretch>
                  <a:fillRect l="-1474" t="-4167" r="-983" b="-114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Šipka: ohnutá nahoru 58">
            <a:extLst>
              <a:ext uri="{FF2B5EF4-FFF2-40B4-BE49-F238E27FC236}">
                <a16:creationId xmlns:a16="http://schemas.microsoft.com/office/drawing/2014/main" id="{B5C732A1-1A56-4D14-A055-ACE2CDF7FE48}"/>
              </a:ext>
            </a:extLst>
          </p:cNvPr>
          <p:cNvSpPr/>
          <p:nvPr/>
        </p:nvSpPr>
        <p:spPr>
          <a:xfrm rot="10800000" flipH="1">
            <a:off x="7303664" y="3387117"/>
            <a:ext cx="2385622" cy="755661"/>
          </a:xfrm>
          <a:prstGeom prst="bentUpArrow">
            <a:avLst/>
          </a:prstGeom>
          <a:solidFill>
            <a:srgbClr val="00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ovéPole 59">
            <a:extLst>
              <a:ext uri="{FF2B5EF4-FFF2-40B4-BE49-F238E27FC236}">
                <a16:creationId xmlns:a16="http://schemas.microsoft.com/office/drawing/2014/main" id="{0CE09B2E-266F-43CE-8FA4-229BAB9C8678}"/>
              </a:ext>
            </a:extLst>
          </p:cNvPr>
          <p:cNvSpPr txBox="1"/>
          <p:nvPr/>
        </p:nvSpPr>
        <p:spPr>
          <a:xfrm>
            <a:off x="9837572" y="3434233"/>
            <a:ext cx="2007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latin typeface="Trebuchet MS" pitchFamily="34" charset="0"/>
              </a:rPr>
              <a:t>Smoothening (semiclassical limit)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ovéPole 61">
                <a:extLst>
                  <a:ext uri="{FF2B5EF4-FFF2-40B4-BE49-F238E27FC236}">
                    <a16:creationId xmlns:a16="http://schemas.microsoft.com/office/drawing/2014/main" id="{CA939B1F-D58C-45FC-8664-A655A350CDB5}"/>
                  </a:ext>
                </a:extLst>
              </p:cNvPr>
              <p:cNvSpPr txBox="1"/>
              <p:nvPr/>
            </p:nvSpPr>
            <p:spPr>
              <a:xfrm>
                <a:off x="11307847" y="6526426"/>
                <a:ext cx="3834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16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62" name="TextovéPole 61">
                <a:extLst>
                  <a:ext uri="{FF2B5EF4-FFF2-40B4-BE49-F238E27FC236}">
                    <a16:creationId xmlns:a16="http://schemas.microsoft.com/office/drawing/2014/main" id="{CA939B1F-D58C-45FC-8664-A655A350CD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7847" y="6526426"/>
                <a:ext cx="383438" cy="3385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Šipka: doprava 62">
            <a:extLst>
              <a:ext uri="{FF2B5EF4-FFF2-40B4-BE49-F238E27FC236}">
                <a16:creationId xmlns:a16="http://schemas.microsoft.com/office/drawing/2014/main" id="{F8E447AB-DE53-4286-8EF5-30DB71E4DDB5}"/>
              </a:ext>
            </a:extLst>
          </p:cNvPr>
          <p:cNvSpPr/>
          <p:nvPr/>
        </p:nvSpPr>
        <p:spPr>
          <a:xfrm rot="10800000">
            <a:off x="2127740" y="6473362"/>
            <a:ext cx="5627210" cy="250637"/>
          </a:xfrm>
          <a:prstGeom prst="rightArrow">
            <a:avLst/>
          </a:prstGeom>
          <a:solidFill>
            <a:srgbClr val="00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9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86117" y="351837"/>
            <a:ext cx="3267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008259" y="1022398"/>
                <a:ext cx="9810860" cy="5724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b="1" dirty="0">
                    <a:latin typeface="Trebuchet MS" pitchFamily="34" charset="0"/>
                  </a:rPr>
                  <a:t>Quantum level density in the continuum can be extended into the complex domain </a:t>
                </a:r>
                <a:r>
                  <a:rPr lang="en-GB" dirty="0">
                    <a:latin typeface="Trebuchet MS" pitchFamily="34" charset="0"/>
                  </a:rPr>
                  <a:t>and related with the phase shift and transmission probability of a scattering problem.</a:t>
                </a: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>
                    <a:latin typeface="Trebuchet MS" pitchFamily="34" charset="0"/>
                  </a:rPr>
                  <a:t>Its smooth part along the real energy axis can be calculated </a:t>
                </a:r>
                <a:r>
                  <a:rPr lang="en-GB" dirty="0" err="1">
                    <a:latin typeface="Trebuchet MS" pitchFamily="34" charset="0"/>
                  </a:rPr>
                  <a:t>semiclassically</a:t>
                </a:r>
                <a:r>
                  <a:rPr lang="en-GB" dirty="0">
                    <a:latin typeface="Trebuchet MS" pitchFamily="34" charset="0"/>
                  </a:rPr>
                  <a:t> from the time the classical trajectory spends in the allowed regions (real components) and in the forbidden regions (imaginary component).</a:t>
                </a: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>
                    <a:latin typeface="Trebuchet MS" pitchFamily="34" charset="0"/>
                  </a:rPr>
                  <a:t>This allows for a </a:t>
                </a:r>
                <a:r>
                  <a:rPr lang="en-GB" b="1" dirty="0">
                    <a:latin typeface="Trebuchet MS" pitchFamily="34" charset="0"/>
                  </a:rPr>
                  <a:t>semiclassical formulation of the tunnelling problem</a:t>
                </a:r>
                <a:r>
                  <a:rPr lang="en-GB" dirty="0">
                    <a:latin typeface="Trebuchet MS" pitchFamily="34" charset="0"/>
                  </a:rPr>
                  <a:t>.</a:t>
                </a: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>
                    <a:latin typeface="Trebuchet MS" pitchFamily="34" charset="0"/>
                  </a:rPr>
                  <a:t>Singularities in the smooth continuum level density can be classified by a straightforward extension of the </a:t>
                </a:r>
                <a:r>
                  <a:rPr lang="en-GB" b="1" dirty="0">
                    <a:latin typeface="Trebuchet MS" pitchFamily="34" charset="0"/>
                  </a:rPr>
                  <a:t>ESQPT classification </a:t>
                </a:r>
                <a:r>
                  <a:rPr lang="en-GB" dirty="0">
                    <a:latin typeface="Trebuchet MS" pitchFamily="34" charset="0"/>
                  </a:rPr>
                  <a:t>for the bound states, and can be explained by the existence of classical stationary points in the potential.</a:t>
                </a: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>
                    <a:latin typeface="Trebuchet MS" pitchFamily="34" charset="0"/>
                  </a:rPr>
                  <a:t>The </a:t>
                </a:r>
                <a:r>
                  <a:rPr lang="en-GB" b="1" dirty="0">
                    <a:latin typeface="Trebuchet MS" pitchFamily="34" charset="0"/>
                  </a:rPr>
                  <a:t>dual structure in the real and imaginary parts </a:t>
                </a:r>
                <a:r>
                  <a:rPr lang="en-GB" dirty="0">
                    <a:latin typeface="Trebuchet MS" pitchFamily="34" charset="0"/>
                  </a:rPr>
                  <a:t>of the continuum density is based on potentials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dirty="0">
                    <a:latin typeface="Trebuchet MS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 and on the existence of classically allowed and forbidden regions.</a:t>
                </a: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>
                    <a:latin typeface="Trebuchet MS" pitchFamily="34" charset="0"/>
                  </a:rPr>
                  <a:t>Based on the analogy with ESQPT, one can anticipate the properties of systems with higher numbers of </a:t>
                </a:r>
                <a:r>
                  <a:rPr lang="en-GB" dirty="0" err="1">
                    <a:latin typeface="Trebuchet MS" pitchFamily="34" charset="0"/>
                  </a:rPr>
                  <a:t>DoF</a:t>
                </a:r>
                <a:r>
                  <a:rPr lang="en-GB" dirty="0">
                    <a:latin typeface="Trebuchet MS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 (singularities appearing in the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GB" dirty="0" err="1">
                    <a:latin typeface="Trebuchet MS" pitchFamily="34" charset="0"/>
                  </a:rPr>
                  <a:t>th</a:t>
                </a:r>
                <a:r>
                  <a:rPr lang="en-GB" dirty="0">
                    <a:latin typeface="Trebuchet MS" pitchFamily="34" charset="0"/>
                  </a:rPr>
                  <a:t> derivative of the level density etc.)</a:t>
                </a: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GB" dirty="0">
                    <a:latin typeface="Trebuchet MS" pitchFamily="34" charset="0"/>
                  </a:rPr>
                  <a:t>ESQPT singularities can be detected by </a:t>
                </a:r>
                <a:r>
                  <a:rPr lang="en-GB" b="1" dirty="0">
                    <a:latin typeface="Trebuchet MS" pitchFamily="34" charset="0"/>
                  </a:rPr>
                  <a:t>tunnelling experiments </a:t>
                </a:r>
                <a:r>
                  <a:rPr lang="en-GB" dirty="0">
                    <a:latin typeface="Trebuchet MS" pitchFamily="34" charset="0"/>
                  </a:rPr>
                  <a:t>(e.g. resonant tunnelling semiconductors).</a:t>
                </a: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259" y="1022398"/>
                <a:ext cx="9810860" cy="5724644"/>
              </a:xfrm>
              <a:prstGeom prst="rect">
                <a:avLst/>
              </a:prstGeom>
              <a:blipFill>
                <a:blip r:embed="rId2"/>
                <a:stretch>
                  <a:fillRect l="-435" t="-745" r="-621" b="-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2019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B533F22-1649-4FE6-8746-7C296228DF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668A4D3F-538E-48E8-82C3-C9EC3EF7C4CF}"/>
              </a:ext>
            </a:extLst>
          </p:cNvPr>
          <p:cNvSpPr txBox="1"/>
          <p:nvPr/>
        </p:nvSpPr>
        <p:spPr>
          <a:xfrm>
            <a:off x="4038153" y="2227179"/>
            <a:ext cx="44619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cap="small" dirty="0">
                <a:solidFill>
                  <a:schemeClr val="bg1"/>
                </a:solidFill>
                <a:latin typeface="Trebuchet MS" pitchFamily="34" charset="0"/>
              </a:rPr>
              <a:t>Thanks </a:t>
            </a:r>
            <a:endParaRPr lang="cs-CZ" sz="4000" b="1" cap="small" dirty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4000" b="1" cap="small" dirty="0">
                <a:solidFill>
                  <a:schemeClr val="bg1"/>
                </a:solidFill>
                <a:latin typeface="Trebuchet MS" pitchFamily="34" charset="0"/>
              </a:rPr>
              <a:t>for your attention</a:t>
            </a:r>
            <a:endParaRPr lang="cs-CZ" sz="4000" b="1" cap="small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166137F-5BEC-4177-A8DF-0800E45FA8C4}"/>
              </a:ext>
            </a:extLst>
          </p:cNvPr>
          <p:cNvSpPr txBox="1"/>
          <p:nvPr/>
        </p:nvSpPr>
        <p:spPr>
          <a:xfrm>
            <a:off x="6090699" y="5448550"/>
            <a:ext cx="31534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http://pavelstransky.cz/</a:t>
            </a:r>
            <a:r>
              <a:rPr lang="cs-CZ" sz="1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</a:t>
            </a:r>
            <a:r>
              <a:rPr lang="en-US" sz="1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unnel.mp4</a:t>
            </a:r>
            <a:endParaRPr lang="cs-CZ" sz="1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31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795937" y="343043"/>
            <a:ext cx="268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>
                <a:solidFill>
                  <a:srgbClr val="0000B4"/>
                </a:solidFill>
                <a:latin typeface="Trebuchet MS" pitchFamily="34" charset="0"/>
              </a:rPr>
              <a:t>Motivation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05837" y="1017423"/>
            <a:ext cx="1016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Trebuchet MS" pitchFamily="34" charset="0"/>
              </a:rPr>
              <a:t>A 1DoF bound system with discrete spectrum: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9302908" y="1765403"/>
            <a:ext cx="1846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Trebuchet MS" pitchFamily="34" charset="0"/>
              </a:rPr>
              <a:t>Smooth quantum level density</a:t>
            </a:r>
          </a:p>
        </p:txBody>
      </p:sp>
      <p:cxnSp>
        <p:nvCxnSpPr>
          <p:cNvPr id="9" name="Přímá spojnice se šipkou 8"/>
          <p:cNvCxnSpPr>
            <a:cxnSpLocks/>
          </p:cNvCxnSpPr>
          <p:nvPr/>
        </p:nvCxnSpPr>
        <p:spPr>
          <a:xfrm flipV="1">
            <a:off x="7791102" y="2227068"/>
            <a:ext cx="1468676" cy="211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>
            <a:cxnSpLocks/>
          </p:cNvCxnSpPr>
          <p:nvPr/>
        </p:nvCxnSpPr>
        <p:spPr>
          <a:xfrm flipH="1">
            <a:off x="3486803" y="1897973"/>
            <a:ext cx="1592433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i="1" smtClean="0">
                              <a:latin typeface="Cambria Math"/>
                            </a:rPr>
                            <m:t>𝑇</m:t>
                          </m:r>
                          <m:d>
                            <m:d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00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GB" sz="300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3000" i="1" smtClean="0">
                              <a:latin typeface="Cambria Math"/>
                            </a:rPr>
                            <m:t>𝜋</m:t>
                          </m:r>
                          <m:r>
                            <a:rPr lang="en-GB" sz="3000" i="1" smtClean="0">
                              <a:latin typeface="Cambria Math"/>
                            </a:rPr>
                            <m:t>ℏ</m:t>
                          </m:r>
                        </m:den>
                      </m:f>
                      <m:r>
                        <a:rPr lang="en-GB" sz="300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000" i="1" smtClean="0">
                              <a:latin typeface="Cambria Math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sz="30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latin typeface="Trebuchet MS" pitchFamily="34" charset="0"/>
                  </a:rPr>
                  <a:t>Period of a classical trajectory at energy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𝐸</m:t>
                    </m:r>
                  </m:oMath>
                </a14:m>
                <a:endParaRPr lang="en-GB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blipFill>
                <a:blip r:embed="rId3"/>
                <a:stretch>
                  <a:fillRect l="-1942" t="-5660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Skupina 14">
            <a:extLst>
              <a:ext uri="{FF2B5EF4-FFF2-40B4-BE49-F238E27FC236}">
                <a16:creationId xmlns:a16="http://schemas.microsoft.com/office/drawing/2014/main" id="{F5694F15-1CF7-420A-A654-91BFE3886B9D}"/>
              </a:ext>
            </a:extLst>
          </p:cNvPr>
          <p:cNvGrpSpPr/>
          <p:nvPr/>
        </p:nvGrpSpPr>
        <p:grpSpPr>
          <a:xfrm>
            <a:off x="814463" y="3507183"/>
            <a:ext cx="10592708" cy="2212390"/>
            <a:chOff x="805837" y="3351907"/>
            <a:chExt cx="10592708" cy="22123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ovéPole 7">
                  <a:extLst>
                    <a:ext uri="{FF2B5EF4-FFF2-40B4-BE49-F238E27FC236}">
                      <a16:creationId xmlns:a16="http://schemas.microsoft.com/office/drawing/2014/main" id="{CFF76105-5DAB-4221-BA56-2352008876A6}"/>
                    </a:ext>
                  </a:extLst>
                </p:cNvPr>
                <p:cNvSpPr txBox="1"/>
                <p:nvPr/>
              </p:nvSpPr>
              <p:spPr>
                <a:xfrm>
                  <a:off x="1753148" y="3925155"/>
                  <a:ext cx="9645397" cy="11876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  <m:d>
                          <m:dPr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den>
                        </m:f>
                        <m:nary>
                          <m:naryPr>
                            <m:subHide m:val="on"/>
                            <m:supHide m:val="on"/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GB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𝑑𝑝𝑑𝑥</m:t>
                            </m:r>
                          </m:e>
                        </m:nary>
                        <m:r>
                          <a:rPr lang="en-GB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den>
                        </m:f>
                        <m:nary>
                          <m:naryPr>
                            <m:supHide m:val="on"/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sub>
                          <m:sup/>
                          <m:e>
                            <m:rad>
                              <m:radPr>
                                <m:degHide m:val="on"/>
                                <m:ctrlP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GB" b="0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  <m:r>
                                          <a:rPr lang="en-GB" b="0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GB" b="0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  <m:d>
                                          <m:dPr>
                                            <m:ctrlPr>
                                              <a:rPr lang="en-GB" b="0" i="1" smtClean="0">
                                                <a:solidFill>
                                                  <a:schemeClr val="bg1">
                                                    <a:lumMod val="5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GB" b="0" i="1" smtClean="0">
                                                <a:solidFill>
                                                  <a:schemeClr val="bg1">
                                                    <a:lumMod val="5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den>
                                </m:f>
                              </m:e>
                            </m:rad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e>
                        </m:nary>
                        <m:r>
                          <a:rPr lang="en-GB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den>
                        </m:f>
                        <m:nary>
                          <m:naryPr>
                            <m:supHide m:val="on"/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sub>
                          <m:sup/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den>
                            </m:f>
                          </m:e>
                        </m:nary>
                        <m:r>
                          <a:rPr lang="en-GB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d>
                          </m:num>
                          <m:den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den>
                        </m:f>
                      </m:oMath>
                    </m:oMathPara>
                  </a14:m>
                  <a:endParaRPr lang="en-GB" b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  <a:p>
                  <a:endParaRPr lang="en-GB" b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8" name="TextovéPole 7">
                  <a:extLst>
                    <a:ext uri="{FF2B5EF4-FFF2-40B4-BE49-F238E27FC236}">
                      <a16:creationId xmlns:a16="http://schemas.microsoft.com/office/drawing/2014/main" id="{CFF76105-5DAB-4221-BA56-2352008876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3148" y="3925155"/>
                  <a:ext cx="9645397" cy="11876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95DDA166-957C-4D81-BB23-7A7CB7487A65}"/>
                </a:ext>
              </a:extLst>
            </p:cNvPr>
            <p:cNvSpPr txBox="1"/>
            <p:nvPr/>
          </p:nvSpPr>
          <p:spPr>
            <a:xfrm>
              <a:off x="805837" y="4183072"/>
              <a:ext cx="94731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u="sng">
                  <a:solidFill>
                    <a:schemeClr val="bg1">
                      <a:lumMod val="50000"/>
                    </a:schemeClr>
                  </a:solidFill>
                  <a:latin typeface="Trebuchet MS" pitchFamily="34" charset="0"/>
                </a:rPr>
                <a:t>Proof: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ovéPole 10">
                  <a:extLst>
                    <a:ext uri="{FF2B5EF4-FFF2-40B4-BE49-F238E27FC236}">
                      <a16:creationId xmlns:a16="http://schemas.microsoft.com/office/drawing/2014/main" id="{D5C61909-BBB0-4370-AA85-A54E8D770F86}"/>
                    </a:ext>
                  </a:extLst>
                </p:cNvPr>
                <p:cNvSpPr txBox="1"/>
                <p:nvPr/>
              </p:nvSpPr>
              <p:spPr>
                <a:xfrm>
                  <a:off x="3810703" y="5008696"/>
                  <a:ext cx="1533753" cy="5556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oMath>
                    </m:oMathPara>
                  </a14:m>
                  <a:endParaRPr lang="en-GB" sz="150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1" name="TextovéPole 10">
                  <a:extLst>
                    <a:ext uri="{FF2B5EF4-FFF2-40B4-BE49-F238E27FC236}">
                      <a16:creationId xmlns:a16="http://schemas.microsoft.com/office/drawing/2014/main" id="{D5C61909-BBB0-4370-AA85-A54E8D770F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703" y="5008696"/>
                  <a:ext cx="1533753" cy="55560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vá složená závorka 11">
              <a:extLst>
                <a:ext uri="{FF2B5EF4-FFF2-40B4-BE49-F238E27FC236}">
                  <a16:creationId xmlns:a16="http://schemas.microsoft.com/office/drawing/2014/main" id="{A4D27D82-2AFC-44C1-952A-A266463213D8}"/>
                </a:ext>
              </a:extLst>
            </p:cNvPr>
            <p:cNvSpPr/>
            <p:nvPr/>
          </p:nvSpPr>
          <p:spPr>
            <a:xfrm rot="16200000">
              <a:off x="4378378" y="4388943"/>
              <a:ext cx="325112" cy="775144"/>
            </a:xfrm>
            <a:prstGeom prst="leftBrac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6E8239E5-D30D-49CB-87F6-03BA4DAC290F}"/>
                </a:ext>
              </a:extLst>
            </p:cNvPr>
            <p:cNvSpPr txBox="1"/>
            <p:nvPr/>
          </p:nvSpPr>
          <p:spPr>
            <a:xfrm>
              <a:off x="3486803" y="3351907"/>
              <a:ext cx="14601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>
                  <a:solidFill>
                    <a:schemeClr val="bg1">
                      <a:lumMod val="50000"/>
                    </a:schemeClr>
                  </a:solidFill>
                  <a:latin typeface="Trebuchet MS" pitchFamily="34" charset="0"/>
                </a:rPr>
                <a:t>Weyl formula</a:t>
              </a:r>
            </a:p>
          </p:txBody>
        </p:sp>
        <p:sp>
          <p:nvSpPr>
            <p:cNvPr id="65" name="Levá složená závorka 64">
              <a:extLst>
                <a:ext uri="{FF2B5EF4-FFF2-40B4-BE49-F238E27FC236}">
                  <a16:creationId xmlns:a16="http://schemas.microsoft.com/office/drawing/2014/main" id="{59240A53-E1C6-4FC2-A50F-22FB326F68D6}"/>
                </a:ext>
              </a:extLst>
            </p:cNvPr>
            <p:cNvSpPr/>
            <p:nvPr/>
          </p:nvSpPr>
          <p:spPr>
            <a:xfrm rot="5400000">
              <a:off x="3990806" y="2669755"/>
              <a:ext cx="325112" cy="2510800"/>
            </a:xfrm>
            <a:prstGeom prst="leftBrac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6686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795937" y="343043"/>
            <a:ext cx="268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>
                <a:solidFill>
                  <a:srgbClr val="0000B4"/>
                </a:solidFill>
                <a:latin typeface="Trebuchet MS" pitchFamily="34" charset="0"/>
              </a:rPr>
              <a:t>Motivation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05837" y="1017423"/>
            <a:ext cx="1016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Trebuchet MS" pitchFamily="34" charset="0"/>
              </a:rPr>
              <a:t>A 1DoF bound system with discrete spectrum: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9302908" y="1765403"/>
            <a:ext cx="1846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Trebuchet MS" pitchFamily="34" charset="0"/>
              </a:rPr>
              <a:t>Smooth quantum level density</a:t>
            </a:r>
          </a:p>
        </p:txBody>
      </p:sp>
      <p:cxnSp>
        <p:nvCxnSpPr>
          <p:cNvPr id="9" name="Přímá spojnice se šipkou 8"/>
          <p:cNvCxnSpPr>
            <a:cxnSpLocks/>
          </p:cNvCxnSpPr>
          <p:nvPr/>
        </p:nvCxnSpPr>
        <p:spPr>
          <a:xfrm flipV="1">
            <a:off x="7791102" y="2227068"/>
            <a:ext cx="1468676" cy="211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>
            <a:cxnSpLocks/>
          </p:cNvCxnSpPr>
          <p:nvPr/>
        </p:nvCxnSpPr>
        <p:spPr>
          <a:xfrm flipH="1">
            <a:off x="3486803" y="1897973"/>
            <a:ext cx="1592433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i="1" smtClean="0">
                              <a:latin typeface="Cambria Math"/>
                            </a:rPr>
                            <m:t>𝑇</m:t>
                          </m:r>
                          <m:d>
                            <m:d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00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GB" sz="300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3000" i="1" smtClean="0">
                              <a:latin typeface="Cambria Math"/>
                            </a:rPr>
                            <m:t>𝜋</m:t>
                          </m:r>
                          <m:r>
                            <a:rPr lang="en-GB" sz="3000" i="1" smtClean="0">
                              <a:latin typeface="Cambria Math"/>
                            </a:rPr>
                            <m:t>ℏ</m:t>
                          </m:r>
                        </m:den>
                      </m:f>
                      <m:r>
                        <a:rPr lang="en-GB" sz="300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000" i="1" smtClean="0">
                              <a:latin typeface="Cambria Math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sz="30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latin typeface="Trebuchet MS" pitchFamily="34" charset="0"/>
                  </a:rPr>
                  <a:t>Period of a classical trajectory at energy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𝐸</m:t>
                    </m:r>
                  </m:oMath>
                </a14:m>
                <a:endParaRPr lang="en-GB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blipFill>
                <a:blip r:embed="rId4"/>
                <a:stretch>
                  <a:fillRect l="-1942" t="-5660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Skupina 6">
            <a:extLst>
              <a:ext uri="{FF2B5EF4-FFF2-40B4-BE49-F238E27FC236}">
                <a16:creationId xmlns:a16="http://schemas.microsoft.com/office/drawing/2014/main" id="{163FE6A8-384E-42E8-B31A-855AA64908BB}"/>
              </a:ext>
            </a:extLst>
          </p:cNvPr>
          <p:cNvGrpSpPr/>
          <p:nvPr/>
        </p:nvGrpSpPr>
        <p:grpSpPr>
          <a:xfrm>
            <a:off x="796141" y="2606000"/>
            <a:ext cx="6974704" cy="4269596"/>
            <a:chOff x="796141" y="2606000"/>
            <a:chExt cx="6974704" cy="4269596"/>
          </a:xfrm>
        </p:grpSpPr>
        <p:grpSp>
          <p:nvGrpSpPr>
            <p:cNvPr id="40" name="Skupina 39"/>
            <p:cNvGrpSpPr/>
            <p:nvPr/>
          </p:nvGrpSpPr>
          <p:grpSpPr>
            <a:xfrm>
              <a:off x="3608714" y="5759721"/>
              <a:ext cx="4162131" cy="868522"/>
              <a:chOff x="773863" y="5035166"/>
              <a:chExt cx="4162131" cy="868522"/>
            </a:xfrm>
          </p:grpSpPr>
          <p:pic>
            <p:nvPicPr>
              <p:cNvPr id="41" name="Picture 11" descr="D:\Pavel\Desktop\Lunch Nuclear 2013\potam1.png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63375" y="5098881"/>
                <a:ext cx="576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7" descr="D:\Pavel\Desktop\Lunch Nuclear 2013\potam2.png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886" y="5122771"/>
                <a:ext cx="576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9" descr="D:\Pavel\Desktop\Lunch Nuclear 2013\pota1.png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6960" y="5099556"/>
                <a:ext cx="576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8" descr="D:\Pavel\Desktop\Lunch Nuclear 2013\pota0.png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884" y="5035166"/>
                <a:ext cx="576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5" name="Přímá spojnice se šipkou 44"/>
              <p:cNvCxnSpPr/>
              <p:nvPr/>
            </p:nvCxnSpPr>
            <p:spPr>
              <a:xfrm>
                <a:off x="1533126" y="5903688"/>
                <a:ext cx="3175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Přímá spojnice se šipkou 45"/>
              <p:cNvCxnSpPr/>
              <p:nvPr/>
            </p:nvCxnSpPr>
            <p:spPr>
              <a:xfrm flipV="1">
                <a:off x="1378301" y="5307348"/>
                <a:ext cx="0" cy="41848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8" name="Picture 10" descr="D:\Pavel\Desktop\Lunch Nuclear 2013\pota2.png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9994" y="5156592"/>
                <a:ext cx="576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ovéPole 54"/>
                  <p:cNvSpPr txBox="1"/>
                  <p:nvPr/>
                </p:nvSpPr>
                <p:spPr>
                  <a:xfrm>
                    <a:off x="773863" y="5363660"/>
                    <a:ext cx="6671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i="1">
                              <a:latin typeface="Cambria Math"/>
                            </a:rPr>
                            <m:t>𝑉</m:t>
                          </m:r>
                          <m:r>
                            <a:rPr lang="en-GB" sz="1600" i="1">
                              <a:latin typeface="Cambria Math"/>
                            </a:rPr>
                            <m:t>(</m:t>
                          </m:r>
                          <m:r>
                            <a:rPr lang="en-GB" sz="160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1600" i="1">
                              <a:latin typeface="Cambria Math"/>
                            </a:rPr>
                            <m:t>)</m:t>
                          </m:r>
                        </m:oMath>
                      </m:oMathPara>
                    </a14:m>
                    <a:endParaRPr lang="en-GB" sz="1600"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5" name="TextovéPole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3863" y="5363660"/>
                    <a:ext cx="667106" cy="338554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2956" y="3315815"/>
              <a:ext cx="3529356" cy="2214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6" name="Přímá spojnice se šipkou 35"/>
            <p:cNvCxnSpPr/>
            <p:nvPr/>
          </p:nvCxnSpPr>
          <p:spPr>
            <a:xfrm flipV="1">
              <a:off x="3898604" y="3624126"/>
              <a:ext cx="0" cy="18430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ovéPole 36"/>
                <p:cNvSpPr txBox="1"/>
                <p:nvPr/>
              </p:nvSpPr>
              <p:spPr>
                <a:xfrm>
                  <a:off x="3732082" y="3227783"/>
                  <a:ext cx="4319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sz="2000" i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37" name="TextovéPole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2082" y="3227783"/>
                  <a:ext cx="431913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ovéPole 37"/>
            <p:cNvSpPr txBox="1"/>
            <p:nvPr/>
          </p:nvSpPr>
          <p:spPr>
            <a:xfrm>
              <a:off x="5838731" y="5612080"/>
              <a:ext cx="3434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>
                  <a:latin typeface="Symbol" panose="05050102010706020507" pitchFamily="18" charset="2"/>
                </a:rPr>
                <a:t>l</a:t>
              </a:r>
              <a:endParaRPr lang="en-GB" sz="1400">
                <a:latin typeface="Symbol" panose="05050102010706020507" pitchFamily="18" charset="2"/>
              </a:endParaRPr>
            </a:p>
          </p:txBody>
        </p:sp>
        <p:cxnSp>
          <p:nvCxnSpPr>
            <p:cNvPr id="39" name="Přímá spojnice se šipkou 38"/>
            <p:cNvCxnSpPr/>
            <p:nvPr/>
          </p:nvCxnSpPr>
          <p:spPr>
            <a:xfrm>
              <a:off x="4858627" y="5596652"/>
              <a:ext cx="229632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ovéPole 74"/>
                <p:cNvSpPr txBox="1"/>
                <p:nvPr/>
              </p:nvSpPr>
              <p:spPr>
                <a:xfrm>
                  <a:off x="4337497" y="6567819"/>
                  <a:ext cx="3175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latin typeface="Cambria Math"/>
                          </a:rPr>
                          <m:t>𝑥</m:t>
                        </m:r>
                      </m:oMath>
                    </m:oMathPara>
                  </a14:m>
                  <a:endParaRPr lang="en-GB" sz="1400">
                    <a:latin typeface="Symbol" panose="05050102010706020507" pitchFamily="18" charset="2"/>
                  </a:endParaRPr>
                </a:p>
              </p:txBody>
            </p:sp>
          </mc:Choice>
          <mc:Fallback xmlns="">
            <p:sp>
              <p:nvSpPr>
                <p:cNvPr id="75" name="TextovéPole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7497" y="6567819"/>
                  <a:ext cx="317500" cy="3077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57" name="TextovéPole 2056"/>
                <p:cNvSpPr txBox="1"/>
                <p:nvPr/>
              </p:nvSpPr>
              <p:spPr>
                <a:xfrm>
                  <a:off x="796141" y="2606000"/>
                  <a:ext cx="449062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u="sng">
                      <a:solidFill>
                        <a:srgbClr val="0000B4"/>
                      </a:solidFill>
                      <a:latin typeface="Trebuchet MS" pitchFamily="34" charset="0"/>
                    </a:rPr>
                    <a:t>Example:</a:t>
                  </a:r>
                  <a:r>
                    <a:rPr lang="en-GB" sz="1600">
                      <a:solidFill>
                        <a:srgbClr val="0000B4"/>
                      </a:solidFill>
                      <a:latin typeface="Trebuchet MS" pitchFamily="34" charset="0"/>
                    </a:rPr>
                    <a:t> CUSP system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00B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b="0" i="1" smtClean="0">
                          <a:solidFill>
                            <a:srgbClr val="0000B4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600" b="0" i="1" smtClean="0">
                          <a:solidFill>
                            <a:srgbClr val="0000B4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sz="1600" b="0" i="1" smtClean="0">
                          <a:solidFill>
                            <a:srgbClr val="0000B4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0000B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600" b="0" i="1" smtClean="0">
                          <a:solidFill>
                            <a:srgbClr val="0000B4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smtClean="0">
                          <a:solidFill>
                            <a:srgbClr val="0000B4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GB" sz="1600" b="0" i="1" smtClean="0">
                          <a:solidFill>
                            <a:srgbClr val="0000B4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endParaRPr lang="en-GB" sz="1600">
                    <a:solidFill>
                      <a:srgbClr val="0000B4"/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057" name="TextovéPole 20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6141" y="2606000"/>
                  <a:ext cx="4490621" cy="338554"/>
                </a:xfrm>
                <a:prstGeom prst="rect">
                  <a:avLst/>
                </a:prstGeom>
                <a:blipFill>
                  <a:blip r:embed="rId14"/>
                  <a:stretch>
                    <a:fillRect l="-815" t="-7143" b="-196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8" name="TextovéPole 87"/>
            <p:cNvSpPr txBox="1"/>
            <p:nvPr/>
          </p:nvSpPr>
          <p:spPr>
            <a:xfrm>
              <a:off x="4110511" y="2957168"/>
              <a:ext cx="21643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latin typeface="Trebuchet MS" pitchFamily="34" charset="0"/>
                </a:rPr>
                <a:t>Quantum level dynamics</a:t>
              </a:r>
            </a:p>
          </p:txBody>
        </p:sp>
      </p:grpSp>
      <p:grpSp>
        <p:nvGrpSpPr>
          <p:cNvPr id="3" name="Skupina 2">
            <a:extLst>
              <a:ext uri="{FF2B5EF4-FFF2-40B4-BE49-F238E27FC236}">
                <a16:creationId xmlns:a16="http://schemas.microsoft.com/office/drawing/2014/main" id="{9AC9B700-D876-4BFD-A57C-8BB4312549CC}"/>
              </a:ext>
            </a:extLst>
          </p:cNvPr>
          <p:cNvGrpSpPr/>
          <p:nvPr/>
        </p:nvGrpSpPr>
        <p:grpSpPr>
          <a:xfrm>
            <a:off x="2224865" y="4651446"/>
            <a:ext cx="3774766" cy="2154671"/>
            <a:chOff x="2224865" y="4651446"/>
            <a:chExt cx="3774766" cy="2154671"/>
          </a:xfrm>
        </p:grpSpPr>
        <p:sp>
          <p:nvSpPr>
            <p:cNvPr id="73" name="Ovál 72">
              <a:extLst>
                <a:ext uri="{FF2B5EF4-FFF2-40B4-BE49-F238E27FC236}">
                  <a16:creationId xmlns:a16="http://schemas.microsoft.com/office/drawing/2014/main" id="{70C1ED79-451D-4841-AEAF-70C07BFB4004}"/>
                </a:ext>
              </a:extLst>
            </p:cNvPr>
            <p:cNvSpPr/>
            <p:nvPr/>
          </p:nvSpPr>
          <p:spPr>
            <a:xfrm>
              <a:off x="5891631" y="465144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C704B6E4-74D4-45D1-953A-4A58DD830E1E}"/>
                </a:ext>
              </a:extLst>
            </p:cNvPr>
            <p:cNvSpPr/>
            <p:nvPr/>
          </p:nvSpPr>
          <p:spPr>
            <a:xfrm>
              <a:off x="2224865" y="5608534"/>
              <a:ext cx="1232136" cy="119758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ovéPole 30">
              <a:extLst>
                <a:ext uri="{FF2B5EF4-FFF2-40B4-BE49-F238E27FC236}">
                  <a16:creationId xmlns:a16="http://schemas.microsoft.com/office/drawing/2014/main" id="{BB9D12AB-E774-4255-B1AF-E0B555AEF0EF}"/>
                </a:ext>
              </a:extLst>
            </p:cNvPr>
            <p:cNvSpPr txBox="1"/>
            <p:nvPr/>
          </p:nvSpPr>
          <p:spPr>
            <a:xfrm>
              <a:off x="2302966" y="5827375"/>
              <a:ext cx="105312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>
                  <a:solidFill>
                    <a:srgbClr val="FF0000"/>
                  </a:solidFill>
                  <a:latin typeface="Trebuchet MS" pitchFamily="34" charset="0"/>
                </a:rPr>
                <a:t>Quantum Phase Transition</a:t>
              </a:r>
            </a:p>
          </p:txBody>
        </p:sp>
        <p:cxnSp>
          <p:nvCxnSpPr>
            <p:cNvPr id="77" name="Přímá spojnice se šipkou 76">
              <a:extLst>
                <a:ext uri="{FF2B5EF4-FFF2-40B4-BE49-F238E27FC236}">
                  <a16:creationId xmlns:a16="http://schemas.microsoft.com/office/drawing/2014/main" id="{874F35C4-C219-4A98-9D78-3829C74F54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0264" y="4743344"/>
              <a:ext cx="2490417" cy="118438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2D71B87C-33E1-4A4C-8FBF-08BFA0FBBF99}"/>
              </a:ext>
            </a:extLst>
          </p:cNvPr>
          <p:cNvGrpSpPr/>
          <p:nvPr/>
        </p:nvGrpSpPr>
        <p:grpSpPr>
          <a:xfrm>
            <a:off x="5152627" y="3857320"/>
            <a:ext cx="1585757" cy="849620"/>
            <a:chOff x="5152627" y="3857320"/>
            <a:chExt cx="1585757" cy="849620"/>
          </a:xfrm>
        </p:grpSpPr>
        <p:sp>
          <p:nvSpPr>
            <p:cNvPr id="61" name="Volný tvar 32">
              <a:extLst>
                <a:ext uri="{FF2B5EF4-FFF2-40B4-BE49-F238E27FC236}">
                  <a16:creationId xmlns:a16="http://schemas.microsoft.com/office/drawing/2014/main" id="{D40F3050-C0BD-49AF-85AB-991840F285B1}"/>
                </a:ext>
              </a:extLst>
            </p:cNvPr>
            <p:cNvSpPr/>
            <p:nvPr/>
          </p:nvSpPr>
          <p:spPr>
            <a:xfrm>
              <a:off x="5943425" y="3861485"/>
              <a:ext cx="794959" cy="845455"/>
            </a:xfrm>
            <a:custGeom>
              <a:avLst/>
              <a:gdLst>
                <a:gd name="connsiteX0" fmla="*/ 0 w 1229932"/>
                <a:gd name="connsiteY0" fmla="*/ 1307205 h 1307205"/>
                <a:gd name="connsiteX1" fmla="*/ 199622 w 1229932"/>
                <a:gd name="connsiteY1" fmla="*/ 1068946 h 1307205"/>
                <a:gd name="connsiteX2" fmla="*/ 482957 w 1229932"/>
                <a:gd name="connsiteY2" fmla="*/ 740535 h 1307205"/>
                <a:gd name="connsiteX3" fmla="*/ 708338 w 1229932"/>
                <a:gd name="connsiteY3" fmla="*/ 495836 h 1307205"/>
                <a:gd name="connsiteX4" fmla="*/ 927279 w 1229932"/>
                <a:gd name="connsiteY4" fmla="*/ 270456 h 1307205"/>
                <a:gd name="connsiteX5" fmla="*/ 1101143 w 1229932"/>
                <a:gd name="connsiteY5" fmla="*/ 96591 h 1307205"/>
                <a:gd name="connsiteX6" fmla="*/ 1229932 w 1229932"/>
                <a:gd name="connsiteY6" fmla="*/ 0 h 130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9932" h="1307205">
                  <a:moveTo>
                    <a:pt x="0" y="1307205"/>
                  </a:moveTo>
                  <a:cubicBezTo>
                    <a:pt x="59564" y="1235298"/>
                    <a:pt x="119129" y="1163391"/>
                    <a:pt x="199622" y="1068946"/>
                  </a:cubicBezTo>
                  <a:cubicBezTo>
                    <a:pt x="280115" y="974501"/>
                    <a:pt x="398171" y="836053"/>
                    <a:pt x="482957" y="740535"/>
                  </a:cubicBezTo>
                  <a:cubicBezTo>
                    <a:pt x="567743" y="645017"/>
                    <a:pt x="634284" y="574182"/>
                    <a:pt x="708338" y="495836"/>
                  </a:cubicBezTo>
                  <a:cubicBezTo>
                    <a:pt x="782392" y="417490"/>
                    <a:pt x="861812" y="336997"/>
                    <a:pt x="927279" y="270456"/>
                  </a:cubicBezTo>
                  <a:cubicBezTo>
                    <a:pt x="992747" y="203915"/>
                    <a:pt x="1050701" y="141667"/>
                    <a:pt x="1101143" y="96591"/>
                  </a:cubicBezTo>
                  <a:cubicBezTo>
                    <a:pt x="1151585" y="51515"/>
                    <a:pt x="1190758" y="25757"/>
                    <a:pt x="1229932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Volný tvar 33">
              <a:extLst>
                <a:ext uri="{FF2B5EF4-FFF2-40B4-BE49-F238E27FC236}">
                  <a16:creationId xmlns:a16="http://schemas.microsoft.com/office/drawing/2014/main" id="{A2A22884-E681-4FDF-AB28-E513021928F9}"/>
                </a:ext>
              </a:extLst>
            </p:cNvPr>
            <p:cNvSpPr/>
            <p:nvPr/>
          </p:nvSpPr>
          <p:spPr>
            <a:xfrm flipH="1">
              <a:off x="5156789" y="3861485"/>
              <a:ext cx="789480" cy="845455"/>
            </a:xfrm>
            <a:custGeom>
              <a:avLst/>
              <a:gdLst>
                <a:gd name="connsiteX0" fmla="*/ 0 w 1229932"/>
                <a:gd name="connsiteY0" fmla="*/ 1307205 h 1307205"/>
                <a:gd name="connsiteX1" fmla="*/ 199622 w 1229932"/>
                <a:gd name="connsiteY1" fmla="*/ 1068946 h 1307205"/>
                <a:gd name="connsiteX2" fmla="*/ 482957 w 1229932"/>
                <a:gd name="connsiteY2" fmla="*/ 740535 h 1307205"/>
                <a:gd name="connsiteX3" fmla="*/ 708338 w 1229932"/>
                <a:gd name="connsiteY3" fmla="*/ 495836 h 1307205"/>
                <a:gd name="connsiteX4" fmla="*/ 927279 w 1229932"/>
                <a:gd name="connsiteY4" fmla="*/ 270456 h 1307205"/>
                <a:gd name="connsiteX5" fmla="*/ 1101143 w 1229932"/>
                <a:gd name="connsiteY5" fmla="*/ 96591 h 1307205"/>
                <a:gd name="connsiteX6" fmla="*/ 1229932 w 1229932"/>
                <a:gd name="connsiteY6" fmla="*/ 0 h 130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9932" h="1307205">
                  <a:moveTo>
                    <a:pt x="0" y="1307205"/>
                  </a:moveTo>
                  <a:cubicBezTo>
                    <a:pt x="59564" y="1235298"/>
                    <a:pt x="119129" y="1163391"/>
                    <a:pt x="199622" y="1068946"/>
                  </a:cubicBezTo>
                  <a:cubicBezTo>
                    <a:pt x="280115" y="974501"/>
                    <a:pt x="398171" y="836053"/>
                    <a:pt x="482957" y="740535"/>
                  </a:cubicBezTo>
                  <a:cubicBezTo>
                    <a:pt x="567743" y="645017"/>
                    <a:pt x="634284" y="574182"/>
                    <a:pt x="708338" y="495836"/>
                  </a:cubicBezTo>
                  <a:cubicBezTo>
                    <a:pt x="782392" y="417490"/>
                    <a:pt x="861812" y="336997"/>
                    <a:pt x="927279" y="270456"/>
                  </a:cubicBezTo>
                  <a:cubicBezTo>
                    <a:pt x="992747" y="203915"/>
                    <a:pt x="1050701" y="141667"/>
                    <a:pt x="1101143" y="96591"/>
                  </a:cubicBezTo>
                  <a:cubicBezTo>
                    <a:pt x="1151585" y="51515"/>
                    <a:pt x="1190758" y="25757"/>
                    <a:pt x="1229932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Volný tvar 34">
              <a:extLst>
                <a:ext uri="{FF2B5EF4-FFF2-40B4-BE49-F238E27FC236}">
                  <a16:creationId xmlns:a16="http://schemas.microsoft.com/office/drawing/2014/main" id="{03F85EE5-8ABA-4A33-8A9B-C326D41672D1}"/>
                </a:ext>
              </a:extLst>
            </p:cNvPr>
            <p:cNvSpPr/>
            <p:nvPr/>
          </p:nvSpPr>
          <p:spPr>
            <a:xfrm>
              <a:off x="5152627" y="3857320"/>
              <a:ext cx="1585757" cy="142404"/>
            </a:xfrm>
            <a:custGeom>
              <a:avLst/>
              <a:gdLst>
                <a:gd name="connsiteX0" fmla="*/ 0 w 2453425"/>
                <a:gd name="connsiteY0" fmla="*/ 0 h 220179"/>
                <a:gd name="connsiteX1" fmla="*/ 321972 w 2453425"/>
                <a:gd name="connsiteY1" fmla="*/ 122349 h 220179"/>
                <a:gd name="connsiteX2" fmla="*/ 553791 w 2453425"/>
                <a:gd name="connsiteY2" fmla="*/ 186744 h 220179"/>
                <a:gd name="connsiteX3" fmla="*/ 772732 w 2453425"/>
                <a:gd name="connsiteY3" fmla="*/ 212502 h 220179"/>
                <a:gd name="connsiteX4" fmla="*/ 1081825 w 2453425"/>
                <a:gd name="connsiteY4" fmla="*/ 218941 h 220179"/>
                <a:gd name="connsiteX5" fmla="*/ 1397357 w 2453425"/>
                <a:gd name="connsiteY5" fmla="*/ 218941 h 220179"/>
                <a:gd name="connsiteX6" fmla="*/ 1732208 w 2453425"/>
                <a:gd name="connsiteY6" fmla="*/ 206062 h 220179"/>
                <a:gd name="connsiteX7" fmla="*/ 2105695 w 2453425"/>
                <a:gd name="connsiteY7" fmla="*/ 135228 h 220179"/>
                <a:gd name="connsiteX8" fmla="*/ 2324636 w 2453425"/>
                <a:gd name="connsiteY8" fmla="*/ 57955 h 220179"/>
                <a:gd name="connsiteX9" fmla="*/ 2453425 w 2453425"/>
                <a:gd name="connsiteY9" fmla="*/ 6440 h 22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53425" h="220179">
                  <a:moveTo>
                    <a:pt x="0" y="0"/>
                  </a:moveTo>
                  <a:cubicBezTo>
                    <a:pt x="114837" y="45612"/>
                    <a:pt x="229674" y="91225"/>
                    <a:pt x="321972" y="122349"/>
                  </a:cubicBezTo>
                  <a:cubicBezTo>
                    <a:pt x="414271" y="153473"/>
                    <a:pt x="478664" y="171719"/>
                    <a:pt x="553791" y="186744"/>
                  </a:cubicBezTo>
                  <a:cubicBezTo>
                    <a:pt x="628918" y="201769"/>
                    <a:pt x="684726" y="207136"/>
                    <a:pt x="772732" y="212502"/>
                  </a:cubicBezTo>
                  <a:cubicBezTo>
                    <a:pt x="860738" y="217868"/>
                    <a:pt x="977721" y="217868"/>
                    <a:pt x="1081825" y="218941"/>
                  </a:cubicBezTo>
                  <a:cubicBezTo>
                    <a:pt x="1185929" y="220014"/>
                    <a:pt x="1288960" y="221087"/>
                    <a:pt x="1397357" y="218941"/>
                  </a:cubicBezTo>
                  <a:cubicBezTo>
                    <a:pt x="1505754" y="216795"/>
                    <a:pt x="1614152" y="220014"/>
                    <a:pt x="1732208" y="206062"/>
                  </a:cubicBezTo>
                  <a:cubicBezTo>
                    <a:pt x="1850264" y="192110"/>
                    <a:pt x="2006957" y="159913"/>
                    <a:pt x="2105695" y="135228"/>
                  </a:cubicBezTo>
                  <a:cubicBezTo>
                    <a:pt x="2204433" y="110544"/>
                    <a:pt x="2266681" y="79420"/>
                    <a:pt x="2324636" y="57955"/>
                  </a:cubicBezTo>
                  <a:cubicBezTo>
                    <a:pt x="2382591" y="36490"/>
                    <a:pt x="2418008" y="21465"/>
                    <a:pt x="2453425" y="644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A68DCC38-780D-4445-A874-2FE2CA5BDE58}"/>
              </a:ext>
            </a:extLst>
          </p:cNvPr>
          <p:cNvGrpSpPr/>
          <p:nvPr/>
        </p:nvGrpSpPr>
        <p:grpSpPr>
          <a:xfrm>
            <a:off x="4577238" y="6388636"/>
            <a:ext cx="2818697" cy="192231"/>
            <a:chOff x="4577238" y="6388636"/>
            <a:chExt cx="2818697" cy="192231"/>
          </a:xfrm>
        </p:grpSpPr>
        <p:sp>
          <p:nvSpPr>
            <p:cNvPr id="65" name="Ovál 64">
              <a:extLst>
                <a:ext uri="{FF2B5EF4-FFF2-40B4-BE49-F238E27FC236}">
                  <a16:creationId xmlns:a16="http://schemas.microsoft.com/office/drawing/2014/main" id="{3AC446EE-25E8-47DC-A0A2-504C4FE45CDA}"/>
                </a:ext>
              </a:extLst>
            </p:cNvPr>
            <p:cNvSpPr/>
            <p:nvPr/>
          </p:nvSpPr>
          <p:spPr>
            <a:xfrm>
              <a:off x="5286762" y="6440153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ál 65">
              <a:extLst>
                <a:ext uri="{FF2B5EF4-FFF2-40B4-BE49-F238E27FC236}">
                  <a16:creationId xmlns:a16="http://schemas.microsoft.com/office/drawing/2014/main" id="{FA60C8C7-CC24-4B65-B9F7-0858BA04431D}"/>
                </a:ext>
              </a:extLst>
            </p:cNvPr>
            <p:cNvSpPr/>
            <p:nvPr/>
          </p:nvSpPr>
          <p:spPr>
            <a:xfrm>
              <a:off x="4577238" y="6476604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ál 68">
              <a:extLst>
                <a:ext uri="{FF2B5EF4-FFF2-40B4-BE49-F238E27FC236}">
                  <a16:creationId xmlns:a16="http://schemas.microsoft.com/office/drawing/2014/main" id="{531BD763-E7A7-46E4-BBF8-123DE7C62023}"/>
                </a:ext>
              </a:extLst>
            </p:cNvPr>
            <p:cNvSpPr/>
            <p:nvPr/>
          </p:nvSpPr>
          <p:spPr>
            <a:xfrm>
              <a:off x="6580215" y="6449541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ál 69">
              <a:extLst>
                <a:ext uri="{FF2B5EF4-FFF2-40B4-BE49-F238E27FC236}">
                  <a16:creationId xmlns:a16="http://schemas.microsoft.com/office/drawing/2014/main" id="{34859C37-4071-4AA6-82D4-9A722D3D783A}"/>
                </a:ext>
              </a:extLst>
            </p:cNvPr>
            <p:cNvSpPr/>
            <p:nvPr/>
          </p:nvSpPr>
          <p:spPr>
            <a:xfrm>
              <a:off x="5818681" y="638957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ál 70">
              <a:extLst>
                <a:ext uri="{FF2B5EF4-FFF2-40B4-BE49-F238E27FC236}">
                  <a16:creationId xmlns:a16="http://schemas.microsoft.com/office/drawing/2014/main" id="{46D1B398-1087-42B4-8594-EDF059A3D894}"/>
                </a:ext>
              </a:extLst>
            </p:cNvPr>
            <p:cNvSpPr/>
            <p:nvPr/>
          </p:nvSpPr>
          <p:spPr>
            <a:xfrm>
              <a:off x="6055459" y="6388636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ál 71">
              <a:extLst>
                <a:ext uri="{FF2B5EF4-FFF2-40B4-BE49-F238E27FC236}">
                  <a16:creationId xmlns:a16="http://schemas.microsoft.com/office/drawing/2014/main" id="{8B3B6811-4EEE-4DAB-93A7-8245FFD44A47}"/>
                </a:ext>
              </a:extLst>
            </p:cNvPr>
            <p:cNvSpPr/>
            <p:nvPr/>
          </p:nvSpPr>
          <p:spPr>
            <a:xfrm>
              <a:off x="7323935" y="650886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9387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795937" y="343043"/>
            <a:ext cx="268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>
                <a:solidFill>
                  <a:srgbClr val="0000B4"/>
                </a:solidFill>
                <a:latin typeface="Trebuchet MS" pitchFamily="34" charset="0"/>
              </a:rPr>
              <a:t>Motivation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05837" y="1017423"/>
            <a:ext cx="1016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Trebuchet MS" pitchFamily="34" charset="0"/>
              </a:rPr>
              <a:t>A 1DoF bound system with discrete spectrum: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9302908" y="1765403"/>
            <a:ext cx="1846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Trebuchet MS" pitchFamily="34" charset="0"/>
              </a:rPr>
              <a:t>Smooth quantum level density</a:t>
            </a:r>
          </a:p>
        </p:txBody>
      </p:sp>
      <p:cxnSp>
        <p:nvCxnSpPr>
          <p:cNvPr id="9" name="Přímá spojnice se šipkou 8"/>
          <p:cNvCxnSpPr>
            <a:cxnSpLocks/>
          </p:cNvCxnSpPr>
          <p:nvPr/>
        </p:nvCxnSpPr>
        <p:spPr>
          <a:xfrm flipV="1">
            <a:off x="7791102" y="2227068"/>
            <a:ext cx="1468676" cy="211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>
            <a:cxnSpLocks/>
          </p:cNvCxnSpPr>
          <p:nvPr/>
        </p:nvCxnSpPr>
        <p:spPr>
          <a:xfrm flipH="1">
            <a:off x="3486803" y="1897973"/>
            <a:ext cx="1592433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i="1" smtClean="0">
                              <a:latin typeface="Cambria Math"/>
                            </a:rPr>
                            <m:t>𝑇</m:t>
                          </m:r>
                          <m:d>
                            <m:d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00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GB" sz="300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3000" i="1" smtClean="0">
                              <a:latin typeface="Cambria Math"/>
                            </a:rPr>
                            <m:t>𝜋</m:t>
                          </m:r>
                          <m:r>
                            <a:rPr lang="en-GB" sz="3000" i="1" smtClean="0">
                              <a:latin typeface="Cambria Math"/>
                            </a:rPr>
                            <m:t>ℏ</m:t>
                          </m:r>
                        </m:den>
                      </m:f>
                      <m:r>
                        <a:rPr lang="en-GB" sz="300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000" i="1" smtClean="0">
                              <a:latin typeface="Cambria Math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00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sz="300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latin typeface="Trebuchet MS" pitchFamily="34" charset="0"/>
                  </a:rPr>
                  <a:t>Period of a classical trajectory at energy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𝐸</m:t>
                    </m:r>
                  </m:oMath>
                </a14:m>
                <a:endParaRPr lang="en-GB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blipFill>
                <a:blip r:embed="rId4"/>
                <a:stretch>
                  <a:fillRect l="-1942" t="-5660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Skupina 9">
            <a:extLst>
              <a:ext uri="{FF2B5EF4-FFF2-40B4-BE49-F238E27FC236}">
                <a16:creationId xmlns:a16="http://schemas.microsoft.com/office/drawing/2014/main" id="{B6F8B9BB-6C83-4166-8CE1-FB0B5396A2D5}"/>
              </a:ext>
            </a:extLst>
          </p:cNvPr>
          <p:cNvGrpSpPr/>
          <p:nvPr/>
        </p:nvGrpSpPr>
        <p:grpSpPr>
          <a:xfrm>
            <a:off x="796141" y="2606000"/>
            <a:ext cx="6974704" cy="4269596"/>
            <a:chOff x="796141" y="2606000"/>
            <a:chExt cx="6974704" cy="4269596"/>
          </a:xfrm>
        </p:grpSpPr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163FE6A8-384E-42E8-B31A-855AA64908BB}"/>
                </a:ext>
              </a:extLst>
            </p:cNvPr>
            <p:cNvGrpSpPr/>
            <p:nvPr/>
          </p:nvGrpSpPr>
          <p:grpSpPr>
            <a:xfrm>
              <a:off x="796141" y="2606000"/>
              <a:ext cx="6974704" cy="4269596"/>
              <a:chOff x="796141" y="2606000"/>
              <a:chExt cx="6974704" cy="4269596"/>
            </a:xfrm>
          </p:grpSpPr>
          <p:grpSp>
            <p:nvGrpSpPr>
              <p:cNvPr id="40" name="Skupina 39"/>
              <p:cNvGrpSpPr/>
              <p:nvPr/>
            </p:nvGrpSpPr>
            <p:grpSpPr>
              <a:xfrm>
                <a:off x="3608714" y="5759721"/>
                <a:ext cx="4162131" cy="868522"/>
                <a:chOff x="773863" y="5035166"/>
                <a:chExt cx="4162131" cy="868522"/>
              </a:xfrm>
            </p:grpSpPr>
            <p:pic>
              <p:nvPicPr>
                <p:cNvPr id="41" name="Picture 11" descr="D:\Pavel\Desktop\Lunch Nuclear 2013\potam1.png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63375" y="5098881"/>
                  <a:ext cx="576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2" name="Picture 7" descr="D:\Pavel\Desktop\Lunch Nuclear 2013\potam2.png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44886" y="5122771"/>
                  <a:ext cx="576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3" name="Picture 9" descr="D:\Pavel\Desktop\Lunch Nuclear 2013\pota1.png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06960" y="5099556"/>
                  <a:ext cx="576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4" name="Picture 8" descr="D:\Pavel\Desktop\Lunch Nuclear 2013\pota0.png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36884" y="5035166"/>
                  <a:ext cx="576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45" name="Přímá spojnice se šipkou 44"/>
                <p:cNvCxnSpPr/>
                <p:nvPr/>
              </p:nvCxnSpPr>
              <p:spPr>
                <a:xfrm>
                  <a:off x="1533126" y="5903688"/>
                  <a:ext cx="3175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Přímá spojnice se šipkou 45"/>
                <p:cNvCxnSpPr/>
                <p:nvPr/>
              </p:nvCxnSpPr>
              <p:spPr>
                <a:xfrm flipV="1">
                  <a:off x="1378301" y="5307348"/>
                  <a:ext cx="0" cy="41848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8" name="Picture 10" descr="D:\Pavel\Desktop\Lunch Nuclear 2013\pota2.png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9994" y="5156592"/>
                  <a:ext cx="576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9" name="Ovál 48"/>
                <p:cNvSpPr/>
                <p:nvPr/>
              </p:nvSpPr>
              <p:spPr>
                <a:xfrm>
                  <a:off x="2451911" y="5715598"/>
                  <a:ext cx="72000" cy="72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Ovál 49"/>
                <p:cNvSpPr/>
                <p:nvPr/>
              </p:nvSpPr>
              <p:spPr>
                <a:xfrm>
                  <a:off x="1742387" y="5752049"/>
                  <a:ext cx="72000" cy="72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Ovál 50"/>
                <p:cNvSpPr/>
                <p:nvPr/>
              </p:nvSpPr>
              <p:spPr>
                <a:xfrm>
                  <a:off x="3745364" y="5724986"/>
                  <a:ext cx="72000" cy="72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Ovál 51"/>
                <p:cNvSpPr/>
                <p:nvPr/>
              </p:nvSpPr>
              <p:spPr>
                <a:xfrm>
                  <a:off x="2983830" y="5665017"/>
                  <a:ext cx="72000" cy="72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Ovál 52"/>
                <p:cNvSpPr/>
                <p:nvPr/>
              </p:nvSpPr>
              <p:spPr>
                <a:xfrm>
                  <a:off x="3220608" y="5664081"/>
                  <a:ext cx="72000" cy="72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Ovál 53"/>
                <p:cNvSpPr/>
                <p:nvPr/>
              </p:nvSpPr>
              <p:spPr>
                <a:xfrm>
                  <a:off x="4489084" y="5784312"/>
                  <a:ext cx="72000" cy="72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5" name="TextovéPole 54"/>
                    <p:cNvSpPr txBox="1"/>
                    <p:nvPr/>
                  </p:nvSpPr>
                  <p:spPr>
                    <a:xfrm>
                      <a:off x="773863" y="5363660"/>
                      <a:ext cx="66710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600" i="1">
                                <a:latin typeface="Cambria Math"/>
                              </a:rPr>
                              <m:t>𝑉</m:t>
                            </m:r>
                            <m:r>
                              <a:rPr lang="en-GB" sz="1600" i="1">
                                <a:latin typeface="Cambria Math"/>
                              </a:rPr>
                              <m:t>(</m:t>
                            </m:r>
                            <m:r>
                              <a:rPr lang="en-GB" sz="160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1600" i="1">
                                <a:latin typeface="Cambria Math"/>
                              </a:rPr>
                              <m:t>)</m:t>
                            </m:r>
                          </m:oMath>
                        </m:oMathPara>
                      </a14:m>
                      <a:endParaRPr lang="en-GB" sz="1600">
                        <a:latin typeface="Trebuchet MS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5" name="TextovéPole 5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3863" y="5363660"/>
                      <a:ext cx="667106" cy="338554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pic>
            <p:nvPicPr>
              <p:cNvPr id="28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2956" y="3315815"/>
                <a:ext cx="3529356" cy="2214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6" name="Přímá spojnice se šipkou 35"/>
              <p:cNvCxnSpPr/>
              <p:nvPr/>
            </p:nvCxnSpPr>
            <p:spPr>
              <a:xfrm flipV="1">
                <a:off x="3898604" y="3624126"/>
                <a:ext cx="0" cy="18430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ovéPole 36"/>
                  <p:cNvSpPr txBox="1"/>
                  <p:nvPr/>
                </p:nvSpPr>
                <p:spPr>
                  <a:xfrm>
                    <a:off x="3732082" y="3227783"/>
                    <a:ext cx="431913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00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oMath>
                      </m:oMathPara>
                    </a14:m>
                    <a:endParaRPr lang="en-GB" sz="2000" i="1"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7" name="TextovéPole 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2082" y="3227783"/>
                    <a:ext cx="431913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8" name="TextovéPole 37"/>
              <p:cNvSpPr txBox="1"/>
              <p:nvPr/>
            </p:nvSpPr>
            <p:spPr>
              <a:xfrm>
                <a:off x="5838731" y="5612080"/>
                <a:ext cx="3434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>
                    <a:latin typeface="Symbol" panose="05050102010706020507" pitchFamily="18" charset="2"/>
                  </a:rPr>
                  <a:t>l</a:t>
                </a:r>
                <a:endParaRPr lang="en-GB" sz="1400">
                  <a:latin typeface="Symbol" panose="05050102010706020507" pitchFamily="18" charset="2"/>
                </a:endParaRPr>
              </a:p>
            </p:txBody>
          </p:sp>
          <p:cxnSp>
            <p:nvCxnSpPr>
              <p:cNvPr id="39" name="Přímá spojnice se šipkou 38"/>
              <p:cNvCxnSpPr/>
              <p:nvPr/>
            </p:nvCxnSpPr>
            <p:spPr>
              <a:xfrm>
                <a:off x="4858627" y="5596652"/>
                <a:ext cx="2296320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5" name="TextovéPole 74"/>
                  <p:cNvSpPr txBox="1"/>
                  <p:nvPr/>
                </p:nvSpPr>
                <p:spPr>
                  <a:xfrm>
                    <a:off x="4337497" y="6567819"/>
                    <a:ext cx="3175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i="1" smtClean="0">
                              <a:latin typeface="Cambria Math"/>
                            </a:rPr>
                            <m:t>𝑥</m:t>
                          </m:r>
                        </m:oMath>
                      </m:oMathPara>
                    </a14:m>
                    <a:endParaRPr lang="en-GB" sz="1400">
                      <a:latin typeface="Symbol" panose="05050102010706020507" pitchFamily="18" charset="2"/>
                    </a:endParaRPr>
                  </a:p>
                </p:txBody>
              </p:sp>
            </mc:Choice>
            <mc:Fallback xmlns="">
              <p:sp>
                <p:nvSpPr>
                  <p:cNvPr id="75" name="TextovéPole 7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7497" y="6567819"/>
                    <a:ext cx="317500" cy="307777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57" name="TextovéPole 2056"/>
                  <p:cNvSpPr txBox="1"/>
                  <p:nvPr/>
                </p:nvSpPr>
                <p:spPr>
                  <a:xfrm>
                    <a:off x="796141" y="2606000"/>
                    <a:ext cx="439155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u="sng">
                        <a:solidFill>
                          <a:srgbClr val="0000B4"/>
                        </a:solidFill>
                        <a:latin typeface="Trebuchet MS" pitchFamily="34" charset="0"/>
                      </a:rPr>
                      <a:t>Example:</a:t>
                    </a:r>
                    <a:r>
                      <a:rPr lang="en-GB" sz="1600">
                        <a:solidFill>
                          <a:srgbClr val="0000B4"/>
                        </a:solidFill>
                        <a:latin typeface="Trebuchet MS" pitchFamily="34" charset="0"/>
                      </a:rPr>
                      <a:t> CUSP system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sSup>
                          <m:sSupPr>
                            <m:ctrlP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1600" b="0" i="1" smtClean="0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GB" sz="16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a14:m>
                    <a:endParaRPr lang="en-GB" sz="1600">
                      <a:solidFill>
                        <a:srgbClr val="0000B4"/>
                      </a:solidFill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057" name="TextovéPole 205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6141" y="2606000"/>
                    <a:ext cx="4391555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833" t="-7143" b="-1964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8" name="TextovéPole 87"/>
              <p:cNvSpPr txBox="1"/>
              <p:nvPr/>
            </p:nvSpPr>
            <p:spPr>
              <a:xfrm>
                <a:off x="4110511" y="2957168"/>
                <a:ext cx="21643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i="1">
                    <a:latin typeface="Trebuchet MS" pitchFamily="34" charset="0"/>
                  </a:rPr>
                  <a:t>Quantum level dynamics</a:t>
                </a:r>
              </a:p>
            </p:txBody>
          </p:sp>
        </p:grpSp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9AC9B700-D876-4BFD-A57C-8BB4312549CC}"/>
                </a:ext>
              </a:extLst>
            </p:cNvPr>
            <p:cNvGrpSpPr/>
            <p:nvPr/>
          </p:nvGrpSpPr>
          <p:grpSpPr>
            <a:xfrm>
              <a:off x="2224865" y="4651446"/>
              <a:ext cx="3774766" cy="2154671"/>
              <a:chOff x="2224865" y="4651446"/>
              <a:chExt cx="3774766" cy="2154671"/>
            </a:xfrm>
          </p:grpSpPr>
          <p:sp>
            <p:nvSpPr>
              <p:cNvPr id="73" name="Ovál 72">
                <a:extLst>
                  <a:ext uri="{FF2B5EF4-FFF2-40B4-BE49-F238E27FC236}">
                    <a16:creationId xmlns:a16="http://schemas.microsoft.com/office/drawing/2014/main" id="{70C1ED79-451D-4841-AEAF-70C07BFB4004}"/>
                  </a:ext>
                </a:extLst>
              </p:cNvPr>
              <p:cNvSpPr/>
              <p:nvPr/>
            </p:nvSpPr>
            <p:spPr>
              <a:xfrm>
                <a:off x="5891631" y="4651446"/>
                <a:ext cx="108000" cy="108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ál 29">
                <a:extLst>
                  <a:ext uri="{FF2B5EF4-FFF2-40B4-BE49-F238E27FC236}">
                    <a16:creationId xmlns:a16="http://schemas.microsoft.com/office/drawing/2014/main" id="{C704B6E4-74D4-45D1-953A-4A58DD830E1E}"/>
                  </a:ext>
                </a:extLst>
              </p:cNvPr>
              <p:cNvSpPr/>
              <p:nvPr/>
            </p:nvSpPr>
            <p:spPr>
              <a:xfrm>
                <a:off x="2224865" y="5608534"/>
                <a:ext cx="1232136" cy="1197583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BB9D12AB-E774-4255-B1AF-E0B555AEF0EF}"/>
                  </a:ext>
                </a:extLst>
              </p:cNvPr>
              <p:cNvSpPr txBox="1"/>
              <p:nvPr/>
            </p:nvSpPr>
            <p:spPr>
              <a:xfrm>
                <a:off x="2302966" y="5827375"/>
                <a:ext cx="1053124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500">
                    <a:solidFill>
                      <a:srgbClr val="FF0000"/>
                    </a:solidFill>
                    <a:latin typeface="Trebuchet MS" pitchFamily="34" charset="0"/>
                  </a:rPr>
                  <a:t>Quantum Phase Transition</a:t>
                </a:r>
              </a:p>
            </p:txBody>
          </p:sp>
          <p:cxnSp>
            <p:nvCxnSpPr>
              <p:cNvPr id="77" name="Přímá spojnice se šipkou 76">
                <a:extLst>
                  <a:ext uri="{FF2B5EF4-FFF2-40B4-BE49-F238E27FC236}">
                    <a16:creationId xmlns:a16="http://schemas.microsoft.com/office/drawing/2014/main" id="{874F35C4-C219-4A98-9D78-3829C74F54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00264" y="4743344"/>
                <a:ext cx="2490417" cy="118438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2D71B87C-33E1-4A4C-8FBF-08BFA0FBBF99}"/>
                </a:ext>
              </a:extLst>
            </p:cNvPr>
            <p:cNvGrpSpPr/>
            <p:nvPr/>
          </p:nvGrpSpPr>
          <p:grpSpPr>
            <a:xfrm>
              <a:off x="5152627" y="3857320"/>
              <a:ext cx="1585757" cy="849620"/>
              <a:chOff x="5152627" y="3857320"/>
              <a:chExt cx="1585757" cy="849620"/>
            </a:xfrm>
          </p:grpSpPr>
          <p:sp>
            <p:nvSpPr>
              <p:cNvPr id="61" name="Volný tvar 32">
                <a:extLst>
                  <a:ext uri="{FF2B5EF4-FFF2-40B4-BE49-F238E27FC236}">
                    <a16:creationId xmlns:a16="http://schemas.microsoft.com/office/drawing/2014/main" id="{D40F3050-C0BD-49AF-85AB-991840F285B1}"/>
                  </a:ext>
                </a:extLst>
              </p:cNvPr>
              <p:cNvSpPr/>
              <p:nvPr/>
            </p:nvSpPr>
            <p:spPr>
              <a:xfrm>
                <a:off x="5943425" y="3861485"/>
                <a:ext cx="794959" cy="845455"/>
              </a:xfrm>
              <a:custGeom>
                <a:avLst/>
                <a:gdLst>
                  <a:gd name="connsiteX0" fmla="*/ 0 w 1229932"/>
                  <a:gd name="connsiteY0" fmla="*/ 1307205 h 1307205"/>
                  <a:gd name="connsiteX1" fmla="*/ 199622 w 1229932"/>
                  <a:gd name="connsiteY1" fmla="*/ 1068946 h 1307205"/>
                  <a:gd name="connsiteX2" fmla="*/ 482957 w 1229932"/>
                  <a:gd name="connsiteY2" fmla="*/ 740535 h 1307205"/>
                  <a:gd name="connsiteX3" fmla="*/ 708338 w 1229932"/>
                  <a:gd name="connsiteY3" fmla="*/ 495836 h 1307205"/>
                  <a:gd name="connsiteX4" fmla="*/ 927279 w 1229932"/>
                  <a:gd name="connsiteY4" fmla="*/ 270456 h 1307205"/>
                  <a:gd name="connsiteX5" fmla="*/ 1101143 w 1229932"/>
                  <a:gd name="connsiteY5" fmla="*/ 96591 h 1307205"/>
                  <a:gd name="connsiteX6" fmla="*/ 1229932 w 1229932"/>
                  <a:gd name="connsiteY6" fmla="*/ 0 h 1307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29932" h="1307205">
                    <a:moveTo>
                      <a:pt x="0" y="1307205"/>
                    </a:moveTo>
                    <a:cubicBezTo>
                      <a:pt x="59564" y="1235298"/>
                      <a:pt x="119129" y="1163391"/>
                      <a:pt x="199622" y="1068946"/>
                    </a:cubicBezTo>
                    <a:cubicBezTo>
                      <a:pt x="280115" y="974501"/>
                      <a:pt x="398171" y="836053"/>
                      <a:pt x="482957" y="740535"/>
                    </a:cubicBezTo>
                    <a:cubicBezTo>
                      <a:pt x="567743" y="645017"/>
                      <a:pt x="634284" y="574182"/>
                      <a:pt x="708338" y="495836"/>
                    </a:cubicBezTo>
                    <a:cubicBezTo>
                      <a:pt x="782392" y="417490"/>
                      <a:pt x="861812" y="336997"/>
                      <a:pt x="927279" y="270456"/>
                    </a:cubicBezTo>
                    <a:cubicBezTo>
                      <a:pt x="992747" y="203915"/>
                      <a:pt x="1050701" y="141667"/>
                      <a:pt x="1101143" y="96591"/>
                    </a:cubicBezTo>
                    <a:cubicBezTo>
                      <a:pt x="1151585" y="51515"/>
                      <a:pt x="1190758" y="25757"/>
                      <a:pt x="1229932" y="0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Volný tvar 33">
                <a:extLst>
                  <a:ext uri="{FF2B5EF4-FFF2-40B4-BE49-F238E27FC236}">
                    <a16:creationId xmlns:a16="http://schemas.microsoft.com/office/drawing/2014/main" id="{A2A22884-E681-4FDF-AB28-E513021928F9}"/>
                  </a:ext>
                </a:extLst>
              </p:cNvPr>
              <p:cNvSpPr/>
              <p:nvPr/>
            </p:nvSpPr>
            <p:spPr>
              <a:xfrm flipH="1">
                <a:off x="5156789" y="3861485"/>
                <a:ext cx="789480" cy="845455"/>
              </a:xfrm>
              <a:custGeom>
                <a:avLst/>
                <a:gdLst>
                  <a:gd name="connsiteX0" fmla="*/ 0 w 1229932"/>
                  <a:gd name="connsiteY0" fmla="*/ 1307205 h 1307205"/>
                  <a:gd name="connsiteX1" fmla="*/ 199622 w 1229932"/>
                  <a:gd name="connsiteY1" fmla="*/ 1068946 h 1307205"/>
                  <a:gd name="connsiteX2" fmla="*/ 482957 w 1229932"/>
                  <a:gd name="connsiteY2" fmla="*/ 740535 h 1307205"/>
                  <a:gd name="connsiteX3" fmla="*/ 708338 w 1229932"/>
                  <a:gd name="connsiteY3" fmla="*/ 495836 h 1307205"/>
                  <a:gd name="connsiteX4" fmla="*/ 927279 w 1229932"/>
                  <a:gd name="connsiteY4" fmla="*/ 270456 h 1307205"/>
                  <a:gd name="connsiteX5" fmla="*/ 1101143 w 1229932"/>
                  <a:gd name="connsiteY5" fmla="*/ 96591 h 1307205"/>
                  <a:gd name="connsiteX6" fmla="*/ 1229932 w 1229932"/>
                  <a:gd name="connsiteY6" fmla="*/ 0 h 1307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29932" h="1307205">
                    <a:moveTo>
                      <a:pt x="0" y="1307205"/>
                    </a:moveTo>
                    <a:cubicBezTo>
                      <a:pt x="59564" y="1235298"/>
                      <a:pt x="119129" y="1163391"/>
                      <a:pt x="199622" y="1068946"/>
                    </a:cubicBezTo>
                    <a:cubicBezTo>
                      <a:pt x="280115" y="974501"/>
                      <a:pt x="398171" y="836053"/>
                      <a:pt x="482957" y="740535"/>
                    </a:cubicBezTo>
                    <a:cubicBezTo>
                      <a:pt x="567743" y="645017"/>
                      <a:pt x="634284" y="574182"/>
                      <a:pt x="708338" y="495836"/>
                    </a:cubicBezTo>
                    <a:cubicBezTo>
                      <a:pt x="782392" y="417490"/>
                      <a:pt x="861812" y="336997"/>
                      <a:pt x="927279" y="270456"/>
                    </a:cubicBezTo>
                    <a:cubicBezTo>
                      <a:pt x="992747" y="203915"/>
                      <a:pt x="1050701" y="141667"/>
                      <a:pt x="1101143" y="96591"/>
                    </a:cubicBezTo>
                    <a:cubicBezTo>
                      <a:pt x="1151585" y="51515"/>
                      <a:pt x="1190758" y="25757"/>
                      <a:pt x="1229932" y="0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Volný tvar 34">
                <a:extLst>
                  <a:ext uri="{FF2B5EF4-FFF2-40B4-BE49-F238E27FC236}">
                    <a16:creationId xmlns:a16="http://schemas.microsoft.com/office/drawing/2014/main" id="{03F85EE5-8ABA-4A33-8A9B-C326D41672D1}"/>
                  </a:ext>
                </a:extLst>
              </p:cNvPr>
              <p:cNvSpPr/>
              <p:nvPr/>
            </p:nvSpPr>
            <p:spPr>
              <a:xfrm>
                <a:off x="5152627" y="3857320"/>
                <a:ext cx="1585757" cy="142404"/>
              </a:xfrm>
              <a:custGeom>
                <a:avLst/>
                <a:gdLst>
                  <a:gd name="connsiteX0" fmla="*/ 0 w 2453425"/>
                  <a:gd name="connsiteY0" fmla="*/ 0 h 220179"/>
                  <a:gd name="connsiteX1" fmla="*/ 321972 w 2453425"/>
                  <a:gd name="connsiteY1" fmla="*/ 122349 h 220179"/>
                  <a:gd name="connsiteX2" fmla="*/ 553791 w 2453425"/>
                  <a:gd name="connsiteY2" fmla="*/ 186744 h 220179"/>
                  <a:gd name="connsiteX3" fmla="*/ 772732 w 2453425"/>
                  <a:gd name="connsiteY3" fmla="*/ 212502 h 220179"/>
                  <a:gd name="connsiteX4" fmla="*/ 1081825 w 2453425"/>
                  <a:gd name="connsiteY4" fmla="*/ 218941 h 220179"/>
                  <a:gd name="connsiteX5" fmla="*/ 1397357 w 2453425"/>
                  <a:gd name="connsiteY5" fmla="*/ 218941 h 220179"/>
                  <a:gd name="connsiteX6" fmla="*/ 1732208 w 2453425"/>
                  <a:gd name="connsiteY6" fmla="*/ 206062 h 220179"/>
                  <a:gd name="connsiteX7" fmla="*/ 2105695 w 2453425"/>
                  <a:gd name="connsiteY7" fmla="*/ 135228 h 220179"/>
                  <a:gd name="connsiteX8" fmla="*/ 2324636 w 2453425"/>
                  <a:gd name="connsiteY8" fmla="*/ 57955 h 220179"/>
                  <a:gd name="connsiteX9" fmla="*/ 2453425 w 2453425"/>
                  <a:gd name="connsiteY9" fmla="*/ 6440 h 220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53425" h="220179">
                    <a:moveTo>
                      <a:pt x="0" y="0"/>
                    </a:moveTo>
                    <a:cubicBezTo>
                      <a:pt x="114837" y="45612"/>
                      <a:pt x="229674" y="91225"/>
                      <a:pt x="321972" y="122349"/>
                    </a:cubicBezTo>
                    <a:cubicBezTo>
                      <a:pt x="414271" y="153473"/>
                      <a:pt x="478664" y="171719"/>
                      <a:pt x="553791" y="186744"/>
                    </a:cubicBezTo>
                    <a:cubicBezTo>
                      <a:pt x="628918" y="201769"/>
                      <a:pt x="684726" y="207136"/>
                      <a:pt x="772732" y="212502"/>
                    </a:cubicBezTo>
                    <a:cubicBezTo>
                      <a:pt x="860738" y="217868"/>
                      <a:pt x="977721" y="217868"/>
                      <a:pt x="1081825" y="218941"/>
                    </a:cubicBezTo>
                    <a:cubicBezTo>
                      <a:pt x="1185929" y="220014"/>
                      <a:pt x="1288960" y="221087"/>
                      <a:pt x="1397357" y="218941"/>
                    </a:cubicBezTo>
                    <a:cubicBezTo>
                      <a:pt x="1505754" y="216795"/>
                      <a:pt x="1614152" y="220014"/>
                      <a:pt x="1732208" y="206062"/>
                    </a:cubicBezTo>
                    <a:cubicBezTo>
                      <a:pt x="1850264" y="192110"/>
                      <a:pt x="2006957" y="159913"/>
                      <a:pt x="2105695" y="135228"/>
                    </a:cubicBezTo>
                    <a:cubicBezTo>
                      <a:pt x="2204433" y="110544"/>
                      <a:pt x="2266681" y="79420"/>
                      <a:pt x="2324636" y="57955"/>
                    </a:cubicBezTo>
                    <a:cubicBezTo>
                      <a:pt x="2382591" y="36490"/>
                      <a:pt x="2418008" y="21465"/>
                      <a:pt x="2453425" y="6440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47" name="Přímá spojnice se šipkou 46">
            <a:extLst>
              <a:ext uri="{FF2B5EF4-FFF2-40B4-BE49-F238E27FC236}">
                <a16:creationId xmlns:a16="http://schemas.microsoft.com/office/drawing/2014/main" id="{2785720B-D84D-4E39-B396-1334DF3F2434}"/>
              </a:ext>
            </a:extLst>
          </p:cNvPr>
          <p:cNvCxnSpPr/>
          <p:nvPr/>
        </p:nvCxnSpPr>
        <p:spPr>
          <a:xfrm flipV="1">
            <a:off x="6214795" y="3215171"/>
            <a:ext cx="0" cy="2239376"/>
          </a:xfrm>
          <a:prstGeom prst="straightConnector1">
            <a:avLst/>
          </a:prstGeom>
          <a:ln w="25400" cmpd="sng">
            <a:solidFill>
              <a:srgbClr val="0000B4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ál 55">
            <a:extLst>
              <a:ext uri="{FF2B5EF4-FFF2-40B4-BE49-F238E27FC236}">
                <a16:creationId xmlns:a16="http://schemas.microsoft.com/office/drawing/2014/main" id="{879F034B-DB32-4619-AC66-BF216957169E}"/>
              </a:ext>
            </a:extLst>
          </p:cNvPr>
          <p:cNvSpPr/>
          <p:nvPr/>
        </p:nvSpPr>
        <p:spPr>
          <a:xfrm>
            <a:off x="6170879" y="3955107"/>
            <a:ext cx="90000" cy="89233"/>
          </a:xfrm>
          <a:prstGeom prst="ellipse">
            <a:avLst/>
          </a:prstGeom>
          <a:solidFill>
            <a:srgbClr val="00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ál 56">
            <a:extLst>
              <a:ext uri="{FF2B5EF4-FFF2-40B4-BE49-F238E27FC236}">
                <a16:creationId xmlns:a16="http://schemas.microsoft.com/office/drawing/2014/main" id="{CE3A716C-F194-4C57-8F4E-96FF79E15CF1}"/>
              </a:ext>
            </a:extLst>
          </p:cNvPr>
          <p:cNvSpPr/>
          <p:nvPr/>
        </p:nvSpPr>
        <p:spPr>
          <a:xfrm>
            <a:off x="6170621" y="4334523"/>
            <a:ext cx="90000" cy="89233"/>
          </a:xfrm>
          <a:prstGeom prst="ellipse">
            <a:avLst/>
          </a:prstGeom>
          <a:solidFill>
            <a:srgbClr val="00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ovéPole 94">
            <a:extLst>
              <a:ext uri="{FF2B5EF4-FFF2-40B4-BE49-F238E27FC236}">
                <a16:creationId xmlns:a16="http://schemas.microsoft.com/office/drawing/2014/main" id="{AD5AEC0E-D699-4E09-A6D1-EB7A46E80E6C}"/>
              </a:ext>
            </a:extLst>
          </p:cNvPr>
          <p:cNvSpPr txBox="1"/>
          <p:nvPr/>
        </p:nvSpPr>
        <p:spPr>
          <a:xfrm>
            <a:off x="8149644" y="6334780"/>
            <a:ext cx="3491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Book Antiqua" panose="02040602050305030304" pitchFamily="18" charset="0"/>
              </a:rPr>
              <a:t>P. Cejnar, P. Stránský, M. Macek, M. Kloc, J. Phys. A: Math. Theor. 54, 133001 (2021)</a:t>
            </a:r>
          </a:p>
        </p:txBody>
      </p:sp>
      <p:sp>
        <p:nvSpPr>
          <p:cNvPr id="98" name="TextovéPole 97">
            <a:extLst>
              <a:ext uri="{FF2B5EF4-FFF2-40B4-BE49-F238E27FC236}">
                <a16:creationId xmlns:a16="http://schemas.microsoft.com/office/drawing/2014/main" id="{19015F06-7ABD-4266-9D7E-B2FB2643302B}"/>
              </a:ext>
            </a:extLst>
          </p:cNvPr>
          <p:cNvSpPr txBox="1"/>
          <p:nvPr/>
        </p:nvSpPr>
        <p:spPr>
          <a:xfrm>
            <a:off x="173504" y="5850310"/>
            <a:ext cx="1576751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bg1"/>
                </a:solidFill>
                <a:latin typeface="Trebuchet MS" pitchFamily="34" charset="0"/>
              </a:rPr>
              <a:t>Critical phenomena</a:t>
            </a:r>
          </a:p>
        </p:txBody>
      </p: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29A5AA7B-0ECE-4B7F-8FDF-46750B8AAC27}"/>
              </a:ext>
            </a:extLst>
          </p:cNvPr>
          <p:cNvGrpSpPr/>
          <p:nvPr/>
        </p:nvGrpSpPr>
        <p:grpSpPr>
          <a:xfrm>
            <a:off x="1549330" y="2957167"/>
            <a:ext cx="9867717" cy="2699810"/>
            <a:chOff x="1549330" y="2957167"/>
            <a:chExt cx="9867717" cy="2699810"/>
          </a:xfrm>
        </p:grpSpPr>
        <p:pic>
          <p:nvPicPr>
            <p:cNvPr id="66" name="Picture 2">
              <a:extLst>
                <a:ext uri="{FF2B5EF4-FFF2-40B4-BE49-F238E27FC236}">
                  <a16:creationId xmlns:a16="http://schemas.microsoft.com/office/drawing/2014/main" id="{57C85DD6-2326-4711-97C2-911A680609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9990" y="3290833"/>
              <a:ext cx="885573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ovéPole 66">
                  <a:extLst>
                    <a:ext uri="{FF2B5EF4-FFF2-40B4-BE49-F238E27FC236}">
                      <a16:creationId xmlns:a16="http://schemas.microsoft.com/office/drawing/2014/main" id="{C541CB56-72EC-4FD1-88B2-D64CE7EA6892}"/>
                    </a:ext>
                  </a:extLst>
                </p:cNvPr>
                <p:cNvSpPr txBox="1"/>
                <p:nvPr/>
              </p:nvSpPr>
              <p:spPr>
                <a:xfrm>
                  <a:off x="9309819" y="5284168"/>
                  <a:ext cx="34344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smtClean="0">
                                <a:latin typeface="Cambria Math"/>
                              </a:rPr>
                              <m:t>𝜌</m:t>
                            </m:r>
                          </m:e>
                        </m:acc>
                      </m:oMath>
                    </m:oMathPara>
                  </a14:m>
                  <a:endParaRPr lang="en-GB">
                    <a:latin typeface="Symbol" panose="05050102010706020507" pitchFamily="18" charset="2"/>
                  </a:endParaRPr>
                </a:p>
              </p:txBody>
            </p:sp>
          </mc:Choice>
          <mc:Fallback xmlns="">
            <p:sp>
              <p:nvSpPr>
                <p:cNvPr id="67" name="TextovéPole 66">
                  <a:extLst>
                    <a:ext uri="{FF2B5EF4-FFF2-40B4-BE49-F238E27FC236}">
                      <a16:creationId xmlns:a16="http://schemas.microsoft.com/office/drawing/2014/main" id="{C541CB56-72EC-4FD1-88B2-D64CE7EA68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09819" y="5284168"/>
                  <a:ext cx="343446" cy="369332"/>
                </a:xfrm>
                <a:prstGeom prst="rect">
                  <a:avLst/>
                </a:prstGeom>
                <a:blipFill>
                  <a:blip r:embed="rId16"/>
                  <a:stretch>
                    <a:fillRect r="-19298" b="-1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8" name="Přímá spojnice se šipkou 67">
              <a:extLst>
                <a:ext uri="{FF2B5EF4-FFF2-40B4-BE49-F238E27FC236}">
                  <a16:creationId xmlns:a16="http://schemas.microsoft.com/office/drawing/2014/main" id="{676E2469-6416-425F-B0C9-2FAEAE3BE145}"/>
                </a:ext>
              </a:extLst>
            </p:cNvPr>
            <p:cNvCxnSpPr/>
            <p:nvPr/>
          </p:nvCxnSpPr>
          <p:spPr>
            <a:xfrm flipV="1">
              <a:off x="8859024" y="5315037"/>
              <a:ext cx="1268062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3">
              <a:extLst>
                <a:ext uri="{FF2B5EF4-FFF2-40B4-BE49-F238E27FC236}">
                  <a16:creationId xmlns:a16="http://schemas.microsoft.com/office/drawing/2014/main" id="{F0F737DB-4059-4F00-A694-B5C3925E2A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0170" y="3310081"/>
              <a:ext cx="906472" cy="179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0" name="Přímá spojnice 69">
              <a:extLst>
                <a:ext uri="{FF2B5EF4-FFF2-40B4-BE49-F238E27FC236}">
                  <a16:creationId xmlns:a16="http://schemas.microsoft.com/office/drawing/2014/main" id="{087757C9-EA69-40D1-9F9A-827233AAE8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2874" y="4376521"/>
              <a:ext cx="7160672" cy="0"/>
            </a:xfrm>
            <a:prstGeom prst="line">
              <a:avLst/>
            </a:prstGeom>
            <a:ln w="127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Přímá spojnice 70">
              <a:extLst>
                <a:ext uri="{FF2B5EF4-FFF2-40B4-BE49-F238E27FC236}">
                  <a16:creationId xmlns:a16="http://schemas.microsoft.com/office/drawing/2014/main" id="{A57B60B5-7FD7-4211-BF35-BF49F52E25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7213" y="3992911"/>
              <a:ext cx="7896883" cy="0"/>
            </a:xfrm>
            <a:prstGeom prst="line">
              <a:avLst/>
            </a:prstGeom>
            <a:ln w="127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ovéPole 73">
                  <a:extLst>
                    <a:ext uri="{FF2B5EF4-FFF2-40B4-BE49-F238E27FC236}">
                      <a16:creationId xmlns:a16="http://schemas.microsoft.com/office/drawing/2014/main" id="{29020C28-B043-4B9D-8744-5D700EFE3C81}"/>
                    </a:ext>
                  </a:extLst>
                </p:cNvPr>
                <p:cNvSpPr txBox="1"/>
                <p:nvPr/>
              </p:nvSpPr>
              <p:spPr>
                <a:xfrm>
                  <a:off x="9600798" y="3639720"/>
                  <a:ext cx="18162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1200" i="1" smtClean="0">
                          <a:latin typeface="Cambria Math"/>
                        </a:rPr>
                        <m:t>=1 →</m:t>
                      </m:r>
                    </m:oMath>
                  </a14:m>
                  <a:r>
                    <a:rPr lang="en-GB" sz="1200">
                      <a:latin typeface="Trebuchet MS" pitchFamily="34" charset="0"/>
                    </a:rPr>
                    <a:t> log divergence</a:t>
                  </a:r>
                </a:p>
              </p:txBody>
            </p:sp>
          </mc:Choice>
          <mc:Fallback xmlns="">
            <p:sp>
              <p:nvSpPr>
                <p:cNvPr id="74" name="TextovéPole 73">
                  <a:extLst>
                    <a:ext uri="{FF2B5EF4-FFF2-40B4-BE49-F238E27FC236}">
                      <a16:creationId xmlns:a16="http://schemas.microsoft.com/office/drawing/2014/main" id="{29020C28-B043-4B9D-8744-5D700EFE3C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00798" y="3639720"/>
                  <a:ext cx="1816249" cy="276999"/>
                </a:xfrm>
                <a:prstGeom prst="rect">
                  <a:avLst/>
                </a:prstGeom>
                <a:blipFill>
                  <a:blip r:embed="rId18"/>
                  <a:stretch>
                    <a:fillRect b="-152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ovéPole 75">
                  <a:extLst>
                    <a:ext uri="{FF2B5EF4-FFF2-40B4-BE49-F238E27FC236}">
                      <a16:creationId xmlns:a16="http://schemas.microsoft.com/office/drawing/2014/main" id="{511C08B0-E201-4EBE-85CB-085638AA8179}"/>
                    </a:ext>
                  </a:extLst>
                </p:cNvPr>
                <p:cNvSpPr txBox="1"/>
                <p:nvPr/>
              </p:nvSpPr>
              <p:spPr>
                <a:xfrm>
                  <a:off x="9619776" y="4234101"/>
                  <a:ext cx="143781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1200" i="1" smtClean="0">
                          <a:latin typeface="Cambria Math"/>
                        </a:rPr>
                        <m:t>=0 →</m:t>
                      </m:r>
                    </m:oMath>
                  </a14:m>
                  <a:r>
                    <a:rPr lang="en-GB" sz="1200">
                      <a:latin typeface="Trebuchet MS" pitchFamily="34" charset="0"/>
                    </a:rPr>
                    <a:t> jump up</a:t>
                  </a:r>
                </a:p>
              </p:txBody>
            </p:sp>
          </mc:Choice>
          <mc:Fallback xmlns="">
            <p:sp>
              <p:nvSpPr>
                <p:cNvPr id="76" name="TextovéPole 75">
                  <a:extLst>
                    <a:ext uri="{FF2B5EF4-FFF2-40B4-BE49-F238E27FC236}">
                      <a16:creationId xmlns:a16="http://schemas.microsoft.com/office/drawing/2014/main" id="{511C08B0-E201-4EBE-85CB-085638AA81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19776" y="4234101"/>
                  <a:ext cx="1437817" cy="276999"/>
                </a:xfrm>
                <a:prstGeom prst="rect">
                  <a:avLst/>
                </a:prstGeom>
                <a:blipFill>
                  <a:blip r:embed="rId19"/>
                  <a:stretch>
                    <a:fillRect t="-2222" b="-1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TextovéPole 77">
              <a:extLst>
                <a:ext uri="{FF2B5EF4-FFF2-40B4-BE49-F238E27FC236}">
                  <a16:creationId xmlns:a16="http://schemas.microsoft.com/office/drawing/2014/main" id="{AC8A5FCA-DCDE-4545-8AC9-6CCCC91B7884}"/>
                </a:ext>
              </a:extLst>
            </p:cNvPr>
            <p:cNvSpPr txBox="1"/>
            <p:nvPr/>
          </p:nvSpPr>
          <p:spPr>
            <a:xfrm>
              <a:off x="1701434" y="2957167"/>
              <a:ext cx="9300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latin typeface="Trebuchet MS" pitchFamily="34" charset="0"/>
                </a:rPr>
                <a:t>Potential</a:t>
              </a:r>
            </a:p>
          </p:txBody>
        </p:sp>
        <p:cxnSp>
          <p:nvCxnSpPr>
            <p:cNvPr id="96" name="Přímá spojnice se šipkou 95">
              <a:extLst>
                <a:ext uri="{FF2B5EF4-FFF2-40B4-BE49-F238E27FC236}">
                  <a16:creationId xmlns:a16="http://schemas.microsoft.com/office/drawing/2014/main" id="{7B207B50-8F23-4F2C-96AE-7C3784AFF86E}"/>
                </a:ext>
              </a:extLst>
            </p:cNvPr>
            <p:cNvCxnSpPr/>
            <p:nvPr/>
          </p:nvCxnSpPr>
          <p:spPr>
            <a:xfrm flipV="1">
              <a:off x="1549330" y="5315038"/>
              <a:ext cx="1268062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ovéPole 96">
                  <a:extLst>
                    <a:ext uri="{FF2B5EF4-FFF2-40B4-BE49-F238E27FC236}">
                      <a16:creationId xmlns:a16="http://schemas.microsoft.com/office/drawing/2014/main" id="{AFE7A731-5675-49B6-8321-06705BE6CF0A}"/>
                    </a:ext>
                  </a:extLst>
                </p:cNvPr>
                <p:cNvSpPr txBox="1"/>
                <p:nvPr/>
              </p:nvSpPr>
              <p:spPr>
                <a:xfrm>
                  <a:off x="1998609" y="5318423"/>
                  <a:ext cx="36240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GB" sz="160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97" name="TextovéPole 96">
                  <a:extLst>
                    <a:ext uri="{FF2B5EF4-FFF2-40B4-BE49-F238E27FC236}">
                      <a16:creationId xmlns:a16="http://schemas.microsoft.com/office/drawing/2014/main" id="{AFE7A731-5675-49B6-8321-06705BE6CF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8609" y="5318423"/>
                  <a:ext cx="362407" cy="338554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Přímá spojnice 13">
              <a:extLst>
                <a:ext uri="{FF2B5EF4-FFF2-40B4-BE49-F238E27FC236}">
                  <a16:creationId xmlns:a16="http://schemas.microsoft.com/office/drawing/2014/main" id="{13500157-1FEC-4E36-8DC4-A2FF47B63A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90963" y="4134080"/>
              <a:ext cx="346842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Přímá spojnice 98">
              <a:extLst>
                <a:ext uri="{FF2B5EF4-FFF2-40B4-BE49-F238E27FC236}">
                  <a16:creationId xmlns:a16="http://schemas.microsoft.com/office/drawing/2014/main" id="{F800EA2D-344C-4E9D-958B-3475504BC4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7957" y="4134080"/>
              <a:ext cx="200391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Přímá spojnice 99">
              <a:extLst>
                <a:ext uri="{FF2B5EF4-FFF2-40B4-BE49-F238E27FC236}">
                  <a16:creationId xmlns:a16="http://schemas.microsoft.com/office/drawing/2014/main" id="{347DA1F2-A718-4CA4-9288-F96112D54E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7805" y="4134080"/>
              <a:ext cx="180152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Skupina 91">
            <a:extLst>
              <a:ext uri="{FF2B5EF4-FFF2-40B4-BE49-F238E27FC236}">
                <a16:creationId xmlns:a16="http://schemas.microsoft.com/office/drawing/2014/main" id="{AB7FFC6A-4B98-4473-9465-9989252D43DE}"/>
              </a:ext>
            </a:extLst>
          </p:cNvPr>
          <p:cNvGrpSpPr/>
          <p:nvPr/>
        </p:nvGrpSpPr>
        <p:grpSpPr>
          <a:xfrm>
            <a:off x="6441812" y="4190834"/>
            <a:ext cx="4123264" cy="2123653"/>
            <a:chOff x="6441812" y="4190834"/>
            <a:chExt cx="4123264" cy="2123653"/>
          </a:xfrm>
        </p:grpSpPr>
        <p:sp>
          <p:nvSpPr>
            <p:cNvPr id="93" name="TextovéPole 92">
              <a:extLst>
                <a:ext uri="{FF2B5EF4-FFF2-40B4-BE49-F238E27FC236}">
                  <a16:creationId xmlns:a16="http://schemas.microsoft.com/office/drawing/2014/main" id="{67ACFBA5-0DCD-4914-91F9-786C11710961}"/>
                </a:ext>
              </a:extLst>
            </p:cNvPr>
            <p:cNvSpPr txBox="1"/>
            <p:nvPr/>
          </p:nvSpPr>
          <p:spPr>
            <a:xfrm>
              <a:off x="8118253" y="5760489"/>
              <a:ext cx="2446823" cy="55399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>
                  <a:solidFill>
                    <a:srgbClr val="FF0000"/>
                  </a:solidFill>
                  <a:latin typeface="Trebuchet MS" pitchFamily="34" charset="0"/>
                </a:rPr>
                <a:t>Excited-state quantum phase transitions (ESQPT)</a:t>
              </a:r>
            </a:p>
          </p:txBody>
        </p:sp>
        <p:cxnSp>
          <p:nvCxnSpPr>
            <p:cNvPr id="94" name="Přímá spojnice se šipkou 93">
              <a:extLst>
                <a:ext uri="{FF2B5EF4-FFF2-40B4-BE49-F238E27FC236}">
                  <a16:creationId xmlns:a16="http://schemas.microsoft.com/office/drawing/2014/main" id="{A8732BD9-903D-4F83-91CE-8686ED4E50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41812" y="4190834"/>
              <a:ext cx="1879937" cy="15688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382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95" grpId="0"/>
      <p:bldP spid="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795937" y="343043"/>
            <a:ext cx="268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Motivation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05837" y="1017423"/>
            <a:ext cx="1016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rebuchet MS" pitchFamily="34" charset="0"/>
              </a:rPr>
              <a:t>A 1DoF bound system with discrete spectrum: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9302908" y="1765403"/>
            <a:ext cx="1846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rebuchet MS" pitchFamily="34" charset="0"/>
              </a:rPr>
              <a:t>Smooth quantum level density</a:t>
            </a:r>
          </a:p>
        </p:txBody>
      </p:sp>
      <p:cxnSp>
        <p:nvCxnSpPr>
          <p:cNvPr id="9" name="Přímá spojnice se šipkou 8"/>
          <p:cNvCxnSpPr>
            <a:cxnSpLocks/>
          </p:cNvCxnSpPr>
          <p:nvPr/>
        </p:nvCxnSpPr>
        <p:spPr>
          <a:xfrm flipV="1">
            <a:off x="7791102" y="2227068"/>
            <a:ext cx="1468676" cy="211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>
            <a:cxnSpLocks/>
          </p:cNvCxnSpPr>
          <p:nvPr/>
        </p:nvCxnSpPr>
        <p:spPr>
          <a:xfrm flipH="1">
            <a:off x="3486803" y="1897973"/>
            <a:ext cx="1592433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i="1">
                              <a:latin typeface="Cambria Math"/>
                            </a:rPr>
                            <m:t>𝑇</m:t>
                          </m:r>
                          <m:d>
                            <m:dPr>
                              <m:ctrlPr>
                                <a:rPr lang="en-GB" sz="3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000" i="1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GB" sz="3000" i="1">
                              <a:latin typeface="Cambria Math"/>
                            </a:rPr>
                            <m:t>2</m:t>
                          </m:r>
                          <m:r>
                            <a:rPr lang="en-GB" sz="3000" i="1">
                              <a:latin typeface="Cambria Math"/>
                            </a:rPr>
                            <m:t>𝜋</m:t>
                          </m:r>
                          <m:r>
                            <a:rPr lang="en-GB" sz="3000" i="1">
                              <a:latin typeface="Cambria Math"/>
                            </a:rPr>
                            <m:t>ℏ</m:t>
                          </m:r>
                        </m:den>
                      </m:f>
                      <m:r>
                        <a:rPr lang="en-GB" sz="3000" i="1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GB" sz="3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000" i="1">
                              <a:latin typeface="Cambria Math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GB" sz="3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000" i="1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sz="30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696" y="1647473"/>
                <a:ext cx="2547258" cy="9883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ovéPole 80"/>
              <p:cNvSpPr txBox="1"/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Trebuchet MS" pitchFamily="34" charset="0"/>
                  </a:rPr>
                  <a:t>Period of a classical trajectory at energy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𝐸</m:t>
                    </m:r>
                  </m:oMath>
                </a14:m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837" y="1580948"/>
                <a:ext cx="2512641" cy="646331"/>
              </a:xfrm>
              <a:prstGeom prst="rect">
                <a:avLst/>
              </a:prstGeom>
              <a:blipFill>
                <a:blip r:embed="rId3"/>
                <a:stretch>
                  <a:fillRect l="-1942" t="-5660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ovéPole 9">
            <a:extLst>
              <a:ext uri="{FF2B5EF4-FFF2-40B4-BE49-F238E27FC236}">
                <a16:creationId xmlns:a16="http://schemas.microsoft.com/office/drawing/2014/main" id="{F848A00E-A6B4-447B-A77E-481CB8EC0319}"/>
              </a:ext>
            </a:extLst>
          </p:cNvPr>
          <p:cNvSpPr txBox="1"/>
          <p:nvPr/>
        </p:nvSpPr>
        <p:spPr>
          <a:xfrm>
            <a:off x="3627334" y="2923503"/>
            <a:ext cx="5283789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Trebuchet MS" pitchFamily="34" charset="0"/>
              </a:rPr>
              <a:t>To what extent is this formula valid for “continuum states” (resonances) in unbound systems?</a:t>
            </a:r>
          </a:p>
        </p:txBody>
      </p: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DA26AACD-B27F-411D-9DE6-AF382F00E349}"/>
              </a:ext>
            </a:extLst>
          </p:cNvPr>
          <p:cNvGrpSpPr/>
          <p:nvPr/>
        </p:nvGrpSpPr>
        <p:grpSpPr>
          <a:xfrm>
            <a:off x="3318478" y="4563375"/>
            <a:ext cx="5967178" cy="2000432"/>
            <a:chOff x="3318478" y="4563375"/>
            <a:chExt cx="5967178" cy="2000432"/>
          </a:xfrm>
        </p:grpSpPr>
        <p:pic>
          <p:nvPicPr>
            <p:cNvPr id="3" name="Obrázek 2">
              <a:extLst>
                <a:ext uri="{FF2B5EF4-FFF2-40B4-BE49-F238E27FC236}">
                  <a16:creationId xmlns:a16="http://schemas.microsoft.com/office/drawing/2014/main" id="{0BFC3FA9-6440-4258-AF99-031FEDB3B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4246" y="4563375"/>
              <a:ext cx="4917056" cy="2000432"/>
            </a:xfrm>
            <a:prstGeom prst="rect">
              <a:avLst/>
            </a:prstGeom>
          </p:spPr>
        </p:pic>
        <p:cxnSp>
          <p:nvCxnSpPr>
            <p:cNvPr id="8" name="Přímá spojnice se šipkou 7">
              <a:extLst>
                <a:ext uri="{FF2B5EF4-FFF2-40B4-BE49-F238E27FC236}">
                  <a16:creationId xmlns:a16="http://schemas.microsoft.com/office/drawing/2014/main" id="{4E04C718-6BE7-4528-BD51-5421D02154B8}"/>
                </a:ext>
              </a:extLst>
            </p:cNvPr>
            <p:cNvCxnSpPr/>
            <p:nvPr/>
          </p:nvCxnSpPr>
          <p:spPr>
            <a:xfrm>
              <a:off x="7470474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se šipkou 13">
              <a:extLst>
                <a:ext uri="{FF2B5EF4-FFF2-40B4-BE49-F238E27FC236}">
                  <a16:creationId xmlns:a16="http://schemas.microsoft.com/office/drawing/2014/main" id="{0C8A5E87-B913-40ED-A938-12FE96FA75FE}"/>
                </a:ext>
              </a:extLst>
            </p:cNvPr>
            <p:cNvCxnSpPr/>
            <p:nvPr/>
          </p:nvCxnSpPr>
          <p:spPr>
            <a:xfrm>
              <a:off x="3318478" y="5532411"/>
              <a:ext cx="1815182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>
              <a:extLst>
                <a:ext uri="{FF2B5EF4-FFF2-40B4-BE49-F238E27FC236}">
                  <a16:creationId xmlns:a16="http://schemas.microsoft.com/office/drawing/2014/main" id="{D4D5B354-ACA8-423D-8516-7BE2C2B4175F}"/>
                </a:ext>
              </a:extLst>
            </p:cNvPr>
            <p:cNvCxnSpPr>
              <a:cxnSpLocks/>
            </p:cNvCxnSpPr>
            <p:nvPr/>
          </p:nvCxnSpPr>
          <p:spPr>
            <a:xfrm>
              <a:off x="5133660" y="5532411"/>
              <a:ext cx="318234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16">
              <a:extLst>
                <a:ext uri="{FF2B5EF4-FFF2-40B4-BE49-F238E27FC236}">
                  <a16:creationId xmlns:a16="http://schemas.microsoft.com/office/drawing/2014/main" id="{7C259751-0153-470F-889F-7A0B090594C4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32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nice 20">
              <a:extLst>
                <a:ext uri="{FF2B5EF4-FFF2-40B4-BE49-F238E27FC236}">
                  <a16:creationId xmlns:a16="http://schemas.microsoft.com/office/drawing/2014/main" id="{75C13A3C-155B-44C5-8B1C-3524CCE1F385}"/>
                </a:ext>
              </a:extLst>
            </p:cNvPr>
            <p:cNvCxnSpPr/>
            <p:nvPr/>
          </p:nvCxnSpPr>
          <p:spPr>
            <a:xfrm>
              <a:off x="5451894" y="5532411"/>
              <a:ext cx="518738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římá spojnice 23">
              <a:extLst>
                <a:ext uri="{FF2B5EF4-FFF2-40B4-BE49-F238E27FC236}">
                  <a16:creationId xmlns:a16="http://schemas.microsoft.com/office/drawing/2014/main" id="{AC93F8E5-A14E-46D8-AAA6-769992D7DA58}"/>
                </a:ext>
              </a:extLst>
            </p:cNvPr>
            <p:cNvCxnSpPr>
              <a:cxnSpLocks/>
            </p:cNvCxnSpPr>
            <p:nvPr/>
          </p:nvCxnSpPr>
          <p:spPr>
            <a:xfrm>
              <a:off x="6867777" y="5532411"/>
              <a:ext cx="61994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nice 24">
              <a:extLst>
                <a:ext uri="{FF2B5EF4-FFF2-40B4-BE49-F238E27FC236}">
                  <a16:creationId xmlns:a16="http://schemas.microsoft.com/office/drawing/2014/main" id="{F4DD4BAF-5440-42B6-868C-9ACEFDEC12B7}"/>
                </a:ext>
              </a:extLst>
            </p:cNvPr>
            <p:cNvCxnSpPr>
              <a:cxnSpLocks/>
            </p:cNvCxnSpPr>
            <p:nvPr/>
          </p:nvCxnSpPr>
          <p:spPr>
            <a:xfrm>
              <a:off x="6581955" y="5532411"/>
              <a:ext cx="277196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Přímá spojnice se šipkou 27">
            <a:extLst>
              <a:ext uri="{FF2B5EF4-FFF2-40B4-BE49-F238E27FC236}">
                <a16:creationId xmlns:a16="http://schemas.microsoft.com/office/drawing/2014/main" id="{37EEB2D0-7ED2-41E9-BF25-2F1C47C8182D}"/>
              </a:ext>
            </a:extLst>
          </p:cNvPr>
          <p:cNvCxnSpPr/>
          <p:nvPr/>
        </p:nvCxnSpPr>
        <p:spPr>
          <a:xfrm flipV="1">
            <a:off x="3001457" y="4610894"/>
            <a:ext cx="0" cy="18430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3C8C53E8-87BD-4074-8DA9-60E9CDFC9EE3}"/>
                  </a:ext>
                </a:extLst>
              </p:cNvPr>
              <p:cNvSpPr txBox="1"/>
              <p:nvPr/>
            </p:nvSpPr>
            <p:spPr>
              <a:xfrm>
                <a:off x="2834935" y="4214551"/>
                <a:ext cx="4319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2000" i="1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3C8C53E8-87BD-4074-8DA9-60E9CDFC9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935" y="4214551"/>
                <a:ext cx="431913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Přímá spojnice se šipkou 29">
            <a:extLst>
              <a:ext uri="{FF2B5EF4-FFF2-40B4-BE49-F238E27FC236}">
                <a16:creationId xmlns:a16="http://schemas.microsoft.com/office/drawing/2014/main" id="{29982A91-F382-4DA1-B22E-888BC4BBABC9}"/>
              </a:ext>
            </a:extLst>
          </p:cNvPr>
          <p:cNvCxnSpPr/>
          <p:nvPr/>
        </p:nvCxnSpPr>
        <p:spPr>
          <a:xfrm flipV="1">
            <a:off x="5664130" y="6501447"/>
            <a:ext cx="126806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DB4A86E8-6D49-4A78-B45E-CCE4D734E909}"/>
                  </a:ext>
                </a:extLst>
              </p:cNvPr>
              <p:cNvSpPr txBox="1"/>
              <p:nvPr/>
            </p:nvSpPr>
            <p:spPr>
              <a:xfrm>
                <a:off x="6113409" y="6504832"/>
                <a:ext cx="3624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DB4A86E8-6D49-4A78-B45E-CCE4D734E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409" y="6504832"/>
                <a:ext cx="362407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ovéPole 26">
            <a:extLst>
              <a:ext uri="{FF2B5EF4-FFF2-40B4-BE49-F238E27FC236}">
                <a16:creationId xmlns:a16="http://schemas.microsoft.com/office/drawing/2014/main" id="{8FFF6D06-ED76-43A2-9743-5B82C95D143B}"/>
              </a:ext>
            </a:extLst>
          </p:cNvPr>
          <p:cNvSpPr txBox="1"/>
          <p:nvPr/>
        </p:nvSpPr>
        <p:spPr>
          <a:xfrm>
            <a:off x="8792076" y="6301903"/>
            <a:ext cx="3336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9900"/>
                </a:solidFill>
                <a:latin typeface="Trebuchet MS" pitchFamily="34" charset="0"/>
              </a:rPr>
              <a:t>Multibarrier tunnelling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8DF01AD3-2FEF-4444-9E9D-BAB035ABB244}"/>
                  </a:ext>
                </a:extLst>
              </p:cNvPr>
              <p:cNvSpPr txBox="1"/>
              <p:nvPr/>
            </p:nvSpPr>
            <p:spPr>
              <a:xfrm>
                <a:off x="8046451" y="6042317"/>
                <a:ext cx="7279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9900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8DF01AD3-2FEF-4444-9E9D-BAB035ABB2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6451" y="6042317"/>
                <a:ext cx="727955" cy="369332"/>
              </a:xfrm>
              <a:prstGeom prst="rect">
                <a:avLst/>
              </a:prstGeom>
              <a:blipFill>
                <a:blip r:embed="rId7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EABE9FDD-0134-4490-8675-8778CFA2E0A3}"/>
                  </a:ext>
                </a:extLst>
              </p:cNvPr>
              <p:cNvSpPr txBox="1"/>
              <p:nvPr/>
            </p:nvSpPr>
            <p:spPr>
              <a:xfrm>
                <a:off x="170582" y="5226487"/>
                <a:ext cx="2512641" cy="460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𝑖𝑝𝑥</m:t>
                              </m:r>
                            </m:num>
                            <m:den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</m:sup>
                      </m:sSup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𝑖𝑝𝑥</m:t>
                              </m:r>
                            </m:num>
                            <m:den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EABE9FDD-0134-4490-8675-8778CFA2E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82" y="5226487"/>
                <a:ext cx="2512641" cy="46044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>
                <a:extLst>
                  <a:ext uri="{FF2B5EF4-FFF2-40B4-BE49-F238E27FC236}">
                    <a16:creationId xmlns:a16="http://schemas.microsoft.com/office/drawing/2014/main" id="{D6102638-D6A8-4D10-8D99-166907792722}"/>
                  </a:ext>
                </a:extLst>
              </p:cNvPr>
              <p:cNvSpPr txBox="1"/>
              <p:nvPr/>
            </p:nvSpPr>
            <p:spPr>
              <a:xfrm>
                <a:off x="9735788" y="5226487"/>
                <a:ext cx="2035834" cy="460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𝑖𝑝𝑥</m:t>
                              </m:r>
                            </m:num>
                            <m:den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34" name="TextovéPole 33">
                <a:extLst>
                  <a:ext uri="{FF2B5EF4-FFF2-40B4-BE49-F238E27FC236}">
                    <a16:creationId xmlns:a16="http://schemas.microsoft.com/office/drawing/2014/main" id="{D6102638-D6A8-4D10-8D99-1669077927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5788" y="5226487"/>
                <a:ext cx="2035834" cy="46044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114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178026" y="2998113"/>
            <a:ext cx="269789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u="sng" cap="small">
                <a:solidFill>
                  <a:srgbClr val="0000B4"/>
                </a:solidFill>
                <a:latin typeface="Trebuchet MS" pitchFamily="34" charset="0"/>
              </a:rPr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2476330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86765" y="409507"/>
            <a:ext cx="3067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Level density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007307" y="807382"/>
            <a:ext cx="258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rebuchet MS" pitchFamily="34" charset="0"/>
              </a:rPr>
              <a:t>Green operator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>
                <a:extLst>
                  <a:ext uri="{FF2B5EF4-FFF2-40B4-BE49-F238E27FC236}">
                    <a16:creationId xmlns:a16="http://schemas.microsoft.com/office/drawing/2014/main" id="{A7731AB4-C1E1-48DB-92ED-7330A67E4B6A}"/>
                  </a:ext>
                </a:extLst>
              </p:cNvPr>
              <p:cNvSpPr txBox="1"/>
              <p:nvPr/>
            </p:nvSpPr>
            <p:spPr>
              <a:xfrm>
                <a:off x="358821" y="1042557"/>
                <a:ext cx="9354401" cy="839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lim</m:t>
                          </m:r>
                        </m:e>
                        <m:li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→0+</m:t>
                          </m:r>
                        </m:lim>
                      </m:limLow>
                      <m:nary>
                        <m:naryPr>
                          <m:chr m:val="∑"/>
                          <m:sup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→0+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Im</m:t>
                          </m:r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  <m:acc>
                        <m:accPr>
                          <m:chr m:val="̂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i="1">
                              <a:latin typeface="Cambria Math"/>
                            </a:rPr>
                            <m:t>𝐺</m:t>
                          </m:r>
                        </m:e>
                      </m:acc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𝐸</m:t>
                          </m:r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  <m:r>
                            <a:rPr lang="en-GB" sz="2000" i="1">
                              <a:latin typeface="Cambria Math"/>
                            </a:rPr>
                            <m:t>𝑖</m:t>
                          </m:r>
                          <m:r>
                            <a:rPr lang="en-GB" sz="2000" i="1">
                              <a:latin typeface="Cambria Math"/>
                            </a:rPr>
                            <m:t>𝜖</m:t>
                          </m:r>
                        </m:e>
                      </m:d>
                    </m:oMath>
                  </m:oMathPara>
                </a14:m>
                <a:endParaRPr lang="en-GB" sz="20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" name="TextovéPole 1">
                <a:extLst>
                  <a:ext uri="{FF2B5EF4-FFF2-40B4-BE49-F238E27FC236}">
                    <a16:creationId xmlns:a16="http://schemas.microsoft.com/office/drawing/2014/main" id="{A7731AB4-C1E1-48DB-92ED-7330A67E4B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21" y="1042557"/>
                <a:ext cx="9354401" cy="8392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Skupina 29">
            <a:extLst>
              <a:ext uri="{FF2B5EF4-FFF2-40B4-BE49-F238E27FC236}">
                <a16:creationId xmlns:a16="http://schemas.microsoft.com/office/drawing/2014/main" id="{3030C38D-6B75-469D-9DDA-21542935FE57}"/>
              </a:ext>
            </a:extLst>
          </p:cNvPr>
          <p:cNvGrpSpPr/>
          <p:nvPr/>
        </p:nvGrpSpPr>
        <p:grpSpPr>
          <a:xfrm>
            <a:off x="486765" y="2116555"/>
            <a:ext cx="11693293" cy="2045365"/>
            <a:chOff x="486765" y="2116555"/>
            <a:chExt cx="11693293" cy="2045365"/>
          </a:xfrm>
        </p:grpSpPr>
        <p:sp>
          <p:nvSpPr>
            <p:cNvPr id="6" name="TextovéPole 5"/>
            <p:cNvSpPr txBox="1"/>
            <p:nvPr/>
          </p:nvSpPr>
          <p:spPr>
            <a:xfrm>
              <a:off x="1766506" y="3487788"/>
              <a:ext cx="2917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Trebuchet MS" pitchFamily="34" charset="0"/>
                </a:rPr>
                <a:t>System </a:t>
              </a:r>
              <a:r>
                <a:rPr lang="en-GB" b="1" dirty="0">
                  <a:solidFill>
                    <a:srgbClr val="FF0000"/>
                  </a:solidFill>
                  <a:latin typeface="Trebuchet MS" pitchFamily="34" charset="0"/>
                </a:rPr>
                <a:t>with</a:t>
              </a:r>
              <a:r>
                <a:rPr lang="en-GB" dirty="0">
                  <a:solidFill>
                    <a:srgbClr val="FF0000"/>
                  </a:solidFill>
                  <a:latin typeface="Trebuchet MS" pitchFamily="34" charset="0"/>
                </a:rPr>
                <a:t> </a:t>
              </a:r>
              <a:r>
                <a:rPr lang="en-GB" dirty="0">
                  <a:latin typeface="Trebuchet MS" pitchFamily="34" charset="0"/>
                </a:rPr>
                <a:t>interaction</a:t>
              </a:r>
            </a:p>
          </p:txBody>
        </p:sp>
        <p:sp>
          <p:nvSpPr>
            <p:cNvPr id="8" name="TextovéPole 7"/>
            <p:cNvSpPr txBox="1"/>
            <p:nvPr/>
          </p:nvSpPr>
          <p:spPr>
            <a:xfrm>
              <a:off x="4480108" y="3482124"/>
              <a:ext cx="1672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  <a:latin typeface="Trebuchet MS" pitchFamily="34" charset="0"/>
                </a:rPr>
                <a:t>Free</a:t>
              </a:r>
              <a:r>
                <a:rPr lang="en-GB" dirty="0">
                  <a:latin typeface="Trebuchet MS" pitchFamily="34" charset="0"/>
                </a:rPr>
                <a:t> particle</a:t>
              </a:r>
            </a:p>
          </p:txBody>
        </p:sp>
        <p:sp>
          <p:nvSpPr>
            <p:cNvPr id="3" name="TextovéPole 2"/>
            <p:cNvSpPr txBox="1"/>
            <p:nvPr/>
          </p:nvSpPr>
          <p:spPr>
            <a:xfrm>
              <a:off x="6497755" y="3638700"/>
              <a:ext cx="43887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Book Antiqua" panose="02040602050305030304" pitchFamily="18" charset="0"/>
                </a:rPr>
                <a:t>A.T. </a:t>
              </a:r>
              <a:r>
                <a:rPr lang="en-GB" sz="1400" dirty="0" err="1">
                  <a:latin typeface="Book Antiqua" panose="02040602050305030304" pitchFamily="18" charset="0"/>
                </a:rPr>
                <a:t>Kruppa</a:t>
              </a:r>
              <a:r>
                <a:rPr lang="en-GB" sz="1400" dirty="0">
                  <a:latin typeface="Book Antiqua" panose="02040602050305030304" pitchFamily="18" charset="0"/>
                </a:rPr>
                <a:t>, </a:t>
              </a:r>
              <a:r>
                <a:rPr lang="en-GB" sz="1400" i="1" dirty="0">
                  <a:latin typeface="Book Antiqua" panose="02040602050305030304" pitchFamily="18" charset="0"/>
                </a:rPr>
                <a:t>Phys. Lett. B </a:t>
              </a:r>
              <a:r>
                <a:rPr lang="en-GB" sz="1400" dirty="0">
                  <a:latin typeface="Book Antiqua" panose="02040602050305030304" pitchFamily="18" charset="0"/>
                </a:rPr>
                <a:t>431, 237 (1998)</a:t>
              </a:r>
            </a:p>
            <a:p>
              <a:r>
                <a:rPr lang="en-GB" sz="1400" dirty="0">
                  <a:latin typeface="Book Antiqua" panose="02040602050305030304" pitchFamily="18" charset="0"/>
                </a:rPr>
                <a:t>A.T. </a:t>
              </a:r>
              <a:r>
                <a:rPr lang="en-GB" sz="1400" dirty="0" err="1">
                  <a:latin typeface="Book Antiqua" panose="02040602050305030304" pitchFamily="18" charset="0"/>
                </a:rPr>
                <a:t>Kruppa</a:t>
              </a:r>
              <a:r>
                <a:rPr lang="en-GB" sz="1400" dirty="0">
                  <a:latin typeface="Book Antiqua" panose="02040602050305030304" pitchFamily="18" charset="0"/>
                </a:rPr>
                <a:t>, K. Arai, </a:t>
              </a:r>
              <a:r>
                <a:rPr lang="en-GB" sz="1400" i="1" dirty="0">
                  <a:latin typeface="Book Antiqua" panose="02040602050305030304" pitchFamily="18" charset="0"/>
                </a:rPr>
                <a:t>Phys. Rev. A </a:t>
              </a:r>
              <a:r>
                <a:rPr lang="en-GB" sz="1400" dirty="0">
                  <a:latin typeface="Book Antiqua" panose="02040602050305030304" pitchFamily="18" charset="0"/>
                </a:rPr>
                <a:t>59, 3556 (1999)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ovéPole 6"/>
                <p:cNvSpPr txBox="1"/>
                <p:nvPr/>
              </p:nvSpPr>
              <p:spPr>
                <a:xfrm>
                  <a:off x="495391" y="2703923"/>
                  <a:ext cx="5634876" cy="6705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GB" sz="2000" i="1">
                            <a:latin typeface="Cambria Math"/>
                          </a:rPr>
                          <m:t>𝜌</m:t>
                        </m:r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GB" sz="2000" i="1">
                            <a:latin typeface="Cambria Math"/>
                          </a:rPr>
                          <m:t>=−</m:t>
                        </m:r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000" i="1">
                                <a:latin typeface="Cambria Math"/>
                              </a:rPr>
                              <m:t>𝜋</m:t>
                            </m:r>
                          </m:den>
                        </m:f>
                        <m:func>
                          <m:func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GB" sz="2000" i="1">
                                    <a:latin typeface="Cambria Math"/>
                                  </a:rPr>
                                  <m:t>𝜖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→0</m:t>
                                </m:r>
                              </m:lim>
                            </m:limLow>
                          </m:fName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/>
                              </a:rPr>
                              <m:t>Im</m:t>
                            </m:r>
                            <m:r>
                              <a:rPr lang="en-GB" sz="200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/>
                              </a:rPr>
                              <m:t>Tr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𝐸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𝜖</m:t>
                                    </m:r>
                                  </m:e>
                                </m:d>
                                <m:r>
                                  <a:rPr lang="en-GB" sz="2000" i="1">
                                    <a:latin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2000" i="1">
                                            <a:latin typeface="Cambria Math"/>
                                          </a:rPr>
                                          <m:t>𝐺</m:t>
                                        </m:r>
                                      </m:e>
                                    </m:acc>
                                  </m:e>
                                  <m:sup>
                                    <m:d>
                                      <m:d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i="1"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</m:d>
                                  </m:sup>
                                </m:sSup>
                                <m:d>
                                  <m:d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𝐸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𝜖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sz="20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7" name="TextovéPole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391" y="2703923"/>
                  <a:ext cx="5634876" cy="67050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ovéPole 19">
              <a:extLst>
                <a:ext uri="{FF2B5EF4-FFF2-40B4-BE49-F238E27FC236}">
                  <a16:creationId xmlns:a16="http://schemas.microsoft.com/office/drawing/2014/main" id="{56020033-AE2A-4C90-9B5A-26B8AA03EFA2}"/>
                </a:ext>
              </a:extLst>
            </p:cNvPr>
            <p:cNvSpPr txBox="1"/>
            <p:nvPr/>
          </p:nvSpPr>
          <p:spPr>
            <a:xfrm>
              <a:off x="486765" y="2116555"/>
              <a:ext cx="6365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u="sng" dirty="0">
                  <a:solidFill>
                    <a:srgbClr val="0000B4"/>
                  </a:solidFill>
                  <a:latin typeface="Trebuchet MS" pitchFamily="34" charset="0"/>
                </a:rPr>
                <a:t>Continuum level density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ovéPole 28">
                  <a:extLst>
                    <a:ext uri="{FF2B5EF4-FFF2-40B4-BE49-F238E27FC236}">
                      <a16:creationId xmlns:a16="http://schemas.microsoft.com/office/drawing/2014/main" id="{69B3E5BD-254E-4BF5-B3F4-9AE8057DAFEA}"/>
                    </a:ext>
                  </a:extLst>
                </p:cNvPr>
                <p:cNvSpPr txBox="1"/>
                <p:nvPr/>
              </p:nvSpPr>
              <p:spPr>
                <a:xfrm>
                  <a:off x="6545183" y="2140082"/>
                  <a:ext cx="5634875" cy="14003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spcAft>
                      <a:spcPts val="600"/>
                    </a:spcAft>
                    <a:buFontTx/>
                    <a:buChar char="-"/>
                  </a:pPr>
                  <a:r>
                    <a:rPr lang="en-GB" sz="1500" dirty="0">
                      <a:latin typeface="Trebuchet MS" pitchFamily="34" charset="0"/>
                    </a:rPr>
                    <a:t>Well-defined finite quantity continuous in energy</a:t>
                  </a:r>
                </a:p>
                <a:p>
                  <a:pPr marL="285750" indent="-285750">
                    <a:spcAft>
                      <a:spcPts val="600"/>
                    </a:spcAft>
                    <a:buFontTx/>
                    <a:buChar char="-"/>
                  </a:pPr>
                  <a:r>
                    <a:rPr lang="en-GB" sz="1500" dirty="0">
                      <a:latin typeface="Trebuchet MS" pitchFamily="34" charset="0"/>
                    </a:rPr>
                    <a:t>Calculated either by integration in a continuous basis of stationary scattering states, or as a trace in a discrete energy basis of an finite box of width </a:t>
                  </a:r>
                  <a14:m>
                    <m:oMath xmlns:m="http://schemas.openxmlformats.org/officeDocument/2006/math"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a14:m>
                  <a:endParaRPr lang="en-GB" sz="1500" b="0" dirty="0">
                    <a:latin typeface="Trebuchet MS" pitchFamily="34" charset="0"/>
                  </a:endParaRPr>
                </a:p>
                <a:p>
                  <a:pPr marL="285750" indent="-285750">
                    <a:spcAft>
                      <a:spcPts val="600"/>
                    </a:spcAft>
                    <a:buFontTx/>
                    <a:buChar char="-"/>
                  </a:pPr>
                  <a:r>
                    <a:rPr lang="en-GB" sz="1500" dirty="0">
                      <a:latin typeface="Trebuchet MS" pitchFamily="34" charset="0"/>
                    </a:rPr>
                    <a:t>Contains complete information about the scattering process</a:t>
                  </a:r>
                </a:p>
              </p:txBody>
            </p:sp>
          </mc:Choice>
          <mc:Fallback xmlns="">
            <p:sp>
              <p:nvSpPr>
                <p:cNvPr id="29" name="TextovéPole 28">
                  <a:extLst>
                    <a:ext uri="{FF2B5EF4-FFF2-40B4-BE49-F238E27FC236}">
                      <a16:creationId xmlns:a16="http://schemas.microsoft.com/office/drawing/2014/main" id="{69B3E5BD-254E-4BF5-B3F4-9AE8057DAF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5183" y="2140082"/>
                  <a:ext cx="5634875" cy="1400383"/>
                </a:xfrm>
                <a:prstGeom prst="rect">
                  <a:avLst/>
                </a:prstGeom>
                <a:blipFill>
                  <a:blip r:embed="rId11"/>
                  <a:stretch>
                    <a:fillRect l="-433" t="-870" b="-3913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818CC226-BB62-4498-A56A-05B17CE3FDC8}"/>
              </a:ext>
            </a:extLst>
          </p:cNvPr>
          <p:cNvGrpSpPr/>
          <p:nvPr/>
        </p:nvGrpSpPr>
        <p:grpSpPr>
          <a:xfrm>
            <a:off x="102819" y="3445469"/>
            <a:ext cx="13076099" cy="3182452"/>
            <a:chOff x="102819" y="3445469"/>
            <a:chExt cx="13076099" cy="3182452"/>
          </a:xfrm>
        </p:grpSpPr>
        <p:sp>
          <p:nvSpPr>
            <p:cNvPr id="12" name="Šipka dolů 11"/>
            <p:cNvSpPr/>
            <p:nvPr/>
          </p:nvSpPr>
          <p:spPr>
            <a:xfrm>
              <a:off x="803367" y="3445469"/>
              <a:ext cx="414528" cy="743762"/>
            </a:xfrm>
            <a:prstGeom prst="downArrow">
              <a:avLst/>
            </a:prstGeom>
            <a:solidFill>
              <a:srgbClr val="0000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102819" y="4199868"/>
              <a:ext cx="20185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000B4"/>
                  </a:solidFill>
                  <a:latin typeface="Trebuchet MS" pitchFamily="34" charset="0"/>
                </a:rPr>
                <a:t>Complex extension</a:t>
              </a:r>
              <a:endParaRPr lang="en-GB" sz="1600" dirty="0">
                <a:solidFill>
                  <a:srgbClr val="0000B4"/>
                </a:solidFill>
                <a:latin typeface="Trebuchet MS" pitchFamily="34" charset="0"/>
              </a:endParaRPr>
            </a:p>
          </p:txBody>
        </p:sp>
        <p:grpSp>
          <p:nvGrpSpPr>
            <p:cNvPr id="9" name="Skupina 8">
              <a:extLst>
                <a:ext uri="{FF2B5EF4-FFF2-40B4-BE49-F238E27FC236}">
                  <a16:creationId xmlns:a16="http://schemas.microsoft.com/office/drawing/2014/main" id="{6F5312E1-69CB-4D05-B98C-7537F5D4B1D0}"/>
                </a:ext>
              </a:extLst>
            </p:cNvPr>
            <p:cNvGrpSpPr/>
            <p:nvPr/>
          </p:nvGrpSpPr>
          <p:grpSpPr>
            <a:xfrm>
              <a:off x="146898" y="4750049"/>
              <a:ext cx="5361404" cy="1480249"/>
              <a:chOff x="2113424" y="3491494"/>
              <a:chExt cx="5361404" cy="148024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ovéPole 13"/>
                  <p:cNvSpPr txBox="1"/>
                  <p:nvPr/>
                </p:nvSpPr>
                <p:spPr>
                  <a:xfrm>
                    <a:off x="2113424" y="3491494"/>
                    <a:ext cx="5361404" cy="117660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GB" sz="2400" smtClean="0">
                              <a:latin typeface="Cambria Math"/>
                            </a:rPr>
                            <m:t>Δ</m:t>
                          </m:r>
                          <m:r>
                            <a:rPr lang="en-GB" sz="2400" i="1">
                              <a:latin typeface="Cambria Math"/>
                            </a:rPr>
                            <m:t>𝜌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ℰ</m:t>
                              </m:r>
                            </m:e>
                          </m:d>
                          <m:r>
                            <a:rPr lang="en-GB" sz="24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latin typeface="Cambria Math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GB" sz="2400" i="1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GB" sz="2400">
                              <a:latin typeface="Cambria Math"/>
                            </a:rPr>
                            <m:t>Tr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ℰ</m:t>
                              </m:r>
                              <m:r>
                                <a:rPr lang="en-GB" sz="2400">
                                  <a:latin typeface="Cambria Math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i="1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</m:acc>
                            </m:den>
                          </m:f>
                          <m:r>
                            <a:rPr lang="en-GB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latin typeface="Cambria Math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GB" sz="2400" i="1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GB" sz="2400">
                              <a:latin typeface="Cambria Math"/>
                            </a:rPr>
                            <m:t>Tr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ℰ</m:t>
                              </m:r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i="1">
                                          <a:latin typeface="Cambria Math"/>
                                          <a:ea typeface="Cambria Math"/>
                                        </a:rPr>
                                        <m:t>𝐻</m:t>
                                      </m:r>
                                    </m:e>
                                  </m:acc>
                                </m:e>
                                <m:sup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sup>
                              </m:sSup>
                            </m:den>
                          </m:f>
                        </m:oMath>
                      </m:oMathPara>
                    </a14:m>
                    <a:endParaRPr lang="en-GB" sz="2400" dirty="0">
                      <a:latin typeface="Trebuchet MS" pitchFamily="34" charset="0"/>
                    </a:endParaRPr>
                  </a:p>
                  <a:p>
                    <a:endParaRPr lang="en-GB" sz="2400" dirty="0"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4" name="TextovéPole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13424" y="3491494"/>
                    <a:ext cx="5361404" cy="117660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" name="Levá složená závorka 16"/>
              <p:cNvSpPr/>
              <p:nvPr/>
            </p:nvSpPr>
            <p:spPr>
              <a:xfrm rot="16200000">
                <a:off x="4040000" y="3807739"/>
                <a:ext cx="222410" cy="1411819"/>
              </a:xfrm>
              <a:prstGeom prst="leftBrac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Levá složená závorka 21"/>
              <p:cNvSpPr/>
              <p:nvPr/>
            </p:nvSpPr>
            <p:spPr>
              <a:xfrm rot="16200000">
                <a:off x="5911020" y="3683143"/>
                <a:ext cx="222410" cy="1661012"/>
              </a:xfrm>
              <a:prstGeom prst="leftBrac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ovéPole 17"/>
                  <p:cNvSpPr txBox="1"/>
                  <p:nvPr/>
                </p:nvSpPr>
                <p:spPr>
                  <a:xfrm>
                    <a:off x="3845891" y="4624853"/>
                    <a:ext cx="6600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𝜌</m:t>
                          </m:r>
                          <m:d>
                            <m:dPr>
                              <m:ctrlPr>
                                <a:rPr lang="en-GB" sz="16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ℰ</m:t>
                              </m:r>
                            </m:e>
                          </m:d>
                        </m:oMath>
                      </m:oMathPara>
                    </a14:m>
                    <a:endParaRPr lang="en-GB" sz="1600" dirty="0">
                      <a:solidFill>
                        <a:schemeClr val="bg1">
                          <a:lumMod val="50000"/>
                        </a:schemeClr>
                      </a:solidFill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" name="TextovéPole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45891" y="4624853"/>
                    <a:ext cx="660052" cy="33855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5357"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ovéPole 23"/>
                  <p:cNvSpPr txBox="1"/>
                  <p:nvPr/>
                </p:nvSpPr>
                <p:spPr>
                  <a:xfrm>
                    <a:off x="5581271" y="4616518"/>
                    <a:ext cx="881908" cy="3552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GB" sz="160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GB" sz="16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p>
                          <m:d>
                            <m:dPr>
                              <m:ctrlPr>
                                <a:rPr lang="en-GB" sz="16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ℰ</m:t>
                              </m:r>
                            </m:e>
                          </m:d>
                        </m:oMath>
                      </m:oMathPara>
                    </a14:m>
                    <a:endParaRPr lang="en-GB" sz="1600" dirty="0">
                      <a:solidFill>
                        <a:schemeClr val="bg1">
                          <a:lumMod val="50000"/>
                        </a:schemeClr>
                      </a:solidFill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4" name="TextovéPole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81271" y="4616518"/>
                    <a:ext cx="881908" cy="35522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5172"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ovéPole 18"/>
                <p:cNvSpPr txBox="1"/>
                <p:nvPr/>
              </p:nvSpPr>
              <p:spPr>
                <a:xfrm>
                  <a:off x="5646840" y="4471510"/>
                  <a:ext cx="3990468" cy="7628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Re</m:t>
                        </m:r>
                        <m:r>
                          <a:rPr lang="en-GB" sz="1600" i="1">
                            <a:latin typeface="Cambria Math"/>
                          </a:rPr>
                          <m:t> </m:t>
                        </m:r>
                        <m:r>
                          <a:rPr lang="en-GB" sz="1600" i="1">
                            <a:latin typeface="Cambria Math"/>
                          </a:rPr>
                          <m:t>𝜌</m:t>
                        </m:r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ℰ</m:t>
                            </m:r>
                          </m:e>
                        </m:d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GB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den>
                        </m:f>
                        <m:nary>
                          <m:naryPr>
                            <m:chr m:val="∑"/>
                            <m:supHide m:val="on"/>
                            <m:ctrlPr>
                              <a:rPr lang="en-GB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naryPr>
                          <m:sub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600">
                                        <a:latin typeface="Cambria Math"/>
                                        <a:ea typeface="Cambria Math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GB" sz="1600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600">
                                    <a:latin typeface="Cambria Math"/>
                                    <a:ea typeface="Cambria Math"/>
                                  </a:rPr>
                                  <m:t>Γ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GB" sz="1600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>
                                            <a:latin typeface="Cambria Math"/>
                                            <a:ea typeface="Cambria Math"/>
                                          </a:rPr>
                                          <m:t>𝐸</m:t>
                                        </m:r>
                                        <m:r>
                                          <a:rPr lang="en-GB" sz="1600" i="1">
                                            <a:latin typeface="Cambria Math"/>
                                            <a:ea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latin typeface="Cambria Math" panose="02040503050406030204" pitchFamily="18" charset="0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GB" sz="1600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600">
                                            <a:latin typeface="Cambria Math"/>
                                            <a:ea typeface="Cambria Math"/>
                                          </a:rPr>
                                          <m:t>Γ</m:t>
                                        </m:r>
                                        <m:r>
                                          <a:rPr lang="en-GB" sz="1600" i="1">
                                            <a:latin typeface="Cambria Math"/>
                                            <a:ea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latin typeface="Cambria Math" panose="02040503050406030204" pitchFamily="18" charset="0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GB" sz="1600">
                                                <a:latin typeface="Cambria Math"/>
                                                <a:ea typeface="Cambria Math"/>
                                              </a:rPr>
                                              <m:t>Γ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nary>
                      </m:oMath>
                    </m:oMathPara>
                  </a14:m>
                  <a:endParaRPr lang="en-GB" sz="16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9" name="TextovéPole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6840" y="4471510"/>
                  <a:ext cx="3990468" cy="762838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ovéPole 25"/>
                <p:cNvSpPr txBox="1"/>
                <p:nvPr/>
              </p:nvSpPr>
              <p:spPr>
                <a:xfrm>
                  <a:off x="5689368" y="5314970"/>
                  <a:ext cx="3990468" cy="7628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smtClean="0">
                            <a:latin typeface="Cambria Math"/>
                          </a:rPr>
                          <m:t>Im</m:t>
                        </m:r>
                        <m:r>
                          <a:rPr lang="en-GB" sz="1600" smtClean="0">
                            <a:latin typeface="Cambria Math"/>
                          </a:rPr>
                          <m:t> </m:t>
                        </m:r>
                        <m:r>
                          <a:rPr lang="en-GB" sz="1600" i="1">
                            <a:latin typeface="Cambria Math"/>
                          </a:rPr>
                          <m:t>𝜌</m:t>
                        </m:r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ℰ</m:t>
                            </m:r>
                          </m:e>
                        </m:d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=−</m:t>
                        </m:r>
                        <m:f>
                          <m:fPr>
                            <m:ctrlPr>
                              <a:rPr lang="en-GB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den>
                        </m:f>
                        <m:nary>
                          <m:naryPr>
                            <m:chr m:val="∑"/>
                            <m:supHide m:val="on"/>
                            <m:ctrlPr>
                              <a:rPr lang="en-GB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naryPr>
                          <m:sub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GB" sz="1600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GB" sz="16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GB" sz="1600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>
                                            <a:latin typeface="Cambria Math"/>
                                            <a:ea typeface="Cambria Math"/>
                                          </a:rPr>
                                          <m:t>𝐸</m:t>
                                        </m:r>
                                        <m:r>
                                          <a:rPr lang="en-GB" sz="1600" i="1">
                                            <a:latin typeface="Cambria Math"/>
                                            <a:ea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latin typeface="Cambria Math" panose="02040503050406030204" pitchFamily="18" charset="0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GB" sz="1600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600">
                                            <a:latin typeface="Cambria Math"/>
                                            <a:ea typeface="Cambria Math"/>
                                          </a:rPr>
                                          <m:t>Γ</m:t>
                                        </m:r>
                                        <m:r>
                                          <a:rPr lang="en-GB" sz="1600" i="1">
                                            <a:latin typeface="Cambria Math"/>
                                            <a:ea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latin typeface="Cambria Math" panose="02040503050406030204" pitchFamily="18" charset="0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GB" sz="1600">
                                                <a:latin typeface="Cambria Math"/>
                                                <a:ea typeface="Cambria Math"/>
                                              </a:rPr>
                                              <m:t>Γ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GB" sz="16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nary>
                      </m:oMath>
                    </m:oMathPara>
                  </a14:m>
                  <a:endParaRPr lang="en-GB" sz="160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6" name="TextovéPole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89368" y="5314970"/>
                  <a:ext cx="3990468" cy="762838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Levá složená závorka 27"/>
            <p:cNvSpPr/>
            <p:nvPr/>
          </p:nvSpPr>
          <p:spPr>
            <a:xfrm rot="10800000">
              <a:off x="9798441" y="4528439"/>
              <a:ext cx="222410" cy="1411819"/>
            </a:xfrm>
            <a:prstGeom prst="leftBrac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TextovéPole 20"/>
            <p:cNvSpPr txBox="1"/>
            <p:nvPr/>
          </p:nvSpPr>
          <p:spPr>
            <a:xfrm>
              <a:off x="10114464" y="5065071"/>
              <a:ext cx="19591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  <a:latin typeface="Trebuchet MS" pitchFamily="34" charset="0"/>
                </a:rPr>
                <a:t>2D dipole structure</a:t>
              </a:r>
            </a:p>
          </p:txBody>
        </p:sp>
        <p:sp>
          <p:nvSpPr>
            <p:cNvPr id="31" name="TextovéPole 30">
              <a:extLst>
                <a:ext uri="{FF2B5EF4-FFF2-40B4-BE49-F238E27FC236}">
                  <a16:creationId xmlns:a16="http://schemas.microsoft.com/office/drawing/2014/main" id="{F587B66F-B23B-4DAD-A2BE-68D76BAE644A}"/>
                </a:ext>
              </a:extLst>
            </p:cNvPr>
            <p:cNvSpPr txBox="1"/>
            <p:nvPr/>
          </p:nvSpPr>
          <p:spPr>
            <a:xfrm>
              <a:off x="5754706" y="6289367"/>
              <a:ext cx="74242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rebuchet MS" pitchFamily="34" charset="0"/>
                </a:rPr>
                <a:t>Some of the states can be interpreted as resonances.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Obdélník 10">
                  <a:extLst>
                    <a:ext uri="{FF2B5EF4-FFF2-40B4-BE49-F238E27FC236}">
                      <a16:creationId xmlns:a16="http://schemas.microsoft.com/office/drawing/2014/main" id="{20FA122A-932E-4FAC-81BF-215EE422B3EE}"/>
                    </a:ext>
                  </a:extLst>
                </p:cNvPr>
                <p:cNvSpPr/>
                <p:nvPr/>
              </p:nvSpPr>
              <p:spPr>
                <a:xfrm>
                  <a:off x="2109677" y="4095068"/>
                  <a:ext cx="1232878" cy="55002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 smtClean="0">
                            <a:solidFill>
                              <a:srgbClr val="0000B4"/>
                            </a:solidFill>
                            <a:latin typeface="Cambria Math"/>
                            <a:ea typeface="Cambria Math"/>
                          </a:rPr>
                          <m:t>ℰ</m:t>
                        </m:r>
                        <m:r>
                          <a:rPr lang="en-GB" sz="1600" i="1" smtClean="0">
                            <a:solidFill>
                              <a:srgbClr val="0000B4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GB" sz="1600" i="1" smtClean="0">
                            <a:solidFill>
                              <a:srgbClr val="0000B4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  <m:r>
                          <a:rPr lang="en-GB" sz="1600" i="1" smtClean="0">
                            <a:solidFill>
                              <a:srgbClr val="0000B4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GB" sz="1600" i="1">
                                <a:solidFill>
                                  <a:srgbClr val="0000B4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solidFill>
                                  <a:srgbClr val="0000B4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num>
                          <m:den>
                            <m:r>
                              <a:rPr lang="en-GB" sz="1600" i="1">
                                <a:solidFill>
                                  <a:srgbClr val="0000B4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rgbClr val="0000B4"/>
                            </a:solidFill>
                            <a:latin typeface="Cambria Math"/>
                            <a:ea typeface="Cambria Math"/>
                          </a:rPr>
                          <m:t>Γ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1" name="Obdélník 10">
                  <a:extLst>
                    <a:ext uri="{FF2B5EF4-FFF2-40B4-BE49-F238E27FC236}">
                      <a16:creationId xmlns:a16="http://schemas.microsoft.com/office/drawing/2014/main" id="{20FA122A-932E-4FAC-81BF-215EE422B3E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9677" y="4095068"/>
                  <a:ext cx="1232878" cy="55002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9541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26211" y="393187"/>
            <a:ext cx="5464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rgbClr val="0000B4"/>
                </a:solidFill>
                <a:latin typeface="Trebuchet MS" pitchFamily="34" charset="0"/>
              </a:rPr>
              <a:t>Complex scaling method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26211" y="1044547"/>
            <a:ext cx="64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rebuchet MS" pitchFamily="34" charset="0"/>
              </a:rPr>
              <a:t>Rotation of the real coordinate into the complex 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1295006" y="1518952"/>
                <a:ext cx="4693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GB" sz="32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006" y="1518952"/>
                <a:ext cx="469392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3102068" y="1513533"/>
                <a:ext cx="1377696" cy="606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3200" i="1">
                              <a:latin typeface="Cambria Math"/>
                            </a:rPr>
                            <m:t>𝑖</m:t>
                          </m:r>
                          <m:r>
                            <a:rPr lang="en-GB" sz="3200" i="1">
                              <a:latin typeface="Cambria Math"/>
                            </a:rPr>
                            <m:t>𝜃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32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068" y="1513533"/>
                <a:ext cx="1377696" cy="6065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se šipkou 9"/>
          <p:cNvCxnSpPr/>
          <p:nvPr/>
        </p:nvCxnSpPr>
        <p:spPr>
          <a:xfrm>
            <a:off x="2048296" y="1859462"/>
            <a:ext cx="898726" cy="0"/>
          </a:xfrm>
          <a:prstGeom prst="straightConnector1">
            <a:avLst/>
          </a:prstGeom>
          <a:ln w="2540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556110" y="1561398"/>
                <a:ext cx="1432560" cy="510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/>
                        </a:rPr>
                        <m:t>0≤</m:t>
                      </m:r>
                      <m:r>
                        <a:rPr lang="en-GB" sz="1600" i="1" smtClean="0">
                          <a:latin typeface="Cambria Math"/>
                        </a:rPr>
                        <m:t>𝜃</m:t>
                      </m:r>
                      <m:r>
                        <a:rPr lang="en-GB" sz="160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GB" sz="1600" i="1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GB" sz="1600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110" y="1561398"/>
                <a:ext cx="1432560" cy="510781"/>
              </a:xfrm>
              <a:prstGeom prst="rect">
                <a:avLst/>
              </a:prstGeom>
              <a:blipFill>
                <a:blip r:embed="rId5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26211" y="2144389"/>
                <a:ext cx="73578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Trebuchet MS" pitchFamily="34" charset="0"/>
                  </a:rPr>
                  <a:t>… reveals all the resonances living in the sector 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2</m:t>
                    </m:r>
                    <m:r>
                      <a:rPr lang="en-GB" i="1">
                        <a:latin typeface="Cambria Math"/>
                      </a:rPr>
                      <m:t>𝐸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GB" i="1">
                            <a:latin typeface="Cambria Math"/>
                          </a:rPr>
                          <m:t>2</m:t>
                        </m:r>
                        <m:r>
                          <a:rPr lang="en-GB" i="1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GB" i="1">
                        <a:latin typeface="Cambria Math"/>
                      </a:rPr>
                      <m:t>≥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Γ</m:t>
                    </m:r>
                  </m:oMath>
                </a14:m>
                <a:r>
                  <a:rPr lang="en-GB" dirty="0">
                    <a:latin typeface="Trebuchet MS" pitchFamily="34" charset="0"/>
                  </a:rPr>
                  <a:t>, while the rest of the resonances stay hidden in the </a:t>
                </a:r>
                <a:r>
                  <a:rPr lang="en-GB" i="1" dirty="0">
                    <a:latin typeface="Trebuchet MS" pitchFamily="34" charset="0"/>
                  </a:rPr>
                  <a:t>rotated continuum</a:t>
                </a:r>
                <a:endParaRPr lang="en-GB" dirty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11" y="2144389"/>
                <a:ext cx="7357862" cy="646331"/>
              </a:xfrm>
              <a:prstGeom prst="rect">
                <a:avLst/>
              </a:prstGeom>
              <a:blipFill>
                <a:blip r:embed="rId6"/>
                <a:stretch>
                  <a:fillRect l="-663" t="-6604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8165924" y="574408"/>
            <a:ext cx="3291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ook Antiqua" panose="02040602050305030304" pitchFamily="18" charset="0"/>
              </a:rPr>
              <a:t>N. </a:t>
            </a:r>
            <a:r>
              <a:rPr lang="en-GB" sz="1400" dirty="0" err="1">
                <a:latin typeface="Book Antiqua" panose="02040602050305030304" pitchFamily="18" charset="0"/>
              </a:rPr>
              <a:t>Moiseyev</a:t>
            </a:r>
            <a:r>
              <a:rPr lang="en-GB" sz="1400" dirty="0">
                <a:latin typeface="Book Antiqua" panose="02040602050305030304" pitchFamily="18" charset="0"/>
              </a:rPr>
              <a:t>, </a:t>
            </a:r>
            <a:r>
              <a:rPr lang="en-GB" sz="1400" i="1" dirty="0">
                <a:latin typeface="Book Antiqua" panose="02040602050305030304" pitchFamily="18" charset="0"/>
              </a:rPr>
              <a:t>Phys. Rep. </a:t>
            </a:r>
            <a:r>
              <a:rPr lang="en-GB" sz="1400" dirty="0">
                <a:latin typeface="Book Antiqua" panose="02040602050305030304" pitchFamily="18" charset="0"/>
              </a:rPr>
              <a:t>302, 211 (1998)</a:t>
            </a:r>
          </a:p>
        </p:txBody>
      </p: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BCF07357-92D9-4908-BDAD-A95F3E27DF2F}"/>
              </a:ext>
            </a:extLst>
          </p:cNvPr>
          <p:cNvGrpSpPr/>
          <p:nvPr/>
        </p:nvGrpSpPr>
        <p:grpSpPr>
          <a:xfrm>
            <a:off x="7900668" y="393187"/>
            <a:ext cx="3803201" cy="2690953"/>
            <a:chOff x="8357864" y="281047"/>
            <a:chExt cx="3803201" cy="269095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ovéPole 2">
                  <a:extLst>
                    <a:ext uri="{FF2B5EF4-FFF2-40B4-BE49-F238E27FC236}">
                      <a16:creationId xmlns:a16="http://schemas.microsoft.com/office/drawing/2014/main" id="{D1E9B90A-3272-4D11-BE5A-2AF6682359E8}"/>
                    </a:ext>
                  </a:extLst>
                </p:cNvPr>
                <p:cNvSpPr txBox="1"/>
                <p:nvPr/>
              </p:nvSpPr>
              <p:spPr>
                <a:xfrm>
                  <a:off x="8742040" y="1100566"/>
                  <a:ext cx="2277463" cy="4425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f>
                              <m:fPr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̂"/>
                                    <m:ctrlP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  <m:acc>
                                  <m:accPr>
                                    <m:chr m:val="̂"/>
                                    <m:ctrlP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5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ℏ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sz="15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3" name="TextovéPole 2">
                  <a:extLst>
                    <a:ext uri="{FF2B5EF4-FFF2-40B4-BE49-F238E27FC236}">
                      <a16:creationId xmlns:a16="http://schemas.microsoft.com/office/drawing/2014/main" id="{D1E9B90A-3272-4D11-BE5A-2AF6682359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42040" y="1100566"/>
                  <a:ext cx="2277463" cy="44255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ovéPole 10">
                  <a:extLst>
                    <a:ext uri="{FF2B5EF4-FFF2-40B4-BE49-F238E27FC236}">
                      <a16:creationId xmlns:a16="http://schemas.microsoft.com/office/drawing/2014/main" id="{BBC9E132-8CBA-43EA-8CCA-691CC5AE4076}"/>
                    </a:ext>
                  </a:extLst>
                </p:cNvPr>
                <p:cNvSpPr txBox="1"/>
                <p:nvPr/>
              </p:nvSpPr>
              <p:spPr>
                <a:xfrm>
                  <a:off x="8759292" y="1615812"/>
                  <a:ext cx="1816692" cy="7417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acc>
                          <m:accPr>
                            <m:chr m:val="̂"/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sSubSup>
                          <m:sSub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sz="15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p>
                        </m:sSup>
                        <m:acc>
                          <m:accPr>
                            <m:chr m:val="̂"/>
                            <m:ctrlP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oMath>
                    </m:oMathPara>
                  </a14:m>
                  <a:endParaRPr lang="en-GB" sz="15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acc>
                          <m:accPr>
                            <m:chr m:val="̂"/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sSubSup>
                          <m:sSubSupPr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5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  <m:sup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p>
                        </m:sSup>
                        <m:acc>
                          <m:accPr>
                            <m:chr m:val="̂"/>
                            <m:ctrlPr>
                              <a:rPr lang="en-GB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5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GB" sz="15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1" name="TextovéPole 10">
                  <a:extLst>
                    <a:ext uri="{FF2B5EF4-FFF2-40B4-BE49-F238E27FC236}">
                      <a16:creationId xmlns:a16="http://schemas.microsoft.com/office/drawing/2014/main" id="{BBC9E132-8CBA-43EA-8CCA-691CC5AE40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9292" y="1615812"/>
                  <a:ext cx="1816692" cy="74174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bdélník 11">
                  <a:extLst>
                    <a:ext uri="{FF2B5EF4-FFF2-40B4-BE49-F238E27FC236}">
                      <a16:creationId xmlns:a16="http://schemas.microsoft.com/office/drawing/2014/main" id="{51203A21-788C-41A7-AE37-D9190A184F93}"/>
                    </a:ext>
                  </a:extLst>
                </p:cNvPr>
                <p:cNvSpPr/>
                <p:nvPr/>
              </p:nvSpPr>
              <p:spPr>
                <a:xfrm>
                  <a:off x="8628370" y="2262719"/>
                  <a:ext cx="2961965" cy="56105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acc>
                          <m:accPr>
                            <m:chr m:val="̂"/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  <m:sSubSup>
                          <m:sSubSup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  <m:sup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p>
                        </m:sSup>
                        <m:f>
                          <m:f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num>
                          <m:den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sup>
                            </m:sSup>
                            <m:r>
                              <a:rPr lang="en-GB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acc>
                              <m:accPr>
                                <m:chr m:val="̂"/>
                                <m:ctrlP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Obdélník 11">
                  <a:extLst>
                    <a:ext uri="{FF2B5EF4-FFF2-40B4-BE49-F238E27FC236}">
                      <a16:creationId xmlns:a16="http://schemas.microsoft.com/office/drawing/2014/main" id="{51203A21-788C-41A7-AE37-D9190A184F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8370" y="2262719"/>
                  <a:ext cx="2961965" cy="561051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EA955374-CF09-458F-8747-C6E544B1D589}"/>
                </a:ext>
              </a:extLst>
            </p:cNvPr>
            <p:cNvSpPr txBox="1"/>
            <p:nvPr/>
          </p:nvSpPr>
          <p:spPr>
            <a:xfrm>
              <a:off x="10668694" y="952512"/>
              <a:ext cx="14923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Trebuchet MS" pitchFamily="34" charset="0"/>
                </a:rPr>
                <a:t>Similarity nonunitary transformation</a:t>
              </a:r>
            </a:p>
          </p:txBody>
        </p:sp>
        <p:sp>
          <p:nvSpPr>
            <p:cNvPr id="19" name="Obdélník 18">
              <a:extLst>
                <a:ext uri="{FF2B5EF4-FFF2-40B4-BE49-F238E27FC236}">
                  <a16:creationId xmlns:a16="http://schemas.microsoft.com/office/drawing/2014/main" id="{416FC0BF-0C00-4620-AB5C-D1688BEEB74B}"/>
                </a:ext>
              </a:extLst>
            </p:cNvPr>
            <p:cNvSpPr/>
            <p:nvPr/>
          </p:nvSpPr>
          <p:spPr>
            <a:xfrm>
              <a:off x="8357864" y="281047"/>
              <a:ext cx="3803201" cy="269095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Skupina 34">
            <a:extLst>
              <a:ext uri="{FF2B5EF4-FFF2-40B4-BE49-F238E27FC236}">
                <a16:creationId xmlns:a16="http://schemas.microsoft.com/office/drawing/2014/main" id="{C2D65D83-1CE4-4032-ABE6-0A40E71C7824}"/>
              </a:ext>
            </a:extLst>
          </p:cNvPr>
          <p:cNvGrpSpPr/>
          <p:nvPr/>
        </p:nvGrpSpPr>
        <p:grpSpPr>
          <a:xfrm>
            <a:off x="518454" y="2937563"/>
            <a:ext cx="5537072" cy="3885238"/>
            <a:chOff x="518454" y="2937563"/>
            <a:chExt cx="5537072" cy="3885238"/>
          </a:xfrm>
        </p:grpSpPr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39F01E62-BFBD-4D45-BAC7-A37BBE4E46AD}"/>
                </a:ext>
              </a:extLst>
            </p:cNvPr>
            <p:cNvSpPr txBox="1"/>
            <p:nvPr/>
          </p:nvSpPr>
          <p:spPr>
            <a:xfrm>
              <a:off x="526211" y="2937563"/>
              <a:ext cx="30106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u="sng" dirty="0">
                  <a:solidFill>
                    <a:srgbClr val="0000B4"/>
                  </a:solidFill>
                  <a:latin typeface="Trebuchet MS" pitchFamily="34" charset="0"/>
                </a:rPr>
                <a:t>Example: </a:t>
              </a:r>
              <a:r>
                <a:rPr lang="en-GB" sz="1600" dirty="0">
                  <a:solidFill>
                    <a:srgbClr val="0000B4"/>
                  </a:solidFill>
                  <a:latin typeface="Trebuchet MS" pitchFamily="34" charset="0"/>
                </a:rPr>
                <a:t>Gaussian barrier</a:t>
              </a:r>
            </a:p>
          </p:txBody>
        </p:sp>
        <p:grpSp>
          <p:nvGrpSpPr>
            <p:cNvPr id="37" name="Skupina 36">
              <a:extLst>
                <a:ext uri="{FF2B5EF4-FFF2-40B4-BE49-F238E27FC236}">
                  <a16:creationId xmlns:a16="http://schemas.microsoft.com/office/drawing/2014/main" id="{8BE35E0C-CD19-4D36-ADEA-F8079EBB6333}"/>
                </a:ext>
              </a:extLst>
            </p:cNvPr>
            <p:cNvGrpSpPr/>
            <p:nvPr/>
          </p:nvGrpSpPr>
          <p:grpSpPr>
            <a:xfrm>
              <a:off x="518454" y="3392510"/>
              <a:ext cx="5537072" cy="3036824"/>
              <a:chOff x="518454" y="3806582"/>
              <a:chExt cx="5537072" cy="3036824"/>
            </a:xfrm>
          </p:grpSpPr>
          <p:pic>
            <p:nvPicPr>
              <p:cNvPr id="39" name="Obrázek 38">
                <a:extLst>
                  <a:ext uri="{FF2B5EF4-FFF2-40B4-BE49-F238E27FC236}">
                    <a16:creationId xmlns:a16="http://schemas.microsoft.com/office/drawing/2014/main" id="{0051C473-445E-4983-9C34-1811299D7D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8454" y="3806582"/>
                <a:ext cx="5537072" cy="2829081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ovéPole 39">
                    <a:extLst>
                      <a:ext uri="{FF2B5EF4-FFF2-40B4-BE49-F238E27FC236}">
                        <a16:creationId xmlns:a16="http://schemas.microsoft.com/office/drawing/2014/main" id="{4092C602-7B7A-4A59-951A-BFBF8131FC70}"/>
                      </a:ext>
                    </a:extLst>
                  </p:cNvPr>
                  <p:cNvSpPr txBox="1"/>
                  <p:nvPr/>
                </p:nvSpPr>
                <p:spPr>
                  <a:xfrm>
                    <a:off x="2625388" y="4209036"/>
                    <a:ext cx="1482009" cy="4071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p>
                        </m:oMath>
                      </m:oMathPara>
                    </a14:m>
                    <a:endParaRPr lang="en-GB" dirty="0">
                      <a:solidFill>
                        <a:srgbClr val="FF9900"/>
                      </a:solidFill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0" name="TextovéPole 39">
                    <a:extLst>
                      <a:ext uri="{FF2B5EF4-FFF2-40B4-BE49-F238E27FC236}">
                        <a16:creationId xmlns:a16="http://schemas.microsoft.com/office/drawing/2014/main" id="{4092C602-7B7A-4A59-951A-BFBF8131FC7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25388" y="4209036"/>
                    <a:ext cx="1482009" cy="40716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1" name="Levá složená závorka 40">
                <a:extLst>
                  <a:ext uri="{FF2B5EF4-FFF2-40B4-BE49-F238E27FC236}">
                    <a16:creationId xmlns:a16="http://schemas.microsoft.com/office/drawing/2014/main" id="{CC1C382B-48BB-4B0B-AE79-FE379EECD965}"/>
                  </a:ext>
                </a:extLst>
              </p:cNvPr>
              <p:cNvSpPr/>
              <p:nvPr/>
            </p:nvSpPr>
            <p:spPr>
              <a:xfrm rot="16200000">
                <a:off x="3188627" y="4131565"/>
                <a:ext cx="222410" cy="5201272"/>
              </a:xfrm>
              <a:prstGeom prst="leftBrac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ovéPole 37">
                  <a:extLst>
                    <a:ext uri="{FF2B5EF4-FFF2-40B4-BE49-F238E27FC236}">
                      <a16:creationId xmlns:a16="http://schemas.microsoft.com/office/drawing/2014/main" id="{ACFF99CC-AD61-43DF-B7F4-43509DBD20EE}"/>
                    </a:ext>
                  </a:extLst>
                </p:cNvPr>
                <p:cNvSpPr txBox="1"/>
                <p:nvPr/>
              </p:nvSpPr>
              <p:spPr>
                <a:xfrm>
                  <a:off x="748321" y="6484247"/>
                  <a:ext cx="511546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>
                      <a:solidFill>
                        <a:schemeClr val="bg1">
                          <a:lumMod val="50000"/>
                        </a:schemeClr>
                      </a:solidFill>
                      <a:latin typeface="Trebuchet MS" pitchFamily="34" charset="0"/>
                    </a:rPr>
                    <a:t>Bounded in an infinite potential well of width </a:t>
                  </a:r>
                  <a14:m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→∞</m:t>
                      </m:r>
                    </m:oMath>
                  </a14:m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38" name="TextovéPole 37">
                  <a:extLst>
                    <a:ext uri="{FF2B5EF4-FFF2-40B4-BE49-F238E27FC236}">
                      <a16:creationId xmlns:a16="http://schemas.microsoft.com/office/drawing/2014/main" id="{ACFF99CC-AD61-43DF-B7F4-43509DBD20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321" y="6484247"/>
                  <a:ext cx="5115465" cy="338554"/>
                </a:xfrm>
                <a:prstGeom prst="rect">
                  <a:avLst/>
                </a:prstGeom>
                <a:blipFill>
                  <a:blip r:embed="rId12"/>
                  <a:stretch>
                    <a:fillRect l="-715" t="-7273" b="-21818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101974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1919</Words>
  <Application>Microsoft Office PowerPoint</Application>
  <PresentationFormat>Širokoúhlá obrazovka</PresentationFormat>
  <Paragraphs>318</Paragraphs>
  <Slides>23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0" baseType="lpstr">
      <vt:lpstr>Arial</vt:lpstr>
      <vt:lpstr>Book Antiqua</vt:lpstr>
      <vt:lpstr>Calibri</vt:lpstr>
      <vt:lpstr>Cambria Math</vt:lpstr>
      <vt:lpstr>Symbol</vt:lpstr>
      <vt:lpstr>Trebuchet MS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2021-03-24T09:53:55Z</dcterms:created>
  <dcterms:modified xsi:type="dcterms:W3CDTF">2021-03-24T09:58:57Z</dcterms:modified>
</cp:coreProperties>
</file>