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485" r:id="rId3"/>
    <p:sldId id="488" r:id="rId4"/>
    <p:sldId id="480" r:id="rId5"/>
    <p:sldId id="481" r:id="rId6"/>
    <p:sldId id="486" r:id="rId7"/>
    <p:sldId id="483" r:id="rId8"/>
    <p:sldId id="484" r:id="rId9"/>
    <p:sldId id="489" r:id="rId10"/>
    <p:sldId id="490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B254874D-70E7-4204-AE49-AD359C56CE65}">
          <p14:sldIdLst>
            <p14:sldId id="257"/>
            <p14:sldId id="485"/>
            <p14:sldId id="488"/>
            <p14:sldId id="480"/>
            <p14:sldId id="481"/>
            <p14:sldId id="486"/>
            <p14:sldId id="483"/>
            <p14:sldId id="484"/>
            <p14:sldId id="489"/>
            <p14:sldId id="49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B4"/>
    <a:srgbClr val="339933"/>
    <a:srgbClr val="FFDC00"/>
    <a:srgbClr val="CC3300"/>
    <a:srgbClr val="736941"/>
    <a:srgbClr val="00FF00"/>
    <a:srgbClr val="FFE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577" autoAdjust="0"/>
    <p:restoredTop sz="93436" autoAdjust="0"/>
  </p:normalViewPr>
  <p:slideViewPr>
    <p:cSldViewPr snapToGrid="0">
      <p:cViewPr varScale="1">
        <p:scale>
          <a:sx n="151" d="100"/>
          <a:sy n="151" d="100"/>
        </p:scale>
        <p:origin x="-17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8D310-6194-4BCF-AB74-295CD09132EA}" type="datetimeFigureOut">
              <a:rPr lang="en-GB" smtClean="0"/>
              <a:t>02/12/2020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01CD4-FA8C-4FDF-A007-BCD85A7EF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276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647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199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01CD4-FA8C-4FDF-A007-BCD85A7EF77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199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30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977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596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435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922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8130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5049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832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79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498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308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5000"/>
            <a:duotone>
              <a:prstClr val="black"/>
              <a:srgbClr val="D9C3A5">
                <a:tint val="50000"/>
                <a:satMod val="180000"/>
              </a:srgbClr>
            </a:duotone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Cement/>
                    </a14:imgEffect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CDDEA-3F01-4351-9AEA-F79A7CE12100}" type="datetimeFigureOut">
              <a:rPr lang="cs-CZ" smtClean="0"/>
              <a:t>02.12.2020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2AD78-8FA1-4AFE-9A01-E03ED05FCF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286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3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150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70.png"/><Relationship Id="rId7" Type="http://schemas.openxmlformats.org/officeDocument/2006/relationships/image" Target="../media/image11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Pavel\Plocha\L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1"/>
          <a:stretch/>
        </p:blipFill>
        <p:spPr bwMode="auto">
          <a:xfrm flipV="1">
            <a:off x="26457" y="3825476"/>
            <a:ext cx="6266840" cy="297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>
            <a:spLocks noGrp="1" noChangeArrowheads="1"/>
          </p:cNvSpPr>
          <p:nvPr/>
        </p:nvSpPr>
        <p:spPr bwMode="auto">
          <a:xfrm>
            <a:off x="682752" y="295563"/>
            <a:ext cx="7674864" cy="1312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Aft>
                <a:spcPts val="1000"/>
              </a:spcAft>
            </a:pPr>
            <a:r>
              <a:rPr lang="en-US" sz="5000" b="1" cap="small" dirty="0">
                <a:solidFill>
                  <a:srgbClr val="C00000"/>
                </a:solidFill>
                <a:latin typeface="Trebuchet MS" panose="020B0603020202020204" pitchFamily="34" charset="0"/>
              </a:rPr>
              <a:t>Complex density </a:t>
            </a:r>
            <a:endParaRPr lang="en-US" sz="5000" b="1" cap="small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en-US" sz="5000" b="1" cap="small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of </a:t>
            </a:r>
            <a:r>
              <a:rPr lang="en-US" sz="5000" b="1" cap="small" dirty="0">
                <a:solidFill>
                  <a:srgbClr val="C00000"/>
                </a:solidFill>
                <a:latin typeface="Trebuchet MS" panose="020B0603020202020204" pitchFamily="34" charset="0"/>
              </a:rPr>
              <a:t>continuum states</a:t>
            </a:r>
            <a:endParaRPr lang="en-GB" sz="5000" b="1" cap="small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5086593" y="2709412"/>
            <a:ext cx="32439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s-MX" dirty="0" smtClean="0">
                <a:latin typeface="Trebuchet MS" panose="020B0603020202020204" pitchFamily="34" charset="0"/>
              </a:rPr>
              <a:t>Milan </a:t>
            </a:r>
            <a:r>
              <a:rPr lang="cs-CZ" dirty="0" smtClean="0">
                <a:latin typeface="Trebuchet MS" panose="020B0603020202020204" pitchFamily="34" charset="0"/>
              </a:rPr>
              <a:t>Šindelka (IPP CAS)</a:t>
            </a:r>
          </a:p>
          <a:p>
            <a:r>
              <a:rPr lang="cs-CZ" dirty="0" smtClean="0">
                <a:latin typeface="Trebuchet MS" panose="020B0603020202020204" pitchFamily="34" charset="0"/>
              </a:rPr>
              <a:t>Michal Kloc (IPNP, </a:t>
            </a:r>
            <a:r>
              <a:rPr lang="cs-CZ" dirty="0" err="1" smtClean="0">
                <a:latin typeface="Trebuchet MS" panose="020B0603020202020204" pitchFamily="34" charset="0"/>
              </a:rPr>
              <a:t>Uni</a:t>
            </a:r>
            <a:r>
              <a:rPr lang="cs-CZ" dirty="0" smtClean="0">
                <a:latin typeface="Trebuchet MS" panose="020B0603020202020204" pitchFamily="34" charset="0"/>
              </a:rPr>
              <a:t> </a:t>
            </a:r>
            <a:r>
              <a:rPr lang="cs-CZ" dirty="0" err="1" smtClean="0">
                <a:latin typeface="Trebuchet MS" panose="020B0603020202020204" pitchFamily="34" charset="0"/>
              </a:rPr>
              <a:t>Basel</a:t>
            </a:r>
            <a:r>
              <a:rPr lang="cs-CZ" dirty="0">
                <a:latin typeface="Trebuchet MS" panose="020B0603020202020204" pitchFamily="34" charset="0"/>
              </a:rPr>
              <a:t>)</a:t>
            </a:r>
            <a:endParaRPr lang="cs-CZ" dirty="0" smtClean="0">
              <a:latin typeface="Trebuchet MS" panose="020B0603020202020204" pitchFamily="34" charset="0"/>
            </a:endParaRPr>
          </a:p>
          <a:p>
            <a:r>
              <a:rPr lang="es-MX" dirty="0" smtClean="0">
                <a:latin typeface="Trebuchet MS" panose="020B0603020202020204" pitchFamily="34" charset="0"/>
              </a:rPr>
              <a:t>Pavel Cejnar</a:t>
            </a:r>
            <a:r>
              <a:rPr lang="cs-CZ" dirty="0" smtClean="0">
                <a:latin typeface="Trebuchet MS" panose="020B0603020202020204" pitchFamily="34" charset="0"/>
              </a:rPr>
              <a:t> (IPNP)</a:t>
            </a:r>
            <a:endParaRPr lang="cs-CZ" baseline="30000" dirty="0">
              <a:latin typeface="Trebuchet MS" panose="020B0603020202020204" pitchFamily="34" charset="0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4949247" y="2043006"/>
            <a:ext cx="27653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>
                <a:latin typeface="Trebuchet MS" panose="020B0603020202020204" pitchFamily="34" charset="0"/>
              </a:rPr>
              <a:t>Pavel </a:t>
            </a:r>
            <a:r>
              <a:rPr lang="en-US" sz="2800" dirty="0" err="1">
                <a:latin typeface="Trebuchet MS" panose="020B0603020202020204" pitchFamily="34" charset="0"/>
              </a:rPr>
              <a:t>Str</a:t>
            </a:r>
            <a:r>
              <a:rPr lang="cs-CZ" sz="2800" dirty="0" err="1" smtClean="0">
                <a:latin typeface="Trebuchet MS" panose="020B0603020202020204" pitchFamily="34" charset="0"/>
              </a:rPr>
              <a:t>ánský</a:t>
            </a:r>
            <a:endParaRPr lang="cs-CZ" sz="2800" baseline="30000" dirty="0">
              <a:latin typeface="Trebuchet MS" panose="020B0603020202020204" pitchFamily="34" charset="0"/>
            </a:endParaRPr>
          </a:p>
        </p:txBody>
      </p:sp>
      <p:grpSp>
        <p:nvGrpSpPr>
          <p:cNvPr id="7" name="Skupina 6"/>
          <p:cNvGrpSpPr/>
          <p:nvPr/>
        </p:nvGrpSpPr>
        <p:grpSpPr>
          <a:xfrm>
            <a:off x="545919" y="2565326"/>
            <a:ext cx="4075155" cy="594092"/>
            <a:chOff x="15487" y="2240129"/>
            <a:chExt cx="4075155" cy="703562"/>
          </a:xfrm>
        </p:grpSpPr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>
              <a:off x="15487" y="2605137"/>
              <a:ext cx="407515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 type="none" w="sm" len="sm"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cs-CZ" sz="1600" b="0" dirty="0" err="1" smtClean="0">
                  <a:latin typeface="Book Antiqua" panose="02040602050305030304" pitchFamily="18" charset="0"/>
                </a:rPr>
                <a:t>Physical</a:t>
              </a:r>
              <a:r>
                <a:rPr lang="cs-CZ" sz="1600" b="0" dirty="0" smtClean="0">
                  <a:latin typeface="Book Antiqua" panose="02040602050305030304" pitchFamily="18" charset="0"/>
                </a:rPr>
                <a:t> </a:t>
              </a:r>
              <a:r>
                <a:rPr lang="cs-CZ" sz="1600" b="0" dirty="0" err="1" smtClean="0">
                  <a:latin typeface="Book Antiqua" panose="02040602050305030304" pitchFamily="18" charset="0"/>
                </a:rPr>
                <a:t>Review</a:t>
              </a:r>
              <a:r>
                <a:rPr lang="cs-CZ" sz="1600" b="0" dirty="0" smtClean="0">
                  <a:latin typeface="Book Antiqua" panose="02040602050305030304" pitchFamily="18" charset="0"/>
                </a:rPr>
                <a:t> </a:t>
              </a:r>
              <a:r>
                <a:rPr lang="cs-CZ" sz="1600" b="0" dirty="0" err="1" smtClean="0">
                  <a:latin typeface="Book Antiqua" panose="02040602050305030304" pitchFamily="18" charset="0"/>
                </a:rPr>
                <a:t>Letters</a:t>
              </a:r>
              <a:r>
                <a:rPr lang="cs-CZ" sz="1600" b="0" dirty="0" smtClean="0">
                  <a:latin typeface="Book Antiqua" panose="02040602050305030304" pitchFamily="18" charset="0"/>
                </a:rPr>
                <a:t> </a:t>
              </a:r>
              <a:r>
                <a:rPr lang="cs-CZ" sz="1600" dirty="0" smtClean="0">
                  <a:latin typeface="Book Antiqua" panose="02040602050305030304" pitchFamily="18" charset="0"/>
                </a:rPr>
                <a:t>125</a:t>
              </a:r>
              <a:r>
                <a:rPr lang="cs-CZ" sz="1600" b="0" dirty="0" smtClean="0">
                  <a:latin typeface="Book Antiqua" panose="02040602050305030304" pitchFamily="18" charset="0"/>
                </a:rPr>
                <a:t>, 020401 (2020) </a:t>
              </a:r>
              <a:endParaRPr lang="cs-CZ" sz="1600" b="0" baseline="30000" dirty="0">
                <a:latin typeface="Book Antiqua" panose="02040602050305030304" pitchFamily="18" charset="0"/>
              </a:endParaRPr>
            </a:p>
          </p:txBody>
        </p:sp>
        <p:sp>
          <p:nvSpPr>
            <p:cNvPr id="10" name="TextovéPole 9"/>
            <p:cNvSpPr txBox="1"/>
            <p:nvPr/>
          </p:nvSpPr>
          <p:spPr>
            <a:xfrm>
              <a:off x="1236983" y="2240129"/>
              <a:ext cx="19673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Trebuchet MS" pitchFamily="34" charset="0"/>
                </a:rPr>
                <a:t>Published in:</a:t>
              </a: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9684" y="6433590"/>
            <a:ext cx="1397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0" dirty="0" err="1" smtClean="0">
                <a:latin typeface="Trebuchet MS" panose="020B0603020202020204" pitchFamily="34" charset="0"/>
              </a:rPr>
              <a:t>UNCE</a:t>
            </a:r>
            <a:r>
              <a:rPr lang="en-GB" sz="1400" b="0" dirty="0" smtClean="0">
                <a:latin typeface="Trebuchet MS" panose="020B0603020202020204" pitchFamily="34" charset="0"/>
              </a:rPr>
              <a:t> Seminar</a:t>
            </a:r>
            <a:endParaRPr lang="cs-CZ" sz="1400" b="0" dirty="0">
              <a:latin typeface="Trebuchet MS" panose="020B0603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314804" y="6433591"/>
            <a:ext cx="157767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cs-CZ" sz="1400" b="0" dirty="0" smtClean="0">
                <a:latin typeface="Trebuchet MS" panose="020B0603020202020204" pitchFamily="34" charset="0"/>
              </a:rPr>
              <a:t>3 </a:t>
            </a:r>
            <a:r>
              <a:rPr lang="cs-CZ" sz="1400" b="0" dirty="0" err="1" smtClean="0">
                <a:latin typeface="Trebuchet MS" panose="020B0603020202020204" pitchFamily="34" charset="0"/>
              </a:rPr>
              <a:t>December</a:t>
            </a:r>
            <a:r>
              <a:rPr lang="cs-CZ" sz="1400" b="0" dirty="0" smtClean="0">
                <a:latin typeface="Trebuchet MS" panose="020B0603020202020204" pitchFamily="34" charset="0"/>
              </a:rPr>
              <a:t> 2020</a:t>
            </a:r>
            <a:endParaRPr lang="cs-CZ" sz="1400" b="0" dirty="0">
              <a:latin typeface="Trebuchet MS" panose="020B0603020202020204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821193" y="6448979"/>
            <a:ext cx="13978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200" b="0" dirty="0" smtClean="0">
                <a:latin typeface="Trebuchet MS" panose="020B0603020202020204" pitchFamily="34" charset="0"/>
              </a:rPr>
              <a:t>UNCE/</a:t>
            </a:r>
            <a:r>
              <a:rPr lang="cs-CZ" sz="1200" b="0" dirty="0" err="1" smtClean="0">
                <a:latin typeface="Trebuchet MS" panose="020B0603020202020204" pitchFamily="34" charset="0"/>
              </a:rPr>
              <a:t>SCI</a:t>
            </a:r>
            <a:r>
              <a:rPr lang="cs-CZ" sz="1200" b="0" dirty="0" smtClean="0">
                <a:latin typeface="Trebuchet MS" panose="020B0603020202020204" pitchFamily="34" charset="0"/>
              </a:rPr>
              <a:t>/013</a:t>
            </a:r>
            <a:endParaRPr lang="cs-CZ" sz="1200" b="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25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90769" y="278072"/>
            <a:ext cx="3267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itchFamily="34" charset="0"/>
              </a:rPr>
              <a:t>Concl</a:t>
            </a:r>
            <a:r>
              <a:rPr lang="en-US" sz="3200" u="sng" dirty="0" smtClean="0">
                <a:solidFill>
                  <a:srgbClr val="0000B4"/>
                </a:solidFill>
                <a:latin typeface="Trebuchet MS" pitchFamily="34" charset="0"/>
              </a:rPr>
              <a:t>usions</a:t>
            </a:r>
            <a:endParaRPr lang="cs-CZ" sz="3200" u="sng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56740" y="1172951"/>
            <a:ext cx="770618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Trebuchet MS" pitchFamily="34" charset="0"/>
              </a:rPr>
              <a:t>Quantum level density in the continuum can be extended into the complex domain and connected with complex time.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Trebuchet MS" pitchFamily="34" charset="0"/>
              </a:rPr>
              <a:t>The smooth real part gives the time the particle spends in the classically allowed regions of the potential.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Trebuchet MS" pitchFamily="34" charset="0"/>
              </a:rPr>
              <a:t>The </a:t>
            </a:r>
            <a:r>
              <a:rPr lang="en-US" dirty="0">
                <a:latin typeface="Trebuchet MS" pitchFamily="34" charset="0"/>
              </a:rPr>
              <a:t>smooth </a:t>
            </a:r>
            <a:r>
              <a:rPr lang="en-US" dirty="0" smtClean="0">
                <a:latin typeface="Trebuchet MS" pitchFamily="34" charset="0"/>
              </a:rPr>
              <a:t>complex part gives the time the particle spends in the classically forbidden regions.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Trebuchet MS" pitchFamily="34" charset="0"/>
              </a:rPr>
              <a:t>The singularities in the smooth level density induces by the ESQPTs are explained by the type </a:t>
            </a:r>
            <a:r>
              <a:rPr lang="en-US" dirty="0" smtClean="0">
                <a:latin typeface="Trebuchet MS" pitchFamily="34" charset="0"/>
              </a:rPr>
              <a:t>of the stationary points of the Hamiltonian (real part) and inverted Hamiltonian (imaginary part).</a:t>
            </a:r>
            <a:endParaRPr lang="cs-CZ" dirty="0" smtClean="0">
              <a:latin typeface="Trebuchet MS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609848" y="5353981"/>
            <a:ext cx="59116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cap="small" dirty="0" smtClean="0">
                <a:latin typeface="Trebuchet MS" pitchFamily="34" charset="0"/>
              </a:rPr>
              <a:t>Thanks for your attention</a:t>
            </a:r>
            <a:endParaRPr lang="cs-CZ" sz="4000" cap="small" dirty="0" smtClean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01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Skupina 39"/>
          <p:cNvGrpSpPr/>
          <p:nvPr/>
        </p:nvGrpSpPr>
        <p:grpSpPr>
          <a:xfrm>
            <a:off x="2206633" y="5759721"/>
            <a:ext cx="4162131" cy="1053577"/>
            <a:chOff x="773863" y="5035166"/>
            <a:chExt cx="4162131" cy="1053577"/>
          </a:xfrm>
        </p:grpSpPr>
        <p:pic>
          <p:nvPicPr>
            <p:cNvPr id="41" name="Picture 11" descr="D:\Pavel\Desktop\Lunch Nuclear 2013\potam1.png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3375" y="5098881"/>
              <a:ext cx="576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7" descr="D:\Pavel\Desktop\Lunch Nuclear 2013\potam2.png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886" y="5122771"/>
              <a:ext cx="576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9" descr="D:\Pavel\Desktop\Lunch Nuclear 2013\pota1.png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960" y="5099556"/>
              <a:ext cx="576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8" descr="D:\Pavel\Desktop\Lunch Nuclear 2013\pota0.png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884" y="5035166"/>
              <a:ext cx="576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5" name="Přímá spojnice se šipkou 44"/>
            <p:cNvCxnSpPr/>
            <p:nvPr/>
          </p:nvCxnSpPr>
          <p:spPr>
            <a:xfrm>
              <a:off x="1533126" y="5903688"/>
              <a:ext cx="3175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Přímá spojnice se šipkou 45"/>
            <p:cNvCxnSpPr/>
            <p:nvPr/>
          </p:nvCxnSpPr>
          <p:spPr>
            <a:xfrm flipV="1">
              <a:off x="1378301" y="5307348"/>
              <a:ext cx="0" cy="41848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5468" y="5948725"/>
              <a:ext cx="85725" cy="140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10" descr="D:\Pavel\Desktop\Lunch Nuclear 2013\pota2.png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9994" y="5156592"/>
              <a:ext cx="576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Ovál 48"/>
            <p:cNvSpPr/>
            <p:nvPr/>
          </p:nvSpPr>
          <p:spPr>
            <a:xfrm>
              <a:off x="2451911" y="5715598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0" name="Ovál 49"/>
            <p:cNvSpPr/>
            <p:nvPr/>
          </p:nvSpPr>
          <p:spPr>
            <a:xfrm>
              <a:off x="1742387" y="5752049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1" name="Ovál 50"/>
            <p:cNvSpPr/>
            <p:nvPr/>
          </p:nvSpPr>
          <p:spPr>
            <a:xfrm>
              <a:off x="3745364" y="5724986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2" name="Ovál 51"/>
            <p:cNvSpPr/>
            <p:nvPr/>
          </p:nvSpPr>
          <p:spPr>
            <a:xfrm>
              <a:off x="2983830" y="566501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3" name="Ovál 52"/>
            <p:cNvSpPr/>
            <p:nvPr/>
          </p:nvSpPr>
          <p:spPr>
            <a:xfrm>
              <a:off x="3220608" y="5664081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4" name="Ovál 53"/>
            <p:cNvSpPr/>
            <p:nvPr/>
          </p:nvSpPr>
          <p:spPr>
            <a:xfrm>
              <a:off x="4489084" y="5784312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ovéPole 54"/>
                <p:cNvSpPr txBox="1"/>
                <p:nvPr/>
              </p:nvSpPr>
              <p:spPr>
                <a:xfrm>
                  <a:off x="773863" y="5363660"/>
                  <a:ext cx="66870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latin typeface="Cambria Math"/>
                          </a:rPr>
                          <m:t>𝑉</m:t>
                        </m:r>
                        <m:r>
                          <a:rPr lang="en-GB" sz="1600" b="0" i="1" smtClean="0">
                            <a:latin typeface="Cambria Math"/>
                          </a:rPr>
                          <m:t>(</m:t>
                        </m:r>
                        <m:r>
                          <a:rPr lang="en-GB" sz="1600" b="0" i="1" smtClean="0">
                            <a:latin typeface="Cambria Math"/>
                          </a:rPr>
                          <m:t>𝑞</m:t>
                        </m:r>
                        <m:r>
                          <a:rPr lang="en-GB" sz="1600" b="0" i="1" smtClean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cs-CZ" sz="1600" dirty="0" smtClean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5" name="TextovéPole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863" y="5363660"/>
                  <a:ext cx="668709" cy="338554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12727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ovéPole 3"/>
          <p:cNvSpPr txBox="1"/>
          <p:nvPr/>
        </p:nvSpPr>
        <p:spPr>
          <a:xfrm>
            <a:off x="548640" y="343042"/>
            <a:ext cx="2682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itchFamily="34" charset="0"/>
              </a:rPr>
              <a:t>Motivation</a:t>
            </a:r>
            <a:endParaRPr lang="cs-CZ" sz="3200" u="sng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09600" y="1085598"/>
            <a:ext cx="722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ebuchet MS" pitchFamily="34" charset="0"/>
              </a:rPr>
              <a:t>- </a:t>
            </a:r>
            <a:r>
              <a:rPr lang="en-US" sz="2400" dirty="0" smtClean="0">
                <a:latin typeface="Trebuchet MS" pitchFamily="34" charset="0"/>
              </a:rPr>
              <a:t>1DoF </a:t>
            </a:r>
            <a:r>
              <a:rPr lang="en-US" sz="2400" dirty="0" smtClean="0">
                <a:latin typeface="Trebuchet MS" pitchFamily="34" charset="0"/>
              </a:rPr>
              <a:t>bound system with discrete spectrum:</a:t>
            </a:r>
            <a:endParaRPr lang="cs-CZ" sz="2400" dirty="0" smtClean="0">
              <a:latin typeface="Trebuchet MS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545332" y="1894943"/>
            <a:ext cx="1846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rebuchet MS" pitchFamily="34" charset="0"/>
              </a:rPr>
              <a:t>Smooth quantum level density</a:t>
            </a:r>
            <a:endParaRPr lang="cs-CZ" dirty="0" smtClean="0">
              <a:latin typeface="Trebuchet MS" pitchFamily="34" charset="0"/>
            </a:endParaRPr>
          </a:p>
        </p:txBody>
      </p:sp>
      <p:cxnSp>
        <p:nvCxnSpPr>
          <p:cNvPr id="9" name="Přímá spojnice se šipkou 8"/>
          <p:cNvCxnSpPr/>
          <p:nvPr/>
        </p:nvCxnSpPr>
        <p:spPr>
          <a:xfrm>
            <a:off x="6128222" y="2345809"/>
            <a:ext cx="364018" cy="0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H="1">
            <a:off x="2883411" y="2027513"/>
            <a:ext cx="896109" cy="0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3663696" y="1777012"/>
                <a:ext cx="2547258" cy="988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000" b="0" i="1" smtClean="0">
                              <a:latin typeface="Cambria Math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30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sz="3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0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sz="3000" b="0" i="1" smtClean="0">
                              <a:latin typeface="Cambria Math"/>
                            </a:rPr>
                            <m:t>ℏ</m:t>
                          </m:r>
                        </m:den>
                      </m:f>
                      <m:r>
                        <a:rPr lang="en-US" sz="3000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30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000" i="1">
                              <a:latin typeface="Cambria Math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US" sz="3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000" i="1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cs-CZ" sz="30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3696" y="1777012"/>
                <a:ext cx="2547258" cy="98834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Skupina 26"/>
          <p:cNvGrpSpPr/>
          <p:nvPr/>
        </p:nvGrpSpPr>
        <p:grpSpPr>
          <a:xfrm>
            <a:off x="2780875" y="3315815"/>
            <a:ext cx="3529356" cy="2214716"/>
            <a:chOff x="1120612" y="1538901"/>
            <a:chExt cx="5460491" cy="3424296"/>
          </a:xfrm>
        </p:grpSpPr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612" y="1538901"/>
              <a:ext cx="5460491" cy="3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Skupina 28"/>
            <p:cNvGrpSpPr/>
            <p:nvPr/>
          </p:nvGrpSpPr>
          <p:grpSpPr>
            <a:xfrm>
              <a:off x="2620851" y="2376152"/>
              <a:ext cx="2453425" cy="1313645"/>
              <a:chOff x="2620851" y="2376152"/>
              <a:chExt cx="2453425" cy="1313645"/>
            </a:xfrm>
          </p:grpSpPr>
          <p:sp>
            <p:nvSpPr>
              <p:cNvPr id="33" name="Volný tvar 32"/>
              <p:cNvSpPr/>
              <p:nvPr/>
            </p:nvSpPr>
            <p:spPr>
              <a:xfrm>
                <a:off x="3844344" y="2382592"/>
                <a:ext cx="1229932" cy="1307205"/>
              </a:xfrm>
              <a:custGeom>
                <a:avLst/>
                <a:gdLst>
                  <a:gd name="connsiteX0" fmla="*/ 0 w 1229932"/>
                  <a:gd name="connsiteY0" fmla="*/ 1307205 h 1307205"/>
                  <a:gd name="connsiteX1" fmla="*/ 199622 w 1229932"/>
                  <a:gd name="connsiteY1" fmla="*/ 1068946 h 1307205"/>
                  <a:gd name="connsiteX2" fmla="*/ 482957 w 1229932"/>
                  <a:gd name="connsiteY2" fmla="*/ 740535 h 1307205"/>
                  <a:gd name="connsiteX3" fmla="*/ 708338 w 1229932"/>
                  <a:gd name="connsiteY3" fmla="*/ 495836 h 1307205"/>
                  <a:gd name="connsiteX4" fmla="*/ 927279 w 1229932"/>
                  <a:gd name="connsiteY4" fmla="*/ 270456 h 1307205"/>
                  <a:gd name="connsiteX5" fmla="*/ 1101143 w 1229932"/>
                  <a:gd name="connsiteY5" fmla="*/ 96591 h 1307205"/>
                  <a:gd name="connsiteX6" fmla="*/ 1229932 w 1229932"/>
                  <a:gd name="connsiteY6" fmla="*/ 0 h 1307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29932" h="1307205">
                    <a:moveTo>
                      <a:pt x="0" y="1307205"/>
                    </a:moveTo>
                    <a:cubicBezTo>
                      <a:pt x="59564" y="1235298"/>
                      <a:pt x="119129" y="1163391"/>
                      <a:pt x="199622" y="1068946"/>
                    </a:cubicBezTo>
                    <a:cubicBezTo>
                      <a:pt x="280115" y="974501"/>
                      <a:pt x="398171" y="836053"/>
                      <a:pt x="482957" y="740535"/>
                    </a:cubicBezTo>
                    <a:cubicBezTo>
                      <a:pt x="567743" y="645017"/>
                      <a:pt x="634284" y="574182"/>
                      <a:pt x="708338" y="495836"/>
                    </a:cubicBezTo>
                    <a:cubicBezTo>
                      <a:pt x="782392" y="417490"/>
                      <a:pt x="861812" y="336997"/>
                      <a:pt x="927279" y="270456"/>
                    </a:cubicBezTo>
                    <a:cubicBezTo>
                      <a:pt x="992747" y="203915"/>
                      <a:pt x="1050701" y="141667"/>
                      <a:pt x="1101143" y="96591"/>
                    </a:cubicBezTo>
                    <a:cubicBezTo>
                      <a:pt x="1151585" y="51515"/>
                      <a:pt x="1190758" y="25757"/>
                      <a:pt x="1229932" y="0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4" name="Volný tvar 33"/>
              <p:cNvSpPr/>
              <p:nvPr/>
            </p:nvSpPr>
            <p:spPr>
              <a:xfrm flipH="1">
                <a:off x="2627290" y="2382591"/>
                <a:ext cx="1221455" cy="1307205"/>
              </a:xfrm>
              <a:custGeom>
                <a:avLst/>
                <a:gdLst>
                  <a:gd name="connsiteX0" fmla="*/ 0 w 1229932"/>
                  <a:gd name="connsiteY0" fmla="*/ 1307205 h 1307205"/>
                  <a:gd name="connsiteX1" fmla="*/ 199622 w 1229932"/>
                  <a:gd name="connsiteY1" fmla="*/ 1068946 h 1307205"/>
                  <a:gd name="connsiteX2" fmla="*/ 482957 w 1229932"/>
                  <a:gd name="connsiteY2" fmla="*/ 740535 h 1307205"/>
                  <a:gd name="connsiteX3" fmla="*/ 708338 w 1229932"/>
                  <a:gd name="connsiteY3" fmla="*/ 495836 h 1307205"/>
                  <a:gd name="connsiteX4" fmla="*/ 927279 w 1229932"/>
                  <a:gd name="connsiteY4" fmla="*/ 270456 h 1307205"/>
                  <a:gd name="connsiteX5" fmla="*/ 1101143 w 1229932"/>
                  <a:gd name="connsiteY5" fmla="*/ 96591 h 1307205"/>
                  <a:gd name="connsiteX6" fmla="*/ 1229932 w 1229932"/>
                  <a:gd name="connsiteY6" fmla="*/ 0 h 1307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29932" h="1307205">
                    <a:moveTo>
                      <a:pt x="0" y="1307205"/>
                    </a:moveTo>
                    <a:cubicBezTo>
                      <a:pt x="59564" y="1235298"/>
                      <a:pt x="119129" y="1163391"/>
                      <a:pt x="199622" y="1068946"/>
                    </a:cubicBezTo>
                    <a:cubicBezTo>
                      <a:pt x="280115" y="974501"/>
                      <a:pt x="398171" y="836053"/>
                      <a:pt x="482957" y="740535"/>
                    </a:cubicBezTo>
                    <a:cubicBezTo>
                      <a:pt x="567743" y="645017"/>
                      <a:pt x="634284" y="574182"/>
                      <a:pt x="708338" y="495836"/>
                    </a:cubicBezTo>
                    <a:cubicBezTo>
                      <a:pt x="782392" y="417490"/>
                      <a:pt x="861812" y="336997"/>
                      <a:pt x="927279" y="270456"/>
                    </a:cubicBezTo>
                    <a:cubicBezTo>
                      <a:pt x="992747" y="203915"/>
                      <a:pt x="1050701" y="141667"/>
                      <a:pt x="1101143" y="96591"/>
                    </a:cubicBezTo>
                    <a:cubicBezTo>
                      <a:pt x="1151585" y="51515"/>
                      <a:pt x="1190758" y="25757"/>
                      <a:pt x="1229932" y="0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5" name="Volný tvar 34"/>
              <p:cNvSpPr/>
              <p:nvPr/>
            </p:nvSpPr>
            <p:spPr>
              <a:xfrm>
                <a:off x="2620851" y="2376152"/>
                <a:ext cx="2453425" cy="220179"/>
              </a:xfrm>
              <a:custGeom>
                <a:avLst/>
                <a:gdLst>
                  <a:gd name="connsiteX0" fmla="*/ 0 w 2453425"/>
                  <a:gd name="connsiteY0" fmla="*/ 0 h 220179"/>
                  <a:gd name="connsiteX1" fmla="*/ 321972 w 2453425"/>
                  <a:gd name="connsiteY1" fmla="*/ 122349 h 220179"/>
                  <a:gd name="connsiteX2" fmla="*/ 553791 w 2453425"/>
                  <a:gd name="connsiteY2" fmla="*/ 186744 h 220179"/>
                  <a:gd name="connsiteX3" fmla="*/ 772732 w 2453425"/>
                  <a:gd name="connsiteY3" fmla="*/ 212502 h 220179"/>
                  <a:gd name="connsiteX4" fmla="*/ 1081825 w 2453425"/>
                  <a:gd name="connsiteY4" fmla="*/ 218941 h 220179"/>
                  <a:gd name="connsiteX5" fmla="*/ 1397357 w 2453425"/>
                  <a:gd name="connsiteY5" fmla="*/ 218941 h 220179"/>
                  <a:gd name="connsiteX6" fmla="*/ 1732208 w 2453425"/>
                  <a:gd name="connsiteY6" fmla="*/ 206062 h 220179"/>
                  <a:gd name="connsiteX7" fmla="*/ 2105695 w 2453425"/>
                  <a:gd name="connsiteY7" fmla="*/ 135228 h 220179"/>
                  <a:gd name="connsiteX8" fmla="*/ 2324636 w 2453425"/>
                  <a:gd name="connsiteY8" fmla="*/ 57955 h 220179"/>
                  <a:gd name="connsiteX9" fmla="*/ 2453425 w 2453425"/>
                  <a:gd name="connsiteY9" fmla="*/ 6440 h 220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53425" h="220179">
                    <a:moveTo>
                      <a:pt x="0" y="0"/>
                    </a:moveTo>
                    <a:cubicBezTo>
                      <a:pt x="114837" y="45612"/>
                      <a:pt x="229674" y="91225"/>
                      <a:pt x="321972" y="122349"/>
                    </a:cubicBezTo>
                    <a:cubicBezTo>
                      <a:pt x="414271" y="153473"/>
                      <a:pt x="478664" y="171719"/>
                      <a:pt x="553791" y="186744"/>
                    </a:cubicBezTo>
                    <a:cubicBezTo>
                      <a:pt x="628918" y="201769"/>
                      <a:pt x="684726" y="207136"/>
                      <a:pt x="772732" y="212502"/>
                    </a:cubicBezTo>
                    <a:cubicBezTo>
                      <a:pt x="860738" y="217868"/>
                      <a:pt x="977721" y="217868"/>
                      <a:pt x="1081825" y="218941"/>
                    </a:cubicBezTo>
                    <a:cubicBezTo>
                      <a:pt x="1185929" y="220014"/>
                      <a:pt x="1288960" y="221087"/>
                      <a:pt x="1397357" y="218941"/>
                    </a:cubicBezTo>
                    <a:cubicBezTo>
                      <a:pt x="1505754" y="216795"/>
                      <a:pt x="1614152" y="220014"/>
                      <a:pt x="1732208" y="206062"/>
                    </a:cubicBezTo>
                    <a:cubicBezTo>
                      <a:pt x="1850264" y="192110"/>
                      <a:pt x="2006957" y="159913"/>
                      <a:pt x="2105695" y="135228"/>
                    </a:cubicBezTo>
                    <a:cubicBezTo>
                      <a:pt x="2204433" y="110544"/>
                      <a:pt x="2266681" y="79420"/>
                      <a:pt x="2324636" y="57955"/>
                    </a:cubicBezTo>
                    <a:cubicBezTo>
                      <a:pt x="2382591" y="36490"/>
                      <a:pt x="2418008" y="21465"/>
                      <a:pt x="2453425" y="6440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cxnSp>
        <p:nvCxnSpPr>
          <p:cNvPr id="36" name="Přímá spojnice se šipkou 35"/>
          <p:cNvCxnSpPr/>
          <p:nvPr/>
        </p:nvCxnSpPr>
        <p:spPr>
          <a:xfrm flipV="1">
            <a:off x="2496523" y="3624126"/>
            <a:ext cx="0" cy="18430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ovéPole 36"/>
          <p:cNvSpPr txBox="1"/>
          <p:nvPr/>
        </p:nvSpPr>
        <p:spPr>
          <a:xfrm>
            <a:off x="2341565" y="3227783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 smtClean="0">
                <a:latin typeface="Trebuchet MS" pitchFamily="34" charset="0"/>
              </a:rPr>
              <a:t>E</a:t>
            </a:r>
            <a:endParaRPr lang="en-GB" sz="2000" i="1" dirty="0" smtClean="0">
              <a:latin typeface="Trebuchet MS" pitchFamily="34" charset="0"/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4436650" y="5612080"/>
            <a:ext cx="343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Symbol" panose="05050102010706020507" pitchFamily="18" charset="2"/>
              </a:rPr>
              <a:t>l</a:t>
            </a:r>
            <a:endParaRPr lang="cs-CZ" sz="1400" dirty="0" smtClean="0">
              <a:latin typeface="Symbol" panose="05050102010706020507" pitchFamily="18" charset="2"/>
            </a:endParaRPr>
          </a:p>
        </p:txBody>
      </p:sp>
      <p:cxnSp>
        <p:nvCxnSpPr>
          <p:cNvPr id="39" name="Přímá spojnice se šipkou 38"/>
          <p:cNvCxnSpPr/>
          <p:nvPr/>
        </p:nvCxnSpPr>
        <p:spPr>
          <a:xfrm>
            <a:off x="3456546" y="5596652"/>
            <a:ext cx="229632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536" y="3290833"/>
            <a:ext cx="885573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7475350" y="5284168"/>
                <a:ext cx="3434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𝜌</m:t>
                          </m:r>
                        </m:e>
                      </m:acc>
                    </m:oMath>
                  </m:oMathPara>
                </a14:m>
                <a:endParaRPr lang="cs-CZ" dirty="0" smtClean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5350" y="5284168"/>
                <a:ext cx="343446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19298" b="-1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Přímá spojnice se šipkou 57"/>
          <p:cNvCxnSpPr/>
          <p:nvPr/>
        </p:nvCxnSpPr>
        <p:spPr>
          <a:xfrm flipV="1">
            <a:off x="6967844" y="5315037"/>
            <a:ext cx="126806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26" y="3310081"/>
            <a:ext cx="906472" cy="1797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9" name="Přímá spojnice se šipkou 58"/>
          <p:cNvCxnSpPr/>
          <p:nvPr/>
        </p:nvCxnSpPr>
        <p:spPr>
          <a:xfrm flipV="1">
            <a:off x="4812714" y="3215171"/>
            <a:ext cx="0" cy="2239376"/>
          </a:xfrm>
          <a:prstGeom prst="straightConnector1">
            <a:avLst/>
          </a:prstGeom>
          <a:ln w="25400" cmpd="sng">
            <a:solidFill>
              <a:srgbClr val="339933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Přímá spojnice 62"/>
          <p:cNvCxnSpPr/>
          <p:nvPr/>
        </p:nvCxnSpPr>
        <p:spPr>
          <a:xfrm flipH="1">
            <a:off x="1570246" y="4376521"/>
            <a:ext cx="5820628" cy="0"/>
          </a:xfrm>
          <a:prstGeom prst="line">
            <a:avLst/>
          </a:prstGeom>
          <a:ln w="127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Přímá spojnice 66"/>
          <p:cNvCxnSpPr/>
          <p:nvPr/>
        </p:nvCxnSpPr>
        <p:spPr>
          <a:xfrm flipH="1">
            <a:off x="1355834" y="3992911"/>
            <a:ext cx="6552149" cy="0"/>
          </a:xfrm>
          <a:prstGeom prst="line">
            <a:avLst/>
          </a:prstGeom>
          <a:ln w="127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Přímá spojnice 67"/>
          <p:cNvCxnSpPr/>
          <p:nvPr/>
        </p:nvCxnSpPr>
        <p:spPr>
          <a:xfrm flipH="1">
            <a:off x="1040524" y="5044957"/>
            <a:ext cx="6098102" cy="0"/>
          </a:xfrm>
          <a:prstGeom prst="line">
            <a:avLst/>
          </a:prstGeom>
          <a:ln w="127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1066144" y="5277861"/>
                <a:ext cx="3434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cs-CZ" dirty="0" smtClean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144" y="5277861"/>
                <a:ext cx="34344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Přímá spojnice se šipkou 75"/>
          <p:cNvCxnSpPr/>
          <p:nvPr/>
        </p:nvCxnSpPr>
        <p:spPr>
          <a:xfrm flipV="1">
            <a:off x="621698" y="5315038"/>
            <a:ext cx="126806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7" name="TextovéPole 2056"/>
          <p:cNvSpPr txBox="1"/>
          <p:nvPr/>
        </p:nvSpPr>
        <p:spPr>
          <a:xfrm>
            <a:off x="491886" y="2643458"/>
            <a:ext cx="2947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0000B4"/>
                </a:solidFill>
                <a:latin typeface="Trebuchet MS" pitchFamily="34" charset="0"/>
              </a:rPr>
              <a:t>Example:</a:t>
            </a:r>
            <a:r>
              <a:rPr lang="en-US" sz="1600" dirty="0" smtClean="0">
                <a:solidFill>
                  <a:srgbClr val="0000B4"/>
                </a:solidFill>
                <a:latin typeface="Trebuchet MS" pitchFamily="34" charset="0"/>
              </a:rPr>
              <a:t> CUSP system</a:t>
            </a:r>
            <a:endParaRPr lang="cs-CZ" sz="1600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2058" name="Ovál 2057"/>
          <p:cNvSpPr/>
          <p:nvPr/>
        </p:nvSpPr>
        <p:spPr>
          <a:xfrm>
            <a:off x="4767484" y="3955107"/>
            <a:ext cx="90000" cy="89233"/>
          </a:xfrm>
          <a:prstGeom prst="ellipse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9" name="Ovál 78"/>
          <p:cNvSpPr/>
          <p:nvPr/>
        </p:nvSpPr>
        <p:spPr>
          <a:xfrm>
            <a:off x="4768540" y="4334523"/>
            <a:ext cx="90000" cy="89233"/>
          </a:xfrm>
          <a:prstGeom prst="ellipse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0" name="Ovál 79"/>
          <p:cNvSpPr/>
          <p:nvPr/>
        </p:nvSpPr>
        <p:spPr>
          <a:xfrm>
            <a:off x="4768540" y="4996653"/>
            <a:ext cx="90000" cy="89233"/>
          </a:xfrm>
          <a:prstGeom prst="ellipse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308376" y="1710487"/>
                <a:ext cx="2512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rebuchet MS" pitchFamily="34" charset="0"/>
                  </a:rPr>
                  <a:t>Period of the classical trajectory at energy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</m:oMath>
                </a14:m>
                <a:endParaRPr lang="cs-CZ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376" y="1710487"/>
                <a:ext cx="2512641" cy="646331"/>
              </a:xfrm>
              <a:prstGeom prst="rect">
                <a:avLst/>
              </a:prstGeom>
              <a:blipFill rotWithShape="1">
                <a:blip r:embed="rId16"/>
                <a:stretch>
                  <a:fillRect l="-2184" t="-5660" r="-1456" b="-1320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9" name="TextovéPole 2058"/>
          <p:cNvSpPr txBox="1"/>
          <p:nvPr/>
        </p:nvSpPr>
        <p:spPr>
          <a:xfrm>
            <a:off x="7056420" y="5839737"/>
            <a:ext cx="1576760" cy="7848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FF0000"/>
                </a:solidFill>
                <a:latin typeface="Trebuchet MS" pitchFamily="34" charset="0"/>
              </a:rPr>
              <a:t>Excited-state quantum phase transitions</a:t>
            </a:r>
            <a:endParaRPr lang="cs-CZ" sz="1500" dirty="0" smtClean="0">
              <a:solidFill>
                <a:srgbClr val="FF0000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60" name="TextovéPole 2059"/>
              <p:cNvSpPr txBox="1"/>
              <p:nvPr/>
            </p:nvSpPr>
            <p:spPr>
              <a:xfrm>
                <a:off x="7422344" y="3639720"/>
                <a:ext cx="18162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𝑘</m:t>
                    </m:r>
                    <m:r>
                      <a:rPr lang="en-US" sz="1200" b="0" i="1" smtClean="0">
                        <a:latin typeface="Cambria Math"/>
                      </a:rPr>
                      <m:t>=1 →</m:t>
                    </m:r>
                  </m:oMath>
                </a14:m>
                <a:r>
                  <a:rPr lang="en-US" sz="1200" dirty="0" smtClean="0">
                    <a:latin typeface="Trebuchet MS" pitchFamily="34" charset="0"/>
                  </a:rPr>
                  <a:t> log divergence</a:t>
                </a:r>
                <a:endParaRPr lang="cs-CZ" sz="12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2060" name="TextovéPole 20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2344" y="3639720"/>
                <a:ext cx="1816249" cy="276999"/>
              </a:xfrm>
              <a:prstGeom prst="rect">
                <a:avLst/>
              </a:prstGeom>
              <a:blipFill rotWithShape="1">
                <a:blip r:embed="rId17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ovéPole 83"/>
              <p:cNvSpPr txBox="1"/>
              <p:nvPr/>
            </p:nvSpPr>
            <p:spPr>
              <a:xfrm>
                <a:off x="7441322" y="4234101"/>
                <a:ext cx="14378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𝑘</m:t>
                    </m:r>
                    <m:r>
                      <a:rPr lang="en-US" sz="1200" b="0" i="1" smtClean="0">
                        <a:latin typeface="Cambria Math"/>
                      </a:rPr>
                      <m:t>=0 →</m:t>
                    </m:r>
                  </m:oMath>
                </a14:m>
                <a:r>
                  <a:rPr lang="en-US" sz="1200" dirty="0" smtClean="0">
                    <a:latin typeface="Trebuchet MS" pitchFamily="34" charset="0"/>
                  </a:rPr>
                  <a:t> jump up</a:t>
                </a:r>
                <a:endParaRPr lang="cs-CZ" sz="12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1322" y="4234101"/>
                <a:ext cx="1437817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62" name="TextovéPole 2061"/>
          <p:cNvSpPr txBox="1"/>
          <p:nvPr/>
        </p:nvSpPr>
        <p:spPr>
          <a:xfrm>
            <a:off x="819810" y="3013179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Trebuchet MS" pitchFamily="34" charset="0"/>
              </a:rPr>
              <a:t>P</a:t>
            </a:r>
            <a:r>
              <a:rPr lang="en-US" sz="1400" i="1" dirty="0" smtClean="0">
                <a:latin typeface="Trebuchet MS" pitchFamily="34" charset="0"/>
              </a:rPr>
              <a:t>otential</a:t>
            </a:r>
            <a:endParaRPr lang="cs-CZ" sz="1400" i="1" dirty="0" smtClean="0">
              <a:latin typeface="Trebuchet MS" pitchFamily="34" charset="0"/>
            </a:endParaRPr>
          </a:p>
        </p:txBody>
      </p:sp>
      <p:sp>
        <p:nvSpPr>
          <p:cNvPr id="88" name="TextovéPole 87"/>
          <p:cNvSpPr txBox="1"/>
          <p:nvPr/>
        </p:nvSpPr>
        <p:spPr>
          <a:xfrm>
            <a:off x="2684311" y="3013179"/>
            <a:ext cx="2164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rebuchet MS" pitchFamily="34" charset="0"/>
              </a:rPr>
              <a:t>Quantum level dynamics</a:t>
            </a:r>
            <a:endParaRPr lang="cs-CZ" sz="1400" i="1" dirty="0" smtClean="0">
              <a:latin typeface="Trebuchet MS" pitchFamily="34" charset="0"/>
            </a:endParaRPr>
          </a:p>
        </p:txBody>
      </p:sp>
      <p:cxnSp>
        <p:nvCxnSpPr>
          <p:cNvPr id="2064" name="Přímá spojnice se šipkou 2063"/>
          <p:cNvCxnSpPr/>
          <p:nvPr/>
        </p:nvCxnSpPr>
        <p:spPr>
          <a:xfrm flipH="1" flipV="1">
            <a:off x="5039730" y="4190833"/>
            <a:ext cx="2022996" cy="165649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8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48640" y="343042"/>
            <a:ext cx="2682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itchFamily="34" charset="0"/>
              </a:rPr>
              <a:t>Motivation</a:t>
            </a:r>
            <a:endParaRPr lang="cs-CZ" sz="3200" u="sng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56" name="TextovéPole 55"/>
          <p:cNvSpPr txBox="1"/>
          <p:nvPr/>
        </p:nvSpPr>
        <p:spPr>
          <a:xfrm>
            <a:off x="1978044" y="4216780"/>
            <a:ext cx="5283789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rebuchet MS" pitchFamily="34" charset="0"/>
              </a:rPr>
              <a:t>Can this formula be extended </a:t>
            </a:r>
            <a:r>
              <a:rPr lang="en-US" sz="2400" b="1" dirty="0" smtClean="0">
                <a:latin typeface="Trebuchet MS" pitchFamily="34" charset="0"/>
              </a:rPr>
              <a:t>to the </a:t>
            </a:r>
            <a:r>
              <a:rPr lang="en-US" sz="2400" b="1" dirty="0" smtClean="0">
                <a:latin typeface="Trebuchet MS" pitchFamily="34" charset="0"/>
              </a:rPr>
              <a:t>density of </a:t>
            </a:r>
            <a:r>
              <a:rPr lang="en-US" sz="2400" b="1" dirty="0" smtClean="0">
                <a:latin typeface="Trebuchet MS" pitchFamily="34" charset="0"/>
              </a:rPr>
              <a:t>“</a:t>
            </a:r>
            <a:r>
              <a:rPr lang="en-US" sz="2400" b="1" dirty="0" smtClean="0">
                <a:latin typeface="Trebuchet MS" pitchFamily="34" charset="0"/>
              </a:rPr>
              <a:t>continuum states” (resonances)?</a:t>
            </a:r>
            <a:endParaRPr lang="cs-CZ" sz="2400" b="1" dirty="0" smtClean="0">
              <a:latin typeface="Trebuchet MS" pitchFamily="34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609600" y="1085598"/>
            <a:ext cx="722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ebuchet MS" pitchFamily="34" charset="0"/>
              </a:rPr>
              <a:t>- </a:t>
            </a:r>
            <a:r>
              <a:rPr lang="en-US" sz="2400" dirty="0" smtClean="0">
                <a:latin typeface="Trebuchet MS" pitchFamily="34" charset="0"/>
              </a:rPr>
              <a:t>1DoF </a:t>
            </a:r>
            <a:r>
              <a:rPr lang="en-US" sz="2400" dirty="0" smtClean="0">
                <a:latin typeface="Trebuchet MS" pitchFamily="34" charset="0"/>
              </a:rPr>
              <a:t>bound system with discrete spectrum:</a:t>
            </a:r>
            <a:endParaRPr lang="cs-CZ" sz="2400" dirty="0" smtClean="0">
              <a:latin typeface="Trebuchet MS" pitchFamily="34" charset="0"/>
            </a:endParaRPr>
          </a:p>
        </p:txBody>
      </p:sp>
      <p:sp>
        <p:nvSpPr>
          <p:cNvPr id="61" name="TextovéPole 60"/>
          <p:cNvSpPr txBox="1"/>
          <p:nvPr/>
        </p:nvSpPr>
        <p:spPr>
          <a:xfrm>
            <a:off x="6545332" y="1894943"/>
            <a:ext cx="1846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rebuchet MS" pitchFamily="34" charset="0"/>
              </a:rPr>
              <a:t>Smooth quantum level density</a:t>
            </a:r>
            <a:endParaRPr lang="cs-CZ" dirty="0" smtClean="0">
              <a:latin typeface="Trebuchet MS" pitchFamily="34" charset="0"/>
            </a:endParaRPr>
          </a:p>
        </p:txBody>
      </p:sp>
      <p:cxnSp>
        <p:nvCxnSpPr>
          <p:cNvPr id="62" name="Přímá spojnice se šipkou 61"/>
          <p:cNvCxnSpPr/>
          <p:nvPr/>
        </p:nvCxnSpPr>
        <p:spPr>
          <a:xfrm>
            <a:off x="6128222" y="2345809"/>
            <a:ext cx="364018" cy="0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Přímá spojnice se šipkou 63"/>
          <p:cNvCxnSpPr/>
          <p:nvPr/>
        </p:nvCxnSpPr>
        <p:spPr>
          <a:xfrm flipH="1">
            <a:off x="2883411" y="2027513"/>
            <a:ext cx="896109" cy="0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3663696" y="1777012"/>
                <a:ext cx="2547258" cy="988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000" b="0" i="1" smtClean="0">
                              <a:latin typeface="Cambria Math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30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sz="3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0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sz="3000" b="0" i="1" smtClean="0">
                              <a:latin typeface="Cambria Math"/>
                            </a:rPr>
                            <m:t>ℏ</m:t>
                          </m:r>
                        </m:den>
                      </m:f>
                      <m:r>
                        <a:rPr lang="en-US" sz="3000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30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000" i="1">
                              <a:latin typeface="Cambria Math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US" sz="3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000" i="1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cs-CZ" sz="30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3696" y="1777012"/>
                <a:ext cx="2547258" cy="98834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308376" y="1710487"/>
                <a:ext cx="2512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rebuchet MS" pitchFamily="34" charset="0"/>
                  </a:rPr>
                  <a:t>Period of the classical trajectory at energy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</m:oMath>
                </a14:m>
                <a:endParaRPr lang="cs-CZ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376" y="1710487"/>
                <a:ext cx="2512641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2184" t="-5660" r="-1456" b="-1320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101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61555" y="400594"/>
            <a:ext cx="6365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u="sng" dirty="0" smtClean="0">
                <a:solidFill>
                  <a:srgbClr val="0000B4"/>
                </a:solidFill>
                <a:latin typeface="Trebuchet MS" pitchFamily="34" charset="0"/>
              </a:rPr>
              <a:t>Model </a:t>
            </a:r>
            <a:r>
              <a:rPr lang="cs-CZ" sz="3200" u="sng" dirty="0" smtClean="0">
                <a:solidFill>
                  <a:srgbClr val="0000B4"/>
                </a:solidFill>
                <a:latin typeface="Trebuchet MS" pitchFamily="34" charset="0"/>
              </a:rPr>
              <a:t>1D</a:t>
            </a:r>
            <a:r>
              <a:rPr lang="en-US" sz="3200" u="sng" dirty="0" err="1" smtClean="0">
                <a:solidFill>
                  <a:srgbClr val="0000B4"/>
                </a:solidFill>
                <a:latin typeface="Trebuchet MS" pitchFamily="34" charset="0"/>
              </a:rPr>
              <a:t>oF</a:t>
            </a:r>
            <a:r>
              <a:rPr lang="cs-CZ" sz="3200" u="sng" dirty="0" smtClean="0">
                <a:solidFill>
                  <a:srgbClr val="0000B4"/>
                </a:solidFill>
                <a:latin typeface="Trebuchet MS" pitchFamily="34" charset="0"/>
              </a:rPr>
              <a:t> </a:t>
            </a:r>
            <a:r>
              <a:rPr lang="cs-CZ" sz="3200" u="sng" dirty="0" err="1" smtClean="0">
                <a:solidFill>
                  <a:srgbClr val="0000B4"/>
                </a:solidFill>
                <a:latin typeface="Trebuchet MS" pitchFamily="34" charset="0"/>
              </a:rPr>
              <a:t>Hamiltonians</a:t>
            </a:r>
            <a:endParaRPr lang="cs-CZ" sz="3200" u="sng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1870083"/>
            <a:ext cx="72771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783837" y="2898450"/>
            <a:ext cx="1246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err="1" smtClean="0">
                <a:solidFill>
                  <a:srgbClr val="C00000"/>
                </a:solidFill>
                <a:latin typeface="Trebuchet MS" pitchFamily="34" charset="0"/>
              </a:rPr>
              <a:t>Stationary</a:t>
            </a:r>
            <a:r>
              <a:rPr lang="cs-CZ" dirty="0" smtClean="0">
                <a:solidFill>
                  <a:srgbClr val="C00000"/>
                </a:solidFill>
                <a:latin typeface="Trebuchet MS" pitchFamily="34" charset="0"/>
              </a:rPr>
              <a:t> </a:t>
            </a:r>
            <a:r>
              <a:rPr lang="cs-CZ" dirty="0" err="1" smtClean="0">
                <a:solidFill>
                  <a:srgbClr val="C00000"/>
                </a:solidFill>
                <a:latin typeface="Trebuchet MS" pitchFamily="34" charset="0"/>
              </a:rPr>
              <a:t>points</a:t>
            </a:r>
            <a:endParaRPr lang="cs-CZ" dirty="0" smtClean="0">
              <a:solidFill>
                <a:srgbClr val="C00000"/>
              </a:solidFill>
              <a:latin typeface="Trebuchet MS" pitchFamily="34" charset="0"/>
            </a:endParaRPr>
          </a:p>
        </p:txBody>
      </p:sp>
      <p:cxnSp>
        <p:nvCxnSpPr>
          <p:cNvPr id="14" name="Přímá spojnice se šipkou 13"/>
          <p:cNvCxnSpPr/>
          <p:nvPr/>
        </p:nvCxnSpPr>
        <p:spPr>
          <a:xfrm flipH="1" flipV="1">
            <a:off x="7254240" y="2291226"/>
            <a:ext cx="618309" cy="504006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 flipH="1" flipV="1">
            <a:off x="7254239" y="3130650"/>
            <a:ext cx="529598" cy="90964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H="1">
            <a:off x="7254240" y="3455995"/>
            <a:ext cx="529598" cy="166411"/>
          </a:xfrm>
          <a:prstGeom prst="straightConnector1">
            <a:avLst/>
          </a:prstGeom>
          <a:ln w="3175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963930" y="5464705"/>
                <a:ext cx="6290309" cy="652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𝐵𝑥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𝐶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𝜂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sz="3200" b="0" dirty="0" smtClean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930" y="5464705"/>
                <a:ext cx="6290309" cy="6524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1249680" y="1738771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B4"/>
                </a:solidFill>
                <a:latin typeface="Trebuchet MS" pitchFamily="34" charset="0"/>
              </a:rPr>
              <a:t>Gaussian</a:t>
            </a:r>
            <a:endParaRPr lang="cs-CZ" b="1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137037" y="1738771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B4"/>
                </a:solidFill>
                <a:latin typeface="Trebuchet MS" pitchFamily="34" charset="0"/>
              </a:rPr>
              <a:t>Supergaussian</a:t>
            </a:r>
            <a:endParaRPr lang="cs-CZ" b="1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258445" y="1738771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B4"/>
                </a:solidFill>
                <a:latin typeface="Trebuchet MS" pitchFamily="34" charset="0"/>
              </a:rPr>
              <a:t>Double-barrier</a:t>
            </a:r>
            <a:endParaRPr lang="cs-CZ" b="1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58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61555" y="400594"/>
            <a:ext cx="6365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u="sng" dirty="0" err="1" smtClean="0">
                <a:solidFill>
                  <a:srgbClr val="0000B4"/>
                </a:solidFill>
                <a:latin typeface="Trebuchet MS" pitchFamily="34" charset="0"/>
              </a:rPr>
              <a:t>Continuum</a:t>
            </a:r>
            <a:r>
              <a:rPr lang="cs-CZ" sz="3200" u="sng" dirty="0" smtClean="0">
                <a:solidFill>
                  <a:srgbClr val="0000B4"/>
                </a:solidFill>
                <a:latin typeface="Trebuchet MS" pitchFamily="34" charset="0"/>
              </a:rPr>
              <a:t> </a:t>
            </a:r>
            <a:r>
              <a:rPr lang="cs-CZ" sz="3200" u="sng" dirty="0" err="1" smtClean="0">
                <a:solidFill>
                  <a:srgbClr val="0000B4"/>
                </a:solidFill>
                <a:latin typeface="Trebuchet MS" pitchFamily="34" charset="0"/>
              </a:rPr>
              <a:t>level</a:t>
            </a:r>
            <a:r>
              <a:rPr lang="cs-CZ" sz="3200" u="sng" dirty="0" smtClean="0">
                <a:solidFill>
                  <a:srgbClr val="0000B4"/>
                </a:solidFill>
                <a:latin typeface="Trebuchet MS" pitchFamily="34" charset="0"/>
              </a:rPr>
              <a:t> </a:t>
            </a:r>
            <a:r>
              <a:rPr lang="cs-CZ" sz="3200" u="sng" dirty="0" err="1" smtClean="0">
                <a:solidFill>
                  <a:srgbClr val="0000B4"/>
                </a:solidFill>
                <a:latin typeface="Trebuchet MS" pitchFamily="34" charset="0"/>
              </a:rPr>
              <a:t>density</a:t>
            </a:r>
            <a:endParaRPr lang="cs-CZ" sz="3200" u="sng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233851" y="1051487"/>
            <a:ext cx="2586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atin typeface="Trebuchet MS" pitchFamily="34" charset="0"/>
              </a:rPr>
              <a:t>Green </a:t>
            </a:r>
            <a:r>
              <a:rPr lang="cs-CZ" sz="2400" b="1" dirty="0" err="1" smtClean="0">
                <a:latin typeface="Trebuchet MS" pitchFamily="34" charset="0"/>
              </a:rPr>
              <a:t>operators</a:t>
            </a:r>
            <a:endParaRPr lang="cs-CZ" sz="2400" b="1" dirty="0" smtClean="0">
              <a:latin typeface="Trebuchet MS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984301" y="2233901"/>
            <a:ext cx="291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>
                <a:latin typeface="Trebuchet MS" pitchFamily="34" charset="0"/>
              </a:rPr>
              <a:t>System</a:t>
            </a:r>
            <a:r>
              <a:rPr lang="cs-CZ" dirty="0" smtClean="0">
                <a:latin typeface="Trebuchet MS" pitchFamily="34" charset="0"/>
              </a:rPr>
              <a:t> </a:t>
            </a:r>
            <a:r>
              <a:rPr lang="cs-CZ" b="1" dirty="0" err="1" smtClean="0">
                <a:solidFill>
                  <a:srgbClr val="FF0000"/>
                </a:solidFill>
                <a:latin typeface="Trebuchet MS" pitchFamily="34" charset="0"/>
              </a:rPr>
              <a:t>with</a:t>
            </a:r>
            <a:r>
              <a:rPr lang="cs-CZ" dirty="0" smtClean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cs-CZ" dirty="0" err="1" smtClean="0">
                <a:latin typeface="Trebuchet MS" pitchFamily="34" charset="0"/>
              </a:rPr>
              <a:t>interaction</a:t>
            </a:r>
            <a:endParaRPr lang="cs-CZ" dirty="0" smtClean="0">
              <a:latin typeface="Trebuchet MS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789203" y="2233901"/>
            <a:ext cx="167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itchFamily="34" charset="0"/>
              </a:rPr>
              <a:t>Free particle</a:t>
            </a:r>
            <a:endParaRPr lang="cs-CZ" dirty="0" smtClean="0">
              <a:latin typeface="Trebuchet MS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463303" y="2704252"/>
            <a:ext cx="4388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ook Antiqua" panose="02040602050305030304" pitchFamily="18" charset="0"/>
              </a:rPr>
              <a:t>A.T. </a:t>
            </a:r>
            <a:r>
              <a:rPr lang="en-US" sz="1400" dirty="0" err="1" smtClean="0">
                <a:latin typeface="Book Antiqua" panose="02040602050305030304" pitchFamily="18" charset="0"/>
              </a:rPr>
              <a:t>Kruppa</a:t>
            </a:r>
            <a:r>
              <a:rPr lang="en-US" sz="1400" dirty="0" smtClean="0">
                <a:latin typeface="Book Antiqua" panose="02040602050305030304" pitchFamily="18" charset="0"/>
              </a:rPr>
              <a:t>, </a:t>
            </a:r>
            <a:r>
              <a:rPr lang="en-US" sz="1400" i="1" dirty="0" smtClean="0">
                <a:latin typeface="Book Antiqua" panose="02040602050305030304" pitchFamily="18" charset="0"/>
              </a:rPr>
              <a:t>Phys. Lett. B </a:t>
            </a:r>
            <a:r>
              <a:rPr lang="en-US" sz="1400" dirty="0" smtClean="0">
                <a:latin typeface="Book Antiqua" panose="02040602050305030304" pitchFamily="18" charset="0"/>
              </a:rPr>
              <a:t>431, 237 (1998)</a:t>
            </a:r>
          </a:p>
          <a:p>
            <a:r>
              <a:rPr lang="en-US" sz="1400" dirty="0" smtClean="0">
                <a:latin typeface="Book Antiqua" panose="02040602050305030304" pitchFamily="18" charset="0"/>
              </a:rPr>
              <a:t>A.T. </a:t>
            </a:r>
            <a:r>
              <a:rPr lang="en-US" sz="1400" dirty="0" err="1" smtClean="0">
                <a:latin typeface="Book Antiqua" panose="02040602050305030304" pitchFamily="18" charset="0"/>
              </a:rPr>
              <a:t>Kruppa</a:t>
            </a:r>
            <a:r>
              <a:rPr lang="en-US" sz="1400" dirty="0" smtClean="0">
                <a:latin typeface="Book Antiqua" panose="02040602050305030304" pitchFamily="18" charset="0"/>
              </a:rPr>
              <a:t>, K. Arai, </a:t>
            </a:r>
            <a:r>
              <a:rPr lang="en-US" sz="1400" i="1" dirty="0" smtClean="0">
                <a:latin typeface="Book Antiqua" panose="02040602050305030304" pitchFamily="18" charset="0"/>
              </a:rPr>
              <a:t>Phys. Rev. A </a:t>
            </a:r>
            <a:r>
              <a:rPr lang="en-US" sz="1400" dirty="0" smtClean="0">
                <a:latin typeface="Book Antiqua" panose="02040602050305030304" pitchFamily="18" charset="0"/>
              </a:rPr>
              <a:t>59, 3556 (1999)</a:t>
            </a:r>
            <a:endParaRPr lang="cs-CZ" sz="1400" dirty="0" smtClean="0">
              <a:latin typeface="Book Antiqua" panose="020406020503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443027" y="1411444"/>
                <a:ext cx="8370112" cy="9596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000" b="0" i="0" smtClean="0">
                          <a:latin typeface="Cambria Math"/>
                        </a:rPr>
                        <m:t>Δ</m:t>
                      </m:r>
                      <m:r>
                        <a:rPr lang="en-US" sz="3000" b="0" i="1" smtClean="0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000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sz="30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0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3000" b="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3000" b="0" i="1" smtClean="0">
                                  <a:latin typeface="Cambria Math"/>
                                </a:rPr>
                                <m:t>𝜖</m:t>
                              </m:r>
                              <m:r>
                                <a:rPr lang="en-US" sz="3000" b="0" i="1" smtClean="0">
                                  <a:latin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en-US" sz="3000" b="0" i="0" smtClean="0">
                              <a:latin typeface="Cambria Math"/>
                            </a:rPr>
                            <m:t>Im</m:t>
                          </m:r>
                          <m:r>
                            <a:rPr lang="en-US" sz="30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000" b="0" i="0" smtClean="0">
                              <a:latin typeface="Cambria Math"/>
                            </a:rPr>
                            <m:t>Tr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𝐸</m:t>
                                  </m:r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d>
                              <m:r>
                                <a:rPr lang="en-US" sz="3000" b="0" i="1" smtClean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3000" b="0" i="1" smtClean="0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3000" b="0" i="1" smtClean="0">
                                          <a:latin typeface="Cambria Math"/>
                                        </a:rPr>
                                        <m:t>𝐺</m:t>
                                      </m:r>
                                    </m:e>
                                  </m:acc>
                                </m:e>
                                <m:sup>
                                  <m:d>
                                    <m:dPr>
                                      <m:ctrlPr>
                                        <a:rPr lang="en-US" sz="3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3000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</m:d>
                                </m:sup>
                              </m:sSup>
                              <m:d>
                                <m:d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𝐸</m:t>
                                  </m:r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cs-CZ" sz="3000" dirty="0" smtClean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027" y="1411444"/>
                <a:ext cx="8370112" cy="95968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Šipka dolů 11"/>
          <p:cNvSpPr/>
          <p:nvPr/>
        </p:nvSpPr>
        <p:spPr>
          <a:xfrm>
            <a:off x="991602" y="2485541"/>
            <a:ext cx="414528" cy="999775"/>
          </a:xfrm>
          <a:prstGeom prst="downArrow">
            <a:avLst/>
          </a:prstGeom>
          <a:solidFill>
            <a:srgbClr val="000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1493520" y="2784777"/>
            <a:ext cx="2018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B4"/>
                </a:solidFill>
                <a:latin typeface="Trebuchet MS" pitchFamily="34" charset="0"/>
              </a:rPr>
              <a:t>Complex extension</a:t>
            </a:r>
            <a:endParaRPr lang="cs-CZ" sz="1600" b="1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808880" y="3491494"/>
                <a:ext cx="5361404" cy="11766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Δ</m:t>
                      </m:r>
                      <m:r>
                        <a:rPr lang="en-US" sz="2400" b="0" i="1" smtClean="0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ℰ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Tr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ℰ</m:t>
                          </m:r>
                          <m:r>
                            <a:rPr lang="en-US" sz="2400" b="0" i="0" smtClean="0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̂"/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</m:acc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Tr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ℰ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</m:acc>
                            </m:e>
                            <m:sup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</m:d>
                            </m:sup>
                          </m:sSup>
                        </m:den>
                      </m:f>
                    </m:oMath>
                  </m:oMathPara>
                </a14:m>
                <a:endParaRPr lang="en-US" sz="2400" b="0" dirty="0" smtClean="0">
                  <a:latin typeface="Trebuchet MS" pitchFamily="34" charset="0"/>
                </a:endParaRPr>
              </a:p>
              <a:p>
                <a:endParaRPr lang="cs-CZ" sz="2400" dirty="0" smtClean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880" y="3491494"/>
                <a:ext cx="5361404" cy="11766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6066744" y="3670667"/>
                <a:ext cx="2054694" cy="60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smtClean="0">
                          <a:latin typeface="Cambria Math"/>
                          <a:ea typeface="Cambria Math"/>
                        </a:rPr>
                        <m:t>ℰ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Γ</m:t>
                      </m:r>
                    </m:oMath>
                  </m:oMathPara>
                </a14:m>
                <a:endParaRPr lang="cs-CZ" dirty="0" smtClean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744" y="3670667"/>
                <a:ext cx="2054694" cy="60721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Levá složená závorka 16"/>
          <p:cNvSpPr/>
          <p:nvPr/>
        </p:nvSpPr>
        <p:spPr>
          <a:xfrm rot="16200000">
            <a:off x="2735456" y="3807738"/>
            <a:ext cx="222410" cy="1411819"/>
          </a:xfrm>
          <a:prstGeom prst="leftBrac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Levá složená závorka 21"/>
          <p:cNvSpPr/>
          <p:nvPr/>
        </p:nvSpPr>
        <p:spPr>
          <a:xfrm rot="16200000">
            <a:off x="4606476" y="3683143"/>
            <a:ext cx="222410" cy="1661012"/>
          </a:xfrm>
          <a:prstGeom prst="leftBrac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541347" y="4624853"/>
                <a:ext cx="6600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ℰ</m:t>
                          </m:r>
                        </m:e>
                      </m:d>
                    </m:oMath>
                  </m:oMathPara>
                </a14:m>
                <a:endParaRPr lang="cs-CZ" sz="1600" dirty="0" smtClean="0">
                  <a:solidFill>
                    <a:schemeClr val="bg1">
                      <a:lumMod val="5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1347" y="4624853"/>
                <a:ext cx="660052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4276727" y="4616517"/>
                <a:ext cx="881908" cy="3552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𝜌</m:t>
                          </m:r>
                        </m:e>
                        <m:sup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ℰ</m:t>
                          </m:r>
                        </m:e>
                      </m:d>
                    </m:oMath>
                  </m:oMathPara>
                </a14:m>
                <a:endParaRPr lang="cs-CZ" sz="1600" dirty="0" smtClean="0">
                  <a:solidFill>
                    <a:schemeClr val="bg1">
                      <a:lumMod val="5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6727" y="4616517"/>
                <a:ext cx="881908" cy="355225"/>
              </a:xfrm>
              <a:prstGeom prst="rect">
                <a:avLst/>
              </a:prstGeom>
              <a:blipFill rotWithShape="1">
                <a:blip r:embed="rId6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1137086" y="5129963"/>
                <a:ext cx="3990468" cy="762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</a:rPr>
                        <m:t>Re</m:t>
                      </m:r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a:rPr lang="en-US" sz="1600" b="0" i="1" smtClean="0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ℰ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/>
                                      <a:ea typeface="Cambria Math"/>
                                    </a:rPr>
                                    <m:t>Γ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/>
                                  <a:ea typeface="Cambria Math"/>
                                </a:rPr>
                                <m:t>Γ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𝐸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4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 b="0" i="0" smtClean="0">
                                          <a:latin typeface="Cambria Math"/>
                                          <a:ea typeface="Cambria Math"/>
                                        </a:rPr>
                                        <m:t>Γ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 b="0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cs-CZ" sz="1600" dirty="0" smtClean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086" y="5129963"/>
                <a:ext cx="3990468" cy="76283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1137086" y="5973423"/>
                <a:ext cx="3990468" cy="762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</a:rPr>
                        <m:t>Im</m:t>
                      </m:r>
                      <m:r>
                        <a:rPr lang="en-US" sz="1600" b="0" i="0" smtClean="0">
                          <a:latin typeface="Cambria Math"/>
                        </a:rPr>
                        <m:t> </m:t>
                      </m:r>
                      <m:r>
                        <a:rPr lang="en-US" sz="1600" b="0" i="1" smtClean="0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ℰ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𝐸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4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 b="0" i="0" smtClean="0">
                                          <a:latin typeface="Cambria Math"/>
                                          <a:ea typeface="Cambria Math"/>
                                        </a:rPr>
                                        <m:t>Γ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 b="0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cs-CZ" sz="1600" dirty="0" smtClean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086" y="5973423"/>
                <a:ext cx="3990468" cy="76283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Levá složená závorka 27"/>
          <p:cNvSpPr/>
          <p:nvPr/>
        </p:nvSpPr>
        <p:spPr>
          <a:xfrm rot="10800000">
            <a:off x="5465894" y="5186891"/>
            <a:ext cx="222410" cy="1411819"/>
          </a:xfrm>
          <a:prstGeom prst="leftBrac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5817360" y="5723524"/>
            <a:ext cx="1675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rPr>
              <a:t>Dipole structure</a:t>
            </a:r>
            <a:endParaRPr lang="cs-CZ" sz="1600" dirty="0" smtClean="0">
              <a:solidFill>
                <a:schemeClr val="bg1">
                  <a:lumMod val="50000"/>
                </a:schemeClr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17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78100" y="393186"/>
            <a:ext cx="398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itchFamily="34" charset="0"/>
              </a:rPr>
              <a:t>Complex scaling</a:t>
            </a:r>
            <a:endParaRPr lang="cs-CZ" sz="3200" u="sng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32395" y="1004126"/>
            <a:ext cx="6493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>
                <a:latin typeface="Trebuchet MS" pitchFamily="34" charset="0"/>
              </a:rPr>
              <a:t>Rotation</a:t>
            </a:r>
            <a:r>
              <a:rPr lang="cs-CZ" dirty="0" smtClean="0">
                <a:latin typeface="Trebuchet MS" pitchFamily="34" charset="0"/>
              </a:rPr>
              <a:t> </a:t>
            </a:r>
            <a:r>
              <a:rPr lang="cs-CZ" dirty="0" err="1" smtClean="0">
                <a:latin typeface="Trebuchet MS" pitchFamily="34" charset="0"/>
              </a:rPr>
              <a:t>of</a:t>
            </a:r>
            <a:r>
              <a:rPr lang="cs-CZ" dirty="0" smtClean="0">
                <a:latin typeface="Trebuchet MS" pitchFamily="34" charset="0"/>
              </a:rPr>
              <a:t> </a:t>
            </a:r>
            <a:r>
              <a:rPr lang="cs-CZ" dirty="0" err="1" smtClean="0">
                <a:latin typeface="Trebuchet MS" pitchFamily="34" charset="0"/>
              </a:rPr>
              <a:t>the</a:t>
            </a:r>
            <a:r>
              <a:rPr lang="cs-CZ" dirty="0" smtClean="0">
                <a:latin typeface="Trebuchet MS" pitchFamily="34" charset="0"/>
              </a:rPr>
              <a:t> </a:t>
            </a:r>
            <a:r>
              <a:rPr lang="cs-CZ" dirty="0" err="1" smtClean="0">
                <a:latin typeface="Trebuchet MS" pitchFamily="34" charset="0"/>
              </a:rPr>
              <a:t>real</a:t>
            </a:r>
            <a:r>
              <a:rPr lang="cs-CZ" dirty="0" smtClean="0">
                <a:latin typeface="Trebuchet MS" pitchFamily="34" charset="0"/>
              </a:rPr>
              <a:t> </a:t>
            </a:r>
            <a:r>
              <a:rPr lang="cs-CZ" dirty="0" err="1" smtClean="0">
                <a:latin typeface="Trebuchet MS" pitchFamily="34" charset="0"/>
              </a:rPr>
              <a:t>coordinate</a:t>
            </a:r>
            <a:r>
              <a:rPr lang="cs-CZ" dirty="0" smtClean="0">
                <a:latin typeface="Trebuchet MS" pitchFamily="34" charset="0"/>
              </a:rPr>
              <a:t> </a:t>
            </a:r>
            <a:r>
              <a:rPr lang="cs-CZ" dirty="0" err="1" smtClean="0">
                <a:latin typeface="Trebuchet MS" pitchFamily="34" charset="0"/>
              </a:rPr>
              <a:t>into</a:t>
            </a:r>
            <a:r>
              <a:rPr lang="cs-CZ" dirty="0" smtClean="0">
                <a:latin typeface="Trebuchet MS" pitchFamily="34" charset="0"/>
              </a:rPr>
              <a:t> </a:t>
            </a:r>
            <a:r>
              <a:rPr lang="cs-CZ" dirty="0" err="1" smtClean="0">
                <a:latin typeface="Trebuchet MS" pitchFamily="34" charset="0"/>
              </a:rPr>
              <a:t>the</a:t>
            </a:r>
            <a:r>
              <a:rPr lang="cs-CZ" dirty="0" smtClean="0">
                <a:latin typeface="Trebuchet MS" pitchFamily="34" charset="0"/>
              </a:rPr>
              <a:t> </a:t>
            </a:r>
            <a:r>
              <a:rPr lang="cs-CZ" dirty="0" err="1" smtClean="0">
                <a:latin typeface="Trebuchet MS" pitchFamily="34" charset="0"/>
              </a:rPr>
              <a:t>complex</a:t>
            </a:r>
            <a:r>
              <a:rPr lang="cs-CZ" dirty="0" smtClean="0">
                <a:latin typeface="Trebuchet MS" pitchFamily="34" charset="0"/>
              </a:rPr>
              <a:t> plane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2609088" y="1518951"/>
                <a:ext cx="46939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cs-CZ" sz="32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9088" y="1518951"/>
                <a:ext cx="469392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4511040" y="1513532"/>
                <a:ext cx="731520" cy="606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latin typeface="Cambria Math"/>
                        </a:rPr>
                        <m:t>𝑟</m:t>
                      </m:r>
                      <m:r>
                        <a:rPr lang="cs-CZ" sz="32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𝜃</m:t>
                          </m:r>
                        </m:sup>
                      </m:sSup>
                    </m:oMath>
                  </m:oMathPara>
                </a14:m>
                <a:endParaRPr lang="cs-CZ" sz="32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040" y="1513532"/>
                <a:ext cx="731520" cy="606513"/>
              </a:xfrm>
              <a:prstGeom prst="rect">
                <a:avLst/>
              </a:prstGeom>
              <a:blipFill rotWithShape="1">
                <a:blip r:embed="rId3"/>
                <a:stretch>
                  <a:fillRect r="-2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se šipkou 9"/>
          <p:cNvCxnSpPr/>
          <p:nvPr/>
        </p:nvCxnSpPr>
        <p:spPr>
          <a:xfrm>
            <a:off x="3362378" y="1859462"/>
            <a:ext cx="898726" cy="0"/>
          </a:xfrm>
          <a:prstGeom prst="straightConnector1">
            <a:avLst/>
          </a:prstGeom>
          <a:ln w="25400">
            <a:solidFill>
              <a:srgbClr val="000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6870192" y="1650057"/>
                <a:ext cx="1432560" cy="510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0≤</m:t>
                      </m:r>
                      <m:r>
                        <a:rPr lang="en-US" sz="1600" b="0" i="1" smtClean="0">
                          <a:latin typeface="Cambria Math"/>
                        </a:rPr>
                        <m:t>𝜃</m:t>
                      </m:r>
                      <m:r>
                        <a:rPr lang="en-US" sz="1600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cs-CZ" sz="16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0192" y="1650057"/>
                <a:ext cx="1432560" cy="510781"/>
              </a:xfrm>
              <a:prstGeom prst="rect">
                <a:avLst/>
              </a:prstGeom>
              <a:blipFill rotWithShape="1">
                <a:blip r:embed="rId4"/>
                <a:stretch>
                  <a:fillRect b="-48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569040" y="2144615"/>
                <a:ext cx="73578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>
                    <a:latin typeface="Trebuchet MS" pitchFamily="34" charset="0"/>
                  </a:rPr>
                  <a:t>… </a:t>
                </a:r>
                <a:r>
                  <a:rPr lang="cs-CZ" dirty="0" err="1" smtClean="0">
                    <a:latin typeface="Trebuchet MS" pitchFamily="34" charset="0"/>
                  </a:rPr>
                  <a:t>reveals</a:t>
                </a:r>
                <a:r>
                  <a:rPr lang="cs-CZ" dirty="0" smtClean="0">
                    <a:latin typeface="Trebuchet MS" pitchFamily="34" charset="0"/>
                  </a:rPr>
                  <a:t> </a:t>
                </a:r>
                <a:r>
                  <a:rPr lang="cs-CZ" dirty="0" err="1" smtClean="0">
                    <a:latin typeface="Trebuchet MS" pitchFamily="34" charset="0"/>
                  </a:rPr>
                  <a:t>all</a:t>
                </a:r>
                <a:r>
                  <a:rPr lang="cs-CZ" dirty="0" smtClean="0">
                    <a:latin typeface="Trebuchet MS" pitchFamily="34" charset="0"/>
                  </a:rPr>
                  <a:t> </a:t>
                </a:r>
                <a:r>
                  <a:rPr lang="cs-CZ" dirty="0" err="1" smtClean="0">
                    <a:latin typeface="Trebuchet MS" pitchFamily="34" charset="0"/>
                  </a:rPr>
                  <a:t>the</a:t>
                </a:r>
                <a:r>
                  <a:rPr lang="cs-CZ" dirty="0" smtClean="0">
                    <a:latin typeface="Trebuchet MS" pitchFamily="34" charset="0"/>
                  </a:rPr>
                  <a:t> </a:t>
                </a:r>
                <a:r>
                  <a:rPr lang="cs-CZ" dirty="0" err="1" smtClean="0">
                    <a:latin typeface="Trebuchet MS" pitchFamily="34" charset="0"/>
                  </a:rPr>
                  <a:t>resonances</a:t>
                </a:r>
                <a:r>
                  <a:rPr lang="cs-CZ" dirty="0" smtClean="0">
                    <a:latin typeface="Trebuchet MS" pitchFamily="34" charset="0"/>
                  </a:rPr>
                  <a:t> </a:t>
                </a:r>
                <a:r>
                  <a:rPr lang="cs-CZ" dirty="0" err="1" smtClean="0">
                    <a:latin typeface="Trebuchet MS" pitchFamily="34" charset="0"/>
                  </a:rPr>
                  <a:t>living</a:t>
                </a:r>
                <a:r>
                  <a:rPr lang="cs-CZ" dirty="0" smtClean="0">
                    <a:latin typeface="Trebuchet MS" pitchFamily="34" charset="0"/>
                  </a:rPr>
                  <a:t> in </a:t>
                </a:r>
                <a:r>
                  <a:rPr lang="cs-CZ" dirty="0" err="1" smtClean="0">
                    <a:latin typeface="Trebuchet MS" pitchFamily="34" charset="0"/>
                  </a:rPr>
                  <a:t>the</a:t>
                </a:r>
                <a:r>
                  <a:rPr lang="cs-CZ" dirty="0" smtClean="0">
                    <a:latin typeface="Trebuchet MS" pitchFamily="34" charset="0"/>
                  </a:rPr>
                  <a:t> </a:t>
                </a:r>
                <a:r>
                  <a:rPr lang="cs-CZ" dirty="0" err="1" smtClean="0">
                    <a:latin typeface="Trebuchet MS" pitchFamily="34" charset="0"/>
                  </a:rPr>
                  <a:t>sector</a:t>
                </a:r>
                <a:r>
                  <a:rPr lang="cs-CZ" dirty="0" smtClean="0">
                    <a:latin typeface="Trebuchet MS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2</m:t>
                    </m:r>
                    <m:r>
                      <a:rPr lang="cs-CZ" b="0" i="1" smtClean="0">
                        <a:latin typeface="Cambria Math"/>
                      </a:rPr>
                      <m:t>𝐸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Γ</m:t>
                    </m:r>
                  </m:oMath>
                </a14:m>
                <a:r>
                  <a:rPr lang="en-US" dirty="0" smtClean="0">
                    <a:latin typeface="Trebuchet MS" pitchFamily="34" charset="0"/>
                  </a:rPr>
                  <a:t>, while the rest of the resonances stay hidden in the </a:t>
                </a:r>
                <a:r>
                  <a:rPr lang="en-US" i="1" dirty="0" smtClean="0">
                    <a:latin typeface="Trebuchet MS" pitchFamily="34" charset="0"/>
                  </a:rPr>
                  <a:t>rotated continuum</a:t>
                </a:r>
                <a:endParaRPr lang="cs-CZ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040" y="2144615"/>
                <a:ext cx="7357862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663" t="-5660" b="-1320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03" y="3090781"/>
            <a:ext cx="8834996" cy="3608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660667" y="2802723"/>
            <a:ext cx="21768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0000B4"/>
                </a:solidFill>
                <a:latin typeface="Trebuchet MS" pitchFamily="34" charset="0"/>
              </a:rPr>
              <a:t>Gaussian barrier</a:t>
            </a:r>
            <a:endParaRPr lang="cs-CZ" sz="1600" b="1" u="sng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3162179" y="3066775"/>
                <a:ext cx="955326" cy="9762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𝜃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2000" b="0" dirty="0" smtClean="0">
                  <a:solidFill>
                    <a:srgbClr val="FF0000"/>
                  </a:solidFill>
                  <a:latin typeface="Trebuchet MS" pitchFamily="34" charset="0"/>
                </a:endParaRPr>
              </a:p>
              <a:p>
                <a:endParaRPr lang="cs-CZ" sz="2000" dirty="0" smtClean="0">
                  <a:solidFill>
                    <a:srgbClr val="FF0000"/>
                  </a:solidFill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2179" y="3066775"/>
                <a:ext cx="955326" cy="97629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5629658" y="3145864"/>
                <a:ext cx="1012265" cy="9762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00B4"/>
                          </a:solidFill>
                          <a:latin typeface="Cambria Math"/>
                        </a:rPr>
                        <m:t>𝜃</m:t>
                      </m:r>
                      <m:r>
                        <a:rPr lang="en-US" sz="2000" b="0" i="1" smtClean="0">
                          <a:solidFill>
                            <a:srgbClr val="0000B4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00B4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0000B4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0000B4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b="0" dirty="0" smtClean="0">
                  <a:solidFill>
                    <a:srgbClr val="0000B4"/>
                  </a:solidFill>
                  <a:latin typeface="Trebuchet MS" pitchFamily="34" charset="0"/>
                </a:endParaRPr>
              </a:p>
              <a:p>
                <a:endParaRPr lang="cs-CZ" sz="2000" dirty="0" smtClean="0">
                  <a:solidFill>
                    <a:srgbClr val="0000B4"/>
                  </a:solidFill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9658" y="3145864"/>
                <a:ext cx="1012265" cy="97629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7378259" y="3625601"/>
            <a:ext cx="1261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B4"/>
                </a:solidFill>
                <a:latin typeface="Trebuchet MS" pitchFamily="34" charset="0"/>
              </a:rPr>
              <a:t>r</a:t>
            </a:r>
            <a:r>
              <a:rPr lang="en-US" sz="1600" dirty="0" smtClean="0">
                <a:solidFill>
                  <a:srgbClr val="0000B4"/>
                </a:solidFill>
                <a:latin typeface="Trebuchet MS" pitchFamily="34" charset="0"/>
              </a:rPr>
              <a:t>otated continuum</a:t>
            </a:r>
            <a:endParaRPr lang="cs-CZ" sz="1600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7095530" y="5140141"/>
            <a:ext cx="1261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B4"/>
                </a:solidFill>
                <a:latin typeface="Trebuchet MS" pitchFamily="34" charset="0"/>
              </a:rPr>
              <a:t>resonances</a:t>
            </a:r>
            <a:endParaRPr lang="cs-CZ" sz="1600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5764081" y="582132"/>
            <a:ext cx="3291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ook Antiqua" panose="02040602050305030304" pitchFamily="18" charset="0"/>
              </a:rPr>
              <a:t>N. </a:t>
            </a:r>
            <a:r>
              <a:rPr lang="en-US" sz="1400" dirty="0" err="1" smtClean="0">
                <a:latin typeface="Book Antiqua" panose="02040602050305030304" pitchFamily="18" charset="0"/>
              </a:rPr>
              <a:t>Moiseyev</a:t>
            </a:r>
            <a:r>
              <a:rPr lang="en-US" sz="1400" dirty="0" smtClean="0">
                <a:latin typeface="Book Antiqua" panose="02040602050305030304" pitchFamily="18" charset="0"/>
              </a:rPr>
              <a:t>, </a:t>
            </a:r>
            <a:r>
              <a:rPr lang="en-US" sz="1400" i="1" dirty="0" smtClean="0">
                <a:latin typeface="Book Antiqua" panose="02040602050305030304" pitchFamily="18" charset="0"/>
              </a:rPr>
              <a:t>Phys. Rep. </a:t>
            </a:r>
            <a:r>
              <a:rPr lang="en-US" sz="1400" dirty="0" smtClean="0">
                <a:latin typeface="Book Antiqua" panose="02040602050305030304" pitchFamily="18" charset="0"/>
              </a:rPr>
              <a:t>302, 211 (1998)</a:t>
            </a:r>
            <a:endParaRPr lang="cs-CZ" sz="1400" dirty="0" smtClean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8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6955746" y="3254003"/>
            <a:ext cx="781970" cy="49819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61555" y="400594"/>
            <a:ext cx="6365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u="sng" dirty="0" err="1" smtClean="0">
                <a:solidFill>
                  <a:srgbClr val="0000B4"/>
                </a:solidFill>
                <a:latin typeface="Trebuchet MS" pitchFamily="34" charset="0"/>
              </a:rPr>
              <a:t>Continuum</a:t>
            </a:r>
            <a:r>
              <a:rPr lang="cs-CZ" sz="3200" u="sng" dirty="0" smtClean="0">
                <a:solidFill>
                  <a:srgbClr val="0000B4"/>
                </a:solidFill>
                <a:latin typeface="Trebuchet MS" pitchFamily="34" charset="0"/>
              </a:rPr>
              <a:t> </a:t>
            </a:r>
            <a:r>
              <a:rPr lang="cs-CZ" sz="3200" u="sng" dirty="0" err="1" smtClean="0">
                <a:solidFill>
                  <a:srgbClr val="0000B4"/>
                </a:solidFill>
                <a:latin typeface="Trebuchet MS" pitchFamily="34" charset="0"/>
              </a:rPr>
              <a:t>phase</a:t>
            </a:r>
            <a:r>
              <a:rPr lang="cs-CZ" sz="3200" u="sng" dirty="0" smtClean="0">
                <a:solidFill>
                  <a:srgbClr val="0000B4"/>
                </a:solidFill>
                <a:latin typeface="Trebuchet MS" pitchFamily="34" charset="0"/>
              </a:rPr>
              <a:t> 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792479" y="984064"/>
                <a:ext cx="4406538" cy="79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𝑅𝑒</m:t>
                      </m: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Δ</m:t>
                      </m:r>
                      <m:r>
                        <a:rPr lang="en-US" sz="2400" b="0" i="1" smtClean="0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cs-CZ" sz="2400" dirty="0" smtClean="0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79" y="984064"/>
                <a:ext cx="4406538" cy="7935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Šipka dolů 4"/>
          <p:cNvSpPr/>
          <p:nvPr/>
        </p:nvSpPr>
        <p:spPr>
          <a:xfrm>
            <a:off x="1556876" y="1898457"/>
            <a:ext cx="304800" cy="1158252"/>
          </a:xfrm>
          <a:prstGeom prst="downArrow">
            <a:avLst/>
          </a:prstGeom>
          <a:solidFill>
            <a:srgbClr val="0000B4"/>
          </a:solidFill>
          <a:ln>
            <a:solidFill>
              <a:srgbClr val="000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2055223" y="2238100"/>
            <a:ext cx="3143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</a:rPr>
              <a:t>Complex </a:t>
            </a:r>
            <a:r>
              <a:rPr lang="en-US" sz="1600" dirty="0" smtClean="0">
                <a:solidFill>
                  <a:srgbClr val="FF0000"/>
                </a:solidFill>
                <a:latin typeface="Trebuchet MS" pitchFamily="34" charset="0"/>
              </a:rPr>
              <a:t>extension</a:t>
            </a:r>
            <a:endParaRPr lang="cs-CZ" sz="1600" dirty="0" smtClean="0">
              <a:latin typeface="Trebuchet MS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86779" y="3985143"/>
            <a:ext cx="2629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itchFamily="34" charset="0"/>
              </a:rPr>
              <a:t>Time shift</a:t>
            </a:r>
            <a:endParaRPr lang="cs-CZ" sz="3200" u="sng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513902" y="4777597"/>
            <a:ext cx="5586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rebuchet MS" pitchFamily="34" charset="0"/>
              </a:rPr>
              <a:t>(complex extension of the </a:t>
            </a:r>
            <a:r>
              <a:rPr lang="en-US" sz="1600" dirty="0" err="1" smtClean="0">
                <a:latin typeface="Trebuchet MS" pitchFamily="34" charset="0"/>
              </a:rPr>
              <a:t>Eisenbud</a:t>
            </a:r>
            <a:r>
              <a:rPr lang="en-US" sz="1600" dirty="0" smtClean="0">
                <a:latin typeface="Trebuchet MS" pitchFamily="34" charset="0"/>
              </a:rPr>
              <a:t>-Wigner </a:t>
            </a:r>
            <a:r>
              <a:rPr lang="en-US" sz="1600" dirty="0" err="1" smtClean="0">
                <a:latin typeface="Trebuchet MS" pitchFamily="34" charset="0"/>
              </a:rPr>
              <a:t>tunelling</a:t>
            </a:r>
            <a:r>
              <a:rPr lang="en-US" sz="1600" dirty="0" smtClean="0">
                <a:latin typeface="Trebuchet MS" pitchFamily="34" charset="0"/>
              </a:rPr>
              <a:t> time</a:t>
            </a:r>
            <a:r>
              <a:rPr lang="en-US" sz="1600" dirty="0" smtClean="0">
                <a:latin typeface="Trebuchet MS" pitchFamily="34" charset="0"/>
              </a:rPr>
              <a:t>)</a:t>
            </a:r>
            <a:endParaRPr lang="cs-CZ" sz="1600" dirty="0" smtClean="0">
              <a:latin typeface="Trebuchet MS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588746" y="5936342"/>
            <a:ext cx="3117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rebuchet MS" pitchFamily="34" charset="0"/>
              </a:rPr>
              <a:t>Periods of trajectories in the allowed / forbidden regions</a:t>
            </a:r>
            <a:endParaRPr lang="cs-CZ" sz="1600" b="1" dirty="0" smtClean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354292" y="987374"/>
            <a:ext cx="4746171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latin typeface="Book Antiqua" panose="02040602050305030304" pitchFamily="18" charset="0"/>
              </a:rPr>
              <a:t>R.D. Levin, </a:t>
            </a:r>
            <a:r>
              <a:rPr lang="en-US" sz="1400" i="1" dirty="0" smtClean="0">
                <a:latin typeface="Book Antiqua" panose="02040602050305030304" pitchFamily="18" charset="0"/>
              </a:rPr>
              <a:t>Quantum Mechanics of Molecular Rate Processes </a:t>
            </a:r>
            <a:r>
              <a:rPr lang="en-US" sz="1400" dirty="0" smtClean="0">
                <a:latin typeface="Book Antiqua" panose="02040602050305030304" pitchFamily="18" charset="0"/>
              </a:rPr>
              <a:t>(Clarendon Press, Oxford, 1969)</a:t>
            </a:r>
          </a:p>
          <a:p>
            <a:pPr>
              <a:spcAft>
                <a:spcPts val="600"/>
              </a:spcAft>
            </a:pPr>
            <a:r>
              <a:rPr lang="en-US" sz="1400" dirty="0" smtClean="0">
                <a:latin typeface="Book Antiqua" panose="02040602050305030304" pitchFamily="18" charset="0"/>
              </a:rPr>
              <a:t>N. </a:t>
            </a:r>
            <a:r>
              <a:rPr lang="en-US" sz="1400" dirty="0" err="1" smtClean="0">
                <a:latin typeface="Book Antiqua" panose="02040602050305030304" pitchFamily="18" charset="0"/>
              </a:rPr>
              <a:t>Moiseyev</a:t>
            </a:r>
            <a:r>
              <a:rPr lang="en-US" sz="1400" dirty="0" smtClean="0">
                <a:latin typeface="Book Antiqua" panose="02040602050305030304" pitchFamily="18" charset="0"/>
              </a:rPr>
              <a:t>, </a:t>
            </a:r>
            <a:r>
              <a:rPr lang="en-US" sz="1400" i="1" dirty="0" smtClean="0">
                <a:latin typeface="Book Antiqua" panose="02040602050305030304" pitchFamily="18" charset="0"/>
              </a:rPr>
              <a:t>Non-Hermitian Quantum Mechanics </a:t>
            </a:r>
            <a:r>
              <a:rPr lang="en-US" sz="1400" dirty="0" smtClean="0">
                <a:latin typeface="Book Antiqua" panose="02040602050305030304" pitchFamily="18" charset="0"/>
              </a:rPr>
              <a:t>(Cambridge University Press, Cambridge UK, 2011)</a:t>
            </a:r>
            <a:endParaRPr lang="cs-CZ" sz="1400" dirty="0" smtClean="0">
              <a:latin typeface="Book Antiqua" panose="02040602050305030304" pitchFamily="18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354425" y="5116151"/>
            <a:ext cx="3788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ook Antiqua" panose="02040602050305030304" pitchFamily="18" charset="0"/>
              </a:rPr>
              <a:t>E.P. Wigner, </a:t>
            </a:r>
            <a:r>
              <a:rPr lang="en-US" sz="1400" i="1" dirty="0" smtClean="0">
                <a:latin typeface="Book Antiqua" panose="02040602050305030304" pitchFamily="18" charset="0"/>
              </a:rPr>
              <a:t>Phys. Rev. </a:t>
            </a:r>
            <a:r>
              <a:rPr lang="en-US" sz="1400" dirty="0" smtClean="0">
                <a:latin typeface="Book Antiqua" panose="02040602050305030304" pitchFamily="18" charset="0"/>
              </a:rPr>
              <a:t>98, 145 (1955)</a:t>
            </a:r>
          </a:p>
          <a:p>
            <a:r>
              <a:rPr lang="en-US" sz="1400" dirty="0" smtClean="0">
                <a:latin typeface="Book Antiqua" panose="02040602050305030304" pitchFamily="18" charset="0"/>
              </a:rPr>
              <a:t>D. McLaughlin, </a:t>
            </a:r>
            <a:r>
              <a:rPr lang="en-US" sz="1400" i="1" dirty="0" smtClean="0">
                <a:latin typeface="Book Antiqua" panose="02040602050305030304" pitchFamily="18" charset="0"/>
              </a:rPr>
              <a:t>J. Math. Phys. </a:t>
            </a:r>
            <a:r>
              <a:rPr lang="en-US" sz="1400" dirty="0" smtClean="0">
                <a:latin typeface="Book Antiqua" panose="02040602050305030304" pitchFamily="18" charset="0"/>
              </a:rPr>
              <a:t>13, 1099 (1972)</a:t>
            </a:r>
            <a:endParaRPr lang="cs-CZ" sz="1400" dirty="0" smtClean="0">
              <a:latin typeface="Book Antiqua" panose="0204060205030503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259706" y="3047374"/>
                <a:ext cx="7984125" cy="79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Δ</m:t>
                      </m:r>
                      <m:r>
                        <a:rPr lang="en-US" sz="2400" b="0" i="1" smtClean="0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Φ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ln</m:t>
                      </m:r>
                      <m:r>
                        <a:rPr lang="en-US" sz="2400" b="0" i="1" smtClean="0">
                          <a:latin typeface="Cambria Math"/>
                        </a:rPr>
                        <m:t>⁡</m:t>
                      </m:r>
                      <m:r>
                        <a:rPr lang="en-US" sz="2400" b="0" i="1" smtClean="0">
                          <a:latin typeface="Cambria Math"/>
                        </a:rPr>
                        <m:t>𝐴</m:t>
                      </m:r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r>
                        <a:rPr lang="en-US" sz="2400" b="0" i="1" smtClean="0">
                          <a:latin typeface="Cambria Math"/>
                        </a:rPr>
                        <m:t>𝐸</m:t>
                      </m:r>
                      <m:r>
                        <a:rPr lang="en-US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sz="24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706" y="3047374"/>
                <a:ext cx="7984125" cy="7935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ovéPole 12"/>
          <p:cNvSpPr txBox="1"/>
          <p:nvPr/>
        </p:nvSpPr>
        <p:spPr>
          <a:xfrm>
            <a:off x="7470753" y="2322943"/>
            <a:ext cx="1452529" cy="5847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rebuchet MS" pitchFamily="34" charset="0"/>
              </a:rPr>
              <a:t>Transmission coefficient</a:t>
            </a:r>
            <a:endParaRPr lang="cs-CZ" sz="1600" dirty="0" smtClean="0">
              <a:latin typeface="Trebuchet MS" pitchFamily="34" charset="0"/>
            </a:endParaRPr>
          </a:p>
        </p:txBody>
      </p:sp>
      <p:cxnSp>
        <p:nvCxnSpPr>
          <p:cNvPr id="15" name="Přímá spojnice 14"/>
          <p:cNvCxnSpPr>
            <a:stCxn id="13" idx="2"/>
          </p:cNvCxnSpPr>
          <p:nvPr/>
        </p:nvCxnSpPr>
        <p:spPr>
          <a:xfrm flipH="1">
            <a:off x="7680960" y="2907718"/>
            <a:ext cx="516058" cy="39673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1051779" y="4569918"/>
                <a:ext cx="2462123" cy="676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/>
                        </a:rPr>
                        <m:t>Δ</m:t>
                      </m:r>
                      <m:r>
                        <a:rPr lang="en-US" sz="2000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=ℏ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𝑑𝐸</m:t>
                          </m:r>
                        </m:den>
                      </m:f>
                      <m:r>
                        <a:rPr lang="en-US" sz="2000" b="0" i="1" smtClean="0">
                          <a:latin typeface="Cambria Math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Φ</m:t>
                          </m:r>
                        </m:e>
                      </m:acc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cs-CZ" sz="20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779" y="4569918"/>
                <a:ext cx="2462123" cy="6766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198227" y="5256275"/>
                <a:ext cx="5300962" cy="819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</a:rPr>
                        <m:t>Re</m:t>
                      </m:r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</a:rPr>
                        <m:t>Δ</m:t>
                      </m:r>
                      <m:r>
                        <a:rPr lang="en-US" sz="1600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≥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sub>
                        <m:sup/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𝑑𝑥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′</m:t>
                          </m:r>
                          <m:rad>
                            <m:radPr>
                              <m:degHide m:val="on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2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6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𝐸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𝑉</m:t>
                                      </m:r>
                                      <m:d>
                                        <m:d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1600" b="0" i="1" smtClean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600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600" b="0" i="1" smtClean="0">
                                                  <a:latin typeface="Cambria Math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d>
                                </m:den>
                              </m:f>
                            </m:e>
                          </m:rad>
                        </m:e>
                      </m:nary>
                      <m:r>
                        <a:rPr lang="en-US" sz="1600" b="0" i="1" smtClean="0">
                          <a:latin typeface="Cambria Math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𝐸</m:t>
                              </m:r>
                            </m:den>
                          </m:f>
                        </m:e>
                      </m:rad>
                      <m:d>
                        <m:d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</m:oMath>
                  </m:oMathPara>
                </a14:m>
                <a:endParaRPr lang="cs-CZ" sz="16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227" y="5256275"/>
                <a:ext cx="5300962" cy="81984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460381" y="5993402"/>
                <a:ext cx="5300962" cy="819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</a:rPr>
                        <m:t>Im</m:t>
                      </m:r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</a:rPr>
                        <m:t>Δ</m:t>
                      </m:r>
                      <m:r>
                        <a:rPr lang="en-US" sz="1600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&lt;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sub>
                        <m:sup/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𝑑𝑥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′</m:t>
                          </m:r>
                          <m:rad>
                            <m:radPr>
                              <m:degHide m:val="on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2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6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𝑉</m:t>
                                      </m:r>
                                      <m:d>
                                        <m:d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1600" b="0" i="1" smtClean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600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600" b="0" i="1" smtClean="0">
                                                  <a:latin typeface="Cambria Math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</m:d>
                                </m:den>
                              </m:f>
                            </m:e>
                          </m:rad>
                        </m:e>
                      </m:nary>
                    </m:oMath>
                  </m:oMathPara>
                </a14:m>
                <a:endParaRPr lang="cs-CZ" sz="1600" dirty="0" smtClean="0">
                  <a:latin typeface="Trebuchet MS" pitchFamily="34" charset="0"/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81" y="5993402"/>
                <a:ext cx="5300962" cy="81984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1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72751" y="0"/>
            <a:ext cx="1802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itchFamily="34" charset="0"/>
              </a:rPr>
              <a:t>Results</a:t>
            </a:r>
            <a:endParaRPr lang="cs-CZ" sz="3200" u="sng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" y="584772"/>
            <a:ext cx="8907407" cy="622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309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72751" y="0"/>
            <a:ext cx="1802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B4"/>
                </a:solidFill>
                <a:latin typeface="Trebuchet MS" pitchFamily="34" charset="0"/>
              </a:rPr>
              <a:t>Results</a:t>
            </a:r>
            <a:endParaRPr lang="cs-CZ" sz="3200" u="sng" dirty="0" smtClean="0">
              <a:solidFill>
                <a:srgbClr val="0000B4"/>
              </a:solidFill>
              <a:latin typeface="Trebuchet MS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" y="584772"/>
            <a:ext cx="8907407" cy="622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Skupina 2"/>
          <p:cNvGrpSpPr/>
          <p:nvPr/>
        </p:nvGrpSpPr>
        <p:grpSpPr>
          <a:xfrm>
            <a:off x="2801960" y="4230466"/>
            <a:ext cx="5139046" cy="1987038"/>
            <a:chOff x="2801960" y="4230466"/>
            <a:chExt cx="5139046" cy="1987038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1960" y="4771959"/>
              <a:ext cx="375666" cy="44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801960" y="5775544"/>
              <a:ext cx="375666" cy="44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466" y="4230466"/>
              <a:ext cx="382524" cy="451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649466" y="5425156"/>
              <a:ext cx="382524" cy="451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9871" y="4769673"/>
              <a:ext cx="385572" cy="444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7555434" y="5584244"/>
              <a:ext cx="385572" cy="444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Skupina 8"/>
          <p:cNvGrpSpPr/>
          <p:nvPr/>
        </p:nvGrpSpPr>
        <p:grpSpPr>
          <a:xfrm>
            <a:off x="2589696" y="1656171"/>
            <a:ext cx="4405746" cy="2347314"/>
            <a:chOff x="1988660" y="1963083"/>
            <a:chExt cx="4405746" cy="2347314"/>
          </a:xfrm>
        </p:grpSpPr>
        <p:sp>
          <p:nvSpPr>
            <p:cNvPr id="7" name="Obdélník 6"/>
            <p:cNvSpPr/>
            <p:nvPr/>
          </p:nvSpPr>
          <p:spPr>
            <a:xfrm>
              <a:off x="1988660" y="1963083"/>
              <a:ext cx="4405746" cy="234731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ovéPole 5"/>
                <p:cNvSpPr txBox="1"/>
                <p:nvPr/>
              </p:nvSpPr>
              <p:spPr>
                <a:xfrm>
                  <a:off x="2401710" y="2414842"/>
                  <a:ext cx="3701150" cy="1443793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Trebuchet MS" pitchFamily="34" charset="0"/>
                    </a:rPr>
                    <a:t>Perfect coincidence </a:t>
                  </a:r>
                  <a:r>
                    <a:rPr lang="en-US" dirty="0" smtClean="0">
                      <a:latin typeface="Trebuchet MS" pitchFamily="34" charset="0"/>
                    </a:rPr>
                    <a:t>between the </a:t>
                  </a:r>
                  <a:r>
                    <a:rPr lang="en-US" dirty="0" smtClean="0">
                      <a:latin typeface="Trebuchet MS" pitchFamily="34" charset="0"/>
                    </a:rPr>
                    <a:t>complex level density and the time shift</a:t>
                  </a:r>
                  <a:r>
                    <a:rPr lang="en-US" dirty="0" smtClean="0">
                      <a:latin typeface="Trebuchet MS" pitchFamily="34" charset="0"/>
                    </a:rPr>
                    <a:t>: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𝜌</m:t>
                            </m:r>
                          </m:e>
                        </m:acc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i="1">
                                <a:latin typeface="Cambria Math"/>
                              </a:rPr>
                              <m:t>ℏ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  <m:r>
                          <a:rPr lang="en-US" i="1">
                            <a:latin typeface="Cambria Math"/>
                          </a:rPr>
                          <m:t>𝑇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E</m:t>
                            </m:r>
                          </m:e>
                        </m:d>
                      </m:oMath>
                    </m:oMathPara>
                  </a14:m>
                  <a:endParaRPr lang="cs-CZ" dirty="0" smtClean="0">
                    <a:latin typeface="Trebuchet MS" pitchFamily="34" charset="0"/>
                  </a:endParaRPr>
                </a:p>
              </p:txBody>
            </p:sp>
          </mc:Choice>
          <mc:Fallback>
            <p:sp>
              <p:nvSpPr>
                <p:cNvPr id="6" name="TextovéPole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1710" y="2414842"/>
                  <a:ext cx="3701150" cy="1443793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2532" r="-1483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7377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latin typeface="Trebuchet MS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42691</TotalTime>
  <Words>864</Words>
  <Application>Microsoft Office PowerPoint</Application>
  <PresentationFormat>Předvádění na obrazovce (4:3)</PresentationFormat>
  <Paragraphs>94</Paragraphs>
  <Slides>10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Pavel Stránský</dc:creator>
  <cp:lastModifiedBy>Pavel Stránský</cp:lastModifiedBy>
  <cp:revision>1402</cp:revision>
  <dcterms:created xsi:type="dcterms:W3CDTF">2013-07-20T18:40:47Z</dcterms:created>
  <dcterms:modified xsi:type="dcterms:W3CDTF">2020-12-02T19:21:42Z</dcterms:modified>
</cp:coreProperties>
</file>