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48" r:id="rId1"/>
  </p:sldMasterIdLst>
  <p:notesMasterIdLst>
    <p:notesMasterId r:id="rId18"/>
  </p:notesMasterIdLst>
  <p:sldIdLst>
    <p:sldId id="256" r:id="rId2"/>
    <p:sldId id="348" r:id="rId3"/>
    <p:sldId id="444" r:id="rId4"/>
    <p:sldId id="429" r:id="rId5"/>
    <p:sldId id="420" r:id="rId6"/>
    <p:sldId id="421" r:id="rId7"/>
    <p:sldId id="434" r:id="rId8"/>
    <p:sldId id="440" r:id="rId9"/>
    <p:sldId id="441" r:id="rId10"/>
    <p:sldId id="436" r:id="rId11"/>
    <p:sldId id="430" r:id="rId12"/>
    <p:sldId id="442" r:id="rId13"/>
    <p:sldId id="438" r:id="rId14"/>
    <p:sldId id="437" r:id="rId15"/>
    <p:sldId id="439" r:id="rId16"/>
    <p:sldId id="286" r:id="rId17"/>
  </p:sldIdLst>
  <p:sldSz cx="9144000" cy="6858000" type="screen4x3"/>
  <p:notesSz cx="6858000" cy="9144000"/>
  <p:embeddedFontLst>
    <p:embeddedFont>
      <p:font typeface="Trebuchet MS" panose="020B0603020202020204" pitchFamily="34" charset="0"/>
      <p:regular r:id="rId19"/>
      <p:bold r:id="rId20"/>
      <p:italic r:id="rId21"/>
      <p:boldItalic r:id="rId22"/>
    </p:embeddedFont>
    <p:embeddedFont>
      <p:font typeface="Cambria Math" panose="02040503050406030204" pitchFamily="18" charset="0"/>
      <p:regular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Book Antiqua" panose="02040602050305030304" pitchFamily="18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B4"/>
    <a:srgbClr val="00FFFF"/>
    <a:srgbClr val="CC9900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872" autoAdjust="0"/>
  </p:normalViewPr>
  <p:slideViewPr>
    <p:cSldViewPr snapToGrid="0">
      <p:cViewPr>
        <p:scale>
          <a:sx n="109" d="100"/>
          <a:sy n="109" d="100"/>
        </p:scale>
        <p:origin x="-167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833A5-37D9-4D18-A449-0E10CB8BFADB}" type="datetimeFigureOut">
              <a:rPr lang="en-GB" smtClean="0"/>
              <a:t>15/04/2019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9C8E5-37EA-42EB-9C7F-E8D7F76D71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778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EED8B2C1-3E71-440D-B145-955466C7B781}" type="slidenum">
              <a:rPr lang="cs-CZ" altLang="cs-CZ" b="0" smtClean="0"/>
              <a:pPr eaLnBrk="1" hangingPunct="1">
                <a:defRPr/>
              </a:pPr>
              <a:t>2</a:t>
            </a:fld>
            <a:endParaRPr lang="cs-CZ" altLang="cs-CZ" b="0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7388"/>
            <a:ext cx="4565650" cy="3425825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EED8B2C1-3E71-440D-B145-955466C7B781}" type="slidenum">
              <a:rPr lang="cs-CZ" altLang="cs-CZ" b="0" smtClean="0"/>
              <a:pPr eaLnBrk="1" hangingPunct="1">
                <a:defRPr/>
              </a:pPr>
              <a:t>3</a:t>
            </a:fld>
            <a:endParaRPr lang="cs-CZ" altLang="cs-CZ" b="0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7388"/>
            <a:ext cx="4565650" cy="3425825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EED8B2C1-3E71-440D-B145-955466C7B781}" type="slidenum">
              <a:rPr lang="cs-CZ" altLang="cs-CZ" b="0" smtClean="0"/>
              <a:pPr eaLnBrk="1" hangingPunct="1">
                <a:defRPr/>
              </a:pPr>
              <a:t>5</a:t>
            </a:fld>
            <a:endParaRPr lang="cs-CZ" altLang="cs-CZ" b="0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7388"/>
            <a:ext cx="4565650" cy="3425825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F09A-C508-42DC-8D78-A099E8F30A3D}" type="datetimeFigureOut">
              <a:rPr lang="en-GB" smtClean="0"/>
              <a:t>15/04/2019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6676-178C-429E-8D39-9BA2D6FB58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25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F09A-C508-42DC-8D78-A099E8F30A3D}" type="datetimeFigureOut">
              <a:rPr lang="en-GB" smtClean="0"/>
              <a:t>15/04/2019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6676-178C-429E-8D39-9BA2D6FB58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206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F09A-C508-42DC-8D78-A099E8F30A3D}" type="datetimeFigureOut">
              <a:rPr lang="en-GB" smtClean="0"/>
              <a:t>15/04/2019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6676-178C-429E-8D39-9BA2D6FB58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054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1279525" y="685800"/>
            <a:ext cx="7086600" cy="5440363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2D9F5-FF8A-4BC4-8BD1-CBF5A960F7B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755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F09A-C508-42DC-8D78-A099E8F30A3D}" type="datetimeFigureOut">
              <a:rPr lang="en-GB" smtClean="0"/>
              <a:t>15/04/2019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6676-178C-429E-8D39-9BA2D6FB58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92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F09A-C508-42DC-8D78-A099E8F30A3D}" type="datetimeFigureOut">
              <a:rPr lang="en-GB" smtClean="0"/>
              <a:t>15/04/2019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6676-178C-429E-8D39-9BA2D6FB58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F09A-C508-42DC-8D78-A099E8F30A3D}" type="datetimeFigureOut">
              <a:rPr lang="en-GB" smtClean="0"/>
              <a:t>15/04/2019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6676-178C-429E-8D39-9BA2D6FB58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81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F09A-C508-42DC-8D78-A099E8F30A3D}" type="datetimeFigureOut">
              <a:rPr lang="en-GB" smtClean="0"/>
              <a:t>15/04/2019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6676-178C-429E-8D39-9BA2D6FB58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158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F09A-C508-42DC-8D78-A099E8F30A3D}" type="datetimeFigureOut">
              <a:rPr lang="en-GB" smtClean="0"/>
              <a:t>15/04/2019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6676-178C-429E-8D39-9BA2D6FB58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508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F09A-C508-42DC-8D78-A099E8F30A3D}" type="datetimeFigureOut">
              <a:rPr lang="en-GB" smtClean="0"/>
              <a:t>15/04/2019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6676-178C-429E-8D39-9BA2D6FB58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646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F09A-C508-42DC-8D78-A099E8F30A3D}" type="datetimeFigureOut">
              <a:rPr lang="en-GB" smtClean="0"/>
              <a:t>15/04/2019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6676-178C-429E-8D39-9BA2D6FB58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142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F09A-C508-42DC-8D78-A099E8F30A3D}" type="datetimeFigureOut">
              <a:rPr lang="en-GB" smtClean="0"/>
              <a:t>15/04/2019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6676-178C-429E-8D39-9BA2D6FB58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63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0F09A-C508-42DC-8D78-A099E8F30A3D}" type="datetimeFigureOut">
              <a:rPr lang="en-GB" smtClean="0"/>
              <a:t>15/04/2019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76676-178C-429E-8D39-9BA2D6FB58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09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12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3.gif"/><Relationship Id="rId7" Type="http://schemas.openxmlformats.org/officeDocument/2006/relationships/image" Target="../media/image6.png"/><Relationship Id="rId12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gif"/><Relationship Id="rId11" Type="http://schemas.openxmlformats.org/officeDocument/2006/relationships/image" Target="../media/image10.png"/><Relationship Id="rId5" Type="http://schemas.openxmlformats.org/officeDocument/2006/relationships/image" Target="../media/image5.gif"/><Relationship Id="rId15" Type="http://schemas.openxmlformats.org/officeDocument/2006/relationships/image" Target="../media/image13.png"/><Relationship Id="rId10" Type="http://schemas.openxmlformats.org/officeDocument/2006/relationships/image" Target="../media/image9.png"/><Relationship Id="rId4" Type="http://schemas.openxmlformats.org/officeDocument/2006/relationships/image" Target="../media/image4.gif"/><Relationship Id="rId9" Type="http://schemas.openxmlformats.org/officeDocument/2006/relationships/image" Target="../media/image8.pn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11" Type="http://schemas.openxmlformats.org/officeDocument/2006/relationships/image" Target="../media/image230.png"/><Relationship Id="rId5" Type="http://schemas.openxmlformats.org/officeDocument/2006/relationships/image" Target="../media/image19.png"/><Relationship Id="rId10" Type="http://schemas.openxmlformats.org/officeDocument/2006/relationships/image" Target="../media/image23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Grp="1" noChangeArrowheads="1"/>
          </p:cNvSpPr>
          <p:nvPr/>
        </p:nvSpPr>
        <p:spPr bwMode="auto">
          <a:xfrm>
            <a:off x="81508" y="1158222"/>
            <a:ext cx="4612032" cy="705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r>
              <a:rPr lang="en-US" sz="4000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OTOCs </a:t>
            </a:r>
            <a:r>
              <a:rPr lang="en-US" sz="4000" dirty="0" smtClean="0">
                <a:solidFill>
                  <a:srgbClr val="C00000"/>
                </a:solidFill>
              </a:rPr>
              <a:t>&amp;</a:t>
            </a:r>
            <a:r>
              <a:rPr lang="en-US" sz="4000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en-US" sz="4000" dirty="0" err="1" smtClean="0">
                <a:solidFill>
                  <a:srgbClr val="C00000"/>
                </a:solidFill>
                <a:latin typeface="Trebuchet MS" panose="020B0603020202020204" pitchFamily="34" charset="0"/>
              </a:rPr>
              <a:t>CHaozzz</a:t>
            </a:r>
            <a:endParaRPr lang="cs-CZ" sz="8000" dirty="0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-218900" y="2182605"/>
            <a:ext cx="5160594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0" dirty="0">
                <a:latin typeface="Trebuchet MS" panose="020B0603020202020204" pitchFamily="34" charset="0"/>
              </a:rPr>
              <a:t>Pavel </a:t>
            </a:r>
            <a:r>
              <a:rPr lang="en-US" sz="2400" b="0" dirty="0" err="1">
                <a:latin typeface="Trebuchet MS" panose="020B0603020202020204" pitchFamily="34" charset="0"/>
              </a:rPr>
              <a:t>Str</a:t>
            </a:r>
            <a:r>
              <a:rPr lang="cs-CZ" sz="2400" b="0" dirty="0" err="1" smtClean="0">
                <a:latin typeface="Trebuchet MS" panose="020B0603020202020204" pitchFamily="34" charset="0"/>
              </a:rPr>
              <a:t>ánský</a:t>
            </a:r>
            <a:endParaRPr lang="cs-CZ" sz="2400" b="0" baseline="30000" dirty="0">
              <a:latin typeface="Trebuchet MS" panose="020B0603020202020204" pitchFamily="34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179511" y="6433590"/>
            <a:ext cx="69976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1400" b="0" dirty="0" err="1" smtClean="0">
                <a:latin typeface="Trebuchet MS" panose="020B0603020202020204" pitchFamily="34" charset="0"/>
              </a:rPr>
              <a:t>Off-site</a:t>
            </a:r>
            <a:r>
              <a:rPr lang="cs-CZ" sz="1400" b="0" dirty="0" smtClean="0">
                <a:latin typeface="Trebuchet MS" panose="020B0603020202020204" pitchFamily="34" charset="0"/>
              </a:rPr>
              <a:t> meeting, IP </a:t>
            </a:r>
            <a:r>
              <a:rPr lang="cs-CZ" sz="1400" b="0" dirty="0" err="1" smtClean="0">
                <a:latin typeface="Trebuchet MS" panose="020B0603020202020204" pitchFamily="34" charset="0"/>
              </a:rPr>
              <a:t>NP</a:t>
            </a:r>
            <a:r>
              <a:rPr lang="cs-CZ" sz="1400" b="0" dirty="0" smtClean="0">
                <a:latin typeface="Trebuchet MS" panose="020B0603020202020204" pitchFamily="34" charset="0"/>
              </a:rPr>
              <a:t>, </a:t>
            </a:r>
            <a:r>
              <a:rPr lang="cs-CZ" sz="1400" b="0" dirty="0" err="1" smtClean="0">
                <a:latin typeface="Trebuchet MS" panose="020B0603020202020204" pitchFamily="34" charset="0"/>
              </a:rPr>
              <a:t>Little</a:t>
            </a:r>
            <a:r>
              <a:rPr lang="cs-CZ" sz="1400" b="0" dirty="0" smtClean="0">
                <a:latin typeface="Trebuchet MS" panose="020B0603020202020204" pitchFamily="34" charset="0"/>
              </a:rPr>
              <a:t> Rock</a:t>
            </a:r>
            <a:endParaRPr lang="cs-CZ" sz="1400" b="0" dirty="0">
              <a:latin typeface="Trebuchet MS" panose="020B0603020202020204" pitchFamily="34" charset="0"/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7492994" y="6433591"/>
            <a:ext cx="13994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400" b="0" dirty="0" smtClean="0">
                <a:latin typeface="Trebuchet MS" panose="020B0603020202020204" pitchFamily="34" charset="0"/>
              </a:rPr>
              <a:t>12</a:t>
            </a:r>
            <a:r>
              <a:rPr lang="cs-CZ" sz="1400" b="0" dirty="0" err="1" smtClean="0">
                <a:latin typeface="Trebuchet MS" panose="020B0603020202020204" pitchFamily="34" charset="0"/>
              </a:rPr>
              <a:t>th</a:t>
            </a:r>
            <a:r>
              <a:rPr lang="cs-CZ" sz="1400" b="0" dirty="0" smtClean="0">
                <a:latin typeface="Trebuchet MS" panose="020B0603020202020204" pitchFamily="34" charset="0"/>
              </a:rPr>
              <a:t> </a:t>
            </a:r>
            <a:r>
              <a:rPr lang="cs-CZ" sz="1400" b="0" dirty="0" err="1" smtClean="0">
                <a:latin typeface="Trebuchet MS" panose="020B0603020202020204" pitchFamily="34" charset="0"/>
              </a:rPr>
              <a:t>April</a:t>
            </a:r>
            <a:r>
              <a:rPr lang="cs-CZ" sz="1400" b="0" dirty="0" smtClean="0">
                <a:latin typeface="Trebuchet MS" panose="020B0603020202020204" pitchFamily="34" charset="0"/>
              </a:rPr>
              <a:t> </a:t>
            </a:r>
            <a:r>
              <a:rPr lang="en-US" sz="1400" b="0" dirty="0" smtClean="0">
                <a:latin typeface="Trebuchet MS" panose="020B0603020202020204" pitchFamily="34" charset="0"/>
              </a:rPr>
              <a:t>2019</a:t>
            </a:r>
            <a:endParaRPr lang="cs-CZ" sz="1400" b="0" dirty="0">
              <a:latin typeface="Trebuchet MS" panose="020B0603020202020204" pitchFamily="34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35855" y="2664435"/>
            <a:ext cx="43381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1600" dirty="0" smtClean="0">
                <a:latin typeface="Courier New" pitchFamily="49" charset="0"/>
                <a:cs typeface="Courier New" pitchFamily="49" charset="0"/>
              </a:rPr>
              <a:t>www.pavelstransky.cz</a:t>
            </a:r>
            <a:endParaRPr lang="cs-CZ" sz="1600" baseline="300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9634" name="Picture 2" descr="Výsledek obrázku pro sleeping physic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249" y="686391"/>
            <a:ext cx="3903563" cy="253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2039204" y="3894028"/>
            <a:ext cx="18636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Outline:</a:t>
            </a:r>
            <a:endParaRPr lang="en-GB" sz="3200" u="sng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4240342" y="3982933"/>
            <a:ext cx="3252652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1. Classical chaos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2. Quantum chaos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3. OTOCs (Oto</a:t>
            </a:r>
            <a:r>
              <a:rPr lang="cs-CZ" sz="2400" dirty="0" err="1" smtClean="0">
                <a:solidFill>
                  <a:srgbClr val="0000B4"/>
                </a:solidFill>
                <a:latin typeface="Trebuchet MS" panose="020B0603020202020204" pitchFamily="34" charset="0"/>
              </a:rPr>
              <a:t>čky</a:t>
            </a:r>
            <a:r>
              <a:rPr lang="cs-CZ" sz="2400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)</a:t>
            </a:r>
            <a:endParaRPr lang="en-US" sz="2400" dirty="0" smtClean="0">
              <a:solidFill>
                <a:srgbClr val="0000B4"/>
              </a:solidFill>
              <a:latin typeface="Trebuchet MS" panose="020B0603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4. </a:t>
            </a:r>
            <a:r>
              <a:rPr lang="cs-CZ" sz="2400" dirty="0" err="1" smtClean="0">
                <a:solidFill>
                  <a:srgbClr val="0000B4"/>
                </a:solidFill>
                <a:latin typeface="Trebuchet MS" panose="020B0603020202020204" pitchFamily="34" charset="0"/>
              </a:rPr>
              <a:t>Examples</a:t>
            </a:r>
            <a:endParaRPr lang="en-GB" sz="2400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05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901" y="1706882"/>
            <a:ext cx="7836865" cy="4153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618336" y="252549"/>
            <a:ext cx="4676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OTOC for regular states</a:t>
            </a:r>
            <a:endParaRPr lang="cs-CZ" sz="3200" u="sng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5" name="Přímá spojnice 4"/>
          <p:cNvCxnSpPr/>
          <p:nvPr/>
        </p:nvCxnSpPr>
        <p:spPr>
          <a:xfrm>
            <a:off x="482242" y="332656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Přímá spojnice 5"/>
          <p:cNvCxnSpPr/>
          <p:nvPr/>
        </p:nvCxnSpPr>
        <p:spPr>
          <a:xfrm flipH="1">
            <a:off x="179512" y="6453336"/>
            <a:ext cx="8640960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bdélník 6"/>
          <p:cNvSpPr/>
          <p:nvPr/>
        </p:nvSpPr>
        <p:spPr>
          <a:xfrm>
            <a:off x="4946497" y="1908481"/>
            <a:ext cx="383177" cy="2907363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4023388" y="1142720"/>
            <a:ext cx="2229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  <a:latin typeface="Trebuchet MS" panose="020B0603020202020204" pitchFamily="34" charset="0"/>
              </a:rPr>
              <a:t>Short-time universal </a:t>
            </a:r>
            <a:r>
              <a:rPr lang="en-US" dirty="0" err="1" smtClean="0">
                <a:solidFill>
                  <a:srgbClr val="FFC000"/>
                </a:solidFill>
                <a:latin typeface="Trebuchet MS" panose="020B0603020202020204" pitchFamily="34" charset="0"/>
              </a:rPr>
              <a:t>behaviour</a:t>
            </a:r>
            <a:endParaRPr lang="cs-CZ" dirty="0">
              <a:solidFill>
                <a:srgbClr val="FFC00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974080" y="4361214"/>
            <a:ext cx="1976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Polynomial rise</a:t>
            </a:r>
            <a:endParaRPr lang="cs-CZ" b="1" dirty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759131" y="4084328"/>
            <a:ext cx="31612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rebuchet MS" panose="020B0603020202020204" pitchFamily="34" charset="0"/>
              </a:rPr>
              <a:t>Strong recurrences </a:t>
            </a:r>
          </a:p>
          <a:p>
            <a:pPr algn="ctr"/>
            <a:r>
              <a:rPr lang="en-US" sz="1600" dirty="0" smtClean="0">
                <a:latin typeface="Trebuchet MS" panose="020B0603020202020204" pitchFamily="34" charset="0"/>
              </a:rPr>
              <a:t>(no saturation / </a:t>
            </a:r>
            <a:r>
              <a:rPr lang="en-US" sz="1600" dirty="0" err="1" smtClean="0">
                <a:latin typeface="Trebuchet MS" panose="020B0603020202020204" pitchFamily="34" charset="0"/>
              </a:rPr>
              <a:t>thermalization</a:t>
            </a:r>
            <a:r>
              <a:rPr lang="en-US" sz="1600" dirty="0" smtClean="0">
                <a:latin typeface="Trebuchet MS" panose="020B0603020202020204" pitchFamily="34" charset="0"/>
              </a:rPr>
              <a:t>)</a:t>
            </a:r>
            <a:endParaRPr lang="cs-CZ" sz="16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61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Na obrázku může být: 9 lidí, včetně Jorge Hirscha, smějící se lidé, stojící lidé, strom, boty a venk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31" y="40072"/>
            <a:ext cx="7633334" cy="572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300223" y="5841642"/>
            <a:ext cx="85336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J. </a:t>
            </a:r>
            <a:r>
              <a:rPr lang="en-US" sz="14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Ch</a:t>
            </a:r>
            <a:r>
              <a:rPr lang="cs-CZ" sz="14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ávez</a:t>
            </a:r>
            <a:r>
              <a:rPr lang="cs-CZ" sz="1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-Carlos, B. </a:t>
            </a:r>
            <a:r>
              <a:rPr lang="cs-CZ" sz="14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López-del-Caprio</a:t>
            </a:r>
            <a:r>
              <a:rPr lang="cs-CZ" sz="1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, M.A. </a:t>
            </a:r>
            <a:r>
              <a:rPr lang="cs-CZ" sz="14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Bastarrachea-Magnani</a:t>
            </a:r>
            <a:r>
              <a:rPr lang="cs-CZ" sz="1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, </a:t>
            </a:r>
            <a:r>
              <a:rPr lang="cs-CZ" sz="14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P. Stránský</a:t>
            </a:r>
            <a:r>
              <a:rPr lang="cs-CZ" sz="1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, S. </a:t>
            </a:r>
            <a:r>
              <a:rPr lang="cs-CZ" sz="14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Lerma-Hernández</a:t>
            </a:r>
            <a:r>
              <a:rPr lang="cs-CZ" sz="1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, L.F. Santos, J. Hirsch</a:t>
            </a:r>
          </a:p>
          <a:p>
            <a:pPr algn="ctr"/>
            <a:r>
              <a:rPr lang="cs-CZ" sz="1400" i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Quantum</a:t>
            </a:r>
            <a:r>
              <a:rPr lang="cs-CZ" sz="14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and </a:t>
            </a:r>
            <a:r>
              <a:rPr lang="cs-CZ" sz="1400" i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classical</a:t>
            </a:r>
            <a:r>
              <a:rPr lang="cs-CZ" sz="14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cs-CZ" sz="1400" i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Lyapunov</a:t>
            </a:r>
            <a:r>
              <a:rPr lang="cs-CZ" sz="14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cs-CZ" sz="1400" i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exponents</a:t>
            </a:r>
            <a:r>
              <a:rPr lang="cs-CZ" sz="14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in atom-</a:t>
            </a:r>
            <a:r>
              <a:rPr lang="cs-CZ" sz="1400" i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field</a:t>
            </a:r>
            <a:r>
              <a:rPr lang="cs-CZ" sz="14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cs-CZ" sz="1400" i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interaction</a:t>
            </a:r>
            <a:r>
              <a:rPr lang="cs-CZ" sz="14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cs-CZ" sz="1400" i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systems</a:t>
            </a:r>
            <a:endParaRPr lang="cs-CZ" sz="1400" dirty="0" smtClean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pPr algn="ctr"/>
            <a:r>
              <a:rPr lang="cs-CZ" sz="14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Physical</a:t>
            </a:r>
            <a:r>
              <a:rPr lang="cs-CZ" sz="1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cs-CZ" sz="14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Review</a:t>
            </a:r>
            <a:r>
              <a:rPr lang="cs-CZ" sz="1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cs-CZ" sz="14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Letters</a:t>
            </a:r>
            <a:r>
              <a:rPr lang="cs-CZ" sz="1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122</a:t>
            </a:r>
            <a:r>
              <a:rPr lang="cs-CZ" sz="1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, 024101 (2019)</a:t>
            </a:r>
            <a:endParaRPr lang="cs-CZ" sz="14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6623151" y="88871"/>
            <a:ext cx="1667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January 2019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97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618336" y="252549"/>
            <a:ext cx="5860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Isolated unstable trajectories</a:t>
            </a:r>
            <a:endParaRPr lang="cs-CZ" sz="3200" u="sng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>
          <a:xfrm>
            <a:off x="482242" y="332656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Přímá spojnice 4"/>
          <p:cNvCxnSpPr/>
          <p:nvPr/>
        </p:nvCxnSpPr>
        <p:spPr>
          <a:xfrm flipH="1">
            <a:off x="179512" y="6453336"/>
            <a:ext cx="8640960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778" name="Picture 2" descr="Související obráze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96716" y="1137343"/>
            <a:ext cx="1347742" cy="450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2749888" y="1306297"/>
            <a:ext cx="534911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Pendulum</a:t>
            </a:r>
            <a:r>
              <a:rPr lang="en-US" dirty="0" smtClean="0">
                <a:latin typeface="Trebuchet MS" panose="020B0603020202020204" pitchFamily="34" charset="0"/>
              </a:rPr>
              <a:t> </a:t>
            </a:r>
            <a:endParaRPr lang="cs-CZ" dirty="0" smtClean="0">
              <a:latin typeface="Trebuchet MS" panose="020B0603020202020204" pitchFamily="34" charset="0"/>
            </a:endParaRPr>
          </a:p>
          <a:p>
            <a:r>
              <a:rPr lang="cs-CZ" dirty="0" smtClean="0">
                <a:latin typeface="Trebuchet MS" panose="020B0603020202020204" pitchFamily="34" charset="0"/>
              </a:rPr>
              <a:t>A</a:t>
            </a:r>
            <a:r>
              <a:rPr lang="en-US" dirty="0" err="1" smtClean="0">
                <a:latin typeface="Trebuchet MS" panose="020B0603020202020204" pitchFamily="34" charset="0"/>
              </a:rPr>
              <a:t>ll</a:t>
            </a:r>
            <a:r>
              <a:rPr lang="en-US" dirty="0" smtClean="0">
                <a:latin typeface="Trebuchet MS" panose="020B0603020202020204" pitchFamily="34" charset="0"/>
              </a:rPr>
              <a:t> trajectories </a:t>
            </a:r>
            <a:r>
              <a:rPr lang="cs-CZ" dirty="0" err="1" smtClean="0">
                <a:latin typeface="Trebuchet MS" panose="020B0603020202020204" pitchFamily="34" charset="0"/>
              </a:rPr>
              <a:t>periodic</a:t>
            </a:r>
            <a:r>
              <a:rPr lang="cs-CZ" dirty="0" smtClean="0">
                <a:latin typeface="Trebuchet MS" panose="020B0603020202020204" pitchFamily="34" charset="0"/>
              </a:rPr>
              <a:t> </a:t>
            </a:r>
            <a:r>
              <a:rPr lang="cs-CZ" dirty="0" err="1" smtClean="0">
                <a:latin typeface="Trebuchet MS" panose="020B0603020202020204" pitchFamily="34" charset="0"/>
              </a:rPr>
              <a:t>except</a:t>
            </a:r>
            <a:r>
              <a:rPr lang="cs-CZ" dirty="0" smtClean="0">
                <a:latin typeface="Trebuchet MS" panose="020B0603020202020204" pitchFamily="34" charset="0"/>
              </a:rPr>
              <a:t> </a:t>
            </a:r>
            <a:r>
              <a:rPr lang="cs-CZ" dirty="0" err="1" smtClean="0">
                <a:latin typeface="Trebuchet MS" panose="020B0603020202020204" pitchFamily="34" charset="0"/>
              </a:rPr>
              <a:t>for</a:t>
            </a:r>
            <a:r>
              <a:rPr lang="cs-CZ" dirty="0" smtClean="0">
                <a:latin typeface="Trebuchet MS" panose="020B0603020202020204" pitchFamily="34" charset="0"/>
              </a:rPr>
              <a:t> </a:t>
            </a:r>
            <a:r>
              <a:rPr lang="cs-CZ" dirty="0" err="1" smtClean="0">
                <a:latin typeface="Trebuchet MS" panose="020B0603020202020204" pitchFamily="34" charset="0"/>
              </a:rPr>
              <a:t>the</a:t>
            </a:r>
            <a:r>
              <a:rPr lang="cs-CZ" dirty="0" smtClean="0">
                <a:latin typeface="Trebuchet MS" panose="020B0603020202020204" pitchFamily="34" charset="0"/>
              </a:rPr>
              <a:t> </a:t>
            </a:r>
            <a:r>
              <a:rPr lang="cs-CZ" dirty="0" err="1" smtClean="0">
                <a:latin typeface="Trebuchet MS" panose="020B0603020202020204" pitchFamily="34" charset="0"/>
              </a:rPr>
              <a:t>separatrix</a:t>
            </a:r>
            <a:r>
              <a:rPr lang="cs-CZ" dirty="0" smtClean="0">
                <a:latin typeface="Trebuchet MS" panose="020B0603020202020204" pitchFamily="34" charset="0"/>
              </a:rPr>
              <a:t> </a:t>
            </a:r>
          </a:p>
          <a:p>
            <a:r>
              <a:rPr lang="cs-CZ" dirty="0" smtClean="0">
                <a:latin typeface="Trebuchet MS" panose="020B0603020202020204" pitchFamily="34" charset="0"/>
              </a:rPr>
              <a:t>(</a:t>
            </a:r>
            <a:r>
              <a:rPr lang="cs-CZ" dirty="0" err="1" smtClean="0">
                <a:latin typeface="Trebuchet MS" panose="020B0603020202020204" pitchFamily="34" charset="0"/>
              </a:rPr>
              <a:t>having</a:t>
            </a:r>
            <a:r>
              <a:rPr lang="cs-CZ" dirty="0" smtClean="0">
                <a:latin typeface="Trebuchet MS" panose="020B0603020202020204" pitchFamily="34" charset="0"/>
              </a:rPr>
              <a:t> positive </a:t>
            </a:r>
            <a:r>
              <a:rPr lang="cs-CZ" dirty="0" err="1" smtClean="0">
                <a:latin typeface="Trebuchet MS" panose="020B0603020202020204" pitchFamily="34" charset="0"/>
              </a:rPr>
              <a:t>Lyapunov</a:t>
            </a:r>
            <a:r>
              <a:rPr lang="cs-CZ" dirty="0" smtClean="0">
                <a:latin typeface="Trebuchet MS" panose="020B0603020202020204" pitchFamily="34" charset="0"/>
              </a:rPr>
              <a:t> exponent)</a:t>
            </a:r>
            <a:endParaRPr lang="cs-CZ" dirty="0">
              <a:latin typeface="Trebuchet MS" panose="020B0603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555308" y="6000549"/>
            <a:ext cx="832741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300" dirty="0" smtClean="0">
                <a:latin typeface="Book Antiqua" panose="02040602050305030304" pitchFamily="18" charset="0"/>
              </a:rPr>
              <a:t>E.B. </a:t>
            </a:r>
            <a:r>
              <a:rPr lang="cs-CZ" sz="1300" dirty="0" err="1" smtClean="0">
                <a:latin typeface="Book Antiqua" panose="02040602050305030304" pitchFamily="18" charset="0"/>
              </a:rPr>
              <a:t>Rozenbaum</a:t>
            </a:r>
            <a:r>
              <a:rPr lang="cs-CZ" sz="1300" dirty="0" smtClean="0">
                <a:latin typeface="Book Antiqua" panose="02040602050305030304" pitchFamily="18" charset="0"/>
              </a:rPr>
              <a:t>, L.A. </a:t>
            </a:r>
            <a:r>
              <a:rPr lang="cs-CZ" sz="1300" dirty="0" err="1" smtClean="0">
                <a:latin typeface="Book Antiqua" panose="02040602050305030304" pitchFamily="18" charset="0"/>
              </a:rPr>
              <a:t>Bunimovich</a:t>
            </a:r>
            <a:r>
              <a:rPr lang="cs-CZ" sz="1300" dirty="0" smtClean="0">
                <a:latin typeface="Book Antiqua" panose="02040602050305030304" pitchFamily="18" charset="0"/>
              </a:rPr>
              <a:t>, V. </a:t>
            </a:r>
            <a:r>
              <a:rPr lang="cs-CZ" sz="1300" dirty="0" err="1" smtClean="0">
                <a:latin typeface="Book Antiqua" panose="02040602050305030304" pitchFamily="18" charset="0"/>
              </a:rPr>
              <a:t>Galitski</a:t>
            </a:r>
            <a:r>
              <a:rPr lang="en-US" sz="1300" dirty="0" smtClean="0">
                <a:latin typeface="Book Antiqua" panose="02040602050305030304" pitchFamily="18" charset="0"/>
              </a:rPr>
              <a:t>, </a:t>
            </a:r>
            <a:r>
              <a:rPr lang="cs-CZ" sz="1300" i="1" dirty="0" err="1" smtClean="0">
                <a:latin typeface="Book Antiqua" panose="02040602050305030304" pitchFamily="18" charset="0"/>
              </a:rPr>
              <a:t>Quantum</a:t>
            </a:r>
            <a:r>
              <a:rPr lang="cs-CZ" sz="1300" i="1" dirty="0" smtClean="0">
                <a:latin typeface="Book Antiqua" panose="02040602050305030304" pitchFamily="18" charset="0"/>
              </a:rPr>
              <a:t> chaos in </a:t>
            </a:r>
            <a:r>
              <a:rPr lang="cs-CZ" sz="1300" i="1" dirty="0" err="1" smtClean="0">
                <a:latin typeface="Book Antiqua" panose="02040602050305030304" pitchFamily="18" charset="0"/>
              </a:rPr>
              <a:t>classically</a:t>
            </a:r>
            <a:r>
              <a:rPr lang="cs-CZ" sz="1300" i="1" dirty="0" smtClean="0">
                <a:latin typeface="Book Antiqua" panose="02040602050305030304" pitchFamily="18" charset="0"/>
              </a:rPr>
              <a:t> non-</a:t>
            </a:r>
            <a:r>
              <a:rPr lang="cs-CZ" sz="1300" i="1" dirty="0" err="1" smtClean="0">
                <a:latin typeface="Book Antiqua" panose="02040602050305030304" pitchFamily="18" charset="0"/>
              </a:rPr>
              <a:t>chaotic</a:t>
            </a:r>
            <a:r>
              <a:rPr lang="cs-CZ" sz="1300" i="1" dirty="0" smtClean="0">
                <a:latin typeface="Book Antiqua" panose="02040602050305030304" pitchFamily="18" charset="0"/>
              </a:rPr>
              <a:t> </a:t>
            </a:r>
            <a:r>
              <a:rPr lang="cs-CZ" sz="1300" i="1" dirty="0" err="1" smtClean="0">
                <a:latin typeface="Book Antiqua" panose="02040602050305030304" pitchFamily="18" charset="0"/>
              </a:rPr>
              <a:t>systems</a:t>
            </a:r>
            <a:r>
              <a:rPr lang="en-US" sz="1300" i="1" dirty="0" smtClean="0">
                <a:latin typeface="Book Antiqua" panose="02040602050305030304" pitchFamily="18" charset="0"/>
              </a:rPr>
              <a:t>, </a:t>
            </a:r>
            <a:r>
              <a:rPr lang="cs-CZ" sz="1300" dirty="0" smtClean="0">
                <a:latin typeface="Book Antiqua" panose="02040602050305030304" pitchFamily="18" charset="0"/>
              </a:rPr>
              <a:t>arXiv:1902.05466</a:t>
            </a:r>
            <a:endParaRPr lang="en-US" sz="1300" dirty="0" smtClean="0">
              <a:latin typeface="Book Antiqua" panose="02040602050305030304" pitchFamily="18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710241" y="3385533"/>
            <a:ext cx="7341325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b="1" dirty="0" err="1" smtClean="0"/>
              <a:t>Classical</a:t>
            </a:r>
            <a:r>
              <a:rPr lang="cs-CZ" b="1" dirty="0" smtClean="0"/>
              <a:t> </a:t>
            </a:r>
            <a:r>
              <a:rPr lang="cs-CZ" b="1" dirty="0" err="1" smtClean="0"/>
              <a:t>physics</a:t>
            </a:r>
            <a:r>
              <a:rPr lang="cs-CZ" b="1" dirty="0" smtClean="0"/>
              <a:t> </a:t>
            </a:r>
            <a:r>
              <a:rPr lang="cs-CZ" dirty="0" smtClean="0"/>
              <a:t>- </a:t>
            </a:r>
            <a:r>
              <a:rPr lang="cs-CZ" dirty="0" err="1" smtClean="0"/>
              <a:t>impossible</a:t>
            </a:r>
            <a:r>
              <a:rPr lang="cs-CZ" dirty="0" smtClean="0"/>
              <a:t> to </a:t>
            </a:r>
            <a:r>
              <a:rPr lang="cs-CZ" dirty="0" err="1" smtClean="0"/>
              <a:t>prepare</a:t>
            </a:r>
            <a:r>
              <a:rPr lang="cs-CZ" dirty="0" smtClean="0"/>
              <a:t> (</a:t>
            </a:r>
            <a:r>
              <a:rPr lang="cs-CZ" dirty="0" err="1" smtClean="0"/>
              <a:t>measure</a:t>
            </a:r>
            <a:r>
              <a:rPr lang="cs-CZ" dirty="0" smtClean="0"/>
              <a:t>)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unstable</a:t>
            </a:r>
            <a:r>
              <a:rPr lang="cs-CZ" dirty="0" smtClean="0"/>
              <a:t> </a:t>
            </a:r>
            <a:r>
              <a:rPr lang="cs-CZ" dirty="0" err="1" smtClean="0"/>
              <a:t>trajectory</a:t>
            </a:r>
            <a:endParaRPr lang="cs-CZ" dirty="0" smtClean="0"/>
          </a:p>
          <a:p>
            <a:r>
              <a:rPr lang="cs-CZ" b="1" dirty="0" err="1" smtClean="0"/>
              <a:t>Quantum</a:t>
            </a:r>
            <a:r>
              <a:rPr lang="cs-CZ" b="1" dirty="0" smtClean="0"/>
              <a:t> </a:t>
            </a:r>
            <a:r>
              <a:rPr lang="cs-CZ" b="1" dirty="0" err="1" smtClean="0"/>
              <a:t>physics</a:t>
            </a:r>
            <a:r>
              <a:rPr lang="cs-CZ" b="1" dirty="0" smtClean="0"/>
              <a:t> </a:t>
            </a:r>
            <a:r>
              <a:rPr lang="cs-CZ" dirty="0" smtClean="0"/>
              <a:t>– OTOC </a:t>
            </a:r>
            <a:r>
              <a:rPr lang="cs-CZ" dirty="0" err="1" smtClean="0"/>
              <a:t>is</a:t>
            </a:r>
            <a:r>
              <a:rPr lang="cs-CZ" dirty="0" smtClean="0"/>
              <a:t> sensitive to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unstable</a:t>
            </a:r>
            <a:r>
              <a:rPr lang="cs-CZ" dirty="0" smtClean="0"/>
              <a:t> </a:t>
            </a:r>
            <a:r>
              <a:rPr lang="cs-CZ" dirty="0" err="1" smtClean="0"/>
              <a:t>trajectory</a:t>
            </a:r>
            <a:r>
              <a:rPr lang="cs-CZ" dirty="0" smtClean="0"/>
              <a:t> in a </a:t>
            </a:r>
            <a:r>
              <a:rPr lang="cs-CZ" dirty="0" err="1" smtClean="0"/>
              <a:t>wider</a:t>
            </a:r>
            <a:r>
              <a:rPr lang="cs-CZ" dirty="0" smtClean="0"/>
              <a:t> </a:t>
            </a:r>
            <a:r>
              <a:rPr lang="cs-CZ" dirty="0" err="1" smtClean="0"/>
              <a:t>energy</a:t>
            </a:r>
            <a:r>
              <a:rPr lang="cs-CZ" dirty="0" smtClean="0"/>
              <a:t> </a:t>
            </a:r>
            <a:r>
              <a:rPr lang="cs-CZ" dirty="0" err="1" smtClean="0"/>
              <a:t>window</a:t>
            </a:r>
            <a:r>
              <a:rPr lang="cs-CZ" dirty="0" smtClean="0"/>
              <a:t>!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241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426720" y="449143"/>
            <a:ext cx="7332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O</a:t>
            </a:r>
            <a:r>
              <a:rPr lang="cs-CZ" sz="3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ut-of-</a:t>
            </a:r>
            <a:r>
              <a:rPr lang="cs-CZ" sz="3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T</a:t>
            </a:r>
            <a:r>
              <a:rPr lang="cs-CZ" sz="3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ime</a:t>
            </a:r>
            <a:r>
              <a:rPr lang="cs-CZ" sz="3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cs-CZ" sz="3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O</a:t>
            </a:r>
            <a:r>
              <a:rPr lang="cs-CZ" sz="3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rdered</a:t>
            </a:r>
            <a:r>
              <a:rPr lang="cs-CZ" sz="3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cs-CZ" sz="3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C</a:t>
            </a:r>
            <a:r>
              <a:rPr lang="cs-CZ" sz="3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ommutator</a:t>
            </a:r>
            <a:endParaRPr lang="cs-CZ" sz="32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3692435" y="1140722"/>
                <a:ext cx="4580709" cy="838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≡−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𝑊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𝑉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cs-CZ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2435" y="1140722"/>
                <a:ext cx="4580709" cy="83869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409302" y="2278439"/>
                <a:ext cx="8307978" cy="392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900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1. A special choice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9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9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𝑊</m:t>
                        </m:r>
                      </m:e>
                    </m:acc>
                    <m:r>
                      <a:rPr lang="en-US" sz="1900" b="0" i="1" dirty="0" smtClean="0">
                        <a:solidFill>
                          <a:srgbClr val="FFC000"/>
                        </a:solidFill>
                        <a:latin typeface="Cambria Math"/>
                      </a:rPr>
                      <m:t>≡</m:t>
                    </m:r>
                    <m:acc>
                      <m:accPr>
                        <m:chr m:val="̂"/>
                        <m:ctrlP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sz="1900" dirty="0" smtClean="0">
                    <a:solidFill>
                      <a:srgbClr val="FFC000"/>
                    </a:solidFill>
                    <a:latin typeface="Trebuchet MS" panose="020B0603020202020204" pitchFamily="34" charset="0"/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𝑉</m:t>
                        </m:r>
                      </m:e>
                    </m:acc>
                    <m:r>
                      <a:rPr lang="en-US" sz="1900" b="0" i="1" dirty="0" smtClean="0">
                        <a:solidFill>
                          <a:srgbClr val="FFC000"/>
                        </a:solidFill>
                        <a:latin typeface="Cambria Math"/>
                      </a:rPr>
                      <m:t>≡</m:t>
                    </m:r>
                    <m:acc>
                      <m:accPr>
                        <m:chr m:val="̂"/>
                        <m:ctrlP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1900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 leads, performing the classical limit, to</a:t>
                </a:r>
                <a:endParaRPr lang="cs-CZ" sz="1900" dirty="0">
                  <a:solidFill>
                    <a:schemeClr val="bg1"/>
                  </a:solidFill>
                  <a:latin typeface="Trebuchet MS" panose="020B0603020202020204" pitchFamily="34" charset="0"/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302" y="2278439"/>
                <a:ext cx="8307978" cy="392672"/>
              </a:xfrm>
              <a:prstGeom prst="rect">
                <a:avLst/>
              </a:prstGeom>
              <a:blipFill rotWithShape="1">
                <a:blip r:embed="rId3"/>
                <a:stretch>
                  <a:fillRect l="-660" t="-9375" b="-2656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677087" y="2777845"/>
                <a:ext cx="5872249" cy="8070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ℏ</m:t>
                                  </m:r>
                                </m:den>
                              </m:f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𝑞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9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𝑞</m:t>
                              </m:r>
                              <m:d>
                                <m:dPr>
                                  <m:ctrlP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sz="19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Poisson</m:t>
                          </m:r>
                        </m:sub>
                      </m:sSub>
                      <m:r>
                        <a:rPr lang="en-US" sz="19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𝑞</m:t>
                          </m:r>
                          <m:d>
                            <m:dPr>
                              <m:ctrlP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𝑞</m:t>
                          </m:r>
                          <m:d>
                            <m:dPr>
                              <m:ctrlP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den>
                      </m:f>
                      <m:r>
                        <a:rPr lang="en-US" sz="19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∼</m:t>
                      </m:r>
                      <m:sSup>
                        <m:sSupPr>
                          <m:ctrlP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𝜆</m:t>
                          </m:r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cs-CZ" sz="19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087" y="2777845"/>
                <a:ext cx="5872249" cy="80701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ovéPole 10"/>
          <p:cNvSpPr txBox="1"/>
          <p:nvPr/>
        </p:nvSpPr>
        <p:spPr>
          <a:xfrm>
            <a:off x="5094515" y="3727469"/>
            <a:ext cx="390144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rebuchet MS" panose="020B0603020202020204" pitchFamily="34" charset="0"/>
              </a:rPr>
              <a:t>Exponential divergence of the OTOC in chaotic states expected.</a:t>
            </a:r>
            <a:endParaRPr lang="cs-CZ" dirty="0">
              <a:latin typeface="Trebuchet MS" panose="020B0603020202020204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-8709" y="4541711"/>
            <a:ext cx="9144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A. Larkin, Y.N. </a:t>
            </a:r>
            <a:r>
              <a:rPr lang="en-US" sz="13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Ovchinnikov</a:t>
            </a:r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, </a:t>
            </a:r>
            <a:r>
              <a:rPr lang="en-US" sz="1300" i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Quasiclassical</a:t>
            </a:r>
            <a:r>
              <a:rPr lang="en-US" sz="13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method in the theory of superconductivity, </a:t>
            </a:r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J. Exp. </a:t>
            </a:r>
            <a:r>
              <a:rPr lang="en-US" sz="13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Theor</a:t>
            </a:r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. Phys.</a:t>
            </a:r>
            <a:r>
              <a:rPr lang="cs-CZ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en-US" sz="13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28</a:t>
            </a:r>
            <a:r>
              <a:rPr lang="cs-CZ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, </a:t>
            </a:r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1200</a:t>
            </a:r>
            <a:r>
              <a:rPr lang="cs-CZ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(</a:t>
            </a:r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1969</a:t>
            </a:r>
            <a:r>
              <a:rPr lang="cs-CZ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)</a:t>
            </a:r>
            <a:endParaRPr lang="cs-CZ" sz="13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459222" y="5062763"/>
                <a:ext cx="8307978" cy="4209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900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2. A special choice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9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9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𝑊</m:t>
                        </m:r>
                      </m:e>
                    </m:acc>
                    <m:r>
                      <a:rPr lang="en-US" sz="1900" b="0" i="1" dirty="0" smtClean="0">
                        <a:solidFill>
                          <a:srgbClr val="FFC000"/>
                        </a:solidFill>
                        <a:latin typeface="Cambria Math"/>
                      </a:rPr>
                      <m:t>≡</m:t>
                    </m:r>
                    <m:sSup>
                      <m:sSupPr>
                        <m:ctrlP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𝜙</m:t>
                        </m:r>
                        <m:acc>
                          <m:accPr>
                            <m:chr m:val="̂"/>
                            <m:ctrlPr>
                              <a:rPr lang="en-US" sz="1900" b="0" i="1" dirty="0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900" b="0" i="1" dirty="0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𝐺</m:t>
                            </m:r>
                          </m:e>
                        </m:acc>
                      </m:sup>
                    </m:sSup>
                  </m:oMath>
                </a14:m>
                <a:r>
                  <a:rPr lang="en-US" sz="1900" dirty="0" smtClean="0">
                    <a:solidFill>
                      <a:srgbClr val="FFC000"/>
                    </a:solidFill>
                    <a:latin typeface="Trebuchet MS" panose="020B0603020202020204" pitchFamily="34" charset="0"/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𝑉</m:t>
                        </m:r>
                      </m:e>
                    </m:acc>
                    <m:r>
                      <a:rPr lang="en-US" sz="1900" b="0" i="1" dirty="0" smtClean="0">
                        <a:solidFill>
                          <a:srgbClr val="FFC000"/>
                        </a:solidFill>
                        <a:latin typeface="Cambria Math"/>
                      </a:rPr>
                      <m:t>≡</m:t>
                    </m:r>
                    <m:d>
                      <m:dPr>
                        <m:begChr m:val="|"/>
                        <m:endChr m:val="|"/>
                        <m:ctrlP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1900" b="0" i="1" dirty="0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900" b="0" i="1" dirty="0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900" b="0" i="1" dirty="0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1900" b="0" i="1" dirty="0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US" sz="1900" b="0" i="1" dirty="0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900" b="0" i="1" dirty="0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900" b="0" i="1" dirty="0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1900" b="0" i="1" dirty="0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1900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 leads to the </a:t>
                </a:r>
                <a:r>
                  <a:rPr lang="en-US" sz="1900" b="1" dirty="0" smtClean="0">
                    <a:solidFill>
                      <a:srgbClr val="FFC000"/>
                    </a:solidFill>
                    <a:latin typeface="Trebuchet MS" panose="020B0603020202020204" pitchFamily="34" charset="0"/>
                  </a:rPr>
                  <a:t>Fidelity OTOC</a:t>
                </a:r>
                <a:endParaRPr lang="cs-CZ" sz="1900" b="1" dirty="0">
                  <a:solidFill>
                    <a:srgbClr val="FFC000"/>
                  </a:solidFill>
                  <a:latin typeface="Trebuchet MS" panose="020B0603020202020204" pitchFamily="34" charset="0"/>
                </a:endParaRPr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222" y="5062763"/>
                <a:ext cx="8307978" cy="420949"/>
              </a:xfrm>
              <a:prstGeom prst="rect">
                <a:avLst/>
              </a:prstGeom>
              <a:blipFill rotWithShape="1">
                <a:blip r:embed="rId5"/>
                <a:stretch>
                  <a:fillRect l="-660" t="-98551" b="-16811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461536" y="5573861"/>
                <a:ext cx="3735977" cy="7090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9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≡</m:t>
                      </m:r>
                      <m:f>
                        <m:fPr>
                          <m:ctrlP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d>
                            <m:dPr>
                              <m:ctrlP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9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9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var</m:t>
                      </m:r>
                      <m:r>
                        <a:rPr lang="en-US" sz="19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𝐺</m:t>
                          </m:r>
                        </m:e>
                      </m:acc>
                      <m:r>
                        <a:rPr lang="en-US" sz="19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19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19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sz="19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536" y="5573861"/>
                <a:ext cx="3735977" cy="70904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ovéPole 12"/>
          <p:cNvSpPr txBox="1"/>
          <p:nvPr/>
        </p:nvSpPr>
        <p:spPr>
          <a:xfrm>
            <a:off x="-34833" y="6393090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R.J. Lewis-Swan, A. </a:t>
            </a:r>
            <a:r>
              <a:rPr lang="en-US" sz="13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Safavi-Naini</a:t>
            </a:r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, J.J. Bollinger, A.M. Rey, </a:t>
            </a:r>
            <a:r>
              <a:rPr lang="en-US" sz="13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Unifying scrambling, </a:t>
            </a:r>
            <a:r>
              <a:rPr lang="en-US" sz="1300" i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thermalization</a:t>
            </a:r>
            <a:r>
              <a:rPr lang="en-US" sz="13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and entanglement through measurement of fidelity out-of-time-order correlators in the </a:t>
            </a:r>
            <a:r>
              <a:rPr lang="en-US" sz="1300" i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Dicke</a:t>
            </a:r>
            <a:r>
              <a:rPr lang="en-US" sz="13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model</a:t>
            </a:r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, Nature Communications </a:t>
            </a:r>
            <a:r>
              <a:rPr lang="en-US" sz="13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10</a:t>
            </a:r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, 1581 (2019)</a:t>
            </a:r>
            <a:endParaRPr lang="cs-CZ" sz="13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79818" y="5651382"/>
            <a:ext cx="52861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Experimentally accessible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Easy to perform large-scale </a:t>
            </a:r>
            <a:r>
              <a:rPr lang="en-US" sz="15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semiclassical</a:t>
            </a:r>
            <a:r>
              <a:rPr lang="en-US" sz="15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calculations</a:t>
            </a:r>
            <a:endParaRPr lang="cs-CZ" sz="15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82878" y="2089797"/>
            <a:ext cx="8952413" cy="288562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906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426720" y="449143"/>
            <a:ext cx="7332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O</a:t>
            </a:r>
            <a:r>
              <a:rPr lang="cs-CZ" sz="3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ut-of-</a:t>
            </a:r>
            <a:r>
              <a:rPr lang="cs-CZ" sz="3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T</a:t>
            </a:r>
            <a:r>
              <a:rPr lang="cs-CZ" sz="3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ime</a:t>
            </a:r>
            <a:r>
              <a:rPr lang="cs-CZ" sz="3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cs-CZ" sz="3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O</a:t>
            </a:r>
            <a:r>
              <a:rPr lang="cs-CZ" sz="3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rdered</a:t>
            </a:r>
            <a:r>
              <a:rPr lang="cs-CZ" sz="3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cs-CZ" sz="3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C</a:t>
            </a:r>
            <a:r>
              <a:rPr lang="cs-CZ" sz="3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ommutator</a:t>
            </a:r>
            <a:endParaRPr lang="cs-CZ" sz="32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3692435" y="1140722"/>
                <a:ext cx="4580709" cy="838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≡−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𝑊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𝑉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cs-CZ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2435" y="1140722"/>
                <a:ext cx="4580709" cy="83869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ovéPole 7"/>
          <p:cNvSpPr txBox="1"/>
          <p:nvPr/>
        </p:nvSpPr>
        <p:spPr>
          <a:xfrm>
            <a:off x="426720" y="2808239"/>
            <a:ext cx="6757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O</a:t>
            </a:r>
            <a:r>
              <a:rPr lang="cs-CZ" sz="3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ut-of-</a:t>
            </a:r>
            <a:r>
              <a:rPr lang="cs-CZ" sz="3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T</a:t>
            </a:r>
            <a:r>
              <a:rPr lang="cs-CZ" sz="3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ime-</a:t>
            </a:r>
            <a:r>
              <a:rPr lang="cs-CZ" sz="3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O</a:t>
            </a:r>
            <a:r>
              <a:rPr lang="cs-CZ" sz="3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rdered</a:t>
            </a:r>
            <a:r>
              <a:rPr lang="cs-CZ" sz="3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cs-CZ" sz="3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C</a:t>
            </a:r>
            <a:r>
              <a:rPr lang="cs-CZ" sz="3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orrelator</a:t>
            </a:r>
            <a:endParaRPr lang="cs-CZ" sz="32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3692435" y="3589610"/>
                <a:ext cx="5042263" cy="5746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𝑐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≡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  <m:acc>
                            <m:accPr>
                              <m:chr m:val="̂"/>
                              <m:ctrlP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𝑊</m:t>
                              </m:r>
                            </m:e>
                          </m:acc>
                          <m:d>
                            <m:dPr>
                              <m:ctrlP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acc>
                            <m:accPr>
                              <m:chr m:val="̂"/>
                              <m:ctrlP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cs-CZ" sz="28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𝑉</m:t>
                              </m:r>
                            </m:e>
                          </m:acc>
                          <m:d>
                            <m:dPr>
                              <m:ctrlPr>
                                <a:rPr lang="cs-CZ" sz="28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cs-CZ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2435" y="3589610"/>
                <a:ext cx="5042263" cy="57464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ovéPole 12"/>
          <p:cNvSpPr txBox="1"/>
          <p:nvPr/>
        </p:nvSpPr>
        <p:spPr>
          <a:xfrm>
            <a:off x="2778093" y="4358852"/>
            <a:ext cx="3844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Overlap</a:t>
            </a:r>
            <a:r>
              <a:rPr lang="cs-CZ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between </a:t>
            </a:r>
            <a:r>
              <a:rPr lang="cs-CZ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two</a:t>
            </a:r>
            <a:r>
              <a:rPr lang="cs-CZ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cs-CZ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vectors</a:t>
            </a:r>
            <a:r>
              <a:rPr lang="cs-CZ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:</a:t>
            </a:r>
            <a:endParaRPr lang="cs-CZ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5769489" y="4346892"/>
                <a:ext cx="3727269" cy="376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cs-CZ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acc>
                        <m:accPr>
                          <m:chr m:val="̂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0</m:t>
                          </m:r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9489" y="4346892"/>
                <a:ext cx="3727269" cy="376770"/>
              </a:xfrm>
              <a:prstGeom prst="rect">
                <a:avLst/>
              </a:prstGeom>
              <a:blipFill rotWithShape="1">
                <a:blip r:embed="rId4"/>
                <a:stretch>
                  <a:fillRect t="-114516" b="-1822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5769488" y="4728184"/>
                <a:ext cx="3727269" cy="376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cs-CZ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0</m:t>
                          </m:r>
                        </m:e>
                      </m:d>
                      <m:acc>
                        <m:accPr>
                          <m:chr m:val="̂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9488" y="4728184"/>
                <a:ext cx="3727269" cy="376770"/>
              </a:xfrm>
              <a:prstGeom prst="rect">
                <a:avLst/>
              </a:prstGeom>
              <a:blipFill rotWithShape="1">
                <a:blip r:embed="rId5"/>
                <a:stretch>
                  <a:fillRect t="-116393" b="-18688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ousměrná svislá šipka 1"/>
          <p:cNvSpPr/>
          <p:nvPr/>
        </p:nvSpPr>
        <p:spPr>
          <a:xfrm>
            <a:off x="2085704" y="1140722"/>
            <a:ext cx="461554" cy="1576352"/>
          </a:xfrm>
          <a:prstGeom prst="up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79" y="4739627"/>
            <a:ext cx="4579078" cy="1742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5122834" y="5802279"/>
                <a:ext cx="3929602" cy="6799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𝑊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𝑖</m:t>
                          </m:r>
                          <m:acc>
                            <m:accPr>
                              <m:chr m:val="̂"/>
                              <m:ctrlP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𝐻</m:t>
                              </m:r>
                            </m:e>
                          </m:acc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  <m:acc>
                        <m:accPr>
                          <m:chr m:val="̂"/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</m:acc>
                      <m:sSup>
                        <m:sSupPr>
                          <m:ctrlPr>
                            <a:rPr lang="en-US" sz="1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𝑖</m:t>
                          </m:r>
                          <m:acc>
                            <m:accPr>
                              <m:chr m:val="̂"/>
                              <m:ctrlP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𝐻</m:t>
                              </m:r>
                            </m:e>
                          </m:acc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𝑙</m:t>
                          </m:r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𝑖𝑙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𝑙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𝑙</m:t>
                              </m:r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</m:e>
                      </m:nary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[</m:t>
                      </m:r>
                      <m:acc>
                        <m:accPr>
                          <m:chr m:val="̂"/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𝐻</m:t>
                          </m:r>
                        </m:e>
                      </m:acc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,…,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𝐻</m:t>
                              </m:r>
                            </m:e>
                          </m:acc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,</m:t>
                          </m:r>
                          <m:acc>
                            <m:accPr>
                              <m:chr m:val="̂"/>
                              <m:ctrlP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𝑊</m:t>
                              </m:r>
                            </m:e>
                          </m:acc>
                        </m:e>
                      </m:d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,…]</m:t>
                      </m:r>
                    </m:oMath>
                  </m:oMathPara>
                </a14:m>
                <a:endParaRPr lang="cs-CZ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834" y="5802279"/>
                <a:ext cx="3929602" cy="67999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ovéPole 11"/>
          <p:cNvSpPr txBox="1"/>
          <p:nvPr/>
        </p:nvSpPr>
        <p:spPr>
          <a:xfrm>
            <a:off x="226434" y="6530575"/>
            <a:ext cx="630499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B. </a:t>
            </a:r>
            <a:r>
              <a:rPr lang="en-US" sz="13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Swingle</a:t>
            </a:r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, </a:t>
            </a:r>
            <a:r>
              <a:rPr lang="en-US" sz="13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Unscrambling the physics of OTOCs</a:t>
            </a:r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, Nature Physics </a:t>
            </a:r>
            <a:r>
              <a:rPr lang="en-US" sz="13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14</a:t>
            </a:r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, 988 (2018)</a:t>
            </a:r>
            <a:endParaRPr lang="cs-CZ" sz="13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84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482242" y="2600931"/>
            <a:ext cx="9144000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Book Antiqua" panose="02040602050305030304" pitchFamily="18" charset="0"/>
              </a:rPr>
              <a:t>P. </a:t>
            </a:r>
            <a:r>
              <a:rPr lang="en-US" sz="1400" dirty="0" err="1" smtClean="0">
                <a:latin typeface="Book Antiqua" panose="02040602050305030304" pitchFamily="18" charset="0"/>
              </a:rPr>
              <a:t>Hosur</a:t>
            </a:r>
            <a:r>
              <a:rPr lang="en-US" sz="1400" dirty="0" smtClean="0">
                <a:latin typeface="Book Antiqua" panose="02040602050305030304" pitchFamily="18" charset="0"/>
              </a:rPr>
              <a:t>, X.L. Qi, D.A. Roberts, B. Yoshida, </a:t>
            </a:r>
            <a:r>
              <a:rPr lang="en-US" sz="1400" i="1" dirty="0" smtClean="0">
                <a:latin typeface="Book Antiqua" panose="02040602050305030304" pitchFamily="18" charset="0"/>
              </a:rPr>
              <a:t>Chaos in quantum channels, </a:t>
            </a:r>
            <a:r>
              <a:rPr lang="en-US" sz="1400" dirty="0" smtClean="0">
                <a:latin typeface="Book Antiqua" panose="02040602050305030304" pitchFamily="18" charset="0"/>
              </a:rPr>
              <a:t>JHEP</a:t>
            </a:r>
            <a:r>
              <a:rPr lang="cs-CZ" sz="1400" dirty="0" smtClean="0">
                <a:latin typeface="Book Antiqua" panose="02040602050305030304" pitchFamily="18" charset="0"/>
              </a:rPr>
              <a:t> </a:t>
            </a:r>
            <a:r>
              <a:rPr lang="en-US" sz="1400" dirty="0" smtClean="0">
                <a:latin typeface="Book Antiqua" panose="02040602050305030304" pitchFamily="18" charset="0"/>
              </a:rPr>
              <a:t>2016:004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Book Antiqua" panose="02040602050305030304" pitchFamily="18" charset="0"/>
              </a:rPr>
              <a:t>J. Maldacena, S.H. </a:t>
            </a:r>
            <a:r>
              <a:rPr lang="en-US" sz="1400" dirty="0" err="1">
                <a:latin typeface="Book Antiqua" panose="02040602050305030304" pitchFamily="18" charset="0"/>
              </a:rPr>
              <a:t>Shenker</a:t>
            </a:r>
            <a:r>
              <a:rPr lang="en-US" sz="1400" dirty="0">
                <a:latin typeface="Book Antiqua" panose="02040602050305030304" pitchFamily="18" charset="0"/>
              </a:rPr>
              <a:t>, D. Stanford, </a:t>
            </a:r>
            <a:r>
              <a:rPr lang="en-US" sz="1400" i="1" dirty="0">
                <a:latin typeface="Book Antiqua" panose="02040602050305030304" pitchFamily="18" charset="0"/>
              </a:rPr>
              <a:t>A bound on chaos, </a:t>
            </a:r>
            <a:r>
              <a:rPr lang="en-US" sz="1400" dirty="0">
                <a:latin typeface="Book Antiqua" panose="02040602050305030304" pitchFamily="18" charset="0"/>
              </a:rPr>
              <a:t>JHEP</a:t>
            </a:r>
            <a:r>
              <a:rPr lang="cs-CZ" sz="1400" dirty="0">
                <a:latin typeface="Book Antiqua" panose="02040602050305030304" pitchFamily="18" charset="0"/>
              </a:rPr>
              <a:t> </a:t>
            </a:r>
            <a:r>
              <a:rPr lang="en-US" sz="1400" dirty="0" smtClean="0">
                <a:latin typeface="Book Antiqua" panose="02040602050305030304" pitchFamily="18" charset="0"/>
              </a:rPr>
              <a:t>2016:106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6265702" y="1429077"/>
            <a:ext cx="1840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  <a:latin typeface="Trebuchet MS" panose="020B0603020202020204" pitchFamily="34" charset="0"/>
              </a:rPr>
              <a:t>Butterfly velocity</a:t>
            </a:r>
            <a:endParaRPr lang="cs-CZ" sz="1600" dirty="0">
              <a:solidFill>
                <a:srgbClr val="FFC000"/>
              </a:solidFill>
              <a:latin typeface="Trebuchet MS" panose="020B0603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492039" y="91743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Book Antiqua" panose="02040602050305030304" pitchFamily="18" charset="0"/>
              </a:rPr>
              <a:t>S.H. </a:t>
            </a:r>
            <a:r>
              <a:rPr lang="en-US" sz="1400" dirty="0" err="1" smtClean="0">
                <a:latin typeface="Book Antiqua" panose="02040602050305030304" pitchFamily="18" charset="0"/>
              </a:rPr>
              <a:t>Shenker</a:t>
            </a:r>
            <a:r>
              <a:rPr lang="en-US" sz="1400" dirty="0" smtClean="0">
                <a:latin typeface="Book Antiqua" panose="02040602050305030304" pitchFamily="18" charset="0"/>
              </a:rPr>
              <a:t>, D. Stanford, </a:t>
            </a:r>
            <a:r>
              <a:rPr lang="en-US" sz="1400" i="1" dirty="0" smtClean="0">
                <a:latin typeface="Book Antiqua" panose="02040602050305030304" pitchFamily="18" charset="0"/>
              </a:rPr>
              <a:t>Black holes and the butterfly effect, </a:t>
            </a:r>
            <a:r>
              <a:rPr lang="en-US" sz="1400" dirty="0" smtClean="0">
                <a:latin typeface="Book Antiqua" panose="02040602050305030304" pitchFamily="18" charset="0"/>
              </a:rPr>
              <a:t>JHEP</a:t>
            </a:r>
            <a:r>
              <a:rPr lang="cs-CZ" sz="1400" dirty="0" smtClean="0">
                <a:latin typeface="Book Antiqua" panose="02040602050305030304" pitchFamily="18" charset="0"/>
              </a:rPr>
              <a:t> </a:t>
            </a:r>
            <a:r>
              <a:rPr lang="en-US" sz="1400" dirty="0" smtClean="0">
                <a:latin typeface="Book Antiqua" panose="02040602050305030304" pitchFamily="18" charset="0"/>
              </a:rPr>
              <a:t>2014:067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759021" y="4627518"/>
            <a:ext cx="84473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Relation between R</a:t>
            </a:r>
            <a:r>
              <a:rPr lang="cs-CZ" sz="1500" b="1" dirty="0" err="1" smtClean="0">
                <a:solidFill>
                  <a:srgbClr val="0000B4"/>
                </a:solidFill>
                <a:latin typeface="Trebuchet MS" panose="020B0603020202020204" pitchFamily="34" charset="0"/>
              </a:rPr>
              <a:t>ényi</a:t>
            </a:r>
            <a:r>
              <a:rPr lang="cs-CZ" sz="1500" b="1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 </a:t>
            </a:r>
            <a:r>
              <a:rPr lang="cs-CZ" sz="1500" b="1" dirty="0" err="1" smtClean="0">
                <a:solidFill>
                  <a:srgbClr val="0000B4"/>
                </a:solidFill>
                <a:latin typeface="Trebuchet MS" panose="020B0603020202020204" pitchFamily="34" charset="0"/>
              </a:rPr>
              <a:t>entropy</a:t>
            </a:r>
            <a:r>
              <a:rPr lang="cs-CZ" sz="1500" b="1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 </a:t>
            </a:r>
            <a:r>
              <a:rPr lang="cs-CZ" sz="1500" b="1" dirty="0" err="1" smtClean="0">
                <a:solidFill>
                  <a:srgbClr val="0000B4"/>
                </a:solidFill>
                <a:latin typeface="Trebuchet MS" panose="020B0603020202020204" pitchFamily="34" charset="0"/>
              </a:rPr>
              <a:t>of</a:t>
            </a:r>
            <a:r>
              <a:rPr lang="cs-CZ" sz="1500" b="1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 a </a:t>
            </a:r>
            <a:r>
              <a:rPr lang="cs-CZ" sz="1500" b="1" dirty="0" err="1" smtClean="0">
                <a:solidFill>
                  <a:srgbClr val="0000B4"/>
                </a:solidFill>
                <a:latin typeface="Trebuchet MS" panose="020B0603020202020204" pitchFamily="34" charset="0"/>
              </a:rPr>
              <a:t>subsystem</a:t>
            </a:r>
            <a:r>
              <a:rPr lang="cs-CZ" sz="1500" b="1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 and OTOC:</a:t>
            </a:r>
            <a:endParaRPr lang="cs-CZ" sz="1500" b="1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2509704" y="4884722"/>
                <a:ext cx="3194977" cy="7021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16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𝐴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d>
                            </m:sup>
                          </m:sSubSup>
                        </m:sup>
                      </m:sSup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naryPr>
                        <m:sub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</m:acc>
                          <m:r>
                            <a:rPr lang="en-US" sz="1600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𝐵</m:t>
                          </m:r>
                        </m:sub>
                        <m:sup/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acc>
                                <m:accPr>
                                  <m:chr m:val="̂"/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d>
                              <m:acc>
                                <m:accPr>
                                  <m:chr m:val="̂"/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acc>
                                <m:accPr>
                                  <m:chr m:val="̂"/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cs-CZ" sz="1600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9704" y="4884722"/>
                <a:ext cx="3194977" cy="70218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5800375" y="5024108"/>
                <a:ext cx="3308793" cy="3503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5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1500" b="0" i="1" smtClean="0">
                            <a:latin typeface="Cambria Math"/>
                          </a:rPr>
                          <m:t>𝑉</m:t>
                        </m:r>
                      </m:e>
                    </m:acc>
                    <m:r>
                      <a:rPr lang="en-US" sz="1500" b="0" i="1" smtClean="0">
                        <a:latin typeface="Cambria Math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15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1500" b="0" i="1" smtClean="0">
                            <a:latin typeface="Cambria Math"/>
                          </a:rPr>
                          <m:t>𝑂</m:t>
                        </m:r>
                      </m:e>
                    </m:acc>
                    <m:sSup>
                      <m:sSupPr>
                        <m:ctrlPr>
                          <a:rPr lang="en-US" sz="15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500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5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500" b="0" i="1" smtClean="0">
                            <a:latin typeface="Cambria Math"/>
                          </a:rPr>
                          <m:t>𝛽</m:t>
                        </m:r>
                        <m:acc>
                          <m:accPr>
                            <m:chr m:val="̂"/>
                            <m:ctrlPr>
                              <a:rPr lang="en-US" sz="15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5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sup>
                    </m:sSup>
                    <m:sSup>
                      <m:sSupPr>
                        <m:ctrlPr>
                          <a:rPr lang="en-US" sz="1500" b="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5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500" b="0" i="1" smtClean="0">
                                <a:latin typeface="Cambria Math"/>
                              </a:rPr>
                              <m:t>𝑂</m:t>
                            </m:r>
                          </m:e>
                        </m:acc>
                      </m:e>
                      <m:sup>
                        <m:r>
                          <a:rPr lang="en-US" sz="1500" b="0" i="1" smtClean="0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500" dirty="0" smtClean="0">
                    <a:latin typeface="Trebuchet MS" panose="020B0603020202020204" pitchFamily="34" charset="0"/>
                  </a:rPr>
                  <a:t> an arbitrary operator</a:t>
                </a:r>
                <a:endParaRPr lang="cs-CZ" sz="1500" dirty="0">
                  <a:latin typeface="Trebuchet MS" panose="020B0603020202020204" pitchFamily="34" charset="0"/>
                </a:endParaRPr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0375" y="5024108"/>
                <a:ext cx="3308793" cy="350352"/>
              </a:xfrm>
              <a:prstGeom prst="rect">
                <a:avLst/>
              </a:prstGeom>
              <a:blipFill rotWithShape="1">
                <a:blip r:embed="rId3"/>
                <a:stretch>
                  <a:fillRect b="-1724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902991" y="4976851"/>
                <a:ext cx="1606713" cy="397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𝐴</m:t>
                          </m:r>
                        </m:sub>
                        <m:sup>
                          <m:d>
                            <m:d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</m:d>
                        </m:sup>
                      </m:sSubSup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</a:rPr>
                        <m:t>𝑇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𝐵</m:t>
                          </m:r>
                        </m:sub>
                      </m:sSub>
                      <m:sSubSup>
                        <m:sSubSup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𝜌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𝐴𝐵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cs-CZ" sz="1600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991" y="4976851"/>
                <a:ext cx="1606713" cy="39760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Přímá spojnice 14"/>
          <p:cNvCxnSpPr/>
          <p:nvPr/>
        </p:nvCxnSpPr>
        <p:spPr>
          <a:xfrm>
            <a:off x="482242" y="332656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 flipH="1">
            <a:off x="179512" y="6453336"/>
            <a:ext cx="8640960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ovéPole 16"/>
          <p:cNvSpPr txBox="1"/>
          <p:nvPr/>
        </p:nvSpPr>
        <p:spPr>
          <a:xfrm>
            <a:off x="654512" y="332656"/>
            <a:ext cx="7332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Fundamental OTOC literature</a:t>
            </a:r>
            <a:endParaRPr lang="cs-CZ" sz="3200" u="sng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1084216" y="1181541"/>
                <a:ext cx="5608315" cy="495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latin typeface="Trebuchet MS" panose="020B0603020202020204" pitchFamily="34" charset="0"/>
                  </a:rPr>
                  <a:t>- For operators separated in space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𝑡</m:t>
                        </m:r>
                        <m:r>
                          <a:rPr lang="en-US" sz="1600" b="0" i="1" smtClean="0">
                            <a:latin typeface="Cambria Math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∼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d>
                          <m:dPr>
                            <m:begChr m:val="["/>
                            <m:endChr m:val="]"/>
                            <m:ctrlPr>
                              <a:rPr lang="en-US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𝜆</m:t>
                            </m:r>
                            <m:d>
                              <m:dPr>
                                <m:ctrlPr>
                                  <a:rPr lang="en-US" sz="16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∗</m:t>
                                    </m:r>
                                  </m:sup>
                                </m:sSup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sz="1600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b="0" i="1" smtClean="0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</m:d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latin typeface="Cambria Math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d>
                      </m:sup>
                    </m:sSup>
                  </m:oMath>
                </a14:m>
                <a:endParaRPr lang="cs-CZ" sz="1600" dirty="0">
                  <a:latin typeface="Trebuchet MS" panose="020B0603020202020204" pitchFamily="34" charset="0"/>
                </a:endParaRPr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4216" y="1181541"/>
                <a:ext cx="5608315" cy="495072"/>
              </a:xfrm>
              <a:prstGeom prst="rect">
                <a:avLst/>
              </a:prstGeom>
              <a:blipFill rotWithShape="1">
                <a:blip r:embed="rId5"/>
                <a:stretch>
                  <a:fillRect l="-652" b="-148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ovéPole 18"/>
          <p:cNvSpPr txBox="1"/>
          <p:nvPr/>
        </p:nvSpPr>
        <p:spPr>
          <a:xfrm>
            <a:off x="759021" y="1776340"/>
            <a:ext cx="817597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Gauge gravity duality</a:t>
            </a:r>
            <a:r>
              <a:rPr lang="en-US" sz="1500" dirty="0" smtClean="0">
                <a:latin typeface="Trebuchet MS" panose="020B0603020202020204" pitchFamily="34" charset="0"/>
              </a:rPr>
              <a:t>: Black holes in asymptotically </a:t>
            </a:r>
            <a:r>
              <a:rPr lang="en-US" sz="1500" dirty="0" err="1" smtClean="0">
                <a:latin typeface="Trebuchet MS" panose="020B0603020202020204" pitchFamily="34" charset="0"/>
              </a:rPr>
              <a:t>AdS</a:t>
            </a:r>
            <a:r>
              <a:rPr lang="en-US" sz="1500" dirty="0" smtClean="0">
                <a:latin typeface="Trebuchet MS" panose="020B0603020202020204" pitchFamily="34" charset="0"/>
              </a:rPr>
              <a:t> spaces are dual to strongly coupled many-body quantum systems. Chaotic nature of quantum many-body systems characterized by OTOCs are related to the collision of shock waves close to the black hole horizon.</a:t>
            </a:r>
            <a:endParaRPr lang="cs-CZ" sz="1500" dirty="0">
              <a:latin typeface="Trebuchet MS" panose="020B0603020202020204" pitchFamily="34" charset="0"/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492039" y="5645814"/>
            <a:ext cx="85833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latin typeface="Book Antiqua" panose="02040602050305030304" pitchFamily="18" charset="0"/>
              </a:rPr>
              <a:t>E.B. </a:t>
            </a:r>
            <a:r>
              <a:rPr lang="cs-CZ" sz="1400" dirty="0" err="1" smtClean="0">
                <a:latin typeface="Book Antiqua" panose="02040602050305030304" pitchFamily="18" charset="0"/>
              </a:rPr>
              <a:t>Rozenbaum</a:t>
            </a:r>
            <a:r>
              <a:rPr lang="en-US" sz="1400" dirty="0" smtClean="0">
                <a:latin typeface="Book Antiqua" panose="02040602050305030304" pitchFamily="18" charset="0"/>
              </a:rPr>
              <a:t>,</a:t>
            </a:r>
            <a:r>
              <a:rPr lang="cs-CZ" sz="1400" dirty="0" smtClean="0">
                <a:latin typeface="Book Antiqua" panose="02040602050305030304" pitchFamily="18" charset="0"/>
              </a:rPr>
              <a:t> S. </a:t>
            </a:r>
            <a:r>
              <a:rPr lang="cs-CZ" sz="1400" dirty="0" err="1" smtClean="0">
                <a:latin typeface="Book Antiqua" panose="02040602050305030304" pitchFamily="18" charset="0"/>
              </a:rPr>
              <a:t>Ganeshan</a:t>
            </a:r>
            <a:r>
              <a:rPr lang="cs-CZ" sz="1400" dirty="0" smtClean="0">
                <a:latin typeface="Book Antiqua" panose="02040602050305030304" pitchFamily="18" charset="0"/>
              </a:rPr>
              <a:t>, V. </a:t>
            </a:r>
            <a:r>
              <a:rPr lang="cs-CZ" sz="1400" dirty="0" err="1" smtClean="0">
                <a:latin typeface="Book Antiqua" panose="02040602050305030304" pitchFamily="18" charset="0"/>
              </a:rPr>
              <a:t>Galitski</a:t>
            </a:r>
            <a:r>
              <a:rPr lang="cs-CZ" sz="1400" dirty="0" smtClean="0">
                <a:latin typeface="Book Antiqua" panose="02040602050305030304" pitchFamily="18" charset="0"/>
              </a:rPr>
              <a:t>,</a:t>
            </a:r>
            <a:r>
              <a:rPr lang="en-US" sz="1400" dirty="0" smtClean="0">
                <a:latin typeface="Book Antiqua" panose="02040602050305030304" pitchFamily="18" charset="0"/>
              </a:rPr>
              <a:t> </a:t>
            </a:r>
            <a:r>
              <a:rPr lang="cs-CZ" sz="1400" i="1" dirty="0" smtClean="0">
                <a:latin typeface="Book Antiqua" panose="02040602050305030304" pitchFamily="18" charset="0"/>
              </a:rPr>
              <a:t>Universal </a:t>
            </a:r>
            <a:r>
              <a:rPr lang="cs-CZ" sz="1400" i="1" dirty="0" err="1" smtClean="0">
                <a:latin typeface="Book Antiqua" panose="02040602050305030304" pitchFamily="18" charset="0"/>
              </a:rPr>
              <a:t>Level</a:t>
            </a:r>
            <a:r>
              <a:rPr lang="cs-CZ" sz="1400" i="1" dirty="0" smtClean="0">
                <a:latin typeface="Book Antiqua" panose="02040602050305030304" pitchFamily="18" charset="0"/>
              </a:rPr>
              <a:t> </a:t>
            </a:r>
            <a:r>
              <a:rPr lang="cs-CZ" sz="1400" i="1" dirty="0" err="1" smtClean="0">
                <a:latin typeface="Book Antiqua" panose="02040602050305030304" pitchFamily="18" charset="0"/>
              </a:rPr>
              <a:t>Statistics</a:t>
            </a:r>
            <a:r>
              <a:rPr lang="cs-CZ" sz="1400" i="1" dirty="0" smtClean="0">
                <a:latin typeface="Book Antiqua" panose="02040602050305030304" pitchFamily="18" charset="0"/>
              </a:rPr>
              <a:t> </a:t>
            </a:r>
            <a:r>
              <a:rPr lang="cs-CZ" sz="1400" i="1" dirty="0" err="1" smtClean="0">
                <a:latin typeface="Book Antiqua" panose="02040602050305030304" pitchFamily="18" charset="0"/>
              </a:rPr>
              <a:t>of</a:t>
            </a:r>
            <a:r>
              <a:rPr lang="cs-CZ" sz="1400" i="1" dirty="0" smtClean="0">
                <a:latin typeface="Book Antiqua" panose="02040602050305030304" pitchFamily="18" charset="0"/>
              </a:rPr>
              <a:t> </a:t>
            </a:r>
            <a:r>
              <a:rPr lang="cs-CZ" sz="1400" i="1" dirty="0" err="1" smtClean="0">
                <a:latin typeface="Book Antiqua" panose="02040602050305030304" pitchFamily="18" charset="0"/>
              </a:rPr>
              <a:t>the</a:t>
            </a:r>
            <a:r>
              <a:rPr lang="cs-CZ" sz="1400" i="1" dirty="0" smtClean="0">
                <a:latin typeface="Book Antiqua" panose="02040602050305030304" pitchFamily="18" charset="0"/>
              </a:rPr>
              <a:t> OTOC</a:t>
            </a:r>
            <a:r>
              <a:rPr lang="en-US" sz="1400" i="1" dirty="0" smtClean="0">
                <a:latin typeface="Book Antiqua" panose="02040602050305030304" pitchFamily="18" charset="0"/>
              </a:rPr>
              <a:t>,</a:t>
            </a:r>
            <a:r>
              <a:rPr lang="cs-CZ" sz="1400" i="1" dirty="0" smtClean="0">
                <a:latin typeface="Book Antiqua" panose="02040602050305030304" pitchFamily="18" charset="0"/>
              </a:rPr>
              <a:t> </a:t>
            </a:r>
            <a:r>
              <a:rPr lang="cs-CZ" sz="1400" dirty="0" smtClean="0">
                <a:latin typeface="Book Antiqua" panose="02040602050305030304" pitchFamily="18" charset="0"/>
              </a:rPr>
              <a:t>arXiv:1801.10591</a:t>
            </a:r>
            <a:endParaRPr lang="en-US" sz="1400" dirty="0">
              <a:latin typeface="Book Antiqua" panose="02040602050305030304" pitchFamily="18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82242" y="3591351"/>
            <a:ext cx="8583381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Book Antiqua" panose="02040602050305030304" pitchFamily="18" charset="0"/>
              </a:rPr>
              <a:t>K. Hashimoto, K. Murata, R. Yoshii, </a:t>
            </a:r>
            <a:r>
              <a:rPr lang="en-US" sz="1400" i="1" dirty="0">
                <a:solidFill>
                  <a:prstClr val="black"/>
                </a:solidFill>
                <a:latin typeface="Book Antiqua" panose="02040602050305030304" pitchFamily="18" charset="0"/>
              </a:rPr>
              <a:t>OTOCs in quantum mechanics, </a:t>
            </a:r>
            <a:r>
              <a:rPr lang="en-US" sz="1400" dirty="0">
                <a:solidFill>
                  <a:prstClr val="black"/>
                </a:solidFill>
                <a:latin typeface="Book Antiqua" panose="02040602050305030304" pitchFamily="18" charset="0"/>
              </a:rPr>
              <a:t>JHEP</a:t>
            </a:r>
            <a:r>
              <a:rPr lang="cs-CZ" sz="1400" dirty="0">
                <a:solidFill>
                  <a:prstClr val="black"/>
                </a:solidFill>
                <a:latin typeface="Book Antiqua" panose="02040602050305030304" pitchFamily="18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Book Antiqua" panose="02040602050305030304" pitchFamily="18" charset="0"/>
              </a:rPr>
              <a:t>2017:138</a:t>
            </a:r>
          </a:p>
          <a:p>
            <a:pPr marL="285750" lvl="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Book Antiqua" panose="02040602050305030304" pitchFamily="18" charset="0"/>
              </a:rPr>
              <a:t>E.B. </a:t>
            </a:r>
            <a:r>
              <a:rPr lang="en-US" sz="1400" dirty="0" err="1">
                <a:solidFill>
                  <a:prstClr val="black"/>
                </a:solidFill>
                <a:latin typeface="Book Antiqua" panose="02040602050305030304" pitchFamily="18" charset="0"/>
              </a:rPr>
              <a:t>Rozenbaum</a:t>
            </a:r>
            <a:r>
              <a:rPr lang="en-US" sz="1400" dirty="0">
                <a:solidFill>
                  <a:prstClr val="black"/>
                </a:solidFill>
                <a:latin typeface="Book Antiqua" panose="02040602050305030304" pitchFamily="18" charset="0"/>
              </a:rPr>
              <a:t>, S. </a:t>
            </a:r>
            <a:r>
              <a:rPr lang="en-US" sz="1400" dirty="0" err="1">
                <a:solidFill>
                  <a:prstClr val="black"/>
                </a:solidFill>
                <a:latin typeface="Book Antiqua" panose="02040602050305030304" pitchFamily="18" charset="0"/>
              </a:rPr>
              <a:t>Ganeshan</a:t>
            </a:r>
            <a:r>
              <a:rPr lang="en-US" sz="1400" dirty="0">
                <a:solidFill>
                  <a:prstClr val="black"/>
                </a:solidFill>
                <a:latin typeface="Book Antiqua" panose="02040602050305030304" pitchFamily="18" charset="0"/>
              </a:rPr>
              <a:t>, V. </a:t>
            </a:r>
            <a:r>
              <a:rPr lang="en-US" sz="1400" dirty="0" err="1">
                <a:solidFill>
                  <a:prstClr val="black"/>
                </a:solidFill>
                <a:latin typeface="Book Antiqua" panose="02040602050305030304" pitchFamily="18" charset="0"/>
              </a:rPr>
              <a:t>Galitski</a:t>
            </a:r>
            <a:r>
              <a:rPr lang="en-US" sz="1400" dirty="0">
                <a:solidFill>
                  <a:prstClr val="black"/>
                </a:solidFill>
                <a:latin typeface="Book Antiqua" panose="02040602050305030304" pitchFamily="18" charset="0"/>
              </a:rPr>
              <a:t>, </a:t>
            </a:r>
            <a:r>
              <a:rPr lang="en-US" sz="1400" i="1" dirty="0" err="1">
                <a:solidFill>
                  <a:prstClr val="black"/>
                </a:solidFill>
                <a:latin typeface="Book Antiqua" panose="02040602050305030304" pitchFamily="18" charset="0"/>
              </a:rPr>
              <a:t>Lyapunov</a:t>
            </a:r>
            <a:r>
              <a:rPr lang="en-US" sz="1400" i="1" dirty="0">
                <a:solidFill>
                  <a:prstClr val="black"/>
                </a:solidFill>
                <a:latin typeface="Book Antiqua" panose="02040602050305030304" pitchFamily="18" charset="0"/>
              </a:rPr>
              <a:t> exponent and OTOC’s growth rate in a chaotic system, </a:t>
            </a:r>
            <a:r>
              <a:rPr lang="en-US" sz="1400" dirty="0">
                <a:solidFill>
                  <a:prstClr val="black"/>
                </a:solidFill>
                <a:latin typeface="Book Antiqua" panose="02040602050305030304" pitchFamily="18" charset="0"/>
              </a:rPr>
              <a:t>Physical Review Letters </a:t>
            </a:r>
            <a:r>
              <a:rPr lang="en-US" sz="1400" b="1" dirty="0">
                <a:solidFill>
                  <a:prstClr val="black"/>
                </a:solidFill>
                <a:latin typeface="Book Antiqua" panose="02040602050305030304" pitchFamily="18" charset="0"/>
              </a:rPr>
              <a:t>118</a:t>
            </a:r>
            <a:r>
              <a:rPr lang="en-US" sz="1400" dirty="0">
                <a:solidFill>
                  <a:prstClr val="black"/>
                </a:solidFill>
                <a:latin typeface="Book Antiqua" panose="02040602050305030304" pitchFamily="18" charset="0"/>
              </a:rPr>
              <a:t>, 086801 (2017)</a:t>
            </a:r>
          </a:p>
          <a:p>
            <a:pPr marL="285750" lvl="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Book Antiqua" panose="02040602050305030304" pitchFamily="18" charset="0"/>
              </a:rPr>
              <a:t>R. Fan, P. Zhang, H. Shen, H. </a:t>
            </a:r>
            <a:r>
              <a:rPr lang="en-US" sz="1400" dirty="0" err="1">
                <a:solidFill>
                  <a:prstClr val="black"/>
                </a:solidFill>
                <a:latin typeface="Book Antiqua" panose="02040602050305030304" pitchFamily="18" charset="0"/>
              </a:rPr>
              <a:t>Zhai</a:t>
            </a:r>
            <a:r>
              <a:rPr lang="en-US" sz="1400" dirty="0">
                <a:solidFill>
                  <a:prstClr val="black"/>
                </a:solidFill>
                <a:latin typeface="Book Antiqua" panose="02040602050305030304" pitchFamily="18" charset="0"/>
              </a:rPr>
              <a:t>, </a:t>
            </a:r>
            <a:r>
              <a:rPr lang="en-US" sz="1400" i="1" dirty="0">
                <a:solidFill>
                  <a:prstClr val="black"/>
                </a:solidFill>
                <a:latin typeface="Book Antiqua" panose="02040602050305030304" pitchFamily="18" charset="0"/>
              </a:rPr>
              <a:t>OTOC for many-body localization, </a:t>
            </a:r>
            <a:r>
              <a:rPr lang="en-US" sz="1400" dirty="0">
                <a:solidFill>
                  <a:prstClr val="black"/>
                </a:solidFill>
                <a:latin typeface="Book Antiqua" panose="02040602050305030304" pitchFamily="18" charset="0"/>
              </a:rPr>
              <a:t>Science Bulletin </a:t>
            </a:r>
            <a:r>
              <a:rPr lang="en-US" sz="1400" b="1" dirty="0">
                <a:solidFill>
                  <a:prstClr val="black"/>
                </a:solidFill>
                <a:latin typeface="Book Antiqua" panose="02040602050305030304" pitchFamily="18" charset="0"/>
              </a:rPr>
              <a:t>62</a:t>
            </a:r>
            <a:r>
              <a:rPr lang="en-US" sz="1400" dirty="0">
                <a:solidFill>
                  <a:prstClr val="black"/>
                </a:solidFill>
                <a:latin typeface="Book Antiqua" panose="02040602050305030304" pitchFamily="18" charset="0"/>
              </a:rPr>
              <a:t>, 707 (2017)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délník 7"/>
              <p:cNvSpPr/>
              <p:nvPr/>
            </p:nvSpPr>
            <p:spPr>
              <a:xfrm>
                <a:off x="759020" y="3143215"/>
                <a:ext cx="3605667" cy="4481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cs-CZ" sz="1500" b="1" dirty="0" smtClean="0">
                    <a:solidFill>
                      <a:srgbClr val="0000B4"/>
                    </a:solidFill>
                    <a:latin typeface="Trebuchet MS" panose="020B0603020202020204" pitchFamily="34" charset="0"/>
                  </a:rPr>
                  <a:t>Bound </a:t>
                </a:r>
                <a:r>
                  <a:rPr lang="cs-CZ" sz="1500" b="1" dirty="0" err="1" smtClean="0">
                    <a:solidFill>
                      <a:srgbClr val="0000B4"/>
                    </a:solidFill>
                    <a:latin typeface="Trebuchet MS" panose="020B0603020202020204" pitchFamily="34" charset="0"/>
                  </a:rPr>
                  <a:t>for</a:t>
                </a:r>
                <a:r>
                  <a:rPr lang="cs-CZ" sz="1500" b="1" dirty="0" smtClean="0">
                    <a:solidFill>
                      <a:srgbClr val="0000B4"/>
                    </a:solidFill>
                    <a:latin typeface="Trebuchet MS" panose="020B0603020202020204" pitchFamily="34" charset="0"/>
                  </a:rPr>
                  <a:t> </a:t>
                </a:r>
                <a:r>
                  <a:rPr lang="cs-CZ" sz="1500" b="1" dirty="0" err="1" smtClean="0">
                    <a:solidFill>
                      <a:srgbClr val="0000B4"/>
                    </a:solidFill>
                    <a:latin typeface="Trebuchet MS" panose="020B0603020202020204" pitchFamily="34" charset="0"/>
                  </a:rPr>
                  <a:t>Lyapunov</a:t>
                </a:r>
                <a:r>
                  <a:rPr lang="cs-CZ" sz="1500" b="1" dirty="0" smtClean="0">
                    <a:solidFill>
                      <a:srgbClr val="0000B4"/>
                    </a:solidFill>
                    <a:latin typeface="Trebuchet MS" panose="020B0603020202020204" pitchFamily="34" charset="0"/>
                  </a:rPr>
                  <a:t> exponent</a:t>
                </a:r>
                <a:r>
                  <a:rPr lang="en-US" sz="1500" dirty="0" smtClean="0">
                    <a:latin typeface="Trebuchet MS" panose="020B0603020202020204" pitchFamily="34" charset="0"/>
                  </a:rPr>
                  <a:t>: </a:t>
                </a:r>
                <a:r>
                  <a:rPr lang="cs-CZ" sz="1500" dirty="0" smtClean="0">
                    <a:latin typeface="Trebuchet MS" panose="020B0603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latin typeface="Cambria Math"/>
                      </a:rPr>
                      <m:t>𝜆</m:t>
                    </m:r>
                    <m:r>
                      <a:rPr lang="en-US" sz="1500" b="0" i="1" smtClean="0">
                        <a:latin typeface="Cambria Math"/>
                      </a:rPr>
                      <m:t>≤</m:t>
                    </m:r>
                    <m:f>
                      <m:fPr>
                        <m:ctrlPr>
                          <a:rPr lang="en-US" sz="15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500" b="0" i="1" smtClean="0">
                            <a:latin typeface="Cambria Math"/>
                          </a:rPr>
                          <m:t>2</m:t>
                        </m:r>
                        <m:r>
                          <a:rPr lang="en-US" sz="1500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sz="1500" b="0" i="1" smtClean="0">
                            <a:latin typeface="Cambria Math"/>
                          </a:rPr>
                          <m:t>𝛽</m:t>
                        </m:r>
                      </m:den>
                    </m:f>
                  </m:oMath>
                </a14:m>
                <a:endParaRPr lang="cs-CZ" sz="1500" dirty="0"/>
              </a:p>
            </p:txBody>
          </p:sp>
        </mc:Choice>
        <mc:Fallback xmlns="">
          <p:sp>
            <p:nvSpPr>
              <p:cNvPr id="8" name="Obdélní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020" y="3143215"/>
                <a:ext cx="3605667" cy="448136"/>
              </a:xfrm>
              <a:prstGeom prst="rect">
                <a:avLst/>
              </a:prstGeom>
              <a:blipFill rotWithShape="1">
                <a:blip r:embed="rId6"/>
                <a:stretch>
                  <a:fillRect l="-677" b="-41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bdélník 19"/>
          <p:cNvSpPr/>
          <p:nvPr/>
        </p:nvSpPr>
        <p:spPr>
          <a:xfrm>
            <a:off x="759021" y="5965173"/>
            <a:ext cx="685905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 err="1" smtClean="0">
                <a:solidFill>
                  <a:srgbClr val="0000B4"/>
                </a:solidFill>
                <a:latin typeface="Trebuchet MS" panose="020B0603020202020204" pitchFamily="34" charset="0"/>
              </a:rPr>
              <a:t>Lyapunovian</a:t>
            </a:r>
            <a:r>
              <a:rPr lang="en-US" sz="1500" dirty="0" smtClean="0">
                <a:latin typeface="Trebuchet MS" panose="020B0603020202020204" pitchFamily="34" charset="0"/>
              </a:rPr>
              <a:t>: operator with GOE level statistics and OTOC expectation value</a:t>
            </a:r>
            <a:endParaRPr lang="cs-CZ" sz="1500" dirty="0"/>
          </a:p>
        </p:txBody>
      </p:sp>
    </p:spTree>
    <p:extLst>
      <p:ext uri="{BB962C8B-B14F-4D97-AF65-F5344CB8AC3E}">
        <p14:creationId xmlns:p14="http://schemas.microsoft.com/office/powerpoint/2010/main" val="313251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774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633412" y="332656"/>
            <a:ext cx="81870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cs-CZ" sz="3200" b="0" u="sng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Classical chaos: </a:t>
            </a:r>
            <a:r>
              <a:rPr lang="en-US" altLang="cs-CZ" sz="2600" b="0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Instability of trajectories</a:t>
            </a:r>
            <a:endParaRPr lang="cs-CZ" altLang="cs-CZ" sz="2600" b="0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  <p:grpSp>
        <p:nvGrpSpPr>
          <p:cNvPr id="5" name="Skupina 4"/>
          <p:cNvGrpSpPr/>
          <p:nvPr/>
        </p:nvGrpSpPr>
        <p:grpSpPr>
          <a:xfrm>
            <a:off x="2034462" y="2752473"/>
            <a:ext cx="1490164" cy="1194967"/>
            <a:chOff x="3194050" y="4314366"/>
            <a:chExt cx="873125" cy="549275"/>
          </a:xfrm>
        </p:grpSpPr>
        <p:sp>
          <p:nvSpPr>
            <p:cNvPr id="13318" name="Freeform 6"/>
            <p:cNvSpPr>
              <a:spLocks/>
            </p:cNvSpPr>
            <p:nvPr/>
          </p:nvSpPr>
          <p:spPr bwMode="auto">
            <a:xfrm>
              <a:off x="3200400" y="4314366"/>
              <a:ext cx="866775" cy="465138"/>
            </a:xfrm>
            <a:custGeom>
              <a:avLst/>
              <a:gdLst>
                <a:gd name="T0" fmla="*/ 0 w 405"/>
                <a:gd name="T1" fmla="*/ 465138 h 360"/>
                <a:gd name="T2" fmla="*/ 723383 w 405"/>
                <a:gd name="T3" fmla="*/ 5168 h 360"/>
                <a:gd name="T4" fmla="*/ 866775 w 405"/>
                <a:gd name="T5" fmla="*/ 432837 h 360"/>
                <a:gd name="T6" fmla="*/ 0 60000 65536"/>
                <a:gd name="T7" fmla="*/ 0 60000 65536"/>
                <a:gd name="T8" fmla="*/ 0 60000 65536"/>
                <a:gd name="T9" fmla="*/ 0 w 405"/>
                <a:gd name="T10" fmla="*/ 0 h 360"/>
                <a:gd name="T11" fmla="*/ 405 w 405"/>
                <a:gd name="T12" fmla="*/ 360 h 3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5" h="360">
                  <a:moveTo>
                    <a:pt x="0" y="360"/>
                  </a:moveTo>
                  <a:cubicBezTo>
                    <a:pt x="135" y="184"/>
                    <a:pt x="271" y="8"/>
                    <a:pt x="338" y="4"/>
                  </a:cubicBezTo>
                  <a:cubicBezTo>
                    <a:pt x="405" y="0"/>
                    <a:pt x="397" y="278"/>
                    <a:pt x="405" y="335"/>
                  </a:cubicBezTo>
                </a:path>
              </a:pathLst>
            </a:custGeom>
            <a:noFill/>
            <a:ln w="12700" cap="flat" cmpd="sng">
              <a:solidFill>
                <a:srgbClr val="0000B4"/>
              </a:solidFill>
              <a:prstDash val="solid"/>
              <a:round/>
              <a:headEnd type="oval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atin typeface="Trebuchet MS" panose="020B0603020202020204" pitchFamily="34" charset="0"/>
              </a:endParaRPr>
            </a:p>
          </p:txBody>
        </p:sp>
        <p:sp>
          <p:nvSpPr>
            <p:cNvPr id="13319" name="Freeform 7"/>
            <p:cNvSpPr>
              <a:spLocks/>
            </p:cNvSpPr>
            <p:nvPr/>
          </p:nvSpPr>
          <p:spPr bwMode="auto">
            <a:xfrm>
              <a:off x="3194050" y="4441366"/>
              <a:ext cx="809625" cy="422275"/>
            </a:xfrm>
            <a:custGeom>
              <a:avLst/>
              <a:gdLst>
                <a:gd name="T0" fmla="*/ 0 w 492"/>
                <a:gd name="T1" fmla="*/ 398303 h 229"/>
                <a:gd name="T2" fmla="*/ 676333 w 492"/>
                <a:gd name="T3" fmla="*/ 3688 h 229"/>
                <a:gd name="T4" fmla="*/ 796460 w 492"/>
                <a:gd name="T5" fmla="*/ 422275 h 229"/>
                <a:gd name="T6" fmla="*/ 0 60000 65536"/>
                <a:gd name="T7" fmla="*/ 0 60000 65536"/>
                <a:gd name="T8" fmla="*/ 0 60000 65536"/>
                <a:gd name="T9" fmla="*/ 0 w 492"/>
                <a:gd name="T10" fmla="*/ 0 h 229"/>
                <a:gd name="T11" fmla="*/ 492 w 492"/>
                <a:gd name="T12" fmla="*/ 229 h 2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92" h="229">
                  <a:moveTo>
                    <a:pt x="0" y="216"/>
                  </a:moveTo>
                  <a:cubicBezTo>
                    <a:pt x="165" y="108"/>
                    <a:pt x="330" y="0"/>
                    <a:pt x="411" y="2"/>
                  </a:cubicBezTo>
                  <a:cubicBezTo>
                    <a:pt x="492" y="4"/>
                    <a:pt x="456" y="168"/>
                    <a:pt x="484" y="229"/>
                  </a:cubicBezTo>
                </a:path>
              </a:pathLst>
            </a:custGeom>
            <a:noFill/>
            <a:ln w="19050" cap="flat" cmpd="sng">
              <a:solidFill>
                <a:srgbClr val="0000B4"/>
              </a:solidFill>
              <a:prstDash val="solid"/>
              <a:round/>
              <a:headEnd type="oval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atin typeface="Trebuchet MS" panose="020B0603020202020204" pitchFamily="34" charset="0"/>
              </a:endParaRPr>
            </a:p>
          </p:txBody>
        </p:sp>
      </p:grpSp>
      <p:grpSp>
        <p:nvGrpSpPr>
          <p:cNvPr id="8" name="Skupina 7"/>
          <p:cNvGrpSpPr/>
          <p:nvPr/>
        </p:nvGrpSpPr>
        <p:grpSpPr>
          <a:xfrm>
            <a:off x="5819072" y="2752473"/>
            <a:ext cx="1766074" cy="1194967"/>
            <a:chOff x="5734050" y="4474704"/>
            <a:chExt cx="1027113" cy="846137"/>
          </a:xfrm>
        </p:grpSpPr>
        <p:sp>
          <p:nvSpPr>
            <p:cNvPr id="13320" name="Freeform 8"/>
            <p:cNvSpPr>
              <a:spLocks/>
            </p:cNvSpPr>
            <p:nvPr/>
          </p:nvSpPr>
          <p:spPr bwMode="auto">
            <a:xfrm>
              <a:off x="5735638" y="4868404"/>
              <a:ext cx="1012825" cy="452437"/>
            </a:xfrm>
            <a:custGeom>
              <a:avLst/>
              <a:gdLst>
                <a:gd name="T0" fmla="*/ 0 w 859"/>
                <a:gd name="T1" fmla="*/ 190420 h 297"/>
                <a:gd name="T2" fmla="*/ 794696 w 859"/>
                <a:gd name="T3" fmla="*/ 13710 h 297"/>
                <a:gd name="T4" fmla="*/ 989244 w 859"/>
                <a:gd name="T5" fmla="*/ 274204 h 297"/>
                <a:gd name="T6" fmla="*/ 656744 w 859"/>
                <a:gd name="T7" fmla="*/ 452437 h 2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9"/>
                <a:gd name="T13" fmla="*/ 0 h 297"/>
                <a:gd name="T14" fmla="*/ 859 w 859"/>
                <a:gd name="T15" fmla="*/ 297 h 2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9" h="297">
                  <a:moveTo>
                    <a:pt x="0" y="125"/>
                  </a:moveTo>
                  <a:cubicBezTo>
                    <a:pt x="267" y="62"/>
                    <a:pt x="534" y="0"/>
                    <a:pt x="674" y="9"/>
                  </a:cubicBezTo>
                  <a:cubicBezTo>
                    <a:pt x="814" y="18"/>
                    <a:pt x="859" y="132"/>
                    <a:pt x="839" y="180"/>
                  </a:cubicBezTo>
                  <a:cubicBezTo>
                    <a:pt x="819" y="228"/>
                    <a:pt x="623" y="286"/>
                    <a:pt x="557" y="297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oval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atin typeface="Trebuchet MS" panose="020B0603020202020204" pitchFamily="34" charset="0"/>
              </a:endParaRPr>
            </a:p>
          </p:txBody>
        </p:sp>
        <p:sp>
          <p:nvSpPr>
            <p:cNvPr id="13321" name="Freeform 9"/>
            <p:cNvSpPr>
              <a:spLocks/>
            </p:cNvSpPr>
            <p:nvPr/>
          </p:nvSpPr>
          <p:spPr bwMode="auto">
            <a:xfrm>
              <a:off x="5734050" y="4474704"/>
              <a:ext cx="1027113" cy="515937"/>
            </a:xfrm>
            <a:custGeom>
              <a:avLst/>
              <a:gdLst>
                <a:gd name="T0" fmla="*/ 0 w 647"/>
                <a:gd name="T1" fmla="*/ 515937 h 325"/>
                <a:gd name="T2" fmla="*/ 719138 w 647"/>
                <a:gd name="T3" fmla="*/ 292100 h 325"/>
                <a:gd name="T4" fmla="*/ 971550 w 647"/>
                <a:gd name="T5" fmla="*/ 117475 h 325"/>
                <a:gd name="T6" fmla="*/ 388938 w 647"/>
                <a:gd name="T7" fmla="*/ 0 h 3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"/>
                <a:gd name="T13" fmla="*/ 0 h 325"/>
                <a:gd name="T14" fmla="*/ 647 w 647"/>
                <a:gd name="T15" fmla="*/ 325 h 3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" h="325">
                  <a:moveTo>
                    <a:pt x="0" y="325"/>
                  </a:moveTo>
                  <a:cubicBezTo>
                    <a:pt x="175" y="275"/>
                    <a:pt x="351" y="226"/>
                    <a:pt x="453" y="184"/>
                  </a:cubicBezTo>
                  <a:cubicBezTo>
                    <a:pt x="555" y="142"/>
                    <a:pt x="647" y="105"/>
                    <a:pt x="612" y="74"/>
                  </a:cubicBezTo>
                  <a:cubicBezTo>
                    <a:pt x="577" y="43"/>
                    <a:pt x="334" y="7"/>
                    <a:pt x="245" y="0"/>
                  </a:cubicBezTo>
                </a:path>
              </a:pathLst>
            </a:custGeom>
            <a:noFill/>
            <a:ln w="12700" cap="flat" cmpd="sng">
              <a:solidFill>
                <a:srgbClr val="FF0000"/>
              </a:solidFill>
              <a:prstDash val="solid"/>
              <a:round/>
              <a:headEnd type="oval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atin typeface="Trebuchet MS" panose="020B0603020202020204" pitchFamily="34" charset="0"/>
              </a:endParaRPr>
            </a:p>
          </p:txBody>
        </p:sp>
      </p:grpSp>
      <p:cxnSp>
        <p:nvCxnSpPr>
          <p:cNvPr id="33" name="Přímá spojnice 32"/>
          <p:cNvCxnSpPr/>
          <p:nvPr/>
        </p:nvCxnSpPr>
        <p:spPr>
          <a:xfrm>
            <a:off x="482242" y="332656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33"/>
          <p:cNvCxnSpPr/>
          <p:nvPr/>
        </p:nvCxnSpPr>
        <p:spPr>
          <a:xfrm flipH="1">
            <a:off x="179512" y="6453336"/>
            <a:ext cx="8640960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ovéPole 1"/>
          <p:cNvSpPr txBox="1"/>
          <p:nvPr/>
        </p:nvSpPr>
        <p:spPr>
          <a:xfrm>
            <a:off x="722811" y="1194860"/>
            <a:ext cx="5316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>
                <a:latin typeface="Trebuchet MS" panose="020B0603020202020204" pitchFamily="34" charset="0"/>
              </a:rPr>
              <a:t>Quantified by the </a:t>
            </a:r>
            <a:r>
              <a:rPr lang="en-US" b="1" dirty="0" err="1" smtClean="0">
                <a:latin typeface="Trebuchet MS" panose="020B0603020202020204" pitchFamily="34" charset="0"/>
              </a:rPr>
              <a:t>Lyapunov</a:t>
            </a:r>
            <a:r>
              <a:rPr lang="en-US" b="1" dirty="0" smtClean="0">
                <a:latin typeface="Trebuchet MS" panose="020B0603020202020204" pitchFamily="34" charset="0"/>
              </a:rPr>
              <a:t> exponent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5636833" y="980891"/>
                <a:ext cx="3044295" cy="797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𝜆</m:t>
                      </m:r>
                      <m:r>
                        <a:rPr lang="en-US" sz="2200" b="0" i="1" smtClean="0">
                          <a:latin typeface="Cambria Math"/>
                        </a:rPr>
                        <m:t>≡</m:t>
                      </m:r>
                      <m:func>
                        <m:func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en-US" sz="2200" b="1" i="1" smtClean="0">
                                  <a:latin typeface="Cambria Math"/>
                                </a:rPr>
                                <m:t>𝜹</m:t>
                              </m:r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d>
                            </m:lim>
                          </m:limLow>
                        </m:fName>
                        <m:e>
                          <m:limLow>
                            <m:limLow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2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2200" b="0" i="1" smtClean="0">
                                  <a:latin typeface="Cambria Math"/>
                                </a:rPr>
                                <m:t>→∞</m:t>
                              </m:r>
                            </m:lim>
                          </m:limLow>
                          <m:f>
                            <m:f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/>
                                </a:rPr>
                                <m:t>𝑡</m:t>
                              </m:r>
                            </m:den>
                          </m:f>
                        </m:e>
                      </m:func>
                      <m:func>
                        <m:func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1" i="1">
                                      <a:latin typeface="Cambria Math"/>
                                    </a:rPr>
                                    <m:t>𝜹</m:t>
                                  </m:r>
                                  <m:d>
                                    <m:dPr>
                                      <m:ctrlPr>
                                        <a:rPr lang="en-US" sz="22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2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1" i="1">
                                      <a:latin typeface="Cambria Math"/>
                                    </a:rPr>
                                    <m:t>𝜹</m:t>
                                  </m:r>
                                  <m:d>
                                    <m:dPr>
                                      <m:ctrlPr>
                                        <a:rPr lang="en-US" sz="22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200" i="1">
                                          <a:latin typeface="Cambria Math"/>
                                        </a:rPr>
                                        <m:t>0</m:t>
                                      </m:r>
                                    </m:e>
                                  </m:d>
                                </m:e>
                              </m:d>
                            </m:den>
                          </m:f>
                        </m:e>
                      </m:func>
                    </m:oMath>
                  </m:oMathPara>
                </a14:m>
                <a:endParaRPr lang="cs-CZ" sz="2200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6833" y="980891"/>
                <a:ext cx="3044295" cy="79727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633412" y="2137154"/>
            <a:ext cx="4755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Stable </a:t>
            </a:r>
            <a:r>
              <a:rPr lang="en-US" sz="1500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(regular, quasiperiodic) </a:t>
            </a:r>
            <a:r>
              <a:rPr lang="en-US" sz="2000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trajectories</a:t>
            </a:r>
            <a:endParaRPr lang="cs-CZ" sz="2000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1291525" y="3644278"/>
                <a:ext cx="6906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𝜹</m:t>
                      </m:r>
                      <m:r>
                        <a:rPr lang="en-US" b="0" i="1" smtClean="0">
                          <a:latin typeface="Cambria Math"/>
                        </a:rPr>
                        <m:t>(0)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1525" y="3644278"/>
                <a:ext cx="690638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3282904" y="3696532"/>
                <a:ext cx="15611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/>
                            </a:rPr>
                            <m:t>𝜹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∝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2904" y="3696532"/>
                <a:ext cx="156118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ovéPole 36"/>
          <p:cNvSpPr txBox="1"/>
          <p:nvPr/>
        </p:nvSpPr>
        <p:spPr>
          <a:xfrm>
            <a:off x="5449094" y="2139944"/>
            <a:ext cx="3515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Unstable </a:t>
            </a:r>
            <a:r>
              <a:rPr lang="en-US" sz="15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(chaotic) </a:t>
            </a:r>
            <a:r>
              <a:rPr lang="en-US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trajectories</a:t>
            </a:r>
            <a:endParaRPr lang="cs-CZ" sz="2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5130115" y="3353327"/>
                <a:ext cx="6906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𝜹</m:t>
                      </m:r>
                      <m:r>
                        <a:rPr lang="en-US" b="0" i="1" smtClean="0">
                          <a:latin typeface="Cambria Math"/>
                        </a:rPr>
                        <m:t>(0)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0115" y="3353327"/>
                <a:ext cx="690638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7311394" y="3722659"/>
                <a:ext cx="1561180" cy="3822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/>
                            </a:rPr>
                            <m:t>𝜹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∝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𝜆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1394" y="3722659"/>
                <a:ext cx="1561180" cy="38228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1114697" y="4196961"/>
            <a:ext cx="349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ebuchet MS" panose="020B0603020202020204" pitchFamily="34" charset="0"/>
              </a:rPr>
              <a:t>At most </a:t>
            </a:r>
            <a:r>
              <a:rPr lang="en-US" b="1" dirty="0" smtClean="0">
                <a:latin typeface="Trebuchet MS" panose="020B0603020202020204" pitchFamily="34" charset="0"/>
              </a:rPr>
              <a:t>polynomial</a:t>
            </a:r>
            <a:r>
              <a:rPr lang="en-US" dirty="0" smtClean="0">
                <a:latin typeface="Trebuchet MS" panose="020B0603020202020204" pitchFamily="34" charset="0"/>
              </a:rPr>
              <a:t> divergence</a:t>
            </a:r>
            <a:endParaRPr lang="cs-CZ" dirty="0">
              <a:latin typeface="Trebuchet MS" panose="020B0603020202020204" pitchFamily="34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5988470" y="4196961"/>
            <a:ext cx="2747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rebuchet MS" panose="020B0603020202020204" pitchFamily="34" charset="0"/>
              </a:rPr>
              <a:t>Exponential</a:t>
            </a:r>
            <a:r>
              <a:rPr lang="en-US" dirty="0" smtClean="0">
                <a:latin typeface="Trebuchet MS" panose="020B0603020202020204" pitchFamily="34" charset="0"/>
              </a:rPr>
              <a:t> divergence</a:t>
            </a:r>
            <a:endParaRPr lang="cs-CZ" dirty="0">
              <a:latin typeface="Trebuchet MS" panose="020B0603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3300322" y="4566292"/>
            <a:ext cx="371007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Trebuchet MS" panose="020B0603020202020204" pitchFamily="34" charset="0"/>
              </a:rPr>
              <a:t>(of a bunch of </a:t>
            </a:r>
            <a:r>
              <a:rPr lang="en-US" sz="1500" dirty="0" err="1" smtClean="0">
                <a:latin typeface="Trebuchet MS" panose="020B0603020202020204" pitchFamily="34" charset="0"/>
              </a:rPr>
              <a:t>neigbouring</a:t>
            </a:r>
            <a:r>
              <a:rPr lang="en-US" sz="1500" dirty="0" smtClean="0">
                <a:latin typeface="Trebuchet MS" panose="020B0603020202020204" pitchFamily="34" charset="0"/>
              </a:rPr>
              <a:t> trajectories)</a:t>
            </a:r>
            <a:endParaRPr lang="cs-CZ" sz="1500" dirty="0">
              <a:latin typeface="Trebuchet MS" panose="020B0603020202020204" pitchFamily="34" charset="0"/>
            </a:endParaRPr>
          </a:p>
        </p:txBody>
      </p:sp>
      <p:pic>
        <p:nvPicPr>
          <p:cNvPr id="69636" name="Picture 4" descr="Výsledek obrázku pro butterfly animation"/>
          <p:cNvPicPr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10258" y="2514296"/>
            <a:ext cx="1343488" cy="123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83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633412" y="332656"/>
            <a:ext cx="81870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cs-CZ" sz="3200" b="0" u="sng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Classical chaos: </a:t>
            </a:r>
            <a:r>
              <a:rPr lang="en-US" altLang="cs-CZ" sz="2600" b="0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Instability of trajectories</a:t>
            </a:r>
            <a:endParaRPr lang="cs-CZ" altLang="cs-CZ" sz="2600" b="0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  <p:grpSp>
        <p:nvGrpSpPr>
          <p:cNvPr id="5" name="Skupina 4"/>
          <p:cNvGrpSpPr/>
          <p:nvPr/>
        </p:nvGrpSpPr>
        <p:grpSpPr>
          <a:xfrm>
            <a:off x="2034462" y="2752473"/>
            <a:ext cx="1490164" cy="1194967"/>
            <a:chOff x="3194050" y="4314366"/>
            <a:chExt cx="873125" cy="549275"/>
          </a:xfrm>
        </p:grpSpPr>
        <p:sp>
          <p:nvSpPr>
            <p:cNvPr id="13318" name="Freeform 6"/>
            <p:cNvSpPr>
              <a:spLocks/>
            </p:cNvSpPr>
            <p:nvPr/>
          </p:nvSpPr>
          <p:spPr bwMode="auto">
            <a:xfrm>
              <a:off x="3200400" y="4314366"/>
              <a:ext cx="866775" cy="465138"/>
            </a:xfrm>
            <a:custGeom>
              <a:avLst/>
              <a:gdLst>
                <a:gd name="T0" fmla="*/ 0 w 405"/>
                <a:gd name="T1" fmla="*/ 465138 h 360"/>
                <a:gd name="T2" fmla="*/ 723383 w 405"/>
                <a:gd name="T3" fmla="*/ 5168 h 360"/>
                <a:gd name="T4" fmla="*/ 866775 w 405"/>
                <a:gd name="T5" fmla="*/ 432837 h 360"/>
                <a:gd name="T6" fmla="*/ 0 60000 65536"/>
                <a:gd name="T7" fmla="*/ 0 60000 65536"/>
                <a:gd name="T8" fmla="*/ 0 60000 65536"/>
                <a:gd name="T9" fmla="*/ 0 w 405"/>
                <a:gd name="T10" fmla="*/ 0 h 360"/>
                <a:gd name="T11" fmla="*/ 405 w 405"/>
                <a:gd name="T12" fmla="*/ 360 h 3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5" h="360">
                  <a:moveTo>
                    <a:pt x="0" y="360"/>
                  </a:moveTo>
                  <a:cubicBezTo>
                    <a:pt x="135" y="184"/>
                    <a:pt x="271" y="8"/>
                    <a:pt x="338" y="4"/>
                  </a:cubicBezTo>
                  <a:cubicBezTo>
                    <a:pt x="405" y="0"/>
                    <a:pt x="397" y="278"/>
                    <a:pt x="405" y="335"/>
                  </a:cubicBezTo>
                </a:path>
              </a:pathLst>
            </a:custGeom>
            <a:noFill/>
            <a:ln w="12700" cap="flat" cmpd="sng">
              <a:solidFill>
                <a:srgbClr val="0000B4"/>
              </a:solidFill>
              <a:prstDash val="solid"/>
              <a:round/>
              <a:headEnd type="oval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atin typeface="Trebuchet MS" panose="020B0603020202020204" pitchFamily="34" charset="0"/>
              </a:endParaRPr>
            </a:p>
          </p:txBody>
        </p:sp>
        <p:sp>
          <p:nvSpPr>
            <p:cNvPr id="13319" name="Freeform 7"/>
            <p:cNvSpPr>
              <a:spLocks/>
            </p:cNvSpPr>
            <p:nvPr/>
          </p:nvSpPr>
          <p:spPr bwMode="auto">
            <a:xfrm>
              <a:off x="3194050" y="4441366"/>
              <a:ext cx="809625" cy="422275"/>
            </a:xfrm>
            <a:custGeom>
              <a:avLst/>
              <a:gdLst>
                <a:gd name="T0" fmla="*/ 0 w 492"/>
                <a:gd name="T1" fmla="*/ 398303 h 229"/>
                <a:gd name="T2" fmla="*/ 676333 w 492"/>
                <a:gd name="T3" fmla="*/ 3688 h 229"/>
                <a:gd name="T4" fmla="*/ 796460 w 492"/>
                <a:gd name="T5" fmla="*/ 422275 h 229"/>
                <a:gd name="T6" fmla="*/ 0 60000 65536"/>
                <a:gd name="T7" fmla="*/ 0 60000 65536"/>
                <a:gd name="T8" fmla="*/ 0 60000 65536"/>
                <a:gd name="T9" fmla="*/ 0 w 492"/>
                <a:gd name="T10" fmla="*/ 0 h 229"/>
                <a:gd name="T11" fmla="*/ 492 w 492"/>
                <a:gd name="T12" fmla="*/ 229 h 2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92" h="229">
                  <a:moveTo>
                    <a:pt x="0" y="216"/>
                  </a:moveTo>
                  <a:cubicBezTo>
                    <a:pt x="165" y="108"/>
                    <a:pt x="330" y="0"/>
                    <a:pt x="411" y="2"/>
                  </a:cubicBezTo>
                  <a:cubicBezTo>
                    <a:pt x="492" y="4"/>
                    <a:pt x="456" y="168"/>
                    <a:pt x="484" y="229"/>
                  </a:cubicBezTo>
                </a:path>
              </a:pathLst>
            </a:custGeom>
            <a:noFill/>
            <a:ln w="19050" cap="flat" cmpd="sng">
              <a:solidFill>
                <a:srgbClr val="0000B4"/>
              </a:solidFill>
              <a:prstDash val="solid"/>
              <a:round/>
              <a:headEnd type="oval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atin typeface="Trebuchet MS" panose="020B0603020202020204" pitchFamily="34" charset="0"/>
              </a:endParaRPr>
            </a:p>
          </p:txBody>
        </p:sp>
      </p:grpSp>
      <p:grpSp>
        <p:nvGrpSpPr>
          <p:cNvPr id="8" name="Skupina 7"/>
          <p:cNvGrpSpPr/>
          <p:nvPr/>
        </p:nvGrpSpPr>
        <p:grpSpPr>
          <a:xfrm>
            <a:off x="5819072" y="2752473"/>
            <a:ext cx="1766074" cy="1194967"/>
            <a:chOff x="5734050" y="4474704"/>
            <a:chExt cx="1027113" cy="846137"/>
          </a:xfrm>
        </p:grpSpPr>
        <p:sp>
          <p:nvSpPr>
            <p:cNvPr id="13320" name="Freeform 8"/>
            <p:cNvSpPr>
              <a:spLocks/>
            </p:cNvSpPr>
            <p:nvPr/>
          </p:nvSpPr>
          <p:spPr bwMode="auto">
            <a:xfrm>
              <a:off x="5735638" y="4868404"/>
              <a:ext cx="1012825" cy="452437"/>
            </a:xfrm>
            <a:custGeom>
              <a:avLst/>
              <a:gdLst>
                <a:gd name="T0" fmla="*/ 0 w 859"/>
                <a:gd name="T1" fmla="*/ 190420 h 297"/>
                <a:gd name="T2" fmla="*/ 794696 w 859"/>
                <a:gd name="T3" fmla="*/ 13710 h 297"/>
                <a:gd name="T4" fmla="*/ 989244 w 859"/>
                <a:gd name="T5" fmla="*/ 274204 h 297"/>
                <a:gd name="T6" fmla="*/ 656744 w 859"/>
                <a:gd name="T7" fmla="*/ 452437 h 2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9"/>
                <a:gd name="T13" fmla="*/ 0 h 297"/>
                <a:gd name="T14" fmla="*/ 859 w 859"/>
                <a:gd name="T15" fmla="*/ 297 h 2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9" h="297">
                  <a:moveTo>
                    <a:pt x="0" y="125"/>
                  </a:moveTo>
                  <a:cubicBezTo>
                    <a:pt x="267" y="62"/>
                    <a:pt x="534" y="0"/>
                    <a:pt x="674" y="9"/>
                  </a:cubicBezTo>
                  <a:cubicBezTo>
                    <a:pt x="814" y="18"/>
                    <a:pt x="859" y="132"/>
                    <a:pt x="839" y="180"/>
                  </a:cubicBezTo>
                  <a:cubicBezTo>
                    <a:pt x="819" y="228"/>
                    <a:pt x="623" y="286"/>
                    <a:pt x="557" y="297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oval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atin typeface="Trebuchet MS" panose="020B0603020202020204" pitchFamily="34" charset="0"/>
              </a:endParaRPr>
            </a:p>
          </p:txBody>
        </p:sp>
        <p:sp>
          <p:nvSpPr>
            <p:cNvPr id="13321" name="Freeform 9"/>
            <p:cNvSpPr>
              <a:spLocks/>
            </p:cNvSpPr>
            <p:nvPr/>
          </p:nvSpPr>
          <p:spPr bwMode="auto">
            <a:xfrm>
              <a:off x="5734050" y="4474704"/>
              <a:ext cx="1027113" cy="515937"/>
            </a:xfrm>
            <a:custGeom>
              <a:avLst/>
              <a:gdLst>
                <a:gd name="T0" fmla="*/ 0 w 647"/>
                <a:gd name="T1" fmla="*/ 515937 h 325"/>
                <a:gd name="T2" fmla="*/ 719138 w 647"/>
                <a:gd name="T3" fmla="*/ 292100 h 325"/>
                <a:gd name="T4" fmla="*/ 971550 w 647"/>
                <a:gd name="T5" fmla="*/ 117475 h 325"/>
                <a:gd name="T6" fmla="*/ 388938 w 647"/>
                <a:gd name="T7" fmla="*/ 0 h 3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"/>
                <a:gd name="T13" fmla="*/ 0 h 325"/>
                <a:gd name="T14" fmla="*/ 647 w 647"/>
                <a:gd name="T15" fmla="*/ 325 h 3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" h="325">
                  <a:moveTo>
                    <a:pt x="0" y="325"/>
                  </a:moveTo>
                  <a:cubicBezTo>
                    <a:pt x="175" y="275"/>
                    <a:pt x="351" y="226"/>
                    <a:pt x="453" y="184"/>
                  </a:cubicBezTo>
                  <a:cubicBezTo>
                    <a:pt x="555" y="142"/>
                    <a:pt x="647" y="105"/>
                    <a:pt x="612" y="74"/>
                  </a:cubicBezTo>
                  <a:cubicBezTo>
                    <a:pt x="577" y="43"/>
                    <a:pt x="334" y="7"/>
                    <a:pt x="245" y="0"/>
                  </a:cubicBezTo>
                </a:path>
              </a:pathLst>
            </a:custGeom>
            <a:noFill/>
            <a:ln w="12700" cap="flat" cmpd="sng">
              <a:solidFill>
                <a:srgbClr val="FF0000"/>
              </a:solidFill>
              <a:prstDash val="solid"/>
              <a:round/>
              <a:headEnd type="oval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atin typeface="Trebuchet MS" panose="020B0603020202020204" pitchFamily="34" charset="0"/>
              </a:endParaRPr>
            </a:p>
          </p:txBody>
        </p:sp>
      </p:grpSp>
      <p:grpSp>
        <p:nvGrpSpPr>
          <p:cNvPr id="11" name="Skupina 10"/>
          <p:cNvGrpSpPr/>
          <p:nvPr/>
        </p:nvGrpSpPr>
        <p:grpSpPr>
          <a:xfrm>
            <a:off x="509868" y="5008938"/>
            <a:ext cx="8310604" cy="1444398"/>
            <a:chOff x="509868" y="5008938"/>
            <a:chExt cx="8310604" cy="1444398"/>
          </a:xfrm>
        </p:grpSpPr>
        <p:pic>
          <p:nvPicPr>
            <p:cNvPr id="13332" name="Picture 4" descr="C:\Users\Pavel\Desktop\4.gif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868" y="5008938"/>
              <a:ext cx="1428750" cy="142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33" name="Picture 2" descr="C:\Users\Pavel\Desktop\4a.gif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8618" y="5008938"/>
              <a:ext cx="1428750" cy="142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41" name="Picture 7" descr="C:\Users\Pavel\Desktop\3.gif"/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4594" y="5024874"/>
              <a:ext cx="1427939" cy="1428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42" name="Picture 3" descr="C:\Users\Pavel\Desktop\3a.gif"/>
            <p:cNvPicPr>
              <a:picLocks noChangeAspect="1" noChangeArrowheads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2533" y="5024874"/>
              <a:ext cx="1427939" cy="1428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3" name="Přímá spojnice 32"/>
          <p:cNvCxnSpPr/>
          <p:nvPr/>
        </p:nvCxnSpPr>
        <p:spPr>
          <a:xfrm>
            <a:off x="482242" y="332656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33"/>
          <p:cNvCxnSpPr/>
          <p:nvPr/>
        </p:nvCxnSpPr>
        <p:spPr>
          <a:xfrm flipH="1">
            <a:off x="179512" y="6453336"/>
            <a:ext cx="8640960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ovéPole 1"/>
          <p:cNvSpPr txBox="1"/>
          <p:nvPr/>
        </p:nvSpPr>
        <p:spPr>
          <a:xfrm>
            <a:off x="722811" y="1194860"/>
            <a:ext cx="5316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>
                <a:latin typeface="Trebuchet MS" panose="020B0603020202020204" pitchFamily="34" charset="0"/>
              </a:rPr>
              <a:t>Quantified by the </a:t>
            </a:r>
            <a:r>
              <a:rPr lang="en-US" b="1" dirty="0" err="1" smtClean="0">
                <a:latin typeface="Trebuchet MS" panose="020B0603020202020204" pitchFamily="34" charset="0"/>
              </a:rPr>
              <a:t>Lyapunov</a:t>
            </a:r>
            <a:r>
              <a:rPr lang="en-US" b="1" dirty="0" smtClean="0">
                <a:latin typeface="Trebuchet MS" panose="020B0603020202020204" pitchFamily="34" charset="0"/>
              </a:rPr>
              <a:t> exponent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5636833" y="980891"/>
                <a:ext cx="3044295" cy="797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𝜆</m:t>
                      </m:r>
                      <m:r>
                        <a:rPr lang="en-US" sz="2200" b="0" i="1" smtClean="0">
                          <a:latin typeface="Cambria Math"/>
                        </a:rPr>
                        <m:t>≡</m:t>
                      </m:r>
                      <m:func>
                        <m:func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en-US" sz="2200" b="1" i="1" smtClean="0">
                                  <a:latin typeface="Cambria Math"/>
                                </a:rPr>
                                <m:t>𝜹</m:t>
                              </m:r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d>
                            </m:lim>
                          </m:limLow>
                        </m:fName>
                        <m:e>
                          <m:limLow>
                            <m:limLow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2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2200" b="0" i="1" smtClean="0">
                                  <a:latin typeface="Cambria Math"/>
                                </a:rPr>
                                <m:t>→∞</m:t>
                              </m:r>
                            </m:lim>
                          </m:limLow>
                          <m:f>
                            <m:f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/>
                                </a:rPr>
                                <m:t>𝑡</m:t>
                              </m:r>
                            </m:den>
                          </m:f>
                        </m:e>
                      </m:func>
                      <m:func>
                        <m:func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1" i="1">
                                      <a:latin typeface="Cambria Math"/>
                                    </a:rPr>
                                    <m:t>𝜹</m:t>
                                  </m:r>
                                  <m:d>
                                    <m:dPr>
                                      <m:ctrlPr>
                                        <a:rPr lang="en-US" sz="22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2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1" i="1">
                                      <a:latin typeface="Cambria Math"/>
                                    </a:rPr>
                                    <m:t>𝜹</m:t>
                                  </m:r>
                                  <m:d>
                                    <m:dPr>
                                      <m:ctrlPr>
                                        <a:rPr lang="en-US" sz="22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200" i="1">
                                          <a:latin typeface="Cambria Math"/>
                                        </a:rPr>
                                        <m:t>0</m:t>
                                      </m:r>
                                    </m:e>
                                  </m:d>
                                </m:e>
                              </m:d>
                            </m:den>
                          </m:f>
                        </m:e>
                      </m:func>
                    </m:oMath>
                  </m:oMathPara>
                </a14:m>
                <a:endParaRPr lang="cs-CZ" sz="2200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6833" y="980891"/>
                <a:ext cx="3044295" cy="79727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633412" y="2137154"/>
            <a:ext cx="4755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Stable </a:t>
            </a:r>
            <a:r>
              <a:rPr lang="en-US" sz="1500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(regular, quasiperiodic) </a:t>
            </a:r>
            <a:r>
              <a:rPr lang="en-US" sz="2000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trajectories</a:t>
            </a:r>
            <a:endParaRPr lang="cs-CZ" sz="2000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1291525" y="3644278"/>
                <a:ext cx="6906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𝜹</m:t>
                      </m:r>
                      <m:r>
                        <a:rPr lang="en-US" b="0" i="1" smtClean="0">
                          <a:latin typeface="Cambria Math"/>
                        </a:rPr>
                        <m:t>(0)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1525" y="3644278"/>
                <a:ext cx="690638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3282904" y="3696532"/>
                <a:ext cx="15611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/>
                            </a:rPr>
                            <m:t>𝜹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∝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2904" y="3696532"/>
                <a:ext cx="156118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ovéPole 36"/>
          <p:cNvSpPr txBox="1"/>
          <p:nvPr/>
        </p:nvSpPr>
        <p:spPr>
          <a:xfrm>
            <a:off x="5449094" y="2139944"/>
            <a:ext cx="3515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Unstable </a:t>
            </a:r>
            <a:r>
              <a:rPr lang="en-US" sz="15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(chaotic) </a:t>
            </a:r>
            <a:r>
              <a:rPr lang="en-US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trajectories</a:t>
            </a:r>
            <a:endParaRPr lang="cs-CZ" sz="2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5130115" y="3353327"/>
                <a:ext cx="6906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𝜹</m:t>
                      </m:r>
                      <m:r>
                        <a:rPr lang="en-US" b="0" i="1" smtClean="0">
                          <a:latin typeface="Cambria Math"/>
                        </a:rPr>
                        <m:t>(0)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0115" y="3353327"/>
                <a:ext cx="690638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7311394" y="3722659"/>
                <a:ext cx="1561180" cy="3822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/>
                            </a:rPr>
                            <m:t>𝜹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∝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𝜆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1394" y="3722659"/>
                <a:ext cx="1561180" cy="38228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1114697" y="4196961"/>
            <a:ext cx="349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ebuchet MS" panose="020B0603020202020204" pitchFamily="34" charset="0"/>
              </a:rPr>
              <a:t>At most </a:t>
            </a:r>
            <a:r>
              <a:rPr lang="en-US" b="1" dirty="0" smtClean="0">
                <a:latin typeface="Trebuchet MS" panose="020B0603020202020204" pitchFamily="34" charset="0"/>
              </a:rPr>
              <a:t>polynomial</a:t>
            </a:r>
            <a:r>
              <a:rPr lang="en-US" dirty="0" smtClean="0">
                <a:latin typeface="Trebuchet MS" panose="020B0603020202020204" pitchFamily="34" charset="0"/>
              </a:rPr>
              <a:t> divergence</a:t>
            </a:r>
            <a:endParaRPr lang="cs-CZ" dirty="0">
              <a:latin typeface="Trebuchet MS" panose="020B0603020202020204" pitchFamily="34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5988470" y="4196961"/>
            <a:ext cx="2747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rebuchet MS" panose="020B0603020202020204" pitchFamily="34" charset="0"/>
              </a:rPr>
              <a:t>Exponential</a:t>
            </a:r>
            <a:r>
              <a:rPr lang="en-US" dirty="0" smtClean="0">
                <a:latin typeface="Trebuchet MS" panose="020B0603020202020204" pitchFamily="34" charset="0"/>
              </a:rPr>
              <a:t> divergence</a:t>
            </a:r>
            <a:endParaRPr lang="cs-CZ" dirty="0">
              <a:latin typeface="Trebuchet MS" panose="020B0603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3300322" y="4566292"/>
            <a:ext cx="371007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Trebuchet MS" panose="020B0603020202020204" pitchFamily="34" charset="0"/>
              </a:rPr>
              <a:t>(of a bunch of </a:t>
            </a:r>
            <a:r>
              <a:rPr lang="en-US" sz="1500" dirty="0" err="1" smtClean="0">
                <a:latin typeface="Trebuchet MS" panose="020B0603020202020204" pitchFamily="34" charset="0"/>
              </a:rPr>
              <a:t>neigbouring</a:t>
            </a:r>
            <a:r>
              <a:rPr lang="en-US" sz="1500" dirty="0" smtClean="0">
                <a:latin typeface="Trebuchet MS" panose="020B0603020202020204" pitchFamily="34" charset="0"/>
              </a:rPr>
              <a:t> trajectories)</a:t>
            </a:r>
            <a:endParaRPr lang="cs-CZ" sz="1500" dirty="0">
              <a:latin typeface="Trebuchet MS" panose="020B0603020202020204" pitchFamily="34" charset="0"/>
            </a:endParaRPr>
          </a:p>
        </p:txBody>
      </p:sp>
      <p:pic>
        <p:nvPicPr>
          <p:cNvPr id="69636" name="Picture 4" descr="Výsledek obrázku pro butterfly animation"/>
          <p:cNvPicPr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10258" y="2514296"/>
            <a:ext cx="1343488" cy="123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Skupina 27"/>
          <p:cNvGrpSpPr/>
          <p:nvPr/>
        </p:nvGrpSpPr>
        <p:grpSpPr>
          <a:xfrm>
            <a:off x="929131" y="2169050"/>
            <a:ext cx="7550331" cy="4023360"/>
            <a:chOff x="1280160" y="522514"/>
            <a:chExt cx="7550331" cy="4023360"/>
          </a:xfrm>
        </p:grpSpPr>
        <p:sp>
          <p:nvSpPr>
            <p:cNvPr id="29" name="Obdélník 28"/>
            <p:cNvSpPr/>
            <p:nvPr/>
          </p:nvSpPr>
          <p:spPr>
            <a:xfrm>
              <a:off x="1280160" y="522514"/>
              <a:ext cx="7550331" cy="40233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B4"/>
              </a:solidFill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1414598" y="2459317"/>
              <a:ext cx="2381250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MX" altLang="cs-CZ" sz="1600" dirty="0" smtClean="0">
                  <a:latin typeface="Trebuchet MS" pitchFamily="34" charset="0"/>
                </a:rPr>
                <a:t>(c</a:t>
              </a:r>
              <a:r>
                <a:rPr lang="es-MX" altLang="cs-CZ" sz="1600" b="0" dirty="0" smtClean="0">
                  <a:latin typeface="Trebuchet MS" pitchFamily="34" charset="0"/>
                </a:rPr>
                <a:t>onnected </a:t>
              </a:r>
              <a:r>
                <a:rPr lang="es-MX" altLang="cs-CZ" sz="1600" b="0" dirty="0">
                  <a:latin typeface="Trebuchet MS" pitchFamily="34" charset="0"/>
                </a:rPr>
                <a:t>with additional</a:t>
              </a:r>
              <a:r>
                <a:rPr lang="cs-CZ" altLang="cs-CZ" sz="1600" b="0" dirty="0">
                  <a:latin typeface="Trebuchet MS" pitchFamily="34" charset="0"/>
                </a:rPr>
                <a:t> </a:t>
              </a:r>
              <a:r>
                <a:rPr lang="en-US" altLang="cs-CZ" sz="1600" b="0" dirty="0" smtClean="0">
                  <a:latin typeface="Trebuchet MS" pitchFamily="34" charset="0"/>
                </a:rPr>
                <a:t>symmetries</a:t>
              </a:r>
              <a:r>
                <a:rPr lang="en-US" altLang="cs-CZ" sz="1600" dirty="0" smtClean="0">
                  <a:latin typeface="Trebuchet MS" pitchFamily="34" charset="0"/>
                </a:rPr>
                <a:t>)</a:t>
              </a:r>
              <a:endParaRPr lang="cs-CZ" altLang="cs-CZ" sz="1600" b="0" dirty="0">
                <a:latin typeface="Trebuchet MS" pitchFamily="34" charset="0"/>
              </a:endParaRPr>
            </a:p>
          </p:txBody>
        </p:sp>
        <p:sp>
          <p:nvSpPr>
            <p:cNvPr id="31" name="Rectangle 15"/>
            <p:cNvSpPr>
              <a:spLocks noChangeArrowheads="1"/>
            </p:cNvSpPr>
            <p:nvPr/>
          </p:nvSpPr>
          <p:spPr bwMode="auto">
            <a:xfrm>
              <a:off x="1380715" y="3573924"/>
              <a:ext cx="2673124" cy="40322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MX" altLang="cs-CZ" sz="2200" b="0" dirty="0">
                  <a:solidFill>
                    <a:srgbClr val="0000B4"/>
                  </a:solidFill>
                  <a:latin typeface="Trebuchet MS" pitchFamily="34" charset="0"/>
                </a:rPr>
                <a:t>Integrable</a:t>
              </a:r>
              <a:r>
                <a:rPr lang="cs-CZ" altLang="cs-CZ" sz="2200" b="0" dirty="0">
                  <a:solidFill>
                    <a:srgbClr val="0000B4"/>
                  </a:solidFill>
                  <a:latin typeface="Trebuchet MS" pitchFamily="34" charset="0"/>
                </a:rPr>
                <a:t> </a:t>
              </a:r>
              <a:r>
                <a:rPr lang="es-MX" altLang="cs-CZ" sz="2200" b="0" dirty="0">
                  <a:solidFill>
                    <a:srgbClr val="0000B4"/>
                  </a:solidFill>
                  <a:latin typeface="Trebuchet MS" pitchFamily="34" charset="0"/>
                </a:rPr>
                <a:t>system</a:t>
              </a:r>
              <a:r>
                <a:rPr lang="cs-CZ" altLang="cs-CZ" sz="2200" b="0" dirty="0">
                  <a:solidFill>
                    <a:srgbClr val="0000B4"/>
                  </a:solidFill>
                  <a:latin typeface="Trebuchet MS" pitchFamily="34" charset="0"/>
                </a:rPr>
                <a:t>:</a:t>
              </a:r>
            </a:p>
          </p:txBody>
        </p:sp>
        <p:sp>
          <p:nvSpPr>
            <p:cNvPr id="32" name="Rectangle 16"/>
            <p:cNvSpPr>
              <a:spLocks noChangeArrowheads="1"/>
            </p:cNvSpPr>
            <p:nvPr/>
          </p:nvSpPr>
          <p:spPr bwMode="auto">
            <a:xfrm>
              <a:off x="4057020" y="3191211"/>
              <a:ext cx="2381250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s-MX" altLang="cs-CZ" sz="1600" b="0" dirty="0">
                  <a:latin typeface="Trebuchet MS" pitchFamily="34" charset="0"/>
                </a:rPr>
                <a:t>Number of independent integrals of motion</a:t>
              </a:r>
              <a:endParaRPr lang="cs-CZ" altLang="cs-CZ" sz="1600" b="0" dirty="0">
                <a:latin typeface="Trebuchet MS" pitchFamily="34" charset="0"/>
              </a:endParaRPr>
            </a:p>
          </p:txBody>
        </p:sp>
        <p:sp>
          <p:nvSpPr>
            <p:cNvPr id="35" name="Rectangle 17"/>
            <p:cNvSpPr>
              <a:spLocks noChangeArrowheads="1"/>
            </p:cNvSpPr>
            <p:nvPr/>
          </p:nvSpPr>
          <p:spPr bwMode="auto">
            <a:xfrm>
              <a:off x="6719258" y="3226136"/>
              <a:ext cx="1997075" cy="58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MX" altLang="cs-CZ" sz="1600" b="0" dirty="0">
                  <a:latin typeface="Trebuchet MS" pitchFamily="34" charset="0"/>
                </a:rPr>
                <a:t>number of degrees of freedom</a:t>
              </a:r>
              <a:endParaRPr lang="cs-CZ" altLang="cs-CZ" sz="1600" b="0" dirty="0">
                <a:latin typeface="Trebuchet MS" pitchFamily="34" charset="0"/>
              </a:endParaRPr>
            </a:p>
          </p:txBody>
        </p:sp>
        <p:sp>
          <p:nvSpPr>
            <p:cNvPr id="36" name="Text Box 18"/>
            <p:cNvSpPr txBox="1">
              <a:spLocks noChangeArrowheads="1"/>
            </p:cNvSpPr>
            <p:nvPr/>
          </p:nvSpPr>
          <p:spPr bwMode="auto">
            <a:xfrm>
              <a:off x="5948460" y="3251447"/>
              <a:ext cx="1255712" cy="54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cs-CZ" sz="3000" dirty="0">
                  <a:solidFill>
                    <a:srgbClr val="CC3300"/>
                  </a:solidFill>
                  <a:latin typeface="Trebuchet MS" pitchFamily="34" charset="0"/>
                </a:rPr>
                <a:t>=</a:t>
              </a:r>
              <a:endParaRPr lang="cs-CZ" altLang="cs-CZ" sz="3000" dirty="0">
                <a:solidFill>
                  <a:srgbClr val="CC3300"/>
                </a:solidFill>
                <a:latin typeface="Trebuchet MS" pitchFamily="34" charset="0"/>
              </a:endParaRPr>
            </a:p>
          </p:txBody>
        </p:sp>
        <p:sp>
          <p:nvSpPr>
            <p:cNvPr id="38" name="Rectangle 19"/>
            <p:cNvSpPr>
              <a:spLocks noChangeArrowheads="1"/>
            </p:cNvSpPr>
            <p:nvPr/>
          </p:nvSpPr>
          <p:spPr bwMode="auto">
            <a:xfrm>
              <a:off x="4069272" y="3178511"/>
              <a:ext cx="4558161" cy="1149649"/>
            </a:xfrm>
            <a:prstGeom prst="rect">
              <a:avLst/>
            </a:prstGeom>
            <a:noFill/>
            <a:ln w="19050" algn="ctr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cs-CZ" altLang="cs-CZ" sz="3000">
                <a:latin typeface="Trebuchet MS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Obdélník 40"/>
                <p:cNvSpPr/>
                <p:nvPr/>
              </p:nvSpPr>
              <p:spPr>
                <a:xfrm>
                  <a:off x="4376793" y="1223344"/>
                  <a:ext cx="2867708" cy="411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cs-CZ" altLang="cs-CZ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  <m:r>
                          <a:rPr lang="cs-CZ" altLang="cs-CZ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cs-CZ" altLang="cs-CZ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  <m:d>
                          <m:dPr>
                            <m:ctrlPr>
                              <a:rPr lang="cs-CZ" altLang="cs-CZ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cs-CZ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altLang="cs-CZ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altLang="cs-CZ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cs-CZ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,…,</m:t>
                            </m:r>
                            <m:sSub>
                              <m:sSubPr>
                                <m:ctrlPr>
                                  <a:rPr lang="en-US" altLang="cs-CZ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cs-CZ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altLang="cs-CZ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𝑓</m:t>
                                </m:r>
                              </m:sub>
                            </m:sSub>
                            <m:r>
                              <a:rPr lang="en-US" altLang="cs-CZ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cs-CZ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cs-CZ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cs-CZ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cs-CZ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,…,</m:t>
                            </m:r>
                            <m:sSub>
                              <m:sSubPr>
                                <m:ctrlPr>
                                  <a:rPr lang="en-US" altLang="cs-CZ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cs-CZ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cs-CZ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𝑓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cs-CZ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" name="Obdélník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76793" y="1223344"/>
                  <a:ext cx="2867708" cy="411331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b="-8955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" name="Obdélník 42"/>
            <p:cNvSpPr/>
            <p:nvPr/>
          </p:nvSpPr>
          <p:spPr>
            <a:xfrm>
              <a:off x="1380715" y="1213567"/>
              <a:ext cx="1816523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altLang="cs-CZ" sz="2200" dirty="0" err="1">
                  <a:solidFill>
                    <a:srgbClr val="0000B4"/>
                  </a:solidFill>
                  <a:latin typeface="Trebuchet MS" pitchFamily="34" charset="0"/>
                </a:rPr>
                <a:t>Hamiltonian</a:t>
              </a:r>
              <a:r>
                <a:rPr lang="cs-CZ" altLang="cs-CZ" sz="2200" dirty="0">
                  <a:solidFill>
                    <a:srgbClr val="0000B4"/>
                  </a:solidFill>
                  <a:latin typeface="Trebuchet MS" pitchFamily="34" charset="0"/>
                </a:rPr>
                <a:t>:</a:t>
              </a:r>
              <a:endParaRPr lang="cs-CZ" sz="2200" dirty="0"/>
            </a:p>
          </p:txBody>
        </p:sp>
        <p:sp>
          <p:nvSpPr>
            <p:cNvPr id="44" name="Obdélník 43"/>
            <p:cNvSpPr/>
            <p:nvPr/>
          </p:nvSpPr>
          <p:spPr>
            <a:xfrm>
              <a:off x="1380715" y="2054866"/>
              <a:ext cx="268855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cs-CZ" sz="2200" dirty="0" smtClean="0">
                  <a:solidFill>
                    <a:srgbClr val="0000B4"/>
                  </a:solidFill>
                  <a:latin typeface="Trebuchet MS" pitchFamily="34" charset="0"/>
                </a:rPr>
                <a:t>Integrals of motion</a:t>
              </a:r>
              <a:r>
                <a:rPr lang="cs-CZ" altLang="cs-CZ" sz="2200" dirty="0" smtClean="0">
                  <a:solidFill>
                    <a:srgbClr val="0000B4"/>
                  </a:solidFill>
                  <a:latin typeface="Trebuchet MS" pitchFamily="34" charset="0"/>
                </a:rPr>
                <a:t>:</a:t>
              </a:r>
              <a:endParaRPr lang="cs-CZ" sz="2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ovéPole 44"/>
                <p:cNvSpPr txBox="1"/>
                <p:nvPr/>
              </p:nvSpPr>
              <p:spPr>
                <a:xfrm>
                  <a:off x="4353671" y="2067280"/>
                  <a:ext cx="3694473" cy="4113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,…,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𝑓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,…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𝑓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const</m:t>
                        </m:r>
                        <m:r>
                          <a:rPr lang="en-US" b="0" i="0" smtClean="0">
                            <a:latin typeface="Cambria Math"/>
                          </a:rPr>
                          <m:t>.</m:t>
                        </m:r>
                      </m:oMath>
                    </m:oMathPara>
                  </a14:m>
                  <a:endParaRPr lang="cs-CZ" dirty="0"/>
                </a:p>
              </p:txBody>
            </p:sp>
          </mc:Choice>
          <mc:Fallback xmlns="">
            <p:sp>
              <p:nvSpPr>
                <p:cNvPr id="4" name="TextovéPole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53671" y="2067280"/>
                  <a:ext cx="3694473" cy="411395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b="-7353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Obdélník 45"/>
            <p:cNvSpPr/>
            <p:nvPr/>
          </p:nvSpPr>
          <p:spPr>
            <a:xfrm>
              <a:off x="1380722" y="1634675"/>
              <a:ext cx="2860078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cs-CZ" sz="2200" dirty="0" smtClean="0">
                  <a:solidFill>
                    <a:srgbClr val="0000B4"/>
                  </a:solidFill>
                  <a:latin typeface="Trebuchet MS" pitchFamily="34" charset="0"/>
                </a:rPr>
                <a:t>Conservative system</a:t>
              </a:r>
              <a:r>
                <a:rPr lang="cs-CZ" altLang="cs-CZ" sz="2200" dirty="0" smtClean="0">
                  <a:solidFill>
                    <a:srgbClr val="0000B4"/>
                  </a:solidFill>
                  <a:latin typeface="Trebuchet MS" pitchFamily="34" charset="0"/>
                </a:rPr>
                <a:t>:</a:t>
              </a:r>
              <a:endParaRPr lang="cs-CZ" sz="2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Obdélník 46"/>
                <p:cNvSpPr/>
                <p:nvPr/>
              </p:nvSpPr>
              <p:spPr>
                <a:xfrm>
                  <a:off x="4394211" y="1665452"/>
                  <a:ext cx="174573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cs-CZ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𝐸</m:t>
                        </m:r>
                        <m:r>
                          <a:rPr lang="cs-CZ" altLang="cs-CZ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cs-CZ" altLang="cs-CZ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  <m:r>
                          <a:rPr lang="en-US" altLang="cs-CZ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cs-CZ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const</m:t>
                        </m:r>
                        <m:r>
                          <a:rPr lang="en-US" altLang="cs-CZ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</m:oMath>
                    </m:oMathPara>
                  </a14:m>
                  <a:endParaRPr lang="cs-CZ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Obdélník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94211" y="1665452"/>
                  <a:ext cx="1745734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ovéPole 47"/>
                <p:cNvSpPr txBox="1"/>
                <p:nvPr/>
              </p:nvSpPr>
              <p:spPr>
                <a:xfrm>
                  <a:off x="4263576" y="2558971"/>
                  <a:ext cx="2139179" cy="4483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Poisson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oMath>
                    </m:oMathPara>
                  </a14:m>
                  <a:endParaRPr lang="cs-CZ" dirty="0"/>
                </a:p>
              </p:txBody>
            </p:sp>
          </mc:Choice>
          <mc:Fallback xmlns="">
            <p:sp>
              <p:nvSpPr>
                <p:cNvPr id="5" name="TextovéPole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63576" y="2558971"/>
                  <a:ext cx="2139179" cy="44839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 b="-4110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TextovéPole 48"/>
            <p:cNvSpPr txBox="1"/>
            <p:nvPr/>
          </p:nvSpPr>
          <p:spPr>
            <a:xfrm>
              <a:off x="4069271" y="3962399"/>
              <a:ext cx="4558161" cy="369332"/>
            </a:xfrm>
            <a:prstGeom prst="rect">
              <a:avLst/>
            </a:prstGeom>
            <a:solidFill>
              <a:srgbClr val="FFCC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Trebuchet MS" panose="020B0603020202020204" pitchFamily="34" charset="0"/>
                </a:rPr>
                <a:t>All trajectories quasiperiodic</a:t>
              </a:r>
              <a:endParaRPr lang="cs-CZ" b="1" dirty="0">
                <a:latin typeface="Trebuchet MS" panose="020B0603020202020204" pitchFamily="34" charset="0"/>
              </a:endParaRPr>
            </a:p>
          </p:txBody>
        </p:sp>
        <p:sp>
          <p:nvSpPr>
            <p:cNvPr id="50" name="TextovéPole 49"/>
            <p:cNvSpPr txBox="1"/>
            <p:nvPr/>
          </p:nvSpPr>
          <p:spPr>
            <a:xfrm>
              <a:off x="1280160" y="630091"/>
              <a:ext cx="7550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u="sng" dirty="0" err="1" smtClean="0">
                  <a:solidFill>
                    <a:srgbClr val="0000B4"/>
                  </a:solidFill>
                  <a:latin typeface="Trebuchet MS" panose="020B0603020202020204" pitchFamily="34" charset="0"/>
                </a:rPr>
                <a:t>Integrability</a:t>
              </a:r>
              <a:endParaRPr lang="cs-CZ" sz="2800" u="sng" dirty="0">
                <a:solidFill>
                  <a:srgbClr val="0000B4"/>
                </a:solidFill>
                <a:latin typeface="Trebuchet MS" panose="020B06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51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3" b="10264"/>
          <a:stretch/>
        </p:blipFill>
        <p:spPr bwMode="auto">
          <a:xfrm>
            <a:off x="896982" y="1483581"/>
            <a:ext cx="7801839" cy="4278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33412" y="332656"/>
            <a:ext cx="81870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cs-CZ" sz="3200" b="0" u="sng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Map of chaos</a:t>
            </a:r>
            <a:endParaRPr lang="cs-CZ" altLang="cs-CZ" sz="2600" b="0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>
          <a:xfrm>
            <a:off x="482242" y="332656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Přímá spojnice 6"/>
          <p:cNvCxnSpPr/>
          <p:nvPr/>
        </p:nvCxnSpPr>
        <p:spPr>
          <a:xfrm flipH="1">
            <a:off x="179512" y="6453336"/>
            <a:ext cx="8640960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Line 4"/>
          <p:cNvSpPr>
            <a:spLocks noChangeShapeType="1"/>
          </p:cNvSpPr>
          <p:nvPr/>
        </p:nvSpPr>
        <p:spPr bwMode="auto">
          <a:xfrm flipV="1">
            <a:off x="778940" y="2580265"/>
            <a:ext cx="0" cy="234007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5"/>
              <p:cNvSpPr txBox="1">
                <a:spLocks noChangeArrowheads="1"/>
              </p:cNvSpPr>
              <p:nvPr/>
            </p:nvSpPr>
            <p:spPr bwMode="auto">
              <a:xfrm>
                <a:off x="554329" y="2066424"/>
                <a:ext cx="47943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19050">
                    <a:solidFill>
                      <a:srgbClr val="000000"/>
                    </a:solidFill>
                    <a:miter lim="800000"/>
                    <a:headEnd type="none" w="sm" len="sm"/>
                    <a:tailEnd type="none" w="lg" len="med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Century Gothic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Century Gothic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entury Gothic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entury Gothic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chemeClr val="tx1"/>
                    </a:solidFill>
                    <a:latin typeface="Century Gothic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Century Gothic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Century Gothic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Century Gothic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Century Gothic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0" i="1" dirty="0" smtClean="0">
                          <a:latin typeface="Cambria Math"/>
                        </a:rPr>
                        <m:t>𝐸</m:t>
                      </m:r>
                    </m:oMath>
                  </m:oMathPara>
                </a14:m>
                <a:endParaRPr lang="cs-CZ" altLang="cs-CZ" sz="2400" b="0" i="1" dirty="0">
                  <a:latin typeface="Arial" charset="0"/>
                </a:endParaRPr>
              </a:p>
            </p:txBody>
          </p:sp>
        </mc:Choice>
        <mc:Fallback xmlns="">
          <p:sp>
            <p:nvSpPr>
              <p:cNvPr id="9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4329" y="2066424"/>
                <a:ext cx="479430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 type="none" w="sm" len="sm"/>
                    <a:tailEnd type="none" w="lg" len="med"/>
                  </a14:hiddenLine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Line 4"/>
          <p:cNvSpPr>
            <a:spLocks noChangeShapeType="1"/>
          </p:cNvSpPr>
          <p:nvPr/>
        </p:nvSpPr>
        <p:spPr bwMode="auto">
          <a:xfrm flipV="1">
            <a:off x="2821099" y="6074229"/>
            <a:ext cx="328360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6322422" y="5895704"/>
            <a:ext cx="2525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ebuchet MS" panose="020B0603020202020204" pitchFamily="34" charset="0"/>
              </a:rPr>
              <a:t>External parameter(s)</a:t>
            </a:r>
            <a:endParaRPr lang="cs-CZ" dirty="0">
              <a:latin typeface="Trebuchet MS" panose="020B0603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4212607" y="353700"/>
            <a:ext cx="4644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latin typeface="Trebuchet MS" panose="020B0603020202020204" pitchFamily="34" charset="0"/>
              </a:rPr>
              <a:t>(</a:t>
            </a:r>
            <a:r>
              <a:rPr lang="cs-CZ" dirty="0" err="1" smtClean="0">
                <a:latin typeface="Trebuchet MS" panose="020B0603020202020204" pitchFamily="34" charset="0"/>
              </a:rPr>
              <a:t>general</a:t>
            </a:r>
            <a:r>
              <a:rPr lang="cs-CZ" dirty="0" smtClean="0">
                <a:latin typeface="Trebuchet MS" panose="020B0603020202020204" pitchFamily="34" charset="0"/>
              </a:rPr>
              <a:t> </a:t>
            </a:r>
            <a:r>
              <a:rPr lang="cs-CZ" dirty="0" err="1" smtClean="0">
                <a:latin typeface="Trebuchet MS" panose="020B0603020202020204" pitchFamily="34" charset="0"/>
              </a:rPr>
              <a:t>behaviour</a:t>
            </a:r>
            <a:r>
              <a:rPr lang="cs-CZ" dirty="0" smtClean="0">
                <a:latin typeface="Trebuchet MS" panose="020B0603020202020204" pitchFamily="34" charset="0"/>
              </a:rPr>
              <a:t> in a </a:t>
            </a:r>
            <a:r>
              <a:rPr lang="cs-CZ" dirty="0" err="1" smtClean="0">
                <a:latin typeface="Trebuchet MS" panose="020B0603020202020204" pitchFamily="34" charset="0"/>
              </a:rPr>
              <a:t>low-dimensional</a:t>
            </a:r>
            <a:r>
              <a:rPr lang="cs-CZ" dirty="0" smtClean="0">
                <a:latin typeface="Trebuchet MS" panose="020B0603020202020204" pitchFamily="34" charset="0"/>
              </a:rPr>
              <a:t> </a:t>
            </a:r>
            <a:r>
              <a:rPr lang="cs-CZ" dirty="0" err="1" smtClean="0">
                <a:latin typeface="Trebuchet MS" panose="020B0603020202020204" pitchFamily="34" charset="0"/>
              </a:rPr>
              <a:t>classical</a:t>
            </a:r>
            <a:r>
              <a:rPr lang="cs-CZ" dirty="0" smtClean="0">
                <a:latin typeface="Trebuchet MS" panose="020B0603020202020204" pitchFamily="34" charset="0"/>
              </a:rPr>
              <a:t> </a:t>
            </a:r>
            <a:r>
              <a:rPr lang="cs-CZ" dirty="0" err="1" smtClean="0">
                <a:latin typeface="Trebuchet MS" panose="020B0603020202020204" pitchFamily="34" charset="0"/>
              </a:rPr>
              <a:t>system</a:t>
            </a:r>
            <a:r>
              <a:rPr lang="cs-CZ" dirty="0" smtClean="0">
                <a:latin typeface="Trebuchet MS" panose="020B0603020202020204" pitchFamily="34" charset="0"/>
              </a:rPr>
              <a:t>)</a:t>
            </a:r>
            <a:endParaRPr lang="cs-CZ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67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633412" y="332656"/>
            <a:ext cx="81870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cs-CZ" sz="3200" b="0" u="sng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Quantum chaos: </a:t>
            </a:r>
            <a:r>
              <a:rPr lang="en-US" altLang="cs-CZ" sz="2600" b="0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Correlations in spectra</a:t>
            </a:r>
            <a:endParaRPr lang="cs-CZ" altLang="cs-CZ" sz="2600" b="0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33" name="Přímá spojnice 32"/>
          <p:cNvCxnSpPr/>
          <p:nvPr/>
        </p:nvCxnSpPr>
        <p:spPr>
          <a:xfrm>
            <a:off x="482242" y="332656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33"/>
          <p:cNvCxnSpPr/>
          <p:nvPr/>
        </p:nvCxnSpPr>
        <p:spPr>
          <a:xfrm flipH="1">
            <a:off x="179512" y="6453336"/>
            <a:ext cx="8640960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17538" y="925513"/>
            <a:ext cx="8132762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80"/>
                </a:solidFill>
                <a:miter lim="800000"/>
                <a:headEnd type="none" w="sm" len="sm"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ts val="300"/>
              </a:spcBef>
            </a:pPr>
            <a:r>
              <a:rPr lang="cs-CZ" altLang="cs-CZ" sz="1600" b="0" dirty="0" err="1" smtClean="0">
                <a:latin typeface="Trebuchet MS" pitchFamily="34" charset="0"/>
              </a:rPr>
              <a:t>Schrödinger</a:t>
            </a:r>
            <a:r>
              <a:rPr lang="cs-CZ" altLang="cs-CZ" sz="1600" b="0" dirty="0" smtClean="0">
                <a:latin typeface="Trebuchet MS" pitchFamily="34" charset="0"/>
              </a:rPr>
              <a:t> </a:t>
            </a:r>
            <a:r>
              <a:rPr lang="en-US" altLang="cs-CZ" sz="1600" b="0" dirty="0" smtClean="0">
                <a:latin typeface="Trebuchet MS" pitchFamily="34" charset="0"/>
              </a:rPr>
              <a:t>equation is linear</a:t>
            </a:r>
            <a:r>
              <a:rPr lang="cs-CZ" altLang="cs-CZ" sz="1600" b="0" dirty="0" smtClean="0">
                <a:latin typeface="Trebuchet MS" pitchFamily="34" charset="0"/>
              </a:rPr>
              <a:t> </a:t>
            </a:r>
            <a:r>
              <a:rPr lang="cs-CZ" altLang="cs-CZ" sz="1600" b="0" dirty="0">
                <a:latin typeface="Trebuchet MS" pitchFamily="34" charset="0"/>
              </a:rPr>
              <a:t>		</a:t>
            </a:r>
            <a:r>
              <a:rPr lang="en-US" altLang="cs-CZ" sz="1600" b="0" dirty="0" smtClean="0">
                <a:latin typeface="Trebuchet MS" pitchFamily="34" charset="0"/>
              </a:rPr>
              <a:t>quantum suppression of chaos</a:t>
            </a:r>
            <a:endParaRPr lang="cs-CZ" altLang="cs-CZ" sz="1600" b="0" dirty="0">
              <a:latin typeface="Trebuchet MS" pitchFamily="34" charset="0"/>
            </a:endParaRPr>
          </a:p>
          <a:p>
            <a:pPr eaLnBrk="1" hangingPunct="1">
              <a:spcBef>
                <a:spcPts val="300"/>
              </a:spcBef>
            </a:pPr>
            <a:r>
              <a:rPr lang="cs-CZ" altLang="cs-CZ" sz="1600" b="0" dirty="0">
                <a:latin typeface="Trebuchet MS" pitchFamily="34" charset="0"/>
              </a:rPr>
              <a:t>   </a:t>
            </a:r>
            <a:r>
              <a:rPr lang="en-US" altLang="cs-CZ" sz="1600" dirty="0">
                <a:latin typeface="Trebuchet MS" pitchFamily="34" charset="0"/>
              </a:rPr>
              <a:t>N</a:t>
            </a:r>
            <a:r>
              <a:rPr lang="en-US" altLang="cs-CZ" sz="1600" b="0" dirty="0" smtClean="0">
                <a:latin typeface="Trebuchet MS" pitchFamily="34" charset="0"/>
              </a:rPr>
              <a:t>o trajectories, no phase space</a:t>
            </a:r>
            <a:endParaRPr lang="cs-CZ" altLang="cs-CZ" sz="1600" b="0" dirty="0">
              <a:latin typeface="Trebuchet MS" pitchFamily="34" charset="0"/>
            </a:endParaRPr>
          </a:p>
          <a:p>
            <a:pPr eaLnBrk="1" hangingPunct="1">
              <a:spcBef>
                <a:spcPts val="300"/>
              </a:spcBef>
            </a:pPr>
            <a:r>
              <a:rPr lang="cs-CZ" altLang="cs-CZ" sz="1600" b="0" dirty="0">
                <a:latin typeface="Trebuchet MS" pitchFamily="34" charset="0"/>
              </a:rPr>
              <a:t>   </a:t>
            </a:r>
            <a:r>
              <a:rPr lang="en-US" altLang="cs-CZ" sz="1600" b="0" dirty="0" smtClean="0">
                <a:latin typeface="Trebuchet MS" pitchFamily="34" charset="0"/>
              </a:rPr>
              <a:t>E</a:t>
            </a:r>
            <a:r>
              <a:rPr lang="cs-CZ" altLang="cs-CZ" sz="1600" b="0" dirty="0" err="1" smtClean="0">
                <a:latin typeface="Trebuchet MS" pitchFamily="34" charset="0"/>
              </a:rPr>
              <a:t>nerg</a:t>
            </a:r>
            <a:r>
              <a:rPr lang="en-US" altLang="cs-CZ" sz="1600" b="0" dirty="0" smtClean="0">
                <a:latin typeface="Trebuchet MS" pitchFamily="34" charset="0"/>
              </a:rPr>
              <a:t>y</a:t>
            </a:r>
            <a:r>
              <a:rPr lang="cs-CZ" altLang="cs-CZ" sz="1600" b="0" dirty="0" smtClean="0">
                <a:latin typeface="Trebuchet MS" pitchFamily="34" charset="0"/>
              </a:rPr>
              <a:t> </a:t>
            </a:r>
            <a:r>
              <a:rPr lang="cs-CZ" altLang="cs-CZ" sz="1600" b="0" dirty="0" err="1" smtClean="0">
                <a:latin typeface="Trebuchet MS" pitchFamily="34" charset="0"/>
              </a:rPr>
              <a:t>spe</a:t>
            </a:r>
            <a:r>
              <a:rPr lang="en-US" altLang="cs-CZ" sz="1600" b="0" dirty="0" smtClean="0">
                <a:latin typeface="Trebuchet MS" pitchFamily="34" charset="0"/>
              </a:rPr>
              <a:t>c</a:t>
            </a:r>
            <a:r>
              <a:rPr lang="cs-CZ" altLang="cs-CZ" sz="1600" b="0" dirty="0" smtClean="0">
                <a:latin typeface="Trebuchet MS" pitchFamily="34" charset="0"/>
              </a:rPr>
              <a:t>t</a:t>
            </a:r>
            <a:r>
              <a:rPr lang="en-US" altLang="cs-CZ" sz="1600" b="0" dirty="0" err="1" smtClean="0">
                <a:latin typeface="Trebuchet MS" pitchFamily="34" charset="0"/>
              </a:rPr>
              <a:t>ra</a:t>
            </a:r>
            <a:endParaRPr lang="cs-CZ" altLang="cs-CZ" sz="1600" b="0" dirty="0">
              <a:latin typeface="Trebuchet MS" pitchFamily="34" charset="0"/>
            </a:endParaRPr>
          </a:p>
        </p:txBody>
      </p:sp>
      <p:grpSp>
        <p:nvGrpSpPr>
          <p:cNvPr id="6" name="Skupina 14"/>
          <p:cNvGrpSpPr>
            <a:grpSpLocks/>
          </p:cNvGrpSpPr>
          <p:nvPr/>
        </p:nvGrpSpPr>
        <p:grpSpPr bwMode="auto">
          <a:xfrm>
            <a:off x="941388" y="1301750"/>
            <a:ext cx="152400" cy="182563"/>
            <a:chOff x="1176570" y="1327406"/>
            <a:chExt cx="152400" cy="181674"/>
          </a:xfrm>
        </p:grpSpPr>
        <p:cxnSp>
          <p:nvCxnSpPr>
            <p:cNvPr id="7" name="Přímá spojnice 9"/>
            <p:cNvCxnSpPr>
              <a:cxnSpLocks noChangeShapeType="1"/>
            </p:cNvCxnSpPr>
            <p:nvPr/>
          </p:nvCxnSpPr>
          <p:spPr bwMode="auto">
            <a:xfrm>
              <a:off x="1176570" y="1342826"/>
              <a:ext cx="152400" cy="166254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Přímá spojnice 28"/>
            <p:cNvCxnSpPr>
              <a:cxnSpLocks noChangeShapeType="1"/>
            </p:cNvCxnSpPr>
            <p:nvPr/>
          </p:nvCxnSpPr>
          <p:spPr bwMode="auto">
            <a:xfrm flipH="1">
              <a:off x="1176570" y="1327406"/>
              <a:ext cx="152400" cy="181674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" name="Skupina 24"/>
          <p:cNvGrpSpPr>
            <a:grpSpLocks/>
          </p:cNvGrpSpPr>
          <p:nvPr/>
        </p:nvGrpSpPr>
        <p:grpSpPr bwMode="auto">
          <a:xfrm>
            <a:off x="935038" y="1604963"/>
            <a:ext cx="173037" cy="142875"/>
            <a:chOff x="1189358" y="1694517"/>
            <a:chExt cx="172116" cy="142881"/>
          </a:xfrm>
        </p:grpSpPr>
        <p:cxnSp>
          <p:nvCxnSpPr>
            <p:cNvPr id="10" name="Přímá spojnice 32"/>
            <p:cNvCxnSpPr>
              <a:cxnSpLocks noChangeShapeType="1"/>
            </p:cNvCxnSpPr>
            <p:nvPr/>
          </p:nvCxnSpPr>
          <p:spPr bwMode="auto">
            <a:xfrm>
              <a:off x="1189358" y="1754271"/>
              <a:ext cx="95382" cy="83127"/>
            </a:xfrm>
            <a:prstGeom prst="line">
              <a:avLst/>
            </a:prstGeom>
            <a:noFill/>
            <a:ln w="31750" algn="ctr">
              <a:solidFill>
                <a:srgbClr val="00B050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Přímá spojnice 34"/>
            <p:cNvCxnSpPr>
              <a:cxnSpLocks noChangeShapeType="1"/>
            </p:cNvCxnSpPr>
            <p:nvPr/>
          </p:nvCxnSpPr>
          <p:spPr bwMode="auto">
            <a:xfrm flipV="1">
              <a:off x="1271952" y="1694517"/>
              <a:ext cx="89522" cy="142881"/>
            </a:xfrm>
            <a:prstGeom prst="line">
              <a:avLst/>
            </a:prstGeom>
            <a:noFill/>
            <a:ln w="31750" algn="ctr">
              <a:solidFill>
                <a:srgbClr val="00B050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2" name="Přímá spojnice se šipkou 22"/>
          <p:cNvCxnSpPr>
            <a:cxnSpLocks noChangeShapeType="1"/>
          </p:cNvCxnSpPr>
          <p:nvPr/>
        </p:nvCxnSpPr>
        <p:spPr bwMode="auto">
          <a:xfrm>
            <a:off x="4367213" y="1106488"/>
            <a:ext cx="620712" cy="0"/>
          </a:xfrm>
          <a:prstGeom prst="straightConnector1">
            <a:avLst/>
          </a:prstGeom>
          <a:noFill/>
          <a:ln w="19050" algn="ctr">
            <a:solidFill>
              <a:srgbClr val="C00000"/>
            </a:solidFill>
            <a:round/>
            <a:headEnd type="oval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" name="Skupina 2"/>
          <p:cNvGrpSpPr/>
          <p:nvPr/>
        </p:nvGrpSpPr>
        <p:grpSpPr>
          <a:xfrm>
            <a:off x="1366540" y="1839478"/>
            <a:ext cx="6789684" cy="2071799"/>
            <a:chOff x="1366540" y="1952695"/>
            <a:chExt cx="6789684" cy="2071799"/>
          </a:xfrm>
        </p:grpSpPr>
        <p:pic>
          <p:nvPicPr>
            <p:cNvPr id="15" name="Picture 3" descr="Comparison of spectra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3956" y="2112559"/>
              <a:ext cx="6672268" cy="1911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Line 4"/>
            <p:cNvSpPr>
              <a:spLocks noChangeShapeType="1"/>
            </p:cNvSpPr>
            <p:nvPr/>
          </p:nvSpPr>
          <p:spPr bwMode="auto">
            <a:xfrm flipV="1">
              <a:off x="1606255" y="2396872"/>
              <a:ext cx="0" cy="134330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1366540" y="1952695"/>
                  <a:ext cx="479430" cy="3667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1905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lg" len="med"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Century Gothic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400">
                      <a:solidFill>
                        <a:schemeClr val="tx1"/>
                      </a:solidFill>
                      <a:latin typeface="Century Gothic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entury Gothic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entury Gothic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1600">
                      <a:solidFill>
                        <a:schemeClr val="tx1"/>
                      </a:solidFill>
                      <a:latin typeface="Century Gothic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Century Gothic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Century Gothic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Century Gothic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Century Gothic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cs-CZ" altLang="cs-CZ" sz="1800" b="0" i="1" dirty="0" smtClean="0">
                            <a:latin typeface="Cambria Math"/>
                          </a:rPr>
                          <m:t>𝐸</m:t>
                        </m:r>
                      </m:oMath>
                    </m:oMathPara>
                  </a14:m>
                  <a:endParaRPr lang="cs-CZ" altLang="cs-CZ" sz="1800" b="0" i="1" dirty="0"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17" name="Text 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366540" y="1952695"/>
                  <a:ext cx="479430" cy="366789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lg" len="med"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Skupina 18"/>
          <p:cNvGrpSpPr/>
          <p:nvPr/>
        </p:nvGrpSpPr>
        <p:grpSpPr>
          <a:xfrm>
            <a:off x="1594211" y="3992514"/>
            <a:ext cx="7645588" cy="1141456"/>
            <a:chOff x="1594211" y="3992514"/>
            <a:chExt cx="7645588" cy="1141456"/>
          </a:xfrm>
        </p:grpSpPr>
        <p:sp>
          <p:nvSpPr>
            <p:cNvPr id="32" name="Text Box 42"/>
            <p:cNvSpPr txBox="1">
              <a:spLocks noChangeArrowheads="1"/>
            </p:cNvSpPr>
            <p:nvPr/>
          </p:nvSpPr>
          <p:spPr bwMode="auto">
            <a:xfrm>
              <a:off x="4523857" y="3992514"/>
              <a:ext cx="2359051" cy="366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 type="none" w="sm" len="sm"/>
                  <a:tailEnd type="none" w="lg" len="med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cs-CZ" altLang="cs-CZ" sz="1800" dirty="0" smtClean="0">
                  <a:solidFill>
                    <a:srgbClr val="CC3300"/>
                  </a:solidFill>
                  <a:latin typeface="Trebuchet MS" pitchFamily="34" charset="0"/>
                </a:rPr>
                <a:t>CHAOTI</a:t>
              </a:r>
              <a:r>
                <a:rPr lang="en-US" altLang="cs-CZ" sz="1800" dirty="0" smtClean="0">
                  <a:solidFill>
                    <a:srgbClr val="CC3300"/>
                  </a:solidFill>
                  <a:latin typeface="Trebuchet MS" pitchFamily="34" charset="0"/>
                </a:rPr>
                <a:t>C</a:t>
              </a:r>
              <a:r>
                <a:rPr lang="cs-CZ" altLang="cs-CZ" sz="1800" dirty="0" smtClean="0">
                  <a:solidFill>
                    <a:srgbClr val="CC3300"/>
                  </a:solidFill>
                  <a:latin typeface="Trebuchet MS" pitchFamily="34" charset="0"/>
                </a:rPr>
                <a:t> </a:t>
              </a:r>
              <a:r>
                <a:rPr lang="cs-CZ" altLang="cs-CZ" sz="1800" dirty="0" err="1" smtClean="0">
                  <a:solidFill>
                    <a:srgbClr val="CC3300"/>
                  </a:solidFill>
                  <a:latin typeface="Trebuchet MS" pitchFamily="34" charset="0"/>
                </a:rPr>
                <a:t>syst</a:t>
              </a:r>
              <a:r>
                <a:rPr lang="en-US" altLang="cs-CZ" sz="1800" dirty="0" smtClean="0">
                  <a:solidFill>
                    <a:srgbClr val="CC3300"/>
                  </a:solidFill>
                  <a:latin typeface="Trebuchet MS" pitchFamily="34" charset="0"/>
                </a:rPr>
                <a:t>e</a:t>
              </a:r>
              <a:r>
                <a:rPr lang="cs-CZ" altLang="cs-CZ" sz="1800" dirty="0" smtClean="0">
                  <a:solidFill>
                    <a:srgbClr val="CC3300"/>
                  </a:solidFill>
                  <a:latin typeface="Trebuchet MS" pitchFamily="34" charset="0"/>
                </a:rPr>
                <a:t>m</a:t>
              </a:r>
              <a:r>
                <a:rPr lang="en-US" altLang="cs-CZ" sz="1800" dirty="0" smtClean="0">
                  <a:solidFill>
                    <a:srgbClr val="CC3300"/>
                  </a:solidFill>
                  <a:latin typeface="Trebuchet MS" pitchFamily="34" charset="0"/>
                </a:rPr>
                <a:t>s</a:t>
              </a:r>
              <a:endParaRPr lang="cs-CZ" altLang="cs-CZ" sz="1800" dirty="0">
                <a:solidFill>
                  <a:srgbClr val="CC3300"/>
                </a:solidFill>
                <a:latin typeface="Trebuchet MS" pitchFamily="34" charset="0"/>
              </a:endParaRPr>
            </a:p>
          </p:txBody>
        </p:sp>
        <p:sp>
          <p:nvSpPr>
            <p:cNvPr id="35" name="Text Box 43"/>
            <p:cNvSpPr txBox="1">
              <a:spLocks noChangeArrowheads="1"/>
            </p:cNvSpPr>
            <p:nvPr/>
          </p:nvSpPr>
          <p:spPr bwMode="auto">
            <a:xfrm>
              <a:off x="1594211" y="3992515"/>
              <a:ext cx="2265388" cy="366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 type="none" w="sm" len="sm"/>
                  <a:tailEnd type="none" w="lg" len="med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cs-CZ" sz="1800" dirty="0" smtClean="0">
                  <a:latin typeface="Trebuchet MS" pitchFamily="34" charset="0"/>
                </a:rPr>
                <a:t>INTEGRABLE</a:t>
              </a:r>
              <a:r>
                <a:rPr lang="cs-CZ" altLang="cs-CZ" sz="1800" dirty="0" smtClean="0">
                  <a:latin typeface="Trebuchet MS" pitchFamily="34" charset="0"/>
                </a:rPr>
                <a:t> </a:t>
              </a:r>
              <a:r>
                <a:rPr lang="cs-CZ" altLang="cs-CZ" sz="1800" dirty="0" err="1" smtClean="0">
                  <a:latin typeface="Trebuchet MS" pitchFamily="34" charset="0"/>
                </a:rPr>
                <a:t>syst</a:t>
              </a:r>
              <a:r>
                <a:rPr lang="en-US" altLang="cs-CZ" sz="1800" dirty="0" smtClean="0">
                  <a:latin typeface="Trebuchet MS" pitchFamily="34" charset="0"/>
                </a:rPr>
                <a:t>e</a:t>
              </a:r>
              <a:r>
                <a:rPr lang="cs-CZ" altLang="cs-CZ" sz="1800" dirty="0" smtClean="0">
                  <a:latin typeface="Trebuchet MS" pitchFamily="34" charset="0"/>
                </a:rPr>
                <a:t>m</a:t>
              </a:r>
              <a:endParaRPr lang="cs-CZ" altLang="cs-CZ" sz="1800" dirty="0">
                <a:latin typeface="Trebuchet MS" pitchFamily="34" charset="0"/>
              </a:endParaRPr>
            </a:p>
          </p:txBody>
        </p:sp>
        <p:sp>
          <p:nvSpPr>
            <p:cNvPr id="2" name="TextovéPole 1"/>
            <p:cNvSpPr txBox="1"/>
            <p:nvPr/>
          </p:nvSpPr>
          <p:spPr>
            <a:xfrm>
              <a:off x="4615547" y="4302973"/>
              <a:ext cx="46242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Trebuchet MS" panose="020B0603020202020204" pitchFamily="34" charset="0"/>
                </a:rPr>
                <a:t>Modeled by ensembles of Gaussian matrices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Trebuchet MS" panose="020B0603020202020204" pitchFamily="34" charset="0"/>
                </a:rPr>
                <a:t>High interaction between levels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Trebuchet MS" panose="020B0603020202020204" pitchFamily="34" charset="0"/>
                </a:rPr>
                <a:t>Spectral rigidity</a:t>
              </a:r>
              <a:endParaRPr lang="cs-CZ" sz="1600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20" name="Skupina 19"/>
          <p:cNvGrpSpPr/>
          <p:nvPr/>
        </p:nvGrpSpPr>
        <p:grpSpPr>
          <a:xfrm>
            <a:off x="633411" y="4799474"/>
            <a:ext cx="7784070" cy="1704747"/>
            <a:chOff x="633411" y="4799474"/>
            <a:chExt cx="7784070" cy="1704747"/>
          </a:xfrm>
        </p:grpSpPr>
        <p:pic>
          <p:nvPicPr>
            <p:cNvPr id="14" name="Picture 25" descr="GSE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1528" y="5347815"/>
              <a:ext cx="1314450" cy="1000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8" descr="GUE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1855" y="5347815"/>
              <a:ext cx="1314450" cy="1000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3" descr="Poisson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453" y="5347815"/>
              <a:ext cx="1314450" cy="1000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4" descr="GOE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7156" y="5347815"/>
              <a:ext cx="1314450" cy="1000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365530" y="5565218"/>
                  <a:ext cx="64274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1905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lg" len="med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Century Gothic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400">
                      <a:solidFill>
                        <a:schemeClr val="tx1"/>
                      </a:solidFill>
                      <a:latin typeface="Century Gothic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entury Gothic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entury Gothic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1600">
                      <a:solidFill>
                        <a:schemeClr val="tx1"/>
                      </a:solidFill>
                      <a:latin typeface="Century Gothic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Century Gothic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Century Gothic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Century Gothic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Century Gothic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cs-CZ" altLang="cs-CZ" sz="1600" b="0" i="1" dirty="0" smtClean="0">
                            <a:latin typeface="Cambria Math"/>
                          </a:rPr>
                          <m:t>𝑃</m:t>
                        </m:r>
                        <m:r>
                          <a:rPr lang="en-US" altLang="cs-CZ" sz="1600" i="1" dirty="0">
                            <a:latin typeface="Cambria Math"/>
                          </a:rPr>
                          <m:t>(</m:t>
                        </m:r>
                        <m:r>
                          <a:rPr lang="en-US" altLang="cs-CZ" sz="1600" b="0" i="1" dirty="0">
                            <a:latin typeface="Cambria Math"/>
                          </a:rPr>
                          <m:t>𝑠</m:t>
                        </m:r>
                        <m:r>
                          <a:rPr lang="en-US" altLang="cs-CZ" sz="1600" i="1" dirty="0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cs-CZ" altLang="cs-CZ" sz="1600" dirty="0"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23" name="Text 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365530" y="5565218"/>
                  <a:ext cx="642740" cy="338554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b="-12727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lg" len="med"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Text Box 31"/>
            <p:cNvSpPr txBox="1">
              <a:spLocks noChangeArrowheads="1"/>
            </p:cNvSpPr>
            <p:nvPr/>
          </p:nvSpPr>
          <p:spPr bwMode="auto">
            <a:xfrm>
              <a:off x="4044545" y="5362454"/>
              <a:ext cx="631832" cy="366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 type="none" w="sm" len="sm"/>
                  <a:tailEnd type="none" w="lg" len="med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cs-CZ" altLang="cs-CZ" sz="1800">
                  <a:solidFill>
                    <a:srgbClr val="F00000"/>
                  </a:solidFill>
                  <a:latin typeface="Trebuchet MS" pitchFamily="34" charset="0"/>
                </a:rPr>
                <a:t>GOE</a:t>
              </a:r>
            </a:p>
          </p:txBody>
        </p:sp>
        <p:sp>
          <p:nvSpPr>
            <p:cNvPr id="26" name="Text Box 32"/>
            <p:cNvSpPr txBox="1">
              <a:spLocks noChangeArrowheads="1"/>
            </p:cNvSpPr>
            <p:nvPr/>
          </p:nvSpPr>
          <p:spPr bwMode="auto">
            <a:xfrm>
              <a:off x="5451402" y="5345908"/>
              <a:ext cx="631832" cy="366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 type="none" w="sm" len="sm"/>
                  <a:tailEnd type="none" w="lg" len="med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cs-CZ" altLang="cs-CZ" sz="1800">
                  <a:solidFill>
                    <a:srgbClr val="339933"/>
                  </a:solidFill>
                  <a:latin typeface="Trebuchet MS" pitchFamily="34" charset="0"/>
                </a:rPr>
                <a:t>GUE</a:t>
              </a:r>
            </a:p>
          </p:txBody>
        </p:sp>
        <p:sp>
          <p:nvSpPr>
            <p:cNvPr id="27" name="Text Box 33"/>
            <p:cNvSpPr txBox="1">
              <a:spLocks noChangeArrowheads="1"/>
            </p:cNvSpPr>
            <p:nvPr/>
          </p:nvSpPr>
          <p:spPr bwMode="auto">
            <a:xfrm>
              <a:off x="6968753" y="5361463"/>
              <a:ext cx="631832" cy="366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 type="none" w="sm" len="sm"/>
                  <a:tailEnd type="none" w="lg" len="med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cs-CZ" altLang="cs-CZ" sz="1800" dirty="0">
                  <a:solidFill>
                    <a:srgbClr val="0000B4"/>
                  </a:solidFill>
                  <a:latin typeface="Trebuchet MS" pitchFamily="34" charset="0"/>
                </a:rPr>
                <a:t>GSE</a:t>
              </a:r>
            </a:p>
          </p:txBody>
        </p:sp>
        <p:sp>
          <p:nvSpPr>
            <p:cNvPr id="28" name="Text Box 34"/>
            <p:cNvSpPr txBox="1">
              <a:spLocks noChangeArrowheads="1"/>
            </p:cNvSpPr>
            <p:nvPr/>
          </p:nvSpPr>
          <p:spPr bwMode="auto">
            <a:xfrm>
              <a:off x="2334788" y="5249362"/>
              <a:ext cx="847255" cy="336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 type="none" w="sm" len="sm"/>
                  <a:tailEnd type="none" w="lg" len="med"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cs-CZ" altLang="cs-CZ" sz="1600" dirty="0" err="1">
                  <a:latin typeface="Trebuchet MS" pitchFamily="34" charset="0"/>
                </a:rPr>
                <a:t>Poisson</a:t>
              </a:r>
              <a:endParaRPr lang="cs-CZ" altLang="cs-CZ" sz="1600" dirty="0">
                <a:latin typeface="Trebuchet MS" pitchFamily="34" charset="0"/>
              </a:endParaRPr>
            </a:p>
          </p:txBody>
        </p:sp>
        <p:sp>
          <p:nvSpPr>
            <p:cNvPr id="4" name="TextovéPole 3"/>
            <p:cNvSpPr txBox="1"/>
            <p:nvPr/>
          </p:nvSpPr>
          <p:spPr>
            <a:xfrm>
              <a:off x="633411" y="4799474"/>
              <a:ext cx="40429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 smtClean="0">
                  <a:solidFill>
                    <a:srgbClr val="0000B4"/>
                  </a:solidFill>
                  <a:latin typeface="Trebuchet MS" panose="020B0603020202020204" pitchFamily="34" charset="0"/>
                </a:rPr>
                <a:t>Nearest-</a:t>
              </a:r>
              <a:r>
                <a:rPr lang="en-US" u="sng" dirty="0" err="1" smtClean="0">
                  <a:solidFill>
                    <a:srgbClr val="0000B4"/>
                  </a:solidFill>
                  <a:latin typeface="Trebuchet MS" panose="020B0603020202020204" pitchFamily="34" charset="0"/>
                </a:rPr>
                <a:t>neigbour</a:t>
              </a:r>
              <a:r>
                <a:rPr lang="en-US" u="sng" dirty="0" smtClean="0">
                  <a:solidFill>
                    <a:srgbClr val="0000B4"/>
                  </a:solidFill>
                  <a:latin typeface="Trebuchet MS" panose="020B0603020202020204" pitchFamily="34" charset="0"/>
                </a:rPr>
                <a:t> spacing distribution</a:t>
              </a:r>
              <a:endParaRPr lang="cs-CZ" u="sng" dirty="0">
                <a:solidFill>
                  <a:srgbClr val="0000B4"/>
                </a:solidFill>
                <a:latin typeface="Trebuchet MS" panose="020B0603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ovéPole 35"/>
                <p:cNvSpPr txBox="1"/>
                <p:nvPr/>
              </p:nvSpPr>
              <p:spPr>
                <a:xfrm>
                  <a:off x="2508518" y="5579298"/>
                  <a:ext cx="67397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∼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sup>
                        </m:sSup>
                      </m:oMath>
                    </m:oMathPara>
                  </a14:m>
                  <a:endParaRPr lang="cs-CZ" dirty="0"/>
                </a:p>
              </p:txBody>
            </p:sp>
          </mc:Choice>
          <mc:Fallback xmlns="">
            <p:sp>
              <p:nvSpPr>
                <p:cNvPr id="36" name="TextovéPole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8518" y="5579298"/>
                  <a:ext cx="673974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r="-3636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ovéPole 36"/>
                <p:cNvSpPr txBox="1"/>
                <p:nvPr/>
              </p:nvSpPr>
              <p:spPr>
                <a:xfrm>
                  <a:off x="7738212" y="5617169"/>
                  <a:ext cx="679269" cy="4071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∼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𝛼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𝑠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sup>
                        </m:sSup>
                      </m:oMath>
                    </m:oMathPara>
                  </a14:m>
                  <a:endParaRPr lang="cs-CZ" dirty="0"/>
                </a:p>
              </p:txBody>
            </p:sp>
          </mc:Choice>
          <mc:Fallback xmlns="">
            <p:sp>
              <p:nvSpPr>
                <p:cNvPr id="37" name="TextovéPole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38212" y="5617169"/>
                  <a:ext cx="679269" cy="407163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r="-50893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ovéPole 12"/>
                <p:cNvSpPr txBox="1"/>
                <p:nvPr/>
              </p:nvSpPr>
              <p:spPr>
                <a:xfrm>
                  <a:off x="2783461" y="6165667"/>
                  <a:ext cx="360759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cs-CZ" sz="1600" b="0" i="1" smtClean="0">
                            <a:latin typeface="Cambria Math"/>
                          </a:rPr>
                          <m:t>𝑠</m:t>
                        </m:r>
                      </m:oMath>
                    </m:oMathPara>
                  </a14:m>
                  <a:endParaRPr lang="cs-CZ" sz="1600" dirty="0"/>
                </a:p>
              </p:txBody>
            </p:sp>
          </mc:Choice>
          <mc:Fallback xmlns="">
            <p:sp>
              <p:nvSpPr>
                <p:cNvPr id="13" name="TextovéPole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3461" y="6165667"/>
                  <a:ext cx="360759" cy="338554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33832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899954" y="3021873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Any connection?</a:t>
            </a:r>
            <a:endParaRPr lang="cs-CZ" sz="32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09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426720" y="449143"/>
            <a:ext cx="7332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O</a:t>
            </a:r>
            <a:r>
              <a:rPr lang="cs-CZ" sz="3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ut-of-</a:t>
            </a:r>
            <a:r>
              <a:rPr lang="cs-CZ" sz="3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T</a:t>
            </a:r>
            <a:r>
              <a:rPr lang="cs-CZ" sz="3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ime</a:t>
            </a:r>
            <a:r>
              <a:rPr lang="cs-CZ" sz="3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cs-CZ" sz="3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O</a:t>
            </a:r>
            <a:r>
              <a:rPr lang="cs-CZ" sz="3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rdered</a:t>
            </a:r>
            <a:r>
              <a:rPr lang="cs-CZ" sz="3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cs-CZ" sz="3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C</a:t>
            </a:r>
            <a:r>
              <a:rPr lang="cs-CZ" sz="3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ommutator</a:t>
            </a:r>
            <a:endParaRPr lang="cs-CZ" sz="32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3692435" y="1140722"/>
                <a:ext cx="4580709" cy="838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≡−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𝑊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𝑉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cs-CZ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2435" y="1140722"/>
                <a:ext cx="4580709" cy="83869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409302" y="2278439"/>
                <a:ext cx="8307978" cy="392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900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1. A special choice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9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9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𝑊</m:t>
                        </m:r>
                      </m:e>
                    </m:acc>
                    <m:r>
                      <a:rPr lang="en-US" sz="1900" b="0" i="1" dirty="0" smtClean="0">
                        <a:solidFill>
                          <a:srgbClr val="FFC000"/>
                        </a:solidFill>
                        <a:latin typeface="Cambria Math"/>
                      </a:rPr>
                      <m:t>≡</m:t>
                    </m:r>
                    <m:acc>
                      <m:accPr>
                        <m:chr m:val="̂"/>
                        <m:ctrlP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sz="1900" dirty="0" smtClean="0">
                    <a:solidFill>
                      <a:srgbClr val="FFC000"/>
                    </a:solidFill>
                    <a:latin typeface="Trebuchet MS" panose="020B0603020202020204" pitchFamily="34" charset="0"/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𝑉</m:t>
                        </m:r>
                      </m:e>
                    </m:acc>
                    <m:r>
                      <a:rPr lang="en-US" sz="1900" b="0" i="1" dirty="0" smtClean="0">
                        <a:solidFill>
                          <a:srgbClr val="FFC000"/>
                        </a:solidFill>
                        <a:latin typeface="Cambria Math"/>
                      </a:rPr>
                      <m:t>≡</m:t>
                    </m:r>
                    <m:acc>
                      <m:accPr>
                        <m:chr m:val="̂"/>
                        <m:ctrlP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900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1900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 leads, performing the classical limit, to</a:t>
                </a:r>
                <a:endParaRPr lang="cs-CZ" sz="1900" dirty="0">
                  <a:solidFill>
                    <a:schemeClr val="bg1"/>
                  </a:solidFill>
                  <a:latin typeface="Trebuchet MS" panose="020B0603020202020204" pitchFamily="34" charset="0"/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302" y="2278439"/>
                <a:ext cx="8307978" cy="392672"/>
              </a:xfrm>
              <a:prstGeom prst="rect">
                <a:avLst/>
              </a:prstGeom>
              <a:blipFill rotWithShape="1">
                <a:blip r:embed="rId3"/>
                <a:stretch>
                  <a:fillRect l="-660" t="-9375" b="-2656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677087" y="2777845"/>
                <a:ext cx="5872249" cy="8070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ℏ</m:t>
                                  </m:r>
                                </m:den>
                              </m:f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𝑞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9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𝑞</m:t>
                              </m:r>
                              <m:d>
                                <m:dPr>
                                  <m:ctrlP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sz="19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Poisson</m:t>
                          </m:r>
                        </m:sub>
                      </m:sSub>
                      <m:r>
                        <a:rPr lang="en-US" sz="19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𝑞</m:t>
                          </m:r>
                          <m:d>
                            <m:dPr>
                              <m:ctrlP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𝑞</m:t>
                          </m:r>
                          <m:d>
                            <m:dPr>
                              <m:ctrlP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den>
                      </m:f>
                      <m:r>
                        <a:rPr lang="en-US" sz="19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∼</m:t>
                      </m:r>
                      <m:sSup>
                        <m:sSupPr>
                          <m:ctrlP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𝜆</m:t>
                          </m:r>
                          <m:r>
                            <a:rPr lang="en-US" sz="19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cs-CZ" sz="19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087" y="2777845"/>
                <a:ext cx="5872249" cy="80701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ovéPole 15"/>
          <p:cNvSpPr txBox="1"/>
          <p:nvPr/>
        </p:nvSpPr>
        <p:spPr>
          <a:xfrm>
            <a:off x="5094515" y="3727469"/>
            <a:ext cx="390144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rebuchet MS" panose="020B0603020202020204" pitchFamily="34" charset="0"/>
              </a:rPr>
              <a:t>Exponential divergence of the OTOC in chaotic states expected.</a:t>
            </a:r>
            <a:endParaRPr lang="cs-CZ" dirty="0">
              <a:latin typeface="Trebuchet MS" panose="020B0603020202020204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-8709" y="4541711"/>
            <a:ext cx="9144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A. Larkin, Y.N. </a:t>
            </a:r>
            <a:r>
              <a:rPr lang="en-US" sz="13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Ovchinnikov</a:t>
            </a:r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, </a:t>
            </a:r>
            <a:r>
              <a:rPr lang="en-US" sz="1300" i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Quasiclassical</a:t>
            </a:r>
            <a:r>
              <a:rPr lang="en-US" sz="13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method in the theory of superconductivity, </a:t>
            </a:r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J. Exp. </a:t>
            </a:r>
            <a:r>
              <a:rPr lang="en-US" sz="13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Theor</a:t>
            </a:r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. Phys.</a:t>
            </a:r>
            <a:r>
              <a:rPr lang="cs-CZ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en-US" sz="13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28</a:t>
            </a:r>
            <a:r>
              <a:rPr lang="cs-CZ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, </a:t>
            </a:r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1200</a:t>
            </a:r>
            <a:r>
              <a:rPr lang="cs-CZ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(</a:t>
            </a:r>
            <a:r>
              <a:rPr lang="en-US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1969</a:t>
            </a:r>
            <a:r>
              <a:rPr lang="cs-CZ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)</a:t>
            </a:r>
            <a:endParaRPr lang="cs-CZ" sz="13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91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960" y="837324"/>
            <a:ext cx="4529272" cy="565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618336" y="252549"/>
            <a:ext cx="4676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OTOC for chaotic states</a:t>
            </a:r>
            <a:endParaRPr lang="cs-CZ" sz="3200" u="sng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769326" y="837324"/>
            <a:ext cx="383177" cy="2393556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2769326" y="3776467"/>
            <a:ext cx="1053737" cy="2393556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4502327" y="3489874"/>
            <a:ext cx="330926" cy="3309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478992" y="3197939"/>
            <a:ext cx="2229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  <a:latin typeface="Trebuchet MS" panose="020B0603020202020204" pitchFamily="34" charset="0"/>
              </a:rPr>
              <a:t>Short-time universal </a:t>
            </a:r>
            <a:r>
              <a:rPr lang="en-US" dirty="0" err="1" smtClean="0">
                <a:solidFill>
                  <a:srgbClr val="FFC000"/>
                </a:solidFill>
                <a:latin typeface="Trebuchet MS" panose="020B0603020202020204" pitchFamily="34" charset="0"/>
              </a:rPr>
              <a:t>behaviour</a:t>
            </a:r>
            <a:endParaRPr lang="cs-CZ" dirty="0">
              <a:solidFill>
                <a:srgbClr val="FFC000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482242" y="332656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 flipH="1">
            <a:off x="179512" y="6453336"/>
            <a:ext cx="8640960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ovéPole 12"/>
          <p:cNvSpPr txBox="1"/>
          <p:nvPr/>
        </p:nvSpPr>
        <p:spPr>
          <a:xfrm rot="20439442">
            <a:off x="3370213" y="1271151"/>
            <a:ext cx="2229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Exponential rise</a:t>
            </a:r>
            <a:endParaRPr lang="cs-CZ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688185" y="3877542"/>
            <a:ext cx="170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ebuchet MS" panose="020B0603020202020204" pitchFamily="34" charset="0"/>
              </a:rPr>
              <a:t>Saturation</a:t>
            </a:r>
            <a:endParaRPr lang="cs-CZ" dirty="0">
              <a:latin typeface="Trebuchet MS" panose="020B0603020202020204" pitchFamily="34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3152503" y="837324"/>
            <a:ext cx="2917371" cy="239355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Obdélník 15"/>
          <p:cNvSpPr/>
          <p:nvPr/>
        </p:nvSpPr>
        <p:spPr>
          <a:xfrm>
            <a:off x="3823064" y="3776467"/>
            <a:ext cx="679264" cy="239355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6278883" y="498770"/>
            <a:ext cx="27867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err="1" smtClean="0">
                <a:latin typeface="Trebuchet MS" panose="020B0603020202020204" pitchFamily="34" charset="0"/>
              </a:rPr>
              <a:t>Ehrenfest</a:t>
            </a:r>
            <a:r>
              <a:rPr lang="en-US" sz="1600" i="1" dirty="0" smtClean="0">
                <a:latin typeface="Trebuchet MS" panose="020B0603020202020204" pitchFamily="34" charset="0"/>
              </a:rPr>
              <a:t> (scrambling) time</a:t>
            </a:r>
            <a:endParaRPr lang="cs-CZ" sz="1600" i="1" dirty="0">
              <a:latin typeface="Trebuchet MS" panose="020B0603020202020204" pitchFamily="34" charset="0"/>
            </a:endParaRPr>
          </a:p>
        </p:txBody>
      </p:sp>
      <p:cxnSp>
        <p:nvCxnSpPr>
          <p:cNvPr id="18" name="Přímá spojnice se šipkou 17"/>
          <p:cNvCxnSpPr/>
          <p:nvPr/>
        </p:nvCxnSpPr>
        <p:spPr>
          <a:xfrm flipH="1">
            <a:off x="6069874" y="685465"/>
            <a:ext cx="252554" cy="34214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ovéPole 29"/>
          <p:cNvSpPr txBox="1"/>
          <p:nvPr/>
        </p:nvSpPr>
        <p:spPr>
          <a:xfrm>
            <a:off x="4720049" y="3460649"/>
            <a:ext cx="27867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Trebuchet MS" panose="020B0603020202020204" pitchFamily="34" charset="0"/>
              </a:rPr>
              <a:t>Dissipation (collision) time</a:t>
            </a:r>
            <a:endParaRPr lang="cs-CZ" sz="1600" i="1" dirty="0">
              <a:latin typeface="Trebuchet MS" panose="020B0603020202020204" pitchFamily="34" charset="0"/>
            </a:endParaRPr>
          </a:p>
        </p:txBody>
      </p:sp>
      <p:cxnSp>
        <p:nvCxnSpPr>
          <p:cNvPr id="31" name="Přímá spojnice se šipkou 30"/>
          <p:cNvCxnSpPr>
            <a:stCxn id="30" idx="1"/>
          </p:cNvCxnSpPr>
          <p:nvPr/>
        </p:nvCxnSpPr>
        <p:spPr>
          <a:xfrm flipH="1">
            <a:off x="3823065" y="3629926"/>
            <a:ext cx="896984" cy="28245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38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960" y="837324"/>
            <a:ext cx="4529272" cy="565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618336" y="252549"/>
            <a:ext cx="4676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0000B4"/>
                </a:solidFill>
                <a:latin typeface="Trebuchet MS" panose="020B0603020202020204" pitchFamily="34" charset="0"/>
              </a:rPr>
              <a:t>OTOC for chaotic states</a:t>
            </a:r>
            <a:endParaRPr lang="cs-CZ" sz="3200" u="sng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769326" y="837324"/>
            <a:ext cx="383177" cy="2393556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2769326" y="3776467"/>
            <a:ext cx="1053737" cy="2393556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4502327" y="3489874"/>
            <a:ext cx="330926" cy="3309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478992" y="3197939"/>
            <a:ext cx="2229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  <a:latin typeface="Trebuchet MS" panose="020B0603020202020204" pitchFamily="34" charset="0"/>
              </a:rPr>
              <a:t>Short-time universal </a:t>
            </a:r>
            <a:r>
              <a:rPr lang="en-US" dirty="0" err="1" smtClean="0">
                <a:solidFill>
                  <a:srgbClr val="FFC000"/>
                </a:solidFill>
                <a:latin typeface="Trebuchet MS" panose="020B0603020202020204" pitchFamily="34" charset="0"/>
              </a:rPr>
              <a:t>behaviour</a:t>
            </a:r>
            <a:endParaRPr lang="cs-CZ" dirty="0">
              <a:solidFill>
                <a:srgbClr val="FFC000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482242" y="332656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 flipH="1">
            <a:off x="179512" y="6453336"/>
            <a:ext cx="8640960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ovéPole 12"/>
          <p:cNvSpPr txBox="1"/>
          <p:nvPr/>
        </p:nvSpPr>
        <p:spPr>
          <a:xfrm rot="20439442">
            <a:off x="3370213" y="1271151"/>
            <a:ext cx="2229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Exponential rise</a:t>
            </a:r>
            <a:endParaRPr lang="cs-CZ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688185" y="3877542"/>
            <a:ext cx="170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ebuchet MS" panose="020B0603020202020204" pitchFamily="34" charset="0"/>
              </a:rPr>
              <a:t>Saturation</a:t>
            </a:r>
            <a:endParaRPr lang="cs-CZ" dirty="0">
              <a:latin typeface="Trebuchet MS" panose="020B0603020202020204" pitchFamily="34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3152503" y="837324"/>
            <a:ext cx="2917371" cy="239355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Obdélník 15"/>
          <p:cNvSpPr/>
          <p:nvPr/>
        </p:nvSpPr>
        <p:spPr>
          <a:xfrm>
            <a:off x="3823064" y="3776467"/>
            <a:ext cx="679264" cy="239355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6278883" y="498770"/>
            <a:ext cx="27867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err="1" smtClean="0">
                <a:latin typeface="Trebuchet MS" panose="020B0603020202020204" pitchFamily="34" charset="0"/>
              </a:rPr>
              <a:t>Ehrenfest</a:t>
            </a:r>
            <a:r>
              <a:rPr lang="en-US" sz="1600" i="1" dirty="0" smtClean="0">
                <a:latin typeface="Trebuchet MS" panose="020B0603020202020204" pitchFamily="34" charset="0"/>
              </a:rPr>
              <a:t> (scrambling) time</a:t>
            </a:r>
            <a:endParaRPr lang="cs-CZ" sz="1600" i="1" dirty="0">
              <a:latin typeface="Trebuchet MS" panose="020B0603020202020204" pitchFamily="34" charset="0"/>
            </a:endParaRPr>
          </a:p>
        </p:txBody>
      </p:sp>
      <p:cxnSp>
        <p:nvCxnSpPr>
          <p:cNvPr id="18" name="Přímá spojnice se šipkou 17"/>
          <p:cNvCxnSpPr/>
          <p:nvPr/>
        </p:nvCxnSpPr>
        <p:spPr>
          <a:xfrm flipH="1">
            <a:off x="6069874" y="685465"/>
            <a:ext cx="252554" cy="34214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ovéPole 29"/>
          <p:cNvSpPr txBox="1"/>
          <p:nvPr/>
        </p:nvSpPr>
        <p:spPr>
          <a:xfrm>
            <a:off x="4720049" y="3460649"/>
            <a:ext cx="27867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Trebuchet MS" panose="020B0603020202020204" pitchFamily="34" charset="0"/>
              </a:rPr>
              <a:t>Dissipation (collision) time</a:t>
            </a:r>
            <a:endParaRPr lang="cs-CZ" sz="1600" i="1" dirty="0">
              <a:latin typeface="Trebuchet MS" panose="020B0603020202020204" pitchFamily="34" charset="0"/>
            </a:endParaRPr>
          </a:p>
        </p:txBody>
      </p:sp>
      <p:grpSp>
        <p:nvGrpSpPr>
          <p:cNvPr id="19" name="Skupina 18"/>
          <p:cNvGrpSpPr/>
          <p:nvPr/>
        </p:nvGrpSpPr>
        <p:grpSpPr>
          <a:xfrm>
            <a:off x="4554582" y="2089364"/>
            <a:ext cx="4493393" cy="2848354"/>
            <a:chOff x="4502328" y="2638031"/>
            <a:chExt cx="4493393" cy="2848354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2328" y="2638031"/>
              <a:ext cx="4493393" cy="284835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1" name="TextovéPole 20"/>
            <p:cNvSpPr txBox="1"/>
            <p:nvPr/>
          </p:nvSpPr>
          <p:spPr>
            <a:xfrm>
              <a:off x="5146769" y="4312048"/>
              <a:ext cx="3734668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00" dirty="0" smtClean="0">
                  <a:solidFill>
                    <a:srgbClr val="FF0000"/>
                  </a:solidFill>
                  <a:latin typeface="Trebuchet MS" panose="020B0603020202020204" pitchFamily="34" charset="0"/>
                </a:rPr>
                <a:t>Quantum </a:t>
              </a:r>
              <a:r>
                <a:rPr lang="en-US" sz="1900" dirty="0" err="1" smtClean="0">
                  <a:solidFill>
                    <a:srgbClr val="FF0000"/>
                  </a:solidFill>
                  <a:latin typeface="Trebuchet MS" panose="020B0603020202020204" pitchFamily="34" charset="0"/>
                </a:rPr>
                <a:t>Lyapunov</a:t>
              </a:r>
              <a:r>
                <a:rPr lang="en-US" sz="1900" dirty="0" smtClean="0">
                  <a:solidFill>
                    <a:srgbClr val="FF0000"/>
                  </a:solidFill>
                  <a:latin typeface="Trebuchet MS" panose="020B0603020202020204" pitchFamily="34" charset="0"/>
                </a:rPr>
                <a:t> exponent</a:t>
              </a:r>
              <a:endParaRPr lang="cs-CZ" sz="1900" dirty="0">
                <a:solidFill>
                  <a:srgbClr val="FF0000"/>
                </a:solidFill>
                <a:latin typeface="Trebuchet MS" panose="020B06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953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1442</Words>
  <Application>Microsoft Office PowerPoint</Application>
  <PresentationFormat>Předvádění na obrazovce (4:3)</PresentationFormat>
  <Paragraphs>147</Paragraphs>
  <Slides>16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3" baseType="lpstr">
      <vt:lpstr>Arial</vt:lpstr>
      <vt:lpstr>Trebuchet MS</vt:lpstr>
      <vt:lpstr>Cambria Math</vt:lpstr>
      <vt:lpstr>Calibri</vt:lpstr>
      <vt:lpstr>Courier New</vt:lpstr>
      <vt:lpstr>Book Antiqua</vt:lpstr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2019-04-15T13:49:26Z</dcterms:created>
  <dcterms:modified xsi:type="dcterms:W3CDTF">2019-04-15T13:49:39Z</dcterms:modified>
</cp:coreProperties>
</file>