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Lst>
  <p:notesMasterIdLst>
    <p:notesMasterId r:id="rId35"/>
  </p:notesMasterIdLst>
  <p:sldIdLst>
    <p:sldId id="294" r:id="rId3"/>
    <p:sldId id="296" r:id="rId4"/>
    <p:sldId id="295" r:id="rId5"/>
    <p:sldId id="312" r:id="rId6"/>
    <p:sldId id="319" r:id="rId7"/>
    <p:sldId id="325" r:id="rId8"/>
    <p:sldId id="327" r:id="rId9"/>
    <p:sldId id="269" r:id="rId10"/>
    <p:sldId id="309" r:id="rId11"/>
    <p:sldId id="257" r:id="rId12"/>
    <p:sldId id="290" r:id="rId13"/>
    <p:sldId id="280" r:id="rId14"/>
    <p:sldId id="321" r:id="rId15"/>
    <p:sldId id="326" r:id="rId16"/>
    <p:sldId id="324" r:id="rId17"/>
    <p:sldId id="322" r:id="rId18"/>
    <p:sldId id="323" r:id="rId19"/>
    <p:sldId id="320" r:id="rId20"/>
    <p:sldId id="306" r:id="rId21"/>
    <p:sldId id="304" r:id="rId22"/>
    <p:sldId id="305" r:id="rId23"/>
    <p:sldId id="318" r:id="rId24"/>
    <p:sldId id="310" r:id="rId25"/>
    <p:sldId id="308" r:id="rId26"/>
    <p:sldId id="313" r:id="rId27"/>
    <p:sldId id="291" r:id="rId28"/>
    <p:sldId id="260" r:id="rId29"/>
    <p:sldId id="266" r:id="rId30"/>
    <p:sldId id="263" r:id="rId31"/>
    <p:sldId id="315" r:id="rId32"/>
    <p:sldId id="276" r:id="rId33"/>
    <p:sldId id="270" r:id="rId34"/>
  </p:sldIdLst>
  <p:sldSz cx="12192000" cy="6858000"/>
  <p:notesSz cx="6858000" cy="9144000"/>
  <p:defaultText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7997" autoAdjust="0"/>
    <p:restoredTop sz="68532" autoAdjust="0"/>
  </p:normalViewPr>
  <p:slideViewPr>
    <p:cSldViewPr snapToGrid="0">
      <p:cViewPr varScale="1">
        <p:scale>
          <a:sx n="59" d="100"/>
          <a:sy n="59" d="100"/>
        </p:scale>
        <p:origin x="1478" y="6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tableStyles" Target="tableStyles.xml"/><Relationship Id="rId21" Type="http://schemas.openxmlformats.org/officeDocument/2006/relationships/slide" Target="slides/slide19.xml"/><Relationship Id="rId34" Type="http://schemas.openxmlformats.org/officeDocument/2006/relationships/slide" Target="slides/slide3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viewProps" Target="view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presProps" Target="presProps.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notesMaster" Target="notesMasters/notesMaster1.xml"/><Relationship Id="rId8" Type="http://schemas.openxmlformats.org/officeDocument/2006/relationships/slide" Target="slides/slide6.xml"/><Relationship Id="rId3"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k-SK"/>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8918211-B0C8-48B0-8C05-95A839AD4B3D}" type="datetimeFigureOut">
              <a:rPr lang="sk-SK" smtClean="0"/>
              <a:t>06.04.2018</a:t>
            </a:fld>
            <a:endParaRPr lang="sk-SK"/>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k-SK"/>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k-SK"/>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9A01325-98FB-4805-AE71-0B2600DD8AEA}" type="slidenum">
              <a:rPr lang="sk-SK" smtClean="0"/>
              <a:t>‹#›</a:t>
            </a:fld>
            <a:endParaRPr lang="sk-SK"/>
          </a:p>
        </p:txBody>
      </p:sp>
    </p:spTree>
    <p:extLst>
      <p:ext uri="{BB962C8B-B14F-4D97-AF65-F5344CB8AC3E}">
        <p14:creationId xmlns:p14="http://schemas.microsoft.com/office/powerpoint/2010/main" val="6671851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cs.wikipedia.org/wiki/Observato%C5%99" TargetMode="External"/><Relationship Id="rId2" Type="http://schemas.openxmlformats.org/officeDocument/2006/relationships/slide" Target="../slides/slide3.xml"/><Relationship Id="rId1" Type="http://schemas.openxmlformats.org/officeDocument/2006/relationships/notesMaster" Target="../notesMasters/notesMaster1.xml"/><Relationship Id="rId5" Type="http://schemas.openxmlformats.org/officeDocument/2006/relationships/hyperlink" Target="https://cs.wikipedia.org/wiki/Argentina" TargetMode="External"/><Relationship Id="rId4" Type="http://schemas.openxmlformats.org/officeDocument/2006/relationships/hyperlink" Target="https://cs.wikipedia.org/wiki/Kosmick%C3%A9_z%C3%A1%C5%99en%C3%AD" TargetMode="Externa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Motivaciou pre skumanie LIVu su viacere teorie aspirujuce na QGT. S volny</a:t>
            </a:r>
          </a:p>
          <a:p>
            <a:endParaRPr lang="sk-SK" dirty="0"/>
          </a:p>
          <a:p>
            <a:endParaRPr lang="sk-SK" dirty="0"/>
          </a:p>
          <a:p>
            <a:r>
              <a:rPr lang="en-US" dirty="0"/>
              <a:t>Planck-scale Lorentz violation constrained by Ultra-High-Energy Cosmic Rays</a:t>
            </a:r>
            <a:endParaRPr lang="sk-SK" dirty="0"/>
          </a:p>
          <a:p>
            <a:r>
              <a:rPr lang="en-US" dirty="0"/>
              <a:t>Lorentz symmetry breaking is certainly not a necessary feature of QG, but any Planck-scale induced LV effects could provide an observational window into QG phenomena. Moreover, the absence of LV phenomena provides by itself constraints on viable QG theories and more firmly establishes the validity of special relativity.</a:t>
            </a:r>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2620A5-E467-44B3-8A94-ADD856760A4A}"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515913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sz="1200" b="0" i="0" dirty="0">
                <a:solidFill>
                  <a:srgbClr val="000000"/>
                </a:solidFill>
                <a:effectLst/>
                <a:latin typeface="NimbusRomNo9L-Regu"/>
              </a:rPr>
              <a:t>Tu autorka simulovala pomocou MC </a:t>
            </a:r>
            <a:r>
              <a:rPr lang="sk-SK" sz="1200" b="0" i="0" dirty="0" err="1">
                <a:solidFill>
                  <a:srgbClr val="000000"/>
                </a:solidFill>
                <a:effectLst/>
                <a:latin typeface="NimbusRomNo9L-Regu"/>
              </a:rPr>
              <a:t>propagaciu</a:t>
            </a:r>
            <a:r>
              <a:rPr lang="sk-SK" sz="1200" b="0" i="0" dirty="0">
                <a:solidFill>
                  <a:srgbClr val="000000"/>
                </a:solidFill>
                <a:effectLst/>
                <a:latin typeface="NimbusRomNo9L-Regu"/>
              </a:rPr>
              <a:t> CR pre </a:t>
            </a:r>
            <a:r>
              <a:rPr lang="sk-SK" sz="1200" b="0" i="0" dirty="0" err="1">
                <a:solidFill>
                  <a:srgbClr val="000000"/>
                </a:solidFill>
                <a:effectLst/>
                <a:latin typeface="NimbusRomNo9L-Regu"/>
              </a:rPr>
              <a:t>rozne</a:t>
            </a:r>
            <a:r>
              <a:rPr lang="sk-SK" sz="1200" b="0" i="0" dirty="0">
                <a:solidFill>
                  <a:srgbClr val="000000"/>
                </a:solidFill>
                <a:effectLst/>
                <a:latin typeface="NimbusRomNo9L-Regu"/>
              </a:rPr>
              <a:t> </a:t>
            </a:r>
            <a:r>
              <a:rPr lang="sk-SK" sz="1200" b="0" i="0" dirty="0" err="1">
                <a:solidFill>
                  <a:srgbClr val="000000"/>
                </a:solidFill>
                <a:effectLst/>
                <a:latin typeface="NimbusRomNo9L-Regu"/>
              </a:rPr>
              <a:t>kompozicie</a:t>
            </a:r>
            <a:r>
              <a:rPr lang="sk-SK" sz="1200" b="0" i="0" dirty="0">
                <a:solidFill>
                  <a:srgbClr val="000000"/>
                </a:solidFill>
                <a:effectLst/>
                <a:latin typeface="NimbusRomNo9L-Regu"/>
              </a:rPr>
              <a:t> </a:t>
            </a:r>
            <a:r>
              <a:rPr lang="sk-SK" sz="1200" b="0" i="0" dirty="0" err="1">
                <a:solidFill>
                  <a:srgbClr val="000000"/>
                </a:solidFill>
                <a:effectLst/>
                <a:latin typeface="NimbusRomNo9L-Regu"/>
              </a:rPr>
              <a:t>sprsok</a:t>
            </a:r>
            <a:r>
              <a:rPr lang="sk-SK" sz="1200" b="0" i="0" dirty="0">
                <a:solidFill>
                  <a:srgbClr val="000000"/>
                </a:solidFill>
                <a:effectLst/>
                <a:latin typeface="NimbusRomNo9L-Regu"/>
              </a:rPr>
              <a:t>. </a:t>
            </a:r>
            <a:r>
              <a:rPr lang="sk-SK" sz="1200" b="0" i="0" kern="1200" dirty="0" err="1">
                <a:solidFill>
                  <a:schemeClr val="tx1"/>
                </a:solidFill>
                <a:effectLst/>
                <a:latin typeface="+mn-lt"/>
                <a:ea typeface="+mn-ea"/>
                <a:cs typeface="+mn-cs"/>
              </a:rPr>
              <a:t>Motivaciou</a:t>
            </a:r>
            <a:br>
              <a:rPr lang="sk-SK" sz="1200" b="0" i="0" kern="1200" dirty="0">
                <a:solidFill>
                  <a:schemeClr val="tx1"/>
                </a:solidFill>
                <a:effectLst/>
                <a:latin typeface="+mn-lt"/>
                <a:ea typeface="+mn-ea"/>
                <a:cs typeface="+mn-cs"/>
              </a:rPr>
            </a:br>
            <a:r>
              <a:rPr lang="sk-SK" sz="1200" b="0" i="0" kern="1200" dirty="0">
                <a:solidFill>
                  <a:schemeClr val="tx1"/>
                </a:solidFill>
                <a:effectLst/>
                <a:latin typeface="+mn-lt"/>
                <a:ea typeface="+mn-ea"/>
                <a:cs typeface="+mn-cs"/>
              </a:rPr>
              <a:t>im bol </a:t>
            </a:r>
            <a:r>
              <a:rPr lang="sk-SK" sz="1200" b="0" i="0" kern="1200" dirty="0" err="1">
                <a:solidFill>
                  <a:schemeClr val="tx1"/>
                </a:solidFill>
                <a:effectLst/>
                <a:latin typeface="+mn-lt"/>
                <a:ea typeface="+mn-ea"/>
                <a:cs typeface="+mn-cs"/>
              </a:rPr>
              <a:t>vyskusat</a:t>
            </a:r>
            <a:r>
              <a:rPr lang="sk-SK" sz="1200" b="0" i="0" kern="1200" dirty="0">
                <a:solidFill>
                  <a:schemeClr val="tx1"/>
                </a:solidFill>
                <a:effectLst/>
                <a:latin typeface="+mn-lt"/>
                <a:ea typeface="+mn-ea"/>
                <a:cs typeface="+mn-cs"/>
              </a:rPr>
              <a:t> ci LIV </a:t>
            </a:r>
            <a:r>
              <a:rPr lang="sk-SK" sz="1200" b="0" i="0" kern="1200" dirty="0" err="1">
                <a:solidFill>
                  <a:schemeClr val="tx1"/>
                </a:solidFill>
                <a:effectLst/>
                <a:latin typeface="+mn-lt"/>
                <a:ea typeface="+mn-ea"/>
                <a:cs typeface="+mn-cs"/>
              </a:rPr>
              <a:t>scenario</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zapada</a:t>
            </a:r>
            <a:r>
              <a:rPr lang="sk-SK" sz="1200" b="0" i="0" kern="1200" dirty="0">
                <a:solidFill>
                  <a:schemeClr val="tx1"/>
                </a:solidFill>
                <a:effectLst/>
                <a:latin typeface="+mn-lt"/>
                <a:ea typeface="+mn-ea"/>
                <a:cs typeface="+mn-cs"/>
              </a:rPr>
              <a:t> aj do predstavy </a:t>
            </a:r>
            <a:r>
              <a:rPr lang="sk-SK" sz="1200" b="0" i="0" kern="1200" dirty="0" err="1">
                <a:solidFill>
                  <a:schemeClr val="tx1"/>
                </a:solidFill>
                <a:effectLst/>
                <a:latin typeface="+mn-lt"/>
                <a:ea typeface="+mn-ea"/>
                <a:cs typeface="+mn-cs"/>
              </a:rPr>
              <a:t>ze</a:t>
            </a:r>
            <a:r>
              <a:rPr lang="sk-SK" sz="1200" b="0" i="0" kern="1200" dirty="0">
                <a:solidFill>
                  <a:schemeClr val="tx1"/>
                </a:solidFill>
                <a:effectLst/>
                <a:latin typeface="+mn-lt"/>
                <a:ea typeface="+mn-ea"/>
                <a:cs typeface="+mn-cs"/>
              </a:rPr>
              <a:t> koniec </a:t>
            </a:r>
            <a:r>
              <a:rPr lang="sk-SK" sz="1200" b="0" i="0" kern="1200" dirty="0" err="1">
                <a:solidFill>
                  <a:schemeClr val="tx1"/>
                </a:solidFill>
                <a:effectLst/>
                <a:latin typeface="+mn-lt"/>
                <a:ea typeface="+mn-ea"/>
                <a:cs typeface="+mn-cs"/>
              </a:rPr>
              <a:t>kozmickeho</a:t>
            </a:r>
            <a:r>
              <a:rPr lang="sk-SK" sz="1200" b="0" i="0" kern="1200" dirty="0">
                <a:solidFill>
                  <a:schemeClr val="tx1"/>
                </a:solidFill>
                <a:effectLst/>
                <a:latin typeface="+mn-lt"/>
                <a:ea typeface="+mn-ea"/>
                <a:cs typeface="+mn-cs"/>
              </a:rPr>
              <a:t> spektra je </a:t>
            </a:r>
            <a:br>
              <a:rPr lang="sk-SK" sz="1200" b="0" i="0" kern="1200" dirty="0">
                <a:solidFill>
                  <a:schemeClr val="tx1"/>
                </a:solidFill>
                <a:effectLst/>
                <a:latin typeface="+mn-lt"/>
                <a:ea typeface="+mn-ea"/>
                <a:cs typeface="+mn-cs"/>
              </a:rPr>
            </a:br>
            <a:r>
              <a:rPr lang="sk-SK" sz="1200" b="0" i="0" kern="1200" dirty="0" err="1">
                <a:solidFill>
                  <a:schemeClr val="tx1"/>
                </a:solidFill>
                <a:effectLst/>
                <a:latin typeface="+mn-lt"/>
                <a:ea typeface="+mn-ea"/>
                <a:cs typeface="+mn-cs"/>
              </a:rPr>
              <a:t>sposobenho</a:t>
            </a:r>
            <a:r>
              <a:rPr lang="sk-SK" sz="1200" b="0" i="0" kern="1200" dirty="0">
                <a:solidFill>
                  <a:schemeClr val="tx1"/>
                </a:solidFill>
                <a:effectLst/>
                <a:latin typeface="+mn-lt"/>
                <a:ea typeface="+mn-ea"/>
                <a:cs typeface="+mn-cs"/>
              </a:rPr>
              <a:t> zdrojmi a nie GZK medzou. </a:t>
            </a:r>
            <a:r>
              <a:rPr lang="sk-SK" sz="1200" b="0" i="0" kern="1200" dirty="0" err="1">
                <a:solidFill>
                  <a:schemeClr val="tx1"/>
                </a:solidFill>
                <a:effectLst/>
                <a:latin typeface="+mn-lt"/>
                <a:ea typeface="+mn-ea"/>
                <a:cs typeface="+mn-cs"/>
              </a:rPr>
              <a:t>Cervena</a:t>
            </a:r>
            <a:r>
              <a:rPr lang="sk-SK" sz="1200" b="0" i="0" kern="1200" dirty="0">
                <a:solidFill>
                  <a:schemeClr val="tx1"/>
                </a:solidFill>
                <a:effectLst/>
                <a:latin typeface="+mn-lt"/>
                <a:ea typeface="+mn-ea"/>
                <a:cs typeface="+mn-cs"/>
              </a:rPr>
              <a:t> predstavuje </a:t>
            </a:r>
            <a:r>
              <a:rPr lang="sk-SK" sz="1200" b="0" i="0" kern="1200" dirty="0" err="1">
                <a:solidFill>
                  <a:schemeClr val="tx1"/>
                </a:solidFill>
                <a:effectLst/>
                <a:latin typeface="+mn-lt"/>
                <a:ea typeface="+mn-ea"/>
                <a:cs typeface="+mn-cs"/>
              </a:rPr>
              <a:t>scenar</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ze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propagujuca</a:t>
            </a:r>
            <a:r>
              <a:rPr lang="sk-SK" sz="1200" b="0" i="0" kern="1200" dirty="0">
                <a:solidFill>
                  <a:schemeClr val="tx1"/>
                </a:solidFill>
                <a:effectLst/>
                <a:latin typeface="+mn-lt"/>
                <a:ea typeface="+mn-ea"/>
                <a:cs typeface="+mn-cs"/>
              </a:rPr>
              <a:t> sa </a:t>
            </a:r>
            <a:r>
              <a:rPr lang="sk-SK" sz="1200" b="0" i="0" kern="1200" dirty="0" err="1">
                <a:solidFill>
                  <a:schemeClr val="tx1"/>
                </a:solidFill>
                <a:effectLst/>
                <a:latin typeface="+mn-lt"/>
                <a:ea typeface="+mn-ea"/>
                <a:cs typeface="+mn-cs"/>
              </a:rPr>
              <a:t>castica</a:t>
            </a:r>
            <a:r>
              <a:rPr lang="sk-SK" sz="1200" b="0" i="0" kern="1200" dirty="0">
                <a:solidFill>
                  <a:schemeClr val="tx1"/>
                </a:solidFill>
                <a:effectLst/>
                <a:latin typeface="+mn-lt"/>
                <a:ea typeface="+mn-ea"/>
                <a:cs typeface="+mn-cs"/>
              </a:rPr>
              <a:t> je </a:t>
            </a:r>
            <a:r>
              <a:rPr lang="sk-SK" sz="1200" b="0" i="0" kern="1200" dirty="0" err="1">
                <a:solidFill>
                  <a:schemeClr val="tx1"/>
                </a:solidFill>
                <a:effectLst/>
                <a:latin typeface="+mn-lt"/>
                <a:ea typeface="+mn-ea"/>
                <a:cs typeface="+mn-cs"/>
              </a:rPr>
              <a:t>tvorena</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jednzm</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nukleonom</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seda</a:t>
            </a:r>
            <a:r>
              <a:rPr lang="sk-SK" sz="1200" b="0" i="0" kern="1200" dirty="0">
                <a:solidFill>
                  <a:schemeClr val="tx1"/>
                </a:solidFill>
                <a:effectLst/>
                <a:latin typeface="+mn-lt"/>
                <a:ea typeface="+mn-ea"/>
                <a:cs typeface="+mn-cs"/>
              </a:rPr>
              <a:t> 2-4, zelena 5-14 a hneda je </a:t>
            </a:r>
            <a:r>
              <a:rPr lang="sk-SK" sz="1200" b="0" i="0" kern="1200" dirty="0" err="1">
                <a:solidFill>
                  <a:schemeClr val="tx1"/>
                </a:solidFill>
                <a:effectLst/>
                <a:latin typeface="+mn-lt"/>
                <a:ea typeface="+mn-ea"/>
                <a:cs typeface="+mn-cs"/>
              </a:rPr>
              <a:t>kombinaciou</a:t>
            </a:r>
            <a:r>
              <a:rPr lang="sk-SK" sz="1200" b="0" i="0" kern="1200" dirty="0">
                <a:solidFill>
                  <a:schemeClr val="tx1"/>
                </a:solidFill>
                <a:effectLst/>
                <a:latin typeface="+mn-lt"/>
                <a:ea typeface="+mn-ea"/>
                <a:cs typeface="+mn-cs"/>
              </a:rPr>
              <a:t> </a:t>
            </a:r>
          </a:p>
          <a:p>
            <a:r>
              <a:rPr lang="sk-SK" sz="1200" b="0" i="0" kern="1200" dirty="0" err="1">
                <a:solidFill>
                  <a:schemeClr val="tx1"/>
                </a:solidFill>
                <a:effectLst/>
                <a:latin typeface="+mn-lt"/>
                <a:ea typeface="+mn-ea"/>
                <a:cs typeface="+mn-cs"/>
              </a:rPr>
              <a:t>Ziadny</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constraint</a:t>
            </a:r>
            <a:r>
              <a:rPr lang="sk-SK" sz="1200" b="0" i="0" kern="1200" dirty="0">
                <a:solidFill>
                  <a:schemeClr val="tx1"/>
                </a:solidFill>
                <a:effectLst/>
                <a:latin typeface="+mn-lt"/>
                <a:ea typeface="+mn-ea"/>
                <a:cs typeface="+mn-cs"/>
              </a:rPr>
              <a:t> sa nepodarilo </a:t>
            </a:r>
            <a:r>
              <a:rPr lang="sk-SK" sz="1200" b="0" i="0" kern="1200" dirty="0" err="1">
                <a:solidFill>
                  <a:schemeClr val="tx1"/>
                </a:solidFill>
                <a:effectLst/>
                <a:latin typeface="+mn-lt"/>
                <a:ea typeface="+mn-ea"/>
                <a:cs typeface="+mn-cs"/>
              </a:rPr>
              <a:t>najst</a:t>
            </a:r>
            <a:r>
              <a:rPr lang="sk-SK" sz="1200" b="0" i="0" kern="1200" dirty="0">
                <a:solidFill>
                  <a:schemeClr val="tx1"/>
                </a:solidFill>
                <a:effectLst/>
                <a:latin typeface="+mn-lt"/>
                <a:ea typeface="+mn-ea"/>
                <a:cs typeface="+mn-cs"/>
              </a:rPr>
              <a:t>, jej </a:t>
            </a:r>
            <a:r>
              <a:rPr lang="sk-SK" sz="1200" b="0" i="0" kern="1200" dirty="0" err="1">
                <a:solidFill>
                  <a:schemeClr val="tx1"/>
                </a:solidFill>
                <a:effectLst/>
                <a:latin typeface="+mn-lt"/>
                <a:ea typeface="+mn-ea"/>
                <a:cs typeface="+mn-cs"/>
              </a:rPr>
              <a:t>modif</a:t>
            </a:r>
            <a:r>
              <a:rPr lang="sk-SK" sz="1200" b="0" i="0" kern="1200" dirty="0">
                <a:solidFill>
                  <a:schemeClr val="tx1"/>
                </a:solidFill>
                <a:effectLst/>
                <a:latin typeface="+mn-lt"/>
                <a:ea typeface="+mn-ea"/>
                <a:cs typeface="+mn-cs"/>
              </a:rPr>
              <a:t>. Spektrum plne </a:t>
            </a:r>
            <a:r>
              <a:rPr lang="sk-SK" sz="1200" b="0" i="0" kern="1200" dirty="0" err="1">
                <a:solidFill>
                  <a:schemeClr val="tx1"/>
                </a:solidFill>
                <a:effectLst/>
                <a:latin typeface="+mn-lt"/>
                <a:ea typeface="+mn-ea"/>
                <a:cs typeface="+mn-cs"/>
              </a:rPr>
              <a:t>zapada</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stale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avsak</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neda</a:t>
            </a:r>
            <a:r>
              <a:rPr lang="sk-SK" sz="1200" b="0" i="0" kern="1200" dirty="0">
                <a:solidFill>
                  <a:schemeClr val="tx1"/>
                </a:solidFill>
                <a:effectLst/>
                <a:latin typeface="+mn-lt"/>
                <a:ea typeface="+mn-ea"/>
                <a:cs typeface="+mn-cs"/>
              </a:rPr>
              <a:t> sa to </a:t>
            </a:r>
            <a:r>
              <a:rPr lang="sk-SK" sz="1200" b="0" i="0" kern="1200" dirty="0" err="1">
                <a:solidFill>
                  <a:schemeClr val="tx1"/>
                </a:solidFill>
                <a:effectLst/>
                <a:latin typeface="+mn-lt"/>
                <a:ea typeface="+mn-ea"/>
                <a:cs typeface="+mn-cs"/>
              </a:rPr>
              <a:t>povazovat</a:t>
            </a:r>
            <a:r>
              <a:rPr lang="sk-SK" sz="1200" b="0" i="0" kern="1200" dirty="0">
                <a:solidFill>
                  <a:schemeClr val="tx1"/>
                </a:solidFill>
                <a:effectLst/>
                <a:latin typeface="+mn-lt"/>
                <a:ea typeface="+mn-ea"/>
                <a:cs typeface="+mn-cs"/>
              </a:rPr>
              <a:t> za dokaz </a:t>
            </a:r>
            <a:r>
              <a:rPr lang="sk-SK" sz="1200" b="0" i="0" kern="1200" dirty="0" err="1">
                <a:solidFill>
                  <a:schemeClr val="tx1"/>
                </a:solidFill>
                <a:effectLst/>
                <a:latin typeface="+mn-lt"/>
                <a:ea typeface="+mn-ea"/>
                <a:cs typeface="+mn-cs"/>
              </a:rPr>
              <a:t>livu</a:t>
            </a:r>
            <a:r>
              <a:rPr lang="sk-SK" sz="1200" b="0" i="0" kern="1200" dirty="0">
                <a:solidFill>
                  <a:schemeClr val="tx1"/>
                </a:solidFill>
                <a:effectLst/>
                <a:latin typeface="+mn-lt"/>
                <a:ea typeface="+mn-ea"/>
                <a:cs typeface="+mn-cs"/>
              </a:rPr>
              <a:t> ale iba za to </a:t>
            </a:r>
            <a:r>
              <a:rPr lang="sk-SK" sz="1200" b="0" i="0" kern="1200" dirty="0" err="1">
                <a:solidFill>
                  <a:schemeClr val="tx1"/>
                </a:solidFill>
                <a:effectLst/>
                <a:latin typeface="+mn-lt"/>
                <a:ea typeface="+mn-ea"/>
                <a:cs typeface="+mn-cs"/>
              </a:rPr>
              <a:t>ze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nedokazala</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urcite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bound</a:t>
            </a:r>
            <a:endParaRPr lang="sk-SK" sz="1200" b="0" i="0" kern="1200" dirty="0">
              <a:solidFill>
                <a:schemeClr val="tx1"/>
              </a:solidFill>
              <a:effectLst/>
              <a:latin typeface="+mn-lt"/>
              <a:ea typeface="+mn-ea"/>
              <a:cs typeface="+mn-cs"/>
            </a:endParaRPr>
          </a:p>
          <a:p>
            <a:endParaRPr lang="sk-SK" sz="1200" b="0" i="0" kern="1200" dirty="0">
              <a:solidFill>
                <a:schemeClr val="tx1"/>
              </a:solidFill>
              <a:effectLst/>
              <a:latin typeface="+mn-lt"/>
              <a:ea typeface="+mn-ea"/>
              <a:cs typeface="+mn-cs"/>
            </a:endParaRPr>
          </a:p>
          <a:p>
            <a:r>
              <a:rPr lang="sk-SK" dirty="0"/>
              <a:t> </a:t>
            </a:r>
            <a:r>
              <a:rPr lang="en-US" sz="1200" b="0" i="0" kern="1200" dirty="0">
                <a:solidFill>
                  <a:schemeClr val="tx1"/>
                </a:solidFill>
                <a:effectLst/>
                <a:latin typeface="+mn-lt"/>
                <a:ea typeface="+mn-ea"/>
                <a:cs typeface="+mn-cs"/>
              </a:rPr>
              <a:t>simplifications made and does not allow us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to exclude LIV in the propagation of nuclei.</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It is however obvious that the above statement </a:t>
            </a:r>
            <a:r>
              <a:rPr lang="en-US" sz="1200" b="0" i="1" kern="1200" dirty="0">
                <a:solidFill>
                  <a:schemeClr val="tx1"/>
                </a:solidFill>
                <a:effectLst/>
                <a:latin typeface="+mn-lt"/>
                <a:ea typeface="+mn-ea"/>
                <a:cs typeface="+mn-cs"/>
              </a:rPr>
              <a:t>cannot </a:t>
            </a:r>
            <a:r>
              <a:rPr lang="en-US" sz="1200" b="0" i="0" kern="1200" dirty="0">
                <a:solidFill>
                  <a:schemeClr val="tx1"/>
                </a:solidFill>
                <a:effectLst/>
                <a:latin typeface="+mn-lt"/>
                <a:ea typeface="+mn-ea"/>
                <a:cs typeface="+mn-cs"/>
              </a:rPr>
              <a:t>be taken as evidence of LIV, since many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other astrophysical/particle physics explanations can be considered</a:t>
            </a:r>
            <a:r>
              <a:rPr lang="en-US" dirty="0"/>
              <a:t> </a:t>
            </a:r>
            <a:br>
              <a:rPr lang="en-US" dirty="0"/>
            </a:br>
            <a:br>
              <a:rPr lang="sk-SK" dirty="0"/>
            </a:br>
            <a:endParaRPr lang="sk-SK" sz="1200" b="0" i="0" dirty="0">
              <a:solidFill>
                <a:srgbClr val="000000"/>
              </a:solidFill>
              <a:effectLst/>
              <a:latin typeface="NimbusRomNo9L-Regu"/>
            </a:endParaRPr>
          </a:p>
          <a:p>
            <a:endParaRPr lang="sk-SK" sz="1200" b="0" i="0" dirty="0">
              <a:solidFill>
                <a:srgbClr val="000000"/>
              </a:solidFill>
              <a:effectLst/>
              <a:latin typeface="NimbusRomNo9L-Regu"/>
            </a:endParaRPr>
          </a:p>
          <a:p>
            <a:r>
              <a:rPr lang="en-US" sz="1200" b="0" i="0" dirty="0">
                <a:solidFill>
                  <a:srgbClr val="000000"/>
                </a:solidFill>
                <a:effectLst/>
                <a:latin typeface="NimbusRomNo9L-Regu"/>
              </a:rPr>
              <a:t>Simulated energy spectrum of UHECRs (multiplied by </a:t>
            </a:r>
            <a:r>
              <a:rPr lang="en-US" sz="1200" b="0" i="1" dirty="0">
                <a:solidFill>
                  <a:srgbClr val="000000"/>
                </a:solidFill>
                <a:effectLst/>
                <a:latin typeface="NimbusRomNo9L-ReguItal"/>
              </a:rPr>
              <a:t>E</a:t>
            </a:r>
            <a:r>
              <a:rPr lang="en-US" sz="1050" b="0" i="0" dirty="0">
                <a:solidFill>
                  <a:srgbClr val="000000"/>
                </a:solidFill>
                <a:effectLst/>
                <a:latin typeface="NimbusRomNo9L-Regu"/>
              </a:rPr>
              <a:t>3</a:t>
            </a:r>
            <a:r>
              <a:rPr lang="en-US" sz="1200" b="0" i="0" dirty="0">
                <a:solidFill>
                  <a:srgbClr val="000000"/>
                </a:solidFill>
                <a:effectLst/>
                <a:latin typeface="NimbusRomNo9L-Regu"/>
              </a:rPr>
              <a:t>) at the top of the Earth’s atmosphere</a:t>
            </a:r>
            <a:br>
              <a:rPr lang="en-US" sz="1200" b="0" i="0" dirty="0">
                <a:solidFill>
                  <a:srgbClr val="000000"/>
                </a:solidFill>
                <a:effectLst/>
                <a:latin typeface="NimbusRomNo9L-Regu"/>
              </a:rPr>
            </a:br>
            <a:r>
              <a:rPr lang="en-US" sz="1200" b="0" i="0" dirty="0">
                <a:solidFill>
                  <a:srgbClr val="000000"/>
                </a:solidFill>
                <a:effectLst/>
                <a:latin typeface="NimbusRomNo9L-Regu"/>
              </a:rPr>
              <a:t>with maximum source rigidity </a:t>
            </a:r>
            <a:r>
              <a:rPr lang="en-US" sz="1200" b="0" i="1" dirty="0" err="1">
                <a:solidFill>
                  <a:srgbClr val="000000"/>
                </a:solidFill>
                <a:effectLst/>
                <a:latin typeface="NimbusRomNo9L-ReguItal"/>
              </a:rPr>
              <a:t>R</a:t>
            </a:r>
            <a:r>
              <a:rPr lang="en-US" sz="1050" b="0" i="1" dirty="0" err="1">
                <a:solidFill>
                  <a:srgbClr val="000000"/>
                </a:solidFill>
                <a:effectLst/>
                <a:latin typeface="NimbusRomNo9L-ReguItal"/>
              </a:rPr>
              <a:t>max</a:t>
            </a:r>
            <a:r>
              <a:rPr lang="en-US" sz="1050" b="0" i="1" dirty="0">
                <a:solidFill>
                  <a:srgbClr val="000000"/>
                </a:solidFill>
                <a:effectLst/>
                <a:latin typeface="NimbusRomNo9L-ReguItal"/>
              </a:rPr>
              <a:t> </a:t>
            </a:r>
            <a:r>
              <a:rPr lang="en-US" sz="1200" b="0" i="0" dirty="0">
                <a:solidFill>
                  <a:srgbClr val="000000"/>
                </a:solidFill>
                <a:effectLst/>
                <a:latin typeface="CMR10"/>
              </a:rPr>
              <a:t>= </a:t>
            </a:r>
            <a:r>
              <a:rPr lang="en-US" sz="1200" b="0" i="0" dirty="0">
                <a:solidFill>
                  <a:srgbClr val="000000"/>
                </a:solidFill>
                <a:effectLst/>
                <a:latin typeface="NimbusRomNo9L-Regu"/>
              </a:rPr>
              <a:t>5</a:t>
            </a:r>
            <a:r>
              <a:rPr lang="en-US" sz="1200" b="0" i="1" dirty="0">
                <a:solidFill>
                  <a:srgbClr val="000000"/>
                </a:solidFill>
                <a:effectLst/>
                <a:latin typeface="CMSY10"/>
              </a:rPr>
              <a:t>×</a:t>
            </a:r>
            <a:r>
              <a:rPr lang="en-US" sz="1200" b="0" i="0" dirty="0">
                <a:solidFill>
                  <a:srgbClr val="000000"/>
                </a:solidFill>
                <a:effectLst/>
                <a:latin typeface="NimbusRomNo9L-Regu"/>
              </a:rPr>
              <a:t>10</a:t>
            </a:r>
            <a:r>
              <a:rPr lang="en-US" sz="1050" b="0" i="0" dirty="0">
                <a:solidFill>
                  <a:srgbClr val="000000"/>
                </a:solidFill>
                <a:effectLst/>
                <a:latin typeface="NimbusRomNo9L-Regu"/>
              </a:rPr>
              <a:t>18 </a:t>
            </a:r>
            <a:r>
              <a:rPr lang="en-US" sz="1200" b="0" i="1" dirty="0">
                <a:solidFill>
                  <a:srgbClr val="000000"/>
                </a:solidFill>
                <a:effectLst/>
                <a:latin typeface="NimbusRomNo9L-ReguItal"/>
              </a:rPr>
              <a:t>V </a:t>
            </a:r>
            <a:r>
              <a:rPr lang="en-US" sz="1200" b="0" i="0" dirty="0">
                <a:solidFill>
                  <a:srgbClr val="000000"/>
                </a:solidFill>
                <a:effectLst/>
                <a:latin typeface="NimbusRomNo9L-Regu"/>
              </a:rPr>
              <a:t>and </a:t>
            </a:r>
            <a:r>
              <a:rPr lang="en-US" sz="1200" b="0" i="1" dirty="0">
                <a:solidFill>
                  <a:srgbClr val="000000"/>
                </a:solidFill>
                <a:effectLst/>
                <a:latin typeface="StandardSymL-Slant_167"/>
              </a:rPr>
              <a:t>g </a:t>
            </a:r>
            <a:r>
              <a:rPr lang="en-US" sz="1200" b="0" i="0" dirty="0">
                <a:solidFill>
                  <a:srgbClr val="000000"/>
                </a:solidFill>
                <a:effectLst/>
                <a:latin typeface="CMR10"/>
              </a:rPr>
              <a:t>= </a:t>
            </a:r>
            <a:r>
              <a:rPr lang="en-US" sz="1200" b="0" i="0" dirty="0">
                <a:solidFill>
                  <a:srgbClr val="000000"/>
                </a:solidFill>
                <a:effectLst/>
                <a:latin typeface="NimbusRomNo9L-Regu"/>
              </a:rPr>
              <a:t>2, along with Auger data points. The propagation</a:t>
            </a:r>
            <a:br>
              <a:rPr lang="en-US" sz="1200" b="0" i="0" dirty="0">
                <a:solidFill>
                  <a:srgbClr val="000000"/>
                </a:solidFill>
                <a:effectLst/>
                <a:latin typeface="NimbusRomNo9L-Regu"/>
              </a:rPr>
            </a:br>
            <a:r>
              <a:rPr lang="en-US" sz="1200" b="0" i="0" dirty="0">
                <a:solidFill>
                  <a:srgbClr val="000000"/>
                </a:solidFill>
                <a:effectLst/>
                <a:latin typeface="NimbusRomNo9L-Regu"/>
              </a:rPr>
              <a:t>is simulated switching off the interactions with photon backgrounds. Partial spectra are grouped according</a:t>
            </a:r>
            <a:br>
              <a:rPr lang="en-US" sz="1200" b="0" i="0" dirty="0">
                <a:solidFill>
                  <a:srgbClr val="000000"/>
                </a:solidFill>
                <a:effectLst/>
                <a:latin typeface="NimbusRomNo9L-Regu"/>
              </a:rPr>
            </a:br>
            <a:r>
              <a:rPr lang="en-US" sz="1200" b="0" i="0" dirty="0">
                <a:solidFill>
                  <a:srgbClr val="000000"/>
                </a:solidFill>
                <a:effectLst/>
                <a:latin typeface="NimbusRomNo9L-Regu"/>
              </a:rPr>
              <a:t>to the mass number as follows: </a:t>
            </a:r>
            <a:r>
              <a:rPr lang="en-US" sz="1200" b="0" i="1" dirty="0">
                <a:solidFill>
                  <a:srgbClr val="000000"/>
                </a:solidFill>
                <a:effectLst/>
                <a:latin typeface="NimbusRomNo9L-ReguItal"/>
              </a:rPr>
              <a:t>A </a:t>
            </a:r>
            <a:r>
              <a:rPr lang="en-US" sz="1200" b="0" i="0" dirty="0">
                <a:solidFill>
                  <a:srgbClr val="000000"/>
                </a:solidFill>
                <a:effectLst/>
                <a:latin typeface="CMR10"/>
              </a:rPr>
              <a:t>= </a:t>
            </a:r>
            <a:r>
              <a:rPr lang="en-US" sz="1200" b="0" i="0" dirty="0">
                <a:solidFill>
                  <a:srgbClr val="000000"/>
                </a:solidFill>
                <a:effectLst/>
                <a:latin typeface="NimbusRomNo9L-Regu"/>
              </a:rPr>
              <a:t>1 (red), 2 </a:t>
            </a:r>
            <a:r>
              <a:rPr lang="en-US" sz="1200" b="0" i="1" dirty="0">
                <a:solidFill>
                  <a:srgbClr val="000000"/>
                </a:solidFill>
                <a:effectLst/>
                <a:latin typeface="CMMI10"/>
              </a:rPr>
              <a:t>&lt; </a:t>
            </a:r>
            <a:r>
              <a:rPr lang="en-US" sz="1200" b="0" i="1" dirty="0">
                <a:solidFill>
                  <a:srgbClr val="000000"/>
                </a:solidFill>
                <a:effectLst/>
                <a:latin typeface="NimbusRomNo9L-ReguItal"/>
              </a:rPr>
              <a:t>A </a:t>
            </a:r>
            <a:r>
              <a:rPr lang="en-US" sz="1200" b="0" i="1" dirty="0">
                <a:solidFill>
                  <a:srgbClr val="000000"/>
                </a:solidFill>
                <a:effectLst/>
                <a:latin typeface="CMMI10"/>
              </a:rPr>
              <a:t>&lt; </a:t>
            </a:r>
            <a:r>
              <a:rPr lang="en-US" sz="1200" b="0" i="0" dirty="0">
                <a:solidFill>
                  <a:srgbClr val="000000"/>
                </a:solidFill>
                <a:effectLst/>
                <a:latin typeface="NimbusRomNo9L-Regu"/>
              </a:rPr>
              <a:t>4 (grey), 5 </a:t>
            </a:r>
            <a:r>
              <a:rPr lang="en-US" sz="1200" b="0" i="1" dirty="0">
                <a:solidFill>
                  <a:srgbClr val="000000"/>
                </a:solidFill>
                <a:effectLst/>
                <a:latin typeface="CMMI10"/>
              </a:rPr>
              <a:t>&lt; </a:t>
            </a:r>
            <a:r>
              <a:rPr lang="en-US" sz="1200" b="0" i="1" dirty="0">
                <a:solidFill>
                  <a:srgbClr val="000000"/>
                </a:solidFill>
                <a:effectLst/>
                <a:latin typeface="NimbusRomNo9L-ReguItal"/>
              </a:rPr>
              <a:t>A </a:t>
            </a:r>
            <a:r>
              <a:rPr lang="en-US" sz="1200" b="0" i="1" dirty="0">
                <a:solidFill>
                  <a:srgbClr val="000000"/>
                </a:solidFill>
                <a:effectLst/>
                <a:latin typeface="CMMI10"/>
              </a:rPr>
              <a:t>&lt; </a:t>
            </a:r>
            <a:r>
              <a:rPr lang="en-US" sz="1200" b="0" i="0" dirty="0">
                <a:solidFill>
                  <a:srgbClr val="000000"/>
                </a:solidFill>
                <a:effectLst/>
                <a:latin typeface="NimbusRomNo9L-Regu"/>
              </a:rPr>
              <a:t>14 (green), total (brown). Right:</a:t>
            </a:r>
            <a:br>
              <a:rPr lang="en-US" sz="1200" b="0" i="0" dirty="0">
                <a:solidFill>
                  <a:srgbClr val="000000"/>
                </a:solidFill>
                <a:effectLst/>
                <a:latin typeface="NimbusRomNo9L-Regu"/>
              </a:rPr>
            </a:br>
            <a:r>
              <a:rPr lang="en-US" sz="1200" b="0" i="0" dirty="0">
                <a:solidFill>
                  <a:srgbClr val="000000"/>
                </a:solidFill>
                <a:effectLst/>
                <a:latin typeface="NimbusRomNo9L-Regu"/>
              </a:rPr>
              <a:t>average (top) and standard deviation (bottom) of the </a:t>
            </a:r>
            <a:r>
              <a:rPr lang="en-US" sz="1200" b="0" i="1" dirty="0" err="1">
                <a:solidFill>
                  <a:srgbClr val="000000"/>
                </a:solidFill>
                <a:effectLst/>
                <a:latin typeface="NimbusRomNo9L-ReguItal"/>
              </a:rPr>
              <a:t>X</a:t>
            </a:r>
            <a:r>
              <a:rPr lang="en-US" sz="1050" b="0" i="0" dirty="0" err="1">
                <a:solidFill>
                  <a:srgbClr val="000000"/>
                </a:solidFill>
                <a:effectLst/>
                <a:latin typeface="NimbusRomNo9L-Regu"/>
              </a:rPr>
              <a:t>max</a:t>
            </a:r>
            <a:r>
              <a:rPr lang="en-US" sz="1050" b="0" i="0" dirty="0">
                <a:solidFill>
                  <a:srgbClr val="000000"/>
                </a:solidFill>
                <a:effectLst/>
                <a:latin typeface="NimbusRomNo9L-Regu"/>
              </a:rPr>
              <a:t> </a:t>
            </a:r>
            <a:r>
              <a:rPr lang="en-US" sz="1200" b="0" i="0" dirty="0">
                <a:solidFill>
                  <a:srgbClr val="000000"/>
                </a:solidFill>
                <a:effectLst/>
                <a:latin typeface="NimbusRomNo9L-Regu"/>
              </a:rPr>
              <a:t>distribution (assuming EPOS-LHC for UHECR-air</a:t>
            </a:r>
            <a:br>
              <a:rPr lang="en-US" sz="1200" b="0" i="0" dirty="0">
                <a:solidFill>
                  <a:srgbClr val="000000"/>
                </a:solidFill>
                <a:effectLst/>
                <a:latin typeface="NimbusRomNo9L-Regu"/>
              </a:rPr>
            </a:br>
            <a:r>
              <a:rPr lang="en-US" sz="1200" b="0" i="0" dirty="0">
                <a:solidFill>
                  <a:srgbClr val="000000"/>
                </a:solidFill>
                <a:effectLst/>
                <a:latin typeface="NimbusRomNo9L-Regu"/>
              </a:rPr>
              <a:t>interactions). Gray bands show the systematic uncertainties</a:t>
            </a:r>
            <a:r>
              <a:rPr lang="en-US" dirty="0"/>
              <a:t> </a:t>
            </a:r>
            <a:br>
              <a:rPr lang="en-US" dirty="0"/>
            </a:br>
            <a:endParaRPr lang="sk-SK" dirty="0"/>
          </a:p>
        </p:txBody>
      </p:sp>
      <p:sp>
        <p:nvSpPr>
          <p:cNvPr id="4" name="Slide Number Placeholder 3"/>
          <p:cNvSpPr>
            <a:spLocks noGrp="1"/>
          </p:cNvSpPr>
          <p:nvPr>
            <p:ph type="sldNum" sz="quarter" idx="10"/>
          </p:nvPr>
        </p:nvSpPr>
        <p:spPr/>
        <p:txBody>
          <a:bodyPr/>
          <a:lstStyle/>
          <a:p>
            <a:fld id="{5F11B04B-3DF4-4739-994C-94166DD36A82}" type="slidenum">
              <a:rPr lang="sk-SK" smtClean="0"/>
              <a:t>10</a:t>
            </a:fld>
            <a:endParaRPr lang="sk-SK"/>
          </a:p>
        </p:txBody>
      </p:sp>
    </p:spTree>
    <p:extLst>
      <p:ext uri="{BB962C8B-B14F-4D97-AF65-F5344CB8AC3E}">
        <p14:creationId xmlns:p14="http://schemas.microsoft.com/office/powerpoint/2010/main" val="30919535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sz="1200" b="0" i="0" kern="1200" dirty="0" err="1">
                <a:solidFill>
                  <a:schemeClr val="tx1"/>
                </a:solidFill>
                <a:effectLst/>
                <a:latin typeface="+mn-lt"/>
                <a:ea typeface="+mn-ea"/>
                <a:cs typeface="+mn-cs"/>
              </a:rPr>
              <a:t>Dalsie</a:t>
            </a:r>
            <a:r>
              <a:rPr lang="sk-SK" sz="1200" b="0" i="0" kern="1200" dirty="0">
                <a:solidFill>
                  <a:schemeClr val="tx1"/>
                </a:solidFill>
                <a:effectLst/>
                <a:latin typeface="+mn-lt"/>
                <a:ea typeface="+mn-ea"/>
                <a:cs typeface="+mn-cs"/>
              </a:rPr>
              <a:t> autor </a:t>
            </a:r>
            <a:r>
              <a:rPr lang="sk-SK" sz="1200" b="0" i="0" kern="1200" dirty="0" err="1">
                <a:solidFill>
                  <a:schemeClr val="tx1"/>
                </a:solidFill>
                <a:effectLst/>
                <a:latin typeface="+mn-lt"/>
                <a:ea typeface="+mn-ea"/>
                <a:cs typeface="+mn-cs"/>
              </a:rPr>
              <a:t>analytickym</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sposobom</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vypocital</a:t>
            </a:r>
            <a:r>
              <a:rPr lang="sk-SK" sz="1200" b="0" i="0" kern="1200" dirty="0">
                <a:solidFill>
                  <a:schemeClr val="tx1"/>
                </a:solidFill>
                <a:effectLst/>
                <a:latin typeface="+mn-lt"/>
                <a:ea typeface="+mn-ea"/>
                <a:cs typeface="+mn-cs"/>
              </a:rPr>
              <a:t> tvar spektra s liv </a:t>
            </a:r>
            <a:r>
              <a:rPr lang="sk-SK" sz="1200" b="0" i="0" kern="1200" dirty="0" err="1">
                <a:solidFill>
                  <a:schemeClr val="tx1"/>
                </a:solidFill>
                <a:effectLst/>
                <a:latin typeface="+mn-lt"/>
                <a:ea typeface="+mn-ea"/>
                <a:cs typeface="+mn-cs"/>
              </a:rPr>
              <a:t>clenmi</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Cierne</a:t>
            </a:r>
            <a:r>
              <a:rPr lang="sk-SK" sz="1200" b="0" i="0" kern="1200" dirty="0">
                <a:solidFill>
                  <a:schemeClr val="tx1"/>
                </a:solidFill>
                <a:effectLst/>
                <a:latin typeface="+mn-lt"/>
                <a:ea typeface="+mn-ea"/>
                <a:cs typeface="+mn-cs"/>
              </a:rPr>
              <a:t> body </a:t>
            </a:r>
            <a:r>
              <a:rPr lang="sk-SK" sz="1200" b="0" i="0" kern="1200" dirty="0" err="1">
                <a:solidFill>
                  <a:schemeClr val="tx1"/>
                </a:solidFill>
                <a:effectLst/>
                <a:latin typeface="+mn-lt"/>
                <a:ea typeface="+mn-ea"/>
                <a:cs typeface="+mn-cs"/>
              </a:rPr>
              <a:t>su</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augerovske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data</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Cierne</a:t>
            </a:r>
            <a:r>
              <a:rPr lang="sk-SK" sz="1200" b="0" i="0" kern="1200" dirty="0">
                <a:solidFill>
                  <a:schemeClr val="tx1"/>
                </a:solidFill>
                <a:effectLst/>
                <a:latin typeface="+mn-lt"/>
                <a:ea typeface="+mn-ea"/>
                <a:cs typeface="+mn-cs"/>
              </a:rPr>
              <a:t> spektrum je spektrum bez liv </a:t>
            </a:r>
            <a:r>
              <a:rPr lang="sk-SK" sz="1200" b="0" i="0" kern="1200" dirty="0" err="1">
                <a:solidFill>
                  <a:schemeClr val="tx1"/>
                </a:solidFill>
                <a:effectLst/>
                <a:latin typeface="+mn-lt"/>
                <a:ea typeface="+mn-ea"/>
                <a:cs typeface="+mn-cs"/>
              </a:rPr>
              <a:t>clenov</a:t>
            </a:r>
            <a:r>
              <a:rPr lang="sk-SK" sz="1200" b="0" i="0" kern="1200" dirty="0">
                <a:solidFill>
                  <a:schemeClr val="tx1"/>
                </a:solidFill>
                <a:effectLst/>
                <a:latin typeface="+mn-lt"/>
                <a:ea typeface="+mn-ea"/>
                <a:cs typeface="+mn-cs"/>
              </a:rPr>
              <a:t>. Zelena je </a:t>
            </a:r>
            <a:r>
              <a:rPr lang="sk-SK" sz="1200" b="0" i="0" kern="1200" dirty="0" err="1">
                <a:solidFill>
                  <a:schemeClr val="tx1"/>
                </a:solidFill>
                <a:effectLst/>
                <a:latin typeface="+mn-lt"/>
                <a:ea typeface="+mn-ea"/>
                <a:cs typeface="+mn-cs"/>
              </a:rPr>
              <a:t>ze</a:t>
            </a:r>
            <a:r>
              <a:rPr lang="sk-SK" sz="1200" b="0" i="0" kern="1200" dirty="0">
                <a:solidFill>
                  <a:schemeClr val="tx1"/>
                </a:solidFill>
                <a:effectLst/>
                <a:latin typeface="+mn-lt"/>
                <a:ea typeface="+mn-ea"/>
                <a:cs typeface="+mn-cs"/>
              </a:rPr>
              <a:t> iba </a:t>
            </a:r>
            <a:r>
              <a:rPr lang="sk-SK" sz="1200" b="0" i="0" kern="1200" dirty="0" err="1">
                <a:solidFill>
                  <a:schemeClr val="tx1"/>
                </a:solidFill>
                <a:effectLst/>
                <a:latin typeface="+mn-lt"/>
                <a:ea typeface="+mn-ea"/>
                <a:cs typeface="+mn-cs"/>
              </a:rPr>
              <a:t>interagujuci</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proton</a:t>
            </a:r>
            <a:r>
              <a:rPr lang="sk-SK" sz="1200" b="0" i="0" kern="1200" dirty="0">
                <a:solidFill>
                  <a:schemeClr val="tx1"/>
                </a:solidFill>
                <a:effectLst/>
                <a:latin typeface="+mn-lt"/>
                <a:ea typeface="+mn-ea"/>
                <a:cs typeface="+mn-cs"/>
              </a:rPr>
              <a:t> ma liv </a:t>
            </a:r>
            <a:r>
              <a:rPr lang="sk-SK" sz="1200" b="0" i="0" kern="1200" dirty="0" err="1">
                <a:solidFill>
                  <a:schemeClr val="tx1"/>
                </a:solidFill>
                <a:effectLst/>
                <a:latin typeface="+mn-lt"/>
                <a:ea typeface="+mn-ea"/>
                <a:cs typeface="+mn-cs"/>
              </a:rPr>
              <a:t>clen</a:t>
            </a:r>
            <a:r>
              <a:rPr lang="sk-SK" sz="1200" b="0" i="0" kern="1200" dirty="0">
                <a:solidFill>
                  <a:schemeClr val="tx1"/>
                </a:solidFill>
                <a:effectLst/>
                <a:latin typeface="+mn-lt"/>
                <a:ea typeface="+mn-ea"/>
                <a:cs typeface="+mn-cs"/>
              </a:rPr>
              <a:t>, a </a:t>
            </a:r>
            <a:r>
              <a:rPr lang="sk-SK" sz="1200" b="0" i="0" kern="1200" dirty="0" err="1">
                <a:solidFill>
                  <a:schemeClr val="tx1"/>
                </a:solidFill>
                <a:effectLst/>
                <a:latin typeface="+mn-lt"/>
                <a:ea typeface="+mn-ea"/>
                <a:cs typeface="+mn-cs"/>
              </a:rPr>
              <a:t>pion</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nema</a:t>
            </a:r>
            <a:r>
              <a:rPr lang="sk-SK" sz="1200" b="0" i="0" kern="1200" dirty="0">
                <a:solidFill>
                  <a:schemeClr val="tx1"/>
                </a:solidFill>
                <a:effectLst/>
                <a:latin typeface="+mn-lt"/>
                <a:ea typeface="+mn-ea"/>
                <a:cs typeface="+mn-cs"/>
              </a:rPr>
              <a:t>, a </a:t>
            </a:r>
            <a:r>
              <a:rPr lang="sk-SK" sz="1200" b="0" i="0" kern="1200" dirty="0" err="1">
                <a:solidFill>
                  <a:schemeClr val="tx1"/>
                </a:solidFill>
                <a:effectLst/>
                <a:latin typeface="+mn-lt"/>
                <a:ea typeface="+mn-ea"/>
                <a:cs typeface="+mn-cs"/>
              </a:rPr>
              <a:t>cervena</a:t>
            </a:r>
            <a:r>
              <a:rPr lang="sk-SK" sz="1200" b="0" i="0" kern="1200" dirty="0">
                <a:solidFill>
                  <a:schemeClr val="tx1"/>
                </a:solidFill>
                <a:effectLst/>
                <a:latin typeface="+mn-lt"/>
                <a:ea typeface="+mn-ea"/>
                <a:cs typeface="+mn-cs"/>
              </a:rPr>
              <a:t> je </a:t>
            </a:r>
            <a:r>
              <a:rPr lang="sk-SK" sz="1200" b="0" i="0" kern="1200" dirty="0" err="1">
                <a:solidFill>
                  <a:schemeClr val="tx1"/>
                </a:solidFill>
                <a:effectLst/>
                <a:latin typeface="+mn-lt"/>
                <a:ea typeface="+mn-ea"/>
                <a:cs typeface="+mn-cs"/>
              </a:rPr>
              <a:t>opacne</a:t>
            </a:r>
            <a:r>
              <a:rPr lang="sk-SK" sz="1200" b="0" i="0" kern="1200" dirty="0">
                <a:solidFill>
                  <a:schemeClr val="tx1"/>
                </a:solidFill>
                <a:effectLst/>
                <a:latin typeface="+mn-lt"/>
                <a:ea typeface="+mn-ea"/>
                <a:cs typeface="+mn-cs"/>
              </a:rPr>
              <a:t>. Je </a:t>
            </a:r>
            <a:r>
              <a:rPr lang="sk-SK" sz="1200" b="0" i="0" kern="1200" dirty="0" err="1">
                <a:solidFill>
                  <a:schemeClr val="tx1"/>
                </a:solidFill>
                <a:effectLst/>
                <a:latin typeface="+mn-lt"/>
                <a:ea typeface="+mn-ea"/>
                <a:cs typeface="+mn-cs"/>
              </a:rPr>
              <a:t>vidiet</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vyraznu</a:t>
            </a:r>
            <a:r>
              <a:rPr lang="sk-SK" sz="1200" b="0" i="0" kern="1200" dirty="0">
                <a:solidFill>
                  <a:schemeClr val="tx1"/>
                </a:solidFill>
                <a:effectLst/>
                <a:latin typeface="+mn-lt"/>
                <a:ea typeface="+mn-ea"/>
                <a:cs typeface="+mn-cs"/>
              </a:rPr>
              <a:t> zmenu spektra v druhom </a:t>
            </a:r>
            <a:r>
              <a:rPr lang="sk-SK" sz="1200" b="0" i="0" kern="1200" dirty="0" err="1">
                <a:solidFill>
                  <a:schemeClr val="tx1"/>
                </a:solidFill>
                <a:effectLst/>
                <a:latin typeface="+mn-lt"/>
                <a:ea typeface="+mn-ea"/>
                <a:cs typeface="+mn-cs"/>
              </a:rPr>
              <a:t>pripade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pricom</a:t>
            </a:r>
            <a:r>
              <a:rPr lang="sk-SK" sz="1200" b="0" i="0" kern="1200" dirty="0">
                <a:solidFill>
                  <a:schemeClr val="tx1"/>
                </a:solidFill>
                <a:effectLst/>
                <a:latin typeface="+mn-lt"/>
                <a:ea typeface="+mn-ea"/>
                <a:cs typeface="+mn-cs"/>
              </a:rPr>
              <a:t> je koniec spektra </a:t>
            </a:r>
            <a:r>
              <a:rPr lang="sk-SK" sz="1200" b="0" i="0" kern="1200" dirty="0" err="1">
                <a:solidFill>
                  <a:schemeClr val="tx1"/>
                </a:solidFill>
                <a:effectLst/>
                <a:latin typeface="+mn-lt"/>
                <a:ea typeface="+mn-ea"/>
                <a:cs typeface="+mn-cs"/>
              </a:rPr>
              <a:t>posunuty</a:t>
            </a:r>
            <a:r>
              <a:rPr lang="sk-SK" sz="1200" b="0" i="0" kern="1200" dirty="0">
                <a:solidFill>
                  <a:schemeClr val="tx1"/>
                </a:solidFill>
                <a:effectLst/>
                <a:latin typeface="+mn-lt"/>
                <a:ea typeface="+mn-ea"/>
                <a:cs typeface="+mn-cs"/>
              </a:rPr>
              <a:t> tak </a:t>
            </a:r>
            <a:r>
              <a:rPr lang="sk-SK" sz="1200" b="0" i="0" kern="1200" dirty="0" err="1">
                <a:solidFill>
                  <a:schemeClr val="tx1"/>
                </a:solidFill>
                <a:effectLst/>
                <a:latin typeface="+mn-lt"/>
                <a:ea typeface="+mn-ea"/>
                <a:cs typeface="+mn-cs"/>
              </a:rPr>
              <a:t>ze</a:t>
            </a:r>
            <a:r>
              <a:rPr lang="sk-SK" sz="1200" b="0" i="0" kern="1200" dirty="0">
                <a:solidFill>
                  <a:schemeClr val="tx1"/>
                </a:solidFill>
                <a:effectLst/>
                <a:latin typeface="+mn-lt"/>
                <a:ea typeface="+mn-ea"/>
                <a:cs typeface="+mn-cs"/>
              </a:rPr>
              <a:t> je v </a:t>
            </a:r>
            <a:r>
              <a:rPr lang="sk-SK" sz="1200" b="0" i="0" kern="1200" dirty="0" err="1">
                <a:solidFill>
                  <a:schemeClr val="tx1"/>
                </a:solidFill>
                <a:effectLst/>
                <a:latin typeface="+mn-lt"/>
                <a:ea typeface="+mn-ea"/>
                <a:cs typeface="+mn-cs"/>
              </a:rPr>
              <a:t>suhlase</a:t>
            </a:r>
            <a:r>
              <a:rPr lang="sk-SK" sz="1200" b="0" i="0" kern="1200" dirty="0">
                <a:solidFill>
                  <a:schemeClr val="tx1"/>
                </a:solidFill>
                <a:effectLst/>
                <a:latin typeface="+mn-lt"/>
                <a:ea typeface="+mn-ea"/>
                <a:cs typeface="+mn-cs"/>
              </a:rPr>
              <a:t> s </a:t>
            </a:r>
            <a:r>
              <a:rPr lang="sk-SK" sz="1200" b="0" i="0" kern="1200" dirty="0" err="1">
                <a:solidFill>
                  <a:schemeClr val="tx1"/>
                </a:solidFill>
                <a:effectLst/>
                <a:latin typeface="+mn-lt"/>
                <a:ea typeface="+mn-ea"/>
                <a:cs typeface="+mn-cs"/>
              </a:rPr>
              <a:t>augerovskymi</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datami</a:t>
            </a:r>
            <a:endParaRPr lang="sk-SK" sz="1200" b="0" i="0" kern="1200" dirty="0">
              <a:solidFill>
                <a:schemeClr val="tx1"/>
              </a:solidFill>
              <a:effectLst/>
              <a:latin typeface="+mn-lt"/>
              <a:ea typeface="+mn-ea"/>
              <a:cs typeface="+mn-cs"/>
            </a:endParaRPr>
          </a:p>
          <a:p>
            <a:endParaRPr lang="sk-SK"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As shown before, the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source evolution has almost no influence in the spectrum. Its value, therefore, was fixed at</a:t>
            </a:r>
            <a:br>
              <a:rPr lang="en-US" sz="1200" b="0"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ξ </a:t>
            </a:r>
            <a:r>
              <a:rPr lang="en-US" sz="1200" b="0" i="0" kern="1200" dirty="0">
                <a:solidFill>
                  <a:schemeClr val="tx1"/>
                </a:solidFill>
                <a:effectLst/>
                <a:latin typeface="+mn-lt"/>
                <a:ea typeface="+mn-ea"/>
                <a:cs typeface="+mn-cs"/>
              </a:rPr>
              <a:t>= 3</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6, which corresponds to the star formation rate. A maximum redshift of </a:t>
            </a:r>
            <a:r>
              <a:rPr lang="en-US" sz="1200" b="0" i="1" kern="1200" dirty="0" err="1">
                <a:solidFill>
                  <a:schemeClr val="tx1"/>
                </a:solidFill>
                <a:effectLst/>
                <a:latin typeface="+mn-lt"/>
                <a:ea typeface="+mn-ea"/>
                <a:cs typeface="+mn-cs"/>
              </a:rPr>
              <a:t>zmax</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 2</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5</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was used</a:t>
            </a:r>
            <a:r>
              <a:rPr lang="en-US" dirty="0"/>
              <a:t> </a:t>
            </a:r>
            <a:br>
              <a:rPr lang="en-US" dirty="0"/>
            </a:br>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68086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Tu mame </a:t>
            </a:r>
            <a:r>
              <a:rPr lang="sk-SK" dirty="0" err="1"/>
              <a:t>vysledok</a:t>
            </a:r>
            <a:r>
              <a:rPr lang="sk-SK" dirty="0"/>
              <a:t> z </a:t>
            </a:r>
            <a:r>
              <a:rPr lang="sk-SK" dirty="0" err="1"/>
              <a:t>dalsieho</a:t>
            </a:r>
            <a:r>
              <a:rPr lang="sk-SK" dirty="0"/>
              <a:t> </a:t>
            </a:r>
            <a:r>
              <a:rPr lang="sk-SK" dirty="0" err="1"/>
              <a:t>clanku</a:t>
            </a:r>
            <a:r>
              <a:rPr lang="sk-SK" dirty="0"/>
              <a:t>, </a:t>
            </a:r>
            <a:r>
              <a:rPr lang="sk-SK" dirty="0" err="1"/>
              <a:t>taktiez</a:t>
            </a:r>
            <a:r>
              <a:rPr lang="sk-SK" dirty="0"/>
              <a:t> </a:t>
            </a:r>
            <a:r>
              <a:rPr lang="sk-SK" dirty="0" err="1"/>
              <a:t>pocitaneho</a:t>
            </a:r>
            <a:r>
              <a:rPr lang="sk-SK" dirty="0"/>
              <a:t> analyticky, delta </a:t>
            </a:r>
            <a:r>
              <a:rPr lang="sk-SK" dirty="0" err="1"/>
              <a:t>piP</a:t>
            </a:r>
            <a:r>
              <a:rPr lang="sk-SK" dirty="0"/>
              <a:t> </a:t>
            </a:r>
            <a:r>
              <a:rPr lang="sk-SK" dirty="0" err="1"/>
              <a:t>znaci</a:t>
            </a:r>
            <a:r>
              <a:rPr lang="sk-SK" dirty="0"/>
              <a:t> rozdiel vo </a:t>
            </a:r>
            <a:r>
              <a:rPr lang="sk-SK" dirty="0" err="1"/>
              <a:t>velkosti</a:t>
            </a:r>
            <a:r>
              <a:rPr lang="sk-SK" dirty="0"/>
              <a:t> liv </a:t>
            </a:r>
            <a:r>
              <a:rPr lang="sk-SK" dirty="0" err="1"/>
              <a:t>clenov</a:t>
            </a:r>
            <a:r>
              <a:rPr lang="sk-SK" dirty="0"/>
              <a:t> pre </a:t>
            </a:r>
            <a:r>
              <a:rPr lang="sk-SK" dirty="0" err="1"/>
              <a:t>pion</a:t>
            </a:r>
            <a:r>
              <a:rPr lang="sk-SK" dirty="0"/>
              <a:t> a </a:t>
            </a:r>
            <a:r>
              <a:rPr lang="sk-SK" dirty="0" err="1"/>
              <a:t>proton</a:t>
            </a:r>
            <a:r>
              <a:rPr lang="sk-SK" dirty="0"/>
              <a:t> </a:t>
            </a:r>
            <a:r>
              <a:rPr lang="sk-SK" dirty="0" err="1"/>
              <a:t>naspodnejsie</a:t>
            </a:r>
            <a:r>
              <a:rPr lang="sk-SK" dirty="0"/>
              <a:t> </a:t>
            </a:r>
            <a:r>
              <a:rPr lang="sk-SK" dirty="0" err="1"/>
              <a:t>spoektrum</a:t>
            </a:r>
            <a:r>
              <a:rPr lang="sk-SK" dirty="0"/>
              <a:t> je pre </a:t>
            </a:r>
            <a:r>
              <a:rPr lang="sk-SK" dirty="0" err="1"/>
              <a:t>nulove</a:t>
            </a:r>
            <a:r>
              <a:rPr lang="sk-SK" dirty="0"/>
              <a:t> liv a spektra smerom na hor </a:t>
            </a:r>
            <a:r>
              <a:rPr lang="sk-SK" dirty="0" err="1"/>
              <a:t>maju</a:t>
            </a:r>
            <a:r>
              <a:rPr lang="sk-SK" dirty="0"/>
              <a:t> postupne 10na-24 na -23 na -23 sa </a:t>
            </a:r>
            <a:r>
              <a:rPr lang="sk-SK" dirty="0" err="1"/>
              <a:t>zvysuje</a:t>
            </a:r>
            <a:r>
              <a:rPr lang="sk-SK" dirty="0"/>
              <a:t>, je </a:t>
            </a:r>
            <a:r>
              <a:rPr lang="sk-SK" dirty="0" err="1"/>
              <a:t>vidiet</a:t>
            </a:r>
            <a:r>
              <a:rPr lang="sk-SK" dirty="0"/>
              <a:t> </a:t>
            </a:r>
            <a:r>
              <a:rPr lang="sk-SK" dirty="0" err="1"/>
              <a:t>ze</a:t>
            </a:r>
            <a:r>
              <a:rPr lang="sk-SK" dirty="0"/>
              <a:t> spektrum by sa </a:t>
            </a:r>
            <a:r>
              <a:rPr lang="sk-SK" dirty="0" err="1"/>
              <a:t>podla</a:t>
            </a:r>
            <a:r>
              <a:rPr lang="sk-SK" dirty="0"/>
              <a:t> tejto prace, malo od </a:t>
            </a:r>
            <a:r>
              <a:rPr lang="sk-SK" dirty="0" err="1"/>
              <a:t>vyssi</a:t>
            </a:r>
            <a:r>
              <a:rPr lang="sk-SK" dirty="0"/>
              <a:t> energii </a:t>
            </a:r>
            <a:r>
              <a:rPr lang="sk-SK" dirty="0" err="1"/>
              <a:t>regenerovat</a:t>
            </a:r>
            <a:r>
              <a:rPr lang="sk-SK" dirty="0"/>
              <a:t>,</a:t>
            </a:r>
          </a:p>
        </p:txBody>
      </p:sp>
      <p:sp>
        <p:nvSpPr>
          <p:cNvPr id="4" name="Slide Number Placeholder 3"/>
          <p:cNvSpPr>
            <a:spLocks noGrp="1"/>
          </p:cNvSpPr>
          <p:nvPr>
            <p:ph type="sldNum" sz="quarter" idx="10"/>
          </p:nvPr>
        </p:nvSpPr>
        <p:spPr/>
        <p:txBody>
          <a:bodyPr/>
          <a:lstStyle/>
          <a:p>
            <a:fld id="{8CA648E1-4C14-46DB-B21E-395DBA9A3383}" type="slidenum">
              <a:rPr lang="sk-SK" smtClean="0"/>
              <a:t>12</a:t>
            </a:fld>
            <a:endParaRPr lang="sk-SK"/>
          </a:p>
        </p:txBody>
      </p:sp>
    </p:spTree>
    <p:extLst>
      <p:ext uri="{BB962C8B-B14F-4D97-AF65-F5344CB8AC3E}">
        <p14:creationId xmlns:p14="http://schemas.microsoft.com/office/powerpoint/2010/main" val="42342818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err="1"/>
              <a:t>Hodlam</a:t>
            </a:r>
            <a:r>
              <a:rPr lang="sk-SK" dirty="0"/>
              <a:t> </a:t>
            </a:r>
            <a:r>
              <a:rPr lang="sk-SK" dirty="0" err="1"/>
              <a:t>skumat</a:t>
            </a:r>
            <a:r>
              <a:rPr lang="sk-SK" dirty="0"/>
              <a:t> </a:t>
            </a:r>
            <a:r>
              <a:rPr lang="sk-SK" dirty="0" err="1"/>
              <a:t>jestli</a:t>
            </a:r>
            <a:r>
              <a:rPr lang="sk-SK" dirty="0"/>
              <a:t> by </a:t>
            </a:r>
            <a:r>
              <a:rPr lang="sk-SK" dirty="0" err="1"/>
              <a:t>modifkace</a:t>
            </a:r>
            <a:r>
              <a:rPr lang="sk-SK" dirty="0"/>
              <a:t> pre </a:t>
            </a:r>
            <a:r>
              <a:rPr lang="sk-SK" dirty="0" err="1"/>
              <a:t>neutrina</a:t>
            </a:r>
            <a:r>
              <a:rPr lang="sk-SK" dirty="0"/>
              <a:t> a </a:t>
            </a:r>
            <a:r>
              <a:rPr lang="sk-SK" dirty="0" err="1"/>
              <a:t>fotony</a:t>
            </a:r>
            <a:r>
              <a:rPr lang="sk-SK" dirty="0"/>
              <a:t> ja by zmenila </a:t>
            </a:r>
            <a:r>
              <a:rPr lang="sk-SK" dirty="0" err="1"/>
              <a:t>dovolena</a:t>
            </a:r>
            <a:r>
              <a:rPr lang="sk-SK" dirty="0"/>
              <a:t> </a:t>
            </a:r>
            <a:r>
              <a:rPr lang="sk-SK" dirty="0" err="1"/>
              <a:t>predvpodene</a:t>
            </a:r>
            <a:r>
              <a:rPr lang="sk-SK" dirty="0"/>
              <a:t> tak aby to </a:t>
            </a:r>
            <a:r>
              <a:rPr lang="sk-SK" dirty="0" err="1"/>
              <a:t>suhlasilo</a:t>
            </a:r>
            <a:r>
              <a:rPr lang="sk-SK" dirty="0"/>
              <a:t> z </a:t>
            </a:r>
            <a:r>
              <a:rPr lang="sk-SK" dirty="0" err="1"/>
              <a:t>datami</a:t>
            </a:r>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13</a:t>
            </a:fld>
            <a:endParaRPr lang="sk-SK"/>
          </a:p>
        </p:txBody>
      </p:sp>
    </p:spTree>
    <p:extLst>
      <p:ext uri="{BB962C8B-B14F-4D97-AF65-F5344CB8AC3E}">
        <p14:creationId xmlns:p14="http://schemas.microsoft.com/office/powerpoint/2010/main" val="1254448944"/>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sz="1200" b="0" i="0" dirty="0">
                <a:solidFill>
                  <a:srgbClr val="000000"/>
                </a:solidFill>
                <a:effectLst/>
                <a:latin typeface="LMRoman12-Regular"/>
              </a:rPr>
              <a:t>Tu je </a:t>
            </a:r>
            <a:r>
              <a:rPr lang="sk-SK" sz="1200" b="0" i="0" dirty="0" err="1">
                <a:solidFill>
                  <a:srgbClr val="000000"/>
                </a:solidFill>
                <a:effectLst/>
                <a:latin typeface="LMRoman12-Regular"/>
              </a:rPr>
              <a:t>vidiet</a:t>
            </a:r>
            <a:r>
              <a:rPr lang="sk-SK" sz="1200" b="0" i="0" dirty="0">
                <a:solidFill>
                  <a:srgbClr val="000000"/>
                </a:solidFill>
                <a:effectLst/>
                <a:latin typeface="LMRoman12-Regular"/>
              </a:rPr>
              <a:t> </a:t>
            </a:r>
            <a:r>
              <a:rPr lang="sk-SK" sz="1200" b="0" i="0" dirty="0" err="1">
                <a:solidFill>
                  <a:srgbClr val="000000"/>
                </a:solidFill>
                <a:effectLst/>
                <a:latin typeface="LMRoman12-Regular"/>
              </a:rPr>
              <a:t>mnozstvo</a:t>
            </a:r>
            <a:r>
              <a:rPr lang="sk-SK" sz="1200" b="0" i="0" dirty="0">
                <a:solidFill>
                  <a:srgbClr val="000000"/>
                </a:solidFill>
                <a:effectLst/>
                <a:latin typeface="LMRoman12-Regular"/>
              </a:rPr>
              <a:t> teoreticky </a:t>
            </a:r>
            <a:r>
              <a:rPr lang="sk-SK" sz="1200" b="0" i="0" dirty="0" err="1">
                <a:solidFill>
                  <a:srgbClr val="000000"/>
                </a:solidFill>
                <a:effectLst/>
                <a:latin typeface="LMRoman12-Regular"/>
              </a:rPr>
              <a:t>frameworkov</a:t>
            </a:r>
            <a:r>
              <a:rPr lang="sk-SK" sz="1200" b="0" i="0" dirty="0">
                <a:solidFill>
                  <a:srgbClr val="000000"/>
                </a:solidFill>
                <a:effectLst/>
                <a:latin typeface="LMRoman12-Regular"/>
              </a:rPr>
              <a:t> </a:t>
            </a:r>
            <a:r>
              <a:rPr lang="sk-SK" sz="1200" b="0" i="0" dirty="0" err="1">
                <a:solidFill>
                  <a:srgbClr val="000000"/>
                </a:solidFill>
                <a:effectLst/>
                <a:latin typeface="LMRoman12-Regular"/>
              </a:rPr>
              <a:t>zaoberajucich</a:t>
            </a:r>
            <a:r>
              <a:rPr lang="sk-SK" sz="1200" b="0" i="0" dirty="0">
                <a:solidFill>
                  <a:srgbClr val="000000"/>
                </a:solidFill>
                <a:effectLst/>
                <a:latin typeface="LMRoman12-Regular"/>
              </a:rPr>
              <a:t> sa </a:t>
            </a:r>
            <a:r>
              <a:rPr lang="sk-SK" sz="1200" b="0" i="0" dirty="0" err="1">
                <a:solidFill>
                  <a:srgbClr val="000000"/>
                </a:solidFill>
                <a:effectLst/>
                <a:latin typeface="LMRoman12-Regular"/>
              </a:rPr>
              <a:t>livom</a:t>
            </a:r>
            <a:r>
              <a:rPr lang="sk-SK" sz="1200" b="0" i="0" dirty="0">
                <a:solidFill>
                  <a:srgbClr val="000000"/>
                </a:solidFill>
                <a:effectLst/>
                <a:latin typeface="LMRoman12-Regular"/>
              </a:rPr>
              <a:t>. Je ich </a:t>
            </a:r>
            <a:r>
              <a:rPr lang="sk-SK" sz="1200" b="0" i="0" dirty="0" err="1">
                <a:solidFill>
                  <a:srgbClr val="000000"/>
                </a:solidFill>
                <a:effectLst/>
                <a:latin typeface="LMRoman12-Regular"/>
              </a:rPr>
              <a:t>vela</a:t>
            </a:r>
            <a:endParaRPr lang="sk-SK" sz="1200" b="0" i="0" dirty="0">
              <a:solidFill>
                <a:srgbClr val="000000"/>
              </a:solidFill>
              <a:effectLst/>
              <a:latin typeface="LMRoman12-Regular"/>
            </a:endParaRPr>
          </a:p>
          <a:p>
            <a:endParaRPr lang="sk-SK" sz="1200" b="0" i="0" dirty="0">
              <a:solidFill>
                <a:srgbClr val="000000"/>
              </a:solidFill>
              <a:effectLst/>
              <a:latin typeface="LMRoman12-Regular"/>
            </a:endParaRPr>
          </a:p>
          <a:p>
            <a:r>
              <a:rPr lang="en-US" sz="1200" b="0" i="0" dirty="0">
                <a:solidFill>
                  <a:srgbClr val="000000"/>
                </a:solidFill>
                <a:effectLst/>
                <a:latin typeface="LMRoman12-Regular"/>
              </a:rPr>
              <a:t>Most phenomenological frameworks for LIV converge into a perturbative theory</a:t>
            </a:r>
            <a:br>
              <a:rPr lang="en-US" sz="1200" b="0" i="0" dirty="0">
                <a:solidFill>
                  <a:srgbClr val="000000"/>
                </a:solidFill>
                <a:effectLst/>
                <a:latin typeface="LMRoman12-Regular"/>
              </a:rPr>
            </a:br>
            <a:r>
              <a:rPr lang="en-US" sz="1200" b="0" i="0" dirty="0">
                <a:solidFill>
                  <a:srgbClr val="000000"/>
                </a:solidFill>
                <a:effectLst/>
                <a:latin typeface="LMRoman12-Regular"/>
              </a:rPr>
              <a:t>around Lorentz invariance suppressed by the Planck scale.</a:t>
            </a:r>
            <a:r>
              <a:rPr lang="en-US" dirty="0"/>
              <a:t> </a:t>
            </a:r>
            <a:br>
              <a:rPr lang="en-US" dirty="0"/>
            </a:br>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14</a:t>
            </a:fld>
            <a:endParaRPr lang="sk-SK"/>
          </a:p>
        </p:txBody>
      </p:sp>
    </p:spTree>
    <p:extLst>
      <p:ext uri="{BB962C8B-B14F-4D97-AF65-F5344CB8AC3E}">
        <p14:creationId xmlns:p14="http://schemas.microsoft.com/office/powerpoint/2010/main" val="277051694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a:p>
        </p:txBody>
      </p:sp>
      <p:sp>
        <p:nvSpPr>
          <p:cNvPr id="4" name="Slide Number Placeholder 3"/>
          <p:cNvSpPr>
            <a:spLocks noGrp="1"/>
          </p:cNvSpPr>
          <p:nvPr>
            <p:ph type="sldNum" sz="quarter" idx="10"/>
          </p:nvPr>
        </p:nvSpPr>
        <p:spPr/>
        <p:txBody>
          <a:bodyPr/>
          <a:lstStyle/>
          <a:p>
            <a:fld id="{D9A01325-98FB-4805-AE71-0B2600DD8AEA}" type="slidenum">
              <a:rPr lang="sk-SK" smtClean="0"/>
              <a:t>16</a:t>
            </a:fld>
            <a:endParaRPr lang="sk-SK"/>
          </a:p>
        </p:txBody>
      </p:sp>
    </p:spTree>
    <p:extLst>
      <p:ext uri="{BB962C8B-B14F-4D97-AF65-F5344CB8AC3E}">
        <p14:creationId xmlns:p14="http://schemas.microsoft.com/office/powerpoint/2010/main" val="150992836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err="1"/>
              <a:t>Jednym</a:t>
            </a:r>
            <a:r>
              <a:rPr lang="sk-SK" dirty="0"/>
              <a:t> z </a:t>
            </a:r>
            <a:r>
              <a:rPr lang="sk-SK" dirty="0" err="1"/>
              <a:t>dalsich</a:t>
            </a:r>
            <a:r>
              <a:rPr lang="sk-SK" dirty="0"/>
              <a:t> </a:t>
            </a:r>
            <a:r>
              <a:rPr lang="sk-SK" dirty="0" err="1"/>
              <a:t>moznych</a:t>
            </a:r>
            <a:r>
              <a:rPr lang="sk-SK" dirty="0"/>
              <a:t> </a:t>
            </a:r>
            <a:r>
              <a:rPr lang="sk-SK" dirty="0" err="1"/>
              <a:t>scenarov</a:t>
            </a:r>
            <a:r>
              <a:rPr lang="sk-SK" dirty="0"/>
              <a:t> na vysvetlenie </a:t>
            </a:r>
            <a:r>
              <a:rPr lang="sk-SK" dirty="0" err="1"/>
              <a:t>otazok</a:t>
            </a:r>
            <a:r>
              <a:rPr lang="sk-SK" dirty="0"/>
              <a:t> okolo UHECR je porušenie LI pri </a:t>
            </a:r>
            <a:r>
              <a:rPr lang="sk-SK" dirty="0" err="1"/>
              <a:t>vysokych</a:t>
            </a:r>
            <a:r>
              <a:rPr lang="sk-SK" dirty="0"/>
              <a:t> </a:t>
            </a:r>
            <a:r>
              <a:rPr lang="sk-SK" dirty="0" err="1"/>
              <a:t>energiach</a:t>
            </a:r>
            <a:r>
              <a:rPr lang="sk-SK" dirty="0"/>
              <a:t>.  V </a:t>
            </a:r>
            <a:r>
              <a:rPr lang="sk-SK" dirty="0" err="1"/>
              <a:t>ramci</a:t>
            </a:r>
            <a:r>
              <a:rPr lang="sk-SK" dirty="0"/>
              <a:t> diplomovej prace sa </a:t>
            </a:r>
            <a:r>
              <a:rPr lang="sk-SK" dirty="0" err="1"/>
              <a:t>planujem</a:t>
            </a:r>
            <a:r>
              <a:rPr lang="sk-SK" dirty="0"/>
              <a:t> </a:t>
            </a:r>
            <a:r>
              <a:rPr lang="sk-SK" dirty="0" err="1"/>
              <a:t>pozriet</a:t>
            </a:r>
            <a:r>
              <a:rPr lang="sk-SK" dirty="0"/>
              <a:t> ako </a:t>
            </a:r>
            <a:r>
              <a:rPr lang="sk-SK" dirty="0" err="1"/>
              <a:t>sedi</a:t>
            </a:r>
            <a:r>
              <a:rPr lang="sk-SK" dirty="0"/>
              <a:t> model </a:t>
            </a:r>
            <a:r>
              <a:rPr lang="sk-SK" dirty="0" err="1"/>
              <a:t>LIVu</a:t>
            </a:r>
            <a:r>
              <a:rPr lang="sk-SK" dirty="0"/>
              <a:t> </a:t>
            </a:r>
            <a:r>
              <a:rPr lang="sk-SK" dirty="0" err="1"/>
              <a:t>aplikovany</a:t>
            </a:r>
            <a:r>
              <a:rPr lang="sk-SK" dirty="0"/>
              <a:t> na UHECR s </a:t>
            </a:r>
            <a:r>
              <a:rPr lang="sk-SK" dirty="0" err="1"/>
              <a:t>sucasnymi</a:t>
            </a:r>
            <a:r>
              <a:rPr lang="sk-SK" dirty="0"/>
              <a:t> </a:t>
            </a:r>
            <a:r>
              <a:rPr lang="sk-SK" dirty="0" err="1"/>
              <a:t>Augerovske</a:t>
            </a:r>
            <a:r>
              <a:rPr lang="sk-SK" dirty="0"/>
              <a:t> </a:t>
            </a:r>
            <a:r>
              <a:rPr lang="sk-SK" dirty="0" err="1"/>
              <a:t>data</a:t>
            </a:r>
            <a:r>
              <a:rPr lang="sk-SK" dirty="0"/>
              <a:t> a </a:t>
            </a:r>
            <a:r>
              <a:rPr lang="sk-SK" dirty="0" err="1"/>
              <a:t>hornymi</a:t>
            </a:r>
            <a:r>
              <a:rPr lang="sk-SK" dirty="0"/>
              <a:t> limitmi pre toky </a:t>
            </a:r>
            <a:r>
              <a:rPr lang="sk-SK" dirty="0" err="1"/>
              <a:t>fotonov</a:t>
            </a:r>
            <a:r>
              <a:rPr lang="sk-SK" dirty="0"/>
              <a:t> a </a:t>
            </a:r>
            <a:r>
              <a:rPr lang="sk-SK" dirty="0" err="1"/>
              <a:t>neutrin</a:t>
            </a:r>
            <a:r>
              <a:rPr lang="sk-SK" dirty="0"/>
              <a:t>. </a:t>
            </a:r>
            <a:r>
              <a:rPr lang="sk-SK" dirty="0" err="1"/>
              <a:t>Zakladna</a:t>
            </a:r>
            <a:r>
              <a:rPr lang="sk-SK" dirty="0"/>
              <a:t> </a:t>
            </a:r>
            <a:r>
              <a:rPr lang="sk-SK" dirty="0" err="1"/>
              <a:t>myslienka</a:t>
            </a:r>
            <a:r>
              <a:rPr lang="sk-SK" dirty="0"/>
              <a:t> je </a:t>
            </a:r>
            <a:r>
              <a:rPr lang="sk-SK" dirty="0" err="1"/>
              <a:t>taka</a:t>
            </a:r>
            <a:r>
              <a:rPr lang="sk-SK" dirty="0"/>
              <a:t> </a:t>
            </a:r>
            <a:r>
              <a:rPr lang="sk-SK" dirty="0" err="1"/>
              <a:t>ze</a:t>
            </a:r>
            <a:r>
              <a:rPr lang="sk-SK" dirty="0"/>
              <a:t> pri LI predstavuje </a:t>
            </a:r>
            <a:r>
              <a:rPr lang="sk-SK" dirty="0" err="1"/>
              <a:t>limtu</a:t>
            </a:r>
            <a:r>
              <a:rPr lang="sk-SK" dirty="0"/>
              <a:t> v </a:t>
            </a:r>
            <a:r>
              <a:rPr lang="sk-SK" dirty="0" err="1"/>
              <a:t>LIVu</a:t>
            </a:r>
            <a:r>
              <a:rPr lang="sk-SK" dirty="0"/>
              <a:t> v energii podobne ako </a:t>
            </a:r>
            <a:r>
              <a:rPr lang="sk-SK" dirty="0" err="1"/>
              <a:t>galileovska</a:t>
            </a:r>
            <a:r>
              <a:rPr lang="sk-SK" dirty="0"/>
              <a:t> </a:t>
            </a:r>
            <a:r>
              <a:rPr lang="sk-SK" dirty="0" err="1"/>
              <a:t>transformacia</a:t>
            </a:r>
            <a:r>
              <a:rPr lang="sk-SK" dirty="0"/>
              <a:t> je </a:t>
            </a:r>
            <a:r>
              <a:rPr lang="sk-SK" dirty="0" err="1"/>
              <a:t>limitiou</a:t>
            </a:r>
            <a:r>
              <a:rPr lang="sk-SK" dirty="0"/>
              <a:t> </a:t>
            </a:r>
            <a:r>
              <a:rPr lang="sk-SK" dirty="0" err="1"/>
              <a:t>rychlosti</a:t>
            </a:r>
            <a:r>
              <a:rPr lang="sk-SK" dirty="0"/>
              <a:t> LT. </a:t>
            </a:r>
            <a:r>
              <a:rPr lang="sk-SK" dirty="0" err="1"/>
              <a:t>Existuju</a:t>
            </a:r>
            <a:r>
              <a:rPr lang="sk-SK" dirty="0"/>
              <a:t> </a:t>
            </a:r>
            <a:r>
              <a:rPr lang="sk-SK" dirty="0" err="1"/>
              <a:t>rozne</a:t>
            </a:r>
            <a:r>
              <a:rPr lang="sk-SK" dirty="0"/>
              <a:t> </a:t>
            </a:r>
            <a:r>
              <a:rPr lang="sk-SK" dirty="0" err="1"/>
              <a:t>teoreticke</a:t>
            </a:r>
            <a:r>
              <a:rPr lang="sk-SK" dirty="0"/>
              <a:t> prace </a:t>
            </a:r>
            <a:r>
              <a:rPr lang="sk-SK" dirty="0" err="1"/>
              <a:t>zdovodnujuce</a:t>
            </a:r>
            <a:r>
              <a:rPr lang="sk-SK" dirty="0"/>
              <a:t> </a:t>
            </a:r>
            <a:r>
              <a:rPr lang="sk-SK" dirty="0" err="1"/>
              <a:t>preco</a:t>
            </a:r>
            <a:r>
              <a:rPr lang="sk-SK" dirty="0"/>
              <a:t> by mal LIV </a:t>
            </a:r>
            <a:r>
              <a:rPr lang="sk-SK" dirty="0" err="1"/>
              <a:t>existovat</a:t>
            </a:r>
            <a:r>
              <a:rPr lang="sk-SK" dirty="0"/>
              <a:t>. Pre moje potreby mi </a:t>
            </a:r>
            <a:r>
              <a:rPr lang="sk-SK" dirty="0" err="1"/>
              <a:t>staci</a:t>
            </a:r>
            <a:r>
              <a:rPr lang="sk-SK" dirty="0"/>
              <a:t> len </a:t>
            </a:r>
            <a:r>
              <a:rPr lang="sk-SK" dirty="0" err="1"/>
              <a:t>vediet</a:t>
            </a:r>
            <a:r>
              <a:rPr lang="sk-SK" dirty="0"/>
              <a:t> </a:t>
            </a:r>
            <a:r>
              <a:rPr lang="sk-SK" dirty="0" err="1"/>
              <a:t>vysledy</a:t>
            </a:r>
            <a:r>
              <a:rPr lang="sk-SK" dirty="0"/>
              <a:t> efekt </a:t>
            </a:r>
            <a:r>
              <a:rPr lang="sk-SK" dirty="0" err="1"/>
              <a:t>LIVu</a:t>
            </a:r>
            <a:r>
              <a:rPr lang="sk-SK" dirty="0"/>
              <a:t> a </a:t>
            </a:r>
            <a:r>
              <a:rPr lang="sk-SK" dirty="0" err="1"/>
              <a:t>tym</a:t>
            </a:r>
            <a:r>
              <a:rPr lang="sk-SK" dirty="0"/>
              <a:t> je </a:t>
            </a:r>
            <a:r>
              <a:rPr lang="sk-SK" dirty="0" err="1"/>
              <a:t>modifikacia</a:t>
            </a:r>
            <a:r>
              <a:rPr lang="sk-SK" dirty="0"/>
              <a:t> </a:t>
            </a:r>
            <a:r>
              <a:rPr lang="sk-SK" dirty="0" err="1"/>
              <a:t>vztahu</a:t>
            </a:r>
            <a:r>
              <a:rPr lang="sk-SK" dirty="0"/>
              <a:t> e = </a:t>
            </a:r>
            <a:r>
              <a:rPr lang="sk-SK" dirty="0" err="1"/>
              <a:t>p+m</a:t>
            </a:r>
            <a:r>
              <a:rPr lang="sk-SK" dirty="0"/>
              <a:t> na e=p+m+3 </a:t>
            </a:r>
            <a:r>
              <a:rPr lang="sk-SK" dirty="0" err="1"/>
              <a:t>cim</a:t>
            </a:r>
            <a:r>
              <a:rPr lang="sk-SK" dirty="0"/>
              <a:t> sa </a:t>
            </a:r>
            <a:r>
              <a:rPr lang="sk-SK" dirty="0" err="1"/>
              <a:t>dalej</a:t>
            </a:r>
            <a:r>
              <a:rPr lang="sk-SK" dirty="0"/>
              <a:t> v </a:t>
            </a:r>
            <a:r>
              <a:rPr lang="sk-SK" dirty="0" err="1"/>
              <a:t>konecnom</a:t>
            </a:r>
            <a:r>
              <a:rPr lang="sk-SK" dirty="0"/>
              <a:t> </a:t>
            </a:r>
            <a:r>
              <a:rPr lang="sk-SK" dirty="0" err="1"/>
              <a:t>dosledku</a:t>
            </a:r>
            <a:r>
              <a:rPr lang="sk-SK" dirty="0"/>
              <a:t> upravia </a:t>
            </a:r>
            <a:r>
              <a:rPr lang="sk-SK" dirty="0" err="1"/>
              <a:t>trasholdy</a:t>
            </a:r>
            <a:r>
              <a:rPr lang="sk-SK" dirty="0"/>
              <a:t> pre </a:t>
            </a:r>
            <a:r>
              <a:rPr lang="sk-SK" dirty="0" err="1"/>
              <a:t>jednotlive</a:t>
            </a:r>
            <a:r>
              <a:rPr lang="sk-SK" dirty="0"/>
              <a:t> rozpady ako </a:t>
            </a:r>
            <a:r>
              <a:rPr lang="sk-SK" dirty="0" err="1"/>
              <a:t>napriklad</a:t>
            </a:r>
            <a:r>
              <a:rPr lang="sk-SK" dirty="0"/>
              <a:t> </a:t>
            </a:r>
            <a:r>
              <a:rPr lang="sk-SK" dirty="0" err="1"/>
              <a:t>prave</a:t>
            </a:r>
            <a:r>
              <a:rPr lang="sk-SK" dirty="0"/>
              <a:t> pre GZK. </a:t>
            </a:r>
          </a:p>
        </p:txBody>
      </p:sp>
      <p:sp>
        <p:nvSpPr>
          <p:cNvPr id="4" name="Slide Number Placeholder 3"/>
          <p:cNvSpPr>
            <a:spLocks noGrp="1"/>
          </p:cNvSpPr>
          <p:nvPr>
            <p:ph type="sldNum" sz="quarter" idx="10"/>
          </p:nvPr>
        </p:nvSpPr>
        <p:spPr/>
        <p:txBody>
          <a:bodyPr/>
          <a:lstStyle/>
          <a:p>
            <a:fld id="{D9A01325-98FB-4805-AE71-0B2600DD8AEA}" type="slidenum">
              <a:rPr lang="sk-SK" smtClean="0"/>
              <a:t>17</a:t>
            </a:fld>
            <a:endParaRPr lang="sk-SK"/>
          </a:p>
        </p:txBody>
      </p:sp>
    </p:spTree>
    <p:extLst>
      <p:ext uri="{BB962C8B-B14F-4D97-AF65-F5344CB8AC3E}">
        <p14:creationId xmlns:p14="http://schemas.microsoft.com/office/powerpoint/2010/main" val="153996253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18</a:t>
            </a:fld>
            <a:endParaRPr lang="sk-SK"/>
          </a:p>
        </p:txBody>
      </p:sp>
    </p:spTree>
    <p:extLst>
      <p:ext uri="{BB962C8B-B14F-4D97-AF65-F5344CB8AC3E}">
        <p14:creationId xmlns:p14="http://schemas.microsoft.com/office/powerpoint/2010/main" val="358134957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Keby koniec spektra bol jasna zalezitost tak by sme nevideli castice s E viac ako GZK a vedeli by sme stanovit umiestnenie zdroja tohto ziarenia. Kedze vsak vidime castice aj s 10na20ev a nevieme urcite ani smer.</a:t>
            </a:r>
          </a:p>
        </p:txBody>
      </p:sp>
      <p:sp>
        <p:nvSpPr>
          <p:cNvPr id="4" name="Slide Number Placeholder 3"/>
          <p:cNvSpPr>
            <a:spLocks noGrp="1"/>
          </p:cNvSpPr>
          <p:nvPr>
            <p:ph type="sldNum" sz="quarter" idx="10"/>
          </p:nvPr>
        </p:nvSpPr>
        <p:spPr/>
        <p:txBody>
          <a:bodyPr/>
          <a:lstStyle/>
          <a:p>
            <a:fld id="{D9A01325-98FB-4805-AE71-0B2600DD8AEA}" type="slidenum">
              <a:rPr lang="sk-SK" smtClean="0"/>
              <a:t>19</a:t>
            </a:fld>
            <a:endParaRPr lang="sk-SK"/>
          </a:p>
        </p:txBody>
      </p:sp>
    </p:spTree>
    <p:extLst>
      <p:ext uri="{BB962C8B-B14F-4D97-AF65-F5344CB8AC3E}">
        <p14:creationId xmlns:p14="http://schemas.microsoft.com/office/powerpoint/2010/main" val="413632239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Castice su zelezo ale potom by sme mali vediet povod, ale dalej fitovane spektra zelezom MC nesedia dobre na spektrum</a:t>
            </a:r>
          </a:p>
          <a:p>
            <a:r>
              <a:rPr lang="sk-SK" dirty="0"/>
              <a:t>Pri vysokych E dochadza k LIVu</a:t>
            </a:r>
          </a:p>
          <a:p>
            <a:r>
              <a:rPr lang="sk-SK" dirty="0"/>
              <a:t>Je dane rozpadom topologickych defektov</a:t>
            </a:r>
          </a:p>
          <a:p>
            <a:r>
              <a:rPr lang="sk-SK" dirty="0"/>
              <a:t>Je dane rozpadom tmavej hmoty</a:t>
            </a:r>
          </a:p>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20</a:t>
            </a:fld>
            <a:endParaRPr lang="sk-SK"/>
          </a:p>
        </p:txBody>
      </p:sp>
    </p:spTree>
    <p:extLst>
      <p:ext uri="{BB962C8B-B14F-4D97-AF65-F5344CB8AC3E}">
        <p14:creationId xmlns:p14="http://schemas.microsoft.com/office/powerpoint/2010/main" val="2197746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sk-SK" dirty="0"/>
              <a:t>Za </a:t>
            </a:r>
            <a:r>
              <a:rPr lang="sk-SK" dirty="0" err="1"/>
              <a:t>kozmicke</a:t>
            </a:r>
            <a:r>
              <a:rPr lang="sk-SK" dirty="0"/>
              <a:t> </a:t>
            </a:r>
            <a:r>
              <a:rPr lang="sk-SK" dirty="0" err="1"/>
              <a:t>ziarenie</a:t>
            </a:r>
            <a:r>
              <a:rPr lang="sk-SK" dirty="0"/>
              <a:t> sa </a:t>
            </a:r>
            <a:r>
              <a:rPr lang="sk-SK" dirty="0" err="1"/>
              <a:t>povazuje</a:t>
            </a:r>
            <a:r>
              <a:rPr lang="sk-SK" dirty="0"/>
              <a:t> nabite </a:t>
            </a:r>
            <a:r>
              <a:rPr lang="sk-SK" dirty="0" err="1"/>
              <a:t>ziarenie</a:t>
            </a:r>
            <a:r>
              <a:rPr lang="sk-SK" dirty="0"/>
              <a:t>  </a:t>
            </a:r>
            <a:r>
              <a:rPr lang="sk-SK" dirty="0" err="1"/>
              <a:t>dopadajuce</a:t>
            </a:r>
            <a:r>
              <a:rPr lang="sk-SK" dirty="0"/>
              <a:t> s kozmu na zem s energiami </a:t>
            </a:r>
            <a:r>
              <a:rPr lang="sk-SK" dirty="0" err="1"/>
              <a:t>vacsimi</a:t>
            </a:r>
            <a:r>
              <a:rPr lang="sk-SK" dirty="0"/>
              <a:t> ako 10na13 </a:t>
            </a:r>
            <a:r>
              <a:rPr lang="sk-SK" dirty="0" err="1"/>
              <a:t>eV.</a:t>
            </a:r>
            <a:r>
              <a:rPr lang="sk-SK" dirty="0"/>
              <a:t> Spektrum toku tohto </a:t>
            </a:r>
            <a:r>
              <a:rPr lang="sk-SK" dirty="0" err="1"/>
              <a:t>ziarenia</a:t>
            </a:r>
            <a:r>
              <a:rPr lang="sk-SK" dirty="0"/>
              <a:t> je </a:t>
            </a:r>
            <a:r>
              <a:rPr lang="sk-SK" dirty="0" err="1"/>
              <a:t>vidiet</a:t>
            </a:r>
            <a:r>
              <a:rPr lang="sk-SK" dirty="0"/>
              <a:t> na </a:t>
            </a:r>
            <a:r>
              <a:rPr lang="sk-SK" dirty="0" err="1"/>
              <a:t>lavo</a:t>
            </a:r>
            <a:r>
              <a:rPr lang="sk-SK" dirty="0"/>
              <a:t>. Na </a:t>
            </a:r>
            <a:r>
              <a:rPr lang="sk-SK" dirty="0" err="1"/>
              <a:t>prvy</a:t>
            </a:r>
            <a:r>
              <a:rPr lang="sk-SK" dirty="0"/>
              <a:t> </a:t>
            </a:r>
            <a:r>
              <a:rPr lang="sk-SK" dirty="0" err="1"/>
              <a:t>pohlad</a:t>
            </a:r>
            <a:r>
              <a:rPr lang="sk-SK" dirty="0"/>
              <a:t> na </a:t>
            </a:r>
            <a:r>
              <a:rPr lang="sk-SK" dirty="0" err="1"/>
              <a:t>nom</a:t>
            </a:r>
            <a:r>
              <a:rPr lang="sk-SK" dirty="0"/>
              <a:t> nie je </a:t>
            </a:r>
            <a:r>
              <a:rPr lang="sk-SK" dirty="0" err="1"/>
              <a:t>vidiet</a:t>
            </a:r>
            <a:r>
              <a:rPr lang="sk-SK" dirty="0"/>
              <a:t> </a:t>
            </a:r>
            <a:r>
              <a:rPr lang="sk-SK" dirty="0" err="1"/>
              <a:t>ziadnu</a:t>
            </a:r>
            <a:r>
              <a:rPr lang="sk-SK" dirty="0"/>
              <a:t> </a:t>
            </a:r>
            <a:r>
              <a:rPr lang="sk-SK" dirty="0" err="1"/>
              <a:t>detailnejsiu</a:t>
            </a:r>
            <a:r>
              <a:rPr lang="sk-SK" dirty="0"/>
              <a:t> </a:t>
            </a:r>
            <a:r>
              <a:rPr lang="sk-SK" dirty="0" err="1"/>
              <a:t>strukturu</a:t>
            </a:r>
            <a:r>
              <a:rPr lang="sk-SK" dirty="0"/>
              <a:t>. Tu je </a:t>
            </a:r>
            <a:r>
              <a:rPr lang="sk-SK" dirty="0" err="1"/>
              <a:t>vidiet</a:t>
            </a:r>
            <a:r>
              <a:rPr lang="sk-SK" dirty="0"/>
              <a:t> </a:t>
            </a:r>
            <a:r>
              <a:rPr lang="sk-SK" dirty="0" err="1"/>
              <a:t>az</a:t>
            </a:r>
            <a:r>
              <a:rPr lang="sk-SK" dirty="0"/>
              <a:t> po </a:t>
            </a:r>
            <a:r>
              <a:rPr lang="sk-SK" dirty="0" err="1"/>
              <a:t>vynasobeni</a:t>
            </a:r>
            <a:r>
              <a:rPr lang="sk-SK" dirty="0"/>
              <a:t> tohto toku energiou na3. Potom </a:t>
            </a:r>
            <a:r>
              <a:rPr lang="sk-SK" dirty="0" err="1"/>
              <a:t>mozme</a:t>
            </a:r>
            <a:r>
              <a:rPr lang="sk-SK" dirty="0"/>
              <a:t> </a:t>
            </a:r>
            <a:r>
              <a:rPr lang="sk-SK" dirty="0" err="1"/>
              <a:t>vidiet</a:t>
            </a:r>
            <a:r>
              <a:rPr lang="sk-SK" dirty="0"/>
              <a:t> </a:t>
            </a:r>
            <a:r>
              <a:rPr lang="sk-SK" dirty="0" err="1"/>
              <a:t>jednotlive</a:t>
            </a:r>
            <a:r>
              <a:rPr lang="sk-SK" dirty="0"/>
              <a:t> </a:t>
            </a:r>
            <a:r>
              <a:rPr lang="sk-SK" dirty="0" err="1"/>
              <a:t>casti</a:t>
            </a:r>
            <a:r>
              <a:rPr lang="sk-SK" dirty="0"/>
              <a:t> tohto spektra, </a:t>
            </a:r>
            <a:r>
              <a:rPr lang="sk-SK" dirty="0" err="1"/>
              <a:t>ktore</a:t>
            </a:r>
            <a:r>
              <a:rPr lang="sk-SK" dirty="0"/>
              <a:t> sa </a:t>
            </a:r>
            <a:r>
              <a:rPr lang="sk-SK" dirty="0" err="1"/>
              <a:t>nazyvaju</a:t>
            </a:r>
            <a:r>
              <a:rPr lang="sk-SK" dirty="0"/>
              <a:t> koleno, </a:t>
            </a:r>
            <a:r>
              <a:rPr lang="sk-SK" dirty="0" err="1"/>
              <a:t>clenok</a:t>
            </a:r>
            <a:r>
              <a:rPr lang="sk-SK" dirty="0"/>
              <a:t>, prsty. </a:t>
            </a:r>
            <a:r>
              <a:rPr lang="sk-SK" dirty="0" err="1"/>
              <a:t>Ziarenie</a:t>
            </a:r>
            <a:r>
              <a:rPr lang="sk-SK" dirty="0"/>
              <a:t> do 10na15eV je </a:t>
            </a:r>
            <a:r>
              <a:rPr lang="sk-SK" dirty="0" err="1"/>
              <a:t>galaktickeho</a:t>
            </a:r>
            <a:r>
              <a:rPr lang="sk-SK" dirty="0"/>
              <a:t> </a:t>
            </a:r>
            <a:r>
              <a:rPr lang="sk-SK" dirty="0" err="1"/>
              <a:t>povodu</a:t>
            </a:r>
            <a:r>
              <a:rPr lang="sk-SK" dirty="0"/>
              <a:t> a jeho tok </a:t>
            </a:r>
            <a:r>
              <a:rPr lang="sk-SK" dirty="0" err="1"/>
              <a:t>predtavuje</a:t>
            </a:r>
            <a:r>
              <a:rPr lang="sk-SK" dirty="0"/>
              <a:t> 1casticu na 1m2 za sekundu, </a:t>
            </a:r>
            <a:r>
              <a:rPr lang="sk-SK" dirty="0" err="1"/>
              <a:t>ziarenie</a:t>
            </a:r>
            <a:r>
              <a:rPr lang="sk-SK" dirty="0"/>
              <a:t> nad 10na15eV je </a:t>
            </a:r>
            <a:r>
              <a:rPr lang="sk-SK" dirty="0" err="1"/>
              <a:t>extragalaktickeho</a:t>
            </a:r>
            <a:r>
              <a:rPr lang="sk-SK" dirty="0"/>
              <a:t> </a:t>
            </a:r>
            <a:r>
              <a:rPr lang="sk-SK" dirty="0" err="1"/>
              <a:t>povodu</a:t>
            </a:r>
            <a:r>
              <a:rPr lang="sk-SK" dirty="0"/>
              <a:t> a jeho tok je 1castica na 1m2 za rok. UHECR, </a:t>
            </a:r>
            <a:r>
              <a:rPr lang="sk-SK" dirty="0" err="1"/>
              <a:t>podla</a:t>
            </a:r>
            <a:r>
              <a:rPr lang="sk-SK" dirty="0"/>
              <a:t> je to </a:t>
            </a:r>
            <a:r>
              <a:rPr lang="sk-SK" dirty="0" err="1"/>
              <a:t>kozmicke</a:t>
            </a:r>
            <a:r>
              <a:rPr lang="sk-SK" dirty="0"/>
              <a:t> </a:t>
            </a:r>
            <a:r>
              <a:rPr lang="sk-SK" dirty="0" err="1"/>
              <a:t>ziarenie</a:t>
            </a:r>
            <a:r>
              <a:rPr lang="sk-SK" dirty="0"/>
              <a:t> a ma energiu </a:t>
            </a:r>
            <a:r>
              <a:rPr lang="sk-SK" dirty="0" err="1"/>
              <a:t>vacsiu</a:t>
            </a:r>
            <a:r>
              <a:rPr lang="sk-SK" dirty="0"/>
              <a:t> ako 10na19 s tokom 1 </a:t>
            </a:r>
            <a:r>
              <a:rPr lang="sk-SK" dirty="0" err="1"/>
              <a:t>castica</a:t>
            </a:r>
            <a:r>
              <a:rPr lang="sk-SK" dirty="0"/>
              <a:t> na 1km2 za </a:t>
            </a:r>
            <a:r>
              <a:rPr lang="sk-SK" dirty="0" err="1"/>
              <a:t>storocie</a:t>
            </a:r>
            <a:r>
              <a:rPr lang="sk-SK" dirty="0"/>
              <a:t>. </a:t>
            </a:r>
          </a:p>
          <a:p>
            <a:endParaRPr lang="sk-SK" dirty="0"/>
          </a:p>
          <a:p>
            <a:endParaRPr lang="sk-SK" dirty="0"/>
          </a:p>
          <a:p>
            <a:r>
              <a:rPr lang="sk-SK" dirty="0"/>
              <a:t>Je tomu tak </a:t>
            </a:r>
            <a:r>
              <a:rPr lang="sk-SK" dirty="0" err="1"/>
              <a:t>ze</a:t>
            </a:r>
            <a:r>
              <a:rPr lang="sk-SK" dirty="0"/>
              <a:t> </a:t>
            </a:r>
            <a:r>
              <a:rPr lang="sk-SK" dirty="0" err="1"/>
              <a:t>magneticke</a:t>
            </a:r>
            <a:r>
              <a:rPr lang="sk-SK" dirty="0"/>
              <a:t> </a:t>
            </a:r>
            <a:r>
              <a:rPr lang="sk-SK" dirty="0" err="1"/>
              <a:t>galakticke</a:t>
            </a:r>
            <a:r>
              <a:rPr lang="sk-SK" dirty="0"/>
              <a:t> pole </a:t>
            </a:r>
            <a:r>
              <a:rPr lang="sk-SK" dirty="0" err="1"/>
              <a:t>dokaze</a:t>
            </a:r>
            <a:r>
              <a:rPr lang="sk-SK" dirty="0"/>
              <a:t> </a:t>
            </a:r>
            <a:r>
              <a:rPr lang="sk-SK" dirty="0" err="1"/>
              <a:t>udrzat</a:t>
            </a:r>
            <a:r>
              <a:rPr lang="sk-SK" dirty="0"/>
              <a:t> len </a:t>
            </a:r>
            <a:r>
              <a:rPr lang="sk-SK" dirty="0" err="1"/>
              <a:t>castice</a:t>
            </a:r>
            <a:r>
              <a:rPr lang="sk-SK" dirty="0"/>
              <a:t> s energiami do 10na15eV 10na13 je 1cas na 1m2/s  10na15 je 1cas/1km2 a 10na19 je 1cas/km2 za </a:t>
            </a:r>
            <a:r>
              <a:rPr lang="sk-SK" dirty="0" err="1"/>
              <a:t>storocie</a:t>
            </a:r>
            <a:endParaRPr lang="sk-SK" dirty="0"/>
          </a:p>
          <a:p>
            <a:endParaRPr lang="sk-SK" dirty="0"/>
          </a:p>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2</a:t>
            </a:fld>
            <a:endParaRPr lang="sk-SK"/>
          </a:p>
        </p:txBody>
      </p:sp>
    </p:spTree>
    <p:extLst>
      <p:ext uri="{BB962C8B-B14F-4D97-AF65-F5344CB8AC3E}">
        <p14:creationId xmlns:p14="http://schemas.microsoft.com/office/powerpoint/2010/main" val="21055184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 Cosmologists postulate a universe filled with relics left over from the Big Bang icon info - hypothetical objects, called topological defects, with names like "cosmic strings," "domain walls," and "monopoles." Although these strange objects figure prominently in theories of the evolution of the universe, we have no experimental evidence to show that they really exist. However, if they did exist, and if they sometimes collapsed, their collapse could produce enough energy to create very high-energy cosmic rays. </a:t>
            </a:r>
            <a:endParaRPr lang="sk-SK" dirty="0"/>
          </a:p>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21</a:t>
            </a:fld>
            <a:endParaRPr lang="sk-SK"/>
          </a:p>
        </p:txBody>
      </p:sp>
    </p:spTree>
    <p:extLst>
      <p:ext uri="{BB962C8B-B14F-4D97-AF65-F5344CB8AC3E}">
        <p14:creationId xmlns:p14="http://schemas.microsoft.com/office/powerpoint/2010/main" val="195538599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a:p>
        </p:txBody>
      </p:sp>
      <p:sp>
        <p:nvSpPr>
          <p:cNvPr id="4" name="Slide Number Placeholder 3"/>
          <p:cNvSpPr>
            <a:spLocks noGrp="1"/>
          </p:cNvSpPr>
          <p:nvPr>
            <p:ph type="sldNum" sz="quarter" idx="10"/>
          </p:nvPr>
        </p:nvSpPr>
        <p:spPr/>
        <p:txBody>
          <a:bodyPr/>
          <a:lstStyle/>
          <a:p>
            <a:fld id="{D9A01325-98FB-4805-AE71-0B2600DD8AEA}" type="slidenum">
              <a:rPr lang="sk-SK" smtClean="0"/>
              <a:t>22</a:t>
            </a:fld>
            <a:endParaRPr lang="sk-SK"/>
          </a:p>
        </p:txBody>
      </p:sp>
    </p:spTree>
    <p:extLst>
      <p:ext uri="{BB962C8B-B14F-4D97-AF65-F5344CB8AC3E}">
        <p14:creationId xmlns:p14="http://schemas.microsoft.com/office/powerpoint/2010/main" val="10258958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a:p>
        </p:txBody>
      </p:sp>
      <p:sp>
        <p:nvSpPr>
          <p:cNvPr id="4" name="Slide Number Placeholder 3"/>
          <p:cNvSpPr>
            <a:spLocks noGrp="1"/>
          </p:cNvSpPr>
          <p:nvPr>
            <p:ph type="sldNum" sz="quarter" idx="10"/>
          </p:nvPr>
        </p:nvSpPr>
        <p:spPr/>
        <p:txBody>
          <a:bodyPr/>
          <a:lstStyle/>
          <a:p>
            <a:fld id="{D9A01325-98FB-4805-AE71-0B2600DD8AEA}" type="slidenum">
              <a:rPr lang="sk-SK" smtClean="0"/>
              <a:t>23</a:t>
            </a:fld>
            <a:endParaRPr lang="sk-SK"/>
          </a:p>
        </p:txBody>
      </p:sp>
    </p:spTree>
    <p:extLst>
      <p:ext uri="{BB962C8B-B14F-4D97-AF65-F5344CB8AC3E}">
        <p14:creationId xmlns:p14="http://schemas.microsoft.com/office/powerpoint/2010/main" val="40779812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Motivaciou pre skumanie LIVu su viacere teorie aspirujuce na QGT. S volny</a:t>
            </a:r>
          </a:p>
          <a:p>
            <a:endParaRPr lang="sk-SK" dirty="0"/>
          </a:p>
          <a:p>
            <a:endParaRPr lang="sk-SK" dirty="0"/>
          </a:p>
          <a:p>
            <a:r>
              <a:rPr lang="en-US" dirty="0"/>
              <a:t>Planck-scale Lorentz violation constrained by Ultra-High-Energy Cosmic Rays</a:t>
            </a:r>
            <a:endParaRPr lang="sk-SK" dirty="0"/>
          </a:p>
          <a:p>
            <a:r>
              <a:rPr lang="en-US" dirty="0"/>
              <a:t>Lorentz symmetry breaking is certainly not a necessary feature of QG, but any Planck-scale induced LV effects could provide an observational window into QG phenomena. Moreover, the absence of LV phenomena provides by itself constraints on viable QG theories and more firmly establishes the validity of special relativity.</a:t>
            </a:r>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42620A5-E467-44B3-8A94-ADD856760A4A}"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2643043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5F11B04B-3DF4-4739-994C-94166DD36A82}"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25</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0726156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a:p>
        </p:txBody>
      </p:sp>
      <p:sp>
        <p:nvSpPr>
          <p:cNvPr id="4" name="Slide Number Placeholder 3"/>
          <p:cNvSpPr>
            <a:spLocks noGrp="1"/>
          </p:cNvSpPr>
          <p:nvPr>
            <p:ph type="sldNum" sz="quarter" idx="10"/>
          </p:nvPr>
        </p:nvSpPr>
        <p:spPr/>
        <p:txBody>
          <a:bodyPr/>
          <a:lstStyle/>
          <a:p>
            <a:fld id="{D9A01325-98FB-4805-AE71-0B2600DD8AEA}" type="slidenum">
              <a:rPr lang="sk-SK" smtClean="0"/>
              <a:t>26</a:t>
            </a:fld>
            <a:endParaRPr lang="sk-SK"/>
          </a:p>
        </p:txBody>
      </p:sp>
    </p:spTree>
    <p:extLst>
      <p:ext uri="{BB962C8B-B14F-4D97-AF65-F5344CB8AC3E}">
        <p14:creationId xmlns:p14="http://schemas.microsoft.com/office/powerpoint/2010/main" val="23159837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kern="1200" dirty="0">
                <a:solidFill>
                  <a:schemeClr val="tx1"/>
                </a:solidFill>
                <a:effectLst/>
                <a:latin typeface="+mn-lt"/>
                <a:ea typeface="+mn-ea"/>
                <a:cs typeface="+mn-cs"/>
              </a:rPr>
              <a:t>where </a:t>
            </a:r>
            <a:r>
              <a:rPr lang="en-US" sz="1200" b="0" i="1" kern="1200" dirty="0">
                <a:solidFill>
                  <a:schemeClr val="tx1"/>
                </a:solidFill>
                <a:effectLst/>
                <a:latin typeface="+mn-lt"/>
                <a:ea typeface="+mn-ea"/>
                <a:cs typeface="+mn-cs"/>
              </a:rPr>
              <a:t>p </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j-! p j</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m </a:t>
            </a:r>
            <a:r>
              <a:rPr lang="en-US" sz="1200" b="0" i="0" kern="1200" dirty="0">
                <a:solidFill>
                  <a:schemeClr val="tx1"/>
                </a:solidFill>
                <a:effectLst/>
                <a:latin typeface="+mn-lt"/>
                <a:ea typeface="+mn-ea"/>
                <a:cs typeface="+mn-cs"/>
              </a:rPr>
              <a:t>is a function of momenta and energy, </a:t>
            </a:r>
            <a:r>
              <a:rPr lang="en-US" sz="1200" b="0" i="1" kern="1200" dirty="0">
                <a:solidFill>
                  <a:schemeClr val="tx1"/>
                </a:solidFill>
                <a:effectLst/>
                <a:latin typeface="+mn-lt"/>
                <a:ea typeface="+mn-ea"/>
                <a:cs typeface="+mn-cs"/>
              </a:rPr>
              <a:t>MP ≈ </a:t>
            </a:r>
            <a:r>
              <a:rPr lang="en-US" sz="1200" b="0" i="0" kern="1200" dirty="0">
                <a:solidFill>
                  <a:schemeClr val="tx1"/>
                </a:solidFill>
                <a:effectLst/>
                <a:latin typeface="+mn-lt"/>
                <a:ea typeface="+mn-ea"/>
                <a:cs typeface="+mn-cs"/>
              </a:rPr>
              <a:t>1</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2 </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1028 eV, the Planck mass,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is the possible scale where QG effects become important and </a:t>
            </a:r>
            <a:r>
              <a:rPr lang="en-US" sz="1200" b="0" i="1" kern="1200" dirty="0">
                <a:solidFill>
                  <a:schemeClr val="tx1"/>
                </a:solidFill>
                <a:effectLst/>
                <a:latin typeface="+mn-lt"/>
                <a:ea typeface="+mn-ea"/>
                <a:cs typeface="+mn-cs"/>
              </a:rPr>
              <a:t>fi</a:t>
            </a:r>
            <a:r>
              <a:rPr lang="en-US" sz="1200" b="0" i="0" kern="1200" dirty="0">
                <a:solidFill>
                  <a:schemeClr val="tx1"/>
                </a:solidFill>
                <a:effectLst/>
                <a:latin typeface="+mn-lt"/>
                <a:ea typeface="+mn-ea"/>
                <a:cs typeface="+mn-cs"/>
              </a:rPr>
              <a:t>, which can be either positive 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negative, parametrizes the strength of LIV for particle </a:t>
            </a:r>
            <a:r>
              <a:rPr lang="en-US" sz="1200" b="0" i="1" kern="1200" dirty="0" err="1">
                <a:solidFill>
                  <a:schemeClr val="tx1"/>
                </a:solidFill>
                <a:effectLst/>
                <a:latin typeface="+mn-lt"/>
                <a:ea typeface="+mn-ea"/>
                <a:cs typeface="+mn-cs"/>
              </a:rPr>
              <a:t>i</a:t>
            </a:r>
            <a:r>
              <a:rPr lang="en-US" sz="1200" b="0" i="0" kern="1200" dirty="0">
                <a:solidFill>
                  <a:schemeClr val="tx1"/>
                </a:solidFill>
                <a:effectLst/>
                <a:latin typeface="+mn-lt"/>
                <a:ea typeface="+mn-ea"/>
                <a:cs typeface="+mn-cs"/>
              </a:rPr>
              <a:t>. </a:t>
            </a:r>
            <a:br>
              <a:rPr lang="en-US" dirty="0"/>
            </a:br>
            <a:endParaRPr lang="sk-SK" dirty="0"/>
          </a:p>
          <a:p>
            <a:r>
              <a:rPr lang="en-US" sz="1200" b="0" i="0" kern="1200" dirty="0">
                <a:solidFill>
                  <a:schemeClr val="tx1"/>
                </a:solidFill>
                <a:effectLst/>
                <a:latin typeface="+mn-lt"/>
                <a:ea typeface="+mn-ea"/>
                <a:cs typeface="+mn-cs"/>
              </a:rPr>
              <a:t>The last equality reflects the fact that LI is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 exceedingly good approximation of the physics we know, so that modifications are expected to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 quite small, making an expansion of the LIV dispersion relation in terms of </a:t>
            </a:r>
            <a:r>
              <a:rPr lang="en-US" sz="1200" b="0" i="1" kern="1200" dirty="0">
                <a:solidFill>
                  <a:schemeClr val="tx1"/>
                </a:solidFill>
                <a:effectLst/>
                <a:latin typeface="+mn-lt"/>
                <a:ea typeface="+mn-ea"/>
                <a:cs typeface="+mn-cs"/>
              </a:rPr>
              <a:t>E=MP </a:t>
            </a:r>
            <a:r>
              <a:rPr lang="en-US" sz="1200" b="0" i="0" kern="1200" dirty="0">
                <a:solidFill>
                  <a:schemeClr val="tx1"/>
                </a:solidFill>
                <a:effectLst/>
                <a:latin typeface="+mn-lt"/>
                <a:ea typeface="+mn-ea"/>
                <a:cs typeface="+mn-cs"/>
              </a:rPr>
              <a:t>appropriate.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Here we make the simplifying assumption that all possible terms at the same order have the same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form, which amounts to neglect higher order corrections to Eq. 2.1. Also, we consider only the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lowest correction term in </a:t>
            </a:r>
            <a:r>
              <a:rPr lang="en-US" sz="1200" b="0" i="1" kern="1200" dirty="0">
                <a:solidFill>
                  <a:schemeClr val="tx1"/>
                </a:solidFill>
                <a:effectLst/>
                <a:latin typeface="+mn-lt"/>
                <a:ea typeface="+mn-ea"/>
                <a:cs typeface="+mn-cs"/>
              </a:rPr>
              <a:t>E=MP </a:t>
            </a:r>
            <a:r>
              <a:rPr lang="en-US" sz="1200" b="0" i="0" kern="1200" dirty="0">
                <a:solidFill>
                  <a:schemeClr val="tx1"/>
                </a:solidFill>
                <a:effectLst/>
                <a:latin typeface="+mn-lt"/>
                <a:ea typeface="+mn-ea"/>
                <a:cs typeface="+mn-cs"/>
              </a:rPr>
              <a:t>present (higher orders are totally negligible at UH energies). In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practical terms, only </a:t>
            </a:r>
            <a:r>
              <a:rPr lang="en-US" sz="1200" b="0" i="1" kern="1200" dirty="0">
                <a:solidFill>
                  <a:schemeClr val="tx1"/>
                </a:solidFill>
                <a:effectLst/>
                <a:latin typeface="+mn-lt"/>
                <a:ea typeface="+mn-ea"/>
                <a:cs typeface="+mn-cs"/>
              </a:rPr>
              <a:t>n </a:t>
            </a:r>
            <a:r>
              <a:rPr lang="en-US" sz="1200" b="0" i="0" kern="1200" dirty="0">
                <a:solidFill>
                  <a:schemeClr val="tx1"/>
                </a:solidFill>
                <a:effectLst/>
                <a:latin typeface="+mn-lt"/>
                <a:ea typeface="+mn-ea"/>
                <a:cs typeface="+mn-cs"/>
              </a:rPr>
              <a:t>= 1</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2 will be relevant [1].</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right hand side of Eq. 2.1 is invariant when </a:t>
            </a:r>
            <a:r>
              <a:rPr lang="en-US" sz="1200" b="0" i="1" kern="1200" dirty="0">
                <a:solidFill>
                  <a:schemeClr val="tx1"/>
                </a:solidFill>
                <a:effectLst/>
                <a:latin typeface="+mn-lt"/>
                <a:ea typeface="+mn-ea"/>
                <a:cs typeface="+mn-cs"/>
              </a:rPr>
              <a:t>fi </a:t>
            </a:r>
            <a:r>
              <a:rPr lang="en-US" sz="1200" b="0" i="0" kern="1200" dirty="0">
                <a:solidFill>
                  <a:schemeClr val="tx1"/>
                </a:solidFill>
                <a:effectLst/>
                <a:latin typeface="+mn-lt"/>
                <a:ea typeface="+mn-ea"/>
                <a:cs typeface="+mn-cs"/>
              </a:rPr>
              <a:t>= 0.</a:t>
            </a:r>
            <a:r>
              <a:rPr lang="en-US" dirty="0"/>
              <a:t> </a:t>
            </a:r>
            <a:endParaRPr lang="sk-SK" dirty="0"/>
          </a:p>
          <a:p>
            <a:endParaRPr lang="sk-SK" dirty="0"/>
          </a:p>
          <a:p>
            <a:r>
              <a:rPr lang="en-US" sz="1200" b="0" i="0" kern="1200" dirty="0">
                <a:solidFill>
                  <a:schemeClr val="tx1"/>
                </a:solidFill>
                <a:effectLst/>
                <a:latin typeface="+mn-lt"/>
                <a:ea typeface="+mn-ea"/>
                <a:cs typeface="+mn-cs"/>
              </a:rPr>
              <a:t>The case we are interested in is for </a:t>
            </a:r>
            <a:r>
              <a:rPr lang="en-US" sz="1200" b="0" i="1" kern="1200" dirty="0">
                <a:solidFill>
                  <a:schemeClr val="tx1"/>
                </a:solidFill>
                <a:effectLst/>
                <a:latin typeface="+mn-lt"/>
                <a:ea typeface="+mn-ea"/>
                <a:cs typeface="+mn-cs"/>
              </a:rPr>
              <a:t>fi ≤ </a:t>
            </a:r>
            <a:r>
              <a:rPr lang="en-US" sz="1200" b="0" i="0" kern="1200" dirty="0">
                <a:solidFill>
                  <a:schemeClr val="tx1"/>
                </a:solidFill>
                <a:effectLst/>
                <a:latin typeface="+mn-lt"/>
                <a:ea typeface="+mn-ea"/>
                <a:cs typeface="+mn-cs"/>
              </a:rPr>
              <a:t>0. As soon as </a:t>
            </a:r>
            <a:r>
              <a:rPr lang="en-US" sz="1200" b="0" i="1" kern="1200" dirty="0">
                <a:solidFill>
                  <a:schemeClr val="tx1"/>
                </a:solidFill>
                <a:effectLst/>
                <a:latin typeface="+mn-lt"/>
                <a:ea typeface="+mn-ea"/>
                <a:cs typeface="+mn-cs"/>
              </a:rPr>
              <a:t>fi </a:t>
            </a:r>
            <a:r>
              <a:rPr lang="en-US" sz="1200" b="0" i="0" kern="1200" dirty="0">
                <a:solidFill>
                  <a:schemeClr val="tx1"/>
                </a:solidFill>
                <a:effectLst/>
                <a:latin typeface="+mn-lt"/>
                <a:ea typeface="+mn-ea"/>
                <a:cs typeface="+mn-cs"/>
              </a:rPr>
              <a:t>moves from zero towards negative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values the threshold energy at first slightly increases, but for </a:t>
            </a:r>
            <a:r>
              <a:rPr lang="en-US" sz="1200" b="0" i="1" kern="1200" dirty="0">
                <a:solidFill>
                  <a:schemeClr val="tx1"/>
                </a:solidFill>
                <a:effectLst/>
                <a:latin typeface="+mn-lt"/>
                <a:ea typeface="+mn-ea"/>
                <a:cs typeface="+mn-cs"/>
              </a:rPr>
              <a:t>fi &lt; -</a:t>
            </a:r>
            <a:r>
              <a:rPr lang="en-US" sz="1200" b="0" i="0" kern="1200" dirty="0">
                <a:solidFill>
                  <a:schemeClr val="tx1"/>
                </a:solidFill>
                <a:effectLst/>
                <a:latin typeface="+mn-lt"/>
                <a:ea typeface="+mn-ea"/>
                <a:cs typeface="+mn-cs"/>
              </a:rPr>
              <a:t>2</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5 </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10</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14 (</a:t>
            </a:r>
            <a:r>
              <a:rPr lang="en-US" sz="1200" b="0" i="1" kern="1200" dirty="0">
                <a:solidFill>
                  <a:schemeClr val="tx1"/>
                </a:solidFill>
                <a:effectLst/>
                <a:latin typeface="+mn-lt"/>
                <a:ea typeface="+mn-ea"/>
                <a:cs typeface="+mn-cs"/>
              </a:rPr>
              <a:t>n </a:t>
            </a:r>
            <a:r>
              <a:rPr lang="en-US" sz="1200" b="0" i="0" kern="1200" dirty="0">
                <a:solidFill>
                  <a:schemeClr val="tx1"/>
                </a:solidFill>
                <a:effectLst/>
                <a:latin typeface="+mn-lt"/>
                <a:ea typeface="+mn-ea"/>
                <a:cs typeface="+mn-cs"/>
              </a:rPr>
              <a:t>= 1) [ </a:t>
            </a:r>
            <a:r>
              <a:rPr lang="en-US" sz="1200" b="0" i="1" kern="1200" dirty="0">
                <a:solidFill>
                  <a:schemeClr val="tx1"/>
                </a:solidFill>
                <a:effectLst/>
                <a:latin typeface="+mn-lt"/>
                <a:ea typeface="+mn-ea"/>
                <a:cs typeface="+mn-cs"/>
              </a:rPr>
              <a:t>fi &lt;</a:t>
            </a:r>
            <a:br>
              <a:rPr lang="en-US" sz="1200" b="0" i="1"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4</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10</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7 (</a:t>
            </a:r>
            <a:r>
              <a:rPr lang="en-US" sz="1200" b="0" i="1" kern="1200" dirty="0">
                <a:solidFill>
                  <a:schemeClr val="tx1"/>
                </a:solidFill>
                <a:effectLst/>
                <a:latin typeface="+mn-lt"/>
                <a:ea typeface="+mn-ea"/>
                <a:cs typeface="+mn-cs"/>
              </a:rPr>
              <a:t>n </a:t>
            </a:r>
            <a:r>
              <a:rPr lang="en-US" sz="1200" b="0" i="0" kern="1200" dirty="0">
                <a:solidFill>
                  <a:schemeClr val="tx1"/>
                </a:solidFill>
                <a:effectLst/>
                <a:latin typeface="+mn-lt"/>
                <a:ea typeface="+mn-ea"/>
                <a:cs typeface="+mn-cs"/>
              </a:rPr>
              <a:t>= 2)], Eq. 2.2 has no longer real solutions [1]: the photo-pion production reaction is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 longer kinematically allowed and protons propagate freely in the Universe, if only interactions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 the CMB are taken into account. Interaction on the EGBL are affected for larger values of </a:t>
            </a:r>
            <a:r>
              <a:rPr lang="en-US" sz="1200" b="0" i="1" kern="1200" dirty="0">
                <a:solidFill>
                  <a:schemeClr val="tx1"/>
                </a:solidFill>
                <a:effectLst/>
                <a:latin typeface="+mn-lt"/>
                <a:ea typeface="+mn-ea"/>
                <a:cs typeface="+mn-cs"/>
              </a:rPr>
              <a:t>- fi</a:t>
            </a:r>
            <a:r>
              <a:rPr lang="en-US" sz="1200" b="0" i="0" kern="1200" dirty="0">
                <a:solidFill>
                  <a:schemeClr val="tx1"/>
                </a:solidFill>
                <a:effectLst/>
                <a:latin typeface="+mn-lt"/>
                <a:ea typeface="+mn-ea"/>
                <a:cs typeface="+mn-cs"/>
              </a:rPr>
              <a:t>.2</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For nuclei, for which the relevant process of interaction on the universal backgrounds is photodisintegration, an equation corresponding to Eq. 2.2, with </a:t>
            </a:r>
            <a:r>
              <a:rPr lang="en-US" sz="1200" b="0" i="1" kern="1200" dirty="0">
                <a:solidFill>
                  <a:schemeClr val="tx1"/>
                </a:solidFill>
                <a:effectLst/>
                <a:latin typeface="+mn-lt"/>
                <a:ea typeface="+mn-ea"/>
                <a:cs typeface="+mn-cs"/>
              </a:rPr>
              <a:t>MP ! AMP</a:t>
            </a:r>
            <a:r>
              <a:rPr lang="en-US" sz="1200" b="0" i="0" kern="1200" dirty="0">
                <a:solidFill>
                  <a:schemeClr val="tx1"/>
                </a:solidFill>
                <a:effectLst/>
                <a:latin typeface="+mn-lt"/>
                <a:ea typeface="+mn-ea"/>
                <a:cs typeface="+mn-cs"/>
              </a:rPr>
              <a:t>, can be written. The modification of the thresholds is similar to that for protons.</a:t>
            </a:r>
            <a:r>
              <a:rPr lang="en-US" dirty="0"/>
              <a:t> </a:t>
            </a:r>
            <a:br>
              <a:rPr lang="en-US" dirty="0"/>
            </a:br>
            <a:br>
              <a:rPr lang="en-US" dirty="0"/>
            </a:br>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27</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583026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Jednym z najdolezitejsich rozpadov pri hadronovych sprskach je rozpad pionu na dva fotony. Modifikaciou disperzneho vzutahu potom dostavami aj modifikovanu  kinematiku rozpadu.</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28</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5255157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Inspiraciami z clanku je najviac tretia odrazka kde citujem,, ze analyza vsekc&amp;h efektov na kozmicke ziarenie bude vitana, cize to znamena ze je tu aj dalsi priestor pre dalsie prace na tuto temu. Dalej v clanku bolo spomenute ze LIV moze mat efekt na akceleracne procesy a na straty energie pri akcelaricii. Ako priklad uvadzaju autori ze pri akcelerovani jadier nad threshold vacuuoveho Cerenka nie je mozne ziadne dalsie zrychlenie</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29</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19412013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a:p>
        </p:txBody>
      </p:sp>
      <p:sp>
        <p:nvSpPr>
          <p:cNvPr id="4" name="Slide Number Placeholder 3"/>
          <p:cNvSpPr>
            <a:spLocks noGrp="1"/>
          </p:cNvSpPr>
          <p:nvPr>
            <p:ph type="sldNum" sz="quarter" idx="10"/>
          </p:nvPr>
        </p:nvSpPr>
        <p:spPr/>
        <p:txBody>
          <a:bodyPr/>
          <a:lstStyle/>
          <a:p>
            <a:fld id="{D9A01325-98FB-4805-AE71-0B2600DD8AEA}" type="slidenum">
              <a:rPr lang="sk-SK" smtClean="0"/>
              <a:t>30</a:t>
            </a:fld>
            <a:endParaRPr lang="sk-SK"/>
          </a:p>
        </p:txBody>
      </p:sp>
    </p:spTree>
    <p:extLst>
      <p:ext uri="{BB962C8B-B14F-4D97-AF65-F5344CB8AC3E}">
        <p14:creationId xmlns:p14="http://schemas.microsoft.com/office/powerpoint/2010/main" val="3035173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Na meranie UHECR sa pouzivaju </a:t>
            </a:r>
            <a:r>
              <a:rPr lang="sk-SK" dirty="0" err="1"/>
              <a:t>specialne</a:t>
            </a:r>
            <a:r>
              <a:rPr lang="sk-SK" dirty="0"/>
              <a:t> </a:t>
            </a:r>
            <a:r>
              <a:rPr lang="sk-SK" dirty="0" err="1"/>
              <a:t>observatoria</a:t>
            </a:r>
            <a:r>
              <a:rPr lang="sk-SK" dirty="0"/>
              <a:t>. </a:t>
            </a:r>
            <a:r>
              <a:rPr lang="sk-SK" dirty="0" err="1"/>
              <a:t>Jednym</a:t>
            </a:r>
            <a:r>
              <a:rPr lang="sk-SK" dirty="0"/>
              <a:t> z nich je </a:t>
            </a:r>
            <a:r>
              <a:rPr lang="sk-SK" sz="1200" b="1" i="0" kern="1200" dirty="0" err="1">
                <a:solidFill>
                  <a:schemeClr val="tx1"/>
                </a:solidFill>
                <a:effectLst/>
                <a:latin typeface="+mn-lt"/>
                <a:ea typeface="+mn-ea"/>
                <a:cs typeface="+mn-cs"/>
              </a:rPr>
              <a:t>Observatoř</a:t>
            </a:r>
            <a:r>
              <a:rPr lang="sk-SK" sz="1200" b="1" i="0" kern="1200" dirty="0">
                <a:solidFill>
                  <a:schemeClr val="tx1"/>
                </a:solidFill>
                <a:effectLst/>
                <a:latin typeface="+mn-lt"/>
                <a:ea typeface="+mn-ea"/>
                <a:cs typeface="+mn-cs"/>
              </a:rPr>
              <a:t> </a:t>
            </a:r>
            <a:r>
              <a:rPr lang="sk-SK" sz="1200" b="1" i="0" kern="1200" dirty="0" err="1">
                <a:solidFill>
                  <a:schemeClr val="tx1"/>
                </a:solidFill>
                <a:effectLst/>
                <a:latin typeface="+mn-lt"/>
                <a:ea typeface="+mn-ea"/>
                <a:cs typeface="+mn-cs"/>
              </a:rPr>
              <a:t>Pierra</a:t>
            </a:r>
            <a:r>
              <a:rPr lang="sk-SK" sz="1200" b="1" i="0" kern="1200" dirty="0">
                <a:solidFill>
                  <a:schemeClr val="tx1"/>
                </a:solidFill>
                <a:effectLst/>
                <a:latin typeface="+mn-lt"/>
                <a:ea typeface="+mn-ea"/>
                <a:cs typeface="+mn-cs"/>
              </a:rPr>
              <a:t> </a:t>
            </a:r>
            <a:r>
              <a:rPr lang="sk-SK" sz="1200" b="1" i="0" kern="1200" dirty="0" err="1">
                <a:solidFill>
                  <a:schemeClr val="tx1"/>
                </a:solidFill>
                <a:effectLst/>
                <a:latin typeface="+mn-lt"/>
                <a:ea typeface="+mn-ea"/>
                <a:cs typeface="+mn-cs"/>
              </a:rPr>
              <a:t>Augera</a:t>
            </a:r>
            <a:r>
              <a:rPr lang="sk-SK" sz="1200" b="1" i="0" kern="1200" dirty="0">
                <a:solidFill>
                  <a:schemeClr val="tx1"/>
                </a:solidFill>
                <a:effectLst/>
                <a:latin typeface="+mn-lt"/>
                <a:ea typeface="+mn-ea"/>
                <a:cs typeface="+mn-cs"/>
              </a:rPr>
              <a:t>.</a:t>
            </a:r>
            <a:r>
              <a:rPr lang="sk-SK" sz="1200" b="0" i="0" kern="1200" dirty="0">
                <a:solidFill>
                  <a:schemeClr val="tx1"/>
                </a:solidFill>
                <a:effectLst/>
                <a:latin typeface="+mn-lt"/>
                <a:ea typeface="+mn-ea"/>
                <a:cs typeface="+mn-cs"/>
              </a:rPr>
              <a:t> Je to </a:t>
            </a:r>
            <a:r>
              <a:rPr lang="sk-SK" sz="1200" b="0" i="0" kern="1200" dirty="0" err="1">
                <a:solidFill>
                  <a:schemeClr val="tx1"/>
                </a:solidFill>
                <a:effectLst/>
                <a:latin typeface="+mn-lt"/>
                <a:ea typeface="+mn-ea"/>
                <a:cs typeface="+mn-cs"/>
              </a:rPr>
              <a:t>mezinárodní</a:t>
            </a:r>
            <a:r>
              <a:rPr lang="sk-SK" sz="1200" b="0" i="0" kern="1200" dirty="0">
                <a:solidFill>
                  <a:schemeClr val="tx1"/>
                </a:solidFill>
                <a:effectLst/>
                <a:latin typeface="+mn-lt"/>
                <a:ea typeface="+mn-ea"/>
                <a:cs typeface="+mn-cs"/>
              </a:rPr>
              <a:t> </a:t>
            </a:r>
            <a:r>
              <a:rPr lang="sk-SK" sz="1200" b="0" i="0" u="none" strike="noStrike" kern="1200" dirty="0" err="1">
                <a:solidFill>
                  <a:schemeClr val="tx1"/>
                </a:solidFill>
                <a:effectLst/>
                <a:latin typeface="+mn-lt"/>
                <a:ea typeface="+mn-ea"/>
                <a:cs typeface="+mn-cs"/>
                <a:hlinkClick r:id="rId3" tooltip="Observatoř"/>
              </a:rPr>
              <a:t>observatoř</a:t>
            </a:r>
            <a:r>
              <a:rPr lang="sk-SK" sz="1200" b="0" i="0" kern="1200" dirty="0">
                <a:solidFill>
                  <a:schemeClr val="tx1"/>
                </a:solidFill>
                <a:effectLst/>
                <a:latin typeface="+mn-lt"/>
                <a:ea typeface="+mn-ea"/>
                <a:cs typeface="+mn-cs"/>
              </a:rPr>
              <a:t> </a:t>
            </a:r>
            <a:r>
              <a:rPr lang="sk-SK" sz="1200" b="0" i="0" u="none" strike="noStrike" kern="1200" dirty="0" err="1">
                <a:solidFill>
                  <a:schemeClr val="tx1"/>
                </a:solidFill>
                <a:effectLst/>
                <a:latin typeface="+mn-lt"/>
                <a:ea typeface="+mn-ea"/>
                <a:cs typeface="+mn-cs"/>
                <a:hlinkClick r:id="rId4" tooltip="Kosmické záření"/>
              </a:rPr>
              <a:t>kosmického</a:t>
            </a:r>
            <a:r>
              <a:rPr lang="sk-SK" sz="1200" b="0" i="0" u="none" strike="noStrike" kern="1200" dirty="0">
                <a:solidFill>
                  <a:schemeClr val="tx1"/>
                </a:solidFill>
                <a:effectLst/>
                <a:latin typeface="+mn-lt"/>
                <a:ea typeface="+mn-ea"/>
                <a:cs typeface="+mn-cs"/>
                <a:hlinkClick r:id="rId4" tooltip="Kosmické záření"/>
              </a:rPr>
              <a:t> </a:t>
            </a:r>
            <a:r>
              <a:rPr lang="sk-SK" sz="1200" b="0" i="0" u="none" strike="noStrike" kern="1200" dirty="0" err="1">
                <a:solidFill>
                  <a:schemeClr val="tx1"/>
                </a:solidFill>
                <a:effectLst/>
                <a:latin typeface="+mn-lt"/>
                <a:ea typeface="+mn-ea"/>
                <a:cs typeface="+mn-cs"/>
                <a:hlinkClick r:id="rId4" tooltip="Kosmické záření"/>
              </a:rPr>
              <a:t>záření</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nacházející</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se</a:t>
            </a:r>
            <a:r>
              <a:rPr lang="sk-SK" sz="1200" b="0" i="0" kern="1200" dirty="0">
                <a:solidFill>
                  <a:schemeClr val="tx1"/>
                </a:solidFill>
                <a:effectLst/>
                <a:latin typeface="+mn-lt"/>
                <a:ea typeface="+mn-ea"/>
                <a:cs typeface="+mn-cs"/>
              </a:rPr>
              <a:t> v </a:t>
            </a:r>
            <a:r>
              <a:rPr lang="sk-SK" sz="1200" b="0" i="0" u="none" strike="noStrike" kern="1200" dirty="0" err="1">
                <a:solidFill>
                  <a:schemeClr val="tx1"/>
                </a:solidFill>
                <a:effectLst/>
                <a:latin typeface="+mn-lt"/>
                <a:ea typeface="+mn-ea"/>
                <a:cs typeface="+mn-cs"/>
                <a:hlinkClick r:id="rId5" tooltip="Argentina"/>
              </a:rPr>
              <a:t>Argentině</a:t>
            </a:r>
            <a:r>
              <a:rPr lang="sk-SK" sz="1200" b="0" i="0" kern="1200" dirty="0">
                <a:solidFill>
                  <a:schemeClr val="tx1"/>
                </a:solidFill>
                <a:effectLst/>
                <a:latin typeface="+mn-lt"/>
                <a:ea typeface="+mn-ea"/>
                <a:cs typeface="+mn-cs"/>
              </a:rPr>
              <a:t>. Je </a:t>
            </a:r>
            <a:r>
              <a:rPr lang="sk-SK" sz="1200" b="0" i="0" kern="1200" dirty="0" err="1">
                <a:solidFill>
                  <a:schemeClr val="tx1"/>
                </a:solidFill>
                <a:effectLst/>
                <a:latin typeface="+mn-lt"/>
                <a:ea typeface="+mn-ea"/>
                <a:cs typeface="+mn-cs"/>
              </a:rPr>
              <a:t>určena</a:t>
            </a:r>
            <a:r>
              <a:rPr lang="sk-SK" sz="1200" b="0" i="0" kern="1200" dirty="0">
                <a:solidFill>
                  <a:schemeClr val="tx1"/>
                </a:solidFill>
                <a:effectLst/>
                <a:latin typeface="+mn-lt"/>
                <a:ea typeface="+mn-ea"/>
                <a:cs typeface="+mn-cs"/>
              </a:rPr>
              <a:t> k </a:t>
            </a:r>
            <a:r>
              <a:rPr lang="sk-SK" sz="1200" b="0" i="0" kern="1200" dirty="0" err="1">
                <a:solidFill>
                  <a:schemeClr val="tx1"/>
                </a:solidFill>
                <a:effectLst/>
                <a:latin typeface="+mn-lt"/>
                <a:ea typeface="+mn-ea"/>
                <a:cs typeface="+mn-cs"/>
              </a:rPr>
              <a:t>detekci</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ultra-vysoce</a:t>
            </a:r>
            <a:r>
              <a:rPr lang="sk-SK" sz="1200" b="0" i="0" kern="1200" dirty="0">
                <a:solidFill>
                  <a:schemeClr val="tx1"/>
                </a:solidFill>
                <a:effectLst/>
                <a:latin typeface="+mn-lt"/>
                <a:ea typeface="+mn-ea"/>
                <a:cs typeface="+mn-cs"/>
              </a:rPr>
              <a:t> energetického </a:t>
            </a:r>
            <a:r>
              <a:rPr lang="sk-SK" sz="1200" b="0" i="0" kern="1200" dirty="0" err="1">
                <a:solidFill>
                  <a:schemeClr val="tx1"/>
                </a:solidFill>
                <a:effectLst/>
                <a:latin typeface="+mn-lt"/>
                <a:ea typeface="+mn-ea"/>
                <a:cs typeface="+mn-cs"/>
              </a:rPr>
              <a:t>kosmického</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záření</a:t>
            </a:r>
            <a:r>
              <a:rPr lang="sk-SK" sz="1200" b="0" i="0" kern="1200" dirty="0">
                <a:solidFill>
                  <a:schemeClr val="tx1"/>
                </a:solidFill>
                <a:effectLst/>
                <a:latin typeface="+mn-lt"/>
                <a:ea typeface="+mn-ea"/>
                <a:cs typeface="+mn-cs"/>
              </a:rPr>
              <a:t>.</a:t>
            </a:r>
            <a:r>
              <a:rPr lang="sk-SK" dirty="0"/>
              <a:t> Toto observatorium pozostava zakladne z povrchovych detektorov  SD </a:t>
            </a:r>
            <a:r>
              <a:rPr lang="sk-SK" dirty="0" err="1"/>
              <a:t>ktore</a:t>
            </a:r>
            <a:r>
              <a:rPr lang="sk-SK" dirty="0"/>
              <a:t> </a:t>
            </a:r>
            <a:r>
              <a:rPr lang="sk-SK" dirty="0" err="1"/>
              <a:t>su</a:t>
            </a:r>
            <a:r>
              <a:rPr lang="sk-SK" dirty="0"/>
              <a:t> v podstate </a:t>
            </a:r>
            <a:r>
              <a:rPr lang="sk-SK" dirty="0" err="1"/>
              <a:t>cerenkovymi</a:t>
            </a:r>
            <a:r>
              <a:rPr lang="sk-SK" dirty="0"/>
              <a:t> detektormi v poli 1500 kde je ich 1600 na celkovej rozlohe 3000km2 a ich </a:t>
            </a:r>
            <a:r>
              <a:rPr lang="sk-SK" dirty="0" err="1"/>
              <a:t>ucelkom</a:t>
            </a:r>
            <a:r>
              <a:rPr lang="sk-SK" dirty="0"/>
              <a:t> je meranie </a:t>
            </a:r>
            <a:r>
              <a:rPr lang="sk-SK" dirty="0" err="1"/>
              <a:t>zlozky</a:t>
            </a:r>
            <a:r>
              <a:rPr lang="sk-SK" dirty="0"/>
              <a:t> spektra s </a:t>
            </a:r>
            <a:r>
              <a:rPr lang="sk-SK" dirty="0" err="1"/>
              <a:t>najvyssimi</a:t>
            </a:r>
            <a:r>
              <a:rPr lang="sk-SK" dirty="0"/>
              <a:t> </a:t>
            </a:r>
            <a:r>
              <a:rPr lang="sk-SK" dirty="0" err="1"/>
              <a:t>enrgiami</a:t>
            </a:r>
            <a:r>
              <a:rPr lang="sk-SK" dirty="0"/>
              <a:t> a 61  750. kde je ich 61. FD dektorv tvoria 24 teleskopov v 4budovach, ktore su rozmiestnene po obvode polia. </a:t>
            </a:r>
          </a:p>
        </p:txBody>
      </p:sp>
      <p:sp>
        <p:nvSpPr>
          <p:cNvPr id="4" name="Slide Number Placeholder 3"/>
          <p:cNvSpPr>
            <a:spLocks noGrp="1"/>
          </p:cNvSpPr>
          <p:nvPr>
            <p:ph type="sldNum" sz="quarter" idx="10"/>
          </p:nvPr>
        </p:nvSpPr>
        <p:spPr/>
        <p:txBody>
          <a:bodyPr/>
          <a:lstStyle/>
          <a:p>
            <a:fld id="{D9A01325-98FB-4805-AE71-0B2600DD8AEA}" type="slidenum">
              <a:rPr lang="sk-SK" smtClean="0"/>
              <a:t>3</a:t>
            </a:fld>
            <a:endParaRPr lang="sk-SK"/>
          </a:p>
        </p:txBody>
      </p:sp>
    </p:spTree>
    <p:extLst>
      <p:ext uri="{BB962C8B-B14F-4D97-AF65-F5344CB8AC3E}">
        <p14:creationId xmlns:p14="http://schemas.microsoft.com/office/powerpoint/2010/main" val="2181976257"/>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Podobne ako v predchadzajucom clanku aj tu vychdzal auto z teoretickej prace Colemana a Glashova.</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31</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240097"/>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k-SK" sz="2800" b="0" i="0" u="none" strike="noStrike" kern="1200" cap="none" spc="0" normalizeH="0" baseline="0" noProof="0" dirty="0">
                <a:ln>
                  <a:noFill/>
                </a:ln>
                <a:solidFill>
                  <a:prstClr val="black"/>
                </a:solidFill>
                <a:effectLst/>
                <a:uLnTx/>
                <a:uFillTx/>
                <a:latin typeface="+mn-lt"/>
                <a:ea typeface="+mn-ea"/>
                <a:cs typeface="+mn-cs"/>
              </a:rPr>
              <a:t>Podobne ako v prvom clanku aj tu sa skumal efektu LIVu na GZK medz. Vidime tu aky vplyv ma dosadenie modifikovanych disperznych vztahov do rovnice vyjadrujucej threshold energiu protonu a pionu v LAB sustave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sk-SK" sz="2800" b="0" i="0" u="none" strike="noStrike" kern="1200" cap="none" spc="0" normalizeH="0" baseline="0" noProof="0" dirty="0">
              <a:ln>
                <a:noFill/>
              </a:ln>
              <a:solidFill>
                <a:prstClr val="black"/>
              </a:solidFill>
              <a:effectLst/>
              <a:uLnTx/>
              <a:uFillTx/>
              <a:latin typeface="+mn-lt"/>
              <a:ea typeface="+mn-ea"/>
              <a:cs typeface="+mn-cs"/>
            </a:endParaRP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en-US" sz="2800" b="0" i="0" u="none" strike="noStrike" kern="1200" cap="none" spc="0" normalizeH="0" baseline="0" noProof="0" dirty="0">
                <a:ln>
                  <a:noFill/>
                </a:ln>
                <a:solidFill>
                  <a:prstClr val="black"/>
                </a:solidFill>
                <a:effectLst/>
                <a:uLnTx/>
                <a:uFillTx/>
                <a:latin typeface="+mn-lt"/>
                <a:ea typeface="+mn-ea"/>
                <a:cs typeface="+mn-cs"/>
              </a:rPr>
              <a:t>This condition, together</a:t>
            </a:r>
            <a:r>
              <a:rPr kumimoji="0" lang="sk-SK" sz="2800" b="0" i="0" u="none" strike="noStrike" kern="1200" cap="none" spc="0" normalizeH="0" baseline="0" noProof="0" dirty="0">
                <a:ln>
                  <a:noFill/>
                </a:ln>
                <a:solidFill>
                  <a:prstClr val="black"/>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with equation (10), implies that while </a:t>
            </a:r>
            <a:r>
              <a:rPr kumimoji="0" lang="en-US" sz="2800" b="0" i="0" u="none" strike="noStrike" kern="1200" cap="none" spc="0" normalizeH="0" baseline="0" noProof="0" dirty="0" err="1">
                <a:ln>
                  <a:noFill/>
                </a:ln>
                <a:solidFill>
                  <a:prstClr val="black"/>
                </a:solidFill>
                <a:effectLst/>
                <a:uLnTx/>
                <a:uFillTx/>
                <a:latin typeface="+mn-lt"/>
                <a:ea typeface="+mn-ea"/>
                <a:cs typeface="+mn-cs"/>
              </a:rPr>
              <a:t>photomeson</a:t>
            </a:r>
            <a:r>
              <a:rPr kumimoji="0" lang="en-US" sz="2800" b="0" i="0" u="none" strike="noStrike" kern="1200" cap="none" spc="0" normalizeH="0" baseline="0" noProof="0" dirty="0">
                <a:ln>
                  <a:noFill/>
                </a:ln>
                <a:solidFill>
                  <a:prstClr val="black"/>
                </a:solidFill>
                <a:effectLst/>
                <a:uLnTx/>
                <a:uFillTx/>
                <a:latin typeface="+mn-lt"/>
                <a:ea typeface="+mn-ea"/>
                <a:cs typeface="+mn-cs"/>
              </a:rPr>
              <a:t> interactions leading to GZK suppression</a:t>
            </a:r>
            <a:r>
              <a:rPr kumimoji="0" lang="sk-SK" sz="2800" b="0" i="0" u="none" strike="noStrike" kern="1200" cap="none" spc="0" normalizeH="0" baseline="0" noProof="0" dirty="0">
                <a:ln>
                  <a:noFill/>
                </a:ln>
                <a:solidFill>
                  <a:prstClr val="black"/>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can occur for ‘lower energy’ UHE protons interacting with higher energy CBR photons on the</a:t>
            </a:r>
            <a:r>
              <a:rPr kumimoji="0" lang="sk-SK" sz="2800" b="0" i="0" u="none" strike="noStrike" kern="1200" cap="none" spc="0" normalizeH="0" baseline="0" noProof="0" dirty="0">
                <a:ln>
                  <a:noFill/>
                </a:ln>
                <a:solidFill>
                  <a:prstClr val="black"/>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Wien tail of the spectrum, other interactions involving higher energy protons and photons </a:t>
            </a:r>
            <a:r>
              <a:rPr kumimoji="0" lang="en-US" sz="2800" b="0" i="0" u="none" strike="noStrike" kern="1200" cap="none" spc="0" normalizeH="0" baseline="0" noProof="0" dirty="0" err="1">
                <a:ln>
                  <a:noFill/>
                </a:ln>
                <a:solidFill>
                  <a:prstClr val="black"/>
                </a:solidFill>
                <a:effectLst/>
                <a:uLnTx/>
                <a:uFillTx/>
                <a:latin typeface="+mn-lt"/>
                <a:ea typeface="+mn-ea"/>
                <a:cs typeface="+mn-cs"/>
              </a:rPr>
              <a:t>withsmaller</a:t>
            </a:r>
            <a:r>
              <a:rPr kumimoji="0" lang="en-US" sz="2800" b="0" i="0" u="none" strike="noStrike" kern="1200" cap="none" spc="0" normalizeH="0" baseline="0" noProof="0" dirty="0">
                <a:ln>
                  <a:noFill/>
                </a:ln>
                <a:solidFill>
                  <a:prstClr val="black"/>
                </a:solidFill>
                <a:effectLst/>
                <a:uLnTx/>
                <a:uFillTx/>
                <a:latin typeface="+mn-lt"/>
                <a:ea typeface="+mn-ea"/>
                <a:cs typeface="+mn-cs"/>
              </a:rPr>
              <a:t> values of ω will be forbidden. Thus, the observed UHECR </a:t>
            </a:r>
            <a:r>
              <a:rPr kumimoji="0" lang="sk-SK" sz="2800" b="0" i="0" u="none" strike="noStrike" kern="1200" cap="none" spc="0" normalizeH="0" baseline="0" noProof="0" dirty="0">
                <a:ln>
                  <a:noFill/>
                </a:ln>
                <a:solidFill>
                  <a:prstClr val="black"/>
                </a:solidFill>
                <a:effectLst/>
                <a:uLnTx/>
                <a:uFillTx/>
                <a:latin typeface="+mn-lt"/>
                <a:ea typeface="+mn-ea"/>
                <a:cs typeface="+mn-cs"/>
              </a:rPr>
              <a:t> s</a:t>
            </a:r>
            <a:r>
              <a:rPr kumimoji="0" lang="en-US" sz="2800" b="0" i="0" u="none" strike="noStrike" kern="1200" cap="none" spc="0" normalizeH="0" baseline="0" noProof="0" dirty="0" err="1">
                <a:ln>
                  <a:noFill/>
                </a:ln>
                <a:solidFill>
                  <a:prstClr val="black"/>
                </a:solidFill>
                <a:effectLst/>
                <a:uLnTx/>
                <a:uFillTx/>
                <a:latin typeface="+mn-lt"/>
                <a:ea typeface="+mn-ea"/>
                <a:cs typeface="+mn-cs"/>
              </a:rPr>
              <a:t>pectrum</a:t>
            </a:r>
            <a:r>
              <a:rPr kumimoji="0" lang="en-US" sz="2800" b="0" i="0" u="none" strike="noStrike" kern="1200" cap="none" spc="0" normalizeH="0" baseline="0" noProof="0" dirty="0">
                <a:ln>
                  <a:noFill/>
                </a:ln>
                <a:solidFill>
                  <a:prstClr val="black"/>
                </a:solidFill>
                <a:effectLst/>
                <a:uLnTx/>
                <a:uFillTx/>
                <a:latin typeface="+mn-lt"/>
                <a:ea typeface="+mn-ea"/>
                <a:cs typeface="+mn-cs"/>
              </a:rPr>
              <a:t> may exhibit the</a:t>
            </a:r>
            <a:r>
              <a:rPr kumimoji="0" lang="sk-SK" sz="2800" b="0" i="0" u="none" strike="noStrike" kern="1200" cap="none" spc="0" normalizeH="0" baseline="0" noProof="0" dirty="0">
                <a:ln>
                  <a:noFill/>
                </a:ln>
                <a:solidFill>
                  <a:prstClr val="black"/>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characteristics of GZK suppression near the normal GZK threshold, but the UHECR spectrum</a:t>
            </a:r>
            <a:r>
              <a:rPr kumimoji="0" lang="sk-SK" sz="2800" b="0" i="0" u="none" strike="noStrike" kern="1200" cap="none" spc="0" normalizeH="0" baseline="0" noProof="0" dirty="0">
                <a:ln>
                  <a:noFill/>
                </a:ln>
                <a:solidFill>
                  <a:prstClr val="black"/>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can ‘recover’ at higher energies owing to the possibility that </a:t>
            </a:r>
            <a:r>
              <a:rPr kumimoji="0" lang="en-US" sz="2800" b="0" i="0" u="none" strike="noStrike" kern="1200" cap="none" spc="0" normalizeH="0" baseline="0" noProof="0" dirty="0" err="1">
                <a:ln>
                  <a:noFill/>
                </a:ln>
                <a:solidFill>
                  <a:prstClr val="black"/>
                </a:solidFill>
                <a:effectLst/>
                <a:uLnTx/>
                <a:uFillTx/>
                <a:latin typeface="+mn-lt"/>
                <a:ea typeface="+mn-ea"/>
                <a:cs typeface="+mn-cs"/>
              </a:rPr>
              <a:t>photomeson</a:t>
            </a:r>
            <a:r>
              <a:rPr kumimoji="0" lang="en-US" sz="2800" b="0" i="0" u="none" strike="noStrike" kern="1200" cap="none" spc="0" normalizeH="0" baseline="0" noProof="0" dirty="0">
                <a:ln>
                  <a:noFill/>
                </a:ln>
                <a:solidFill>
                  <a:prstClr val="black"/>
                </a:solidFill>
                <a:effectLst/>
                <a:uLnTx/>
                <a:uFillTx/>
                <a:latin typeface="+mn-lt"/>
                <a:ea typeface="+mn-ea"/>
                <a:cs typeface="+mn-cs"/>
              </a:rPr>
              <a:t> interactions at higher</a:t>
            </a:r>
            <a:r>
              <a:rPr kumimoji="0" lang="sk-SK" sz="2800" b="0" i="0" u="none" strike="noStrike" kern="1200" cap="none" spc="0" normalizeH="0" baseline="0" noProof="0" dirty="0">
                <a:ln>
                  <a:noFill/>
                </a:ln>
                <a:solidFill>
                  <a:prstClr val="black"/>
                </a:solidFill>
                <a:effectLst/>
                <a:uLnTx/>
                <a:uFillTx/>
                <a:latin typeface="+mn-lt"/>
                <a:ea typeface="+mn-ea"/>
                <a:cs typeface="+mn-cs"/>
              </a:rPr>
              <a:t> </a:t>
            </a:r>
            <a:r>
              <a:rPr kumimoji="0" lang="en-US" sz="2800" b="0" i="0" u="none" strike="noStrike" kern="1200" cap="none" spc="0" normalizeH="0" baseline="0" noProof="0" dirty="0">
                <a:ln>
                  <a:noFill/>
                </a:ln>
                <a:solidFill>
                  <a:prstClr val="black"/>
                </a:solidFill>
                <a:effectLst/>
                <a:uLnTx/>
                <a:uFillTx/>
                <a:latin typeface="+mn-lt"/>
                <a:ea typeface="+mn-ea"/>
                <a:cs typeface="+mn-cs"/>
              </a:rPr>
              <a:t>proton energies may be forbidden.</a:t>
            </a:r>
            <a:endParaRPr kumimoji="0" lang="sk-SK" sz="2800" b="0" i="0" u="none" strike="noStrike" kern="1200" cap="none" spc="0" normalizeH="0" baseline="0" noProof="0" dirty="0">
              <a:ln>
                <a:noFill/>
              </a:ln>
              <a:solidFill>
                <a:prstClr val="black"/>
              </a:solidFill>
              <a:effectLst/>
              <a:uLnTx/>
              <a:uFillTx/>
              <a:latin typeface="+mn-lt"/>
              <a:ea typeface="+mn-ea"/>
              <a:cs typeface="+mn-cs"/>
            </a:endParaRPr>
          </a:p>
          <a:p>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32</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438826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err="1"/>
              <a:t>Vysledkom</a:t>
            </a:r>
            <a:r>
              <a:rPr lang="sk-SK" dirty="0"/>
              <a:t> </a:t>
            </a:r>
            <a:r>
              <a:rPr lang="sk-SK" dirty="0" err="1"/>
              <a:t>merani</a:t>
            </a:r>
            <a:r>
              <a:rPr lang="sk-SK" dirty="0"/>
              <a:t> PAO je okrem </a:t>
            </a:r>
            <a:r>
              <a:rPr lang="sk-SK" dirty="0" err="1"/>
              <a:t>ineho</a:t>
            </a:r>
            <a:r>
              <a:rPr lang="sk-SK" dirty="0"/>
              <a:t>, aj spektrum UHECR. Na </a:t>
            </a:r>
            <a:r>
              <a:rPr lang="sk-SK" dirty="0" err="1"/>
              <a:t>lavo</a:t>
            </a:r>
            <a:r>
              <a:rPr lang="sk-SK" dirty="0"/>
              <a:t> je </a:t>
            </a:r>
            <a:r>
              <a:rPr lang="sk-SK" dirty="0" err="1"/>
              <a:t>vertikalne</a:t>
            </a:r>
            <a:r>
              <a:rPr lang="sk-SK" dirty="0"/>
              <a:t> spektrum namerane iba SD detektormi a na </a:t>
            </a:r>
            <a:r>
              <a:rPr lang="sk-SK" dirty="0" err="1"/>
              <a:t>pravo</a:t>
            </a:r>
            <a:r>
              <a:rPr lang="sk-SK" dirty="0"/>
              <a:t> je spektrum </a:t>
            </a:r>
            <a:r>
              <a:rPr lang="sk-SK" dirty="0" err="1"/>
              <a:t>vytvorene</a:t>
            </a:r>
            <a:r>
              <a:rPr lang="sk-SK" dirty="0"/>
              <a:t> </a:t>
            </a:r>
            <a:r>
              <a:rPr lang="sk-SK" dirty="0" err="1"/>
              <a:t>kombinovanim</a:t>
            </a:r>
            <a:r>
              <a:rPr lang="sk-SK" dirty="0"/>
              <a:t> </a:t>
            </a:r>
            <a:r>
              <a:rPr lang="sk-SK" dirty="0" err="1"/>
              <a:t>nameranych</a:t>
            </a:r>
            <a:r>
              <a:rPr lang="sk-SK" dirty="0"/>
              <a:t> </a:t>
            </a:r>
            <a:r>
              <a:rPr lang="sk-SK" dirty="0" err="1"/>
              <a:t>udajov</a:t>
            </a:r>
            <a:r>
              <a:rPr lang="sk-SK" dirty="0"/>
              <a:t> z SD1500 SD750 a FD detektorov, </a:t>
            </a:r>
            <a:r>
              <a:rPr lang="sk-SK" dirty="0" err="1"/>
              <a:t>ktore</a:t>
            </a:r>
            <a:r>
              <a:rPr lang="sk-SK" dirty="0"/>
              <a:t> sa </a:t>
            </a:r>
            <a:r>
              <a:rPr lang="sk-SK" dirty="0" err="1"/>
              <a:t>spracuvavaju</a:t>
            </a:r>
            <a:r>
              <a:rPr lang="sk-SK" dirty="0"/>
              <a:t> </a:t>
            </a:r>
            <a:r>
              <a:rPr lang="sk-SK" dirty="0" err="1"/>
              <a:t>komplikovanym</a:t>
            </a:r>
            <a:r>
              <a:rPr lang="sk-SK" dirty="0"/>
              <a:t> </a:t>
            </a:r>
            <a:r>
              <a:rPr lang="sk-SK" dirty="0" err="1"/>
              <a:t>sposobom</a:t>
            </a:r>
            <a:r>
              <a:rPr lang="sk-SK" dirty="0"/>
              <a:t>. </a:t>
            </a:r>
            <a:r>
              <a:rPr lang="sk-SK" dirty="0" err="1"/>
              <a:t>Podla</a:t>
            </a:r>
            <a:r>
              <a:rPr lang="sk-SK" dirty="0"/>
              <a:t> </a:t>
            </a:r>
            <a:r>
              <a:rPr lang="sk-SK" dirty="0" err="1"/>
              <a:t>gzk</a:t>
            </a:r>
            <a:r>
              <a:rPr lang="sk-SK" dirty="0"/>
              <a:t> by malo </a:t>
            </a:r>
            <a:r>
              <a:rPr lang="sk-SK" dirty="0" err="1"/>
              <a:t>kozmicke</a:t>
            </a:r>
            <a:r>
              <a:rPr lang="sk-SK" dirty="0"/>
              <a:t> </a:t>
            </a:r>
            <a:r>
              <a:rPr lang="sk-SK" dirty="0" err="1"/>
              <a:t>ziarenie</a:t>
            </a:r>
            <a:r>
              <a:rPr lang="sk-SK" dirty="0"/>
              <a:t> s energiami </a:t>
            </a:r>
            <a:r>
              <a:rPr lang="sk-SK" dirty="0" err="1"/>
              <a:t>vyssimi</a:t>
            </a:r>
            <a:r>
              <a:rPr lang="sk-SK" dirty="0"/>
              <a:t> ako 5*10na19 </a:t>
            </a:r>
            <a:r>
              <a:rPr lang="sk-SK" dirty="0" err="1"/>
              <a:t>reagovat</a:t>
            </a:r>
            <a:r>
              <a:rPr lang="sk-SK" dirty="0"/>
              <a:t> s CMB za produkcie </a:t>
            </a:r>
            <a:r>
              <a:rPr lang="sk-SK" dirty="0" err="1"/>
              <a:t>pionu</a:t>
            </a:r>
            <a:r>
              <a:rPr lang="sk-SK" dirty="0"/>
              <a:t> a </a:t>
            </a:r>
            <a:r>
              <a:rPr lang="sk-SK" dirty="0" err="1"/>
              <a:t>fotonu</a:t>
            </a:r>
            <a:r>
              <a:rPr lang="sk-SK" dirty="0"/>
              <a:t>.  Tomu </a:t>
            </a:r>
            <a:r>
              <a:rPr lang="sk-SK" dirty="0" err="1"/>
              <a:t>zodpovedajuca</a:t>
            </a:r>
            <a:r>
              <a:rPr lang="sk-SK" dirty="0"/>
              <a:t> </a:t>
            </a:r>
            <a:r>
              <a:rPr lang="sk-SK" dirty="0" err="1"/>
              <a:t>stredna</a:t>
            </a:r>
            <a:r>
              <a:rPr lang="sk-SK" dirty="0"/>
              <a:t> </a:t>
            </a:r>
            <a:r>
              <a:rPr lang="sk-SK" dirty="0" err="1"/>
              <a:t>volna</a:t>
            </a:r>
            <a:r>
              <a:rPr lang="sk-SK" dirty="0"/>
              <a:t> </a:t>
            </a:r>
            <a:r>
              <a:rPr lang="sk-SK" dirty="0" err="1"/>
              <a:t>draha</a:t>
            </a:r>
            <a:r>
              <a:rPr lang="sk-SK" dirty="0"/>
              <a:t> je 10Mpc. Na to aby k </a:t>
            </a:r>
            <a:r>
              <a:rPr lang="sk-SK" dirty="0" err="1"/>
              <a:t>nam</a:t>
            </a:r>
            <a:r>
              <a:rPr lang="sk-SK" dirty="0"/>
              <a:t> mohlo </a:t>
            </a:r>
            <a:r>
              <a:rPr lang="sk-SK" dirty="0" err="1"/>
              <a:t>dojst</a:t>
            </a:r>
            <a:r>
              <a:rPr lang="sk-SK" dirty="0"/>
              <a:t> </a:t>
            </a:r>
            <a:r>
              <a:rPr lang="sk-SK" dirty="0" err="1"/>
              <a:t>taketo</a:t>
            </a:r>
            <a:r>
              <a:rPr lang="sk-SK" dirty="0"/>
              <a:t> </a:t>
            </a:r>
            <a:r>
              <a:rPr lang="sk-SK" dirty="0" err="1"/>
              <a:t>energeticke</a:t>
            </a:r>
            <a:r>
              <a:rPr lang="sk-SK" dirty="0"/>
              <a:t> </a:t>
            </a:r>
            <a:r>
              <a:rPr lang="sk-SK" dirty="0" err="1"/>
              <a:t>ziarenie</a:t>
            </a:r>
            <a:r>
              <a:rPr lang="sk-SK" dirty="0"/>
              <a:t> </a:t>
            </a:r>
            <a:r>
              <a:rPr lang="sk-SK" dirty="0" err="1"/>
              <a:t>vacsie</a:t>
            </a:r>
            <a:r>
              <a:rPr lang="sk-SK" dirty="0"/>
              <a:t> ako 5*10na19 tak by sa jeho zdroje museli </a:t>
            </a:r>
            <a:r>
              <a:rPr lang="sk-SK" dirty="0" err="1"/>
              <a:t>nachadzat</a:t>
            </a:r>
            <a:r>
              <a:rPr lang="sk-SK" dirty="0"/>
              <a:t> vo vzdialenosti </a:t>
            </a:r>
            <a:r>
              <a:rPr lang="sk-SK" dirty="0" err="1"/>
              <a:t>niekolkych</a:t>
            </a:r>
            <a:r>
              <a:rPr lang="sk-SK" dirty="0"/>
              <a:t> </a:t>
            </a:r>
            <a:r>
              <a:rPr lang="sk-SK" dirty="0" err="1"/>
              <a:t>strednych</a:t>
            </a:r>
            <a:r>
              <a:rPr lang="sk-SK" dirty="0"/>
              <a:t> </a:t>
            </a:r>
            <a:r>
              <a:rPr lang="sk-SK" dirty="0" err="1"/>
              <a:t>dlzok</a:t>
            </a:r>
            <a:r>
              <a:rPr lang="sk-SK" dirty="0"/>
              <a:t> </a:t>
            </a:r>
            <a:r>
              <a:rPr lang="sk-SK" dirty="0" err="1"/>
              <a:t>podla</a:t>
            </a:r>
            <a:r>
              <a:rPr lang="sk-SK" dirty="0"/>
              <a:t> </a:t>
            </a:r>
            <a:r>
              <a:rPr lang="sk-SK" dirty="0" err="1"/>
              <a:t>coho</a:t>
            </a:r>
            <a:r>
              <a:rPr lang="sk-SK" dirty="0"/>
              <a:t> je </a:t>
            </a:r>
            <a:r>
              <a:rPr lang="sk-SK" dirty="0" err="1"/>
              <a:t>priblizne</a:t>
            </a:r>
            <a:r>
              <a:rPr lang="sk-SK" dirty="0"/>
              <a:t> 30Mpc.  </a:t>
            </a:r>
            <a:r>
              <a:rPr lang="sk-SK" dirty="0" err="1"/>
              <a:t>Avsak</a:t>
            </a:r>
            <a:r>
              <a:rPr lang="sk-SK" dirty="0"/>
              <a:t> doteraz neboli </a:t>
            </a:r>
            <a:r>
              <a:rPr lang="sk-SK" dirty="0" err="1"/>
              <a:t>spolahlivo</a:t>
            </a:r>
            <a:r>
              <a:rPr lang="sk-SK" dirty="0"/>
              <a:t> </a:t>
            </a:r>
            <a:r>
              <a:rPr lang="sk-SK" dirty="0" err="1"/>
              <a:t>najdene</a:t>
            </a:r>
            <a:r>
              <a:rPr lang="sk-SK" dirty="0"/>
              <a:t> </a:t>
            </a:r>
            <a:r>
              <a:rPr lang="sk-SK" dirty="0" err="1"/>
              <a:t>taketo</a:t>
            </a:r>
            <a:r>
              <a:rPr lang="sk-SK" dirty="0"/>
              <a:t> zdroje. </a:t>
            </a:r>
            <a:r>
              <a:rPr lang="sk-SK" dirty="0" err="1"/>
              <a:t>Dalsou</a:t>
            </a:r>
            <a:r>
              <a:rPr lang="sk-SK" dirty="0"/>
              <a:t> </a:t>
            </a:r>
            <a:r>
              <a:rPr lang="sk-SK" dirty="0" err="1"/>
              <a:t>nejasnostou</a:t>
            </a:r>
            <a:r>
              <a:rPr lang="sk-SK" dirty="0"/>
              <a:t> je zlozenie </a:t>
            </a:r>
            <a:r>
              <a:rPr lang="sk-SK" dirty="0" err="1"/>
              <a:t>tychto</a:t>
            </a:r>
            <a:r>
              <a:rPr lang="sk-SK" dirty="0"/>
              <a:t> </a:t>
            </a:r>
            <a:r>
              <a:rPr lang="sk-SK" dirty="0" err="1"/>
              <a:t>castic</a:t>
            </a:r>
            <a:r>
              <a:rPr lang="sk-SK" dirty="0"/>
              <a:t>. </a:t>
            </a:r>
            <a:r>
              <a:rPr lang="sk-SK" dirty="0" err="1"/>
              <a:t>Povod</a:t>
            </a:r>
            <a:r>
              <a:rPr lang="sk-SK" dirty="0"/>
              <a:t> </a:t>
            </a:r>
            <a:r>
              <a:rPr lang="sk-SK" dirty="0" err="1"/>
              <a:t>vysokoenergetickeho</a:t>
            </a:r>
            <a:r>
              <a:rPr lang="sk-SK" dirty="0"/>
              <a:t> </a:t>
            </a:r>
            <a:r>
              <a:rPr lang="sk-SK" dirty="0" err="1"/>
              <a:t>ziarenia</a:t>
            </a:r>
            <a:r>
              <a:rPr lang="sk-SK" dirty="0"/>
              <a:t> z nasej galaxie sa </a:t>
            </a:r>
            <a:r>
              <a:rPr lang="sk-SK" dirty="0" err="1"/>
              <a:t>vylucuje</a:t>
            </a:r>
            <a:r>
              <a:rPr lang="sk-SK" dirty="0"/>
              <a:t> z toho </a:t>
            </a:r>
            <a:r>
              <a:rPr lang="sk-SK" dirty="0" err="1"/>
              <a:t>dovodu</a:t>
            </a:r>
            <a:r>
              <a:rPr lang="sk-SK" dirty="0"/>
              <a:t> </a:t>
            </a:r>
            <a:r>
              <a:rPr lang="sk-SK" dirty="0" err="1"/>
              <a:t>ze</a:t>
            </a:r>
            <a:r>
              <a:rPr lang="sk-SK" dirty="0"/>
              <a:t> </a:t>
            </a:r>
            <a:r>
              <a:rPr lang="sk-SK" dirty="0" err="1"/>
              <a:t>magneticke</a:t>
            </a:r>
            <a:r>
              <a:rPr lang="sk-SK" dirty="0"/>
              <a:t> pole nasej galaxie nie je schopne </a:t>
            </a:r>
            <a:r>
              <a:rPr lang="sk-SK" dirty="0" err="1"/>
              <a:t>udrzat</a:t>
            </a:r>
            <a:r>
              <a:rPr lang="sk-SK" dirty="0"/>
              <a:t> </a:t>
            </a:r>
            <a:r>
              <a:rPr lang="sk-SK" dirty="0" err="1"/>
              <a:t>taketo</a:t>
            </a:r>
            <a:r>
              <a:rPr lang="sk-SK" dirty="0"/>
              <a:t> silne </a:t>
            </a:r>
            <a:r>
              <a:rPr lang="sk-SK" dirty="0" err="1"/>
              <a:t>castice</a:t>
            </a:r>
            <a:r>
              <a:rPr lang="sk-SK" dirty="0"/>
              <a:t> alebo ich aj tak </a:t>
            </a:r>
            <a:r>
              <a:rPr lang="sk-SK" dirty="0" err="1"/>
              <a:t>urychlit</a:t>
            </a:r>
            <a:r>
              <a:rPr lang="sk-SK" dirty="0"/>
              <a:t>.  by toto </a:t>
            </a:r>
            <a:r>
              <a:rPr lang="sk-SK" dirty="0" err="1"/>
              <a:t>kozmicke</a:t>
            </a:r>
            <a:r>
              <a:rPr lang="sk-SK" dirty="0"/>
              <a:t> </a:t>
            </a:r>
            <a:r>
              <a:rPr lang="sk-SK" dirty="0" err="1"/>
              <a:t>ziarenie</a:t>
            </a:r>
            <a:r>
              <a:rPr lang="sk-SK" dirty="0"/>
              <a:t> bolo </a:t>
            </a:r>
            <a:r>
              <a:rPr lang="sk-SK" dirty="0" err="1"/>
              <a:t>extragalaktickeho</a:t>
            </a:r>
            <a:r>
              <a:rPr lang="sk-SK" dirty="0"/>
              <a:t> </a:t>
            </a:r>
            <a:r>
              <a:rPr lang="sk-SK" dirty="0" err="1"/>
              <a:t>povud</a:t>
            </a:r>
            <a:r>
              <a:rPr lang="sk-SK" dirty="0"/>
              <a:t> a jeho zdroje by sa </a:t>
            </a:r>
            <a:r>
              <a:rPr lang="sk-SK" dirty="0" err="1"/>
              <a:t>nachadzali</a:t>
            </a:r>
            <a:r>
              <a:rPr lang="sk-SK" dirty="0"/>
              <a:t> vo </a:t>
            </a:r>
            <a:r>
              <a:rPr lang="sk-SK" dirty="0" err="1"/>
              <a:t>vzidialenosti</a:t>
            </a:r>
            <a:r>
              <a:rPr lang="sk-SK" dirty="0"/>
              <a:t> </a:t>
            </a:r>
            <a:r>
              <a:rPr lang="sk-SK" dirty="0" err="1"/>
              <a:t>vacsej</a:t>
            </a:r>
            <a:r>
              <a:rPr lang="sk-SK" dirty="0"/>
              <a:t> ako horizonte 50Mpc tak by sme toto </a:t>
            </a:r>
            <a:r>
              <a:rPr lang="sk-SK" dirty="0" err="1"/>
              <a:t>ziarenie</a:t>
            </a:r>
            <a:r>
              <a:rPr lang="sk-SK" dirty="0"/>
              <a:t> nemohli </a:t>
            </a:r>
            <a:r>
              <a:rPr lang="sk-SK" dirty="0" err="1"/>
              <a:t>vidiet</a:t>
            </a:r>
            <a:r>
              <a:rPr lang="sk-SK" dirty="0"/>
              <a:t>. Potom</a:t>
            </a:r>
          </a:p>
          <a:p>
            <a:r>
              <a:rPr lang="sk-SK" dirty="0"/>
              <a:t>pri udalostiach v </a:t>
            </a:r>
            <a:r>
              <a:rPr lang="sk-SK" dirty="0" err="1"/>
              <a:t>ramci</a:t>
            </a:r>
            <a:r>
              <a:rPr lang="sk-SK" dirty="0"/>
              <a:t> tohto horizontu by sme mali </a:t>
            </a:r>
            <a:r>
              <a:rPr lang="sk-SK" dirty="0" err="1"/>
              <a:t>vediet</a:t>
            </a:r>
            <a:r>
              <a:rPr lang="sk-SK" dirty="0"/>
              <a:t> tieto zdroje </a:t>
            </a:r>
            <a:r>
              <a:rPr lang="sk-SK" dirty="0" err="1"/>
              <a:t>najst</a:t>
            </a:r>
            <a:r>
              <a:rPr lang="sk-SK" dirty="0"/>
              <a:t> </a:t>
            </a:r>
            <a:r>
              <a:rPr lang="sk-SK" dirty="0" err="1"/>
              <a:t>avsak</a:t>
            </a:r>
            <a:r>
              <a:rPr lang="sk-SK" dirty="0"/>
              <a:t> </a:t>
            </a:r>
            <a:r>
              <a:rPr lang="sk-SK" dirty="0" err="1"/>
              <a:t>ziadne</a:t>
            </a:r>
            <a:r>
              <a:rPr lang="sk-SK" dirty="0"/>
              <a:t> doteraz </a:t>
            </a:r>
            <a:r>
              <a:rPr lang="sk-SK" dirty="0" err="1"/>
              <a:t>spolahlivo</a:t>
            </a:r>
            <a:r>
              <a:rPr lang="sk-SK" dirty="0"/>
              <a:t> </a:t>
            </a:r>
            <a:r>
              <a:rPr lang="sk-SK" dirty="0" err="1"/>
              <a:t>najdene</a:t>
            </a:r>
            <a:r>
              <a:rPr lang="sk-SK" dirty="0"/>
              <a:t> neboli identifikovane. </a:t>
            </a:r>
            <a:r>
              <a:rPr lang="sk-SK" dirty="0" err="1"/>
              <a:t>Existuju</a:t>
            </a:r>
            <a:r>
              <a:rPr lang="sk-SK" dirty="0"/>
              <a:t> </a:t>
            </a:r>
            <a:r>
              <a:rPr lang="sk-SK" dirty="0" err="1"/>
              <a:t>rozne</a:t>
            </a:r>
            <a:r>
              <a:rPr lang="sk-SK" dirty="0"/>
              <a:t> vysvetlenia tohto tzv. </a:t>
            </a:r>
            <a:r>
              <a:rPr lang="sk-SK" dirty="0" err="1"/>
              <a:t>gzk</a:t>
            </a:r>
            <a:r>
              <a:rPr lang="sk-SK" dirty="0"/>
              <a:t> paradoxu </a:t>
            </a:r>
            <a:r>
              <a:rPr lang="sk-SK" dirty="0" err="1"/>
              <a:t>jedn</a:t>
            </a:r>
            <a:r>
              <a:rPr lang="sk-SK" dirty="0"/>
              <a:t> </a:t>
            </a:r>
            <a:r>
              <a:rPr lang="sk-SK" dirty="0" err="1"/>
              <a:t>zni</a:t>
            </a:r>
            <a:r>
              <a:rPr lang="sk-SK" dirty="0"/>
              <a:t> ch je ako </a:t>
            </a:r>
            <a:r>
              <a:rPr lang="sk-SK" dirty="0" err="1"/>
              <a:t>uz</a:t>
            </a:r>
            <a:r>
              <a:rPr lang="sk-SK" dirty="0"/>
              <a:t> bolo </a:t>
            </a:r>
            <a:r>
              <a:rPr lang="sk-SK" dirty="0" err="1"/>
              <a:t>spomenute</a:t>
            </a:r>
            <a:r>
              <a:rPr lang="sk-SK" dirty="0"/>
              <a:t> zdroje </a:t>
            </a:r>
            <a:r>
              <a:rPr lang="sk-SK" dirty="0" err="1"/>
              <a:t>takeho</a:t>
            </a:r>
            <a:r>
              <a:rPr lang="sk-SK" dirty="0"/>
              <a:t> </a:t>
            </a:r>
            <a:r>
              <a:rPr lang="sk-SK" dirty="0" err="1"/>
              <a:t>vysokych</a:t>
            </a:r>
            <a:r>
              <a:rPr lang="sk-SK" dirty="0"/>
              <a:t> energii by sa museli </a:t>
            </a:r>
            <a:r>
              <a:rPr lang="sk-SK" dirty="0" err="1"/>
              <a:t>nachadzat</a:t>
            </a:r>
            <a:r>
              <a:rPr lang="sk-SK" dirty="0"/>
              <a:t> mimo nasej </a:t>
            </a:r>
            <a:r>
              <a:rPr lang="sk-SK" dirty="0" err="1"/>
              <a:t>galaie</a:t>
            </a:r>
            <a:r>
              <a:rPr lang="sk-SK" dirty="0"/>
              <a:t>. </a:t>
            </a:r>
            <a:r>
              <a:rPr lang="sk-SK" dirty="0" err="1"/>
              <a:t>naprikla</a:t>
            </a:r>
            <a:r>
              <a:rPr lang="sk-SK" dirty="0"/>
              <a:t> </a:t>
            </a:r>
            <a:r>
              <a:rPr lang="sk-SK" dirty="0" err="1"/>
              <a:t>ze</a:t>
            </a:r>
            <a:r>
              <a:rPr lang="sk-SK" dirty="0"/>
              <a:t> zdroje tohto </a:t>
            </a:r>
            <a:r>
              <a:rPr lang="sk-SK" dirty="0" err="1"/>
              <a:t>ziarenia</a:t>
            </a:r>
            <a:r>
              <a:rPr lang="sk-SK" dirty="0"/>
              <a:t> sa </a:t>
            </a:r>
            <a:r>
              <a:rPr lang="sk-SK" dirty="0" err="1"/>
              <a:t>nachadzaju</a:t>
            </a:r>
            <a:r>
              <a:rPr lang="sk-SK" dirty="0"/>
              <a:t> v </a:t>
            </a:r>
            <a:r>
              <a:rPr lang="sk-SK" dirty="0" err="1"/>
              <a:t>ramci</a:t>
            </a:r>
            <a:r>
              <a:rPr lang="sk-SK" dirty="0"/>
              <a:t> nasej </a:t>
            </a:r>
            <a:r>
              <a:rPr lang="sk-SK" dirty="0" err="1"/>
              <a:t>galaxi</a:t>
            </a:r>
            <a:r>
              <a:rPr lang="sk-SK" dirty="0"/>
              <a:t> a </a:t>
            </a:r>
            <a:r>
              <a:rPr lang="sk-SK" dirty="0" err="1"/>
              <a:t>su</a:t>
            </a:r>
            <a:r>
              <a:rPr lang="sk-SK" dirty="0"/>
              <a:t> nimi rozpady TD SHMU </a:t>
            </a:r>
            <a:r>
              <a:rPr lang="sk-SK" dirty="0" err="1"/>
              <a:t>atd</a:t>
            </a:r>
            <a:endParaRPr lang="sk-SK" dirty="0"/>
          </a:p>
          <a:p>
            <a:endParaRPr lang="sk-SK" dirty="0"/>
          </a:p>
          <a:p>
            <a:r>
              <a:rPr lang="en-US" sz="1200" b="0" i="0" kern="1200" dirty="0">
                <a:solidFill>
                  <a:schemeClr val="tx1"/>
                </a:solidFill>
                <a:effectLst/>
                <a:latin typeface="+mn-lt"/>
                <a:ea typeface="+mn-ea"/>
                <a:cs typeface="+mn-cs"/>
              </a:rPr>
              <a:t>It is, however, possible to shift the effect of the Greisen–</a:t>
            </a:r>
            <a:r>
              <a:rPr lang="en-US" sz="1200" b="0" i="0" kern="1200" dirty="0" err="1">
                <a:solidFill>
                  <a:schemeClr val="tx1"/>
                </a:solidFill>
                <a:effectLst/>
                <a:latin typeface="+mn-lt"/>
                <a:ea typeface="+mn-ea"/>
                <a:cs typeface="+mn-cs"/>
              </a:rPr>
              <a:t>Zatsepin</a:t>
            </a:r>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Kuzmin</a:t>
            </a:r>
            <a:r>
              <a:rPr lang="en-US" sz="1200" b="0" i="0" kern="1200" dirty="0">
                <a:solidFill>
                  <a:schemeClr val="tx1"/>
                </a:solidFill>
                <a:effectLst/>
                <a:latin typeface="+mn-lt"/>
                <a:ea typeface="+mn-ea"/>
                <a:cs typeface="+mn-cs"/>
              </a:rPr>
              <a:t> cutoff to higher energies by assuming </a:t>
            </a:r>
            <a:r>
              <a:rPr lang="en-US" sz="1200" b="0" i="0" kern="1200" dirty="0" err="1">
                <a:solidFill>
                  <a:schemeClr val="tx1"/>
                </a:solidFill>
                <a:effectLst/>
                <a:latin typeface="+mn-lt"/>
                <a:ea typeface="+mn-ea"/>
                <a:cs typeface="+mn-cs"/>
              </a:rPr>
              <a:t>thatprimary</a:t>
            </a:r>
            <a:r>
              <a:rPr lang="en-US" sz="1200" b="0" i="0" kern="1200" dirty="0">
                <a:solidFill>
                  <a:schemeClr val="tx1"/>
                </a:solidFill>
                <a:effectLst/>
                <a:latin typeface="+mn-lt"/>
                <a:ea typeface="+mn-ea"/>
                <a:cs typeface="+mn-cs"/>
              </a:rPr>
              <a:t> particles are nuclei. Since the threshold energy </a:t>
            </a:r>
            <a:r>
              <a:rPr lang="en-US" sz="1200" b="0" i="0" kern="1200" dirty="0" err="1">
                <a:solidFill>
                  <a:schemeClr val="tx1"/>
                </a:solidFill>
                <a:effectLst/>
                <a:latin typeface="+mn-lt"/>
                <a:ea typeface="+mn-ea"/>
                <a:cs typeface="+mn-cs"/>
              </a:rPr>
              <a:t>mustbe</a:t>
            </a:r>
            <a:r>
              <a:rPr lang="en-US" sz="1200" b="0" i="0" kern="1200" dirty="0">
                <a:solidFill>
                  <a:schemeClr val="tx1"/>
                </a:solidFill>
                <a:effectLst/>
                <a:latin typeface="+mn-lt"/>
                <a:ea typeface="+mn-ea"/>
                <a:cs typeface="+mn-cs"/>
              </a:rPr>
              <a:t> available per nucleon, the corresponding threshold energy, for example, for carbon nuclei (</a:t>
            </a:r>
            <a:r>
              <a:rPr lang="en-US" sz="1200" b="0" i="1" kern="1200" dirty="0">
                <a:solidFill>
                  <a:schemeClr val="tx1"/>
                </a:solidFill>
                <a:effectLst/>
                <a:latin typeface="+mn-lt"/>
                <a:ea typeface="+mn-ea"/>
                <a:cs typeface="+mn-cs"/>
              </a:rPr>
              <a:t>Z </a:t>
            </a:r>
            <a:r>
              <a:rPr lang="en-US" sz="1200" b="0" i="0" kern="1200" dirty="0">
                <a:solidFill>
                  <a:schemeClr val="tx1"/>
                </a:solidFill>
                <a:effectLst/>
                <a:latin typeface="+mn-lt"/>
                <a:ea typeface="+mn-ea"/>
                <a:cs typeface="+mn-cs"/>
              </a:rPr>
              <a:t>= 6, </a:t>
            </a:r>
            <a:r>
              <a:rPr lang="en-US" sz="1200" b="0" i="1" kern="1200" dirty="0">
                <a:solidFill>
                  <a:schemeClr val="tx1"/>
                </a:solidFill>
                <a:effectLst/>
                <a:latin typeface="+mn-lt"/>
                <a:ea typeface="+mn-ea"/>
                <a:cs typeface="+mn-cs"/>
              </a:rPr>
              <a:t>A </a:t>
            </a:r>
            <a:r>
              <a:rPr lang="en-US" sz="1200" b="0" i="0" kern="1200" dirty="0">
                <a:solidFill>
                  <a:schemeClr val="tx1"/>
                </a:solidFill>
                <a:effectLst/>
                <a:latin typeface="+mn-lt"/>
                <a:ea typeface="+mn-ea"/>
                <a:cs typeface="+mn-cs"/>
              </a:rPr>
              <a:t>= 12) would be correspondingly higher,</a:t>
            </a:r>
            <a:br>
              <a:rPr lang="en-US" dirty="0"/>
            </a:br>
            <a:r>
              <a:rPr lang="en-US" sz="1200" b="1" i="0" kern="1200" dirty="0">
                <a:solidFill>
                  <a:schemeClr val="tx1"/>
                </a:solidFill>
                <a:effectLst/>
                <a:latin typeface="+mn-lt"/>
                <a:ea typeface="+mn-ea"/>
                <a:cs typeface="+mn-cs"/>
              </a:rPr>
              <a:t>GZK sphere</a:t>
            </a:r>
            <a:br>
              <a:rPr lang="en-US" sz="1200" b="1" i="0"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E </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Ep</a:t>
            </a:r>
            <a:br>
              <a:rPr lang="en-US" sz="1200" b="0" i="1"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cutoff </a:t>
            </a:r>
            <a:r>
              <a:rPr lang="en-US" sz="1200" b="0" i="1" kern="1200" dirty="0">
                <a:solidFill>
                  <a:schemeClr val="tx1"/>
                </a:solidFill>
                <a:effectLst/>
                <a:latin typeface="+mn-lt"/>
                <a:ea typeface="+mn-ea"/>
                <a:cs typeface="+mn-cs"/>
              </a:rPr>
              <a:t>A </a:t>
            </a:r>
            <a:r>
              <a:rPr lang="en-US" sz="1200" b="0" i="0" kern="1200" dirty="0">
                <a:solidFill>
                  <a:schemeClr val="tx1"/>
                </a:solidFill>
                <a:effectLst/>
                <a:latin typeface="+mn-lt"/>
                <a:ea typeface="+mn-ea"/>
                <a:cs typeface="+mn-cs"/>
              </a:rPr>
              <a:t>= 7</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2 × 1020 eV </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(7.26)</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so that the observed events would not be in conflict with the </a:t>
            </a:r>
            <a:r>
              <a:rPr lang="en-US" sz="1200" b="1" i="0" kern="1200" dirty="0">
                <a:solidFill>
                  <a:schemeClr val="tx1"/>
                </a:solidFill>
                <a:effectLst/>
                <a:latin typeface="+mn-lt"/>
                <a:ea typeface="+mn-ea"/>
                <a:cs typeface="+mn-cs"/>
              </a:rPr>
              <a:t>heavy nuclei</a:t>
            </a:r>
            <a:br>
              <a:rPr lang="en-US" sz="1200" b="1"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Greisen–</a:t>
            </a:r>
            <a:r>
              <a:rPr lang="en-US" sz="1200" b="0" i="0" kern="1200" dirty="0" err="1">
                <a:solidFill>
                  <a:schemeClr val="tx1"/>
                </a:solidFill>
                <a:effectLst/>
                <a:latin typeface="+mn-lt"/>
                <a:ea typeface="+mn-ea"/>
                <a:cs typeface="+mn-cs"/>
              </a:rPr>
              <a:t>Zatsepin</a:t>
            </a:r>
            <a:r>
              <a:rPr lang="en-US" sz="1200" b="0" i="0" kern="1200" dirty="0">
                <a:solidFill>
                  <a:schemeClr val="tx1"/>
                </a:solidFill>
                <a:effectLst/>
                <a:latin typeface="+mn-lt"/>
                <a:ea typeface="+mn-ea"/>
                <a:cs typeface="+mn-cs"/>
              </a:rPr>
              <a:t>–</a:t>
            </a:r>
            <a:r>
              <a:rPr lang="en-US" sz="1200" b="0" i="0" kern="1200" dirty="0" err="1">
                <a:solidFill>
                  <a:schemeClr val="tx1"/>
                </a:solidFill>
                <a:effectLst/>
                <a:latin typeface="+mn-lt"/>
                <a:ea typeface="+mn-ea"/>
                <a:cs typeface="+mn-cs"/>
              </a:rPr>
              <a:t>Kuzmin</a:t>
            </a:r>
            <a:r>
              <a:rPr lang="en-US" sz="1200" b="0" i="0" kern="1200" dirty="0">
                <a:solidFill>
                  <a:schemeClr val="tx1"/>
                </a:solidFill>
                <a:effectLst/>
                <a:latin typeface="+mn-lt"/>
                <a:ea typeface="+mn-ea"/>
                <a:cs typeface="+mn-cs"/>
              </a:rPr>
              <a:t> cutoff. </a:t>
            </a:r>
            <a:br>
              <a:rPr lang="en-US" dirty="0"/>
            </a:br>
            <a:endParaRPr lang="sk-SK" b="1" dirty="0"/>
          </a:p>
          <a:p>
            <a:pPr marL="0" marR="0" lvl="0" indent="0" algn="l" defTabSz="914400" rtl="0" eaLnBrk="1" fontAlgn="auto" latinLnBrk="0" hangingPunct="1">
              <a:lnSpc>
                <a:spcPct val="100000"/>
              </a:lnSpc>
              <a:spcBef>
                <a:spcPts val="0"/>
              </a:spcBef>
              <a:spcAft>
                <a:spcPts val="0"/>
              </a:spcAft>
              <a:buClrTx/>
              <a:buSzTx/>
              <a:buFontTx/>
              <a:buNone/>
              <a:tabLst/>
              <a:defRPr/>
            </a:pPr>
            <a:r>
              <a:rPr lang="sk-SK" dirty="0"/>
              <a:t>. Ako je </a:t>
            </a:r>
            <a:r>
              <a:rPr lang="sk-SK" dirty="0" err="1"/>
              <a:t>vidiet</a:t>
            </a:r>
            <a:r>
              <a:rPr lang="sk-SK" dirty="0"/>
              <a:t> na spektre je </a:t>
            </a:r>
            <a:r>
              <a:rPr lang="sk-SK" dirty="0" err="1"/>
              <a:t>mozne</a:t>
            </a:r>
            <a:r>
              <a:rPr lang="sk-SK" dirty="0"/>
              <a:t> </a:t>
            </a:r>
            <a:r>
              <a:rPr lang="sk-SK" dirty="0" err="1"/>
              <a:t>rozoznat</a:t>
            </a:r>
            <a:r>
              <a:rPr lang="sk-SK" dirty="0"/>
              <a:t> jeho </a:t>
            </a:r>
            <a:r>
              <a:rPr lang="sk-SK" dirty="0" err="1"/>
              <a:t>jednotlive</a:t>
            </a:r>
            <a:r>
              <a:rPr lang="sk-SK" dirty="0"/>
              <a:t> </a:t>
            </a:r>
            <a:r>
              <a:rPr lang="sk-SK" dirty="0" err="1"/>
              <a:t>vacsti</a:t>
            </a:r>
            <a:r>
              <a:rPr lang="sk-SK" dirty="0"/>
              <a:t>, koleno </a:t>
            </a:r>
            <a:r>
              <a:rPr lang="sk-SK" dirty="0" err="1"/>
              <a:t>clenok</a:t>
            </a:r>
            <a:r>
              <a:rPr lang="sk-SK" dirty="0"/>
              <a:t>, prsty.</a:t>
            </a:r>
          </a:p>
          <a:p>
            <a:endParaRPr lang="sk-SK" dirty="0"/>
          </a:p>
          <a:p>
            <a:r>
              <a:rPr lang="en-US" sz="1200" b="0" i="0" kern="1200" dirty="0">
                <a:solidFill>
                  <a:schemeClr val="tx1"/>
                </a:solidFill>
                <a:effectLst/>
                <a:latin typeface="+mn-lt"/>
                <a:ea typeface="+mn-ea"/>
                <a:cs typeface="+mn-cs"/>
              </a:rPr>
              <a:t>What is GZK paradox? GZK limit is a theoretical upper limit on the energy of cosmic rays from distance. This limit was computed by Greisen, </a:t>
            </a:r>
            <a:r>
              <a:rPr lang="en-US" sz="1200" b="0" i="0" kern="1200" dirty="0" err="1">
                <a:solidFill>
                  <a:schemeClr val="tx1"/>
                </a:solidFill>
                <a:effectLst/>
                <a:latin typeface="+mn-lt"/>
                <a:ea typeface="+mn-ea"/>
                <a:cs typeface="+mn-cs"/>
              </a:rPr>
              <a:t>Zatsepin</a:t>
            </a:r>
            <a:r>
              <a:rPr lang="en-US" sz="1200" b="0" i="0" kern="1200" dirty="0">
                <a:solidFill>
                  <a:schemeClr val="tx1"/>
                </a:solidFill>
                <a:effectLst/>
                <a:latin typeface="+mn-lt"/>
                <a:ea typeface="+mn-ea"/>
                <a:cs typeface="+mn-cs"/>
              </a:rPr>
              <a:t> and </a:t>
            </a:r>
            <a:r>
              <a:rPr lang="en-US" sz="1200" b="0" i="0" kern="1200" dirty="0" err="1">
                <a:solidFill>
                  <a:schemeClr val="tx1"/>
                </a:solidFill>
                <a:effectLst/>
                <a:latin typeface="+mn-lt"/>
                <a:ea typeface="+mn-ea"/>
                <a:cs typeface="+mn-cs"/>
              </a:rPr>
              <a:t>Kuzmin</a:t>
            </a:r>
            <a:r>
              <a:rPr lang="en-US" sz="1200" b="0" i="0" kern="1200" dirty="0">
                <a:solidFill>
                  <a:schemeClr val="tx1"/>
                </a:solidFill>
                <a:effectLst/>
                <a:latin typeface="+mn-lt"/>
                <a:ea typeface="+mn-ea"/>
                <a:cs typeface="+mn-cs"/>
              </a:rPr>
              <a:t> in 1966, based on the interactions between the cosmic ray and the cosmic microwave background (CMB) radiation. They predicted that cosmic rays with energies over the threshold energy of 5 x10^19 eV would interact with CMB photons to produce </a:t>
            </a:r>
            <a:r>
              <a:rPr lang="en-US" sz="1200" b="0" i="0" kern="1200" dirty="0" err="1">
                <a:solidFill>
                  <a:schemeClr val="tx1"/>
                </a:solidFill>
                <a:effectLst/>
                <a:latin typeface="+mn-lt"/>
                <a:ea typeface="+mn-ea"/>
                <a:cs typeface="+mn-cs"/>
              </a:rPr>
              <a:t>pions</a:t>
            </a:r>
            <a:r>
              <a:rPr lang="en-US" sz="1200" b="0" i="0" kern="1200" dirty="0">
                <a:solidFill>
                  <a:schemeClr val="tx1"/>
                </a:solidFill>
                <a:effectLst/>
                <a:latin typeface="+mn-lt"/>
                <a:ea typeface="+mn-ea"/>
                <a:cs typeface="+mn-cs"/>
              </a:rPr>
              <a:t>. Therefore, extragalactic cosmic rays with energies greater than this threshold energy should never be observed on Earth. Nevertheless, a number of observations appear to show cosmic rays from distant (i.e., extragalactic) sources with energies above this limit. </a:t>
            </a:r>
            <a:endParaRPr lang="sk-SK" dirty="0"/>
          </a:p>
          <a:p>
            <a:r>
              <a:rPr lang="sk-SK" dirty="0" err="1"/>
              <a:t>Podla</a:t>
            </a:r>
            <a:r>
              <a:rPr lang="sk-SK" dirty="0"/>
              <a:t> </a:t>
            </a:r>
            <a:r>
              <a:rPr lang="sk-SK" dirty="0" err="1"/>
              <a:t>Greizena</a:t>
            </a:r>
            <a:r>
              <a:rPr lang="sk-SK" dirty="0"/>
              <a:t>, </a:t>
            </a:r>
            <a:r>
              <a:rPr lang="sk-SK" dirty="0" err="1"/>
              <a:t>Zatsepina</a:t>
            </a:r>
            <a:r>
              <a:rPr lang="sk-SK" dirty="0"/>
              <a:t> a </a:t>
            </a:r>
            <a:r>
              <a:rPr lang="sk-SK" dirty="0" err="1"/>
              <a:t>Kuzmina</a:t>
            </a:r>
            <a:r>
              <a:rPr lang="sk-SK" dirty="0"/>
              <a:t> by sa </a:t>
            </a:r>
            <a:r>
              <a:rPr lang="sk-SK" dirty="0" err="1"/>
              <a:t>vsak</a:t>
            </a:r>
            <a:r>
              <a:rPr lang="sk-SK" dirty="0"/>
              <a:t> pri </a:t>
            </a:r>
            <a:r>
              <a:rPr lang="sk-SK" dirty="0" err="1"/>
              <a:t>energiach</a:t>
            </a:r>
            <a:r>
              <a:rPr lang="sk-SK" dirty="0"/>
              <a:t> 5*10na19 mal </a:t>
            </a:r>
            <a:r>
              <a:rPr lang="sk-SK" dirty="0" err="1"/>
              <a:t>nachadzat</a:t>
            </a:r>
            <a:r>
              <a:rPr lang="sk-SK" dirty="0"/>
              <a:t> </a:t>
            </a:r>
            <a:r>
              <a:rPr lang="sk-SK" dirty="0" err="1"/>
              <a:t>cutoff</a:t>
            </a:r>
            <a:r>
              <a:rPr lang="sk-SK" dirty="0"/>
              <a:t> v </a:t>
            </a:r>
            <a:r>
              <a:rPr lang="sk-SK" dirty="0" err="1"/>
              <a:t>dosledku</a:t>
            </a:r>
            <a:r>
              <a:rPr lang="sk-SK" dirty="0"/>
              <a:t> interakcie </a:t>
            </a:r>
            <a:r>
              <a:rPr lang="sk-SK" dirty="0" err="1"/>
              <a:t>kozmickeho</a:t>
            </a:r>
            <a:r>
              <a:rPr lang="sk-SK" dirty="0"/>
              <a:t> </a:t>
            </a:r>
            <a:r>
              <a:rPr lang="sk-SK" dirty="0" err="1"/>
              <a:t>ziarenia</a:t>
            </a:r>
            <a:r>
              <a:rPr lang="sk-SK" dirty="0"/>
              <a:t> s CMB </a:t>
            </a:r>
            <a:r>
              <a:rPr lang="sk-SK" dirty="0" err="1"/>
              <a:t>co</a:t>
            </a:r>
            <a:r>
              <a:rPr lang="sk-SK" dirty="0"/>
              <a:t> je </a:t>
            </a:r>
            <a:r>
              <a:rPr lang="sk-SK" dirty="0" err="1"/>
              <a:t>cosmic</a:t>
            </a:r>
            <a:r>
              <a:rPr lang="sk-SK" dirty="0"/>
              <a:t> </a:t>
            </a:r>
            <a:r>
              <a:rPr lang="sk-SK" dirty="0" err="1"/>
              <a:t>microwave</a:t>
            </a:r>
            <a:r>
              <a:rPr lang="sk-SK" dirty="0"/>
              <a:t> </a:t>
            </a:r>
            <a:r>
              <a:rPr lang="sk-SK" dirty="0" err="1"/>
              <a:t>background</a:t>
            </a:r>
            <a:r>
              <a:rPr lang="sk-SK" dirty="0"/>
              <a:t> </a:t>
            </a:r>
            <a:r>
              <a:rPr lang="sk-SK" dirty="0" err="1"/>
              <a:t>co</a:t>
            </a:r>
            <a:r>
              <a:rPr lang="sk-SK" dirty="0"/>
              <a:t> je mikrovlne </a:t>
            </a:r>
            <a:r>
              <a:rPr lang="sk-SK" dirty="0" err="1"/>
              <a:t>ziarenie</a:t>
            </a:r>
            <a:r>
              <a:rPr lang="sk-SK" dirty="0"/>
              <a:t> </a:t>
            </a:r>
            <a:r>
              <a:rPr lang="sk-SK" dirty="0" err="1"/>
              <a:t>nachdzajuce</a:t>
            </a:r>
            <a:r>
              <a:rPr lang="sk-SK" dirty="0"/>
              <a:t> sa </a:t>
            </a:r>
            <a:r>
              <a:rPr lang="sk-SK" dirty="0" err="1"/>
              <a:t>vsade</a:t>
            </a:r>
            <a:r>
              <a:rPr lang="sk-SK" dirty="0"/>
              <a:t> okolo </a:t>
            </a:r>
            <a:r>
              <a:rPr lang="sk-SK" dirty="0" err="1"/>
              <a:t>nas</a:t>
            </a:r>
            <a:r>
              <a:rPr lang="sk-SK" dirty="0"/>
              <a:t> a jeho </a:t>
            </a:r>
            <a:r>
              <a:rPr lang="sk-SK" dirty="0" err="1"/>
              <a:t>povod</a:t>
            </a:r>
            <a:r>
              <a:rPr lang="sk-SK" dirty="0"/>
              <a:t> je z </a:t>
            </a:r>
            <a:r>
              <a:rPr lang="sk-SK" dirty="0" err="1"/>
              <a:t>rannych</a:t>
            </a:r>
            <a:r>
              <a:rPr lang="sk-SK" dirty="0"/>
              <a:t> </a:t>
            </a:r>
            <a:r>
              <a:rPr lang="sk-SK" dirty="0" err="1"/>
              <a:t>stadii</a:t>
            </a:r>
            <a:r>
              <a:rPr lang="sk-SK" dirty="0"/>
              <a:t> </a:t>
            </a:r>
            <a:r>
              <a:rPr lang="sk-SK" dirty="0" err="1"/>
              <a:t>vesmiru</a:t>
            </a:r>
            <a:r>
              <a:rPr lang="sk-SK" dirty="0"/>
              <a:t>,   Toto je jedna z </a:t>
            </a:r>
            <a:r>
              <a:rPr lang="sk-SK" dirty="0" err="1"/>
              <a:t>kozmologickych</a:t>
            </a:r>
            <a:r>
              <a:rPr lang="sk-SK" dirty="0"/>
              <a:t> </a:t>
            </a:r>
            <a:r>
              <a:rPr lang="sk-SK" dirty="0" err="1"/>
              <a:t>otazok</a:t>
            </a:r>
            <a:r>
              <a:rPr lang="sk-SK" dirty="0"/>
              <a:t> na </a:t>
            </a:r>
            <a:r>
              <a:rPr lang="sk-SK" dirty="0" err="1"/>
              <a:t>ktoru</a:t>
            </a:r>
            <a:r>
              <a:rPr lang="sk-SK" dirty="0"/>
              <a:t> dosial neexistuje </a:t>
            </a:r>
            <a:r>
              <a:rPr lang="sk-SK" dirty="0" err="1"/>
              <a:t>jednoznacna</a:t>
            </a:r>
            <a:r>
              <a:rPr lang="sk-SK" dirty="0"/>
              <a:t> </a:t>
            </a:r>
            <a:r>
              <a:rPr lang="sk-SK" dirty="0" err="1"/>
              <a:t>odpoved</a:t>
            </a:r>
            <a:r>
              <a:rPr lang="sk-SK" dirty="0"/>
              <a:t>. Nie je </a:t>
            </a:r>
            <a:r>
              <a:rPr lang="sk-SK" dirty="0" err="1"/>
              <a:t>nam</a:t>
            </a:r>
            <a:r>
              <a:rPr lang="sk-SK" dirty="0"/>
              <a:t> jasne </a:t>
            </a:r>
            <a:r>
              <a:rPr lang="sk-SK" dirty="0" err="1"/>
              <a:t>preco</a:t>
            </a:r>
            <a:r>
              <a:rPr lang="sk-SK" dirty="0"/>
              <a:t> </a:t>
            </a:r>
            <a:r>
              <a:rPr lang="sk-SK" dirty="0" err="1"/>
              <a:t>vidime</a:t>
            </a:r>
            <a:r>
              <a:rPr lang="sk-SK" dirty="0"/>
              <a:t> tieto </a:t>
            </a:r>
            <a:r>
              <a:rPr lang="sk-SK" dirty="0" err="1"/>
              <a:t>castice</a:t>
            </a:r>
            <a:r>
              <a:rPr lang="sk-SK" dirty="0"/>
              <a:t> a </a:t>
            </a:r>
            <a:r>
              <a:rPr lang="sk-SK" dirty="0" err="1"/>
              <a:t>navyse</a:t>
            </a:r>
            <a:r>
              <a:rPr lang="sk-SK" dirty="0"/>
              <a:t> </a:t>
            </a:r>
            <a:r>
              <a:rPr lang="sk-SK" dirty="0" err="1"/>
              <a:t>castice</a:t>
            </a:r>
            <a:r>
              <a:rPr lang="sk-SK" dirty="0"/>
              <a:t> s takouto </a:t>
            </a:r>
            <a:r>
              <a:rPr lang="sk-SK" dirty="0" err="1"/>
              <a:t>velkou</a:t>
            </a:r>
            <a:r>
              <a:rPr lang="sk-SK" dirty="0"/>
              <a:t> energiou by nemali byt </a:t>
            </a:r>
            <a:r>
              <a:rPr lang="sk-SK" dirty="0" err="1"/>
              <a:t>deflektovane</a:t>
            </a:r>
            <a:r>
              <a:rPr lang="sk-SK" dirty="0"/>
              <a:t> </a:t>
            </a:r>
            <a:r>
              <a:rPr lang="sk-SK" dirty="0" err="1"/>
              <a:t>mag</a:t>
            </a:r>
            <a:r>
              <a:rPr lang="sk-SK" dirty="0"/>
              <a:t>. Polom galaxie a mali by sme byt potom </a:t>
            </a:r>
            <a:r>
              <a:rPr lang="sk-SK" dirty="0" err="1"/>
              <a:t>schopony</a:t>
            </a:r>
            <a:r>
              <a:rPr lang="sk-SK" dirty="0"/>
              <a:t> </a:t>
            </a:r>
            <a:r>
              <a:rPr lang="sk-SK" dirty="0" err="1"/>
              <a:t>urcit</a:t>
            </a:r>
            <a:r>
              <a:rPr lang="sk-SK" dirty="0"/>
              <a:t> smer tohto </a:t>
            </a:r>
            <a:r>
              <a:rPr lang="sk-SK" dirty="0" err="1"/>
              <a:t>ziarenia</a:t>
            </a:r>
            <a:r>
              <a:rPr lang="sk-SK" dirty="0"/>
              <a:t> </a:t>
            </a:r>
            <a:r>
              <a:rPr lang="sk-SK" dirty="0" err="1"/>
              <a:t>tym</a:t>
            </a:r>
            <a:r>
              <a:rPr lang="sk-SK" dirty="0"/>
              <a:t> </a:t>
            </a:r>
            <a:r>
              <a:rPr lang="sk-SK" dirty="0" err="1"/>
              <a:t>padom</a:t>
            </a:r>
            <a:r>
              <a:rPr lang="sk-SK" dirty="0"/>
              <a:t> aj jeho zdroj. </a:t>
            </a:r>
          </a:p>
          <a:p>
            <a:r>
              <a:rPr lang="sk-SK" dirty="0" err="1"/>
              <a:t>Vysledkom</a:t>
            </a:r>
            <a:r>
              <a:rPr lang="sk-SK" dirty="0"/>
              <a:t> je </a:t>
            </a:r>
            <a:r>
              <a:rPr lang="sk-SK" dirty="0" err="1"/>
              <a:t>je</a:t>
            </a:r>
            <a:r>
              <a:rPr lang="sk-SK" dirty="0"/>
              <a:t> namerane spektrum </a:t>
            </a:r>
            <a:r>
              <a:rPr lang="sk-SK" dirty="0" err="1"/>
              <a:t>uhecr</a:t>
            </a:r>
            <a:r>
              <a:rPr lang="sk-SK" dirty="0"/>
              <a:t> </a:t>
            </a:r>
            <a:r>
              <a:rPr lang="sk-SK" dirty="0" err="1"/>
              <a:t>castic</a:t>
            </a:r>
            <a:r>
              <a:rPr lang="sk-SK" dirty="0"/>
              <a:t> </a:t>
            </a:r>
            <a:r>
              <a:rPr lang="sk-SK" dirty="0" err="1"/>
              <a:t>dopadajucich</a:t>
            </a:r>
            <a:r>
              <a:rPr lang="sk-SK" dirty="0"/>
              <a:t> na zem. </a:t>
            </a:r>
            <a:r>
              <a:rPr lang="sk-SK" dirty="0" err="1"/>
              <a:t>Vlavo</a:t>
            </a:r>
            <a:r>
              <a:rPr lang="sk-SK" dirty="0"/>
              <a:t> je spektrum merane len </a:t>
            </a:r>
            <a:r>
              <a:rPr lang="sk-SK" dirty="0" err="1"/>
              <a:t>prostrednictvom</a:t>
            </a:r>
            <a:r>
              <a:rPr lang="sk-SK" dirty="0"/>
              <a:t> SD </a:t>
            </a:r>
            <a:r>
              <a:rPr lang="sk-SK" dirty="0" err="1"/>
              <a:t>detectorov</a:t>
            </a:r>
            <a:r>
              <a:rPr lang="sk-SK" dirty="0"/>
              <a:t> a napravo je kombinovane spektrum z oboch detektorov.</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sk-SK" sz="2800" b="0" i="0" u="none" strike="noStrike" kern="1200" cap="none" spc="0" normalizeH="0" baseline="0" noProof="0" dirty="0">
                <a:ln>
                  <a:noFill/>
                </a:ln>
                <a:solidFill>
                  <a:prstClr val="black"/>
                </a:solidFill>
                <a:effectLst/>
                <a:uLnTx/>
                <a:uFillTx/>
                <a:latin typeface="+mn-lt"/>
                <a:ea typeface="+mn-ea"/>
                <a:cs typeface="+mn-cs"/>
              </a:rPr>
              <a:t>Ako je možné vidieť častice s energiou väčšou ako je GZK </a:t>
            </a:r>
            <a:r>
              <a:rPr kumimoji="0" lang="sk-SK" sz="2800" b="0" i="0" u="none" strike="noStrike" kern="1200" cap="none" spc="0" normalizeH="0" baseline="0" noProof="0" dirty="0" err="1">
                <a:ln>
                  <a:noFill/>
                </a:ln>
                <a:solidFill>
                  <a:prstClr val="black"/>
                </a:solidFill>
                <a:effectLst/>
                <a:uLnTx/>
                <a:uFillTx/>
                <a:latin typeface="+mn-lt"/>
                <a:ea typeface="+mn-ea"/>
                <a:cs typeface="+mn-cs"/>
              </a:rPr>
              <a:t>mez</a:t>
            </a:r>
            <a:r>
              <a:rPr kumimoji="0" lang="sk-SK" sz="2800" b="0" i="0" u="none" strike="noStrike" kern="1200" cap="none" spc="0" normalizeH="0" baseline="0" noProof="0" dirty="0">
                <a:ln>
                  <a:noFill/>
                </a:ln>
                <a:solidFill>
                  <a:prstClr val="black"/>
                </a:solidFill>
                <a:effectLst/>
                <a:uLnTx/>
                <a:uFillTx/>
                <a:latin typeface="+mn-lt"/>
                <a:ea typeface="+mn-ea"/>
                <a:cs typeface="+mn-cs"/>
              </a:rPr>
              <a:t>?</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k-SK" sz="2800" b="0" i="0" u="none" strike="noStrike" kern="1200" cap="none" spc="0" normalizeH="0" baseline="0" noProof="0" dirty="0">
                <a:ln>
                  <a:noFill/>
                </a:ln>
                <a:solidFill>
                  <a:prstClr val="black"/>
                </a:solidFill>
                <a:effectLst/>
                <a:uLnTx/>
                <a:uFillTx/>
                <a:latin typeface="+mn-lt"/>
                <a:ea typeface="+mn-ea"/>
                <a:cs typeface="+mn-cs"/>
              </a:rPr>
              <a:t>Aký je zdroj tak silného žiarenia 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r>
              <a:rPr kumimoji="0" lang="sk-SK" sz="2800" b="0" i="0" u="none" strike="noStrike" kern="1200" cap="none" spc="0" normalizeH="0" baseline="0" noProof="0" dirty="0">
                <a:ln>
                  <a:noFill/>
                </a:ln>
                <a:solidFill>
                  <a:prstClr val="black"/>
                </a:solidFill>
                <a:effectLst/>
                <a:uLnTx/>
                <a:uFillTx/>
                <a:latin typeface="+mn-lt"/>
                <a:ea typeface="+mn-ea"/>
                <a:cs typeface="+mn-cs"/>
              </a:rPr>
              <a:t>Kde sú tieto zdroje?</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sk-SK" sz="2800" b="0" i="0" u="none" strike="noStrike" kern="1200" cap="none" spc="0" normalizeH="0" baseline="0" noProof="0" dirty="0">
              <a:ln>
                <a:noFill/>
              </a:ln>
              <a:solidFill>
                <a:prstClr val="black"/>
              </a:solidFill>
              <a:effectLst/>
              <a:uLnTx/>
              <a:uFillTx/>
              <a:latin typeface="+mn-lt"/>
              <a:ea typeface="+mn-ea"/>
              <a:cs typeface="+mn-cs"/>
            </a:endParaRPr>
          </a:p>
          <a:p>
            <a:r>
              <a:rPr lang="sk-SK" sz="4000" dirty="0"/>
              <a:t>Klasické</a:t>
            </a:r>
          </a:p>
          <a:p>
            <a:r>
              <a:rPr lang="sk-SK" sz="4000" dirty="0"/>
              <a:t>Exotické</a:t>
            </a:r>
          </a:p>
          <a:p>
            <a:pPr lvl="1"/>
            <a:r>
              <a:rPr lang="sk-SK" sz="3600" dirty="0"/>
              <a:t>LIV</a:t>
            </a:r>
          </a:p>
          <a:p>
            <a:pPr lvl="1"/>
            <a:r>
              <a:rPr lang="sk-SK" sz="3600" dirty="0"/>
              <a:t>Kozmologické defekty</a:t>
            </a:r>
          </a:p>
          <a:p>
            <a:pPr lvl="1"/>
            <a:r>
              <a:rPr lang="sk-SK" sz="3600" dirty="0"/>
              <a:t>Rozpad tmavej hmoty</a:t>
            </a:r>
          </a:p>
          <a:p>
            <a:pPr marL="228600" marR="0" lvl="0" indent="-228600" algn="l" defTabSz="914400" rtl="0" eaLnBrk="1" fontAlgn="auto" latinLnBrk="0" hangingPunct="1">
              <a:lnSpc>
                <a:spcPct val="90000"/>
              </a:lnSpc>
              <a:spcBef>
                <a:spcPts val="1000"/>
              </a:spcBef>
              <a:spcAft>
                <a:spcPts val="0"/>
              </a:spcAft>
              <a:buClrTx/>
              <a:buSzTx/>
              <a:buFont typeface="Arial" panose="020B0604020202020204" pitchFamily="34" charset="0"/>
              <a:buChar char="•"/>
              <a:tabLst/>
              <a:defRPr/>
            </a:pPr>
            <a:endParaRPr kumimoji="0" lang="en-US" sz="2800" b="0" i="0" u="none" strike="noStrike" kern="1200" cap="none" spc="0" normalizeH="0" baseline="0" noProof="0" dirty="0">
              <a:ln>
                <a:noFill/>
              </a:ln>
              <a:solidFill>
                <a:prstClr val="black"/>
              </a:solidFill>
              <a:effectLst/>
              <a:uLnTx/>
              <a:uFillTx/>
              <a:latin typeface="+mn-lt"/>
              <a:ea typeface="+mn-ea"/>
              <a:cs typeface="+mn-cs"/>
            </a:endParaRPr>
          </a:p>
          <a:p>
            <a:endParaRPr lang="sk-SK" dirty="0"/>
          </a:p>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4</a:t>
            </a:fld>
            <a:endParaRPr lang="sk-SK"/>
          </a:p>
        </p:txBody>
      </p:sp>
    </p:spTree>
    <p:extLst>
      <p:ext uri="{BB962C8B-B14F-4D97-AF65-F5344CB8AC3E}">
        <p14:creationId xmlns:p14="http://schemas.microsoft.com/office/powerpoint/2010/main" val="38788873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k-SK" sz="2800" dirty="0"/>
              <a:t>Z </a:t>
            </a:r>
            <a:r>
              <a:rPr lang="sk-SK" sz="2800" dirty="0" err="1"/>
              <a:t>nameranych</a:t>
            </a:r>
            <a:r>
              <a:rPr lang="sk-SK" sz="2800" dirty="0"/>
              <a:t> </a:t>
            </a:r>
            <a:r>
              <a:rPr lang="sk-SK" sz="2800" dirty="0" err="1"/>
              <a:t>dat</a:t>
            </a:r>
            <a:r>
              <a:rPr lang="sk-SK" sz="2800" dirty="0"/>
              <a:t> je </a:t>
            </a:r>
            <a:r>
              <a:rPr lang="sk-SK" sz="2800" dirty="0" err="1"/>
              <a:t>mozne</a:t>
            </a:r>
            <a:r>
              <a:rPr lang="sk-SK" sz="2800" dirty="0"/>
              <a:t> </a:t>
            </a:r>
            <a:r>
              <a:rPr lang="sk-SK" sz="2800" dirty="0" err="1"/>
              <a:t>odvodit</a:t>
            </a:r>
            <a:r>
              <a:rPr lang="sk-SK" sz="2800" dirty="0"/>
              <a:t> </a:t>
            </a:r>
            <a:r>
              <a:rPr lang="sk-SK" sz="2800" dirty="0" err="1"/>
              <a:t>dalej</a:t>
            </a:r>
            <a:r>
              <a:rPr lang="sk-SK" sz="2800" dirty="0"/>
              <a:t> </a:t>
            </a:r>
            <a:r>
              <a:rPr lang="sk-SK" sz="2800" dirty="0" err="1"/>
              <a:t>horne</a:t>
            </a:r>
            <a:r>
              <a:rPr lang="sk-SK" sz="2800" dirty="0"/>
              <a:t> </a:t>
            </a:r>
            <a:r>
              <a:rPr lang="sk-SK" sz="2800" dirty="0" err="1"/>
              <a:t>limiti</a:t>
            </a:r>
            <a:r>
              <a:rPr lang="sk-SK" sz="2800" dirty="0"/>
              <a:t> pre toky </a:t>
            </a:r>
            <a:r>
              <a:rPr lang="sk-SK" sz="2800" dirty="0" err="1"/>
              <a:t>vysokoenergeticke</a:t>
            </a:r>
            <a:r>
              <a:rPr lang="sk-SK" sz="2800" dirty="0"/>
              <a:t> </a:t>
            </a:r>
            <a:r>
              <a:rPr lang="sk-SK" sz="2800" dirty="0" err="1"/>
              <a:t>fotony</a:t>
            </a:r>
            <a:r>
              <a:rPr lang="sk-SK" sz="2800" dirty="0"/>
              <a:t> </a:t>
            </a:r>
            <a:r>
              <a:rPr lang="sk-SK" sz="2800" dirty="0" err="1"/>
              <a:t>pochadzajuce</a:t>
            </a:r>
            <a:r>
              <a:rPr lang="sk-SK" sz="2800" dirty="0"/>
              <a:t> z rozpadu </a:t>
            </a:r>
            <a:r>
              <a:rPr lang="sk-SK" sz="2800" dirty="0" err="1"/>
              <a:t>pionu</a:t>
            </a:r>
            <a:r>
              <a:rPr lang="sk-SK" sz="2800" dirty="0"/>
              <a:t> </a:t>
            </a:r>
            <a:r>
              <a:rPr lang="sk-SK" sz="2800" dirty="0" err="1"/>
              <a:t>vzniknuteho</a:t>
            </a:r>
            <a:r>
              <a:rPr lang="sk-SK" sz="2800" dirty="0"/>
              <a:t> interakciou </a:t>
            </a:r>
            <a:r>
              <a:rPr lang="sk-SK" sz="2800" dirty="0" err="1"/>
              <a:t>uhecr</a:t>
            </a:r>
            <a:r>
              <a:rPr lang="sk-SK" sz="2800" dirty="0"/>
              <a:t> s </a:t>
            </a:r>
            <a:r>
              <a:rPr lang="sk-SK" sz="2800" dirty="0" err="1"/>
              <a:t>cmb</a:t>
            </a:r>
            <a:r>
              <a:rPr lang="sk-SK" sz="2800" dirty="0"/>
              <a:t>. Tieto </a:t>
            </a:r>
            <a:r>
              <a:rPr lang="sk-SK" sz="2800" dirty="0" err="1"/>
              <a:t>horne</a:t>
            </a:r>
            <a:r>
              <a:rPr lang="sk-SK" sz="2800" dirty="0"/>
              <a:t> limity pre toky </a:t>
            </a:r>
            <a:r>
              <a:rPr lang="sk-SK" sz="2800" dirty="0" err="1"/>
              <a:t>fotonov</a:t>
            </a:r>
            <a:r>
              <a:rPr lang="sk-SK" sz="2800" dirty="0"/>
              <a:t> je </a:t>
            </a:r>
            <a:r>
              <a:rPr lang="sk-SK" sz="2800" dirty="0" err="1"/>
              <a:t>mozne</a:t>
            </a:r>
            <a:r>
              <a:rPr lang="sk-SK" sz="2800" dirty="0"/>
              <a:t> potom </a:t>
            </a:r>
            <a:r>
              <a:rPr lang="sk-SK" sz="2800" dirty="0" err="1"/>
              <a:t>pouzit</a:t>
            </a:r>
            <a:r>
              <a:rPr lang="sk-SK" sz="2800" dirty="0"/>
              <a:t> na potvrdenie resp. </a:t>
            </a:r>
            <a:r>
              <a:rPr lang="sk-SK" sz="2800" dirty="0" err="1"/>
              <a:t>vyvratenie</a:t>
            </a:r>
            <a:r>
              <a:rPr lang="sk-SK" sz="2800" dirty="0"/>
              <a:t> </a:t>
            </a:r>
            <a:r>
              <a:rPr lang="sk-SK" sz="2800" dirty="0" err="1"/>
              <a:t>roznych</a:t>
            </a:r>
            <a:r>
              <a:rPr lang="sk-SK" sz="2800" dirty="0"/>
              <a:t> </a:t>
            </a:r>
            <a:r>
              <a:rPr lang="sk-SK" sz="2800" dirty="0" err="1"/>
              <a:t>scenarov</a:t>
            </a:r>
            <a:r>
              <a:rPr lang="sk-SK" sz="2800" dirty="0"/>
              <a:t> </a:t>
            </a:r>
            <a:r>
              <a:rPr lang="sk-SK" sz="2800" dirty="0" err="1"/>
              <a:t>povodu</a:t>
            </a:r>
            <a:r>
              <a:rPr lang="sk-SK" sz="2800" dirty="0"/>
              <a:t> UHECR ako </a:t>
            </a:r>
            <a:r>
              <a:rPr lang="sk-SK" sz="2800" dirty="0" err="1"/>
              <a:t>napriklam</a:t>
            </a:r>
            <a:r>
              <a:rPr lang="sk-SK" sz="2800" dirty="0"/>
              <a:t> rozpad tmavej hmoty, rozpad TD Z </a:t>
            </a:r>
            <a:r>
              <a:rPr lang="sk-SK" sz="2800" dirty="0" err="1"/>
              <a:t>bursty</a:t>
            </a:r>
            <a:r>
              <a:rPr lang="sk-SK" sz="2800" dirty="0"/>
              <a:t>. Ako je </a:t>
            </a:r>
            <a:r>
              <a:rPr lang="sk-SK" sz="2800" dirty="0" err="1"/>
              <a:t>vidiet</a:t>
            </a:r>
            <a:r>
              <a:rPr lang="sk-SK" sz="2800" dirty="0"/>
              <a:t> tak viacero zo </a:t>
            </a:r>
            <a:r>
              <a:rPr lang="sk-SK" sz="2800" dirty="0" err="1"/>
              <a:t>scenarov</a:t>
            </a:r>
            <a:r>
              <a:rPr lang="sk-SK" sz="2800" dirty="0"/>
              <a:t> na </a:t>
            </a:r>
            <a:r>
              <a:rPr lang="sk-SK" sz="2800" dirty="0" err="1"/>
              <a:t>obrazku</a:t>
            </a:r>
            <a:r>
              <a:rPr lang="sk-SK" sz="2800" dirty="0"/>
              <a:t> </a:t>
            </a:r>
            <a:r>
              <a:rPr lang="sk-SK" sz="2800" dirty="0" err="1"/>
              <a:t>uz</a:t>
            </a:r>
            <a:r>
              <a:rPr lang="sk-SK" sz="2800" dirty="0"/>
              <a:t> bolo </a:t>
            </a:r>
            <a:r>
              <a:rPr lang="sk-SK" sz="2800" dirty="0" err="1"/>
              <a:t>vylucenych</a:t>
            </a:r>
            <a:r>
              <a:rPr lang="sk-SK" sz="2800" dirty="0"/>
              <a:t>. </a:t>
            </a:r>
            <a:r>
              <a:rPr lang="sk-SK" sz="2800" dirty="0" err="1"/>
              <a:t>Shdm</a:t>
            </a:r>
            <a:r>
              <a:rPr lang="sk-SK" sz="2800" dirty="0"/>
              <a:t> i a </a:t>
            </a:r>
            <a:r>
              <a:rPr lang="sk-SK" sz="2800" dirty="0" err="1"/>
              <a:t>td</a:t>
            </a:r>
            <a:r>
              <a:rPr lang="sk-SK" sz="2800" dirty="0"/>
              <a:t> </a:t>
            </a:r>
            <a:r>
              <a:rPr lang="sk-SK" sz="2800" dirty="0" err="1"/>
              <a:t>su</a:t>
            </a:r>
            <a:r>
              <a:rPr lang="sk-SK" sz="2800" dirty="0"/>
              <a:t> </a:t>
            </a:r>
            <a:r>
              <a:rPr lang="sk-SK" sz="2800" dirty="0" err="1"/>
              <a:t>daleko</a:t>
            </a:r>
            <a:r>
              <a:rPr lang="sk-SK" sz="2800" dirty="0"/>
              <a:t> nad </a:t>
            </a:r>
            <a:r>
              <a:rPr lang="sk-SK" sz="2800" dirty="0" err="1"/>
              <a:t>hornymi</a:t>
            </a:r>
            <a:r>
              <a:rPr lang="sk-SK" sz="2800" dirty="0"/>
              <a:t> limitmi. </a:t>
            </a:r>
            <a:r>
              <a:rPr lang="sk-SK" sz="2800" dirty="0" err="1"/>
              <a:t>Shdm</a:t>
            </a:r>
            <a:r>
              <a:rPr lang="sk-SK" sz="2800" dirty="0"/>
              <a:t> model ii je </a:t>
            </a:r>
            <a:r>
              <a:rPr lang="sk-SK" sz="2800" dirty="0" err="1"/>
              <a:t>sice</a:t>
            </a:r>
            <a:r>
              <a:rPr lang="sk-SK" sz="2800" dirty="0"/>
              <a:t> </a:t>
            </a:r>
            <a:r>
              <a:rPr lang="sk-SK" sz="2800" dirty="0" err="1"/>
              <a:t>blizsie</a:t>
            </a:r>
            <a:r>
              <a:rPr lang="sk-SK" sz="2800" dirty="0"/>
              <a:t> k </a:t>
            </a:r>
            <a:r>
              <a:rPr lang="sk-SK" sz="2800" dirty="0" err="1"/>
              <a:t>limitam</a:t>
            </a:r>
            <a:r>
              <a:rPr lang="sk-SK" sz="2800" dirty="0"/>
              <a:t> ale aj tak je </a:t>
            </a:r>
            <a:r>
              <a:rPr lang="sk-SK" sz="2800" dirty="0" err="1"/>
              <a:t>stale</a:t>
            </a:r>
            <a:r>
              <a:rPr lang="sk-SK" sz="2800" dirty="0"/>
              <a:t> nad nimi. Z </a:t>
            </a:r>
            <a:r>
              <a:rPr lang="sk-SK" sz="2800" dirty="0" err="1"/>
              <a:t>tychto</a:t>
            </a:r>
            <a:r>
              <a:rPr lang="sk-SK" sz="2800" dirty="0"/>
              <a:t> </a:t>
            </a:r>
            <a:r>
              <a:rPr lang="sk-SK" sz="2800" dirty="0" err="1"/>
              <a:t>teorii</a:t>
            </a:r>
            <a:r>
              <a:rPr lang="sk-SK" sz="2800" dirty="0"/>
              <a:t> je </a:t>
            </a:r>
            <a:r>
              <a:rPr lang="sk-SK" sz="2800" dirty="0" err="1"/>
              <a:t>vidiet</a:t>
            </a:r>
            <a:r>
              <a:rPr lang="sk-SK" sz="2800" dirty="0"/>
              <a:t> </a:t>
            </a:r>
            <a:r>
              <a:rPr lang="sk-SK" sz="2800" dirty="0" err="1"/>
              <a:t>ze</a:t>
            </a:r>
            <a:r>
              <a:rPr lang="sk-SK" sz="2800" dirty="0"/>
              <a:t> </a:t>
            </a:r>
            <a:r>
              <a:rPr lang="sk-SK" sz="2800" dirty="0" err="1"/>
              <a:t>plati</a:t>
            </a:r>
            <a:r>
              <a:rPr lang="sk-SK" sz="2800" dirty="0"/>
              <a:t> len </a:t>
            </a:r>
            <a:r>
              <a:rPr lang="sk-SK" sz="2800" dirty="0" err="1"/>
              <a:t>gzk</a:t>
            </a:r>
            <a:r>
              <a:rPr lang="sk-SK" sz="2800" dirty="0"/>
              <a:t> 1 a 2. Jednou z </a:t>
            </a:r>
            <a:r>
              <a:rPr lang="sk-SK" sz="2800" dirty="0" err="1"/>
              <a:t>dalsich</a:t>
            </a:r>
            <a:r>
              <a:rPr lang="sk-SK" sz="2800" dirty="0"/>
              <a:t> </a:t>
            </a:r>
            <a:r>
              <a:rPr lang="sk-SK" sz="2800" dirty="0" err="1"/>
              <a:t>scenarov</a:t>
            </a:r>
            <a:r>
              <a:rPr lang="sk-SK" sz="2800" dirty="0"/>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lang="sk-SK" sz="2800" dirty="0"/>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en-US" sz="2800" dirty="0"/>
              <a:t>Ultra-high energy (UHE) photons are among the possible particles contributing to the flux of cosmic rays. A flux of UHE photons is expected from the decay of π 0 particles produced by protons interacting with the cosmic microwave background (CMB) in the so-called </a:t>
            </a:r>
            <a:r>
              <a:rPr lang="en-US" sz="2800" dirty="0" err="1"/>
              <a:t>GreisenZatsepin-Kuz’min</a:t>
            </a:r>
            <a:r>
              <a:rPr lang="en-US" sz="2800" dirty="0"/>
              <a:t> (GZK) effect [1, 2]. The energy threshold of the process is about 10</a:t>
            </a:r>
            <a:r>
              <a:rPr lang="sk-SK" sz="2800" dirty="0"/>
              <a:t>na</a:t>
            </a:r>
            <a:r>
              <a:rPr lang="en-US" sz="2800" dirty="0"/>
              <a:t>19.5 eV and photons are produced on average with around 10% of the energy of the primary incident proton.</a:t>
            </a:r>
            <a:endParaRPr kumimoji="0" lang="sk-SK" sz="2800" b="0" i="0" u="none" strike="noStrike" kern="1200" cap="none" spc="0" normalizeH="0" baseline="0" noProof="0" dirty="0">
              <a:ln>
                <a:noFill/>
              </a:ln>
              <a:solidFill>
                <a:prstClr val="black"/>
              </a:solidFill>
              <a:effectLst/>
              <a:uLnTx/>
              <a:uFillTx/>
              <a:latin typeface="+mn-lt"/>
              <a:ea typeface="+mn-ea"/>
              <a:cs typeface="+mn-cs"/>
            </a:endParaRP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sk-SK" sz="2800" b="0" i="0" u="none" strike="noStrike" kern="1200" cap="none" spc="0" normalizeH="0" baseline="0" noProof="0" dirty="0">
              <a:ln>
                <a:noFill/>
              </a:ln>
              <a:solidFill>
                <a:prstClr val="black"/>
              </a:solidFill>
              <a:effectLst/>
              <a:uLnTx/>
              <a:uFillTx/>
              <a:latin typeface="+mn-lt"/>
              <a:ea typeface="+mn-ea"/>
              <a:cs typeface="+mn-cs"/>
            </a:endParaRPr>
          </a:p>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5</a:t>
            </a:fld>
            <a:endParaRPr lang="sk-SK"/>
          </a:p>
        </p:txBody>
      </p:sp>
    </p:spTree>
    <p:extLst>
      <p:ext uri="{BB962C8B-B14F-4D97-AF65-F5344CB8AC3E}">
        <p14:creationId xmlns:p14="http://schemas.microsoft.com/office/powerpoint/2010/main" val="1614514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err="1"/>
              <a:t>Motivaciou</a:t>
            </a:r>
            <a:r>
              <a:rPr lang="sk-SK" dirty="0"/>
              <a:t> pre LIV </a:t>
            </a:r>
            <a:r>
              <a:rPr lang="sk-SK" dirty="0" err="1"/>
              <a:t>su</a:t>
            </a:r>
            <a:r>
              <a:rPr lang="sk-SK" dirty="0"/>
              <a:t> </a:t>
            </a:r>
            <a:r>
              <a:rPr lang="sk-SK" dirty="0" err="1"/>
              <a:t>rozne</a:t>
            </a:r>
            <a:r>
              <a:rPr lang="sk-SK" dirty="0"/>
              <a:t> </a:t>
            </a:r>
            <a:r>
              <a:rPr lang="sk-SK" dirty="0" err="1"/>
              <a:t>teoria</a:t>
            </a:r>
            <a:r>
              <a:rPr lang="sk-SK" dirty="0"/>
              <a:t> </a:t>
            </a:r>
            <a:r>
              <a:rPr lang="sk-SK" dirty="0" err="1"/>
              <a:t>aspirujuce</a:t>
            </a:r>
            <a:r>
              <a:rPr lang="sk-SK" dirty="0"/>
              <a:t> na </a:t>
            </a:r>
            <a:r>
              <a:rPr lang="sk-SK" dirty="0" err="1"/>
              <a:t>kvantovu</a:t>
            </a:r>
            <a:r>
              <a:rPr lang="sk-SK" dirty="0"/>
              <a:t> </a:t>
            </a:r>
            <a:r>
              <a:rPr lang="sk-SK" dirty="0" err="1"/>
              <a:t>gravitacnu</a:t>
            </a:r>
            <a:r>
              <a:rPr lang="sk-SK" dirty="0"/>
              <a:t> </a:t>
            </a:r>
            <a:r>
              <a:rPr lang="sk-SK" dirty="0" err="1"/>
              <a:t>teoriu</a:t>
            </a:r>
            <a:r>
              <a:rPr lang="sk-SK" dirty="0"/>
              <a:t>. </a:t>
            </a:r>
            <a:r>
              <a:rPr lang="sk-SK" dirty="0" err="1"/>
              <a:t>Kedze</a:t>
            </a:r>
            <a:r>
              <a:rPr lang="sk-SK" dirty="0"/>
              <a:t> tieto </a:t>
            </a:r>
            <a:r>
              <a:rPr lang="sk-SK" dirty="0" err="1"/>
              <a:t>teorie</a:t>
            </a:r>
            <a:r>
              <a:rPr lang="sk-SK" dirty="0"/>
              <a:t> </a:t>
            </a:r>
            <a:r>
              <a:rPr lang="sk-SK" dirty="0" err="1"/>
              <a:t>pracuju</a:t>
            </a:r>
            <a:r>
              <a:rPr lang="sk-SK" dirty="0"/>
              <a:t> na </a:t>
            </a:r>
            <a:r>
              <a:rPr lang="sk-SK" dirty="0" err="1"/>
              <a:t>velmi</a:t>
            </a:r>
            <a:r>
              <a:rPr lang="sk-SK" dirty="0"/>
              <a:t> </a:t>
            </a:r>
            <a:r>
              <a:rPr lang="sk-SK" dirty="0" err="1"/>
              <a:t>malych</a:t>
            </a:r>
            <a:r>
              <a:rPr lang="sk-SK" dirty="0"/>
              <a:t> </a:t>
            </a:r>
            <a:r>
              <a:rPr lang="sk-SK" dirty="0" err="1"/>
              <a:t>skalach</a:t>
            </a:r>
            <a:r>
              <a:rPr lang="sk-SK" dirty="0"/>
              <a:t> tak </a:t>
            </a:r>
            <a:r>
              <a:rPr lang="sk-SK" dirty="0" err="1"/>
              <a:t>sucasne</a:t>
            </a:r>
            <a:r>
              <a:rPr lang="sk-SK" dirty="0"/>
              <a:t> </a:t>
            </a:r>
            <a:r>
              <a:rPr lang="sk-SK" dirty="0" err="1"/>
              <a:t>contraints</a:t>
            </a:r>
            <a:r>
              <a:rPr lang="sk-SK" dirty="0"/>
              <a:t> pre nich nie </a:t>
            </a:r>
            <a:r>
              <a:rPr lang="sk-SK" dirty="0" err="1"/>
              <a:t>su</a:t>
            </a:r>
            <a:r>
              <a:rPr lang="sk-SK" dirty="0"/>
              <a:t> </a:t>
            </a:r>
            <a:r>
              <a:rPr lang="sk-SK" dirty="0" err="1"/>
              <a:t>dostatocne</a:t>
            </a:r>
            <a:r>
              <a:rPr lang="sk-SK" dirty="0"/>
              <a:t> na to aby brali LI za fakt.  </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Lorentz symmetry breaking is certainly not a necessary feature of QG, but any Planck-scale induced LV effects could provide an observational window into QG phenomena. Moreover, the absence of LV phenomena provides by itself constraints on viable QG theories and more firmly establishes the validity of special relativity.</a:t>
            </a:r>
            <a:endParaRPr lang="sk-SK"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sk-SK" dirty="0"/>
          </a:p>
          <a:p>
            <a:pPr marL="0" marR="0" lvl="0" indent="0" algn="l" defTabSz="914400" rtl="0" eaLnBrk="1" fontAlgn="auto" latinLnBrk="0" hangingPunct="1">
              <a:lnSpc>
                <a:spcPct val="100000"/>
              </a:lnSpc>
              <a:spcBef>
                <a:spcPts val="0"/>
              </a:spcBef>
              <a:spcAft>
                <a:spcPts val="0"/>
              </a:spcAft>
              <a:buClrTx/>
              <a:buSzTx/>
              <a:buFontTx/>
              <a:buNone/>
              <a:tabLst/>
              <a:defRPr/>
            </a:pPr>
            <a:r>
              <a:rPr lang="sk-SK" dirty="0" err="1"/>
              <a:t>Jednym</a:t>
            </a:r>
            <a:r>
              <a:rPr lang="sk-SK" dirty="0"/>
              <a:t> z </a:t>
            </a:r>
            <a:r>
              <a:rPr lang="sk-SK" dirty="0" err="1"/>
              <a:t>dalsich</a:t>
            </a:r>
            <a:r>
              <a:rPr lang="sk-SK" dirty="0"/>
              <a:t> </a:t>
            </a:r>
            <a:r>
              <a:rPr lang="sk-SK" dirty="0" err="1"/>
              <a:t>moznych</a:t>
            </a:r>
            <a:r>
              <a:rPr lang="sk-SK" dirty="0"/>
              <a:t> </a:t>
            </a:r>
            <a:r>
              <a:rPr lang="sk-SK" dirty="0" err="1"/>
              <a:t>scenarov</a:t>
            </a:r>
            <a:r>
              <a:rPr lang="sk-SK" dirty="0"/>
              <a:t> na vysvetlenie </a:t>
            </a:r>
            <a:r>
              <a:rPr lang="sk-SK" dirty="0" err="1"/>
              <a:t>otazok</a:t>
            </a:r>
            <a:r>
              <a:rPr lang="sk-SK" dirty="0"/>
              <a:t> okolo UHECR je porušenie LI pri </a:t>
            </a:r>
            <a:r>
              <a:rPr lang="sk-SK" dirty="0" err="1"/>
              <a:t>vysokych</a:t>
            </a:r>
            <a:r>
              <a:rPr lang="sk-SK" dirty="0"/>
              <a:t> </a:t>
            </a:r>
            <a:r>
              <a:rPr lang="sk-SK" dirty="0" err="1"/>
              <a:t>energiach</a:t>
            </a:r>
            <a:r>
              <a:rPr lang="sk-SK" dirty="0"/>
              <a:t>.  V </a:t>
            </a:r>
            <a:r>
              <a:rPr lang="sk-SK" dirty="0" err="1"/>
              <a:t>ramci</a:t>
            </a:r>
            <a:r>
              <a:rPr lang="sk-SK" dirty="0"/>
              <a:t> diplomovej prace sa </a:t>
            </a:r>
            <a:r>
              <a:rPr lang="sk-SK" dirty="0" err="1"/>
              <a:t>planujem</a:t>
            </a:r>
            <a:r>
              <a:rPr lang="sk-SK" dirty="0"/>
              <a:t> </a:t>
            </a:r>
            <a:r>
              <a:rPr lang="sk-SK" dirty="0" err="1"/>
              <a:t>pozriet</a:t>
            </a:r>
            <a:r>
              <a:rPr lang="sk-SK" dirty="0"/>
              <a:t> ako </a:t>
            </a:r>
            <a:r>
              <a:rPr lang="sk-SK" dirty="0" err="1"/>
              <a:t>sedi</a:t>
            </a:r>
            <a:r>
              <a:rPr lang="sk-SK" dirty="0"/>
              <a:t> model </a:t>
            </a:r>
            <a:r>
              <a:rPr lang="sk-SK" dirty="0" err="1"/>
              <a:t>LIVu</a:t>
            </a:r>
            <a:r>
              <a:rPr lang="sk-SK" dirty="0"/>
              <a:t> </a:t>
            </a:r>
            <a:r>
              <a:rPr lang="sk-SK" dirty="0" err="1"/>
              <a:t>aplikovany</a:t>
            </a:r>
            <a:r>
              <a:rPr lang="sk-SK" dirty="0"/>
              <a:t> na UHECR s </a:t>
            </a:r>
            <a:r>
              <a:rPr lang="sk-SK" dirty="0" err="1"/>
              <a:t>sucasnymi</a:t>
            </a:r>
            <a:r>
              <a:rPr lang="sk-SK" dirty="0"/>
              <a:t> </a:t>
            </a:r>
            <a:r>
              <a:rPr lang="sk-SK" dirty="0" err="1"/>
              <a:t>Augerovske</a:t>
            </a:r>
            <a:r>
              <a:rPr lang="sk-SK" dirty="0"/>
              <a:t> </a:t>
            </a:r>
            <a:r>
              <a:rPr lang="sk-SK" dirty="0" err="1"/>
              <a:t>data</a:t>
            </a:r>
            <a:r>
              <a:rPr lang="sk-SK" dirty="0"/>
              <a:t> a </a:t>
            </a:r>
            <a:r>
              <a:rPr lang="sk-SK" dirty="0" err="1"/>
              <a:t>hornymi</a:t>
            </a:r>
            <a:r>
              <a:rPr lang="sk-SK" dirty="0"/>
              <a:t> limitmi pre toky </a:t>
            </a:r>
            <a:r>
              <a:rPr lang="sk-SK" dirty="0" err="1"/>
              <a:t>fotonov</a:t>
            </a:r>
            <a:r>
              <a:rPr lang="sk-SK" dirty="0"/>
              <a:t> a </a:t>
            </a:r>
            <a:r>
              <a:rPr lang="sk-SK" dirty="0" err="1"/>
              <a:t>neutrin</a:t>
            </a:r>
            <a:r>
              <a:rPr lang="sk-SK" dirty="0"/>
              <a:t>. </a:t>
            </a:r>
            <a:r>
              <a:rPr lang="sk-SK" dirty="0" err="1"/>
              <a:t>Zakladna</a:t>
            </a:r>
            <a:r>
              <a:rPr lang="sk-SK" dirty="0"/>
              <a:t> </a:t>
            </a:r>
            <a:r>
              <a:rPr lang="sk-SK" dirty="0" err="1"/>
              <a:t>myslienka</a:t>
            </a:r>
            <a:r>
              <a:rPr lang="sk-SK" dirty="0"/>
              <a:t> je </a:t>
            </a:r>
            <a:r>
              <a:rPr lang="sk-SK" dirty="0" err="1"/>
              <a:t>taka</a:t>
            </a:r>
            <a:r>
              <a:rPr lang="sk-SK" dirty="0"/>
              <a:t> </a:t>
            </a:r>
            <a:r>
              <a:rPr lang="sk-SK" dirty="0" err="1"/>
              <a:t>ze</a:t>
            </a:r>
            <a:r>
              <a:rPr lang="sk-SK" dirty="0"/>
              <a:t> pri LI predstavuje </a:t>
            </a:r>
            <a:r>
              <a:rPr lang="sk-SK" dirty="0" err="1"/>
              <a:t>limtu</a:t>
            </a:r>
            <a:r>
              <a:rPr lang="sk-SK" dirty="0"/>
              <a:t> v </a:t>
            </a:r>
            <a:r>
              <a:rPr lang="sk-SK" dirty="0" err="1"/>
              <a:t>LIVu</a:t>
            </a:r>
            <a:r>
              <a:rPr lang="sk-SK" dirty="0"/>
              <a:t> v energii podobne ako </a:t>
            </a:r>
            <a:r>
              <a:rPr lang="sk-SK" dirty="0" err="1"/>
              <a:t>galileovska</a:t>
            </a:r>
            <a:r>
              <a:rPr lang="sk-SK" dirty="0"/>
              <a:t> </a:t>
            </a:r>
            <a:r>
              <a:rPr lang="sk-SK" dirty="0" err="1"/>
              <a:t>transformacia</a:t>
            </a:r>
            <a:r>
              <a:rPr lang="sk-SK" dirty="0"/>
              <a:t> je </a:t>
            </a:r>
            <a:r>
              <a:rPr lang="sk-SK" dirty="0" err="1"/>
              <a:t>limitiou</a:t>
            </a:r>
            <a:r>
              <a:rPr lang="sk-SK" dirty="0"/>
              <a:t> </a:t>
            </a:r>
            <a:r>
              <a:rPr lang="sk-SK" dirty="0" err="1"/>
              <a:t>rychlosti</a:t>
            </a:r>
            <a:r>
              <a:rPr lang="sk-SK" dirty="0"/>
              <a:t> LT. </a:t>
            </a:r>
            <a:r>
              <a:rPr lang="sk-SK" dirty="0" err="1"/>
              <a:t>Existuju</a:t>
            </a:r>
            <a:r>
              <a:rPr lang="sk-SK" dirty="0"/>
              <a:t> </a:t>
            </a:r>
            <a:r>
              <a:rPr lang="sk-SK" dirty="0" err="1"/>
              <a:t>rozne</a:t>
            </a:r>
            <a:r>
              <a:rPr lang="sk-SK" dirty="0"/>
              <a:t> </a:t>
            </a:r>
            <a:r>
              <a:rPr lang="sk-SK" dirty="0" err="1"/>
              <a:t>teoreticke</a:t>
            </a:r>
            <a:r>
              <a:rPr lang="sk-SK" dirty="0"/>
              <a:t> prace </a:t>
            </a:r>
            <a:r>
              <a:rPr lang="sk-SK" dirty="0" err="1"/>
              <a:t>zdovodnujuce</a:t>
            </a:r>
            <a:r>
              <a:rPr lang="sk-SK" dirty="0"/>
              <a:t> </a:t>
            </a:r>
            <a:r>
              <a:rPr lang="sk-SK" dirty="0" err="1"/>
              <a:t>preco</a:t>
            </a:r>
            <a:r>
              <a:rPr lang="sk-SK" dirty="0"/>
              <a:t> by mal LIV </a:t>
            </a:r>
            <a:r>
              <a:rPr lang="sk-SK" dirty="0" err="1"/>
              <a:t>existovat</a:t>
            </a:r>
            <a:r>
              <a:rPr lang="sk-SK" dirty="0"/>
              <a:t>. Pre moje potreby mi </a:t>
            </a:r>
            <a:r>
              <a:rPr lang="sk-SK" dirty="0" err="1"/>
              <a:t>staci</a:t>
            </a:r>
            <a:r>
              <a:rPr lang="sk-SK" dirty="0"/>
              <a:t> len </a:t>
            </a:r>
            <a:r>
              <a:rPr lang="sk-SK" dirty="0" err="1"/>
              <a:t>vediet</a:t>
            </a:r>
            <a:r>
              <a:rPr lang="sk-SK" dirty="0"/>
              <a:t> </a:t>
            </a:r>
            <a:r>
              <a:rPr lang="sk-SK" dirty="0" err="1"/>
              <a:t>vysledy</a:t>
            </a:r>
            <a:r>
              <a:rPr lang="sk-SK" dirty="0"/>
              <a:t> efekt </a:t>
            </a:r>
            <a:r>
              <a:rPr lang="sk-SK" dirty="0" err="1"/>
              <a:t>LIVu</a:t>
            </a:r>
            <a:r>
              <a:rPr lang="sk-SK" dirty="0"/>
              <a:t> a </a:t>
            </a:r>
            <a:r>
              <a:rPr lang="sk-SK" dirty="0" err="1"/>
              <a:t>tym</a:t>
            </a:r>
            <a:r>
              <a:rPr lang="sk-SK" dirty="0"/>
              <a:t> je </a:t>
            </a:r>
            <a:r>
              <a:rPr lang="sk-SK" dirty="0" err="1"/>
              <a:t>modifikacia</a:t>
            </a:r>
            <a:r>
              <a:rPr lang="sk-SK" dirty="0"/>
              <a:t> </a:t>
            </a:r>
            <a:r>
              <a:rPr lang="sk-SK" dirty="0" err="1"/>
              <a:t>vztahu</a:t>
            </a:r>
            <a:r>
              <a:rPr lang="sk-SK" dirty="0"/>
              <a:t> e = </a:t>
            </a:r>
            <a:r>
              <a:rPr lang="sk-SK" dirty="0" err="1"/>
              <a:t>p+m</a:t>
            </a:r>
            <a:r>
              <a:rPr lang="sk-SK" dirty="0"/>
              <a:t> na e=p+m+3 </a:t>
            </a:r>
            <a:r>
              <a:rPr lang="sk-SK" dirty="0" err="1"/>
              <a:t>cim</a:t>
            </a:r>
            <a:r>
              <a:rPr lang="sk-SK" dirty="0"/>
              <a:t> sa </a:t>
            </a:r>
            <a:r>
              <a:rPr lang="sk-SK" dirty="0" err="1"/>
              <a:t>dalej</a:t>
            </a:r>
            <a:r>
              <a:rPr lang="sk-SK" dirty="0"/>
              <a:t> v </a:t>
            </a:r>
            <a:r>
              <a:rPr lang="sk-SK" dirty="0" err="1"/>
              <a:t>konecnom</a:t>
            </a:r>
            <a:r>
              <a:rPr lang="sk-SK" dirty="0"/>
              <a:t> </a:t>
            </a:r>
            <a:r>
              <a:rPr lang="sk-SK" dirty="0" err="1"/>
              <a:t>dosledku</a:t>
            </a:r>
            <a:r>
              <a:rPr lang="sk-SK" dirty="0"/>
              <a:t> upravia </a:t>
            </a:r>
            <a:r>
              <a:rPr lang="sk-SK" dirty="0" err="1"/>
              <a:t>trasholdy</a:t>
            </a:r>
            <a:r>
              <a:rPr lang="sk-SK" dirty="0"/>
              <a:t> pre </a:t>
            </a:r>
            <a:r>
              <a:rPr lang="sk-SK" dirty="0" err="1"/>
              <a:t>jednotlive</a:t>
            </a:r>
            <a:r>
              <a:rPr lang="sk-SK" dirty="0"/>
              <a:t> rozpady ako </a:t>
            </a:r>
            <a:r>
              <a:rPr lang="sk-SK" dirty="0" err="1"/>
              <a:t>napriklad</a:t>
            </a:r>
            <a:r>
              <a:rPr lang="sk-SK" dirty="0"/>
              <a:t> </a:t>
            </a:r>
            <a:r>
              <a:rPr lang="sk-SK" dirty="0" err="1"/>
              <a:t>prave</a:t>
            </a:r>
            <a:r>
              <a:rPr lang="sk-SK" dirty="0"/>
              <a:t> pre GZK. </a:t>
            </a:r>
          </a:p>
          <a:p>
            <a:pPr marL="0" marR="0" lvl="0" indent="0" algn="l" defTabSz="914400" rtl="0" eaLnBrk="1" fontAlgn="auto" latinLnBrk="0" hangingPunct="1">
              <a:lnSpc>
                <a:spcPct val="100000"/>
              </a:lnSpc>
              <a:spcBef>
                <a:spcPts val="0"/>
              </a:spcBef>
              <a:spcAft>
                <a:spcPts val="0"/>
              </a:spcAft>
              <a:buClrTx/>
              <a:buSzTx/>
              <a:buFontTx/>
              <a:buNone/>
              <a:tabLst/>
              <a:defRPr/>
            </a:pPr>
            <a:endParaRPr lang="sk-SK" dirty="0"/>
          </a:p>
          <a:p>
            <a:endParaRPr lang="sk-SK" dirty="0"/>
          </a:p>
        </p:txBody>
      </p:sp>
      <p:sp>
        <p:nvSpPr>
          <p:cNvPr id="4" name="Slide Number Placeholder 3"/>
          <p:cNvSpPr>
            <a:spLocks noGrp="1"/>
          </p:cNvSpPr>
          <p:nvPr>
            <p:ph type="sldNum" sz="quarter" idx="10"/>
          </p:nvPr>
        </p:nvSpPr>
        <p:spPr/>
        <p:txBody>
          <a:bodyPr/>
          <a:lstStyle/>
          <a:p>
            <a:fld id="{D9A01325-98FB-4805-AE71-0B2600DD8AEA}" type="slidenum">
              <a:rPr lang="sk-SK" smtClean="0"/>
              <a:t>6</a:t>
            </a:fld>
            <a:endParaRPr lang="sk-SK"/>
          </a:p>
        </p:txBody>
      </p:sp>
    </p:spTree>
    <p:extLst>
      <p:ext uri="{BB962C8B-B14F-4D97-AF65-F5344CB8AC3E}">
        <p14:creationId xmlns:p14="http://schemas.microsoft.com/office/powerpoint/2010/main" val="165439918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sz="1200" b="0" i="0" kern="1200" dirty="0">
                <a:solidFill>
                  <a:schemeClr val="tx1"/>
                </a:solidFill>
                <a:effectLst/>
                <a:latin typeface="+mn-lt"/>
                <a:ea typeface="+mn-ea"/>
                <a:cs typeface="+mn-cs"/>
              </a:rPr>
              <a:t>K </a:t>
            </a:r>
            <a:r>
              <a:rPr lang="sk-SK" sz="1200" b="0" i="0" kern="1200" dirty="0" err="1">
                <a:solidFill>
                  <a:schemeClr val="tx1"/>
                </a:solidFill>
                <a:effectLst/>
                <a:latin typeface="+mn-lt"/>
                <a:ea typeface="+mn-ea"/>
                <a:cs typeface="+mn-cs"/>
              </a:rPr>
              <a:t>dispozicii</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su</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rozne</a:t>
            </a:r>
            <a:r>
              <a:rPr lang="sk-SK" sz="1200" b="0" i="0" kern="1200" dirty="0">
                <a:solidFill>
                  <a:schemeClr val="tx1"/>
                </a:solidFill>
                <a:effectLst/>
                <a:latin typeface="+mn-lt"/>
                <a:ea typeface="+mn-ea"/>
                <a:cs typeface="+mn-cs"/>
              </a:rPr>
              <a:t> </a:t>
            </a:r>
            <a:r>
              <a:rPr lang="sk-SK" sz="1200" b="0" i="0" kern="1200" dirty="0" err="1">
                <a:solidFill>
                  <a:schemeClr val="tx1"/>
                </a:solidFill>
                <a:effectLst/>
                <a:latin typeface="+mn-lt"/>
                <a:ea typeface="+mn-ea"/>
                <a:cs typeface="+mn-cs"/>
              </a:rPr>
              <a:t>pristupy</a:t>
            </a:r>
            <a:r>
              <a:rPr lang="sk-SK" sz="1200" b="0" i="0" kern="1200" dirty="0">
                <a:solidFill>
                  <a:schemeClr val="tx1"/>
                </a:solidFill>
                <a:effectLst/>
                <a:latin typeface="+mn-lt"/>
                <a:ea typeface="+mn-ea"/>
                <a:cs typeface="+mn-cs"/>
              </a:rPr>
              <a:t> ku modifikovaniu kinematiky</a:t>
            </a:r>
          </a:p>
          <a:p>
            <a:endParaRPr lang="sk-SK"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Most phenomenological frameworks for LIV converge into a perturbative theory</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around Lorentz invariance suppressed by the Planck scale.</a:t>
            </a:r>
            <a:r>
              <a:rPr lang="en-US" dirty="0"/>
              <a:t> </a:t>
            </a:r>
            <a:br>
              <a:rPr lang="en-US" dirty="0"/>
            </a:br>
            <a:endParaRPr lang="sk-SK" sz="1200" b="0" i="0" kern="1200" dirty="0">
              <a:solidFill>
                <a:schemeClr val="tx1"/>
              </a:solidFill>
              <a:effectLst/>
              <a:latin typeface="+mn-lt"/>
              <a:ea typeface="+mn-ea"/>
              <a:cs typeface="+mn-cs"/>
            </a:endParaRPr>
          </a:p>
          <a:p>
            <a:endParaRPr lang="sk-SK" sz="1200" b="0" i="0" kern="1200" dirty="0">
              <a:solidFill>
                <a:schemeClr val="tx1"/>
              </a:solidFill>
              <a:effectLst/>
              <a:latin typeface="+mn-lt"/>
              <a:ea typeface="+mn-ea"/>
              <a:cs typeface="+mn-cs"/>
            </a:endParaRPr>
          </a:p>
          <a:p>
            <a:r>
              <a:rPr lang="en-US" sz="1200" b="0" i="0" kern="1200" dirty="0">
                <a:solidFill>
                  <a:schemeClr val="tx1"/>
                </a:solidFill>
                <a:effectLst/>
                <a:latin typeface="+mn-lt"/>
                <a:ea typeface="+mn-ea"/>
                <a:cs typeface="+mn-cs"/>
              </a:rPr>
              <a:t>where </a:t>
            </a:r>
            <a:r>
              <a:rPr lang="en-US" sz="1200" b="0" i="1" kern="1200" dirty="0">
                <a:solidFill>
                  <a:schemeClr val="tx1"/>
                </a:solidFill>
                <a:effectLst/>
                <a:latin typeface="+mn-lt"/>
                <a:ea typeface="+mn-ea"/>
                <a:cs typeface="+mn-cs"/>
              </a:rPr>
              <a:t>p </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j-! p j</a:t>
            </a:r>
            <a:r>
              <a:rPr lang="en-US" sz="1200" b="0" i="0" kern="1200" dirty="0">
                <a:solidFill>
                  <a:schemeClr val="tx1"/>
                </a:solidFill>
                <a:effectLst/>
                <a:latin typeface="+mn-lt"/>
                <a:ea typeface="+mn-ea"/>
                <a:cs typeface="+mn-cs"/>
              </a:rPr>
              <a:t>, </a:t>
            </a:r>
            <a:r>
              <a:rPr lang="en-US" sz="1200" b="0" i="1" kern="1200" dirty="0">
                <a:solidFill>
                  <a:schemeClr val="tx1"/>
                </a:solidFill>
                <a:effectLst/>
                <a:latin typeface="+mn-lt"/>
                <a:ea typeface="+mn-ea"/>
                <a:cs typeface="+mn-cs"/>
              </a:rPr>
              <a:t>m </a:t>
            </a:r>
            <a:r>
              <a:rPr lang="en-US" sz="1200" b="0" i="0" kern="1200" dirty="0">
                <a:solidFill>
                  <a:schemeClr val="tx1"/>
                </a:solidFill>
                <a:effectLst/>
                <a:latin typeface="+mn-lt"/>
                <a:ea typeface="+mn-ea"/>
                <a:cs typeface="+mn-cs"/>
              </a:rPr>
              <a:t>is a function of momenta and energy, </a:t>
            </a:r>
            <a:r>
              <a:rPr lang="en-US" sz="1200" b="0" i="1" kern="1200" dirty="0">
                <a:solidFill>
                  <a:schemeClr val="tx1"/>
                </a:solidFill>
                <a:effectLst/>
                <a:latin typeface="+mn-lt"/>
                <a:ea typeface="+mn-ea"/>
                <a:cs typeface="+mn-cs"/>
              </a:rPr>
              <a:t>MP ≈ </a:t>
            </a:r>
            <a:r>
              <a:rPr lang="en-US" sz="1200" b="0" i="0" kern="1200" dirty="0">
                <a:solidFill>
                  <a:schemeClr val="tx1"/>
                </a:solidFill>
                <a:effectLst/>
                <a:latin typeface="+mn-lt"/>
                <a:ea typeface="+mn-ea"/>
                <a:cs typeface="+mn-cs"/>
              </a:rPr>
              <a:t>1</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2 </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1028 eV, the Planck mass,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is the possible scale where QG effects become important and </a:t>
            </a:r>
            <a:r>
              <a:rPr lang="en-US" sz="1200" b="0" i="1" kern="1200" dirty="0">
                <a:solidFill>
                  <a:schemeClr val="tx1"/>
                </a:solidFill>
                <a:effectLst/>
                <a:latin typeface="+mn-lt"/>
                <a:ea typeface="+mn-ea"/>
                <a:cs typeface="+mn-cs"/>
              </a:rPr>
              <a:t>fi</a:t>
            </a:r>
            <a:r>
              <a:rPr lang="en-US" sz="1200" b="0" i="0" kern="1200" dirty="0">
                <a:solidFill>
                  <a:schemeClr val="tx1"/>
                </a:solidFill>
                <a:effectLst/>
                <a:latin typeface="+mn-lt"/>
                <a:ea typeface="+mn-ea"/>
                <a:cs typeface="+mn-cs"/>
              </a:rPr>
              <a:t>, which can be either positive or</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negative, parametrizes the strength of LIV for particle </a:t>
            </a:r>
            <a:r>
              <a:rPr lang="en-US" sz="1200" b="0" i="1" kern="1200" dirty="0" err="1">
                <a:solidFill>
                  <a:schemeClr val="tx1"/>
                </a:solidFill>
                <a:effectLst/>
                <a:latin typeface="+mn-lt"/>
                <a:ea typeface="+mn-ea"/>
                <a:cs typeface="+mn-cs"/>
              </a:rPr>
              <a:t>i</a:t>
            </a:r>
            <a:r>
              <a:rPr lang="en-US" sz="1200" b="0" i="0" kern="1200" dirty="0">
                <a:solidFill>
                  <a:schemeClr val="tx1"/>
                </a:solidFill>
                <a:effectLst/>
                <a:latin typeface="+mn-lt"/>
                <a:ea typeface="+mn-ea"/>
                <a:cs typeface="+mn-cs"/>
              </a:rPr>
              <a:t>. </a:t>
            </a:r>
            <a:br>
              <a:rPr lang="en-US" dirty="0"/>
            </a:br>
            <a:endParaRPr lang="sk-SK" dirty="0"/>
          </a:p>
          <a:p>
            <a:r>
              <a:rPr lang="en-US" sz="1200" b="0" i="0" kern="1200" dirty="0">
                <a:solidFill>
                  <a:schemeClr val="tx1"/>
                </a:solidFill>
                <a:effectLst/>
                <a:latin typeface="+mn-lt"/>
                <a:ea typeface="+mn-ea"/>
                <a:cs typeface="+mn-cs"/>
              </a:rPr>
              <a:t>The last equality reflects the fact that LI is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an exceedingly good approximation of the physics we know, so that modifications are expected to</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be quite small, making an expansion of the LIV dispersion relation in terms of </a:t>
            </a:r>
            <a:r>
              <a:rPr lang="en-US" sz="1200" b="0" i="1" kern="1200" dirty="0">
                <a:solidFill>
                  <a:schemeClr val="tx1"/>
                </a:solidFill>
                <a:effectLst/>
                <a:latin typeface="+mn-lt"/>
                <a:ea typeface="+mn-ea"/>
                <a:cs typeface="+mn-cs"/>
              </a:rPr>
              <a:t>E=MP </a:t>
            </a:r>
            <a:r>
              <a:rPr lang="en-US" sz="1200" b="0" i="0" kern="1200" dirty="0">
                <a:solidFill>
                  <a:schemeClr val="tx1"/>
                </a:solidFill>
                <a:effectLst/>
                <a:latin typeface="+mn-lt"/>
                <a:ea typeface="+mn-ea"/>
                <a:cs typeface="+mn-cs"/>
              </a:rPr>
              <a:t>appropriate.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Here we make the simplifying assumption that all possible terms at the same order have the same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form, which amounts to neglect higher order corrections to Eq. 2.1. Also, we consider only the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lowest correction term in </a:t>
            </a:r>
            <a:r>
              <a:rPr lang="en-US" sz="1200" b="0" i="1" kern="1200" dirty="0">
                <a:solidFill>
                  <a:schemeClr val="tx1"/>
                </a:solidFill>
                <a:effectLst/>
                <a:latin typeface="+mn-lt"/>
                <a:ea typeface="+mn-ea"/>
                <a:cs typeface="+mn-cs"/>
              </a:rPr>
              <a:t>E=MP </a:t>
            </a:r>
            <a:r>
              <a:rPr lang="en-US" sz="1200" b="0" i="0" kern="1200" dirty="0">
                <a:solidFill>
                  <a:schemeClr val="tx1"/>
                </a:solidFill>
                <a:effectLst/>
                <a:latin typeface="+mn-lt"/>
                <a:ea typeface="+mn-ea"/>
                <a:cs typeface="+mn-cs"/>
              </a:rPr>
              <a:t>present (higher orders are totally negligible at UH energies). In</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practical terms, only </a:t>
            </a:r>
            <a:r>
              <a:rPr lang="en-US" sz="1200" b="0" i="1" kern="1200" dirty="0">
                <a:solidFill>
                  <a:schemeClr val="tx1"/>
                </a:solidFill>
                <a:effectLst/>
                <a:latin typeface="+mn-lt"/>
                <a:ea typeface="+mn-ea"/>
                <a:cs typeface="+mn-cs"/>
              </a:rPr>
              <a:t>n </a:t>
            </a:r>
            <a:r>
              <a:rPr lang="en-US" sz="1200" b="0" i="0" kern="1200" dirty="0">
                <a:solidFill>
                  <a:schemeClr val="tx1"/>
                </a:solidFill>
                <a:effectLst/>
                <a:latin typeface="+mn-lt"/>
                <a:ea typeface="+mn-ea"/>
                <a:cs typeface="+mn-cs"/>
              </a:rPr>
              <a:t>= 1</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2 will be relevant [1].</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The right hand side of Eq. 2.1 is invariant when </a:t>
            </a:r>
            <a:r>
              <a:rPr lang="en-US" sz="1200" b="0" i="1" kern="1200" dirty="0">
                <a:solidFill>
                  <a:schemeClr val="tx1"/>
                </a:solidFill>
                <a:effectLst/>
                <a:latin typeface="+mn-lt"/>
                <a:ea typeface="+mn-ea"/>
                <a:cs typeface="+mn-cs"/>
              </a:rPr>
              <a:t>fi </a:t>
            </a:r>
            <a:r>
              <a:rPr lang="en-US" sz="1200" b="0" i="0" kern="1200" dirty="0">
                <a:solidFill>
                  <a:schemeClr val="tx1"/>
                </a:solidFill>
                <a:effectLst/>
                <a:latin typeface="+mn-lt"/>
                <a:ea typeface="+mn-ea"/>
                <a:cs typeface="+mn-cs"/>
              </a:rPr>
              <a:t>= 0.</a:t>
            </a:r>
            <a:r>
              <a:rPr lang="en-US" dirty="0"/>
              <a:t> </a:t>
            </a:r>
            <a:endParaRPr lang="sk-SK" dirty="0"/>
          </a:p>
          <a:p>
            <a:endParaRPr lang="sk-SK" dirty="0"/>
          </a:p>
          <a:p>
            <a:r>
              <a:rPr lang="en-US" sz="1200" b="0" i="0" kern="1200" dirty="0">
                <a:solidFill>
                  <a:schemeClr val="tx1"/>
                </a:solidFill>
                <a:effectLst/>
                <a:latin typeface="+mn-lt"/>
                <a:ea typeface="+mn-ea"/>
                <a:cs typeface="+mn-cs"/>
              </a:rPr>
              <a:t>The case we are interested in is for </a:t>
            </a:r>
            <a:r>
              <a:rPr lang="en-US" sz="1200" b="0" i="1" kern="1200" dirty="0">
                <a:solidFill>
                  <a:schemeClr val="tx1"/>
                </a:solidFill>
                <a:effectLst/>
                <a:latin typeface="+mn-lt"/>
                <a:ea typeface="+mn-ea"/>
                <a:cs typeface="+mn-cs"/>
              </a:rPr>
              <a:t>fi ≤ </a:t>
            </a:r>
            <a:r>
              <a:rPr lang="en-US" sz="1200" b="0" i="0" kern="1200" dirty="0">
                <a:solidFill>
                  <a:schemeClr val="tx1"/>
                </a:solidFill>
                <a:effectLst/>
                <a:latin typeface="+mn-lt"/>
                <a:ea typeface="+mn-ea"/>
                <a:cs typeface="+mn-cs"/>
              </a:rPr>
              <a:t>0. As soon as </a:t>
            </a:r>
            <a:r>
              <a:rPr lang="en-US" sz="1200" b="0" i="1" kern="1200" dirty="0">
                <a:solidFill>
                  <a:schemeClr val="tx1"/>
                </a:solidFill>
                <a:effectLst/>
                <a:latin typeface="+mn-lt"/>
                <a:ea typeface="+mn-ea"/>
                <a:cs typeface="+mn-cs"/>
              </a:rPr>
              <a:t>fi </a:t>
            </a:r>
            <a:r>
              <a:rPr lang="en-US" sz="1200" b="0" i="0" kern="1200" dirty="0">
                <a:solidFill>
                  <a:schemeClr val="tx1"/>
                </a:solidFill>
                <a:effectLst/>
                <a:latin typeface="+mn-lt"/>
                <a:ea typeface="+mn-ea"/>
                <a:cs typeface="+mn-cs"/>
              </a:rPr>
              <a:t>moves from zero towards negative</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values the threshold energy at first slightly increases, but for </a:t>
            </a:r>
            <a:r>
              <a:rPr lang="en-US" sz="1200" b="0" i="1" kern="1200" dirty="0">
                <a:solidFill>
                  <a:schemeClr val="tx1"/>
                </a:solidFill>
                <a:effectLst/>
                <a:latin typeface="+mn-lt"/>
                <a:ea typeface="+mn-ea"/>
                <a:cs typeface="+mn-cs"/>
              </a:rPr>
              <a:t>fi &lt; -</a:t>
            </a:r>
            <a:r>
              <a:rPr lang="en-US" sz="1200" b="0" i="0" kern="1200" dirty="0">
                <a:solidFill>
                  <a:schemeClr val="tx1"/>
                </a:solidFill>
                <a:effectLst/>
                <a:latin typeface="+mn-lt"/>
                <a:ea typeface="+mn-ea"/>
                <a:cs typeface="+mn-cs"/>
              </a:rPr>
              <a:t>2</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5 </a:t>
            </a:r>
            <a:r>
              <a:rPr lang="en-US" sz="1200" b="0" i="1" kern="1200" dirty="0">
                <a:solidFill>
                  <a:schemeClr val="tx1"/>
                </a:solidFill>
                <a:effectLst/>
                <a:latin typeface="+mn-lt"/>
                <a:ea typeface="+mn-ea"/>
                <a:cs typeface="+mn-cs"/>
              </a:rPr>
              <a:t>× </a:t>
            </a:r>
            <a:r>
              <a:rPr lang="en-US" sz="1200" b="0" i="0" kern="1200" dirty="0">
                <a:solidFill>
                  <a:schemeClr val="tx1"/>
                </a:solidFill>
                <a:effectLst/>
                <a:latin typeface="+mn-lt"/>
                <a:ea typeface="+mn-ea"/>
                <a:cs typeface="+mn-cs"/>
              </a:rPr>
              <a:t>10</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14 (</a:t>
            </a:r>
            <a:r>
              <a:rPr lang="en-US" sz="1200" b="0" i="1" kern="1200" dirty="0">
                <a:solidFill>
                  <a:schemeClr val="tx1"/>
                </a:solidFill>
                <a:effectLst/>
                <a:latin typeface="+mn-lt"/>
                <a:ea typeface="+mn-ea"/>
                <a:cs typeface="+mn-cs"/>
              </a:rPr>
              <a:t>n </a:t>
            </a:r>
            <a:r>
              <a:rPr lang="en-US" sz="1200" b="0" i="0" kern="1200" dirty="0">
                <a:solidFill>
                  <a:schemeClr val="tx1"/>
                </a:solidFill>
                <a:effectLst/>
                <a:latin typeface="+mn-lt"/>
                <a:ea typeface="+mn-ea"/>
                <a:cs typeface="+mn-cs"/>
              </a:rPr>
              <a:t>= 1) [ </a:t>
            </a:r>
            <a:r>
              <a:rPr lang="en-US" sz="1200" b="0" i="1" kern="1200" dirty="0">
                <a:solidFill>
                  <a:schemeClr val="tx1"/>
                </a:solidFill>
                <a:effectLst/>
                <a:latin typeface="+mn-lt"/>
                <a:ea typeface="+mn-ea"/>
                <a:cs typeface="+mn-cs"/>
              </a:rPr>
              <a:t>fi &lt;</a:t>
            </a:r>
            <a:br>
              <a:rPr lang="en-US" sz="1200" b="0" i="1" kern="1200" dirty="0">
                <a:solidFill>
                  <a:schemeClr val="tx1"/>
                </a:solidFill>
                <a:effectLst/>
                <a:latin typeface="+mn-lt"/>
                <a:ea typeface="+mn-ea"/>
                <a:cs typeface="+mn-cs"/>
              </a:rPr>
            </a:b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4</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10</a:t>
            </a:r>
            <a:r>
              <a:rPr lang="en-US" sz="1200" b="0" i="1" kern="1200" dirty="0">
                <a:solidFill>
                  <a:schemeClr val="tx1"/>
                </a:solidFill>
                <a:effectLst/>
                <a:latin typeface="+mn-lt"/>
                <a:ea typeface="+mn-ea"/>
                <a:cs typeface="+mn-cs"/>
              </a:rPr>
              <a:t>-</a:t>
            </a:r>
            <a:r>
              <a:rPr lang="en-US" sz="1200" b="0" i="0" kern="1200" dirty="0">
                <a:solidFill>
                  <a:schemeClr val="tx1"/>
                </a:solidFill>
                <a:effectLst/>
                <a:latin typeface="+mn-lt"/>
                <a:ea typeface="+mn-ea"/>
                <a:cs typeface="+mn-cs"/>
              </a:rPr>
              <a:t>7 (</a:t>
            </a:r>
            <a:r>
              <a:rPr lang="en-US" sz="1200" b="0" i="1" kern="1200" dirty="0">
                <a:solidFill>
                  <a:schemeClr val="tx1"/>
                </a:solidFill>
                <a:effectLst/>
                <a:latin typeface="+mn-lt"/>
                <a:ea typeface="+mn-ea"/>
                <a:cs typeface="+mn-cs"/>
              </a:rPr>
              <a:t>n </a:t>
            </a:r>
            <a:r>
              <a:rPr lang="en-US" sz="1200" b="0" i="0" kern="1200" dirty="0">
                <a:solidFill>
                  <a:schemeClr val="tx1"/>
                </a:solidFill>
                <a:effectLst/>
                <a:latin typeface="+mn-lt"/>
                <a:ea typeface="+mn-ea"/>
                <a:cs typeface="+mn-cs"/>
              </a:rPr>
              <a:t>= 2)], Eq. 2.2 has no longer real solutions [1]: the photo-pion production reaction is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no longer kinematically allowed and protons propagate freely in the Universe, if only interactions</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on the CMB are taken into account. Interaction on the EGBL are affected for larger values of </a:t>
            </a:r>
            <a:r>
              <a:rPr lang="en-US" sz="1200" b="0" i="1" kern="1200" dirty="0">
                <a:solidFill>
                  <a:schemeClr val="tx1"/>
                </a:solidFill>
                <a:effectLst/>
                <a:latin typeface="+mn-lt"/>
                <a:ea typeface="+mn-ea"/>
                <a:cs typeface="+mn-cs"/>
              </a:rPr>
              <a:t>- fi</a:t>
            </a:r>
            <a:r>
              <a:rPr lang="en-US" sz="1200" b="0" i="0" kern="1200" dirty="0">
                <a:solidFill>
                  <a:schemeClr val="tx1"/>
                </a:solidFill>
                <a:effectLst/>
                <a:latin typeface="+mn-lt"/>
                <a:ea typeface="+mn-ea"/>
                <a:cs typeface="+mn-cs"/>
              </a:rPr>
              <a:t>.2</a:t>
            </a:r>
            <a:br>
              <a:rPr lang="en-US" sz="1200" b="0" i="0" kern="1200" dirty="0">
                <a:solidFill>
                  <a:schemeClr val="tx1"/>
                </a:solidFill>
                <a:effectLst/>
                <a:latin typeface="+mn-lt"/>
                <a:ea typeface="+mn-ea"/>
                <a:cs typeface="+mn-cs"/>
              </a:rPr>
            </a:br>
            <a:r>
              <a:rPr lang="en-US" sz="1200" b="0" i="0" kern="1200" dirty="0">
                <a:solidFill>
                  <a:schemeClr val="tx1"/>
                </a:solidFill>
                <a:effectLst/>
                <a:latin typeface="+mn-lt"/>
                <a:ea typeface="+mn-ea"/>
                <a:cs typeface="+mn-cs"/>
              </a:rPr>
              <a:t>For nuclei, for which the relevant process of interaction on the universal backgrounds is photodisintegration, an equation corresponding to Eq. 2.2, with </a:t>
            </a:r>
            <a:r>
              <a:rPr lang="en-US" sz="1200" b="0" i="1" kern="1200" dirty="0">
                <a:solidFill>
                  <a:schemeClr val="tx1"/>
                </a:solidFill>
                <a:effectLst/>
                <a:latin typeface="+mn-lt"/>
                <a:ea typeface="+mn-ea"/>
                <a:cs typeface="+mn-cs"/>
              </a:rPr>
              <a:t>MP ! AMP</a:t>
            </a:r>
            <a:r>
              <a:rPr lang="en-US" sz="1200" b="0" i="0" kern="1200" dirty="0">
                <a:solidFill>
                  <a:schemeClr val="tx1"/>
                </a:solidFill>
                <a:effectLst/>
                <a:latin typeface="+mn-lt"/>
                <a:ea typeface="+mn-ea"/>
                <a:cs typeface="+mn-cs"/>
              </a:rPr>
              <a:t>, can be written. The modification of the thresholds is similar to that for protons.</a:t>
            </a:r>
            <a:r>
              <a:rPr lang="en-US" dirty="0"/>
              <a:t> </a:t>
            </a:r>
            <a:br>
              <a:rPr lang="en-US" dirty="0"/>
            </a:br>
            <a:br>
              <a:rPr lang="en-US" dirty="0"/>
            </a:br>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41086399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sk-SK" dirty="0"/>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8</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4663606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sk-SK" dirty="0"/>
              <a:t>Testy </a:t>
            </a:r>
            <a:r>
              <a:rPr lang="sk-SK" dirty="0" err="1"/>
              <a:t>livu</a:t>
            </a:r>
            <a:r>
              <a:rPr lang="sk-SK" dirty="0"/>
              <a:t> </a:t>
            </a:r>
            <a:r>
              <a:rPr lang="sk-SK" dirty="0" err="1"/>
              <a:t>uz</a:t>
            </a:r>
            <a:r>
              <a:rPr lang="sk-SK" dirty="0"/>
              <a:t> boli robene </a:t>
            </a:r>
            <a:r>
              <a:rPr lang="sk-SK" dirty="0" err="1"/>
              <a:t>napriklad</a:t>
            </a:r>
            <a:r>
              <a:rPr lang="sk-SK" dirty="0"/>
              <a:t> </a:t>
            </a:r>
            <a:r>
              <a:rPr lang="sk-SK" dirty="0" err="1"/>
              <a:t>clanok</a:t>
            </a:r>
            <a:r>
              <a:rPr lang="sk-SK" dirty="0"/>
              <a:t> 1 2 3 a </a:t>
            </a:r>
            <a:r>
              <a:rPr lang="sk-SK" dirty="0" err="1"/>
              <a:t>posledny</a:t>
            </a:r>
            <a:r>
              <a:rPr lang="sk-SK" dirty="0"/>
              <a:t> </a:t>
            </a:r>
            <a:r>
              <a:rPr lang="sk-SK" dirty="0" err="1"/>
              <a:t>clanok</a:t>
            </a:r>
            <a:r>
              <a:rPr lang="sk-SK" dirty="0"/>
              <a:t> </a:t>
            </a:r>
            <a:r>
              <a:rPr lang="sk-SK" dirty="0" err="1"/>
              <a:t>vysiel</a:t>
            </a:r>
            <a:r>
              <a:rPr lang="sk-SK" dirty="0"/>
              <a:t> dokonca teraz vo </a:t>
            </a:r>
            <a:r>
              <a:rPr lang="sk-SK" dirty="0" err="1"/>
              <a:t>february</a:t>
            </a:r>
            <a:r>
              <a:rPr lang="sk-SK" dirty="0"/>
              <a:t>.</a:t>
            </a:r>
          </a:p>
        </p:txBody>
      </p:sp>
      <p:sp>
        <p:nvSpPr>
          <p:cNvPr id="4" name="Slide Number Placehold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8CA648E1-4C14-46DB-B21E-395DBA9A3383}" type="slidenum">
              <a:rPr kumimoji="0" lang="sk-SK"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sk-SK"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3613452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82A075-ECB2-4D5D-80FD-AEFBF11F5386}"/>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k-SK"/>
          </a:p>
        </p:txBody>
      </p:sp>
      <p:sp>
        <p:nvSpPr>
          <p:cNvPr id="3" name="Subtitle 2">
            <a:extLst>
              <a:ext uri="{FF2B5EF4-FFF2-40B4-BE49-F238E27FC236}">
                <a16:creationId xmlns:a16="http://schemas.microsoft.com/office/drawing/2014/main" id="{AB3AE748-E22B-467D-9AB4-CA85E008894C}"/>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k-SK"/>
          </a:p>
        </p:txBody>
      </p:sp>
      <p:sp>
        <p:nvSpPr>
          <p:cNvPr id="4" name="Date Placeholder 3">
            <a:extLst>
              <a:ext uri="{FF2B5EF4-FFF2-40B4-BE49-F238E27FC236}">
                <a16:creationId xmlns:a16="http://schemas.microsoft.com/office/drawing/2014/main" id="{33619436-67F9-4E2C-AA02-6799AA816BF5}"/>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5" name="Footer Placeholder 4">
            <a:extLst>
              <a:ext uri="{FF2B5EF4-FFF2-40B4-BE49-F238E27FC236}">
                <a16:creationId xmlns:a16="http://schemas.microsoft.com/office/drawing/2014/main" id="{DAA0FC2D-FCCB-4B79-AB13-74D9DF0AA168}"/>
              </a:ext>
            </a:extLst>
          </p:cNvPr>
          <p:cNvSpPr>
            <a:spLocks noGrp="1"/>
          </p:cNvSpPr>
          <p:nvPr>
            <p:ph type="ftr" sz="quarter" idx="11"/>
          </p:nvPr>
        </p:nvSpPr>
        <p:spPr/>
        <p:txBody>
          <a:bodyPr/>
          <a:lstStyle/>
          <a:p>
            <a:endParaRPr lang="sk-SK"/>
          </a:p>
        </p:txBody>
      </p:sp>
      <p:sp>
        <p:nvSpPr>
          <p:cNvPr id="6" name="Slide Number Placeholder 5">
            <a:extLst>
              <a:ext uri="{FF2B5EF4-FFF2-40B4-BE49-F238E27FC236}">
                <a16:creationId xmlns:a16="http://schemas.microsoft.com/office/drawing/2014/main" id="{6B5B50E0-00FA-4AF6-A65D-E29206B035DF}"/>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2504440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4B5789-8597-4C4C-8914-1052220F6ADF}"/>
              </a:ext>
            </a:extLst>
          </p:cNvPr>
          <p:cNvSpPr>
            <a:spLocks noGrp="1"/>
          </p:cNvSpPr>
          <p:nvPr>
            <p:ph type="title"/>
          </p:nvPr>
        </p:nvSpPr>
        <p:spPr/>
        <p:txBody>
          <a:bodyPr/>
          <a:lstStyle/>
          <a:p>
            <a:r>
              <a:rPr lang="en-US"/>
              <a:t>Click to edit Master title style</a:t>
            </a:r>
            <a:endParaRPr lang="sk-SK"/>
          </a:p>
        </p:txBody>
      </p:sp>
      <p:sp>
        <p:nvSpPr>
          <p:cNvPr id="3" name="Vertical Text Placeholder 2">
            <a:extLst>
              <a:ext uri="{FF2B5EF4-FFF2-40B4-BE49-F238E27FC236}">
                <a16:creationId xmlns:a16="http://schemas.microsoft.com/office/drawing/2014/main" id="{0652673C-0D3A-4040-8349-6BF965CB7BAC}"/>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a:extLst>
              <a:ext uri="{FF2B5EF4-FFF2-40B4-BE49-F238E27FC236}">
                <a16:creationId xmlns:a16="http://schemas.microsoft.com/office/drawing/2014/main" id="{382A6443-5407-444A-8FF2-B54C3C4BE1CF}"/>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5" name="Footer Placeholder 4">
            <a:extLst>
              <a:ext uri="{FF2B5EF4-FFF2-40B4-BE49-F238E27FC236}">
                <a16:creationId xmlns:a16="http://schemas.microsoft.com/office/drawing/2014/main" id="{3684EDA9-3E80-4F2F-9BC6-25B3B636C4BF}"/>
              </a:ext>
            </a:extLst>
          </p:cNvPr>
          <p:cNvSpPr>
            <a:spLocks noGrp="1"/>
          </p:cNvSpPr>
          <p:nvPr>
            <p:ph type="ftr" sz="quarter" idx="11"/>
          </p:nvPr>
        </p:nvSpPr>
        <p:spPr/>
        <p:txBody>
          <a:bodyPr/>
          <a:lstStyle/>
          <a:p>
            <a:endParaRPr lang="sk-SK"/>
          </a:p>
        </p:txBody>
      </p:sp>
      <p:sp>
        <p:nvSpPr>
          <p:cNvPr id="6" name="Slide Number Placeholder 5">
            <a:extLst>
              <a:ext uri="{FF2B5EF4-FFF2-40B4-BE49-F238E27FC236}">
                <a16:creationId xmlns:a16="http://schemas.microsoft.com/office/drawing/2014/main" id="{A3260CF5-7312-421D-998D-FDECB6052D1F}"/>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4492600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75FB74B7-7C91-481F-BBDB-2B8B5AA8BFEF}"/>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sk-SK"/>
          </a:p>
        </p:txBody>
      </p:sp>
      <p:sp>
        <p:nvSpPr>
          <p:cNvPr id="3" name="Vertical Text Placeholder 2">
            <a:extLst>
              <a:ext uri="{FF2B5EF4-FFF2-40B4-BE49-F238E27FC236}">
                <a16:creationId xmlns:a16="http://schemas.microsoft.com/office/drawing/2014/main" id="{DBC8EEA1-119A-459A-8BA8-379B37F43F47}"/>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a:extLst>
              <a:ext uri="{FF2B5EF4-FFF2-40B4-BE49-F238E27FC236}">
                <a16:creationId xmlns:a16="http://schemas.microsoft.com/office/drawing/2014/main" id="{AE0E4B95-6BB1-4854-9748-51C5822464DC}"/>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5" name="Footer Placeholder 4">
            <a:extLst>
              <a:ext uri="{FF2B5EF4-FFF2-40B4-BE49-F238E27FC236}">
                <a16:creationId xmlns:a16="http://schemas.microsoft.com/office/drawing/2014/main" id="{1B61AFEF-F9B1-4BDE-914D-31299B6FE999}"/>
              </a:ext>
            </a:extLst>
          </p:cNvPr>
          <p:cNvSpPr>
            <a:spLocks noGrp="1"/>
          </p:cNvSpPr>
          <p:nvPr>
            <p:ph type="ftr" sz="quarter" idx="11"/>
          </p:nvPr>
        </p:nvSpPr>
        <p:spPr/>
        <p:txBody>
          <a:bodyPr/>
          <a:lstStyle/>
          <a:p>
            <a:endParaRPr lang="sk-SK"/>
          </a:p>
        </p:txBody>
      </p:sp>
      <p:sp>
        <p:nvSpPr>
          <p:cNvPr id="6" name="Slide Number Placeholder 5">
            <a:extLst>
              <a:ext uri="{FF2B5EF4-FFF2-40B4-BE49-F238E27FC236}">
                <a16:creationId xmlns:a16="http://schemas.microsoft.com/office/drawing/2014/main" id="{0F80A395-3283-42BF-87EE-65C7186735C0}"/>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308605098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k-SK"/>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k-SK"/>
          </a:p>
        </p:txBody>
      </p:sp>
      <p:sp>
        <p:nvSpPr>
          <p:cNvPr id="4" name="Date Placeholder 3"/>
          <p:cNvSpPr>
            <a:spLocks noGrp="1"/>
          </p:cNvSpPr>
          <p:nvPr>
            <p:ph type="dt" sz="half" idx="10"/>
          </p:nvPr>
        </p:nvSpPr>
        <p:spPr/>
        <p:txBody>
          <a:bodyPr/>
          <a:lstStyle/>
          <a:p>
            <a:fld id="{C9F596C2-242F-46E0-81F9-78D61A929BA2}" type="datetimeFigureOut">
              <a:rPr lang="sk-SK" smtClean="0"/>
              <a:t>06.04.2018</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41274492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k-SK"/>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p:cNvSpPr>
            <a:spLocks noGrp="1"/>
          </p:cNvSpPr>
          <p:nvPr>
            <p:ph type="dt" sz="half" idx="10"/>
          </p:nvPr>
        </p:nvSpPr>
        <p:spPr/>
        <p:txBody>
          <a:bodyPr/>
          <a:lstStyle/>
          <a:p>
            <a:fld id="{C9F596C2-242F-46E0-81F9-78D61A929BA2}" type="datetimeFigureOut">
              <a:rPr lang="sk-SK" smtClean="0"/>
              <a:t>06.04.2018</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97202902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k-SK"/>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C9F596C2-242F-46E0-81F9-78D61A929BA2}" type="datetimeFigureOut">
              <a:rPr lang="sk-SK" smtClean="0"/>
              <a:t>06.04.2018</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402424104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k-SK"/>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5" name="Date Placeholder 4"/>
          <p:cNvSpPr>
            <a:spLocks noGrp="1"/>
          </p:cNvSpPr>
          <p:nvPr>
            <p:ph type="dt" sz="half" idx="10"/>
          </p:nvPr>
        </p:nvSpPr>
        <p:spPr/>
        <p:txBody>
          <a:bodyPr/>
          <a:lstStyle/>
          <a:p>
            <a:fld id="{C9F596C2-242F-46E0-81F9-78D61A929BA2}" type="datetimeFigureOut">
              <a:rPr lang="sk-SK" smtClean="0"/>
              <a:t>06.04.2018</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70226177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sk-SK"/>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7" name="Date Placeholder 6"/>
          <p:cNvSpPr>
            <a:spLocks noGrp="1"/>
          </p:cNvSpPr>
          <p:nvPr>
            <p:ph type="dt" sz="half" idx="10"/>
          </p:nvPr>
        </p:nvSpPr>
        <p:spPr/>
        <p:txBody>
          <a:bodyPr/>
          <a:lstStyle/>
          <a:p>
            <a:fld id="{C9F596C2-242F-46E0-81F9-78D61A929BA2}" type="datetimeFigureOut">
              <a:rPr lang="sk-SK" smtClean="0"/>
              <a:t>06.04.2018</a:t>
            </a:fld>
            <a:endParaRPr lang="sk-SK"/>
          </a:p>
        </p:txBody>
      </p:sp>
      <p:sp>
        <p:nvSpPr>
          <p:cNvPr id="8" name="Footer Placeholder 7"/>
          <p:cNvSpPr>
            <a:spLocks noGrp="1"/>
          </p:cNvSpPr>
          <p:nvPr>
            <p:ph type="ftr" sz="quarter" idx="11"/>
          </p:nvPr>
        </p:nvSpPr>
        <p:spPr/>
        <p:txBody>
          <a:bodyPr/>
          <a:lstStyle/>
          <a:p>
            <a:endParaRPr lang="sk-SK"/>
          </a:p>
        </p:txBody>
      </p:sp>
      <p:sp>
        <p:nvSpPr>
          <p:cNvPr id="9" name="Slide Number Placeholder 8"/>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129932350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k-SK"/>
          </a:p>
        </p:txBody>
      </p:sp>
      <p:sp>
        <p:nvSpPr>
          <p:cNvPr id="3" name="Date Placeholder 2"/>
          <p:cNvSpPr>
            <a:spLocks noGrp="1"/>
          </p:cNvSpPr>
          <p:nvPr>
            <p:ph type="dt" sz="half" idx="10"/>
          </p:nvPr>
        </p:nvSpPr>
        <p:spPr/>
        <p:txBody>
          <a:bodyPr/>
          <a:lstStyle/>
          <a:p>
            <a:fld id="{C9F596C2-242F-46E0-81F9-78D61A929BA2}" type="datetimeFigureOut">
              <a:rPr lang="sk-SK" smtClean="0"/>
              <a:t>06.04.2018</a:t>
            </a:fld>
            <a:endParaRPr lang="sk-SK"/>
          </a:p>
        </p:txBody>
      </p:sp>
      <p:sp>
        <p:nvSpPr>
          <p:cNvPr id="4" name="Footer Placeholder 3"/>
          <p:cNvSpPr>
            <a:spLocks noGrp="1"/>
          </p:cNvSpPr>
          <p:nvPr>
            <p:ph type="ftr" sz="quarter" idx="11"/>
          </p:nvPr>
        </p:nvSpPr>
        <p:spPr/>
        <p:txBody>
          <a:bodyPr/>
          <a:lstStyle/>
          <a:p>
            <a:endParaRPr lang="sk-SK"/>
          </a:p>
        </p:txBody>
      </p:sp>
      <p:sp>
        <p:nvSpPr>
          <p:cNvPr id="5" name="Slide Number Placeholder 4"/>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171257278"/>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9F596C2-242F-46E0-81F9-78D61A929BA2}" type="datetimeFigureOut">
              <a:rPr lang="sk-SK" smtClean="0"/>
              <a:t>06.04.2018</a:t>
            </a:fld>
            <a:endParaRPr lang="sk-SK"/>
          </a:p>
        </p:txBody>
      </p:sp>
      <p:sp>
        <p:nvSpPr>
          <p:cNvPr id="3" name="Footer Placeholder 2"/>
          <p:cNvSpPr>
            <a:spLocks noGrp="1"/>
          </p:cNvSpPr>
          <p:nvPr>
            <p:ph type="ftr" sz="quarter" idx="11"/>
          </p:nvPr>
        </p:nvSpPr>
        <p:spPr/>
        <p:txBody>
          <a:bodyPr/>
          <a:lstStyle/>
          <a:p>
            <a:endParaRPr lang="sk-SK"/>
          </a:p>
        </p:txBody>
      </p:sp>
      <p:sp>
        <p:nvSpPr>
          <p:cNvPr id="4" name="Slide Number Placeholder 3"/>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419224471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k-SK"/>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9F596C2-242F-46E0-81F9-78D61A929BA2}" type="datetimeFigureOut">
              <a:rPr lang="sk-SK" smtClean="0"/>
              <a:t>06.04.2018</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10663163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0450D8-69FE-4631-85B8-962121312741}"/>
              </a:ext>
            </a:extLst>
          </p:cNvPr>
          <p:cNvSpPr>
            <a:spLocks noGrp="1"/>
          </p:cNvSpPr>
          <p:nvPr>
            <p:ph type="title"/>
          </p:nvPr>
        </p:nvSpPr>
        <p:spPr/>
        <p:txBody>
          <a:bodyPr/>
          <a:lstStyle/>
          <a:p>
            <a:r>
              <a:rPr lang="en-US"/>
              <a:t>Click to edit Master title style</a:t>
            </a:r>
            <a:endParaRPr lang="sk-SK"/>
          </a:p>
        </p:txBody>
      </p:sp>
      <p:sp>
        <p:nvSpPr>
          <p:cNvPr id="3" name="Content Placeholder 2">
            <a:extLst>
              <a:ext uri="{FF2B5EF4-FFF2-40B4-BE49-F238E27FC236}">
                <a16:creationId xmlns:a16="http://schemas.microsoft.com/office/drawing/2014/main" id="{EE9BF979-A88E-44FF-B343-A79D1C165BB6}"/>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a:extLst>
              <a:ext uri="{FF2B5EF4-FFF2-40B4-BE49-F238E27FC236}">
                <a16:creationId xmlns:a16="http://schemas.microsoft.com/office/drawing/2014/main" id="{8B892AED-4B3F-43A8-824F-C1CC425B9A63}"/>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5" name="Footer Placeholder 4">
            <a:extLst>
              <a:ext uri="{FF2B5EF4-FFF2-40B4-BE49-F238E27FC236}">
                <a16:creationId xmlns:a16="http://schemas.microsoft.com/office/drawing/2014/main" id="{B7767212-1D8D-49BE-92E2-D219920A3A16}"/>
              </a:ext>
            </a:extLst>
          </p:cNvPr>
          <p:cNvSpPr>
            <a:spLocks noGrp="1"/>
          </p:cNvSpPr>
          <p:nvPr>
            <p:ph type="ftr" sz="quarter" idx="11"/>
          </p:nvPr>
        </p:nvSpPr>
        <p:spPr/>
        <p:txBody>
          <a:bodyPr/>
          <a:lstStyle/>
          <a:p>
            <a:endParaRPr lang="sk-SK"/>
          </a:p>
        </p:txBody>
      </p:sp>
      <p:sp>
        <p:nvSpPr>
          <p:cNvPr id="6" name="Slide Number Placeholder 5">
            <a:extLst>
              <a:ext uri="{FF2B5EF4-FFF2-40B4-BE49-F238E27FC236}">
                <a16:creationId xmlns:a16="http://schemas.microsoft.com/office/drawing/2014/main" id="{B10A633D-3A4F-48CB-97E2-0DB547D86149}"/>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370115102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k-SK"/>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C9F596C2-242F-46E0-81F9-78D61A929BA2}" type="datetimeFigureOut">
              <a:rPr lang="sk-SK" smtClean="0"/>
              <a:t>06.04.2018</a:t>
            </a:fld>
            <a:endParaRPr lang="sk-SK"/>
          </a:p>
        </p:txBody>
      </p:sp>
      <p:sp>
        <p:nvSpPr>
          <p:cNvPr id="6" name="Footer Placeholder 5"/>
          <p:cNvSpPr>
            <a:spLocks noGrp="1"/>
          </p:cNvSpPr>
          <p:nvPr>
            <p:ph type="ftr" sz="quarter" idx="11"/>
          </p:nvPr>
        </p:nvSpPr>
        <p:spPr/>
        <p:txBody>
          <a:bodyPr/>
          <a:lstStyle/>
          <a:p>
            <a:endParaRPr lang="sk-SK"/>
          </a:p>
        </p:txBody>
      </p:sp>
      <p:sp>
        <p:nvSpPr>
          <p:cNvPr id="7" name="Slide Number Placeholder 6"/>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4017174259"/>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k-SK"/>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p:cNvSpPr>
            <a:spLocks noGrp="1"/>
          </p:cNvSpPr>
          <p:nvPr>
            <p:ph type="dt" sz="half" idx="10"/>
          </p:nvPr>
        </p:nvSpPr>
        <p:spPr/>
        <p:txBody>
          <a:bodyPr/>
          <a:lstStyle/>
          <a:p>
            <a:fld id="{C9F596C2-242F-46E0-81F9-78D61A929BA2}" type="datetimeFigureOut">
              <a:rPr lang="sk-SK" smtClean="0"/>
              <a:t>06.04.2018</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2547955699"/>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sk-SK"/>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p:cNvSpPr>
            <a:spLocks noGrp="1"/>
          </p:cNvSpPr>
          <p:nvPr>
            <p:ph type="dt" sz="half" idx="10"/>
          </p:nvPr>
        </p:nvSpPr>
        <p:spPr/>
        <p:txBody>
          <a:bodyPr/>
          <a:lstStyle/>
          <a:p>
            <a:fld id="{C9F596C2-242F-46E0-81F9-78D61A929BA2}" type="datetimeFigureOut">
              <a:rPr lang="sk-SK" smtClean="0"/>
              <a:t>06.04.2018</a:t>
            </a:fld>
            <a:endParaRPr lang="sk-SK"/>
          </a:p>
        </p:txBody>
      </p:sp>
      <p:sp>
        <p:nvSpPr>
          <p:cNvPr id="5" name="Footer Placeholder 4"/>
          <p:cNvSpPr>
            <a:spLocks noGrp="1"/>
          </p:cNvSpPr>
          <p:nvPr>
            <p:ph type="ftr" sz="quarter" idx="11"/>
          </p:nvPr>
        </p:nvSpPr>
        <p:spPr/>
        <p:txBody>
          <a:bodyPr/>
          <a:lstStyle/>
          <a:p>
            <a:endParaRPr lang="sk-SK"/>
          </a:p>
        </p:txBody>
      </p:sp>
      <p:sp>
        <p:nvSpPr>
          <p:cNvPr id="6" name="Slide Number Placeholder 5"/>
          <p:cNvSpPr>
            <a:spLocks noGrp="1"/>
          </p:cNvSpPr>
          <p:nvPr>
            <p:ph type="sldNum" sz="quarter" idx="12"/>
          </p:nvPr>
        </p:nvSpPr>
        <p:spPr/>
        <p:txBody>
          <a:bodyPr/>
          <a:lstStyle/>
          <a:p>
            <a:fld id="{83C7EC14-C00D-4F5A-9BBA-CA8C31645AE5}" type="slidenum">
              <a:rPr lang="sk-SK" smtClean="0"/>
              <a:t>‹#›</a:t>
            </a:fld>
            <a:endParaRPr lang="sk-SK"/>
          </a:p>
        </p:txBody>
      </p:sp>
    </p:spTree>
    <p:extLst>
      <p:ext uri="{BB962C8B-B14F-4D97-AF65-F5344CB8AC3E}">
        <p14:creationId xmlns:p14="http://schemas.microsoft.com/office/powerpoint/2010/main" val="3319096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E27E9C-D601-4BFC-AB96-A62726CC4FD9}"/>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k-SK"/>
          </a:p>
        </p:txBody>
      </p:sp>
      <p:sp>
        <p:nvSpPr>
          <p:cNvPr id="3" name="Text Placeholder 2">
            <a:extLst>
              <a:ext uri="{FF2B5EF4-FFF2-40B4-BE49-F238E27FC236}">
                <a16:creationId xmlns:a16="http://schemas.microsoft.com/office/drawing/2014/main" id="{F65FA34E-CFCC-4240-A8ED-10A42EBE418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1390CEE6-9BA2-4B3D-9AAF-0B49035E7CEB}"/>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5" name="Footer Placeholder 4">
            <a:extLst>
              <a:ext uri="{FF2B5EF4-FFF2-40B4-BE49-F238E27FC236}">
                <a16:creationId xmlns:a16="http://schemas.microsoft.com/office/drawing/2014/main" id="{51FC059C-6954-4844-9D4E-E8F4EC9D2D1C}"/>
              </a:ext>
            </a:extLst>
          </p:cNvPr>
          <p:cNvSpPr>
            <a:spLocks noGrp="1"/>
          </p:cNvSpPr>
          <p:nvPr>
            <p:ph type="ftr" sz="quarter" idx="11"/>
          </p:nvPr>
        </p:nvSpPr>
        <p:spPr/>
        <p:txBody>
          <a:bodyPr/>
          <a:lstStyle/>
          <a:p>
            <a:endParaRPr lang="sk-SK"/>
          </a:p>
        </p:txBody>
      </p:sp>
      <p:sp>
        <p:nvSpPr>
          <p:cNvPr id="6" name="Slide Number Placeholder 5">
            <a:extLst>
              <a:ext uri="{FF2B5EF4-FFF2-40B4-BE49-F238E27FC236}">
                <a16:creationId xmlns:a16="http://schemas.microsoft.com/office/drawing/2014/main" id="{711C821A-3E9D-42ED-8A21-CB732E980F66}"/>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34261717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DE9EFA-3D7E-4E60-8C85-71E2815B2770}"/>
              </a:ext>
            </a:extLst>
          </p:cNvPr>
          <p:cNvSpPr>
            <a:spLocks noGrp="1"/>
          </p:cNvSpPr>
          <p:nvPr>
            <p:ph type="title"/>
          </p:nvPr>
        </p:nvSpPr>
        <p:spPr/>
        <p:txBody>
          <a:bodyPr/>
          <a:lstStyle/>
          <a:p>
            <a:r>
              <a:rPr lang="en-US"/>
              <a:t>Click to edit Master title style</a:t>
            </a:r>
            <a:endParaRPr lang="sk-SK"/>
          </a:p>
        </p:txBody>
      </p:sp>
      <p:sp>
        <p:nvSpPr>
          <p:cNvPr id="3" name="Content Placeholder 2">
            <a:extLst>
              <a:ext uri="{FF2B5EF4-FFF2-40B4-BE49-F238E27FC236}">
                <a16:creationId xmlns:a16="http://schemas.microsoft.com/office/drawing/2014/main" id="{7C2F2928-2B83-4BA1-B2DB-55C59FB1F4FC}"/>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Content Placeholder 3">
            <a:extLst>
              <a:ext uri="{FF2B5EF4-FFF2-40B4-BE49-F238E27FC236}">
                <a16:creationId xmlns:a16="http://schemas.microsoft.com/office/drawing/2014/main" id="{3FFA00AD-0B79-4A64-B4A5-754128D8A653}"/>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5" name="Date Placeholder 4">
            <a:extLst>
              <a:ext uri="{FF2B5EF4-FFF2-40B4-BE49-F238E27FC236}">
                <a16:creationId xmlns:a16="http://schemas.microsoft.com/office/drawing/2014/main" id="{A2108649-6946-44E8-9F06-66D88992557D}"/>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6" name="Footer Placeholder 5">
            <a:extLst>
              <a:ext uri="{FF2B5EF4-FFF2-40B4-BE49-F238E27FC236}">
                <a16:creationId xmlns:a16="http://schemas.microsoft.com/office/drawing/2014/main" id="{6CD6CE16-F229-43E3-9B99-784F1F19D98C}"/>
              </a:ext>
            </a:extLst>
          </p:cNvPr>
          <p:cNvSpPr>
            <a:spLocks noGrp="1"/>
          </p:cNvSpPr>
          <p:nvPr>
            <p:ph type="ftr" sz="quarter" idx="11"/>
          </p:nvPr>
        </p:nvSpPr>
        <p:spPr/>
        <p:txBody>
          <a:bodyPr/>
          <a:lstStyle/>
          <a:p>
            <a:endParaRPr lang="sk-SK"/>
          </a:p>
        </p:txBody>
      </p:sp>
      <p:sp>
        <p:nvSpPr>
          <p:cNvPr id="7" name="Slide Number Placeholder 6">
            <a:extLst>
              <a:ext uri="{FF2B5EF4-FFF2-40B4-BE49-F238E27FC236}">
                <a16:creationId xmlns:a16="http://schemas.microsoft.com/office/drawing/2014/main" id="{8B6E41CC-E13D-47CB-87D8-6E8715E7C2F6}"/>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341330021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708417-D789-49BF-B226-9D46875A29BE}"/>
              </a:ext>
            </a:extLst>
          </p:cNvPr>
          <p:cNvSpPr>
            <a:spLocks noGrp="1"/>
          </p:cNvSpPr>
          <p:nvPr>
            <p:ph type="title"/>
          </p:nvPr>
        </p:nvSpPr>
        <p:spPr>
          <a:xfrm>
            <a:off x="839788" y="365125"/>
            <a:ext cx="10515600" cy="1325563"/>
          </a:xfrm>
        </p:spPr>
        <p:txBody>
          <a:bodyPr/>
          <a:lstStyle/>
          <a:p>
            <a:r>
              <a:rPr lang="en-US"/>
              <a:t>Click to edit Master title style</a:t>
            </a:r>
            <a:endParaRPr lang="sk-SK"/>
          </a:p>
        </p:txBody>
      </p:sp>
      <p:sp>
        <p:nvSpPr>
          <p:cNvPr id="3" name="Text Placeholder 2">
            <a:extLst>
              <a:ext uri="{FF2B5EF4-FFF2-40B4-BE49-F238E27FC236}">
                <a16:creationId xmlns:a16="http://schemas.microsoft.com/office/drawing/2014/main" id="{730C0F8F-0032-43F2-8E51-C4AE88B91C43}"/>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BCA5371C-B56C-4989-8EB3-87B7A5B0D24D}"/>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5" name="Text Placeholder 4">
            <a:extLst>
              <a:ext uri="{FF2B5EF4-FFF2-40B4-BE49-F238E27FC236}">
                <a16:creationId xmlns:a16="http://schemas.microsoft.com/office/drawing/2014/main" id="{71EAA00D-AC22-4F81-B55C-13FF6403D6A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BBB7A539-8614-43CD-83BF-03FE496D2634}"/>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7" name="Date Placeholder 6">
            <a:extLst>
              <a:ext uri="{FF2B5EF4-FFF2-40B4-BE49-F238E27FC236}">
                <a16:creationId xmlns:a16="http://schemas.microsoft.com/office/drawing/2014/main" id="{DB01C107-4311-4D6D-99F2-C91F72AE2FAA}"/>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8" name="Footer Placeholder 7">
            <a:extLst>
              <a:ext uri="{FF2B5EF4-FFF2-40B4-BE49-F238E27FC236}">
                <a16:creationId xmlns:a16="http://schemas.microsoft.com/office/drawing/2014/main" id="{4CAA51EB-4B1E-49FD-A191-9270A67F8B0B}"/>
              </a:ext>
            </a:extLst>
          </p:cNvPr>
          <p:cNvSpPr>
            <a:spLocks noGrp="1"/>
          </p:cNvSpPr>
          <p:nvPr>
            <p:ph type="ftr" sz="quarter" idx="11"/>
          </p:nvPr>
        </p:nvSpPr>
        <p:spPr/>
        <p:txBody>
          <a:bodyPr/>
          <a:lstStyle/>
          <a:p>
            <a:endParaRPr lang="sk-SK"/>
          </a:p>
        </p:txBody>
      </p:sp>
      <p:sp>
        <p:nvSpPr>
          <p:cNvPr id="9" name="Slide Number Placeholder 8">
            <a:extLst>
              <a:ext uri="{FF2B5EF4-FFF2-40B4-BE49-F238E27FC236}">
                <a16:creationId xmlns:a16="http://schemas.microsoft.com/office/drawing/2014/main" id="{769DDAFA-D203-4C89-8D8A-4530507C8F6B}"/>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36286423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9F99CF-8714-4E82-9518-419F2B56A4E3}"/>
              </a:ext>
            </a:extLst>
          </p:cNvPr>
          <p:cNvSpPr>
            <a:spLocks noGrp="1"/>
          </p:cNvSpPr>
          <p:nvPr>
            <p:ph type="title"/>
          </p:nvPr>
        </p:nvSpPr>
        <p:spPr/>
        <p:txBody>
          <a:bodyPr/>
          <a:lstStyle/>
          <a:p>
            <a:r>
              <a:rPr lang="en-US"/>
              <a:t>Click to edit Master title style</a:t>
            </a:r>
            <a:endParaRPr lang="sk-SK"/>
          </a:p>
        </p:txBody>
      </p:sp>
      <p:sp>
        <p:nvSpPr>
          <p:cNvPr id="3" name="Date Placeholder 2">
            <a:extLst>
              <a:ext uri="{FF2B5EF4-FFF2-40B4-BE49-F238E27FC236}">
                <a16:creationId xmlns:a16="http://schemas.microsoft.com/office/drawing/2014/main" id="{23362719-5D83-4599-B834-566D06497BA8}"/>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4" name="Footer Placeholder 3">
            <a:extLst>
              <a:ext uri="{FF2B5EF4-FFF2-40B4-BE49-F238E27FC236}">
                <a16:creationId xmlns:a16="http://schemas.microsoft.com/office/drawing/2014/main" id="{D6CC2555-BB97-4081-966D-543E608EA73C}"/>
              </a:ext>
            </a:extLst>
          </p:cNvPr>
          <p:cNvSpPr>
            <a:spLocks noGrp="1"/>
          </p:cNvSpPr>
          <p:nvPr>
            <p:ph type="ftr" sz="quarter" idx="11"/>
          </p:nvPr>
        </p:nvSpPr>
        <p:spPr/>
        <p:txBody>
          <a:bodyPr/>
          <a:lstStyle/>
          <a:p>
            <a:endParaRPr lang="sk-SK"/>
          </a:p>
        </p:txBody>
      </p:sp>
      <p:sp>
        <p:nvSpPr>
          <p:cNvPr id="5" name="Slide Number Placeholder 4">
            <a:extLst>
              <a:ext uri="{FF2B5EF4-FFF2-40B4-BE49-F238E27FC236}">
                <a16:creationId xmlns:a16="http://schemas.microsoft.com/office/drawing/2014/main" id="{8E5861D7-8AF4-484A-A17D-A0EB87876531}"/>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28241541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B626891-0590-478E-8635-5526EC1303D9}"/>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3" name="Footer Placeholder 2">
            <a:extLst>
              <a:ext uri="{FF2B5EF4-FFF2-40B4-BE49-F238E27FC236}">
                <a16:creationId xmlns:a16="http://schemas.microsoft.com/office/drawing/2014/main" id="{BFF66E99-7754-4F6E-9A1A-D76DCAA76387}"/>
              </a:ext>
            </a:extLst>
          </p:cNvPr>
          <p:cNvSpPr>
            <a:spLocks noGrp="1"/>
          </p:cNvSpPr>
          <p:nvPr>
            <p:ph type="ftr" sz="quarter" idx="11"/>
          </p:nvPr>
        </p:nvSpPr>
        <p:spPr/>
        <p:txBody>
          <a:bodyPr/>
          <a:lstStyle/>
          <a:p>
            <a:endParaRPr lang="sk-SK"/>
          </a:p>
        </p:txBody>
      </p:sp>
      <p:sp>
        <p:nvSpPr>
          <p:cNvPr id="4" name="Slide Number Placeholder 3">
            <a:extLst>
              <a:ext uri="{FF2B5EF4-FFF2-40B4-BE49-F238E27FC236}">
                <a16:creationId xmlns:a16="http://schemas.microsoft.com/office/drawing/2014/main" id="{86D6FF7C-FDFF-4913-A284-2D8BEAA4A4CD}"/>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26918118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6EAC9-B79E-4CDD-8BBF-9CE70D3A2DC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k-SK"/>
          </a:p>
        </p:txBody>
      </p:sp>
      <p:sp>
        <p:nvSpPr>
          <p:cNvPr id="3" name="Content Placeholder 2">
            <a:extLst>
              <a:ext uri="{FF2B5EF4-FFF2-40B4-BE49-F238E27FC236}">
                <a16:creationId xmlns:a16="http://schemas.microsoft.com/office/drawing/2014/main" id="{3FFE723F-A582-41A0-BE50-9EFA52A79E4C}"/>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Text Placeholder 3">
            <a:extLst>
              <a:ext uri="{FF2B5EF4-FFF2-40B4-BE49-F238E27FC236}">
                <a16:creationId xmlns:a16="http://schemas.microsoft.com/office/drawing/2014/main" id="{34E0350E-0053-45A1-931F-2426A1A07DB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252BA387-B818-4686-A5A9-333F271493D9}"/>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6" name="Footer Placeholder 5">
            <a:extLst>
              <a:ext uri="{FF2B5EF4-FFF2-40B4-BE49-F238E27FC236}">
                <a16:creationId xmlns:a16="http://schemas.microsoft.com/office/drawing/2014/main" id="{BB6D20BC-484F-4179-B3D6-07D0B6169116}"/>
              </a:ext>
            </a:extLst>
          </p:cNvPr>
          <p:cNvSpPr>
            <a:spLocks noGrp="1"/>
          </p:cNvSpPr>
          <p:nvPr>
            <p:ph type="ftr" sz="quarter" idx="11"/>
          </p:nvPr>
        </p:nvSpPr>
        <p:spPr/>
        <p:txBody>
          <a:bodyPr/>
          <a:lstStyle/>
          <a:p>
            <a:endParaRPr lang="sk-SK"/>
          </a:p>
        </p:txBody>
      </p:sp>
      <p:sp>
        <p:nvSpPr>
          <p:cNvPr id="7" name="Slide Number Placeholder 6">
            <a:extLst>
              <a:ext uri="{FF2B5EF4-FFF2-40B4-BE49-F238E27FC236}">
                <a16:creationId xmlns:a16="http://schemas.microsoft.com/office/drawing/2014/main" id="{652D0AD3-3C0A-46F9-98C0-729CCA3CF05B}"/>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25979983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B3F4DB-041F-47CC-9FAB-1CB6463682C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k-SK"/>
          </a:p>
        </p:txBody>
      </p:sp>
      <p:sp>
        <p:nvSpPr>
          <p:cNvPr id="3" name="Picture Placeholder 2">
            <a:extLst>
              <a:ext uri="{FF2B5EF4-FFF2-40B4-BE49-F238E27FC236}">
                <a16:creationId xmlns:a16="http://schemas.microsoft.com/office/drawing/2014/main" id="{355150C5-2F1F-4BAD-A331-F3AFC3D067F6}"/>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k-SK"/>
          </a:p>
        </p:txBody>
      </p:sp>
      <p:sp>
        <p:nvSpPr>
          <p:cNvPr id="4" name="Text Placeholder 3">
            <a:extLst>
              <a:ext uri="{FF2B5EF4-FFF2-40B4-BE49-F238E27FC236}">
                <a16:creationId xmlns:a16="http://schemas.microsoft.com/office/drawing/2014/main" id="{4C659B36-4074-4670-AE26-A590598883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CE389715-E3D3-4892-B112-DD7E9321020B}"/>
              </a:ext>
            </a:extLst>
          </p:cNvPr>
          <p:cNvSpPr>
            <a:spLocks noGrp="1"/>
          </p:cNvSpPr>
          <p:nvPr>
            <p:ph type="dt" sz="half" idx="10"/>
          </p:nvPr>
        </p:nvSpPr>
        <p:spPr/>
        <p:txBody>
          <a:bodyPr/>
          <a:lstStyle/>
          <a:p>
            <a:fld id="{4145334F-655C-4AC9-BC9E-357E9C20B3AC}" type="datetimeFigureOut">
              <a:rPr lang="sk-SK" smtClean="0"/>
              <a:t>06.04.2018</a:t>
            </a:fld>
            <a:endParaRPr lang="sk-SK"/>
          </a:p>
        </p:txBody>
      </p:sp>
      <p:sp>
        <p:nvSpPr>
          <p:cNvPr id="6" name="Footer Placeholder 5">
            <a:extLst>
              <a:ext uri="{FF2B5EF4-FFF2-40B4-BE49-F238E27FC236}">
                <a16:creationId xmlns:a16="http://schemas.microsoft.com/office/drawing/2014/main" id="{F874B790-4789-432F-9622-4B07CA5022EC}"/>
              </a:ext>
            </a:extLst>
          </p:cNvPr>
          <p:cNvSpPr>
            <a:spLocks noGrp="1"/>
          </p:cNvSpPr>
          <p:nvPr>
            <p:ph type="ftr" sz="quarter" idx="11"/>
          </p:nvPr>
        </p:nvSpPr>
        <p:spPr/>
        <p:txBody>
          <a:bodyPr/>
          <a:lstStyle/>
          <a:p>
            <a:endParaRPr lang="sk-SK"/>
          </a:p>
        </p:txBody>
      </p:sp>
      <p:sp>
        <p:nvSpPr>
          <p:cNvPr id="7" name="Slide Number Placeholder 6">
            <a:extLst>
              <a:ext uri="{FF2B5EF4-FFF2-40B4-BE49-F238E27FC236}">
                <a16:creationId xmlns:a16="http://schemas.microsoft.com/office/drawing/2014/main" id="{CCE353B7-4208-4B82-B5AD-E03BD961F074}"/>
              </a:ext>
            </a:extLst>
          </p:cNvPr>
          <p:cNvSpPr>
            <a:spLocks noGrp="1"/>
          </p:cNvSpPr>
          <p:nvPr>
            <p:ph type="sldNum" sz="quarter" idx="12"/>
          </p:nvPr>
        </p:nvSpPr>
        <p:spPr/>
        <p:txBody>
          <a:bodyPr/>
          <a:lstStyle/>
          <a:p>
            <a:fld id="{0CCF530D-4D46-4F8C-A194-191A5920E671}" type="slidenum">
              <a:rPr lang="sk-SK" smtClean="0"/>
              <a:t>‹#›</a:t>
            </a:fld>
            <a:endParaRPr lang="sk-SK"/>
          </a:p>
        </p:txBody>
      </p:sp>
    </p:spTree>
    <p:extLst>
      <p:ext uri="{BB962C8B-B14F-4D97-AF65-F5344CB8AC3E}">
        <p14:creationId xmlns:p14="http://schemas.microsoft.com/office/powerpoint/2010/main" val="102765588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jp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BFFF00F-0148-4724-8674-524E4CADFE1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k-SK"/>
          </a:p>
        </p:txBody>
      </p:sp>
      <p:sp>
        <p:nvSpPr>
          <p:cNvPr id="3" name="Text Placeholder 2">
            <a:extLst>
              <a:ext uri="{FF2B5EF4-FFF2-40B4-BE49-F238E27FC236}">
                <a16:creationId xmlns:a16="http://schemas.microsoft.com/office/drawing/2014/main" id="{41802F8B-256E-4998-B598-37D5B898157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a:extLst>
              <a:ext uri="{FF2B5EF4-FFF2-40B4-BE49-F238E27FC236}">
                <a16:creationId xmlns:a16="http://schemas.microsoft.com/office/drawing/2014/main" id="{BB6C053C-42AE-4337-BDC7-67A37CD4A6CE}"/>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145334F-655C-4AC9-BC9E-357E9C20B3AC}" type="datetimeFigureOut">
              <a:rPr lang="sk-SK" smtClean="0"/>
              <a:t>06.04.2018</a:t>
            </a:fld>
            <a:endParaRPr lang="sk-SK"/>
          </a:p>
        </p:txBody>
      </p:sp>
      <p:sp>
        <p:nvSpPr>
          <p:cNvPr id="5" name="Footer Placeholder 4">
            <a:extLst>
              <a:ext uri="{FF2B5EF4-FFF2-40B4-BE49-F238E27FC236}">
                <a16:creationId xmlns:a16="http://schemas.microsoft.com/office/drawing/2014/main" id="{AD14D869-E496-40E4-AD29-8A0342E4811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a:extLst>
              <a:ext uri="{FF2B5EF4-FFF2-40B4-BE49-F238E27FC236}">
                <a16:creationId xmlns:a16="http://schemas.microsoft.com/office/drawing/2014/main" id="{2D851AD8-A49F-418A-84E7-53169AFD33A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CF530D-4D46-4F8C-A194-191A5920E671}" type="slidenum">
              <a:rPr lang="sk-SK" smtClean="0"/>
              <a:t>‹#›</a:t>
            </a:fld>
            <a:endParaRPr lang="sk-SK"/>
          </a:p>
        </p:txBody>
      </p:sp>
    </p:spTree>
    <p:extLst>
      <p:ext uri="{BB962C8B-B14F-4D97-AF65-F5344CB8AC3E}">
        <p14:creationId xmlns:p14="http://schemas.microsoft.com/office/powerpoint/2010/main" val="115496438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t="-10000" b="-2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k-SK"/>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k-SK"/>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9F596C2-242F-46E0-81F9-78D61A929BA2}" type="datetimeFigureOut">
              <a:rPr lang="sk-SK" smtClean="0"/>
              <a:t>06.04.2018</a:t>
            </a:fld>
            <a:endParaRPr lang="sk-SK"/>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k-SK"/>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3C7EC14-C00D-4F5A-9BBA-CA8C31645AE5}" type="slidenum">
              <a:rPr lang="sk-SK" smtClean="0"/>
              <a:t>‹#›</a:t>
            </a:fld>
            <a:endParaRPr lang="sk-SK"/>
          </a:p>
        </p:txBody>
      </p:sp>
    </p:spTree>
    <p:extLst>
      <p:ext uri="{BB962C8B-B14F-4D97-AF65-F5344CB8AC3E}">
        <p14:creationId xmlns:p14="http://schemas.microsoft.com/office/powerpoint/2010/main" val="425790452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k-S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4.jpeg"/><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0.xml"/><Relationship Id="rId1" Type="http://schemas.openxmlformats.org/officeDocument/2006/relationships/slideLayout" Target="../slideLayouts/slideLayout13.xml"/><Relationship Id="rId4" Type="http://schemas.openxmlformats.org/officeDocument/2006/relationships/image" Target="../media/image16.png"/></Relationships>
</file>

<file path=ppt/slides/_rels/slide11.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1.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2.xml"/><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5.xml"/><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13.xml"/><Relationship Id="rId5" Type="http://schemas.openxmlformats.org/officeDocument/2006/relationships/image" Target="../media/image24.png"/><Relationship Id="rId4" Type="http://schemas.openxmlformats.org/officeDocument/2006/relationships/image" Target="../media/image23.emf"/></Relationships>
</file>

<file path=ppt/slides/_rels/slide1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17.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emf"/></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20.xml"/><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21.xml"/><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22.xml"/><Relationship Id="rId1" Type="http://schemas.openxmlformats.org/officeDocument/2006/relationships/slideLayout" Target="../slideLayouts/slideLayout13.xml"/><Relationship Id="rId5" Type="http://schemas.openxmlformats.org/officeDocument/2006/relationships/image" Target="../media/image30.emf"/><Relationship Id="rId4" Type="http://schemas.openxmlformats.org/officeDocument/2006/relationships/image" Target="../media/image29.png"/></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png"/><Relationship Id="rId7" Type="http://schemas.openxmlformats.org/officeDocument/2006/relationships/image" Target="../media/image35.png"/><Relationship Id="rId2" Type="http://schemas.openxmlformats.org/officeDocument/2006/relationships/notesSlide" Target="../notesSlides/notesSlide24.xml"/><Relationship Id="rId1" Type="http://schemas.openxmlformats.org/officeDocument/2006/relationships/slideLayout" Target="../slideLayouts/slideLayout13.xml"/><Relationship Id="rId6" Type="http://schemas.openxmlformats.org/officeDocument/2006/relationships/image" Target="../media/image34.png"/><Relationship Id="rId5" Type="http://schemas.openxmlformats.org/officeDocument/2006/relationships/image" Target="../media/image33.png"/><Relationship Id="rId4" Type="http://schemas.openxmlformats.org/officeDocument/2006/relationships/image" Target="../media/image32.png"/><Relationship Id="rId9" Type="http://schemas.openxmlformats.org/officeDocument/2006/relationships/image" Target="../media/image37.png"/></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26.xml"/><Relationship Id="rId1" Type="http://schemas.openxmlformats.org/officeDocument/2006/relationships/slideLayout" Target="../slideLayouts/slideLayout13.xml"/><Relationship Id="rId6" Type="http://schemas.openxmlformats.org/officeDocument/2006/relationships/image" Target="../media/image38.png"/><Relationship Id="rId5" Type="http://schemas.openxmlformats.org/officeDocument/2006/relationships/image" Target="../media/image13.png"/><Relationship Id="rId4" Type="http://schemas.openxmlformats.org/officeDocument/2006/relationships/image" Target="../media/image12.png"/></Relationships>
</file>

<file path=ppt/slides/_rels/slide28.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27.xml"/><Relationship Id="rId1" Type="http://schemas.openxmlformats.org/officeDocument/2006/relationships/slideLayout" Target="../slideLayouts/slideLayout13.xml"/><Relationship Id="rId5" Type="http://schemas.openxmlformats.org/officeDocument/2006/relationships/image" Target="../media/image41.png"/><Relationship Id="rId4" Type="http://schemas.openxmlformats.org/officeDocument/2006/relationships/image" Target="../media/image40.png"/></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notesSlide" Target="../notesSlides/notesSlide29.xml"/><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notesSlide" Target="../notesSlides/notesSlide30.xml"/><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notesSlide" Target="../notesSlides/notesSlide31.xml"/><Relationship Id="rId1" Type="http://schemas.openxmlformats.org/officeDocument/2006/relationships/slideLayout" Target="../slideLayouts/slideLayout13.xml"/><Relationship Id="rId4" Type="http://schemas.openxmlformats.org/officeDocument/2006/relationships/image" Target="../media/image45.png"/></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0.emf"/><Relationship Id="rId2" Type="http://schemas.openxmlformats.org/officeDocument/2006/relationships/notesSlide" Target="../notesSlides/notesSlide5.xml"/><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3.png"/><Relationship Id="rId4" Type="http://schemas.openxmlformats.org/officeDocument/2006/relationships/image" Target="../media/image12.png"/></Relationships>
</file>

<file path=ppt/slides/_rels/slide8.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2A816-57D2-4B90-9AAB-2D91F0939424}"/>
              </a:ext>
            </a:extLst>
          </p:cNvPr>
          <p:cNvSpPr>
            <a:spLocks noGrp="1"/>
          </p:cNvSpPr>
          <p:nvPr>
            <p:ph type="title"/>
          </p:nvPr>
        </p:nvSpPr>
        <p:spPr/>
        <p:txBody>
          <a:bodyPr/>
          <a:lstStyle/>
          <a:p>
            <a:pPr algn="ctr"/>
            <a:r>
              <a:rPr lang="sk-SK" dirty="0" err="1">
                <a:latin typeface="Arial Black" panose="020B0A04020102020204" pitchFamily="34" charset="0"/>
              </a:rPr>
              <a:t>Ultra</a:t>
            </a:r>
            <a:r>
              <a:rPr lang="sk-SK" dirty="0">
                <a:latin typeface="Arial Black" panose="020B0A04020102020204" pitchFamily="34" charset="0"/>
              </a:rPr>
              <a:t> </a:t>
            </a:r>
            <a:r>
              <a:rPr lang="sk-SK" dirty="0" err="1">
                <a:latin typeface="Arial Black" panose="020B0A04020102020204" pitchFamily="34" charset="0"/>
              </a:rPr>
              <a:t>high</a:t>
            </a:r>
            <a:r>
              <a:rPr lang="sk-SK" dirty="0">
                <a:latin typeface="Arial Black" panose="020B0A04020102020204" pitchFamily="34" charset="0"/>
              </a:rPr>
              <a:t> </a:t>
            </a:r>
            <a:r>
              <a:rPr lang="sk-SK" dirty="0" err="1">
                <a:latin typeface="Arial Black" panose="020B0A04020102020204" pitchFamily="34" charset="0"/>
              </a:rPr>
              <a:t>energy</a:t>
            </a:r>
            <a:r>
              <a:rPr lang="sk-SK" dirty="0">
                <a:latin typeface="Arial Black" panose="020B0A04020102020204" pitchFamily="34" charset="0"/>
              </a:rPr>
              <a:t> </a:t>
            </a:r>
            <a:r>
              <a:rPr lang="sk-SK" dirty="0" err="1">
                <a:latin typeface="Arial Black" panose="020B0A04020102020204" pitchFamily="34" charset="0"/>
              </a:rPr>
              <a:t>cosmic</a:t>
            </a:r>
            <a:r>
              <a:rPr lang="sk-SK" dirty="0">
                <a:latin typeface="Arial Black" panose="020B0A04020102020204" pitchFamily="34" charset="0"/>
              </a:rPr>
              <a:t> </a:t>
            </a:r>
            <a:r>
              <a:rPr lang="sk-SK" dirty="0" err="1">
                <a:latin typeface="Arial Black" panose="020B0A04020102020204" pitchFamily="34" charset="0"/>
              </a:rPr>
              <a:t>rays</a:t>
            </a:r>
            <a:endParaRPr lang="sk-SK" dirty="0">
              <a:latin typeface="Arial Black" panose="020B0A04020102020204" pitchFamily="34" charset="0"/>
            </a:endParaRPr>
          </a:p>
        </p:txBody>
      </p:sp>
      <p:sp>
        <p:nvSpPr>
          <p:cNvPr id="3" name="Content Placeholder 2">
            <a:extLst>
              <a:ext uri="{FF2B5EF4-FFF2-40B4-BE49-F238E27FC236}">
                <a16:creationId xmlns:a16="http://schemas.microsoft.com/office/drawing/2014/main" id="{C6272FC6-4A52-44BD-A7DC-B2FA5C4EE7FC}"/>
              </a:ext>
            </a:extLst>
          </p:cNvPr>
          <p:cNvSpPr>
            <a:spLocks noGrp="1"/>
          </p:cNvSpPr>
          <p:nvPr>
            <p:ph idx="1"/>
          </p:nvPr>
        </p:nvSpPr>
        <p:spPr>
          <a:xfrm>
            <a:off x="1099595" y="1690688"/>
            <a:ext cx="10254205" cy="4351338"/>
          </a:xfrm>
        </p:spPr>
        <p:txBody>
          <a:bodyPr/>
          <a:lstStyle/>
          <a:p>
            <a:pPr marL="0" indent="0">
              <a:buNone/>
            </a:pPr>
            <a:r>
              <a:rPr lang="sk-SK" dirty="0"/>
              <a:t>  .</a:t>
            </a:r>
          </a:p>
        </p:txBody>
      </p:sp>
      <p:pic>
        <p:nvPicPr>
          <p:cNvPr id="4" name="Picture 3">
            <a:extLst>
              <a:ext uri="{FF2B5EF4-FFF2-40B4-BE49-F238E27FC236}">
                <a16:creationId xmlns:a16="http://schemas.microsoft.com/office/drawing/2014/main" id="{BDA1E154-3501-4D19-B3E7-D48D78993F31}"/>
              </a:ext>
            </a:extLst>
          </p:cNvPr>
          <p:cNvPicPr>
            <a:picLocks noChangeAspect="1"/>
          </p:cNvPicPr>
          <p:nvPr/>
        </p:nvPicPr>
        <p:blipFill>
          <a:blip r:embed="rId3"/>
          <a:stretch>
            <a:fillRect/>
          </a:stretch>
        </p:blipFill>
        <p:spPr>
          <a:xfrm>
            <a:off x="1308867" y="1705792"/>
            <a:ext cx="4616586" cy="2693008"/>
          </a:xfrm>
          <a:prstGeom prst="rect">
            <a:avLst/>
          </a:prstGeom>
        </p:spPr>
      </p:pic>
      <p:pic>
        <p:nvPicPr>
          <p:cNvPr id="6" name="Picture 5">
            <a:extLst>
              <a:ext uri="{FF2B5EF4-FFF2-40B4-BE49-F238E27FC236}">
                <a16:creationId xmlns:a16="http://schemas.microsoft.com/office/drawing/2014/main" id="{34EE9B8A-6645-46A2-AB97-D6B14ED20E1B}"/>
              </a:ext>
            </a:extLst>
          </p:cNvPr>
          <p:cNvPicPr>
            <a:picLocks noChangeAspect="1"/>
          </p:cNvPicPr>
          <p:nvPr/>
        </p:nvPicPr>
        <p:blipFill>
          <a:blip r:embed="rId4"/>
          <a:stretch>
            <a:fillRect/>
          </a:stretch>
        </p:blipFill>
        <p:spPr>
          <a:xfrm>
            <a:off x="6512902" y="1690688"/>
            <a:ext cx="2466975" cy="1847850"/>
          </a:xfrm>
          <a:prstGeom prst="rect">
            <a:avLst/>
          </a:prstGeom>
        </p:spPr>
      </p:pic>
      <p:pic>
        <p:nvPicPr>
          <p:cNvPr id="1028" name="Picture 4" descr="http://cdn.sci-news.com/images/enlarge4/image_5252_1e-Cosmic-Rays.jpg">
            <a:extLst>
              <a:ext uri="{FF2B5EF4-FFF2-40B4-BE49-F238E27FC236}">
                <a16:creationId xmlns:a16="http://schemas.microsoft.com/office/drawing/2014/main" id="{44B17D38-D0BF-4E07-931D-4EE916DFDDCA}"/>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134724" y="3948432"/>
            <a:ext cx="4095445" cy="219916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6736683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EEC3EA-D2A1-4DDF-BBA7-ADCF518CC1E2}"/>
              </a:ext>
            </a:extLst>
          </p:cNvPr>
          <p:cNvSpPr>
            <a:spLocks noGrp="1"/>
          </p:cNvSpPr>
          <p:nvPr>
            <p:ph type="title"/>
          </p:nvPr>
        </p:nvSpPr>
        <p:spPr>
          <a:xfrm>
            <a:off x="690716" y="277444"/>
            <a:ext cx="10515600" cy="873366"/>
          </a:xfrm>
        </p:spPr>
        <p:txBody>
          <a:bodyPr>
            <a:normAutofit/>
          </a:bodyPr>
          <a:lstStyle/>
          <a:p>
            <a:pPr marL="228600" lvl="0" indent="-228600" algn="ctr">
              <a:spcBef>
                <a:spcPts val="1000"/>
              </a:spcBef>
              <a:buFont typeface="Arial" panose="020B0604020202020204" pitchFamily="34" charset="0"/>
              <a:buChar char="•"/>
            </a:pPr>
            <a:r>
              <a:rPr lang="en-US" sz="2800" b="1" dirty="0">
                <a:solidFill>
                  <a:prstClr val="black"/>
                </a:solidFill>
                <a:latin typeface="Arial Black" panose="020B0A04020102020204" pitchFamily="34" charset="0"/>
                <a:ea typeface="+mn-ea"/>
                <a:cs typeface="+mn-cs"/>
              </a:rPr>
              <a:t>Future prospects of testing Lorentz invariance with</a:t>
            </a:r>
            <a:r>
              <a:rPr lang="sk-SK" sz="2800" b="1" dirty="0">
                <a:solidFill>
                  <a:prstClr val="black"/>
                </a:solidFill>
                <a:latin typeface="Arial Black" panose="020B0A04020102020204" pitchFamily="34" charset="0"/>
                <a:ea typeface="+mn-ea"/>
                <a:cs typeface="+mn-cs"/>
              </a:rPr>
              <a:t> </a:t>
            </a:r>
            <a:r>
              <a:rPr lang="en-US" sz="2800" b="1" dirty="0">
                <a:solidFill>
                  <a:prstClr val="black"/>
                </a:solidFill>
                <a:latin typeface="Arial Black" panose="020B0A04020102020204" pitchFamily="34" charset="0"/>
                <a:ea typeface="+mn-ea"/>
                <a:cs typeface="+mn-cs"/>
              </a:rPr>
              <a:t>UHECRs </a:t>
            </a:r>
            <a:r>
              <a:rPr lang="sk-SK" sz="2800" b="1" dirty="0">
                <a:solidFill>
                  <a:prstClr val="black"/>
                </a:solidFill>
                <a:latin typeface="Arial Black" panose="020B0A04020102020204" pitchFamily="34" charset="0"/>
                <a:ea typeface="+mn-ea"/>
                <a:cs typeface="+mn-cs"/>
              </a:rPr>
              <a:t>- </a:t>
            </a:r>
            <a:r>
              <a:rPr lang="sk-SK" sz="2800" dirty="0">
                <a:solidFill>
                  <a:prstClr val="black"/>
                </a:solidFill>
                <a:latin typeface="Arial Narrow" panose="020B0606020202030204" pitchFamily="34" charset="0"/>
                <a:ea typeface="+mn-ea"/>
                <a:cs typeface="+mn-cs"/>
              </a:rPr>
              <a:t>Denise Boncioli</a:t>
            </a:r>
            <a:endParaRPr lang="sk-SK" dirty="0">
              <a:latin typeface="Arial Black" panose="020B0A04020102020204" pitchFamily="34" charset="0"/>
            </a:endParaRPr>
          </a:p>
        </p:txBody>
      </p:sp>
      <p:sp>
        <p:nvSpPr>
          <p:cNvPr id="3" name="Content Placeholder 2">
            <a:extLst>
              <a:ext uri="{FF2B5EF4-FFF2-40B4-BE49-F238E27FC236}">
                <a16:creationId xmlns:a16="http://schemas.microsoft.com/office/drawing/2014/main" id="{71F2040B-0536-452A-B003-EEC874824325}"/>
              </a:ext>
            </a:extLst>
          </p:cNvPr>
          <p:cNvSpPr>
            <a:spLocks noGrp="1"/>
          </p:cNvSpPr>
          <p:nvPr>
            <p:ph idx="1"/>
          </p:nvPr>
        </p:nvSpPr>
        <p:spPr/>
        <p:txBody>
          <a:bodyPr>
            <a:normAutofit/>
          </a:bodyPr>
          <a:lstStyle/>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en-US" dirty="0"/>
          </a:p>
          <a:p>
            <a:pPr marL="0" indent="0">
              <a:buNone/>
            </a:pPr>
            <a:endParaRPr lang="sk-SK" dirty="0"/>
          </a:p>
        </p:txBody>
      </p:sp>
      <p:pic>
        <p:nvPicPr>
          <p:cNvPr id="5" name="Picture 4">
            <a:extLst>
              <a:ext uri="{FF2B5EF4-FFF2-40B4-BE49-F238E27FC236}">
                <a16:creationId xmlns:a16="http://schemas.microsoft.com/office/drawing/2014/main" id="{55DDF6A7-49F2-4A50-AFB4-1CA70B271628}"/>
              </a:ext>
            </a:extLst>
          </p:cNvPr>
          <p:cNvPicPr>
            <a:picLocks noChangeAspect="1"/>
          </p:cNvPicPr>
          <p:nvPr/>
        </p:nvPicPr>
        <p:blipFill>
          <a:blip r:embed="rId3"/>
          <a:stretch>
            <a:fillRect/>
          </a:stretch>
        </p:blipFill>
        <p:spPr>
          <a:xfrm>
            <a:off x="2321023" y="1140700"/>
            <a:ext cx="7549953" cy="5159421"/>
          </a:xfrm>
          <a:prstGeom prst="rect">
            <a:avLst/>
          </a:prstGeom>
        </p:spPr>
      </p:pic>
      <p:pic>
        <p:nvPicPr>
          <p:cNvPr id="4" name="Picture 3">
            <a:extLst>
              <a:ext uri="{FF2B5EF4-FFF2-40B4-BE49-F238E27FC236}">
                <a16:creationId xmlns:a16="http://schemas.microsoft.com/office/drawing/2014/main" id="{B9A32C0E-935F-4253-BE7B-FB061C2DCCA3}"/>
              </a:ext>
            </a:extLst>
          </p:cNvPr>
          <p:cNvPicPr>
            <a:picLocks noChangeAspect="1"/>
          </p:cNvPicPr>
          <p:nvPr/>
        </p:nvPicPr>
        <p:blipFill>
          <a:blip r:embed="rId4"/>
          <a:stretch>
            <a:fillRect/>
          </a:stretch>
        </p:blipFill>
        <p:spPr>
          <a:xfrm>
            <a:off x="1607472" y="1093219"/>
            <a:ext cx="8682087" cy="5254382"/>
          </a:xfrm>
          <a:prstGeom prst="rect">
            <a:avLst/>
          </a:prstGeom>
        </p:spPr>
      </p:pic>
    </p:spTree>
    <p:extLst>
      <p:ext uri="{BB962C8B-B14F-4D97-AF65-F5344CB8AC3E}">
        <p14:creationId xmlns:p14="http://schemas.microsoft.com/office/powerpoint/2010/main" val="23469128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404FC655-438B-41A1-BA7C-A1421E10BD6B}"/>
              </a:ext>
            </a:extLst>
          </p:cNvPr>
          <p:cNvPicPr>
            <a:picLocks noChangeAspect="1"/>
          </p:cNvPicPr>
          <p:nvPr/>
        </p:nvPicPr>
        <p:blipFill>
          <a:blip r:embed="rId3"/>
          <a:stretch>
            <a:fillRect/>
          </a:stretch>
        </p:blipFill>
        <p:spPr>
          <a:xfrm>
            <a:off x="2595716" y="1250882"/>
            <a:ext cx="7149532" cy="5007350"/>
          </a:xfrm>
          <a:prstGeom prst="rect">
            <a:avLst/>
          </a:prstGeom>
        </p:spPr>
      </p:pic>
      <p:sp>
        <p:nvSpPr>
          <p:cNvPr id="5" name="Title 1">
            <a:extLst>
              <a:ext uri="{FF2B5EF4-FFF2-40B4-BE49-F238E27FC236}">
                <a16:creationId xmlns:a16="http://schemas.microsoft.com/office/drawing/2014/main" id="{F0C981F4-723F-4AC5-B1D1-BEC79E7DF3AF}"/>
              </a:ext>
            </a:extLst>
          </p:cNvPr>
          <p:cNvSpPr>
            <a:spLocks noGrp="1"/>
          </p:cNvSpPr>
          <p:nvPr>
            <p:ph type="title"/>
          </p:nvPr>
        </p:nvSpPr>
        <p:spPr>
          <a:xfrm>
            <a:off x="39329" y="94437"/>
            <a:ext cx="12113342" cy="1325563"/>
          </a:xfrm>
        </p:spPr>
        <p:txBody>
          <a:bodyPr>
            <a:normAutofit/>
          </a:bodyPr>
          <a:lstStyle/>
          <a:p>
            <a:pPr algn="ctr"/>
            <a:r>
              <a:rPr lang="sk-SK" sz="3600" dirty="0">
                <a:solidFill>
                  <a:srgbClr val="000000"/>
                </a:solidFill>
                <a:latin typeface="Arial Black" panose="020B0A04020102020204" pitchFamily="34" charset="0"/>
              </a:rPr>
              <a:t>Astroparticle Physics Tests of Lorentz Invariance Violation</a:t>
            </a:r>
            <a:r>
              <a:rPr lang="sk-SK" sz="3600" dirty="0">
                <a:latin typeface="Arial Black" panose="020B0A04020102020204" pitchFamily="34" charset="0"/>
              </a:rPr>
              <a:t> – </a:t>
            </a:r>
            <a:r>
              <a:rPr lang="sk-SK" sz="3600" dirty="0"/>
              <a:t>Lang</a:t>
            </a:r>
          </a:p>
        </p:txBody>
      </p:sp>
    </p:spTree>
    <p:extLst>
      <p:ext uri="{BB962C8B-B14F-4D97-AF65-F5344CB8AC3E}">
        <p14:creationId xmlns:p14="http://schemas.microsoft.com/office/powerpoint/2010/main" val="26224223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ED03FF-C0DD-4D8B-99B2-AA85F7354B62}"/>
              </a:ext>
            </a:extLst>
          </p:cNvPr>
          <p:cNvSpPr>
            <a:spLocks noGrp="1"/>
          </p:cNvSpPr>
          <p:nvPr>
            <p:ph type="title"/>
          </p:nvPr>
        </p:nvSpPr>
        <p:spPr>
          <a:xfrm>
            <a:off x="0" y="338358"/>
            <a:ext cx="12192000" cy="1325563"/>
          </a:xfrm>
        </p:spPr>
        <p:txBody>
          <a:bodyPr>
            <a:normAutofit fontScale="90000"/>
          </a:bodyPr>
          <a:lstStyle/>
          <a:p>
            <a:pPr algn="ctr"/>
            <a:r>
              <a:rPr lang="sk-SK" dirty="0"/>
              <a:t>   </a:t>
            </a:r>
            <a:r>
              <a:rPr lang="en-US" b="1" dirty="0">
                <a:solidFill>
                  <a:srgbClr val="000000"/>
                </a:solidFill>
                <a:latin typeface="Arial Black" panose="020B0A04020102020204" pitchFamily="34" charset="0"/>
              </a:rPr>
              <a:t>Searching for new physics with ultrahigh energy</a:t>
            </a:r>
            <a:r>
              <a:rPr lang="sk-SK" b="1" dirty="0">
                <a:solidFill>
                  <a:srgbClr val="000000"/>
                </a:solidFill>
                <a:latin typeface="Arial Black" panose="020B0A04020102020204" pitchFamily="34" charset="0"/>
              </a:rPr>
              <a:t> </a:t>
            </a:r>
            <a:r>
              <a:rPr lang="en-US" b="1" dirty="0">
                <a:solidFill>
                  <a:srgbClr val="000000"/>
                </a:solidFill>
                <a:latin typeface="Arial Black" panose="020B0A04020102020204" pitchFamily="34" charset="0"/>
              </a:rPr>
              <a:t>cosmic rays</a:t>
            </a:r>
            <a:r>
              <a:rPr lang="en-US" dirty="0">
                <a:latin typeface="Arial Black" panose="020B0A04020102020204" pitchFamily="34" charset="0"/>
              </a:rPr>
              <a:t> </a:t>
            </a:r>
            <a:r>
              <a:rPr lang="sk-SK" dirty="0">
                <a:latin typeface="Arial Black" panose="020B0A04020102020204" pitchFamily="34" charset="0"/>
              </a:rPr>
              <a:t>– </a:t>
            </a:r>
            <a:r>
              <a:rPr lang="sk-SK" dirty="0">
                <a:latin typeface="Arial Narrow" panose="020B0606020202030204" pitchFamily="34" charset="0"/>
                <a:cs typeface="Arial" panose="020B0604020202020204" pitchFamily="34" charset="0"/>
              </a:rPr>
              <a:t>Stecker </a:t>
            </a:r>
            <a:r>
              <a:rPr lang="en-US" dirty="0">
                <a:latin typeface="Arial Narrow" panose="020B0606020202030204" pitchFamily="34" charset="0"/>
                <a:cs typeface="Arial" panose="020B0604020202020204" pitchFamily="34" charset="0"/>
              </a:rPr>
              <a:t>&amp;</a:t>
            </a:r>
            <a:r>
              <a:rPr lang="sk-SK" dirty="0">
                <a:latin typeface="Arial Narrow" panose="020B0606020202030204" pitchFamily="34" charset="0"/>
                <a:cs typeface="Arial" panose="020B0604020202020204" pitchFamily="34" charset="0"/>
              </a:rPr>
              <a:t> </a:t>
            </a:r>
            <a:r>
              <a:rPr lang="en-US" dirty="0">
                <a:latin typeface="Arial Narrow" panose="020B0606020202030204" pitchFamily="34" charset="0"/>
                <a:cs typeface="Arial" panose="020B0604020202020204" pitchFamily="34" charset="0"/>
              </a:rPr>
              <a:t>Scully</a:t>
            </a:r>
            <a:endParaRPr lang="sk-SK" dirty="0"/>
          </a:p>
        </p:txBody>
      </p:sp>
      <p:sp>
        <p:nvSpPr>
          <p:cNvPr id="3" name="Content Placeholder 2">
            <a:extLst>
              <a:ext uri="{FF2B5EF4-FFF2-40B4-BE49-F238E27FC236}">
                <a16:creationId xmlns:a16="http://schemas.microsoft.com/office/drawing/2014/main" id="{1E35EDF4-3E09-4FA9-AC17-B513062BA2E8}"/>
              </a:ext>
            </a:extLst>
          </p:cNvPr>
          <p:cNvSpPr>
            <a:spLocks noGrp="1"/>
          </p:cNvSpPr>
          <p:nvPr>
            <p:ph idx="1"/>
          </p:nvPr>
        </p:nvSpPr>
        <p:spPr/>
        <p:txBody>
          <a:bodyPr>
            <a:normAutofit lnSpcReduction="10000"/>
          </a:bodyPr>
          <a:lstStyle/>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r>
              <a:rPr lang="sk-SK" dirty="0"/>
              <a:t>.</a:t>
            </a:r>
          </a:p>
        </p:txBody>
      </p:sp>
      <p:pic>
        <p:nvPicPr>
          <p:cNvPr id="5" name="Picture 4">
            <a:extLst>
              <a:ext uri="{FF2B5EF4-FFF2-40B4-BE49-F238E27FC236}">
                <a16:creationId xmlns:a16="http://schemas.microsoft.com/office/drawing/2014/main" id="{B014AD47-A084-4568-9020-6A65C129D9C7}"/>
              </a:ext>
            </a:extLst>
          </p:cNvPr>
          <p:cNvPicPr>
            <a:picLocks noChangeAspect="1"/>
          </p:cNvPicPr>
          <p:nvPr/>
        </p:nvPicPr>
        <p:blipFill>
          <a:blip r:embed="rId3"/>
          <a:stretch>
            <a:fillRect/>
          </a:stretch>
        </p:blipFill>
        <p:spPr>
          <a:xfrm>
            <a:off x="2521131" y="1860260"/>
            <a:ext cx="7149737" cy="4478407"/>
          </a:xfrm>
          <a:prstGeom prst="rect">
            <a:avLst/>
          </a:prstGeom>
        </p:spPr>
      </p:pic>
    </p:spTree>
    <p:extLst>
      <p:ext uri="{BB962C8B-B14F-4D97-AF65-F5344CB8AC3E}">
        <p14:creationId xmlns:p14="http://schemas.microsoft.com/office/powerpoint/2010/main" val="183231835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B0CCAC-C437-484D-8931-0EB416B362D8}"/>
              </a:ext>
            </a:extLst>
          </p:cNvPr>
          <p:cNvSpPr>
            <a:spLocks noGrp="1"/>
          </p:cNvSpPr>
          <p:nvPr>
            <p:ph type="title"/>
          </p:nvPr>
        </p:nvSpPr>
        <p:spPr/>
        <p:txBody>
          <a:bodyPr/>
          <a:lstStyle/>
          <a:p>
            <a:pPr algn="ctr"/>
            <a:r>
              <a:rPr lang="sk-SK" dirty="0">
                <a:latin typeface="Arial Black" panose="020B0A04020102020204" pitchFamily="34" charset="0"/>
              </a:rPr>
              <a:t>END</a:t>
            </a:r>
          </a:p>
        </p:txBody>
      </p:sp>
      <p:sp>
        <p:nvSpPr>
          <p:cNvPr id="3" name="Content Placeholder 2">
            <a:extLst>
              <a:ext uri="{FF2B5EF4-FFF2-40B4-BE49-F238E27FC236}">
                <a16:creationId xmlns:a16="http://schemas.microsoft.com/office/drawing/2014/main" id="{5DC88064-A240-4C10-81CD-2655DBA1554B}"/>
              </a:ext>
            </a:extLst>
          </p:cNvPr>
          <p:cNvSpPr>
            <a:spLocks noGrp="1"/>
          </p:cNvSpPr>
          <p:nvPr>
            <p:ph idx="1"/>
          </p:nvPr>
        </p:nvSpPr>
        <p:spPr/>
        <p:txBody>
          <a:bodyPr/>
          <a:lstStyle/>
          <a:p>
            <a:r>
              <a:rPr lang="sk-SK" dirty="0"/>
              <a:t>Pokračovanie o rok...</a:t>
            </a:r>
          </a:p>
        </p:txBody>
      </p:sp>
    </p:spTree>
    <p:extLst>
      <p:ext uri="{BB962C8B-B14F-4D97-AF65-F5344CB8AC3E}">
        <p14:creationId xmlns:p14="http://schemas.microsoft.com/office/powerpoint/2010/main" val="31486002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1AAD6C-1B4E-4CF4-A802-0CB4D4CB7198}"/>
              </a:ext>
            </a:extLst>
          </p:cNvPr>
          <p:cNvSpPr>
            <a:spLocks noGrp="1"/>
          </p:cNvSpPr>
          <p:nvPr>
            <p:ph type="title"/>
          </p:nvPr>
        </p:nvSpPr>
        <p:spPr/>
        <p:txBody>
          <a:bodyPr/>
          <a:lstStyle/>
          <a:p>
            <a:r>
              <a:rPr lang="sk-SK" dirty="0">
                <a:solidFill>
                  <a:prstClr val="black"/>
                </a:solidFill>
                <a:latin typeface="Arial Black" panose="020B0A04020102020204" pitchFamily="34" charset="0"/>
              </a:rPr>
              <a:t>F</a:t>
            </a:r>
            <a:r>
              <a:rPr lang="en-US" dirty="0" err="1">
                <a:solidFill>
                  <a:prstClr val="black"/>
                </a:solidFill>
                <a:latin typeface="Arial Black" panose="020B0A04020102020204" pitchFamily="34" charset="0"/>
              </a:rPr>
              <a:t>rameworks</a:t>
            </a:r>
            <a:r>
              <a:rPr lang="en-US" dirty="0">
                <a:solidFill>
                  <a:prstClr val="black"/>
                </a:solidFill>
                <a:latin typeface="Arial Black" panose="020B0A04020102020204" pitchFamily="34" charset="0"/>
              </a:rPr>
              <a:t> for Lorentz violation</a:t>
            </a:r>
            <a:endParaRPr lang="sk-SK" dirty="0"/>
          </a:p>
        </p:txBody>
      </p:sp>
      <p:sp>
        <p:nvSpPr>
          <p:cNvPr id="3" name="Content Placeholder 2">
            <a:extLst>
              <a:ext uri="{FF2B5EF4-FFF2-40B4-BE49-F238E27FC236}">
                <a16:creationId xmlns:a16="http://schemas.microsoft.com/office/drawing/2014/main" id="{1D562AE0-B8A4-430A-BEA4-4157DD7E4804}"/>
              </a:ext>
            </a:extLst>
          </p:cNvPr>
          <p:cNvSpPr>
            <a:spLocks noGrp="1"/>
          </p:cNvSpPr>
          <p:nvPr>
            <p:ph idx="1"/>
          </p:nvPr>
        </p:nvSpPr>
        <p:spPr>
          <a:xfrm>
            <a:off x="838200" y="1690688"/>
            <a:ext cx="10515600" cy="4351338"/>
          </a:xfrm>
        </p:spPr>
        <p:txBody>
          <a:bodyPr>
            <a:normAutofit lnSpcReduction="10000"/>
          </a:bodyPr>
          <a:lstStyle/>
          <a:p>
            <a:r>
              <a:rPr lang="sk-SK" dirty="0" err="1"/>
              <a:t>Systematic</a:t>
            </a:r>
            <a:r>
              <a:rPr lang="sk-SK" dirty="0"/>
              <a:t> </a:t>
            </a:r>
            <a:r>
              <a:rPr lang="sk-SK" dirty="0" err="1"/>
              <a:t>modified</a:t>
            </a:r>
            <a:r>
              <a:rPr lang="sk-SK" dirty="0"/>
              <a:t> </a:t>
            </a:r>
            <a:r>
              <a:rPr lang="sk-SK" dirty="0" err="1"/>
              <a:t>dispersion</a:t>
            </a:r>
            <a:endParaRPr lang="sk-SK" dirty="0"/>
          </a:p>
          <a:p>
            <a:r>
              <a:rPr lang="sk-SK" dirty="0" err="1"/>
              <a:t>Robertson-Mansouri-Sexl</a:t>
            </a:r>
            <a:r>
              <a:rPr lang="sk-SK" dirty="0"/>
              <a:t> </a:t>
            </a:r>
            <a:r>
              <a:rPr lang="sk-SK" dirty="0" err="1"/>
              <a:t>framework</a:t>
            </a:r>
            <a:endParaRPr lang="sk-SK" dirty="0"/>
          </a:p>
          <a:p>
            <a:r>
              <a:rPr lang="sk-SK" dirty="0"/>
              <a:t>c2 </a:t>
            </a:r>
            <a:r>
              <a:rPr lang="sk-SK" dirty="0" err="1"/>
              <a:t>framework</a:t>
            </a:r>
            <a:endParaRPr lang="sk-SK" dirty="0"/>
          </a:p>
          <a:p>
            <a:r>
              <a:rPr lang="sk-SK" dirty="0"/>
              <a:t>“</a:t>
            </a:r>
            <a:r>
              <a:rPr lang="sk-SK" dirty="0" err="1"/>
              <a:t>Doubly</a:t>
            </a:r>
            <a:r>
              <a:rPr lang="sk-SK" dirty="0"/>
              <a:t> </a:t>
            </a:r>
            <a:r>
              <a:rPr lang="sk-SK" dirty="0" err="1"/>
              <a:t>special</a:t>
            </a:r>
            <a:r>
              <a:rPr lang="sk-SK" dirty="0"/>
              <a:t>” relativity</a:t>
            </a:r>
          </a:p>
          <a:p>
            <a:r>
              <a:rPr lang="sk-SK" dirty="0" err="1"/>
              <a:t>Non-systematic</a:t>
            </a:r>
            <a:r>
              <a:rPr lang="sk-SK" dirty="0"/>
              <a:t> </a:t>
            </a:r>
            <a:r>
              <a:rPr lang="sk-SK" dirty="0" err="1"/>
              <a:t>dispersion</a:t>
            </a:r>
            <a:endParaRPr lang="sk-SK" dirty="0">
              <a:solidFill>
                <a:prstClr val="black"/>
              </a:solidFill>
            </a:endParaRPr>
          </a:p>
          <a:p>
            <a:pPr lvl="0"/>
            <a:r>
              <a:rPr lang="sk-SK" dirty="0" err="1">
                <a:solidFill>
                  <a:prstClr val="black"/>
                </a:solidFill>
              </a:rPr>
              <a:t>Effective</a:t>
            </a:r>
            <a:r>
              <a:rPr lang="sk-SK" dirty="0">
                <a:solidFill>
                  <a:prstClr val="black"/>
                </a:solidFill>
              </a:rPr>
              <a:t> </a:t>
            </a:r>
            <a:r>
              <a:rPr lang="sk-SK" dirty="0" err="1">
                <a:solidFill>
                  <a:prstClr val="black"/>
                </a:solidFill>
              </a:rPr>
              <a:t>field</a:t>
            </a:r>
            <a:r>
              <a:rPr lang="sk-SK" dirty="0">
                <a:solidFill>
                  <a:prstClr val="black"/>
                </a:solidFill>
              </a:rPr>
              <a:t> </a:t>
            </a:r>
            <a:r>
              <a:rPr lang="sk-SK" dirty="0" err="1">
                <a:solidFill>
                  <a:prstClr val="black"/>
                </a:solidFill>
              </a:rPr>
              <a:t>theory</a:t>
            </a:r>
            <a:endParaRPr lang="sk-SK" dirty="0">
              <a:solidFill>
                <a:prstClr val="black"/>
              </a:solidFill>
            </a:endParaRPr>
          </a:p>
          <a:p>
            <a:pPr lvl="0"/>
            <a:r>
              <a:rPr lang="sk-SK" dirty="0" err="1">
                <a:solidFill>
                  <a:prstClr val="black"/>
                </a:solidFill>
              </a:rPr>
              <a:t>Non-commutative</a:t>
            </a:r>
            <a:r>
              <a:rPr lang="sk-SK" dirty="0">
                <a:solidFill>
                  <a:prstClr val="black"/>
                </a:solidFill>
              </a:rPr>
              <a:t> </a:t>
            </a:r>
            <a:r>
              <a:rPr lang="sk-SK" dirty="0" err="1">
                <a:solidFill>
                  <a:prstClr val="black"/>
                </a:solidFill>
              </a:rPr>
              <a:t>spacetime</a:t>
            </a:r>
            <a:endParaRPr lang="sk-SK" dirty="0">
              <a:solidFill>
                <a:prstClr val="black"/>
              </a:solidFill>
            </a:endParaRPr>
          </a:p>
          <a:p>
            <a:pPr lvl="0"/>
            <a:r>
              <a:rPr lang="sk-SK" dirty="0">
                <a:solidFill>
                  <a:prstClr val="black"/>
                </a:solidFill>
              </a:rPr>
              <a:t>S</a:t>
            </a:r>
            <a:r>
              <a:rPr lang="en-US" dirty="0" err="1">
                <a:solidFill>
                  <a:prstClr val="black"/>
                </a:solidFill>
              </a:rPr>
              <a:t>ymmetry</a:t>
            </a:r>
            <a:r>
              <a:rPr lang="en-US" dirty="0">
                <a:solidFill>
                  <a:prstClr val="black"/>
                </a:solidFill>
              </a:rPr>
              <a:t> and relevant/irrelevant Lorentz violating operators</a:t>
            </a:r>
            <a:endParaRPr lang="sk-SK" dirty="0">
              <a:solidFill>
                <a:prstClr val="black"/>
              </a:solidFill>
            </a:endParaRPr>
          </a:p>
          <a:p>
            <a:pPr lvl="0"/>
            <a:r>
              <a:rPr lang="en-US" dirty="0">
                <a:solidFill>
                  <a:prstClr val="black"/>
                </a:solidFill>
              </a:rPr>
              <a:t>Lorentz violation with gravity in EFT</a:t>
            </a:r>
            <a:endParaRPr lang="sk-SK" dirty="0">
              <a:solidFill>
                <a:prstClr val="black"/>
              </a:solidFill>
            </a:endParaRPr>
          </a:p>
          <a:p>
            <a:pPr lvl="0"/>
            <a:endParaRPr lang="sk-SK" dirty="0"/>
          </a:p>
        </p:txBody>
      </p:sp>
    </p:spTree>
    <p:extLst>
      <p:ext uri="{BB962C8B-B14F-4D97-AF65-F5344CB8AC3E}">
        <p14:creationId xmlns:p14="http://schemas.microsoft.com/office/powerpoint/2010/main" val="202976445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766A5CB-76A3-4166-93DE-DCFF742A1E5A}"/>
              </a:ext>
            </a:extLst>
          </p:cNvPr>
          <p:cNvSpPr>
            <a:spLocks noGrp="1"/>
          </p:cNvSpPr>
          <p:nvPr>
            <p:ph type="title"/>
          </p:nvPr>
        </p:nvSpPr>
        <p:spPr/>
        <p:txBody>
          <a:bodyPr/>
          <a:lstStyle/>
          <a:p>
            <a:endParaRPr lang="sk-SK"/>
          </a:p>
        </p:txBody>
      </p:sp>
      <p:sp>
        <p:nvSpPr>
          <p:cNvPr id="3" name="Content Placeholder 2">
            <a:extLst>
              <a:ext uri="{FF2B5EF4-FFF2-40B4-BE49-F238E27FC236}">
                <a16:creationId xmlns:a16="http://schemas.microsoft.com/office/drawing/2014/main" id="{D9428D6D-0B24-4CF7-A054-A5D3A69D1B88}"/>
              </a:ext>
            </a:extLst>
          </p:cNvPr>
          <p:cNvSpPr>
            <a:spLocks noGrp="1"/>
          </p:cNvSpPr>
          <p:nvPr>
            <p:ph idx="1"/>
          </p:nvPr>
        </p:nvSpPr>
        <p:spPr/>
        <p:txBody>
          <a:bodyPr/>
          <a:lstStyle/>
          <a:p>
            <a:endParaRPr lang="sk-SK"/>
          </a:p>
        </p:txBody>
      </p:sp>
      <p:pic>
        <p:nvPicPr>
          <p:cNvPr id="4" name="Picture 3">
            <a:extLst>
              <a:ext uri="{FF2B5EF4-FFF2-40B4-BE49-F238E27FC236}">
                <a16:creationId xmlns:a16="http://schemas.microsoft.com/office/drawing/2014/main" id="{56C47144-A1E2-413E-9208-A1B832262465}"/>
              </a:ext>
            </a:extLst>
          </p:cNvPr>
          <p:cNvPicPr>
            <a:picLocks noChangeAspect="1"/>
          </p:cNvPicPr>
          <p:nvPr/>
        </p:nvPicPr>
        <p:blipFill>
          <a:blip r:embed="rId2"/>
          <a:stretch>
            <a:fillRect/>
          </a:stretch>
        </p:blipFill>
        <p:spPr>
          <a:xfrm>
            <a:off x="3237607" y="1825625"/>
            <a:ext cx="5716786" cy="4351338"/>
          </a:xfrm>
          <a:prstGeom prst="rect">
            <a:avLst/>
          </a:prstGeom>
        </p:spPr>
      </p:pic>
      <p:pic>
        <p:nvPicPr>
          <p:cNvPr id="5" name="Picture 4">
            <a:extLst>
              <a:ext uri="{FF2B5EF4-FFF2-40B4-BE49-F238E27FC236}">
                <a16:creationId xmlns:a16="http://schemas.microsoft.com/office/drawing/2014/main" id="{5F13079C-3CC7-4479-A7C4-A69BEC10180D}"/>
              </a:ext>
            </a:extLst>
          </p:cNvPr>
          <p:cNvPicPr>
            <a:picLocks noChangeAspect="1"/>
          </p:cNvPicPr>
          <p:nvPr/>
        </p:nvPicPr>
        <p:blipFill>
          <a:blip r:embed="rId3"/>
          <a:stretch>
            <a:fillRect/>
          </a:stretch>
        </p:blipFill>
        <p:spPr>
          <a:xfrm>
            <a:off x="222100" y="1153199"/>
            <a:ext cx="3656840" cy="4551599"/>
          </a:xfrm>
          <a:prstGeom prst="rect">
            <a:avLst/>
          </a:prstGeom>
        </p:spPr>
      </p:pic>
    </p:spTree>
    <p:extLst>
      <p:ext uri="{BB962C8B-B14F-4D97-AF65-F5344CB8AC3E}">
        <p14:creationId xmlns:p14="http://schemas.microsoft.com/office/powerpoint/2010/main" val="22257616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3EC3343-9855-41DC-AA6D-0C9F29A708BF}"/>
              </a:ext>
            </a:extLst>
          </p:cNvPr>
          <p:cNvSpPr>
            <a:spLocks noGrp="1"/>
          </p:cNvSpPr>
          <p:nvPr>
            <p:ph type="title"/>
          </p:nvPr>
        </p:nvSpPr>
        <p:spPr>
          <a:xfrm>
            <a:off x="744415" y="185992"/>
            <a:ext cx="10515600" cy="1325563"/>
          </a:xfrm>
        </p:spPr>
        <p:txBody>
          <a:bodyPr/>
          <a:lstStyle/>
          <a:p>
            <a:pPr algn="ctr"/>
            <a:r>
              <a:rPr lang="sk-SK" b="1" dirty="0">
                <a:solidFill>
                  <a:prstClr val="black"/>
                </a:solidFill>
                <a:latin typeface="Arial Black" panose="020B0A04020102020204" pitchFamily="34" charset="0"/>
              </a:rPr>
              <a:t>Cosmic </a:t>
            </a:r>
            <a:r>
              <a:rPr lang="sk-SK" b="1" dirty="0" err="1">
                <a:solidFill>
                  <a:prstClr val="black"/>
                </a:solidFill>
                <a:latin typeface="Arial Black" panose="020B0A04020102020204" pitchFamily="34" charset="0"/>
              </a:rPr>
              <a:t>ray</a:t>
            </a:r>
            <a:r>
              <a:rPr lang="sk-SK" b="1" dirty="0">
                <a:solidFill>
                  <a:prstClr val="black"/>
                </a:solidFill>
                <a:latin typeface="Arial Black" panose="020B0A04020102020204" pitchFamily="34" charset="0"/>
              </a:rPr>
              <a:t> </a:t>
            </a:r>
            <a:r>
              <a:rPr lang="sk-SK" b="1" dirty="0" err="1">
                <a:solidFill>
                  <a:prstClr val="black"/>
                </a:solidFill>
                <a:latin typeface="Arial Black" panose="020B0A04020102020204" pitchFamily="34" charset="0"/>
              </a:rPr>
              <a:t>spectrum</a:t>
            </a:r>
            <a:endParaRPr lang="sk-SK" dirty="0"/>
          </a:p>
        </p:txBody>
      </p:sp>
      <p:sp>
        <p:nvSpPr>
          <p:cNvPr id="3" name="Content Placeholder 2">
            <a:extLst>
              <a:ext uri="{FF2B5EF4-FFF2-40B4-BE49-F238E27FC236}">
                <a16:creationId xmlns:a16="http://schemas.microsoft.com/office/drawing/2014/main" id="{B370F46A-FF91-4A41-A17B-9C7EFE163F3E}"/>
              </a:ext>
            </a:extLst>
          </p:cNvPr>
          <p:cNvSpPr>
            <a:spLocks noGrp="1"/>
          </p:cNvSpPr>
          <p:nvPr>
            <p:ph idx="1"/>
          </p:nvPr>
        </p:nvSpPr>
        <p:spPr/>
        <p:txBody>
          <a:bodyPr/>
          <a:lstStyle/>
          <a:p>
            <a:pPr marL="0" indent="0">
              <a:buNone/>
            </a:pPr>
            <a:r>
              <a:rPr lang="sk-SK" dirty="0"/>
              <a:t>.</a:t>
            </a:r>
          </a:p>
        </p:txBody>
      </p:sp>
      <p:pic>
        <p:nvPicPr>
          <p:cNvPr id="5" name="Picture 4">
            <a:extLst>
              <a:ext uri="{FF2B5EF4-FFF2-40B4-BE49-F238E27FC236}">
                <a16:creationId xmlns:a16="http://schemas.microsoft.com/office/drawing/2014/main" id="{90E2E5E7-2858-4F01-85F8-E966E14763FA}"/>
              </a:ext>
            </a:extLst>
          </p:cNvPr>
          <p:cNvPicPr>
            <a:picLocks noChangeAspect="1"/>
          </p:cNvPicPr>
          <p:nvPr/>
        </p:nvPicPr>
        <p:blipFill>
          <a:blip r:embed="rId3"/>
          <a:stretch>
            <a:fillRect/>
          </a:stretch>
        </p:blipFill>
        <p:spPr>
          <a:xfrm>
            <a:off x="1813938" y="1511555"/>
            <a:ext cx="8564124" cy="4665408"/>
          </a:xfrm>
          <a:prstGeom prst="rect">
            <a:avLst/>
          </a:prstGeom>
        </p:spPr>
      </p:pic>
    </p:spTree>
    <p:extLst>
      <p:ext uri="{BB962C8B-B14F-4D97-AF65-F5344CB8AC3E}">
        <p14:creationId xmlns:p14="http://schemas.microsoft.com/office/powerpoint/2010/main" val="88248835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461C47-DCE0-48B1-9021-5154093C4F96}"/>
              </a:ext>
            </a:extLst>
          </p:cNvPr>
          <p:cNvSpPr>
            <a:spLocks noGrp="1"/>
          </p:cNvSpPr>
          <p:nvPr>
            <p:ph type="title"/>
          </p:nvPr>
        </p:nvSpPr>
        <p:spPr/>
        <p:txBody>
          <a:bodyPr/>
          <a:lstStyle/>
          <a:p>
            <a:pPr algn="ctr"/>
            <a:r>
              <a:rPr lang="sk-SK" b="1" dirty="0">
                <a:latin typeface="Arial Black" panose="020B0A04020102020204" pitchFamily="34" charset="0"/>
              </a:rPr>
              <a:t>Model UHECR s </a:t>
            </a:r>
            <a:r>
              <a:rPr lang="sk-SK" b="1" dirty="0" err="1">
                <a:latin typeface="Arial Black" panose="020B0A04020102020204" pitchFamily="34" charset="0"/>
              </a:rPr>
              <a:t>LIVom</a:t>
            </a:r>
            <a:endParaRPr lang="sk-SK" b="1" dirty="0">
              <a:latin typeface="Arial Black" panose="020B0A04020102020204" pitchFamily="34" charset="0"/>
            </a:endParaRPr>
          </a:p>
        </p:txBody>
      </p:sp>
      <p:sp>
        <p:nvSpPr>
          <p:cNvPr id="3" name="Content Placeholder 2">
            <a:extLst>
              <a:ext uri="{FF2B5EF4-FFF2-40B4-BE49-F238E27FC236}">
                <a16:creationId xmlns:a16="http://schemas.microsoft.com/office/drawing/2014/main" id="{53080AEC-C93C-45E1-9F10-3BBAFE2FA233}"/>
              </a:ext>
            </a:extLst>
          </p:cNvPr>
          <p:cNvSpPr>
            <a:spLocks noGrp="1"/>
          </p:cNvSpPr>
          <p:nvPr>
            <p:ph idx="1"/>
          </p:nvPr>
        </p:nvSpPr>
        <p:spPr/>
        <p:txBody>
          <a:bodyPr/>
          <a:lstStyle/>
          <a:p>
            <a:pPr marL="0" indent="0">
              <a:buNone/>
            </a:pPr>
            <a:r>
              <a:rPr lang="sk-SK" dirty="0"/>
              <a:t>Motivácia - skúmanie alternatívnych hypotéz v súvislosti s propagáciou kozmického žiarenia.</a:t>
            </a:r>
          </a:p>
        </p:txBody>
      </p:sp>
      <p:pic>
        <p:nvPicPr>
          <p:cNvPr id="4" name="Picture 3">
            <a:extLst>
              <a:ext uri="{FF2B5EF4-FFF2-40B4-BE49-F238E27FC236}">
                <a16:creationId xmlns:a16="http://schemas.microsoft.com/office/drawing/2014/main" id="{D3E55DB2-B505-4F88-B31B-F04A37D641E7}"/>
              </a:ext>
            </a:extLst>
          </p:cNvPr>
          <p:cNvPicPr>
            <a:picLocks noChangeAspect="1"/>
          </p:cNvPicPr>
          <p:nvPr/>
        </p:nvPicPr>
        <p:blipFill>
          <a:blip r:embed="rId3"/>
          <a:stretch>
            <a:fillRect/>
          </a:stretch>
        </p:blipFill>
        <p:spPr>
          <a:xfrm>
            <a:off x="2035030" y="2604520"/>
            <a:ext cx="7351232" cy="838298"/>
          </a:xfrm>
          <a:prstGeom prst="rect">
            <a:avLst/>
          </a:prstGeom>
        </p:spPr>
      </p:pic>
      <p:pic>
        <p:nvPicPr>
          <p:cNvPr id="9" name="Picture 8">
            <a:extLst>
              <a:ext uri="{FF2B5EF4-FFF2-40B4-BE49-F238E27FC236}">
                <a16:creationId xmlns:a16="http://schemas.microsoft.com/office/drawing/2014/main" id="{4E9033BC-6329-496E-AFC4-E55753C432DD}"/>
              </a:ext>
            </a:extLst>
          </p:cNvPr>
          <p:cNvPicPr>
            <a:picLocks noChangeAspect="1"/>
          </p:cNvPicPr>
          <p:nvPr/>
        </p:nvPicPr>
        <p:blipFill>
          <a:blip r:embed="rId4"/>
          <a:stretch>
            <a:fillRect/>
          </a:stretch>
        </p:blipFill>
        <p:spPr>
          <a:xfrm>
            <a:off x="4318305" y="3463082"/>
            <a:ext cx="2684532" cy="614333"/>
          </a:xfrm>
          <a:prstGeom prst="rect">
            <a:avLst/>
          </a:prstGeom>
        </p:spPr>
      </p:pic>
      <p:sp>
        <p:nvSpPr>
          <p:cNvPr id="10" name="Arrow: Down 9">
            <a:extLst>
              <a:ext uri="{FF2B5EF4-FFF2-40B4-BE49-F238E27FC236}">
                <a16:creationId xmlns:a16="http://schemas.microsoft.com/office/drawing/2014/main" id="{B5627FE8-6544-4D87-A16B-259DDAD6AD1A}"/>
              </a:ext>
            </a:extLst>
          </p:cNvPr>
          <p:cNvSpPr/>
          <p:nvPr/>
        </p:nvSpPr>
        <p:spPr>
          <a:xfrm>
            <a:off x="5325292" y="2576885"/>
            <a:ext cx="670559" cy="83829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pic>
        <p:nvPicPr>
          <p:cNvPr id="11" name="Picture 10">
            <a:extLst>
              <a:ext uri="{FF2B5EF4-FFF2-40B4-BE49-F238E27FC236}">
                <a16:creationId xmlns:a16="http://schemas.microsoft.com/office/drawing/2014/main" id="{D991AC3B-BFFB-4FD2-A736-5DF29884E551}"/>
              </a:ext>
            </a:extLst>
          </p:cNvPr>
          <p:cNvPicPr>
            <a:picLocks noChangeAspect="1"/>
          </p:cNvPicPr>
          <p:nvPr/>
        </p:nvPicPr>
        <p:blipFill>
          <a:blip r:embed="rId5"/>
          <a:stretch>
            <a:fillRect/>
          </a:stretch>
        </p:blipFill>
        <p:spPr>
          <a:xfrm>
            <a:off x="3778652" y="5100330"/>
            <a:ext cx="4019550" cy="962025"/>
          </a:xfrm>
          <a:prstGeom prst="rect">
            <a:avLst/>
          </a:prstGeom>
        </p:spPr>
      </p:pic>
      <p:sp>
        <p:nvSpPr>
          <p:cNvPr id="12" name="Arrow: Down 11">
            <a:extLst>
              <a:ext uri="{FF2B5EF4-FFF2-40B4-BE49-F238E27FC236}">
                <a16:creationId xmlns:a16="http://schemas.microsoft.com/office/drawing/2014/main" id="{0BAEB20A-6635-4948-B176-C25AC81D6641}"/>
              </a:ext>
            </a:extLst>
          </p:cNvPr>
          <p:cNvSpPr/>
          <p:nvPr/>
        </p:nvSpPr>
        <p:spPr>
          <a:xfrm>
            <a:off x="5325292" y="4125314"/>
            <a:ext cx="770708" cy="97501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k-SK"/>
          </a:p>
        </p:txBody>
      </p:sp>
      <p:cxnSp>
        <p:nvCxnSpPr>
          <p:cNvPr id="16" name="Straight Connector 15">
            <a:extLst>
              <a:ext uri="{FF2B5EF4-FFF2-40B4-BE49-F238E27FC236}">
                <a16:creationId xmlns:a16="http://schemas.microsoft.com/office/drawing/2014/main" id="{EC89382C-84B8-4EC2-8B04-3219080C070B}"/>
              </a:ext>
            </a:extLst>
          </p:cNvPr>
          <p:cNvCxnSpPr/>
          <p:nvPr/>
        </p:nvCxnSpPr>
        <p:spPr>
          <a:xfrm>
            <a:off x="6740434" y="4859383"/>
            <a:ext cx="0" cy="142385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E8DE6A7F-6BC2-4DE4-AD4B-A758ECAFED8F}"/>
              </a:ext>
            </a:extLst>
          </p:cNvPr>
          <p:cNvCxnSpPr/>
          <p:nvPr/>
        </p:nvCxnSpPr>
        <p:spPr>
          <a:xfrm>
            <a:off x="6740434" y="4859383"/>
            <a:ext cx="1175657" cy="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F98CEB64-9ABE-4799-A86F-40ACEC94DFC2}"/>
              </a:ext>
            </a:extLst>
          </p:cNvPr>
          <p:cNvCxnSpPr>
            <a:cxnSpLocks/>
          </p:cNvCxnSpPr>
          <p:nvPr/>
        </p:nvCxnSpPr>
        <p:spPr>
          <a:xfrm>
            <a:off x="7916091" y="4846320"/>
            <a:ext cx="0" cy="1423851"/>
          </a:xfrm>
          <a:prstGeom prst="line">
            <a:avLst/>
          </a:prstGeom>
        </p:spPr>
        <p:style>
          <a:lnRef idx="1">
            <a:schemeClr val="accent1"/>
          </a:lnRef>
          <a:fillRef idx="0">
            <a:schemeClr val="accent1"/>
          </a:fillRef>
          <a:effectRef idx="0">
            <a:schemeClr val="accent1"/>
          </a:effectRef>
          <a:fontRef idx="minor">
            <a:schemeClr val="tx1"/>
          </a:fontRef>
        </p:style>
      </p:cxnSp>
      <p:cxnSp>
        <p:nvCxnSpPr>
          <p:cNvPr id="22" name="Straight Connector 21">
            <a:extLst>
              <a:ext uri="{FF2B5EF4-FFF2-40B4-BE49-F238E27FC236}">
                <a16:creationId xmlns:a16="http://schemas.microsoft.com/office/drawing/2014/main" id="{260D814E-3FF7-4261-BFFB-6E4866C3D425}"/>
              </a:ext>
            </a:extLst>
          </p:cNvPr>
          <p:cNvCxnSpPr/>
          <p:nvPr/>
        </p:nvCxnSpPr>
        <p:spPr>
          <a:xfrm>
            <a:off x="6740434" y="6278880"/>
            <a:ext cx="1175657" cy="0"/>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13744328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58EBDE73-5B5F-4D88-AA23-C532A0581EED}"/>
              </a:ext>
            </a:extLst>
          </p:cNvPr>
          <p:cNvSpPr>
            <a:spLocks noGrp="1"/>
          </p:cNvSpPr>
          <p:nvPr>
            <p:ph idx="1"/>
          </p:nvPr>
        </p:nvSpPr>
        <p:spPr/>
        <p:txBody>
          <a:bodyPr/>
          <a:lstStyle/>
          <a:p>
            <a:pPr marL="0" indent="0">
              <a:buNone/>
            </a:pPr>
            <a:r>
              <a:rPr lang="sk-SK" dirty="0"/>
              <a:t>.</a:t>
            </a:r>
          </a:p>
        </p:txBody>
      </p:sp>
      <p:pic>
        <p:nvPicPr>
          <p:cNvPr id="4" name="Picture 3">
            <a:extLst>
              <a:ext uri="{FF2B5EF4-FFF2-40B4-BE49-F238E27FC236}">
                <a16:creationId xmlns:a16="http://schemas.microsoft.com/office/drawing/2014/main" id="{0C6BCFC8-DBC3-4AB2-BFEB-A0085A8D262A}"/>
              </a:ext>
            </a:extLst>
          </p:cNvPr>
          <p:cNvPicPr>
            <a:picLocks noChangeAspect="1"/>
          </p:cNvPicPr>
          <p:nvPr/>
        </p:nvPicPr>
        <p:blipFill>
          <a:blip r:embed="rId3"/>
          <a:stretch>
            <a:fillRect/>
          </a:stretch>
        </p:blipFill>
        <p:spPr>
          <a:xfrm>
            <a:off x="1890346" y="1608626"/>
            <a:ext cx="8411307" cy="4483639"/>
          </a:xfrm>
          <a:prstGeom prst="rect">
            <a:avLst/>
          </a:prstGeom>
        </p:spPr>
      </p:pic>
      <p:sp>
        <p:nvSpPr>
          <p:cNvPr id="5" name="Title 1">
            <a:extLst>
              <a:ext uri="{FF2B5EF4-FFF2-40B4-BE49-F238E27FC236}">
                <a16:creationId xmlns:a16="http://schemas.microsoft.com/office/drawing/2014/main" id="{122DAD42-8E4E-49C4-8680-9D85A9D17168}"/>
              </a:ext>
            </a:extLst>
          </p:cNvPr>
          <p:cNvSpPr>
            <a:spLocks noGrp="1"/>
          </p:cNvSpPr>
          <p:nvPr>
            <p:ph type="title"/>
          </p:nvPr>
        </p:nvSpPr>
        <p:spPr/>
        <p:txBody>
          <a:bodyPr/>
          <a:lstStyle/>
          <a:p>
            <a:pPr algn="ctr"/>
            <a:r>
              <a:rPr lang="sk-SK" b="1" dirty="0">
                <a:latin typeface="Arial Black" panose="020B0A04020102020204" pitchFamily="34" charset="0"/>
              </a:rPr>
              <a:t>Cosmic </a:t>
            </a:r>
            <a:r>
              <a:rPr lang="sk-SK" b="1" dirty="0" err="1">
                <a:latin typeface="Arial Black" panose="020B0A04020102020204" pitchFamily="34" charset="0"/>
              </a:rPr>
              <a:t>ray</a:t>
            </a:r>
            <a:r>
              <a:rPr lang="sk-SK" b="1" dirty="0">
                <a:latin typeface="Arial Black" panose="020B0A04020102020204" pitchFamily="34" charset="0"/>
              </a:rPr>
              <a:t> </a:t>
            </a:r>
            <a:r>
              <a:rPr lang="sk-SK" b="1" dirty="0" err="1">
                <a:latin typeface="Arial Black" panose="020B0A04020102020204" pitchFamily="34" charset="0"/>
              </a:rPr>
              <a:t>spectrum</a:t>
            </a:r>
            <a:endParaRPr lang="sk-SK" b="1" dirty="0">
              <a:latin typeface="Arial Black" panose="020B0A04020102020204" pitchFamily="34" charset="0"/>
            </a:endParaRPr>
          </a:p>
        </p:txBody>
      </p:sp>
    </p:spTree>
    <p:extLst>
      <p:ext uri="{BB962C8B-B14F-4D97-AF65-F5344CB8AC3E}">
        <p14:creationId xmlns:p14="http://schemas.microsoft.com/office/powerpoint/2010/main" val="415831961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43F2F-12BB-4122-9007-516261EE251E}"/>
              </a:ext>
            </a:extLst>
          </p:cNvPr>
          <p:cNvSpPr>
            <a:spLocks noGrp="1"/>
          </p:cNvSpPr>
          <p:nvPr>
            <p:ph type="title"/>
          </p:nvPr>
        </p:nvSpPr>
        <p:spPr/>
        <p:txBody>
          <a:bodyPr/>
          <a:lstStyle/>
          <a:p>
            <a:pPr algn="ctr"/>
            <a:r>
              <a:rPr lang="sk-SK" b="1" dirty="0">
                <a:latin typeface="Arial Black" panose="020B0A04020102020204" pitchFamily="34" charset="0"/>
              </a:rPr>
              <a:t>Otvorené otázky o UHECR</a:t>
            </a:r>
          </a:p>
        </p:txBody>
      </p:sp>
      <p:sp>
        <p:nvSpPr>
          <p:cNvPr id="3" name="Content Placeholder 2">
            <a:extLst>
              <a:ext uri="{FF2B5EF4-FFF2-40B4-BE49-F238E27FC236}">
                <a16:creationId xmlns:a16="http://schemas.microsoft.com/office/drawing/2014/main" id="{367A6470-5B56-48DB-8417-33EC3FBC6CBE}"/>
              </a:ext>
            </a:extLst>
          </p:cNvPr>
          <p:cNvSpPr>
            <a:spLocks noGrp="1"/>
          </p:cNvSpPr>
          <p:nvPr>
            <p:ph idx="1"/>
          </p:nvPr>
        </p:nvSpPr>
        <p:spPr/>
        <p:txBody>
          <a:bodyPr/>
          <a:lstStyle/>
          <a:p>
            <a:r>
              <a:rPr lang="sk-SK" dirty="0"/>
              <a:t>Ako je možné vidieť častice s energiou väčšou ako je GZK </a:t>
            </a:r>
            <a:r>
              <a:rPr lang="sk-SK" dirty="0" err="1"/>
              <a:t>mez</a:t>
            </a:r>
            <a:r>
              <a:rPr lang="sk-SK" dirty="0"/>
              <a:t>?</a:t>
            </a:r>
          </a:p>
          <a:p>
            <a:r>
              <a:rPr lang="sk-SK" dirty="0"/>
              <a:t>Aký je zdroj tak silného žiarenia E?</a:t>
            </a:r>
          </a:p>
          <a:p>
            <a:r>
              <a:rPr lang="sk-SK" dirty="0"/>
              <a:t>Kde sú tieto zdroje?</a:t>
            </a:r>
            <a:endParaRPr lang="en-US" dirty="0"/>
          </a:p>
          <a:p>
            <a:endParaRPr lang="sk-SK" dirty="0"/>
          </a:p>
        </p:txBody>
      </p:sp>
    </p:spTree>
    <p:extLst>
      <p:ext uri="{BB962C8B-B14F-4D97-AF65-F5344CB8AC3E}">
        <p14:creationId xmlns:p14="http://schemas.microsoft.com/office/powerpoint/2010/main" val="23769124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26D1C9-5C57-49F1-99E3-7ECE4D1B18E6}"/>
              </a:ext>
            </a:extLst>
          </p:cNvPr>
          <p:cNvSpPr>
            <a:spLocks noGrp="1"/>
          </p:cNvSpPr>
          <p:nvPr>
            <p:ph type="title"/>
          </p:nvPr>
        </p:nvSpPr>
        <p:spPr>
          <a:xfrm>
            <a:off x="838200" y="-19001"/>
            <a:ext cx="10515600" cy="1325563"/>
          </a:xfrm>
        </p:spPr>
        <p:txBody>
          <a:bodyPr/>
          <a:lstStyle/>
          <a:p>
            <a:pPr algn="ctr"/>
            <a:r>
              <a:rPr lang="sk-SK" b="1" dirty="0">
                <a:latin typeface="Arial Black" panose="020B0A04020102020204" pitchFamily="34" charset="0"/>
              </a:rPr>
              <a:t>Cosmic </a:t>
            </a:r>
            <a:r>
              <a:rPr lang="sk-SK" b="1" dirty="0" err="1">
                <a:latin typeface="Arial Black" panose="020B0A04020102020204" pitchFamily="34" charset="0"/>
              </a:rPr>
              <a:t>ray</a:t>
            </a:r>
            <a:r>
              <a:rPr lang="sk-SK" b="1" dirty="0">
                <a:latin typeface="Arial Black" panose="020B0A04020102020204" pitchFamily="34" charset="0"/>
              </a:rPr>
              <a:t> </a:t>
            </a:r>
            <a:r>
              <a:rPr lang="sk-SK" b="1" dirty="0" err="1">
                <a:latin typeface="Arial Black" panose="020B0A04020102020204" pitchFamily="34" charset="0"/>
              </a:rPr>
              <a:t>spectrum</a:t>
            </a:r>
            <a:endParaRPr lang="sk-SK" b="1" dirty="0">
              <a:latin typeface="Arial Black" panose="020B0A04020102020204" pitchFamily="34" charset="0"/>
            </a:endParaRPr>
          </a:p>
        </p:txBody>
      </p:sp>
      <p:sp>
        <p:nvSpPr>
          <p:cNvPr id="3" name="Content Placeholder 2">
            <a:extLst>
              <a:ext uri="{FF2B5EF4-FFF2-40B4-BE49-F238E27FC236}">
                <a16:creationId xmlns:a16="http://schemas.microsoft.com/office/drawing/2014/main" id="{5D7C8E04-C9C8-49DF-84AE-03721F1A63A8}"/>
              </a:ext>
            </a:extLst>
          </p:cNvPr>
          <p:cNvSpPr>
            <a:spLocks noGrp="1"/>
          </p:cNvSpPr>
          <p:nvPr>
            <p:ph idx="1"/>
          </p:nvPr>
        </p:nvSpPr>
        <p:spPr/>
        <p:txBody>
          <a:bodyPr/>
          <a:lstStyle/>
          <a:p>
            <a:pPr marL="0" indent="0">
              <a:buNone/>
            </a:pPr>
            <a:r>
              <a:rPr lang="sk-SK" dirty="0"/>
              <a:t>.</a:t>
            </a:r>
          </a:p>
        </p:txBody>
      </p:sp>
      <p:pic>
        <p:nvPicPr>
          <p:cNvPr id="7" name="Picture 6">
            <a:extLst>
              <a:ext uri="{FF2B5EF4-FFF2-40B4-BE49-F238E27FC236}">
                <a16:creationId xmlns:a16="http://schemas.microsoft.com/office/drawing/2014/main" id="{95E039ED-22C4-483E-B33A-019F627F24D9}"/>
              </a:ext>
            </a:extLst>
          </p:cNvPr>
          <p:cNvPicPr>
            <a:picLocks noChangeAspect="1"/>
          </p:cNvPicPr>
          <p:nvPr/>
        </p:nvPicPr>
        <p:blipFill>
          <a:blip r:embed="rId3"/>
          <a:stretch>
            <a:fillRect/>
          </a:stretch>
        </p:blipFill>
        <p:spPr>
          <a:xfrm>
            <a:off x="3943043" y="1555678"/>
            <a:ext cx="7686249" cy="4001061"/>
          </a:xfrm>
          <a:prstGeom prst="rect">
            <a:avLst/>
          </a:prstGeom>
        </p:spPr>
      </p:pic>
      <p:pic>
        <p:nvPicPr>
          <p:cNvPr id="10" name="Picture 9">
            <a:extLst>
              <a:ext uri="{FF2B5EF4-FFF2-40B4-BE49-F238E27FC236}">
                <a16:creationId xmlns:a16="http://schemas.microsoft.com/office/drawing/2014/main" id="{78598D76-BD2F-4FC7-B055-13FE02432CD7}"/>
              </a:ext>
            </a:extLst>
          </p:cNvPr>
          <p:cNvPicPr>
            <a:picLocks noChangeAspect="1"/>
          </p:cNvPicPr>
          <p:nvPr/>
        </p:nvPicPr>
        <p:blipFill>
          <a:blip r:embed="rId4"/>
          <a:stretch>
            <a:fillRect/>
          </a:stretch>
        </p:blipFill>
        <p:spPr>
          <a:xfrm>
            <a:off x="562708" y="1100999"/>
            <a:ext cx="2975625" cy="4656001"/>
          </a:xfrm>
          <a:prstGeom prst="rect">
            <a:avLst/>
          </a:prstGeom>
        </p:spPr>
      </p:pic>
    </p:spTree>
    <p:extLst>
      <p:ext uri="{BB962C8B-B14F-4D97-AF65-F5344CB8AC3E}">
        <p14:creationId xmlns:p14="http://schemas.microsoft.com/office/powerpoint/2010/main" val="39458376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3538B9-9997-4F39-B230-CADBBE8018FC}"/>
              </a:ext>
            </a:extLst>
          </p:cNvPr>
          <p:cNvSpPr>
            <a:spLocks noGrp="1"/>
          </p:cNvSpPr>
          <p:nvPr>
            <p:ph type="title"/>
          </p:nvPr>
        </p:nvSpPr>
        <p:spPr/>
        <p:txBody>
          <a:bodyPr/>
          <a:lstStyle/>
          <a:p>
            <a:pPr algn="ctr"/>
            <a:r>
              <a:rPr lang="sk-SK" b="1" dirty="0">
                <a:latin typeface="Arial Black" panose="020B0A04020102020204" pitchFamily="34" charset="0"/>
              </a:rPr>
              <a:t>Odpovede na tieto otázky</a:t>
            </a:r>
          </a:p>
        </p:txBody>
      </p:sp>
      <p:sp>
        <p:nvSpPr>
          <p:cNvPr id="3" name="Content Placeholder 2">
            <a:extLst>
              <a:ext uri="{FF2B5EF4-FFF2-40B4-BE49-F238E27FC236}">
                <a16:creationId xmlns:a16="http://schemas.microsoft.com/office/drawing/2014/main" id="{8D375C89-7419-404B-851B-C809858314B8}"/>
              </a:ext>
            </a:extLst>
          </p:cNvPr>
          <p:cNvSpPr>
            <a:spLocks noGrp="1"/>
          </p:cNvSpPr>
          <p:nvPr>
            <p:ph idx="1"/>
          </p:nvPr>
        </p:nvSpPr>
        <p:spPr/>
        <p:txBody>
          <a:bodyPr>
            <a:normAutofit/>
          </a:bodyPr>
          <a:lstStyle/>
          <a:p>
            <a:r>
              <a:rPr lang="sk-SK" sz="4000" dirty="0"/>
              <a:t>Klasické</a:t>
            </a:r>
          </a:p>
          <a:p>
            <a:r>
              <a:rPr lang="sk-SK" sz="4000" dirty="0"/>
              <a:t>Exotické</a:t>
            </a:r>
          </a:p>
          <a:p>
            <a:pPr lvl="1"/>
            <a:r>
              <a:rPr lang="sk-SK" sz="3600" dirty="0"/>
              <a:t>LIV</a:t>
            </a:r>
          </a:p>
          <a:p>
            <a:pPr lvl="1"/>
            <a:r>
              <a:rPr lang="sk-SK" sz="3600" dirty="0"/>
              <a:t>Kozmologické defekty</a:t>
            </a:r>
          </a:p>
          <a:p>
            <a:pPr lvl="1"/>
            <a:r>
              <a:rPr lang="sk-SK" sz="3600" dirty="0"/>
              <a:t>Rozpad tmavej hmoty</a:t>
            </a:r>
          </a:p>
        </p:txBody>
      </p:sp>
    </p:spTree>
    <p:extLst>
      <p:ext uri="{BB962C8B-B14F-4D97-AF65-F5344CB8AC3E}">
        <p14:creationId xmlns:p14="http://schemas.microsoft.com/office/powerpoint/2010/main" val="20489224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B4931-CD37-40D3-BA93-32211B9526A8}"/>
              </a:ext>
            </a:extLst>
          </p:cNvPr>
          <p:cNvSpPr>
            <a:spLocks noGrp="1"/>
          </p:cNvSpPr>
          <p:nvPr>
            <p:ph type="title"/>
          </p:nvPr>
        </p:nvSpPr>
        <p:spPr>
          <a:xfrm>
            <a:off x="838200" y="165833"/>
            <a:ext cx="10515600" cy="1325563"/>
          </a:xfrm>
        </p:spPr>
        <p:txBody>
          <a:bodyPr/>
          <a:lstStyle/>
          <a:p>
            <a:pPr algn="ctr"/>
            <a:r>
              <a:rPr lang="sk-SK" b="1" dirty="0">
                <a:latin typeface="Arial Black" panose="020B0A04020102020204" pitchFamily="34" charset="0"/>
              </a:rPr>
              <a:t>Cosmodefekty</a:t>
            </a:r>
          </a:p>
        </p:txBody>
      </p:sp>
      <p:sp>
        <p:nvSpPr>
          <p:cNvPr id="3" name="Content Placeholder 2">
            <a:extLst>
              <a:ext uri="{FF2B5EF4-FFF2-40B4-BE49-F238E27FC236}">
                <a16:creationId xmlns:a16="http://schemas.microsoft.com/office/drawing/2014/main" id="{EE62B1BE-E679-4B54-A780-DCC858C9E053}"/>
              </a:ext>
            </a:extLst>
          </p:cNvPr>
          <p:cNvSpPr>
            <a:spLocks noGrp="1"/>
          </p:cNvSpPr>
          <p:nvPr>
            <p:ph idx="1"/>
          </p:nvPr>
        </p:nvSpPr>
        <p:spPr/>
        <p:txBody>
          <a:bodyPr/>
          <a:lstStyle/>
          <a:p>
            <a:pPr marL="0" indent="0">
              <a:buNone/>
            </a:pPr>
            <a:r>
              <a:rPr lang="sk-SK" dirty="0"/>
              <a:t>.</a:t>
            </a:r>
          </a:p>
        </p:txBody>
      </p:sp>
      <p:pic>
        <p:nvPicPr>
          <p:cNvPr id="6" name="Picture 5">
            <a:extLst>
              <a:ext uri="{FF2B5EF4-FFF2-40B4-BE49-F238E27FC236}">
                <a16:creationId xmlns:a16="http://schemas.microsoft.com/office/drawing/2014/main" id="{A8CB2C62-DCBE-4D64-9B53-06D8AF30615A}"/>
              </a:ext>
            </a:extLst>
          </p:cNvPr>
          <p:cNvPicPr>
            <a:picLocks noChangeAspect="1"/>
          </p:cNvPicPr>
          <p:nvPr/>
        </p:nvPicPr>
        <p:blipFill>
          <a:blip r:embed="rId3"/>
          <a:stretch>
            <a:fillRect/>
          </a:stretch>
        </p:blipFill>
        <p:spPr>
          <a:xfrm>
            <a:off x="3082343" y="1385837"/>
            <a:ext cx="6027314" cy="4908906"/>
          </a:xfrm>
          <a:prstGeom prst="rect">
            <a:avLst/>
          </a:prstGeom>
        </p:spPr>
      </p:pic>
    </p:spTree>
    <p:extLst>
      <p:ext uri="{BB962C8B-B14F-4D97-AF65-F5344CB8AC3E}">
        <p14:creationId xmlns:p14="http://schemas.microsoft.com/office/powerpoint/2010/main" val="43192201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186B22A-07FA-4317-AD3A-A798430756C3}"/>
              </a:ext>
            </a:extLst>
          </p:cNvPr>
          <p:cNvSpPr>
            <a:spLocks noGrp="1"/>
          </p:cNvSpPr>
          <p:nvPr>
            <p:ph type="title"/>
          </p:nvPr>
        </p:nvSpPr>
        <p:spPr>
          <a:xfrm>
            <a:off x="838200" y="262233"/>
            <a:ext cx="10515600" cy="1325563"/>
          </a:xfrm>
        </p:spPr>
        <p:txBody>
          <a:bodyPr/>
          <a:lstStyle/>
          <a:p>
            <a:pPr algn="ctr"/>
            <a:r>
              <a:rPr lang="sk-SK" dirty="0">
                <a:latin typeface="Arial Black" panose="020B0A04020102020204" pitchFamily="34" charset="0"/>
              </a:rPr>
              <a:t>Rozpad tmavej hmoty</a:t>
            </a:r>
          </a:p>
        </p:txBody>
      </p:sp>
      <p:sp>
        <p:nvSpPr>
          <p:cNvPr id="3" name="Content Placeholder 2">
            <a:extLst>
              <a:ext uri="{FF2B5EF4-FFF2-40B4-BE49-F238E27FC236}">
                <a16:creationId xmlns:a16="http://schemas.microsoft.com/office/drawing/2014/main" id="{63E10F0F-73B3-4690-8FF8-89C30C2555D3}"/>
              </a:ext>
            </a:extLst>
          </p:cNvPr>
          <p:cNvSpPr>
            <a:spLocks noGrp="1"/>
          </p:cNvSpPr>
          <p:nvPr>
            <p:ph idx="1"/>
          </p:nvPr>
        </p:nvSpPr>
        <p:spPr/>
        <p:txBody>
          <a:bodyPr/>
          <a:lstStyle/>
          <a:p>
            <a:pPr marL="0" indent="0">
              <a:buNone/>
            </a:pPr>
            <a:r>
              <a:rPr lang="sk-SK" dirty="0"/>
              <a:t>.</a:t>
            </a:r>
          </a:p>
        </p:txBody>
      </p:sp>
      <p:pic>
        <p:nvPicPr>
          <p:cNvPr id="6" name="Picture 5">
            <a:extLst>
              <a:ext uri="{FF2B5EF4-FFF2-40B4-BE49-F238E27FC236}">
                <a16:creationId xmlns:a16="http://schemas.microsoft.com/office/drawing/2014/main" id="{ABBABE33-6584-48C8-B7D9-12913A7D6FB8}"/>
              </a:ext>
            </a:extLst>
          </p:cNvPr>
          <p:cNvPicPr>
            <a:picLocks noChangeAspect="1"/>
          </p:cNvPicPr>
          <p:nvPr/>
        </p:nvPicPr>
        <p:blipFill>
          <a:blip r:embed="rId3"/>
          <a:stretch>
            <a:fillRect/>
          </a:stretch>
        </p:blipFill>
        <p:spPr>
          <a:xfrm>
            <a:off x="2884561" y="1587796"/>
            <a:ext cx="6422877" cy="4684050"/>
          </a:xfrm>
          <a:prstGeom prst="rect">
            <a:avLst/>
          </a:prstGeom>
        </p:spPr>
      </p:pic>
    </p:spTree>
    <p:extLst>
      <p:ext uri="{BB962C8B-B14F-4D97-AF65-F5344CB8AC3E}">
        <p14:creationId xmlns:p14="http://schemas.microsoft.com/office/powerpoint/2010/main" val="251688870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78AC342-1795-4118-8371-D7B2A54B4EF3}"/>
              </a:ext>
            </a:extLst>
          </p:cNvPr>
          <p:cNvSpPr>
            <a:spLocks noGrp="1"/>
          </p:cNvSpPr>
          <p:nvPr>
            <p:ph type="title"/>
          </p:nvPr>
        </p:nvSpPr>
        <p:spPr>
          <a:xfrm>
            <a:off x="838200" y="315995"/>
            <a:ext cx="10515600" cy="1325563"/>
          </a:xfrm>
        </p:spPr>
        <p:txBody>
          <a:bodyPr/>
          <a:lstStyle/>
          <a:p>
            <a:pPr algn="ctr"/>
            <a:r>
              <a:rPr lang="sk-SK" b="1" dirty="0">
                <a:latin typeface="Arial Black" panose="020B0A04020102020204" pitchFamily="34" charset="0"/>
              </a:rPr>
              <a:t>GZK </a:t>
            </a:r>
            <a:r>
              <a:rPr lang="sk-SK" b="1" dirty="0" err="1">
                <a:latin typeface="Arial Black" panose="020B0A04020102020204" pitchFamily="34" charset="0"/>
              </a:rPr>
              <a:t>cutoff</a:t>
            </a:r>
            <a:endParaRPr lang="sk-SK" b="1" dirty="0">
              <a:latin typeface="Arial Black" panose="020B0A04020102020204" pitchFamily="34" charset="0"/>
            </a:endParaRPr>
          </a:p>
        </p:txBody>
      </p:sp>
      <p:sp>
        <p:nvSpPr>
          <p:cNvPr id="3" name="Content Placeholder 2">
            <a:extLst>
              <a:ext uri="{FF2B5EF4-FFF2-40B4-BE49-F238E27FC236}">
                <a16:creationId xmlns:a16="http://schemas.microsoft.com/office/drawing/2014/main" id="{8D00F9E5-EEB4-4110-92B5-D702E696D62D}"/>
              </a:ext>
            </a:extLst>
          </p:cNvPr>
          <p:cNvSpPr>
            <a:spLocks noGrp="1"/>
          </p:cNvSpPr>
          <p:nvPr>
            <p:ph idx="1"/>
          </p:nvPr>
        </p:nvSpPr>
        <p:spPr/>
        <p:txBody>
          <a:bodyPr/>
          <a:lstStyle/>
          <a:p>
            <a:pPr marL="0" indent="0">
              <a:buNone/>
            </a:pPr>
            <a:r>
              <a:rPr lang="sk-SK" dirty="0"/>
              <a:t>.</a:t>
            </a:r>
          </a:p>
        </p:txBody>
      </p:sp>
      <p:pic>
        <p:nvPicPr>
          <p:cNvPr id="4" name="Picture 3">
            <a:extLst>
              <a:ext uri="{FF2B5EF4-FFF2-40B4-BE49-F238E27FC236}">
                <a16:creationId xmlns:a16="http://schemas.microsoft.com/office/drawing/2014/main" id="{DC0C61BD-7B29-4EC4-8C6F-C0FE1AF64E1B}"/>
              </a:ext>
            </a:extLst>
          </p:cNvPr>
          <p:cNvPicPr>
            <a:picLocks noChangeAspect="1"/>
          </p:cNvPicPr>
          <p:nvPr/>
        </p:nvPicPr>
        <p:blipFill>
          <a:blip r:embed="rId3"/>
          <a:stretch>
            <a:fillRect/>
          </a:stretch>
        </p:blipFill>
        <p:spPr>
          <a:xfrm>
            <a:off x="522763" y="2577083"/>
            <a:ext cx="4190856" cy="2263627"/>
          </a:xfrm>
          <a:prstGeom prst="rect">
            <a:avLst/>
          </a:prstGeom>
        </p:spPr>
      </p:pic>
      <p:pic>
        <p:nvPicPr>
          <p:cNvPr id="7" name="Picture 6">
            <a:extLst>
              <a:ext uri="{FF2B5EF4-FFF2-40B4-BE49-F238E27FC236}">
                <a16:creationId xmlns:a16="http://schemas.microsoft.com/office/drawing/2014/main" id="{2452E0CD-9377-4C4A-8BCB-987281872B6C}"/>
              </a:ext>
            </a:extLst>
          </p:cNvPr>
          <p:cNvPicPr>
            <a:picLocks noChangeAspect="1"/>
          </p:cNvPicPr>
          <p:nvPr/>
        </p:nvPicPr>
        <p:blipFill>
          <a:blip r:embed="rId4"/>
          <a:stretch>
            <a:fillRect/>
          </a:stretch>
        </p:blipFill>
        <p:spPr>
          <a:xfrm>
            <a:off x="8487149" y="2026005"/>
            <a:ext cx="3182088" cy="3365784"/>
          </a:xfrm>
          <a:prstGeom prst="rect">
            <a:avLst/>
          </a:prstGeom>
        </p:spPr>
      </p:pic>
      <p:pic>
        <p:nvPicPr>
          <p:cNvPr id="8" name="Picture 7">
            <a:extLst>
              <a:ext uri="{FF2B5EF4-FFF2-40B4-BE49-F238E27FC236}">
                <a16:creationId xmlns:a16="http://schemas.microsoft.com/office/drawing/2014/main" id="{B4FDA563-8E9B-4019-A58B-401A93E66BDF}"/>
              </a:ext>
            </a:extLst>
          </p:cNvPr>
          <p:cNvPicPr>
            <a:picLocks noChangeAspect="1"/>
          </p:cNvPicPr>
          <p:nvPr/>
        </p:nvPicPr>
        <p:blipFill>
          <a:blip r:embed="rId5"/>
          <a:stretch>
            <a:fillRect/>
          </a:stretch>
        </p:blipFill>
        <p:spPr>
          <a:xfrm>
            <a:off x="5009339" y="2034732"/>
            <a:ext cx="3182089" cy="3357057"/>
          </a:xfrm>
          <a:prstGeom prst="rect">
            <a:avLst/>
          </a:prstGeom>
        </p:spPr>
      </p:pic>
    </p:spTree>
    <p:extLst>
      <p:ext uri="{BB962C8B-B14F-4D97-AF65-F5344CB8AC3E}">
        <p14:creationId xmlns:p14="http://schemas.microsoft.com/office/powerpoint/2010/main" val="95015597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82A816-57D2-4B90-9AAB-2D91F0939424}"/>
              </a:ext>
            </a:extLst>
          </p:cNvPr>
          <p:cNvSpPr>
            <a:spLocks noGrp="1"/>
          </p:cNvSpPr>
          <p:nvPr>
            <p:ph type="title"/>
          </p:nvPr>
        </p:nvSpPr>
        <p:spPr/>
        <p:txBody>
          <a:bodyPr/>
          <a:lstStyle/>
          <a:p>
            <a:pPr algn="ctr"/>
            <a:r>
              <a:rPr lang="sk-SK" dirty="0">
                <a:latin typeface="Arial Black" panose="020B0A04020102020204" pitchFamily="34" charset="0"/>
              </a:rPr>
              <a:t>Motivácia a predpoklady LIV</a:t>
            </a:r>
          </a:p>
        </p:txBody>
      </p:sp>
      <p:sp>
        <p:nvSpPr>
          <p:cNvPr id="3" name="Content Placeholder 2">
            <a:extLst>
              <a:ext uri="{FF2B5EF4-FFF2-40B4-BE49-F238E27FC236}">
                <a16:creationId xmlns:a16="http://schemas.microsoft.com/office/drawing/2014/main" id="{C6272FC6-4A52-44BD-A7DC-B2FA5C4EE7FC}"/>
              </a:ext>
            </a:extLst>
          </p:cNvPr>
          <p:cNvSpPr>
            <a:spLocks noGrp="1"/>
          </p:cNvSpPr>
          <p:nvPr>
            <p:ph idx="1"/>
          </p:nvPr>
        </p:nvSpPr>
        <p:spPr>
          <a:xfrm>
            <a:off x="1099595" y="1690688"/>
            <a:ext cx="10254205" cy="4351338"/>
          </a:xfrm>
        </p:spPr>
        <p:txBody>
          <a:bodyPr/>
          <a:lstStyle/>
          <a:p>
            <a:r>
              <a:rPr lang="sk-SK" dirty="0"/>
              <a:t>string theory,</a:t>
            </a:r>
          </a:p>
          <a:p>
            <a:r>
              <a:rPr lang="en-US" dirty="0"/>
              <a:t>Loop QG, </a:t>
            </a:r>
            <a:endParaRPr lang="sk-SK" dirty="0"/>
          </a:p>
          <a:p>
            <a:r>
              <a:rPr lang="en-US" dirty="0"/>
              <a:t>non-commutative geometry, </a:t>
            </a:r>
            <a:endParaRPr lang="sk-SK" dirty="0"/>
          </a:p>
          <a:p>
            <a:r>
              <a:rPr lang="en-US" dirty="0"/>
              <a:t>space-time foam, </a:t>
            </a:r>
            <a:endParaRPr lang="sk-SK" dirty="0"/>
          </a:p>
          <a:p>
            <a:r>
              <a:rPr lang="en-US" dirty="0"/>
              <a:t>some </a:t>
            </a:r>
            <a:r>
              <a:rPr lang="en-US" dirty="0" err="1"/>
              <a:t>braneworld</a:t>
            </a:r>
            <a:r>
              <a:rPr lang="en-US" dirty="0"/>
              <a:t> background</a:t>
            </a:r>
            <a:r>
              <a:rPr lang="sk-SK" dirty="0"/>
              <a:t>s,</a:t>
            </a:r>
          </a:p>
          <a:p>
            <a:r>
              <a:rPr lang="en-US" dirty="0"/>
              <a:t>condensed matter analogues of “emergent gravity”. </a:t>
            </a:r>
            <a:endParaRPr lang="sk-SK" dirty="0"/>
          </a:p>
        </p:txBody>
      </p:sp>
    </p:spTree>
    <p:extLst>
      <p:ext uri="{BB962C8B-B14F-4D97-AF65-F5344CB8AC3E}">
        <p14:creationId xmlns:p14="http://schemas.microsoft.com/office/powerpoint/2010/main" val="179884071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903F8C-1603-4B66-A496-3E1404FDB7C7}"/>
              </a:ext>
            </a:extLst>
          </p:cNvPr>
          <p:cNvSpPr>
            <a:spLocks noGrp="1"/>
          </p:cNvSpPr>
          <p:nvPr>
            <p:ph type="title"/>
          </p:nvPr>
        </p:nvSpPr>
        <p:spPr/>
        <p:txBody>
          <a:bodyPr/>
          <a:lstStyle/>
          <a:p>
            <a:pPr algn="ctr"/>
            <a:r>
              <a:rPr lang="sk-SK" dirty="0">
                <a:latin typeface="Arial Black" panose="020B0A04020102020204" pitchFamily="34" charset="0"/>
              </a:rPr>
              <a:t>Forbidden reactions</a:t>
            </a:r>
          </a:p>
        </p:txBody>
      </p:sp>
      <p:sp>
        <p:nvSpPr>
          <p:cNvPr id="3" name="Content Placeholder 2">
            <a:extLst>
              <a:ext uri="{FF2B5EF4-FFF2-40B4-BE49-F238E27FC236}">
                <a16:creationId xmlns:a16="http://schemas.microsoft.com/office/drawing/2014/main" id="{517CA3BE-7370-4994-A852-ABC1FDC8AA7D}"/>
              </a:ext>
            </a:extLst>
          </p:cNvPr>
          <p:cNvSpPr>
            <a:spLocks noGrp="1"/>
          </p:cNvSpPr>
          <p:nvPr>
            <p:ph idx="1"/>
          </p:nvPr>
        </p:nvSpPr>
        <p:spPr>
          <a:xfrm>
            <a:off x="838200" y="1690688"/>
            <a:ext cx="10515600" cy="4351338"/>
          </a:xfrm>
        </p:spPr>
        <p:txBody>
          <a:bodyPr>
            <a:normAutofit fontScale="77500" lnSpcReduction="20000"/>
          </a:bodyPr>
          <a:lstStyle/>
          <a:p>
            <a:r>
              <a:rPr lang="sk-SK" i="1" dirty="0"/>
              <a:t>photon decay</a:t>
            </a:r>
          </a:p>
          <a:p>
            <a:endParaRPr lang="sk-SK" i="1" dirty="0"/>
          </a:p>
          <a:p>
            <a:r>
              <a:rPr lang="sk-SK" i="1" dirty="0"/>
              <a:t>Pair annihilation</a:t>
            </a:r>
          </a:p>
          <a:p>
            <a:endParaRPr lang="sk-SK" i="1" dirty="0"/>
          </a:p>
          <a:p>
            <a:r>
              <a:rPr lang="sk-SK" i="1" dirty="0"/>
              <a:t>Photon splitting</a:t>
            </a:r>
          </a:p>
          <a:p>
            <a:pPr marL="0" indent="0">
              <a:buNone/>
            </a:pPr>
            <a:endParaRPr lang="sk-SK" i="1" dirty="0"/>
          </a:p>
          <a:p>
            <a:r>
              <a:rPr lang="sk-SK" i="1" dirty="0"/>
              <a:t>vacuum Čerenkov effect</a:t>
            </a:r>
          </a:p>
          <a:p>
            <a:pPr marL="0" indent="0">
              <a:buNone/>
            </a:pPr>
            <a:br>
              <a:rPr lang="sk-SK" dirty="0"/>
            </a:br>
            <a:br>
              <a:rPr lang="sk-SK" dirty="0"/>
            </a:br>
            <a:br>
              <a:rPr lang="sk-SK" dirty="0"/>
            </a:br>
            <a:endParaRPr lang="sk-SK" dirty="0"/>
          </a:p>
          <a:p>
            <a:pPr marL="0" indent="0">
              <a:buNone/>
            </a:pPr>
            <a:br>
              <a:rPr lang="sk-SK" dirty="0"/>
            </a:br>
            <a:endParaRPr lang="sk-SK" dirty="0"/>
          </a:p>
        </p:txBody>
      </p:sp>
      <p:pic>
        <p:nvPicPr>
          <p:cNvPr id="5" name="Picture 4">
            <a:extLst>
              <a:ext uri="{FF2B5EF4-FFF2-40B4-BE49-F238E27FC236}">
                <a16:creationId xmlns:a16="http://schemas.microsoft.com/office/drawing/2014/main" id="{C3D06032-50A8-4099-8714-6E3A2863F49F}"/>
              </a:ext>
            </a:extLst>
          </p:cNvPr>
          <p:cNvPicPr>
            <a:picLocks noChangeAspect="1"/>
          </p:cNvPicPr>
          <p:nvPr/>
        </p:nvPicPr>
        <p:blipFill>
          <a:blip r:embed="rId3"/>
          <a:stretch>
            <a:fillRect/>
          </a:stretch>
        </p:blipFill>
        <p:spPr>
          <a:xfrm>
            <a:off x="3488811" y="2382219"/>
            <a:ext cx="2374092" cy="652040"/>
          </a:xfrm>
          <a:prstGeom prst="rect">
            <a:avLst/>
          </a:prstGeom>
        </p:spPr>
      </p:pic>
      <p:pic>
        <p:nvPicPr>
          <p:cNvPr id="6" name="Picture 5">
            <a:extLst>
              <a:ext uri="{FF2B5EF4-FFF2-40B4-BE49-F238E27FC236}">
                <a16:creationId xmlns:a16="http://schemas.microsoft.com/office/drawing/2014/main" id="{7FE4F30D-CC7D-4472-81A5-61CF7D08336B}"/>
              </a:ext>
            </a:extLst>
          </p:cNvPr>
          <p:cNvPicPr>
            <a:picLocks noChangeAspect="1"/>
          </p:cNvPicPr>
          <p:nvPr/>
        </p:nvPicPr>
        <p:blipFill>
          <a:blip r:embed="rId4"/>
          <a:stretch>
            <a:fillRect/>
          </a:stretch>
        </p:blipFill>
        <p:spPr>
          <a:xfrm>
            <a:off x="3488811" y="3182933"/>
            <a:ext cx="1581029" cy="527010"/>
          </a:xfrm>
          <a:prstGeom prst="rect">
            <a:avLst/>
          </a:prstGeom>
        </p:spPr>
      </p:pic>
      <p:pic>
        <p:nvPicPr>
          <p:cNvPr id="7" name="Picture 6">
            <a:extLst>
              <a:ext uri="{FF2B5EF4-FFF2-40B4-BE49-F238E27FC236}">
                <a16:creationId xmlns:a16="http://schemas.microsoft.com/office/drawing/2014/main" id="{AC40DCC3-1DB5-4784-A659-F45AFD99B125}"/>
              </a:ext>
            </a:extLst>
          </p:cNvPr>
          <p:cNvPicPr>
            <a:picLocks noChangeAspect="1"/>
          </p:cNvPicPr>
          <p:nvPr/>
        </p:nvPicPr>
        <p:blipFill>
          <a:blip r:embed="rId5"/>
          <a:stretch>
            <a:fillRect/>
          </a:stretch>
        </p:blipFill>
        <p:spPr>
          <a:xfrm>
            <a:off x="3488811" y="1690688"/>
            <a:ext cx="1942857" cy="542857"/>
          </a:xfrm>
          <a:prstGeom prst="rect">
            <a:avLst/>
          </a:prstGeom>
        </p:spPr>
      </p:pic>
      <p:pic>
        <p:nvPicPr>
          <p:cNvPr id="8" name="Content Placeholder 4">
            <a:extLst>
              <a:ext uri="{FF2B5EF4-FFF2-40B4-BE49-F238E27FC236}">
                <a16:creationId xmlns:a16="http://schemas.microsoft.com/office/drawing/2014/main" id="{1A00C2E1-766C-4B61-8497-A74FC7055AA4}"/>
              </a:ext>
            </a:extLst>
          </p:cNvPr>
          <p:cNvPicPr>
            <a:picLocks noChangeAspect="1"/>
          </p:cNvPicPr>
          <p:nvPr/>
        </p:nvPicPr>
        <p:blipFill>
          <a:blip r:embed="rId6"/>
          <a:stretch>
            <a:fillRect/>
          </a:stretch>
        </p:blipFill>
        <p:spPr>
          <a:xfrm>
            <a:off x="1112520" y="4210368"/>
            <a:ext cx="2006600" cy="601981"/>
          </a:xfrm>
          <a:prstGeom prst="rect">
            <a:avLst/>
          </a:prstGeom>
        </p:spPr>
      </p:pic>
      <p:pic>
        <p:nvPicPr>
          <p:cNvPr id="10" name="Picture 9">
            <a:extLst>
              <a:ext uri="{FF2B5EF4-FFF2-40B4-BE49-F238E27FC236}">
                <a16:creationId xmlns:a16="http://schemas.microsoft.com/office/drawing/2014/main" id="{65883076-8D71-46C2-B27E-A1839F5526F0}"/>
              </a:ext>
            </a:extLst>
          </p:cNvPr>
          <p:cNvPicPr>
            <a:picLocks noChangeAspect="1"/>
          </p:cNvPicPr>
          <p:nvPr/>
        </p:nvPicPr>
        <p:blipFill>
          <a:blip r:embed="rId7"/>
          <a:stretch>
            <a:fillRect/>
          </a:stretch>
        </p:blipFill>
        <p:spPr>
          <a:xfrm>
            <a:off x="1112520" y="5030403"/>
            <a:ext cx="2006600" cy="665958"/>
          </a:xfrm>
          <a:prstGeom prst="rect">
            <a:avLst/>
          </a:prstGeom>
        </p:spPr>
      </p:pic>
      <p:pic>
        <p:nvPicPr>
          <p:cNvPr id="11" name="Picture 10">
            <a:extLst>
              <a:ext uri="{FF2B5EF4-FFF2-40B4-BE49-F238E27FC236}">
                <a16:creationId xmlns:a16="http://schemas.microsoft.com/office/drawing/2014/main" id="{CC8193A9-38E1-4ED5-B5DA-A6F4FE3AECAB}"/>
              </a:ext>
            </a:extLst>
          </p:cNvPr>
          <p:cNvPicPr>
            <a:picLocks noChangeAspect="1"/>
          </p:cNvPicPr>
          <p:nvPr/>
        </p:nvPicPr>
        <p:blipFill>
          <a:blip r:embed="rId8"/>
          <a:stretch>
            <a:fillRect/>
          </a:stretch>
        </p:blipFill>
        <p:spPr>
          <a:xfrm>
            <a:off x="3672556" y="4210368"/>
            <a:ext cx="1777347" cy="601981"/>
          </a:xfrm>
          <a:prstGeom prst="rect">
            <a:avLst/>
          </a:prstGeom>
        </p:spPr>
      </p:pic>
      <p:pic>
        <p:nvPicPr>
          <p:cNvPr id="13" name="Picture 12">
            <a:extLst>
              <a:ext uri="{FF2B5EF4-FFF2-40B4-BE49-F238E27FC236}">
                <a16:creationId xmlns:a16="http://schemas.microsoft.com/office/drawing/2014/main" id="{2C9E8F89-E864-40A3-AA75-7542645CC498}"/>
              </a:ext>
            </a:extLst>
          </p:cNvPr>
          <p:cNvPicPr>
            <a:picLocks noChangeAspect="1"/>
          </p:cNvPicPr>
          <p:nvPr/>
        </p:nvPicPr>
        <p:blipFill>
          <a:blip r:embed="rId9"/>
          <a:stretch>
            <a:fillRect/>
          </a:stretch>
        </p:blipFill>
        <p:spPr>
          <a:xfrm>
            <a:off x="3672556" y="5030403"/>
            <a:ext cx="1759112" cy="665958"/>
          </a:xfrm>
          <a:prstGeom prst="rect">
            <a:avLst/>
          </a:prstGeom>
        </p:spPr>
      </p:pic>
    </p:spTree>
    <p:extLst>
      <p:ext uri="{BB962C8B-B14F-4D97-AF65-F5344CB8AC3E}">
        <p14:creationId xmlns:p14="http://schemas.microsoft.com/office/powerpoint/2010/main" val="70890632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16C4E8-E851-4F1B-A839-42ED7EDDD3D8}"/>
              </a:ext>
            </a:extLst>
          </p:cNvPr>
          <p:cNvSpPr>
            <a:spLocks noGrp="1"/>
          </p:cNvSpPr>
          <p:nvPr>
            <p:ph type="title"/>
          </p:nvPr>
        </p:nvSpPr>
        <p:spPr/>
        <p:txBody>
          <a:bodyPr/>
          <a:lstStyle/>
          <a:p>
            <a:pPr algn="ctr"/>
            <a:r>
              <a:rPr lang="sk-SK" b="1" dirty="0">
                <a:latin typeface="Arial Black" panose="020B0A04020102020204" pitchFamily="34" charset="0"/>
              </a:rPr>
              <a:t>Inšpirácia</a:t>
            </a:r>
          </a:p>
        </p:txBody>
      </p:sp>
      <p:sp>
        <p:nvSpPr>
          <p:cNvPr id="3" name="Content Placeholder 2">
            <a:extLst>
              <a:ext uri="{FF2B5EF4-FFF2-40B4-BE49-F238E27FC236}">
                <a16:creationId xmlns:a16="http://schemas.microsoft.com/office/drawing/2014/main" id="{62C6D362-6278-4259-B275-20BBD90EE208}"/>
              </a:ext>
            </a:extLst>
          </p:cNvPr>
          <p:cNvSpPr>
            <a:spLocks noGrp="1"/>
          </p:cNvSpPr>
          <p:nvPr>
            <p:ph idx="1"/>
          </p:nvPr>
        </p:nvSpPr>
        <p:spPr/>
        <p:txBody>
          <a:bodyPr/>
          <a:lstStyle/>
          <a:p>
            <a:pPr algn="just"/>
            <a:r>
              <a:rPr lang="en-US" dirty="0"/>
              <a:t>This work can be used to study the effects of LIV on interactions not treated here</a:t>
            </a:r>
            <a:r>
              <a:rPr lang="sk-SK" dirty="0"/>
              <a:t> </a:t>
            </a:r>
            <a:r>
              <a:rPr lang="en-US" dirty="0"/>
              <a:t>such as the </a:t>
            </a:r>
            <a:r>
              <a:rPr lang="en-US" u="sng" dirty="0"/>
              <a:t>pair production for protons </a:t>
            </a:r>
            <a:r>
              <a:rPr lang="en-US" dirty="0"/>
              <a:t>or the </a:t>
            </a:r>
            <a:r>
              <a:rPr lang="en-US" u="sng" dirty="0"/>
              <a:t>inverse Compton scattering for electrons</a:t>
            </a:r>
            <a:r>
              <a:rPr lang="en-US" dirty="0"/>
              <a:t>. It</a:t>
            </a:r>
            <a:r>
              <a:rPr lang="sk-SK" dirty="0"/>
              <a:t> </a:t>
            </a:r>
            <a:r>
              <a:rPr lang="en-US" dirty="0"/>
              <a:t>can also be adapted to treat the effects of LIV in the development of extensive air showers</a:t>
            </a:r>
            <a:r>
              <a:rPr lang="sk-SK" dirty="0"/>
              <a:t> </a:t>
            </a:r>
            <a:r>
              <a:rPr lang="en-US" dirty="0"/>
              <a:t>(EASs), which would change the measured composition. </a:t>
            </a:r>
            <a:endParaRPr lang="sk-SK" dirty="0"/>
          </a:p>
          <a:p>
            <a:pPr marL="0" indent="0">
              <a:buNone/>
            </a:pPr>
            <a:br>
              <a:rPr lang="en-US" dirty="0"/>
            </a:br>
            <a:endParaRPr lang="sk-SK" dirty="0"/>
          </a:p>
        </p:txBody>
      </p:sp>
    </p:spTree>
    <p:extLst>
      <p:ext uri="{BB962C8B-B14F-4D97-AF65-F5344CB8AC3E}">
        <p14:creationId xmlns:p14="http://schemas.microsoft.com/office/powerpoint/2010/main" val="1217880289"/>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FDAF3-FDE4-4991-89C2-DF84328E8909}"/>
              </a:ext>
            </a:extLst>
          </p:cNvPr>
          <p:cNvSpPr>
            <a:spLocks noGrp="1"/>
          </p:cNvSpPr>
          <p:nvPr>
            <p:ph type="title"/>
          </p:nvPr>
        </p:nvSpPr>
        <p:spPr/>
        <p:txBody>
          <a:bodyPr/>
          <a:lstStyle/>
          <a:p>
            <a:pPr algn="ctr"/>
            <a:r>
              <a:rPr lang="sk-SK" dirty="0">
                <a:latin typeface="Arial Black" panose="020B0A04020102020204" pitchFamily="34" charset="0"/>
              </a:rPr>
              <a:t>Z čoho sa vychádzalo:</a:t>
            </a:r>
          </a:p>
        </p:txBody>
      </p:sp>
      <p:sp>
        <p:nvSpPr>
          <p:cNvPr id="3" name="Content Placeholder 2">
            <a:extLst>
              <a:ext uri="{FF2B5EF4-FFF2-40B4-BE49-F238E27FC236}">
                <a16:creationId xmlns:a16="http://schemas.microsoft.com/office/drawing/2014/main" id="{70CA5EF1-69A0-442D-8994-7C1C4F66C3CE}"/>
              </a:ext>
            </a:extLst>
          </p:cNvPr>
          <p:cNvSpPr>
            <a:spLocks noGrp="1"/>
          </p:cNvSpPr>
          <p:nvPr>
            <p:ph idx="1"/>
          </p:nvPr>
        </p:nvSpPr>
        <p:spPr>
          <a:xfrm>
            <a:off x="838200" y="1549400"/>
            <a:ext cx="10515600" cy="4351338"/>
          </a:xfrm>
        </p:spPr>
        <p:txBody>
          <a:bodyPr/>
          <a:lstStyle/>
          <a:p>
            <a:r>
              <a:rPr lang="en-US" dirty="0"/>
              <a:t>modification of the dispersion relations</a:t>
            </a:r>
            <a:endParaRPr lang="sk-SK" dirty="0"/>
          </a:p>
          <a:p>
            <a:endParaRPr lang="sk-SK" dirty="0"/>
          </a:p>
          <a:p>
            <a:endParaRPr lang="sk-SK" dirty="0"/>
          </a:p>
          <a:p>
            <a:r>
              <a:rPr lang="sk-SK" dirty="0"/>
              <a:t>Dôsledok</a:t>
            </a:r>
          </a:p>
          <a:p>
            <a:endParaRPr lang="sk-SK" dirty="0"/>
          </a:p>
          <a:p>
            <a:endParaRPr lang="sk-SK" dirty="0"/>
          </a:p>
          <a:p>
            <a:r>
              <a:rPr lang="sk-SK" dirty="0"/>
              <a:t>A pre</a:t>
            </a:r>
          </a:p>
          <a:p>
            <a:r>
              <a:rPr lang="sk-SK" dirty="0"/>
              <a:t>Nemá riešenie, protóny sa propagujú voľne </a:t>
            </a:r>
          </a:p>
          <a:p>
            <a:endParaRPr lang="sk-SK" dirty="0"/>
          </a:p>
        </p:txBody>
      </p:sp>
      <p:pic>
        <p:nvPicPr>
          <p:cNvPr id="4" name="Picture 3">
            <a:extLst>
              <a:ext uri="{FF2B5EF4-FFF2-40B4-BE49-F238E27FC236}">
                <a16:creationId xmlns:a16="http://schemas.microsoft.com/office/drawing/2014/main" id="{CB700910-F452-4DB5-8E70-5DDC9D5045D6}"/>
              </a:ext>
            </a:extLst>
          </p:cNvPr>
          <p:cNvPicPr>
            <a:picLocks noChangeAspect="1"/>
          </p:cNvPicPr>
          <p:nvPr/>
        </p:nvPicPr>
        <p:blipFill>
          <a:blip r:embed="rId3"/>
          <a:stretch>
            <a:fillRect/>
          </a:stretch>
        </p:blipFill>
        <p:spPr>
          <a:xfrm>
            <a:off x="1016840" y="2121388"/>
            <a:ext cx="5250318" cy="753575"/>
          </a:xfrm>
          <a:prstGeom prst="rect">
            <a:avLst/>
          </a:prstGeom>
        </p:spPr>
      </p:pic>
      <p:pic>
        <p:nvPicPr>
          <p:cNvPr id="5" name="Picture 4">
            <a:extLst>
              <a:ext uri="{FF2B5EF4-FFF2-40B4-BE49-F238E27FC236}">
                <a16:creationId xmlns:a16="http://schemas.microsoft.com/office/drawing/2014/main" id="{AB90DA21-8775-45BF-87F0-F61D10E626A4}"/>
              </a:ext>
            </a:extLst>
          </p:cNvPr>
          <p:cNvPicPr>
            <a:picLocks noChangeAspect="1"/>
          </p:cNvPicPr>
          <p:nvPr/>
        </p:nvPicPr>
        <p:blipFill>
          <a:blip r:embed="rId4"/>
          <a:stretch>
            <a:fillRect/>
          </a:stretch>
        </p:blipFill>
        <p:spPr>
          <a:xfrm>
            <a:off x="1016840" y="3634275"/>
            <a:ext cx="7029249" cy="753575"/>
          </a:xfrm>
          <a:prstGeom prst="rect">
            <a:avLst/>
          </a:prstGeom>
        </p:spPr>
      </p:pic>
      <p:pic>
        <p:nvPicPr>
          <p:cNvPr id="6" name="Picture 5">
            <a:extLst>
              <a:ext uri="{FF2B5EF4-FFF2-40B4-BE49-F238E27FC236}">
                <a16:creationId xmlns:a16="http://schemas.microsoft.com/office/drawing/2014/main" id="{4A0F545B-F8E9-4937-AFD2-9D21E3DB5236}"/>
              </a:ext>
            </a:extLst>
          </p:cNvPr>
          <p:cNvPicPr>
            <a:picLocks noChangeAspect="1"/>
          </p:cNvPicPr>
          <p:nvPr/>
        </p:nvPicPr>
        <p:blipFill>
          <a:blip r:embed="rId5"/>
          <a:stretch>
            <a:fillRect/>
          </a:stretch>
        </p:blipFill>
        <p:spPr>
          <a:xfrm>
            <a:off x="2037626" y="4615719"/>
            <a:ext cx="6172200" cy="531443"/>
          </a:xfrm>
          <a:prstGeom prst="rect">
            <a:avLst/>
          </a:prstGeom>
        </p:spPr>
      </p:pic>
      <p:pic>
        <p:nvPicPr>
          <p:cNvPr id="7" name="Picture 6">
            <a:extLst>
              <a:ext uri="{FF2B5EF4-FFF2-40B4-BE49-F238E27FC236}">
                <a16:creationId xmlns:a16="http://schemas.microsoft.com/office/drawing/2014/main" id="{3DFBD7DA-398A-49E8-8760-3268BF8DEF36}"/>
              </a:ext>
            </a:extLst>
          </p:cNvPr>
          <p:cNvPicPr>
            <a:picLocks noChangeAspect="1"/>
          </p:cNvPicPr>
          <p:nvPr/>
        </p:nvPicPr>
        <p:blipFill>
          <a:blip r:embed="rId6"/>
          <a:stretch>
            <a:fillRect/>
          </a:stretch>
        </p:blipFill>
        <p:spPr>
          <a:xfrm>
            <a:off x="1154092" y="5661881"/>
            <a:ext cx="1333500" cy="276225"/>
          </a:xfrm>
          <a:prstGeom prst="rect">
            <a:avLst/>
          </a:prstGeom>
        </p:spPr>
      </p:pic>
    </p:spTree>
    <p:extLst>
      <p:ext uri="{BB962C8B-B14F-4D97-AF65-F5344CB8AC3E}">
        <p14:creationId xmlns:p14="http://schemas.microsoft.com/office/powerpoint/2010/main" val="278329702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EB60BA-63C4-4C9A-82CC-829E84E7D87D}"/>
              </a:ext>
            </a:extLst>
          </p:cNvPr>
          <p:cNvSpPr>
            <a:spLocks noGrp="1"/>
          </p:cNvSpPr>
          <p:nvPr>
            <p:ph type="title"/>
          </p:nvPr>
        </p:nvSpPr>
        <p:spPr/>
        <p:txBody>
          <a:bodyPr/>
          <a:lstStyle/>
          <a:p>
            <a:pPr algn="ctr"/>
            <a:r>
              <a:rPr lang="sk-SK" dirty="0">
                <a:latin typeface="Arial Black" panose="020B0A04020102020204" pitchFamily="34" charset="0"/>
              </a:rPr>
              <a:t>Teoretický základ</a:t>
            </a:r>
          </a:p>
        </p:txBody>
      </p:sp>
      <p:pic>
        <p:nvPicPr>
          <p:cNvPr id="4" name="Content Placeholder 3">
            <a:extLst>
              <a:ext uri="{FF2B5EF4-FFF2-40B4-BE49-F238E27FC236}">
                <a16:creationId xmlns:a16="http://schemas.microsoft.com/office/drawing/2014/main" id="{ACB04943-172A-45C1-B5C4-6113277D9682}"/>
              </a:ext>
            </a:extLst>
          </p:cNvPr>
          <p:cNvPicPr>
            <a:picLocks noGrp="1" noChangeAspect="1"/>
          </p:cNvPicPr>
          <p:nvPr>
            <p:ph idx="1"/>
          </p:nvPr>
        </p:nvPicPr>
        <p:blipFill>
          <a:blip r:embed="rId3"/>
          <a:stretch>
            <a:fillRect/>
          </a:stretch>
        </p:blipFill>
        <p:spPr>
          <a:xfrm>
            <a:off x="1362075" y="2628336"/>
            <a:ext cx="9467850" cy="790575"/>
          </a:xfrm>
          <a:prstGeom prst="rect">
            <a:avLst/>
          </a:prstGeom>
        </p:spPr>
      </p:pic>
      <p:pic>
        <p:nvPicPr>
          <p:cNvPr id="5" name="Picture 4">
            <a:extLst>
              <a:ext uri="{FF2B5EF4-FFF2-40B4-BE49-F238E27FC236}">
                <a16:creationId xmlns:a16="http://schemas.microsoft.com/office/drawing/2014/main" id="{DA60DDEA-4C36-47A9-A8C4-14C06E6EF072}"/>
              </a:ext>
            </a:extLst>
          </p:cNvPr>
          <p:cNvPicPr>
            <a:picLocks noChangeAspect="1"/>
          </p:cNvPicPr>
          <p:nvPr/>
        </p:nvPicPr>
        <p:blipFill>
          <a:blip r:embed="rId4"/>
          <a:stretch>
            <a:fillRect/>
          </a:stretch>
        </p:blipFill>
        <p:spPr>
          <a:xfrm>
            <a:off x="1362075" y="1978537"/>
            <a:ext cx="1123950" cy="361950"/>
          </a:xfrm>
          <a:prstGeom prst="rect">
            <a:avLst/>
          </a:prstGeom>
        </p:spPr>
      </p:pic>
      <p:pic>
        <p:nvPicPr>
          <p:cNvPr id="7" name="Picture 6">
            <a:extLst>
              <a:ext uri="{FF2B5EF4-FFF2-40B4-BE49-F238E27FC236}">
                <a16:creationId xmlns:a16="http://schemas.microsoft.com/office/drawing/2014/main" id="{CE8C212B-D77A-47BF-81AF-AC17668225CA}"/>
              </a:ext>
            </a:extLst>
          </p:cNvPr>
          <p:cNvPicPr>
            <a:picLocks noChangeAspect="1"/>
          </p:cNvPicPr>
          <p:nvPr/>
        </p:nvPicPr>
        <p:blipFill>
          <a:blip r:embed="rId5"/>
          <a:stretch>
            <a:fillRect/>
          </a:stretch>
        </p:blipFill>
        <p:spPr>
          <a:xfrm>
            <a:off x="1362075" y="4202095"/>
            <a:ext cx="5810250" cy="742950"/>
          </a:xfrm>
          <a:prstGeom prst="rect">
            <a:avLst/>
          </a:prstGeom>
        </p:spPr>
      </p:pic>
      <p:sp>
        <p:nvSpPr>
          <p:cNvPr id="8" name="TextBox 7">
            <a:extLst>
              <a:ext uri="{FF2B5EF4-FFF2-40B4-BE49-F238E27FC236}">
                <a16:creationId xmlns:a16="http://schemas.microsoft.com/office/drawing/2014/main" id="{1622F8AB-832B-4DA0-8042-39CA018FC7C2}"/>
              </a:ext>
            </a:extLst>
          </p:cNvPr>
          <p:cNvSpPr txBox="1"/>
          <p:nvPr/>
        </p:nvSpPr>
        <p:spPr>
          <a:xfrm>
            <a:off x="1362075" y="3579670"/>
            <a:ext cx="3068877"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sk-SK" sz="2400" b="1" i="0" u="none" strike="noStrike" kern="1200" cap="none" spc="0" normalizeH="0" baseline="0" noProof="0" dirty="0">
                <a:ln>
                  <a:noFill/>
                </a:ln>
                <a:solidFill>
                  <a:prstClr val="black"/>
                </a:solidFill>
                <a:effectLst/>
                <a:uLnTx/>
                <a:uFillTx/>
                <a:latin typeface="Calibri" panose="020F0502020204030204"/>
                <a:ea typeface="+mn-ea"/>
                <a:cs typeface="+mn-cs"/>
              </a:rPr>
              <a:t>Nerozpadavajú sa ak:</a:t>
            </a:r>
          </a:p>
        </p:txBody>
      </p:sp>
    </p:spTree>
    <p:extLst>
      <p:ext uri="{BB962C8B-B14F-4D97-AF65-F5344CB8AC3E}">
        <p14:creationId xmlns:p14="http://schemas.microsoft.com/office/powerpoint/2010/main" val="2916731607"/>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4678E2-59F6-4B61-9526-A3F2358EB3F7}"/>
              </a:ext>
            </a:extLst>
          </p:cNvPr>
          <p:cNvSpPr>
            <a:spLocks noGrp="1"/>
          </p:cNvSpPr>
          <p:nvPr>
            <p:ph type="title"/>
          </p:nvPr>
        </p:nvSpPr>
        <p:spPr/>
        <p:txBody>
          <a:bodyPr/>
          <a:lstStyle/>
          <a:p>
            <a:pPr algn="ctr"/>
            <a:r>
              <a:rPr lang="sk-SK" b="1" dirty="0">
                <a:latin typeface="Arial Black" panose="020B0A04020102020204" pitchFamily="34" charset="0"/>
              </a:rPr>
              <a:t>Inšpirácie</a:t>
            </a:r>
          </a:p>
        </p:txBody>
      </p:sp>
      <p:sp>
        <p:nvSpPr>
          <p:cNvPr id="3" name="Content Placeholder 2">
            <a:extLst>
              <a:ext uri="{FF2B5EF4-FFF2-40B4-BE49-F238E27FC236}">
                <a16:creationId xmlns:a16="http://schemas.microsoft.com/office/drawing/2014/main" id="{2C6B499A-ADA8-4845-A636-5E31A9001917}"/>
              </a:ext>
            </a:extLst>
          </p:cNvPr>
          <p:cNvSpPr>
            <a:spLocks noGrp="1"/>
          </p:cNvSpPr>
          <p:nvPr>
            <p:ph idx="1"/>
          </p:nvPr>
        </p:nvSpPr>
        <p:spPr>
          <a:xfrm>
            <a:off x="838200" y="1478384"/>
            <a:ext cx="10515600" cy="4351338"/>
          </a:xfrm>
        </p:spPr>
        <p:txBody>
          <a:bodyPr>
            <a:normAutofit/>
          </a:bodyPr>
          <a:lstStyle/>
          <a:p>
            <a:pPr algn="just"/>
            <a:r>
              <a:rPr lang="en-US" dirty="0"/>
              <a:t>These are probably the most important affecting UHECR propagation and interaction, but</a:t>
            </a:r>
            <a:r>
              <a:rPr lang="sk-SK" dirty="0"/>
              <a:t> </a:t>
            </a:r>
            <a:r>
              <a:rPr lang="en-US" dirty="0"/>
              <a:t>certainly a </a:t>
            </a:r>
            <a:r>
              <a:rPr lang="en-US" b="1" u="sng" dirty="0"/>
              <a:t>general analysis of </a:t>
            </a:r>
            <a:r>
              <a:rPr lang="en-US" b="1" i="1" u="sng" dirty="0"/>
              <a:t>all </a:t>
            </a:r>
            <a:r>
              <a:rPr lang="en-US" b="1" u="sng" dirty="0"/>
              <a:t>aspects of LIV on cosmic ray physics would be very </a:t>
            </a:r>
            <a:r>
              <a:rPr lang="sk-SK" b="1" u="sng" dirty="0"/>
              <a:t>welcome.</a:t>
            </a:r>
          </a:p>
          <a:p>
            <a:pPr algn="just"/>
            <a:r>
              <a:rPr lang="en-US" dirty="0"/>
              <a:t>In principle, </a:t>
            </a:r>
            <a:r>
              <a:rPr lang="en-US" i="1" dirty="0"/>
              <a:t>all </a:t>
            </a:r>
            <a:r>
              <a:rPr lang="en-US" dirty="0"/>
              <a:t>aspects of UHECR physics can be modified by LIV. For instance, LIV can</a:t>
            </a:r>
            <a:r>
              <a:rPr lang="sk-SK" dirty="0"/>
              <a:t> </a:t>
            </a:r>
            <a:r>
              <a:rPr lang="en-US" dirty="0"/>
              <a:t>affect the cosmic </a:t>
            </a:r>
            <a:r>
              <a:rPr lang="en-US" u="sng" dirty="0"/>
              <a:t>ray acceleration processes</a:t>
            </a:r>
            <a:r>
              <a:rPr lang="en-US" dirty="0"/>
              <a:t>, and also the </a:t>
            </a:r>
            <a:r>
              <a:rPr lang="en-US" u="sng" dirty="0"/>
              <a:t>energy losses during acceleration</a:t>
            </a:r>
            <a:r>
              <a:rPr lang="en-US" dirty="0"/>
              <a:t>. </a:t>
            </a:r>
            <a:endParaRPr lang="sk-SK" dirty="0"/>
          </a:p>
          <a:p>
            <a:pPr algn="just"/>
            <a:r>
              <a:rPr lang="en-US" dirty="0"/>
              <a:t>As an</a:t>
            </a:r>
            <a:r>
              <a:rPr lang="sk-SK" dirty="0"/>
              <a:t> </a:t>
            </a:r>
            <a:r>
              <a:rPr lang="en-US" dirty="0"/>
              <a:t>example, consider LI violation with </a:t>
            </a:r>
            <a:r>
              <a:rPr lang="en-US" i="1" dirty="0"/>
              <a:t>fi &gt; </a:t>
            </a:r>
            <a:r>
              <a:rPr lang="en-US" dirty="0"/>
              <a:t>0. </a:t>
            </a:r>
            <a:r>
              <a:rPr lang="en-US" u="sng" dirty="0"/>
              <a:t>In this case, as soon as the energy of the accelerated</a:t>
            </a:r>
            <a:r>
              <a:rPr lang="sk-SK" u="sng" dirty="0"/>
              <a:t> </a:t>
            </a:r>
            <a:r>
              <a:rPr lang="en-US" u="sng" dirty="0"/>
              <a:t>nucleus is above some threshold, vacuum Cherenkov process becomes possible and essentially no</a:t>
            </a:r>
            <a:br>
              <a:rPr lang="en-US" u="sng" dirty="0"/>
            </a:br>
            <a:r>
              <a:rPr lang="en-US" u="sng" dirty="0"/>
              <a:t>further acceleration is possible.</a:t>
            </a:r>
            <a:endParaRPr lang="sk-SK" u="sng" dirty="0"/>
          </a:p>
        </p:txBody>
      </p:sp>
    </p:spTree>
    <p:extLst>
      <p:ext uri="{BB962C8B-B14F-4D97-AF65-F5344CB8AC3E}">
        <p14:creationId xmlns:p14="http://schemas.microsoft.com/office/powerpoint/2010/main" val="3240265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31B0B1-9C52-4DEB-9884-8662E5C5814C}"/>
              </a:ext>
            </a:extLst>
          </p:cNvPr>
          <p:cNvSpPr>
            <a:spLocks noGrp="1"/>
          </p:cNvSpPr>
          <p:nvPr>
            <p:ph type="title"/>
          </p:nvPr>
        </p:nvSpPr>
        <p:spPr>
          <a:xfrm>
            <a:off x="838200" y="155517"/>
            <a:ext cx="10515600" cy="1325563"/>
          </a:xfrm>
        </p:spPr>
        <p:txBody>
          <a:bodyPr/>
          <a:lstStyle/>
          <a:p>
            <a:pPr algn="ctr"/>
            <a:r>
              <a:rPr lang="sk-SK" b="1" dirty="0">
                <a:latin typeface="Arial Black" panose="020B0A04020102020204" pitchFamily="34" charset="0"/>
              </a:rPr>
              <a:t>Pierre Auger Observatory</a:t>
            </a:r>
          </a:p>
        </p:txBody>
      </p:sp>
      <p:sp>
        <p:nvSpPr>
          <p:cNvPr id="3" name="Content Placeholder 2">
            <a:extLst>
              <a:ext uri="{FF2B5EF4-FFF2-40B4-BE49-F238E27FC236}">
                <a16:creationId xmlns:a16="http://schemas.microsoft.com/office/drawing/2014/main" id="{B71A552A-8E1E-4895-8978-0FF8972479AE}"/>
              </a:ext>
            </a:extLst>
          </p:cNvPr>
          <p:cNvSpPr>
            <a:spLocks noGrp="1"/>
          </p:cNvSpPr>
          <p:nvPr>
            <p:ph idx="1"/>
          </p:nvPr>
        </p:nvSpPr>
        <p:spPr/>
        <p:txBody>
          <a:bodyPr/>
          <a:lstStyle/>
          <a:p>
            <a:pPr marL="0" indent="0">
              <a:buNone/>
            </a:pPr>
            <a:r>
              <a:rPr lang="sk-SK" dirty="0">
                <a:solidFill>
                  <a:schemeClr val="bg1"/>
                </a:solidFill>
              </a:rPr>
              <a:t>.</a:t>
            </a:r>
          </a:p>
        </p:txBody>
      </p:sp>
      <p:pic>
        <p:nvPicPr>
          <p:cNvPr id="4" name="Picture 3">
            <a:extLst>
              <a:ext uri="{FF2B5EF4-FFF2-40B4-BE49-F238E27FC236}">
                <a16:creationId xmlns:a16="http://schemas.microsoft.com/office/drawing/2014/main" id="{32E74736-B530-426A-83CF-9CBCECEF2B8C}"/>
              </a:ext>
            </a:extLst>
          </p:cNvPr>
          <p:cNvPicPr>
            <a:picLocks noChangeAspect="1"/>
          </p:cNvPicPr>
          <p:nvPr/>
        </p:nvPicPr>
        <p:blipFill>
          <a:blip r:embed="rId3"/>
          <a:stretch>
            <a:fillRect/>
          </a:stretch>
        </p:blipFill>
        <p:spPr>
          <a:xfrm>
            <a:off x="1888406" y="1378042"/>
            <a:ext cx="8415187" cy="4905247"/>
          </a:xfrm>
          <a:prstGeom prst="rect">
            <a:avLst/>
          </a:prstGeom>
        </p:spPr>
      </p:pic>
    </p:spTree>
    <p:extLst>
      <p:ext uri="{BB962C8B-B14F-4D97-AF65-F5344CB8AC3E}">
        <p14:creationId xmlns:p14="http://schemas.microsoft.com/office/powerpoint/2010/main" val="1325378930"/>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648E1A-AE67-4F95-999D-44C42C70CE67}"/>
              </a:ext>
            </a:extLst>
          </p:cNvPr>
          <p:cNvSpPr>
            <a:spLocks noGrp="1"/>
          </p:cNvSpPr>
          <p:nvPr>
            <p:ph type="title"/>
          </p:nvPr>
        </p:nvSpPr>
        <p:spPr/>
        <p:txBody>
          <a:bodyPr/>
          <a:lstStyle/>
          <a:p>
            <a:pPr algn="ctr"/>
            <a:r>
              <a:rPr lang="sk-SK" dirty="0">
                <a:latin typeface="Arial Black" panose="020B0A04020102020204" pitchFamily="34" charset="0"/>
              </a:rPr>
              <a:t>Teoretický základ</a:t>
            </a:r>
            <a:endParaRPr lang="sk-SK" dirty="0"/>
          </a:p>
        </p:txBody>
      </p:sp>
      <p:sp>
        <p:nvSpPr>
          <p:cNvPr id="3" name="Content Placeholder 2">
            <a:extLst>
              <a:ext uri="{FF2B5EF4-FFF2-40B4-BE49-F238E27FC236}">
                <a16:creationId xmlns:a16="http://schemas.microsoft.com/office/drawing/2014/main" id="{47001D00-6687-45A9-977C-74389A955E15}"/>
              </a:ext>
            </a:extLst>
          </p:cNvPr>
          <p:cNvSpPr>
            <a:spLocks noGrp="1"/>
          </p:cNvSpPr>
          <p:nvPr>
            <p:ph idx="1"/>
          </p:nvPr>
        </p:nvSpPr>
        <p:spPr/>
        <p:txBody>
          <a:bodyPr/>
          <a:lstStyle/>
          <a:p>
            <a:pPr marL="0" indent="0">
              <a:buNone/>
            </a:pPr>
            <a:r>
              <a:rPr lang="sk-SK" dirty="0"/>
              <a:t>.</a:t>
            </a:r>
          </a:p>
        </p:txBody>
      </p:sp>
      <p:pic>
        <p:nvPicPr>
          <p:cNvPr id="5" name="Picture 4">
            <a:extLst>
              <a:ext uri="{FF2B5EF4-FFF2-40B4-BE49-F238E27FC236}">
                <a16:creationId xmlns:a16="http://schemas.microsoft.com/office/drawing/2014/main" id="{6D53B222-582C-44B4-ACC7-666640A8604C}"/>
              </a:ext>
            </a:extLst>
          </p:cNvPr>
          <p:cNvPicPr>
            <a:picLocks noChangeAspect="1"/>
          </p:cNvPicPr>
          <p:nvPr/>
        </p:nvPicPr>
        <p:blipFill>
          <a:blip r:embed="rId3"/>
          <a:stretch>
            <a:fillRect/>
          </a:stretch>
        </p:blipFill>
        <p:spPr>
          <a:xfrm>
            <a:off x="2751868" y="1368425"/>
            <a:ext cx="6688264" cy="4932033"/>
          </a:xfrm>
          <a:prstGeom prst="rect">
            <a:avLst/>
          </a:prstGeom>
        </p:spPr>
      </p:pic>
    </p:spTree>
    <p:extLst>
      <p:ext uri="{BB962C8B-B14F-4D97-AF65-F5344CB8AC3E}">
        <p14:creationId xmlns:p14="http://schemas.microsoft.com/office/powerpoint/2010/main" val="326144436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893074-E9BE-4E52-A2AE-C924F6B155BF}"/>
              </a:ext>
            </a:extLst>
          </p:cNvPr>
          <p:cNvSpPr>
            <a:spLocks noGrp="1"/>
          </p:cNvSpPr>
          <p:nvPr>
            <p:ph type="title"/>
          </p:nvPr>
        </p:nvSpPr>
        <p:spPr/>
        <p:txBody>
          <a:bodyPr/>
          <a:lstStyle/>
          <a:p>
            <a:pPr algn="ctr"/>
            <a:r>
              <a:rPr lang="sk-SK" dirty="0">
                <a:latin typeface="Arial Black" panose="020B0A04020102020204" pitchFamily="34" charset="0"/>
              </a:rPr>
              <a:t>Teoretický základ</a:t>
            </a:r>
          </a:p>
        </p:txBody>
      </p:sp>
      <p:sp>
        <p:nvSpPr>
          <p:cNvPr id="3" name="Content Placeholder 2">
            <a:extLst>
              <a:ext uri="{FF2B5EF4-FFF2-40B4-BE49-F238E27FC236}">
                <a16:creationId xmlns:a16="http://schemas.microsoft.com/office/drawing/2014/main" id="{F2CFEEAB-F7AB-474A-BB25-25E84E58E792}"/>
              </a:ext>
            </a:extLst>
          </p:cNvPr>
          <p:cNvSpPr>
            <a:spLocks noGrp="1"/>
          </p:cNvSpPr>
          <p:nvPr>
            <p:ph idx="1"/>
          </p:nvPr>
        </p:nvSpPr>
        <p:spPr/>
        <p:txBody>
          <a:bodyPr/>
          <a:lstStyle/>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endParaRPr lang="sk-SK" dirty="0"/>
          </a:p>
          <a:p>
            <a:pPr marL="0" indent="0">
              <a:buNone/>
            </a:pPr>
            <a:r>
              <a:rPr lang="sk-SK" dirty="0"/>
              <a:t>.</a:t>
            </a:r>
          </a:p>
        </p:txBody>
      </p:sp>
      <p:pic>
        <p:nvPicPr>
          <p:cNvPr id="4" name="Picture 3">
            <a:extLst>
              <a:ext uri="{FF2B5EF4-FFF2-40B4-BE49-F238E27FC236}">
                <a16:creationId xmlns:a16="http://schemas.microsoft.com/office/drawing/2014/main" id="{FB93B0F0-D639-494C-8FBC-54596EE13E9E}"/>
              </a:ext>
            </a:extLst>
          </p:cNvPr>
          <p:cNvPicPr>
            <a:picLocks noChangeAspect="1"/>
          </p:cNvPicPr>
          <p:nvPr/>
        </p:nvPicPr>
        <p:blipFill>
          <a:blip r:embed="rId3"/>
          <a:stretch>
            <a:fillRect/>
          </a:stretch>
        </p:blipFill>
        <p:spPr>
          <a:xfrm>
            <a:off x="2051094" y="1478723"/>
            <a:ext cx="8089811" cy="4351338"/>
          </a:xfrm>
          <a:prstGeom prst="rect">
            <a:avLst/>
          </a:prstGeom>
        </p:spPr>
      </p:pic>
    </p:spTree>
    <p:extLst>
      <p:ext uri="{BB962C8B-B14F-4D97-AF65-F5344CB8AC3E}">
        <p14:creationId xmlns:p14="http://schemas.microsoft.com/office/powerpoint/2010/main" val="381966567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640ED6EB-A860-487C-849A-B7029776CC06}"/>
              </a:ext>
            </a:extLst>
          </p:cNvPr>
          <p:cNvPicPr>
            <a:picLocks noChangeAspect="1"/>
          </p:cNvPicPr>
          <p:nvPr/>
        </p:nvPicPr>
        <p:blipFill>
          <a:blip r:embed="rId3"/>
          <a:stretch>
            <a:fillRect/>
          </a:stretch>
        </p:blipFill>
        <p:spPr>
          <a:xfrm>
            <a:off x="1923865" y="1690688"/>
            <a:ext cx="7639050" cy="4438650"/>
          </a:xfrm>
          <a:prstGeom prst="rect">
            <a:avLst/>
          </a:prstGeom>
        </p:spPr>
      </p:pic>
      <p:sp>
        <p:nvSpPr>
          <p:cNvPr id="2" name="Title 1">
            <a:extLst>
              <a:ext uri="{FF2B5EF4-FFF2-40B4-BE49-F238E27FC236}">
                <a16:creationId xmlns:a16="http://schemas.microsoft.com/office/drawing/2014/main" id="{D05D0C90-4AD8-4A9A-A41A-ACD6FEC3B3EB}"/>
              </a:ext>
            </a:extLst>
          </p:cNvPr>
          <p:cNvSpPr>
            <a:spLocks noGrp="1"/>
          </p:cNvSpPr>
          <p:nvPr>
            <p:ph type="title"/>
          </p:nvPr>
        </p:nvSpPr>
        <p:spPr>
          <a:xfrm>
            <a:off x="838200" y="408781"/>
            <a:ext cx="10515600" cy="1325563"/>
          </a:xfrm>
        </p:spPr>
        <p:txBody>
          <a:bodyPr/>
          <a:lstStyle/>
          <a:p>
            <a:pPr algn="ctr"/>
            <a:r>
              <a:rPr lang="sk-SK" b="1" dirty="0">
                <a:latin typeface="Arial" panose="020B0604020202020204" pitchFamily="34" charset="0"/>
                <a:cs typeface="Arial" panose="020B0604020202020204" pitchFamily="34" charset="0"/>
              </a:rPr>
              <a:t>Z čoho sa vychádzalo</a:t>
            </a:r>
            <a:endParaRPr lang="sk-SK" dirty="0"/>
          </a:p>
        </p:txBody>
      </p:sp>
      <p:sp>
        <p:nvSpPr>
          <p:cNvPr id="3" name="Content Placeholder 2">
            <a:extLst>
              <a:ext uri="{FF2B5EF4-FFF2-40B4-BE49-F238E27FC236}">
                <a16:creationId xmlns:a16="http://schemas.microsoft.com/office/drawing/2014/main" id="{933DAD8C-574A-4E1C-A508-17081A3C453B}"/>
              </a:ext>
            </a:extLst>
          </p:cNvPr>
          <p:cNvSpPr>
            <a:spLocks noGrp="1"/>
          </p:cNvSpPr>
          <p:nvPr>
            <p:ph idx="1"/>
          </p:nvPr>
        </p:nvSpPr>
        <p:spPr>
          <a:xfrm>
            <a:off x="1790700" y="1734344"/>
            <a:ext cx="10515600" cy="4222319"/>
          </a:xfrm>
        </p:spPr>
        <p:txBody>
          <a:bodyPr/>
          <a:lstStyle/>
          <a:p>
            <a:endParaRPr lang="sk-SK" dirty="0"/>
          </a:p>
          <a:p>
            <a:pPr marL="2286000" lvl="5" indent="0">
              <a:buNone/>
            </a:pPr>
            <a:r>
              <a:rPr lang="sk-SK" dirty="0"/>
              <a:t>                        threshold energia proton</a:t>
            </a:r>
          </a:p>
          <a:p>
            <a:pPr marL="2286000" lvl="5" indent="0">
              <a:buNone/>
            </a:pPr>
            <a:r>
              <a:rPr lang="sk-SK" dirty="0"/>
              <a:t>        </a:t>
            </a:r>
          </a:p>
          <a:p>
            <a:pPr marL="2286000" lvl="5" indent="0">
              <a:buNone/>
            </a:pPr>
            <a:r>
              <a:rPr lang="sk-SK" dirty="0"/>
              <a:t>                        threshold pion</a:t>
            </a:r>
          </a:p>
          <a:p>
            <a:pPr marL="2286000" lvl="5" indent="0">
              <a:buNone/>
            </a:pPr>
            <a:endParaRPr lang="sk-SK" dirty="0"/>
          </a:p>
          <a:p>
            <a:pPr marL="2286000" lvl="5" indent="0">
              <a:buNone/>
            </a:pPr>
            <a:r>
              <a:rPr lang="sk-SK" dirty="0"/>
              <a:t>                           </a:t>
            </a:r>
          </a:p>
          <a:p>
            <a:pPr marL="2286000" lvl="5" indent="0">
              <a:buNone/>
            </a:pPr>
            <a:r>
              <a:rPr lang="sk-SK" dirty="0"/>
              <a:t>                                        ak                             tak</a:t>
            </a:r>
          </a:p>
          <a:p>
            <a:pPr marL="2286000" lvl="5" indent="0">
              <a:buNone/>
            </a:pPr>
            <a:r>
              <a:rPr lang="sk-SK" dirty="0"/>
              <a:t>                                        kvadraticka rovnica ktora ma realne korene pre</a:t>
            </a:r>
          </a:p>
        </p:txBody>
      </p:sp>
      <p:pic>
        <p:nvPicPr>
          <p:cNvPr id="5" name="Picture 4">
            <a:extLst>
              <a:ext uri="{FF2B5EF4-FFF2-40B4-BE49-F238E27FC236}">
                <a16:creationId xmlns:a16="http://schemas.microsoft.com/office/drawing/2014/main" id="{7F05AB94-F97A-499C-9F19-A3F8EC2E5A97}"/>
              </a:ext>
            </a:extLst>
          </p:cNvPr>
          <p:cNvPicPr>
            <a:picLocks noChangeAspect="1"/>
          </p:cNvPicPr>
          <p:nvPr/>
        </p:nvPicPr>
        <p:blipFill>
          <a:blip r:embed="rId4"/>
          <a:stretch>
            <a:fillRect/>
          </a:stretch>
        </p:blipFill>
        <p:spPr>
          <a:xfrm>
            <a:off x="6689509" y="3748088"/>
            <a:ext cx="971550" cy="323850"/>
          </a:xfrm>
          <a:prstGeom prst="rect">
            <a:avLst/>
          </a:prstGeom>
        </p:spPr>
      </p:pic>
    </p:spTree>
    <p:extLst>
      <p:ext uri="{BB962C8B-B14F-4D97-AF65-F5344CB8AC3E}">
        <p14:creationId xmlns:p14="http://schemas.microsoft.com/office/powerpoint/2010/main" val="37595533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C4C486-C125-4165-A25F-53981CE61862}"/>
              </a:ext>
            </a:extLst>
          </p:cNvPr>
          <p:cNvSpPr>
            <a:spLocks noGrp="1"/>
          </p:cNvSpPr>
          <p:nvPr>
            <p:ph type="title"/>
          </p:nvPr>
        </p:nvSpPr>
        <p:spPr/>
        <p:txBody>
          <a:bodyPr/>
          <a:lstStyle/>
          <a:p>
            <a:pPr algn="ctr"/>
            <a:r>
              <a:rPr lang="sk-SK" b="1" dirty="0">
                <a:latin typeface="Arial Black" panose="020B0A04020102020204" pitchFamily="34" charset="0"/>
              </a:rPr>
              <a:t>Spektrum UHECR namerané</a:t>
            </a:r>
            <a:br>
              <a:rPr lang="sk-SK" b="1" dirty="0">
                <a:latin typeface="Arial Black" panose="020B0A04020102020204" pitchFamily="34" charset="0"/>
              </a:rPr>
            </a:br>
            <a:r>
              <a:rPr lang="sk-SK" b="1" dirty="0">
                <a:latin typeface="Arial Black" panose="020B0A04020102020204" pitchFamily="34" charset="0"/>
              </a:rPr>
              <a:t>Pierre </a:t>
            </a:r>
            <a:r>
              <a:rPr lang="sk-SK" b="1" dirty="0" err="1">
                <a:latin typeface="Arial Black" panose="020B0A04020102020204" pitchFamily="34" charset="0"/>
              </a:rPr>
              <a:t>Auger</a:t>
            </a:r>
            <a:r>
              <a:rPr lang="sk-SK" b="1" dirty="0">
                <a:latin typeface="Arial Black" panose="020B0A04020102020204" pitchFamily="34" charset="0"/>
              </a:rPr>
              <a:t> </a:t>
            </a:r>
            <a:r>
              <a:rPr lang="sk-SK" b="1" dirty="0" err="1">
                <a:latin typeface="Arial Black" panose="020B0A04020102020204" pitchFamily="34" charset="0"/>
              </a:rPr>
              <a:t>Observatory</a:t>
            </a:r>
            <a:endParaRPr lang="sk-SK" b="1" dirty="0">
              <a:latin typeface="Arial Black" panose="020B0A04020102020204" pitchFamily="34" charset="0"/>
            </a:endParaRPr>
          </a:p>
        </p:txBody>
      </p:sp>
      <p:sp>
        <p:nvSpPr>
          <p:cNvPr id="3" name="Content Placeholder 2">
            <a:extLst>
              <a:ext uri="{FF2B5EF4-FFF2-40B4-BE49-F238E27FC236}">
                <a16:creationId xmlns:a16="http://schemas.microsoft.com/office/drawing/2014/main" id="{C99B72A1-DE58-460B-A560-476205BEC7AA}"/>
              </a:ext>
            </a:extLst>
          </p:cNvPr>
          <p:cNvSpPr>
            <a:spLocks noGrp="1"/>
          </p:cNvSpPr>
          <p:nvPr>
            <p:ph idx="1"/>
          </p:nvPr>
        </p:nvSpPr>
        <p:spPr/>
        <p:txBody>
          <a:bodyPr/>
          <a:lstStyle/>
          <a:p>
            <a:r>
              <a:rPr lang="sk-SK" dirty="0"/>
              <a:t>.</a:t>
            </a:r>
          </a:p>
        </p:txBody>
      </p:sp>
      <p:pic>
        <p:nvPicPr>
          <p:cNvPr id="5" name="Picture 4">
            <a:extLst>
              <a:ext uri="{FF2B5EF4-FFF2-40B4-BE49-F238E27FC236}">
                <a16:creationId xmlns:a16="http://schemas.microsoft.com/office/drawing/2014/main" id="{BEDB560B-7268-4231-90B9-FF07D658351C}"/>
              </a:ext>
            </a:extLst>
          </p:cNvPr>
          <p:cNvPicPr>
            <a:picLocks noChangeAspect="1"/>
          </p:cNvPicPr>
          <p:nvPr/>
        </p:nvPicPr>
        <p:blipFill>
          <a:blip r:embed="rId3"/>
          <a:stretch>
            <a:fillRect/>
          </a:stretch>
        </p:blipFill>
        <p:spPr>
          <a:xfrm>
            <a:off x="638909" y="1690688"/>
            <a:ext cx="5129578" cy="3931879"/>
          </a:xfrm>
          <a:prstGeom prst="rect">
            <a:avLst/>
          </a:prstGeom>
        </p:spPr>
      </p:pic>
      <p:pic>
        <p:nvPicPr>
          <p:cNvPr id="7" name="Picture 6">
            <a:extLst>
              <a:ext uri="{FF2B5EF4-FFF2-40B4-BE49-F238E27FC236}">
                <a16:creationId xmlns:a16="http://schemas.microsoft.com/office/drawing/2014/main" id="{5C301A54-6763-46F7-87AE-A3130D4F199B}"/>
              </a:ext>
            </a:extLst>
          </p:cNvPr>
          <p:cNvPicPr>
            <a:picLocks noChangeAspect="1"/>
          </p:cNvPicPr>
          <p:nvPr/>
        </p:nvPicPr>
        <p:blipFill>
          <a:blip r:embed="rId4"/>
          <a:stretch>
            <a:fillRect/>
          </a:stretch>
        </p:blipFill>
        <p:spPr>
          <a:xfrm>
            <a:off x="6225854" y="1690688"/>
            <a:ext cx="5327237" cy="3931879"/>
          </a:xfrm>
          <a:prstGeom prst="rect">
            <a:avLst/>
          </a:prstGeom>
        </p:spPr>
      </p:pic>
    </p:spTree>
    <p:extLst>
      <p:ext uri="{BB962C8B-B14F-4D97-AF65-F5344CB8AC3E}">
        <p14:creationId xmlns:p14="http://schemas.microsoft.com/office/powerpoint/2010/main" val="36256498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BC3928-9663-4645-AF6C-D5735884D5F5}"/>
              </a:ext>
            </a:extLst>
          </p:cNvPr>
          <p:cNvSpPr>
            <a:spLocks noGrp="1"/>
          </p:cNvSpPr>
          <p:nvPr>
            <p:ph type="title"/>
          </p:nvPr>
        </p:nvSpPr>
        <p:spPr/>
        <p:txBody>
          <a:bodyPr/>
          <a:lstStyle/>
          <a:p>
            <a:pPr algn="ctr"/>
            <a:r>
              <a:rPr lang="sk-SK" b="1" dirty="0" err="1">
                <a:latin typeface="Arial Black" panose="020B0A04020102020204" pitchFamily="34" charset="0"/>
              </a:rPr>
              <a:t>Upper</a:t>
            </a:r>
            <a:r>
              <a:rPr lang="sk-SK" b="1" dirty="0">
                <a:latin typeface="Arial Black" panose="020B0A04020102020204" pitchFamily="34" charset="0"/>
              </a:rPr>
              <a:t> </a:t>
            </a:r>
            <a:r>
              <a:rPr lang="sk-SK" b="1" dirty="0" err="1">
                <a:latin typeface="Arial Black" panose="020B0A04020102020204" pitchFamily="34" charset="0"/>
              </a:rPr>
              <a:t>limits</a:t>
            </a:r>
            <a:r>
              <a:rPr lang="sk-SK" b="1" dirty="0">
                <a:latin typeface="Arial Black" panose="020B0A04020102020204" pitchFamily="34" charset="0"/>
              </a:rPr>
              <a:t> </a:t>
            </a:r>
            <a:r>
              <a:rPr lang="sk-SK" b="1" dirty="0" err="1">
                <a:latin typeface="Arial Black" panose="020B0A04020102020204" pitchFamily="34" charset="0"/>
              </a:rPr>
              <a:t>for</a:t>
            </a:r>
            <a:r>
              <a:rPr lang="sk-SK" b="1" dirty="0">
                <a:latin typeface="Arial Black" panose="020B0A04020102020204" pitchFamily="34" charset="0"/>
              </a:rPr>
              <a:t> UHE </a:t>
            </a:r>
            <a:r>
              <a:rPr lang="sk-SK" dirty="0" err="1">
                <a:latin typeface="Arial Black" panose="020B0A04020102020204" pitchFamily="34" charset="0"/>
              </a:rPr>
              <a:t>photons</a:t>
            </a:r>
            <a:endParaRPr lang="sk-SK" dirty="0">
              <a:latin typeface="Arial Black" panose="020B0A04020102020204" pitchFamily="34" charset="0"/>
            </a:endParaRPr>
          </a:p>
        </p:txBody>
      </p:sp>
      <p:sp>
        <p:nvSpPr>
          <p:cNvPr id="3" name="Content Placeholder 2">
            <a:extLst>
              <a:ext uri="{FF2B5EF4-FFF2-40B4-BE49-F238E27FC236}">
                <a16:creationId xmlns:a16="http://schemas.microsoft.com/office/drawing/2014/main" id="{85369513-6A5D-42A6-99B3-21F32CBCF173}"/>
              </a:ext>
            </a:extLst>
          </p:cNvPr>
          <p:cNvSpPr>
            <a:spLocks noGrp="1"/>
          </p:cNvSpPr>
          <p:nvPr>
            <p:ph idx="1"/>
          </p:nvPr>
        </p:nvSpPr>
        <p:spPr/>
        <p:txBody>
          <a:bodyPr/>
          <a:lstStyle/>
          <a:p>
            <a:pPr marL="0" indent="0">
              <a:buNone/>
            </a:pPr>
            <a:r>
              <a:rPr lang="sk-SK" dirty="0"/>
              <a:t>.</a:t>
            </a:r>
          </a:p>
        </p:txBody>
      </p:sp>
      <p:pic>
        <p:nvPicPr>
          <p:cNvPr id="4" name="Picture 3">
            <a:extLst>
              <a:ext uri="{FF2B5EF4-FFF2-40B4-BE49-F238E27FC236}">
                <a16:creationId xmlns:a16="http://schemas.microsoft.com/office/drawing/2014/main" id="{9991BCB2-ACEC-4C5A-9991-96DB95B863DB}"/>
              </a:ext>
            </a:extLst>
          </p:cNvPr>
          <p:cNvPicPr>
            <a:picLocks noChangeAspect="1"/>
          </p:cNvPicPr>
          <p:nvPr/>
        </p:nvPicPr>
        <p:blipFill>
          <a:blip r:embed="rId3"/>
          <a:stretch>
            <a:fillRect/>
          </a:stretch>
        </p:blipFill>
        <p:spPr>
          <a:xfrm>
            <a:off x="2926080" y="1486953"/>
            <a:ext cx="6960200" cy="4833267"/>
          </a:xfrm>
          <a:prstGeom prst="rect">
            <a:avLst/>
          </a:prstGeom>
        </p:spPr>
      </p:pic>
    </p:spTree>
    <p:extLst>
      <p:ext uri="{BB962C8B-B14F-4D97-AF65-F5344CB8AC3E}">
        <p14:creationId xmlns:p14="http://schemas.microsoft.com/office/powerpoint/2010/main" val="313175627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264986-C5C4-4EE9-94E0-802DD5C6EC03}"/>
              </a:ext>
            </a:extLst>
          </p:cNvPr>
          <p:cNvSpPr>
            <a:spLocks noGrp="1"/>
          </p:cNvSpPr>
          <p:nvPr>
            <p:ph type="title"/>
          </p:nvPr>
        </p:nvSpPr>
        <p:spPr/>
        <p:txBody>
          <a:bodyPr/>
          <a:lstStyle/>
          <a:p>
            <a:pPr algn="ctr"/>
            <a:r>
              <a:rPr lang="sk-SK" b="1" dirty="0">
                <a:latin typeface="Arial Black" panose="020B0A04020102020204" pitchFamily="34" charset="0"/>
              </a:rPr>
              <a:t>Motivácia </a:t>
            </a:r>
            <a:br>
              <a:rPr lang="sk-SK" b="1" dirty="0">
                <a:latin typeface="Arial Black" panose="020B0A04020102020204" pitchFamily="34" charset="0"/>
              </a:rPr>
            </a:br>
            <a:r>
              <a:rPr lang="sk-SK" b="1" dirty="0" err="1">
                <a:latin typeface="Arial Black" panose="020B0A04020102020204" pitchFamily="34" charset="0"/>
              </a:rPr>
              <a:t>Lorentz</a:t>
            </a:r>
            <a:r>
              <a:rPr lang="sk-SK" b="1" dirty="0">
                <a:latin typeface="Arial Black" panose="020B0A04020102020204" pitchFamily="34" charset="0"/>
              </a:rPr>
              <a:t> </a:t>
            </a:r>
            <a:r>
              <a:rPr lang="sk-SK" b="1" dirty="0" err="1">
                <a:latin typeface="Arial Black" panose="020B0A04020102020204" pitchFamily="34" charset="0"/>
              </a:rPr>
              <a:t>Invariance</a:t>
            </a:r>
            <a:r>
              <a:rPr lang="sk-SK" b="1" dirty="0">
                <a:latin typeface="Arial Black" panose="020B0A04020102020204" pitchFamily="34" charset="0"/>
              </a:rPr>
              <a:t> </a:t>
            </a:r>
            <a:r>
              <a:rPr lang="sk-SK" b="1" dirty="0" err="1">
                <a:latin typeface="Arial Black" panose="020B0A04020102020204" pitchFamily="34" charset="0"/>
              </a:rPr>
              <a:t>Violation</a:t>
            </a:r>
            <a:r>
              <a:rPr lang="sk-SK" b="1" dirty="0">
                <a:latin typeface="Arial Black" panose="020B0A04020102020204" pitchFamily="34" charset="0"/>
              </a:rPr>
              <a:t> - LIV</a:t>
            </a:r>
          </a:p>
        </p:txBody>
      </p:sp>
      <p:sp>
        <p:nvSpPr>
          <p:cNvPr id="3" name="Content Placeholder 2">
            <a:extLst>
              <a:ext uri="{FF2B5EF4-FFF2-40B4-BE49-F238E27FC236}">
                <a16:creationId xmlns:a16="http://schemas.microsoft.com/office/drawing/2014/main" id="{D5572877-34BC-4AC9-B595-5EB8D6F33967}"/>
              </a:ext>
            </a:extLst>
          </p:cNvPr>
          <p:cNvSpPr>
            <a:spLocks noGrp="1"/>
          </p:cNvSpPr>
          <p:nvPr>
            <p:ph idx="1"/>
          </p:nvPr>
        </p:nvSpPr>
        <p:spPr>
          <a:xfrm>
            <a:off x="838200" y="1690688"/>
            <a:ext cx="10515600" cy="4351338"/>
          </a:xfrm>
        </p:spPr>
        <p:txBody>
          <a:bodyPr/>
          <a:lstStyle/>
          <a:p>
            <a:pPr lvl="0"/>
            <a:r>
              <a:rPr lang="sk-SK" dirty="0" err="1">
                <a:solidFill>
                  <a:prstClr val="black"/>
                </a:solidFill>
              </a:rPr>
              <a:t>string</a:t>
            </a:r>
            <a:r>
              <a:rPr lang="sk-SK" dirty="0">
                <a:solidFill>
                  <a:prstClr val="black"/>
                </a:solidFill>
              </a:rPr>
              <a:t> </a:t>
            </a:r>
            <a:r>
              <a:rPr lang="sk-SK" dirty="0" err="1">
                <a:solidFill>
                  <a:prstClr val="black"/>
                </a:solidFill>
              </a:rPr>
              <a:t>theor</a:t>
            </a:r>
            <a:r>
              <a:rPr lang="en-US" dirty="0">
                <a:solidFill>
                  <a:prstClr val="black"/>
                </a:solidFill>
              </a:rPr>
              <a:t>y, </a:t>
            </a:r>
            <a:endParaRPr lang="sk-SK" dirty="0">
              <a:solidFill>
                <a:prstClr val="black"/>
              </a:solidFill>
            </a:endParaRPr>
          </a:p>
          <a:p>
            <a:pPr lvl="0"/>
            <a:r>
              <a:rPr lang="en-US" dirty="0">
                <a:solidFill>
                  <a:prstClr val="black"/>
                </a:solidFill>
              </a:rPr>
              <a:t>Loop QG, </a:t>
            </a:r>
            <a:endParaRPr lang="sk-SK" dirty="0">
              <a:solidFill>
                <a:prstClr val="black"/>
              </a:solidFill>
            </a:endParaRPr>
          </a:p>
          <a:p>
            <a:pPr lvl="0"/>
            <a:r>
              <a:rPr lang="en-US" dirty="0">
                <a:solidFill>
                  <a:prstClr val="black"/>
                </a:solidFill>
              </a:rPr>
              <a:t>non-commutative geometry, </a:t>
            </a:r>
            <a:endParaRPr lang="sk-SK" dirty="0">
              <a:solidFill>
                <a:prstClr val="black"/>
              </a:solidFill>
            </a:endParaRPr>
          </a:p>
          <a:p>
            <a:pPr lvl="0"/>
            <a:r>
              <a:rPr lang="en-US" dirty="0">
                <a:solidFill>
                  <a:prstClr val="black"/>
                </a:solidFill>
              </a:rPr>
              <a:t>space-time foam, </a:t>
            </a:r>
            <a:endParaRPr lang="sk-SK" dirty="0">
              <a:solidFill>
                <a:prstClr val="black"/>
              </a:solidFill>
            </a:endParaRPr>
          </a:p>
          <a:p>
            <a:pPr lvl="0"/>
            <a:r>
              <a:rPr lang="en-US" dirty="0">
                <a:solidFill>
                  <a:prstClr val="black"/>
                </a:solidFill>
              </a:rPr>
              <a:t>some </a:t>
            </a:r>
            <a:r>
              <a:rPr lang="en-US" dirty="0" err="1">
                <a:solidFill>
                  <a:prstClr val="black"/>
                </a:solidFill>
              </a:rPr>
              <a:t>braneworld</a:t>
            </a:r>
            <a:r>
              <a:rPr lang="en-US" dirty="0">
                <a:solidFill>
                  <a:prstClr val="black"/>
                </a:solidFill>
              </a:rPr>
              <a:t> backgrounds</a:t>
            </a:r>
            <a:r>
              <a:rPr lang="sk-SK" dirty="0">
                <a:solidFill>
                  <a:prstClr val="black"/>
                </a:solidFill>
              </a:rPr>
              <a:t>,</a:t>
            </a:r>
          </a:p>
          <a:p>
            <a:pPr lvl="0"/>
            <a:r>
              <a:rPr lang="en-US" dirty="0">
                <a:solidFill>
                  <a:prstClr val="black"/>
                </a:solidFill>
              </a:rPr>
              <a:t>condensed matter analogues of “emergent gravity”</a:t>
            </a:r>
            <a:r>
              <a:rPr lang="sk-SK" dirty="0">
                <a:solidFill>
                  <a:prstClr val="black"/>
                </a:solidFill>
              </a:rPr>
              <a:t>.</a:t>
            </a:r>
            <a:r>
              <a:rPr lang="en-US" dirty="0">
                <a:solidFill>
                  <a:prstClr val="black"/>
                </a:solidFill>
              </a:rPr>
              <a:t> </a:t>
            </a:r>
            <a:endParaRPr lang="sk-SK" dirty="0">
              <a:solidFill>
                <a:prstClr val="black"/>
              </a:solidFill>
            </a:endParaRPr>
          </a:p>
          <a:p>
            <a:endParaRPr lang="sk-SK" dirty="0"/>
          </a:p>
        </p:txBody>
      </p:sp>
    </p:spTree>
    <p:extLst>
      <p:ext uri="{BB962C8B-B14F-4D97-AF65-F5344CB8AC3E}">
        <p14:creationId xmlns:p14="http://schemas.microsoft.com/office/powerpoint/2010/main" val="332265195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EFDAF3-FDE4-4991-89C2-DF84328E8909}"/>
              </a:ext>
            </a:extLst>
          </p:cNvPr>
          <p:cNvSpPr>
            <a:spLocks noGrp="1"/>
          </p:cNvSpPr>
          <p:nvPr>
            <p:ph type="title"/>
          </p:nvPr>
        </p:nvSpPr>
        <p:spPr/>
        <p:txBody>
          <a:bodyPr/>
          <a:lstStyle/>
          <a:p>
            <a:pPr algn="ctr"/>
            <a:r>
              <a:rPr lang="sk-SK" dirty="0">
                <a:latin typeface="Arial Black" panose="020B0A04020102020204" pitchFamily="34" charset="0"/>
              </a:rPr>
              <a:t>M</a:t>
            </a:r>
            <a:r>
              <a:rPr lang="en-US" dirty="0" err="1">
                <a:latin typeface="Arial Black" panose="020B0A04020102020204" pitchFamily="34" charset="0"/>
              </a:rPr>
              <a:t>odification</a:t>
            </a:r>
            <a:r>
              <a:rPr lang="en-US" dirty="0">
                <a:latin typeface="Arial Black" panose="020B0A04020102020204" pitchFamily="34" charset="0"/>
              </a:rPr>
              <a:t> of the dispersion relations</a:t>
            </a:r>
            <a:endParaRPr lang="sk-SK" dirty="0">
              <a:latin typeface="Arial Black" panose="020B0A04020102020204" pitchFamily="34" charset="0"/>
            </a:endParaRPr>
          </a:p>
        </p:txBody>
      </p:sp>
      <p:sp>
        <p:nvSpPr>
          <p:cNvPr id="3" name="Content Placeholder 2">
            <a:extLst>
              <a:ext uri="{FF2B5EF4-FFF2-40B4-BE49-F238E27FC236}">
                <a16:creationId xmlns:a16="http://schemas.microsoft.com/office/drawing/2014/main" id="{70CA5EF1-69A0-442D-8994-7C1C4F66C3CE}"/>
              </a:ext>
            </a:extLst>
          </p:cNvPr>
          <p:cNvSpPr>
            <a:spLocks noGrp="1"/>
          </p:cNvSpPr>
          <p:nvPr>
            <p:ph idx="1"/>
          </p:nvPr>
        </p:nvSpPr>
        <p:spPr>
          <a:xfrm>
            <a:off x="838200" y="1549400"/>
            <a:ext cx="10515600" cy="4351338"/>
          </a:xfrm>
        </p:spPr>
        <p:txBody>
          <a:bodyPr/>
          <a:lstStyle/>
          <a:p>
            <a:endParaRPr lang="sk-SK" dirty="0"/>
          </a:p>
          <a:p>
            <a:endParaRPr lang="sk-SK" dirty="0"/>
          </a:p>
          <a:p>
            <a:r>
              <a:rPr lang="sk-SK" dirty="0"/>
              <a:t>Dôsledok</a:t>
            </a:r>
          </a:p>
          <a:p>
            <a:endParaRPr lang="sk-SK" dirty="0"/>
          </a:p>
          <a:p>
            <a:endParaRPr lang="sk-SK" dirty="0"/>
          </a:p>
          <a:p>
            <a:r>
              <a:rPr lang="sk-SK" dirty="0"/>
              <a:t>A pre</a:t>
            </a:r>
          </a:p>
          <a:p>
            <a:r>
              <a:rPr lang="sk-SK" dirty="0"/>
              <a:t>Nemá riešenie, protóny sa propagujú voľne </a:t>
            </a:r>
          </a:p>
          <a:p>
            <a:endParaRPr lang="sk-SK" dirty="0"/>
          </a:p>
        </p:txBody>
      </p:sp>
      <p:pic>
        <p:nvPicPr>
          <p:cNvPr id="4" name="Picture 3">
            <a:extLst>
              <a:ext uri="{FF2B5EF4-FFF2-40B4-BE49-F238E27FC236}">
                <a16:creationId xmlns:a16="http://schemas.microsoft.com/office/drawing/2014/main" id="{CB700910-F452-4DB5-8E70-5DDC9D5045D6}"/>
              </a:ext>
            </a:extLst>
          </p:cNvPr>
          <p:cNvPicPr>
            <a:picLocks noChangeAspect="1"/>
          </p:cNvPicPr>
          <p:nvPr/>
        </p:nvPicPr>
        <p:blipFill>
          <a:blip r:embed="rId3"/>
          <a:stretch>
            <a:fillRect/>
          </a:stretch>
        </p:blipFill>
        <p:spPr>
          <a:xfrm>
            <a:off x="1016840" y="1794972"/>
            <a:ext cx="5250318" cy="753575"/>
          </a:xfrm>
          <a:prstGeom prst="rect">
            <a:avLst/>
          </a:prstGeom>
        </p:spPr>
      </p:pic>
      <p:pic>
        <p:nvPicPr>
          <p:cNvPr id="5" name="Picture 4">
            <a:extLst>
              <a:ext uri="{FF2B5EF4-FFF2-40B4-BE49-F238E27FC236}">
                <a16:creationId xmlns:a16="http://schemas.microsoft.com/office/drawing/2014/main" id="{AB90DA21-8775-45BF-87F0-F61D10E626A4}"/>
              </a:ext>
            </a:extLst>
          </p:cNvPr>
          <p:cNvPicPr>
            <a:picLocks noChangeAspect="1"/>
          </p:cNvPicPr>
          <p:nvPr/>
        </p:nvPicPr>
        <p:blipFill>
          <a:blip r:embed="rId4"/>
          <a:stretch>
            <a:fillRect/>
          </a:stretch>
        </p:blipFill>
        <p:spPr>
          <a:xfrm>
            <a:off x="1016840" y="3108568"/>
            <a:ext cx="7029249" cy="753575"/>
          </a:xfrm>
          <a:prstGeom prst="rect">
            <a:avLst/>
          </a:prstGeom>
        </p:spPr>
      </p:pic>
      <p:pic>
        <p:nvPicPr>
          <p:cNvPr id="6" name="Picture 5">
            <a:extLst>
              <a:ext uri="{FF2B5EF4-FFF2-40B4-BE49-F238E27FC236}">
                <a16:creationId xmlns:a16="http://schemas.microsoft.com/office/drawing/2014/main" id="{4A0F545B-F8E9-4937-AFD2-9D21E3DB5236}"/>
              </a:ext>
            </a:extLst>
          </p:cNvPr>
          <p:cNvPicPr>
            <a:picLocks noChangeAspect="1"/>
          </p:cNvPicPr>
          <p:nvPr/>
        </p:nvPicPr>
        <p:blipFill>
          <a:blip r:embed="rId5"/>
          <a:stretch>
            <a:fillRect/>
          </a:stretch>
        </p:blipFill>
        <p:spPr>
          <a:xfrm>
            <a:off x="1998438" y="4040736"/>
            <a:ext cx="6172200" cy="531443"/>
          </a:xfrm>
          <a:prstGeom prst="rect">
            <a:avLst/>
          </a:prstGeom>
        </p:spPr>
      </p:pic>
    </p:spTree>
    <p:extLst>
      <p:ext uri="{BB962C8B-B14F-4D97-AF65-F5344CB8AC3E}">
        <p14:creationId xmlns:p14="http://schemas.microsoft.com/office/powerpoint/2010/main" val="24992735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4B65E1-4C2B-4035-B3CA-0204310C18C3}"/>
              </a:ext>
            </a:extLst>
          </p:cNvPr>
          <p:cNvSpPr>
            <a:spLocks noGrp="1"/>
          </p:cNvSpPr>
          <p:nvPr>
            <p:ph type="title"/>
          </p:nvPr>
        </p:nvSpPr>
        <p:spPr>
          <a:xfrm>
            <a:off x="838200" y="365125"/>
            <a:ext cx="10515600" cy="1325563"/>
          </a:xfrm>
        </p:spPr>
        <p:txBody>
          <a:bodyPr/>
          <a:lstStyle/>
          <a:p>
            <a:pPr algn="ctr"/>
            <a:r>
              <a:rPr lang="sk-SK" b="1" dirty="0" err="1">
                <a:latin typeface="Arial" panose="020B0604020202020204" pitchFamily="34" charset="0"/>
                <a:cs typeface="Arial" panose="020B0604020202020204" pitchFamily="34" charset="0"/>
              </a:rPr>
              <a:t>Coleman</a:t>
            </a:r>
            <a:r>
              <a:rPr lang="sk-SK" b="1" dirty="0">
                <a:latin typeface="Arial" panose="020B0604020202020204" pitchFamily="34" charset="0"/>
                <a:cs typeface="Arial" panose="020B0604020202020204" pitchFamily="34" charset="0"/>
              </a:rPr>
              <a:t> and </a:t>
            </a:r>
            <a:r>
              <a:rPr lang="sk-SK" b="1" dirty="0" err="1">
                <a:latin typeface="Arial" panose="020B0604020202020204" pitchFamily="34" charset="0"/>
                <a:cs typeface="Arial" panose="020B0604020202020204" pitchFamily="34" charset="0"/>
              </a:rPr>
              <a:t>Glashow</a:t>
            </a:r>
            <a:endParaRPr lang="sk-SK" b="1" dirty="0">
              <a:latin typeface="Arial" panose="020B0604020202020204" pitchFamily="34" charset="0"/>
              <a:cs typeface="Arial" panose="020B0604020202020204" pitchFamily="34" charset="0"/>
            </a:endParaRPr>
          </a:p>
        </p:txBody>
      </p:sp>
      <p:pic>
        <p:nvPicPr>
          <p:cNvPr id="4" name="Picture 3">
            <a:extLst>
              <a:ext uri="{FF2B5EF4-FFF2-40B4-BE49-F238E27FC236}">
                <a16:creationId xmlns:a16="http://schemas.microsoft.com/office/drawing/2014/main" id="{5406E524-3D23-4940-B61B-A34EB6EB6D46}"/>
              </a:ext>
            </a:extLst>
          </p:cNvPr>
          <p:cNvPicPr>
            <a:picLocks noChangeAspect="1"/>
          </p:cNvPicPr>
          <p:nvPr/>
        </p:nvPicPr>
        <p:blipFill>
          <a:blip r:embed="rId3"/>
          <a:stretch>
            <a:fillRect/>
          </a:stretch>
        </p:blipFill>
        <p:spPr>
          <a:xfrm>
            <a:off x="1802084" y="1433189"/>
            <a:ext cx="8587831" cy="4351338"/>
          </a:xfrm>
          <a:prstGeom prst="rect">
            <a:avLst/>
          </a:prstGeom>
        </p:spPr>
      </p:pic>
    </p:spTree>
    <p:extLst>
      <p:ext uri="{BB962C8B-B14F-4D97-AF65-F5344CB8AC3E}">
        <p14:creationId xmlns:p14="http://schemas.microsoft.com/office/powerpoint/2010/main" val="1117764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2B9DFB2B-4629-4A3C-A8C6-6B520FC64731}"/>
              </a:ext>
            </a:extLst>
          </p:cNvPr>
          <p:cNvSpPr>
            <a:spLocks noGrp="1"/>
          </p:cNvSpPr>
          <p:nvPr>
            <p:ph idx="1"/>
          </p:nvPr>
        </p:nvSpPr>
        <p:spPr>
          <a:xfrm>
            <a:off x="838200" y="1622914"/>
            <a:ext cx="10515600" cy="4351338"/>
          </a:xfrm>
        </p:spPr>
        <p:txBody>
          <a:bodyPr/>
          <a:lstStyle/>
          <a:p>
            <a:r>
              <a:rPr lang="en-US" b="1" dirty="0">
                <a:latin typeface="Arial Black" panose="020B0A04020102020204" pitchFamily="34" charset="0"/>
              </a:rPr>
              <a:t>Future prospects of testing Lorentz invariance with</a:t>
            </a:r>
            <a:r>
              <a:rPr lang="sk-SK" b="1" dirty="0">
                <a:latin typeface="Arial Black" panose="020B0A04020102020204" pitchFamily="34" charset="0"/>
              </a:rPr>
              <a:t> </a:t>
            </a:r>
            <a:r>
              <a:rPr lang="en-US" b="1" dirty="0">
                <a:latin typeface="Arial Black" panose="020B0A04020102020204" pitchFamily="34" charset="0"/>
              </a:rPr>
              <a:t>UHECRs </a:t>
            </a:r>
            <a:r>
              <a:rPr lang="sk-SK" b="1" dirty="0">
                <a:latin typeface="Arial Black" panose="020B0A04020102020204" pitchFamily="34" charset="0"/>
              </a:rPr>
              <a:t>- </a:t>
            </a:r>
            <a:r>
              <a:rPr lang="sk-SK" dirty="0">
                <a:latin typeface="Arial Narrow" panose="020B0606020202030204" pitchFamily="34" charset="0"/>
              </a:rPr>
              <a:t>Denise Boncioli</a:t>
            </a:r>
          </a:p>
          <a:p>
            <a:r>
              <a:rPr lang="en-US" b="1" dirty="0">
                <a:solidFill>
                  <a:srgbClr val="000000"/>
                </a:solidFill>
                <a:latin typeface="Arial Black" panose="020B0A04020102020204" pitchFamily="34" charset="0"/>
              </a:rPr>
              <a:t>Searching for new physics with ultrahigh energy</a:t>
            </a:r>
            <a:r>
              <a:rPr lang="sk-SK" b="1" dirty="0">
                <a:solidFill>
                  <a:srgbClr val="000000"/>
                </a:solidFill>
                <a:latin typeface="Arial Black" panose="020B0A04020102020204" pitchFamily="34" charset="0"/>
              </a:rPr>
              <a:t> </a:t>
            </a:r>
            <a:r>
              <a:rPr lang="en-US" b="1" dirty="0">
                <a:solidFill>
                  <a:srgbClr val="000000"/>
                </a:solidFill>
                <a:latin typeface="Arial Black" panose="020B0A04020102020204" pitchFamily="34" charset="0"/>
              </a:rPr>
              <a:t>cosmic rays</a:t>
            </a:r>
            <a:r>
              <a:rPr lang="en-US" dirty="0">
                <a:latin typeface="Arial Black" panose="020B0A04020102020204" pitchFamily="34" charset="0"/>
              </a:rPr>
              <a:t> </a:t>
            </a:r>
            <a:r>
              <a:rPr lang="sk-SK" dirty="0">
                <a:latin typeface="Arial Black" panose="020B0A04020102020204" pitchFamily="34" charset="0"/>
              </a:rPr>
              <a:t>– </a:t>
            </a:r>
            <a:r>
              <a:rPr lang="sk-SK" dirty="0">
                <a:latin typeface="Arial Narrow" panose="020B0606020202030204" pitchFamily="34" charset="0"/>
                <a:cs typeface="Arial" panose="020B0604020202020204" pitchFamily="34" charset="0"/>
              </a:rPr>
              <a:t>Stecker </a:t>
            </a:r>
            <a:r>
              <a:rPr lang="en-US" dirty="0">
                <a:latin typeface="Arial Narrow" panose="020B0606020202030204" pitchFamily="34" charset="0"/>
                <a:cs typeface="Arial" panose="020B0604020202020204" pitchFamily="34" charset="0"/>
              </a:rPr>
              <a:t>&amp;</a:t>
            </a:r>
            <a:r>
              <a:rPr lang="sk-SK" dirty="0">
                <a:latin typeface="Arial Narrow" panose="020B0606020202030204" pitchFamily="34" charset="0"/>
                <a:cs typeface="Arial" panose="020B0604020202020204" pitchFamily="34" charset="0"/>
              </a:rPr>
              <a:t> </a:t>
            </a:r>
            <a:r>
              <a:rPr lang="en-US" dirty="0">
                <a:latin typeface="Arial Narrow" panose="020B0606020202030204" pitchFamily="34" charset="0"/>
                <a:cs typeface="Arial" panose="020B0604020202020204" pitchFamily="34" charset="0"/>
              </a:rPr>
              <a:t>Scully</a:t>
            </a:r>
            <a:endParaRPr lang="sk-SK" dirty="0">
              <a:latin typeface="Arial Narrow" panose="020B0606020202030204" pitchFamily="34" charset="0"/>
              <a:cs typeface="Arial" panose="020B0604020202020204" pitchFamily="34" charset="0"/>
            </a:endParaRPr>
          </a:p>
          <a:p>
            <a:r>
              <a:rPr lang="sk-SK" dirty="0">
                <a:solidFill>
                  <a:srgbClr val="000000"/>
                </a:solidFill>
                <a:latin typeface="Arial Black" panose="020B0A04020102020204" pitchFamily="34" charset="0"/>
              </a:rPr>
              <a:t>Astroparticle Physics Tests of Lorentz Invariance</a:t>
            </a:r>
            <a:br>
              <a:rPr lang="sk-SK" dirty="0">
                <a:solidFill>
                  <a:srgbClr val="000000"/>
                </a:solidFill>
                <a:latin typeface="Arial Black" panose="020B0A04020102020204" pitchFamily="34" charset="0"/>
              </a:rPr>
            </a:br>
            <a:r>
              <a:rPr lang="sk-SK" dirty="0">
                <a:solidFill>
                  <a:srgbClr val="000000"/>
                </a:solidFill>
                <a:latin typeface="Arial Black" panose="020B0A04020102020204" pitchFamily="34" charset="0"/>
              </a:rPr>
              <a:t>Violation</a:t>
            </a:r>
            <a:r>
              <a:rPr lang="sk-SK" dirty="0">
                <a:latin typeface="Arial Black" panose="020B0A04020102020204" pitchFamily="34" charset="0"/>
              </a:rPr>
              <a:t> – </a:t>
            </a:r>
            <a:r>
              <a:rPr lang="sk-SK" dirty="0" err="1"/>
              <a:t>Lang</a:t>
            </a:r>
            <a:endParaRPr lang="sk-SK" dirty="0"/>
          </a:p>
          <a:p>
            <a:pPr algn="ctr"/>
            <a:r>
              <a:rPr lang="sk-SK" dirty="0"/>
              <a:t>New test of </a:t>
            </a:r>
            <a:r>
              <a:rPr lang="sk-SK" dirty="0" err="1"/>
              <a:t>Lorentz</a:t>
            </a:r>
            <a:r>
              <a:rPr lang="sk-SK" dirty="0"/>
              <a:t> </a:t>
            </a:r>
            <a:r>
              <a:rPr lang="sk-SK" dirty="0" err="1"/>
              <a:t>symmetry</a:t>
            </a:r>
            <a:r>
              <a:rPr lang="sk-SK" dirty="0"/>
              <a:t> </a:t>
            </a:r>
            <a:r>
              <a:rPr lang="sk-SK" dirty="0" err="1"/>
              <a:t>using</a:t>
            </a:r>
            <a:r>
              <a:rPr lang="sk-SK" dirty="0"/>
              <a:t> </a:t>
            </a:r>
            <a:r>
              <a:rPr lang="sk-SK" dirty="0" err="1"/>
              <a:t>ultrahigh-energy</a:t>
            </a:r>
            <a:r>
              <a:rPr lang="sk-SK" dirty="0"/>
              <a:t> </a:t>
            </a:r>
            <a:r>
              <a:rPr lang="sk-SK" dirty="0" err="1"/>
              <a:t>cosmic</a:t>
            </a:r>
            <a:r>
              <a:rPr lang="sk-SK" dirty="0"/>
              <a:t> </a:t>
            </a:r>
            <a:r>
              <a:rPr lang="sk-SK" dirty="0" err="1"/>
              <a:t>rays</a:t>
            </a:r>
            <a:endParaRPr lang="sk-SK" dirty="0"/>
          </a:p>
          <a:p>
            <a:pPr marL="0" indent="0" algn="ctr">
              <a:buNone/>
            </a:pPr>
            <a:r>
              <a:rPr lang="sk-SK" dirty="0"/>
              <a:t>Luis A. </a:t>
            </a:r>
            <a:r>
              <a:rPr lang="sk-SK" dirty="0" err="1"/>
              <a:t>Anchordoqui</a:t>
            </a:r>
            <a:r>
              <a:rPr lang="sk-SK" dirty="0"/>
              <a:t> and </a:t>
            </a:r>
            <a:r>
              <a:rPr lang="sk-SK" dirty="0" err="1"/>
              <a:t>Jorge</a:t>
            </a:r>
            <a:r>
              <a:rPr lang="sk-SK" dirty="0"/>
              <a:t> F. </a:t>
            </a:r>
            <a:r>
              <a:rPr lang="sk-SK" dirty="0" err="1"/>
              <a:t>Soriano</a:t>
            </a:r>
            <a:endParaRPr lang="sk-SK" dirty="0"/>
          </a:p>
          <a:p>
            <a:pPr marL="0" indent="0" algn="ctr">
              <a:buNone/>
            </a:pPr>
            <a:r>
              <a:rPr lang="sk-SK" dirty="0" err="1"/>
              <a:t>Phys</a:t>
            </a:r>
            <a:r>
              <a:rPr lang="sk-SK" dirty="0"/>
              <a:t>. Rev. D </a:t>
            </a:r>
            <a:r>
              <a:rPr lang="sk-SK" b="1" dirty="0"/>
              <a:t>97</a:t>
            </a:r>
            <a:r>
              <a:rPr lang="sk-SK" dirty="0"/>
              <a:t>, 043010 – </a:t>
            </a:r>
            <a:r>
              <a:rPr lang="sk-SK" b="1" u="sng" dirty="0" err="1"/>
              <a:t>Published</a:t>
            </a:r>
            <a:r>
              <a:rPr lang="sk-SK" b="1" u="sng" dirty="0"/>
              <a:t> 12 </a:t>
            </a:r>
            <a:r>
              <a:rPr lang="sk-SK" b="1" u="sng" dirty="0" err="1"/>
              <a:t>February</a:t>
            </a:r>
            <a:r>
              <a:rPr lang="sk-SK" b="1" u="sng" dirty="0"/>
              <a:t> 2018</a:t>
            </a:r>
            <a:endParaRPr lang="sk-SK" dirty="0"/>
          </a:p>
          <a:p>
            <a:endParaRPr lang="sk-SK" dirty="0">
              <a:latin typeface="Arial Narrow" panose="020B0606020202030204" pitchFamily="34" charset="0"/>
              <a:cs typeface="Arial" panose="020B0604020202020204" pitchFamily="34" charset="0"/>
            </a:endParaRPr>
          </a:p>
          <a:p>
            <a:endParaRPr lang="sk-SK" dirty="0"/>
          </a:p>
        </p:txBody>
      </p:sp>
      <p:sp>
        <p:nvSpPr>
          <p:cNvPr id="4" name="Title 1">
            <a:extLst>
              <a:ext uri="{FF2B5EF4-FFF2-40B4-BE49-F238E27FC236}">
                <a16:creationId xmlns:a16="http://schemas.microsoft.com/office/drawing/2014/main" id="{941F9606-D07C-4DD5-8BC4-3729C1B87F0D}"/>
              </a:ext>
            </a:extLst>
          </p:cNvPr>
          <p:cNvSpPr>
            <a:spLocks noGrp="1"/>
          </p:cNvSpPr>
          <p:nvPr>
            <p:ph type="title"/>
          </p:nvPr>
        </p:nvSpPr>
        <p:spPr>
          <a:xfrm>
            <a:off x="838200" y="365125"/>
            <a:ext cx="10515600" cy="1325563"/>
          </a:xfrm>
        </p:spPr>
        <p:txBody>
          <a:bodyPr/>
          <a:lstStyle/>
          <a:p>
            <a:pPr algn="ctr"/>
            <a:r>
              <a:rPr lang="sk-SK" dirty="0" err="1">
                <a:latin typeface="Arial Black" panose="020B0A04020102020204" pitchFamily="34" charset="0"/>
              </a:rPr>
              <a:t>Tests</a:t>
            </a:r>
            <a:r>
              <a:rPr lang="sk-SK" dirty="0">
                <a:latin typeface="Arial Black" panose="020B0A04020102020204" pitchFamily="34" charset="0"/>
              </a:rPr>
              <a:t> of LIV and Auger</a:t>
            </a:r>
          </a:p>
        </p:txBody>
      </p:sp>
    </p:spTree>
    <p:extLst>
      <p:ext uri="{BB962C8B-B14F-4D97-AF65-F5344CB8AC3E}">
        <p14:creationId xmlns:p14="http://schemas.microsoft.com/office/powerpoint/2010/main" val="4231494847"/>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5668</TotalTime>
  <Words>2378</Words>
  <Application>Microsoft Office PowerPoint</Application>
  <PresentationFormat>Widescreen</PresentationFormat>
  <Paragraphs>258</Paragraphs>
  <Slides>32</Slides>
  <Notes>31</Notes>
  <HiddenSlides>0</HiddenSlides>
  <MMClips>0</MMClips>
  <ScaleCrop>false</ScaleCrop>
  <HeadingPairs>
    <vt:vector size="6" baseType="variant">
      <vt:variant>
        <vt:lpstr>Fonts Used</vt:lpstr>
      </vt:variant>
      <vt:variant>
        <vt:i4>12</vt:i4>
      </vt:variant>
      <vt:variant>
        <vt:lpstr>Theme</vt:lpstr>
      </vt:variant>
      <vt:variant>
        <vt:i4>2</vt:i4>
      </vt:variant>
      <vt:variant>
        <vt:lpstr>Slide Titles</vt:lpstr>
      </vt:variant>
      <vt:variant>
        <vt:i4>32</vt:i4>
      </vt:variant>
    </vt:vector>
  </HeadingPairs>
  <TitlesOfParts>
    <vt:vector size="46" baseType="lpstr">
      <vt:lpstr>Arial</vt:lpstr>
      <vt:lpstr>Arial Black</vt:lpstr>
      <vt:lpstr>Arial Narrow</vt:lpstr>
      <vt:lpstr>Calibri</vt:lpstr>
      <vt:lpstr>Calibri Light</vt:lpstr>
      <vt:lpstr>CMMI10</vt:lpstr>
      <vt:lpstr>CMR10</vt:lpstr>
      <vt:lpstr>CMSY10</vt:lpstr>
      <vt:lpstr>LMRoman12-Regular</vt:lpstr>
      <vt:lpstr>NimbusRomNo9L-Regu</vt:lpstr>
      <vt:lpstr>NimbusRomNo9L-ReguItal</vt:lpstr>
      <vt:lpstr>StandardSymL-Slant_167</vt:lpstr>
      <vt:lpstr>Office Theme</vt:lpstr>
      <vt:lpstr>1_Office Theme</vt:lpstr>
      <vt:lpstr>Ultra high energy cosmic rays</vt:lpstr>
      <vt:lpstr>Cosmic ray spectrum</vt:lpstr>
      <vt:lpstr>Pierre Auger Observatory</vt:lpstr>
      <vt:lpstr>Spektrum UHECR namerané Pierre Auger Observatory</vt:lpstr>
      <vt:lpstr>Upper limits for UHE photons</vt:lpstr>
      <vt:lpstr>Motivácia  Lorentz Invariance Violation - LIV</vt:lpstr>
      <vt:lpstr>Modification of the dispersion relations</vt:lpstr>
      <vt:lpstr>Coleman and Glashow</vt:lpstr>
      <vt:lpstr>Tests of LIV and Auger</vt:lpstr>
      <vt:lpstr>Future prospects of testing Lorentz invariance with UHECRs - Denise Boncioli</vt:lpstr>
      <vt:lpstr>Astroparticle Physics Tests of Lorentz Invariance Violation – Lang</vt:lpstr>
      <vt:lpstr>   Searching for new physics with ultrahigh energy cosmic rays – Stecker &amp; Scully</vt:lpstr>
      <vt:lpstr>END</vt:lpstr>
      <vt:lpstr>Frameworks for Lorentz violation</vt:lpstr>
      <vt:lpstr>PowerPoint Presentation</vt:lpstr>
      <vt:lpstr>Cosmic ray spectrum</vt:lpstr>
      <vt:lpstr>Model UHECR s LIVom</vt:lpstr>
      <vt:lpstr>Cosmic ray spectrum</vt:lpstr>
      <vt:lpstr>Otvorené otázky o UHECR</vt:lpstr>
      <vt:lpstr>Odpovede na tieto otázky</vt:lpstr>
      <vt:lpstr>Cosmodefekty</vt:lpstr>
      <vt:lpstr>Rozpad tmavej hmoty</vt:lpstr>
      <vt:lpstr>GZK cutoff</vt:lpstr>
      <vt:lpstr>Motivácia a predpoklady LIV</vt:lpstr>
      <vt:lpstr>Forbidden reactions</vt:lpstr>
      <vt:lpstr>Inšpirácia</vt:lpstr>
      <vt:lpstr>Z čoho sa vychádzalo:</vt:lpstr>
      <vt:lpstr>Teoretický základ</vt:lpstr>
      <vt:lpstr>Inšpirácie</vt:lpstr>
      <vt:lpstr>Teoretický základ</vt:lpstr>
      <vt:lpstr>Teoretický základ</vt:lpstr>
      <vt:lpstr>Z čoho sa vychádzalo</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Motivácia a predpoklady LIV</dc:title>
  <dc:creator>Tomáš Fodran</dc:creator>
  <cp:lastModifiedBy>Tomáš Fodran</cp:lastModifiedBy>
  <cp:revision>136</cp:revision>
  <cp:lastPrinted>2018-04-04T23:47:45Z</cp:lastPrinted>
  <dcterms:created xsi:type="dcterms:W3CDTF">2018-03-31T20:06:46Z</dcterms:created>
  <dcterms:modified xsi:type="dcterms:W3CDTF">2018-04-07T07:47:37Z</dcterms:modified>
</cp:coreProperties>
</file>