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71" r:id="rId3"/>
    <p:sldId id="273" r:id="rId4"/>
    <p:sldId id="293" r:id="rId5"/>
    <p:sldId id="281" r:id="rId6"/>
    <p:sldId id="272" r:id="rId7"/>
    <p:sldId id="300" r:id="rId8"/>
    <p:sldId id="301" r:id="rId9"/>
    <p:sldId id="302" r:id="rId10"/>
    <p:sldId id="297" r:id="rId11"/>
    <p:sldId id="294" r:id="rId12"/>
    <p:sldId id="295" r:id="rId13"/>
    <p:sldId id="296" r:id="rId14"/>
    <p:sldId id="274" r:id="rId15"/>
    <p:sldId id="276" r:id="rId16"/>
    <p:sldId id="277" r:id="rId17"/>
    <p:sldId id="278" r:id="rId18"/>
    <p:sldId id="279" r:id="rId19"/>
    <p:sldId id="280" r:id="rId20"/>
    <p:sldId id="265" r:id="rId21"/>
    <p:sldId id="282" r:id="rId22"/>
    <p:sldId id="263" r:id="rId23"/>
    <p:sldId id="285" r:id="rId24"/>
    <p:sldId id="284" r:id="rId25"/>
    <p:sldId id="260" r:id="rId26"/>
    <p:sldId id="268" r:id="rId27"/>
    <p:sldId id="266" r:id="rId28"/>
    <p:sldId id="267" r:id="rId29"/>
    <p:sldId id="269" r:id="rId30"/>
    <p:sldId id="283" r:id="rId31"/>
    <p:sldId id="303" r:id="rId32"/>
    <p:sldId id="287" r:id="rId33"/>
    <p:sldId id="289" r:id="rId34"/>
    <p:sldId id="286" r:id="rId35"/>
    <p:sldId id="299" r:id="rId36"/>
    <p:sldId id="298" r:id="rId3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image" Target="../media/image48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12" Type="http://schemas.openxmlformats.org/officeDocument/2006/relationships/image" Target="../media/image47.wmf"/><Relationship Id="rId2" Type="http://schemas.openxmlformats.org/officeDocument/2006/relationships/image" Target="../media/image37.wmf"/><Relationship Id="rId16" Type="http://schemas.openxmlformats.org/officeDocument/2006/relationships/image" Target="../media/image51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11" Type="http://schemas.openxmlformats.org/officeDocument/2006/relationships/image" Target="../media/image46.wmf"/><Relationship Id="rId5" Type="http://schemas.openxmlformats.org/officeDocument/2006/relationships/image" Target="../media/image40.wmf"/><Relationship Id="rId15" Type="http://schemas.openxmlformats.org/officeDocument/2006/relationships/image" Target="../media/image50.wmf"/><Relationship Id="rId10" Type="http://schemas.openxmlformats.org/officeDocument/2006/relationships/image" Target="../media/image45.wmf"/><Relationship Id="rId4" Type="http://schemas.openxmlformats.org/officeDocument/2006/relationships/image" Target="../media/image39.wmf"/><Relationship Id="rId9" Type="http://schemas.openxmlformats.org/officeDocument/2006/relationships/image" Target="../media/image44.wmf"/><Relationship Id="rId14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image" Target="../media/image48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12" Type="http://schemas.openxmlformats.org/officeDocument/2006/relationships/image" Target="../media/image47.wmf"/><Relationship Id="rId17" Type="http://schemas.openxmlformats.org/officeDocument/2006/relationships/image" Target="../media/image55.wmf"/><Relationship Id="rId2" Type="http://schemas.openxmlformats.org/officeDocument/2006/relationships/image" Target="../media/image37.wmf"/><Relationship Id="rId16" Type="http://schemas.openxmlformats.org/officeDocument/2006/relationships/image" Target="../media/image54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11" Type="http://schemas.openxmlformats.org/officeDocument/2006/relationships/image" Target="../media/image46.wmf"/><Relationship Id="rId5" Type="http://schemas.openxmlformats.org/officeDocument/2006/relationships/image" Target="../media/image40.wmf"/><Relationship Id="rId15" Type="http://schemas.openxmlformats.org/officeDocument/2006/relationships/image" Target="../media/image53.wmf"/><Relationship Id="rId10" Type="http://schemas.openxmlformats.org/officeDocument/2006/relationships/image" Target="../media/image45.wmf"/><Relationship Id="rId4" Type="http://schemas.openxmlformats.org/officeDocument/2006/relationships/image" Target="../media/image39.wmf"/><Relationship Id="rId9" Type="http://schemas.openxmlformats.org/officeDocument/2006/relationships/image" Target="../media/image44.wmf"/><Relationship Id="rId14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4" Type="http://schemas.openxmlformats.org/officeDocument/2006/relationships/image" Target="../media/image89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5" Type="http://schemas.openxmlformats.org/officeDocument/2006/relationships/image" Target="../media/image98.wmf"/><Relationship Id="rId4" Type="http://schemas.openxmlformats.org/officeDocument/2006/relationships/image" Target="../media/image37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4" Type="http://schemas.openxmlformats.org/officeDocument/2006/relationships/image" Target="../media/image10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6EA91-7FB0-4582-BB9B-A36233D37DCB}" type="datetimeFigureOut">
              <a:rPr lang="cs-CZ" smtClean="0"/>
              <a:t>07.04.2018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1CFC3-9B1C-424B-A0DF-EDE47AD8EF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080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5B8BB-3F04-4288-ADB0-04D3A0E09649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9194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AE126B-0822-41C6-A24D-AF4141232234}" type="slidenum">
              <a:rPr lang="cs-CZ"/>
              <a:pPr/>
              <a:t>6</a:t>
            </a:fld>
            <a:endParaRPr lang="cs-CZ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97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EE6C0-0C95-4124-889B-BA962F133B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56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CEACE6-487A-438F-8060-0B1C3BC448CC}" type="slidenum">
              <a:rPr lang="cs-CZ"/>
              <a:pPr/>
              <a:t>11</a:t>
            </a:fld>
            <a:endParaRPr lang="cs-CZ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555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271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240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Výjezdní seminář Malá Skála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A232E7D7-BB05-42B9-BC00-327D680F439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45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351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694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768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518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752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489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830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187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85A41-74AC-49BC-BBE5-8940618471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408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1.bin"/><Relationship Id="rId18" Type="http://schemas.openxmlformats.org/officeDocument/2006/relationships/oleObject" Target="../embeddings/oleObject45.bin"/><Relationship Id="rId26" Type="http://schemas.openxmlformats.org/officeDocument/2006/relationships/oleObject" Target="../embeddings/oleObject49.bin"/><Relationship Id="rId39" Type="http://schemas.openxmlformats.org/officeDocument/2006/relationships/image" Target="../media/image51.wmf"/><Relationship Id="rId21" Type="http://schemas.openxmlformats.org/officeDocument/2006/relationships/image" Target="../media/image42.wmf"/><Relationship Id="rId34" Type="http://schemas.openxmlformats.org/officeDocument/2006/relationships/oleObject" Target="../embeddings/oleObject53.bin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0.bin"/><Relationship Id="rId17" Type="http://schemas.openxmlformats.org/officeDocument/2006/relationships/image" Target="../media/image40.wmf"/><Relationship Id="rId25" Type="http://schemas.openxmlformats.org/officeDocument/2006/relationships/image" Target="../media/image44.wmf"/><Relationship Id="rId33" Type="http://schemas.openxmlformats.org/officeDocument/2006/relationships/image" Target="../media/image48.wmf"/><Relationship Id="rId38" Type="http://schemas.openxmlformats.org/officeDocument/2006/relationships/oleObject" Target="../embeddings/oleObject55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44.bin"/><Relationship Id="rId20" Type="http://schemas.openxmlformats.org/officeDocument/2006/relationships/oleObject" Target="../embeddings/oleObject46.bin"/><Relationship Id="rId29" Type="http://schemas.openxmlformats.org/officeDocument/2006/relationships/image" Target="../media/image46.wmf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39.wmf"/><Relationship Id="rId24" Type="http://schemas.openxmlformats.org/officeDocument/2006/relationships/oleObject" Target="../embeddings/oleObject48.bin"/><Relationship Id="rId32" Type="http://schemas.openxmlformats.org/officeDocument/2006/relationships/oleObject" Target="../embeddings/oleObject52.bin"/><Relationship Id="rId37" Type="http://schemas.openxmlformats.org/officeDocument/2006/relationships/image" Target="../media/image50.wmf"/><Relationship Id="rId5" Type="http://schemas.openxmlformats.org/officeDocument/2006/relationships/image" Target="../media/image36.wmf"/><Relationship Id="rId15" Type="http://schemas.openxmlformats.org/officeDocument/2006/relationships/oleObject" Target="../embeddings/oleObject43.bin"/><Relationship Id="rId23" Type="http://schemas.openxmlformats.org/officeDocument/2006/relationships/image" Target="../media/image43.wmf"/><Relationship Id="rId28" Type="http://schemas.openxmlformats.org/officeDocument/2006/relationships/oleObject" Target="../embeddings/oleObject50.bin"/><Relationship Id="rId36" Type="http://schemas.openxmlformats.org/officeDocument/2006/relationships/oleObject" Target="../embeddings/oleObject54.bin"/><Relationship Id="rId10" Type="http://schemas.openxmlformats.org/officeDocument/2006/relationships/oleObject" Target="../embeddings/oleObject39.bin"/><Relationship Id="rId19" Type="http://schemas.openxmlformats.org/officeDocument/2006/relationships/image" Target="../media/image41.wmf"/><Relationship Id="rId31" Type="http://schemas.openxmlformats.org/officeDocument/2006/relationships/image" Target="../media/image47.wmf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2.bin"/><Relationship Id="rId22" Type="http://schemas.openxmlformats.org/officeDocument/2006/relationships/oleObject" Target="../embeddings/oleObject47.bin"/><Relationship Id="rId27" Type="http://schemas.openxmlformats.org/officeDocument/2006/relationships/image" Target="../media/image45.wmf"/><Relationship Id="rId30" Type="http://schemas.openxmlformats.org/officeDocument/2006/relationships/oleObject" Target="../embeddings/oleObject51.bin"/><Relationship Id="rId35" Type="http://schemas.openxmlformats.org/officeDocument/2006/relationships/image" Target="../media/image49.wmf"/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3.wmf"/><Relationship Id="rId26" Type="http://schemas.openxmlformats.org/officeDocument/2006/relationships/image" Target="../media/image47.wmf"/><Relationship Id="rId3" Type="http://schemas.openxmlformats.org/officeDocument/2006/relationships/oleObject" Target="../embeddings/oleObject36.bin"/><Relationship Id="rId21" Type="http://schemas.openxmlformats.org/officeDocument/2006/relationships/oleObject" Target="../embeddings/oleObject49.bin"/><Relationship Id="rId34" Type="http://schemas.openxmlformats.org/officeDocument/2006/relationships/image" Target="../media/image54.wmf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0.wmf"/><Relationship Id="rId17" Type="http://schemas.openxmlformats.org/officeDocument/2006/relationships/oleObject" Target="../embeddings/oleObject47.bin"/><Relationship Id="rId25" Type="http://schemas.openxmlformats.org/officeDocument/2006/relationships/oleObject" Target="../embeddings/oleObject51.bin"/><Relationship Id="rId33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2.wmf"/><Relationship Id="rId20" Type="http://schemas.openxmlformats.org/officeDocument/2006/relationships/image" Target="../media/image44.wmf"/><Relationship Id="rId29" Type="http://schemas.openxmlformats.org/officeDocument/2006/relationships/oleObject" Target="../embeddings/oleObject56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44.bin"/><Relationship Id="rId24" Type="http://schemas.openxmlformats.org/officeDocument/2006/relationships/image" Target="../media/image46.wmf"/><Relationship Id="rId32" Type="http://schemas.openxmlformats.org/officeDocument/2006/relationships/image" Target="../media/image53.wmf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6.bin"/><Relationship Id="rId23" Type="http://schemas.openxmlformats.org/officeDocument/2006/relationships/oleObject" Target="../embeddings/oleObject50.bin"/><Relationship Id="rId28" Type="http://schemas.openxmlformats.org/officeDocument/2006/relationships/image" Target="../media/image48.wmf"/><Relationship Id="rId36" Type="http://schemas.openxmlformats.org/officeDocument/2006/relationships/image" Target="../media/image55.wmf"/><Relationship Id="rId10" Type="http://schemas.openxmlformats.org/officeDocument/2006/relationships/image" Target="../media/image39.wmf"/><Relationship Id="rId19" Type="http://schemas.openxmlformats.org/officeDocument/2006/relationships/oleObject" Target="../embeddings/oleObject48.bin"/><Relationship Id="rId31" Type="http://schemas.openxmlformats.org/officeDocument/2006/relationships/oleObject" Target="../embeddings/oleObject57.bin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1.wmf"/><Relationship Id="rId22" Type="http://schemas.openxmlformats.org/officeDocument/2006/relationships/image" Target="../media/image45.wmf"/><Relationship Id="rId27" Type="http://schemas.openxmlformats.org/officeDocument/2006/relationships/oleObject" Target="../embeddings/oleObject52.bin"/><Relationship Id="rId30" Type="http://schemas.openxmlformats.org/officeDocument/2006/relationships/image" Target="../media/image52.wmf"/><Relationship Id="rId35" Type="http://schemas.openxmlformats.org/officeDocument/2006/relationships/oleObject" Target="../embeddings/oleObject59.bin"/><Relationship Id="rId8" Type="http://schemas.openxmlformats.org/officeDocument/2006/relationships/image" Target="../media/image3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7.emf"/><Relationship Id="rId4" Type="http://schemas.openxmlformats.org/officeDocument/2006/relationships/image" Target="../media/image5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image" Target="../media/image64.png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60.wmf"/><Relationship Id="rId4" Type="http://schemas.openxmlformats.org/officeDocument/2006/relationships/image" Target="../media/image65.png"/><Relationship Id="rId9" Type="http://schemas.openxmlformats.org/officeDocument/2006/relationships/image" Target="../media/image6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6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../media/image69.emf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5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6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7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7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7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7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8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8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85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89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8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7" Type="http://schemas.openxmlformats.org/officeDocument/2006/relationships/image" Target="../media/image9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9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93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13" Type="http://schemas.openxmlformats.org/officeDocument/2006/relationships/image" Target="../media/image98.wmf"/><Relationship Id="rId3" Type="http://schemas.openxmlformats.org/officeDocument/2006/relationships/image" Target="../media/image99.gif"/><Relationship Id="rId7" Type="http://schemas.openxmlformats.org/officeDocument/2006/relationships/image" Target="../media/image96.wmf"/><Relationship Id="rId12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37.wmf"/><Relationship Id="rId5" Type="http://schemas.openxmlformats.org/officeDocument/2006/relationships/image" Target="../media/image95.wmf"/><Relationship Id="rId15" Type="http://schemas.openxmlformats.org/officeDocument/2006/relationships/oleObject" Target="../embeddings/oleObject91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86.bin"/><Relationship Id="rId9" Type="http://schemas.openxmlformats.org/officeDocument/2006/relationships/image" Target="../media/image97.wmf"/><Relationship Id="rId14" Type="http://schemas.openxmlformats.org/officeDocument/2006/relationships/oleObject" Target="../embeddings/oleObject90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13" Type="http://schemas.openxmlformats.org/officeDocument/2006/relationships/image" Target="../media/image104.wmf"/><Relationship Id="rId3" Type="http://schemas.openxmlformats.org/officeDocument/2006/relationships/image" Target="../media/image105.emf"/><Relationship Id="rId7" Type="http://schemas.openxmlformats.org/officeDocument/2006/relationships/image" Target="../media/image101.wmf"/><Relationship Id="rId12" Type="http://schemas.openxmlformats.org/officeDocument/2006/relationships/oleObject" Target="../embeddings/oleObject9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93.bin"/><Relationship Id="rId11" Type="http://schemas.openxmlformats.org/officeDocument/2006/relationships/image" Target="../media/image103.wmf"/><Relationship Id="rId5" Type="http://schemas.openxmlformats.org/officeDocument/2006/relationships/image" Target="../media/image100.wmf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92.bin"/><Relationship Id="rId9" Type="http://schemas.openxmlformats.org/officeDocument/2006/relationships/image" Target="../media/image102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oleObject" Target="../embeddings/oleObject97.bin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07.wmf"/><Relationship Id="rId5" Type="http://schemas.openxmlformats.org/officeDocument/2006/relationships/oleObject" Target="../embeddings/oleObject98.bin"/><Relationship Id="rId10" Type="http://schemas.openxmlformats.org/officeDocument/2006/relationships/image" Target="../media/image109.wmf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100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7" Type="http://schemas.openxmlformats.org/officeDocument/2006/relationships/image" Target="../media/image1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113.emf"/><Relationship Id="rId4" Type="http://schemas.openxmlformats.org/officeDocument/2006/relationships/image" Target="../media/image1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1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7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Neutrin</a:t>
            </a:r>
            <a:r>
              <a:rPr lang="en-US" dirty="0" smtClean="0"/>
              <a:t>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mtClean="0"/>
              <a:t>Rupert Leitner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66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Výjezdní seminář Malá Skála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41288" y="946150"/>
          <a:ext cx="9990137" cy="272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1" name="Rovnice" r:id="rId4" imgW="5956200" imgH="1625400" progId="Equation.3">
                  <p:embed/>
                </p:oleObj>
              </mc:Choice>
              <mc:Fallback>
                <p:oleObj name="Rovnice" r:id="rId4" imgW="5956200" imgH="162540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1288" y="946150"/>
                        <a:ext cx="9990137" cy="2725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98441" y="4358181"/>
          <a:ext cx="918845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2" name="Rovnice" r:id="rId6" imgW="5143320" imgH="533160" progId="Equation.3">
                  <p:embed/>
                </p:oleObj>
              </mc:Choice>
              <mc:Fallback>
                <p:oleObj name="Rovnice" r:id="rId6" imgW="5143320" imgH="53316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8441" y="4358181"/>
                        <a:ext cx="9188450" cy="955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616" y="152295"/>
            <a:ext cx="12185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Častou otázkou je, zda se při oscilacích neutrin zachovává energie. Odpověď je samozřejmě ano.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16" y="3990225"/>
            <a:ext cx="8691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 </a:t>
            </a:r>
            <a:r>
              <a:rPr lang="en-US" sz="2400" dirty="0" err="1" smtClean="0">
                <a:solidFill>
                  <a:srgbClr val="FF0000"/>
                </a:solidFill>
              </a:rPr>
              <a:t>kdy</a:t>
            </a:r>
            <a:r>
              <a:rPr lang="cs-CZ" sz="2400" dirty="0" smtClean="0">
                <a:solidFill>
                  <a:srgbClr val="FF0000"/>
                </a:solidFill>
              </a:rPr>
              <a:t>ž se elektronové neutrino úplně změní na </a:t>
            </a:r>
            <a:r>
              <a:rPr lang="cs-CZ" sz="2400" dirty="0" err="1" smtClean="0">
                <a:solidFill>
                  <a:srgbClr val="FF0000"/>
                </a:solidFill>
              </a:rPr>
              <a:t>mionové</a:t>
            </a:r>
            <a:r>
              <a:rPr lang="cs-CZ" sz="2400" dirty="0" smtClean="0">
                <a:solidFill>
                  <a:srgbClr val="FF0000"/>
                </a:solidFill>
              </a:rPr>
              <a:t> neutrino?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988638" y="1302327"/>
            <a:ext cx="2507673" cy="6556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4544" y="3146702"/>
            <a:ext cx="2507673" cy="6556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616" y="5313858"/>
            <a:ext cx="12031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Ale </a:t>
            </a:r>
            <a:r>
              <a:rPr lang="cs-CZ" sz="2400" dirty="0" smtClean="0">
                <a:solidFill>
                  <a:srgbClr val="FF0000"/>
                </a:solidFill>
              </a:rPr>
              <a:t>úplná </a:t>
            </a:r>
            <a:r>
              <a:rPr lang="cs-CZ" sz="2400" dirty="0">
                <a:solidFill>
                  <a:srgbClr val="FF0000"/>
                </a:solidFill>
              </a:rPr>
              <a:t>přeměna na jiný typ neutrina vyžaduje maximální </a:t>
            </a:r>
            <a:r>
              <a:rPr lang="cs-CZ" sz="2400" dirty="0" smtClean="0">
                <a:solidFill>
                  <a:srgbClr val="FF0000"/>
                </a:solidFill>
              </a:rPr>
              <a:t>směšovací úhel 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cs-CZ" sz="2400" dirty="0" smtClean="0">
                <a:solidFill>
                  <a:srgbClr val="FF0000"/>
                </a:solidFill>
              </a:rPr>
              <a:t>a </a:t>
            </a:r>
            <a:r>
              <a:rPr lang="cs-CZ" sz="2400" dirty="0">
                <a:solidFill>
                  <a:srgbClr val="FF0000"/>
                </a:solidFill>
              </a:rPr>
              <a:t>energie se také samozřejmě zachovává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74616" y="5710028"/>
          <a:ext cx="9436101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3" name="Equation" r:id="rId8" imgW="5283000" imgH="228600" progId="Equation.3">
                  <p:embed/>
                </p:oleObj>
              </mc:Choice>
              <mc:Fallback>
                <p:oleObj name="Equation" r:id="rId8" imgW="5283000" imgH="2286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616" y="5710028"/>
                        <a:ext cx="9436101" cy="40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732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graphicFrame>
        <p:nvGraphicFramePr>
          <p:cNvPr id="71709" name="Object 29"/>
          <p:cNvGraphicFramePr>
            <a:graphicFrameLocks noGrp="1" noChangeAspect="1"/>
          </p:cNvGraphicFramePr>
          <p:nvPr>
            <p:ph sz="quarter" idx="2"/>
            <p:extLst/>
          </p:nvPr>
        </p:nvGraphicFramePr>
        <p:xfrm>
          <a:off x="1616435" y="1602286"/>
          <a:ext cx="244792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6" name="Rovnice" r:id="rId4" imgW="1054080" imgH="241200" progId="Equation.3">
                  <p:embed/>
                </p:oleObj>
              </mc:Choice>
              <mc:Fallback>
                <p:oleObj name="Rovnice" r:id="rId4" imgW="1054080" imgH="241200" progId="Equation.3">
                  <p:embed/>
                  <p:pic>
                    <p:nvPicPr>
                      <p:cNvPr id="71709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435" y="1602286"/>
                        <a:ext cx="2447925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92" name="Rectangle 12"/>
          <p:cNvSpPr>
            <a:spLocks noChangeArrowheads="1"/>
          </p:cNvSpPr>
          <p:nvPr/>
        </p:nvSpPr>
        <p:spPr bwMode="auto">
          <a:xfrm rot="10800000">
            <a:off x="1400535" y="2235697"/>
            <a:ext cx="2447925" cy="21748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1400535" y="2235697"/>
            <a:ext cx="1223963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1400535" y="2235697"/>
            <a:ext cx="73025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1696" name="Rectangle 16"/>
          <p:cNvSpPr>
            <a:spLocks noChangeArrowheads="1"/>
          </p:cNvSpPr>
          <p:nvPr/>
        </p:nvSpPr>
        <p:spPr bwMode="auto">
          <a:xfrm rot="10800000">
            <a:off x="1324335" y="5540406"/>
            <a:ext cx="2447925" cy="21748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697" name="Rectangle 17"/>
          <p:cNvSpPr>
            <a:spLocks noChangeArrowheads="1"/>
          </p:cNvSpPr>
          <p:nvPr/>
        </p:nvSpPr>
        <p:spPr bwMode="auto">
          <a:xfrm>
            <a:off x="1324334" y="5540406"/>
            <a:ext cx="1657350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1324334" y="5540406"/>
            <a:ext cx="865188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1699" name="Rectangle 19"/>
          <p:cNvSpPr>
            <a:spLocks noChangeArrowheads="1"/>
          </p:cNvSpPr>
          <p:nvPr/>
        </p:nvSpPr>
        <p:spPr bwMode="auto">
          <a:xfrm rot="10800000">
            <a:off x="1324335" y="5845207"/>
            <a:ext cx="2447925" cy="217487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700" name="Rectangle 20"/>
          <p:cNvSpPr>
            <a:spLocks noChangeArrowheads="1"/>
          </p:cNvSpPr>
          <p:nvPr/>
        </p:nvSpPr>
        <p:spPr bwMode="auto">
          <a:xfrm>
            <a:off x="1324335" y="5845206"/>
            <a:ext cx="2016125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71701" name="Rectangle 21"/>
          <p:cNvSpPr>
            <a:spLocks noChangeArrowheads="1"/>
          </p:cNvSpPr>
          <p:nvPr/>
        </p:nvSpPr>
        <p:spPr bwMode="auto">
          <a:xfrm>
            <a:off x="1324334" y="5845206"/>
            <a:ext cx="1512888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1712" name="Line 32"/>
          <p:cNvSpPr>
            <a:spLocks noChangeShapeType="1"/>
          </p:cNvSpPr>
          <p:nvPr/>
        </p:nvSpPr>
        <p:spPr bwMode="auto">
          <a:xfrm>
            <a:off x="1616434" y="2091235"/>
            <a:ext cx="2873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1713" name="Line 33"/>
          <p:cNvSpPr>
            <a:spLocks noChangeShapeType="1"/>
          </p:cNvSpPr>
          <p:nvPr/>
        </p:nvSpPr>
        <p:spPr bwMode="auto">
          <a:xfrm>
            <a:off x="2408598" y="2091235"/>
            <a:ext cx="287337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1717" name="Line 37"/>
          <p:cNvSpPr>
            <a:spLocks noChangeShapeType="1"/>
          </p:cNvSpPr>
          <p:nvPr/>
        </p:nvSpPr>
        <p:spPr bwMode="auto">
          <a:xfrm>
            <a:off x="3343634" y="2091235"/>
            <a:ext cx="287338" cy="0"/>
          </a:xfrm>
          <a:prstGeom prst="line">
            <a:avLst/>
          </a:prstGeom>
          <a:noFill/>
          <a:ln w="5715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>
            <p:extLst/>
          </p:nvPr>
        </p:nvGraphicFramePr>
        <p:xfrm>
          <a:off x="769164" y="5808196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7" name="Rovnice" r:id="rId6" imgW="215640" imgH="228600" progId="Equation.3">
                  <p:embed/>
                </p:oleObj>
              </mc:Choice>
              <mc:Fallback>
                <p:oleObj name="Rovnice" r:id="rId6" imgW="215640" imgH="228600" progId="Equation.3">
                  <p:embed/>
                  <p:pic>
                    <p:nvPicPr>
                      <p:cNvPr id="34" name="Objek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164" y="5808196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/>
          <p:cNvGraphicFramePr>
            <a:graphicFrameLocks noChangeAspect="1"/>
          </p:cNvGraphicFramePr>
          <p:nvPr>
            <p:extLst/>
          </p:nvPr>
        </p:nvGraphicFramePr>
        <p:xfrm>
          <a:off x="790934" y="5311807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8" name="Rovnice" r:id="rId8" imgW="215640" imgH="228600" progId="Equation.3">
                  <p:embed/>
                </p:oleObj>
              </mc:Choice>
              <mc:Fallback>
                <p:oleObj name="Rovnice" r:id="rId8" imgW="215640" imgH="228600" progId="Equation.3">
                  <p:embed/>
                  <p:pic>
                    <p:nvPicPr>
                      <p:cNvPr id="35" name="Objek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934" y="5311807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kt 35"/>
          <p:cNvGraphicFramePr>
            <a:graphicFrameLocks noChangeAspect="1"/>
          </p:cNvGraphicFramePr>
          <p:nvPr>
            <p:extLst/>
          </p:nvPr>
        </p:nvGraphicFramePr>
        <p:xfrm>
          <a:off x="751247" y="2083297"/>
          <a:ext cx="41275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9" name="Rovnice" r:id="rId10" imgW="215640" imgH="241200" progId="Equation.3">
                  <p:embed/>
                </p:oleObj>
              </mc:Choice>
              <mc:Fallback>
                <p:oleObj name="Rovnice" r:id="rId10" imgW="215640" imgH="241200" progId="Equation.3">
                  <p:embed/>
                  <p:pic>
                    <p:nvPicPr>
                      <p:cNvPr id="36" name="Objek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247" y="2083297"/>
                        <a:ext cx="412750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Výjezdní seminář Malá Skála</a:t>
            </a:r>
            <a:endParaRPr lang="cs-CZ"/>
          </a:p>
        </p:txBody>
      </p:sp>
      <p:graphicFrame>
        <p:nvGraphicFramePr>
          <p:cNvPr id="40" name="Object 29"/>
          <p:cNvGraphicFramePr>
            <a:graphicFrameLocks noGrp="1" noChangeAspect="1"/>
          </p:cNvGraphicFramePr>
          <p:nvPr>
            <p:ph sz="quarter" idx="4294967295"/>
            <p:extLst/>
          </p:nvPr>
        </p:nvGraphicFramePr>
        <p:xfrm>
          <a:off x="8236311" y="1443536"/>
          <a:ext cx="244792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0" name="Rovnice" r:id="rId12" imgW="1054080" imgH="241200" progId="Equation.3">
                  <p:embed/>
                </p:oleObj>
              </mc:Choice>
              <mc:Fallback>
                <p:oleObj name="Rovnice" r:id="rId12" imgW="1054080" imgH="241200" progId="Equation.3">
                  <p:embed/>
                  <p:pic>
                    <p:nvPicPr>
                      <p:cNvPr id="4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6311" y="1443536"/>
                        <a:ext cx="2447925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2"/>
          <p:cNvSpPr>
            <a:spLocks noChangeArrowheads="1"/>
          </p:cNvSpPr>
          <p:nvPr/>
        </p:nvSpPr>
        <p:spPr bwMode="auto">
          <a:xfrm rot="10800000">
            <a:off x="7871185" y="5851697"/>
            <a:ext cx="2447925" cy="21748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2" name="Rectangle 13"/>
          <p:cNvSpPr>
            <a:spLocks noChangeArrowheads="1"/>
          </p:cNvSpPr>
          <p:nvPr/>
        </p:nvSpPr>
        <p:spPr bwMode="auto">
          <a:xfrm>
            <a:off x="7871185" y="5851697"/>
            <a:ext cx="1223963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7871185" y="5851697"/>
            <a:ext cx="73025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44" name="Rectangle 16"/>
          <p:cNvSpPr>
            <a:spLocks noChangeArrowheads="1"/>
          </p:cNvSpPr>
          <p:nvPr/>
        </p:nvSpPr>
        <p:spPr bwMode="auto">
          <a:xfrm rot="10800000">
            <a:off x="7944211" y="2091235"/>
            <a:ext cx="2447925" cy="21748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" name="Rectangle 17"/>
          <p:cNvSpPr>
            <a:spLocks noChangeArrowheads="1"/>
          </p:cNvSpPr>
          <p:nvPr/>
        </p:nvSpPr>
        <p:spPr bwMode="auto">
          <a:xfrm>
            <a:off x="7944210" y="2091235"/>
            <a:ext cx="1657350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7944210" y="2091235"/>
            <a:ext cx="865188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 rot="10800000">
            <a:off x="7944211" y="2396036"/>
            <a:ext cx="2447925" cy="217487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7944211" y="2396035"/>
            <a:ext cx="2016125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7944210" y="2396035"/>
            <a:ext cx="1512888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50" name="Line 32"/>
          <p:cNvSpPr>
            <a:spLocks noChangeShapeType="1"/>
          </p:cNvSpPr>
          <p:nvPr/>
        </p:nvSpPr>
        <p:spPr bwMode="auto">
          <a:xfrm>
            <a:off x="8236310" y="1932485"/>
            <a:ext cx="2873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1" name="Line 33"/>
          <p:cNvSpPr>
            <a:spLocks noChangeShapeType="1"/>
          </p:cNvSpPr>
          <p:nvPr/>
        </p:nvSpPr>
        <p:spPr bwMode="auto">
          <a:xfrm>
            <a:off x="9028474" y="1932485"/>
            <a:ext cx="287337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2" name="Line 37"/>
          <p:cNvSpPr>
            <a:spLocks noChangeShapeType="1"/>
          </p:cNvSpPr>
          <p:nvPr/>
        </p:nvSpPr>
        <p:spPr bwMode="auto">
          <a:xfrm>
            <a:off x="9963510" y="1932485"/>
            <a:ext cx="287338" cy="0"/>
          </a:xfrm>
          <a:prstGeom prst="line">
            <a:avLst/>
          </a:prstGeom>
          <a:noFill/>
          <a:ln w="5715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graphicFrame>
        <p:nvGraphicFramePr>
          <p:cNvPr id="53" name="Objekt 33"/>
          <p:cNvGraphicFramePr>
            <a:graphicFrameLocks noChangeAspect="1"/>
          </p:cNvGraphicFramePr>
          <p:nvPr>
            <p:extLst/>
          </p:nvPr>
        </p:nvGraphicFramePr>
        <p:xfrm>
          <a:off x="7389040" y="2359025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1" name="Rovnice" r:id="rId13" imgW="215640" imgH="228600" progId="Equation.3">
                  <p:embed/>
                </p:oleObj>
              </mc:Choice>
              <mc:Fallback>
                <p:oleObj name="Rovnice" r:id="rId13" imgW="215640" imgH="228600" progId="Equation.3">
                  <p:embed/>
                  <p:pic>
                    <p:nvPicPr>
                      <p:cNvPr id="53" name="Objek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9040" y="2359025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kt 34"/>
          <p:cNvGraphicFramePr>
            <a:graphicFrameLocks noChangeAspect="1"/>
          </p:cNvGraphicFramePr>
          <p:nvPr>
            <p:extLst/>
          </p:nvPr>
        </p:nvGraphicFramePr>
        <p:xfrm>
          <a:off x="7410810" y="1862636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2" name="Rovnice" r:id="rId14" imgW="215640" imgH="228600" progId="Equation.3">
                  <p:embed/>
                </p:oleObj>
              </mc:Choice>
              <mc:Fallback>
                <p:oleObj name="Rovnice" r:id="rId14" imgW="215640" imgH="228600" progId="Equation.3">
                  <p:embed/>
                  <p:pic>
                    <p:nvPicPr>
                      <p:cNvPr id="54" name="Objek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0810" y="1862636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kt 35"/>
          <p:cNvGraphicFramePr>
            <a:graphicFrameLocks noChangeAspect="1"/>
          </p:cNvGraphicFramePr>
          <p:nvPr>
            <p:extLst/>
          </p:nvPr>
        </p:nvGraphicFramePr>
        <p:xfrm>
          <a:off x="7411205" y="5696915"/>
          <a:ext cx="41275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3" name="Rovnice" r:id="rId15" imgW="215640" imgH="241200" progId="Equation.3">
                  <p:embed/>
                </p:oleObj>
              </mc:Choice>
              <mc:Fallback>
                <p:oleObj name="Rovnice" r:id="rId15" imgW="215640" imgH="241200" progId="Equation.3">
                  <p:embed/>
                  <p:pic>
                    <p:nvPicPr>
                      <p:cNvPr id="55" name="Objek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1205" y="5696915"/>
                        <a:ext cx="412750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3545" y="3170518"/>
            <a:ext cx="43091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</a:p>
          <a:p>
            <a:pPr algn="ctr"/>
            <a:r>
              <a:rPr lang="cs-CZ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HIERARCHY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(NH)</a:t>
            </a:r>
            <a:endParaRPr 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833283" y="2885132"/>
            <a:ext cx="41488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</a:t>
            </a:r>
          </a:p>
          <a:p>
            <a:pPr algn="ctr"/>
            <a:r>
              <a:rPr lang="cs-CZ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(IH)</a:t>
            </a:r>
            <a:endParaRPr 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3" name="Object 2"/>
          <p:cNvGraphicFramePr>
            <a:graphicFrameLocks noChangeAspect="1"/>
          </p:cNvGraphicFramePr>
          <p:nvPr>
            <p:extLst/>
          </p:nvPr>
        </p:nvGraphicFramePr>
        <p:xfrm>
          <a:off x="1038531" y="2404385"/>
          <a:ext cx="8509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4" name="Rovnice" r:id="rId16" imgW="355320" imgH="279360" progId="Equation.3">
                  <p:embed/>
                </p:oleObj>
              </mc:Choice>
              <mc:Fallback>
                <p:oleObj name="Rovnice" r:id="rId16" imgW="355320" imgH="279360" progId="Equation.3">
                  <p:embed/>
                  <p:pic>
                    <p:nvPicPr>
                      <p:cNvPr id="6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8531" y="2404385"/>
                        <a:ext cx="850900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2"/>
          <p:cNvGraphicFramePr>
            <a:graphicFrameLocks noChangeAspect="1"/>
          </p:cNvGraphicFramePr>
          <p:nvPr>
            <p:extLst/>
          </p:nvPr>
        </p:nvGraphicFramePr>
        <p:xfrm>
          <a:off x="1876425" y="2400300"/>
          <a:ext cx="9112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5" name="Rovnice" r:id="rId18" imgW="380880" imgH="304560" progId="Equation.3">
                  <p:embed/>
                </p:oleObj>
              </mc:Choice>
              <mc:Fallback>
                <p:oleObj name="Rovnice" r:id="rId18" imgW="380880" imgH="304560" progId="Equation.3">
                  <p:embed/>
                  <p:pic>
                    <p:nvPicPr>
                      <p:cNvPr id="6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6425" y="2400300"/>
                        <a:ext cx="911225" cy="728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2"/>
          <p:cNvGraphicFramePr>
            <a:graphicFrameLocks noChangeAspect="1"/>
          </p:cNvGraphicFramePr>
          <p:nvPr>
            <p:extLst/>
          </p:nvPr>
        </p:nvGraphicFramePr>
        <p:xfrm>
          <a:off x="2838450" y="2447925"/>
          <a:ext cx="8509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6" name="Rovnice" r:id="rId20" imgW="355320" imgH="279360" progId="Equation.3">
                  <p:embed/>
                </p:oleObj>
              </mc:Choice>
              <mc:Fallback>
                <p:oleObj name="Rovnice" r:id="rId20" imgW="355320" imgH="279360" progId="Equation.3">
                  <p:embed/>
                  <p:pic>
                    <p:nvPicPr>
                      <p:cNvPr id="6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8450" y="2447925"/>
                        <a:ext cx="850900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2"/>
          <p:cNvGraphicFramePr>
            <a:graphicFrameLocks noChangeAspect="1"/>
          </p:cNvGraphicFramePr>
          <p:nvPr>
            <p:extLst/>
          </p:nvPr>
        </p:nvGraphicFramePr>
        <p:xfrm>
          <a:off x="1299221" y="4756296"/>
          <a:ext cx="8509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7" name="Rovnice" r:id="rId22" imgW="355320" imgH="279360" progId="Equation.3">
                  <p:embed/>
                </p:oleObj>
              </mc:Choice>
              <mc:Fallback>
                <p:oleObj name="Rovnice" r:id="rId22" imgW="355320" imgH="279360" progId="Equation.3">
                  <p:embed/>
                  <p:pic>
                    <p:nvPicPr>
                      <p:cNvPr id="6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9221" y="4756296"/>
                        <a:ext cx="850900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2"/>
          <p:cNvGraphicFramePr>
            <a:graphicFrameLocks noChangeAspect="1"/>
          </p:cNvGraphicFramePr>
          <p:nvPr>
            <p:extLst/>
          </p:nvPr>
        </p:nvGraphicFramePr>
        <p:xfrm>
          <a:off x="2137115" y="4752211"/>
          <a:ext cx="9112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8" name="Rovnice" r:id="rId24" imgW="380880" imgH="304560" progId="Equation.3">
                  <p:embed/>
                </p:oleObj>
              </mc:Choice>
              <mc:Fallback>
                <p:oleObj name="Rovnice" r:id="rId24" imgW="380880" imgH="304560" progId="Equation.3">
                  <p:embed/>
                  <p:pic>
                    <p:nvPicPr>
                      <p:cNvPr id="6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7115" y="4752211"/>
                        <a:ext cx="911225" cy="728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2"/>
          <p:cNvGraphicFramePr>
            <a:graphicFrameLocks noChangeAspect="1"/>
          </p:cNvGraphicFramePr>
          <p:nvPr>
            <p:extLst/>
          </p:nvPr>
        </p:nvGraphicFramePr>
        <p:xfrm>
          <a:off x="3084513" y="4800600"/>
          <a:ext cx="881062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9" name="Rovnice" r:id="rId26" imgW="368280" imgH="279360" progId="Equation.3">
                  <p:embed/>
                </p:oleObj>
              </mc:Choice>
              <mc:Fallback>
                <p:oleObj name="Rovnice" r:id="rId26" imgW="368280" imgH="279360" progId="Equation.3">
                  <p:embed/>
                  <p:pic>
                    <p:nvPicPr>
                      <p:cNvPr id="6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513" y="4800600"/>
                        <a:ext cx="881062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2"/>
          <p:cNvGraphicFramePr>
            <a:graphicFrameLocks noChangeAspect="1"/>
          </p:cNvGraphicFramePr>
          <p:nvPr>
            <p:extLst/>
          </p:nvPr>
        </p:nvGraphicFramePr>
        <p:xfrm>
          <a:off x="1473560" y="6130021"/>
          <a:ext cx="660040" cy="537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0" name="Rovnice" r:id="rId28" imgW="342720" imgH="279360" progId="Equation.3">
                  <p:embed/>
                </p:oleObj>
              </mc:Choice>
              <mc:Fallback>
                <p:oleObj name="Rovnice" r:id="rId28" imgW="342720" imgH="279360" progId="Equation.3">
                  <p:embed/>
                  <p:pic>
                    <p:nvPicPr>
                      <p:cNvPr id="6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560" y="6130021"/>
                        <a:ext cx="660040" cy="537479"/>
                      </a:xfrm>
                      <a:prstGeom prst="rect">
                        <a:avLst/>
                      </a:prstGeom>
                      <a:solidFill>
                        <a:srgbClr val="FF0000">
                          <a:alpha val="83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2"/>
          <p:cNvGraphicFramePr>
            <a:graphicFrameLocks noChangeAspect="1"/>
          </p:cNvGraphicFramePr>
          <p:nvPr>
            <p:extLst/>
          </p:nvPr>
        </p:nvGraphicFramePr>
        <p:xfrm>
          <a:off x="2701871" y="6147430"/>
          <a:ext cx="651485" cy="538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1" name="Rovnice" r:id="rId30" imgW="368280" imgH="304560" progId="Equation.3">
                  <p:embed/>
                </p:oleObj>
              </mc:Choice>
              <mc:Fallback>
                <p:oleObj name="Rovnice" r:id="rId30" imgW="368280" imgH="304560" progId="Equation.3">
                  <p:embed/>
                  <p:pic>
                    <p:nvPicPr>
                      <p:cNvPr id="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871" y="6147430"/>
                        <a:ext cx="651485" cy="538796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2"/>
          <p:cNvGraphicFramePr>
            <a:graphicFrameLocks noChangeAspect="1"/>
          </p:cNvGraphicFramePr>
          <p:nvPr>
            <p:extLst/>
          </p:nvPr>
        </p:nvGraphicFramePr>
        <p:xfrm>
          <a:off x="3585349" y="6163649"/>
          <a:ext cx="685026" cy="557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2" name="Rovnice" r:id="rId32" imgW="342720" imgH="279360" progId="Equation.3">
                  <p:embed/>
                </p:oleObj>
              </mc:Choice>
              <mc:Fallback>
                <p:oleObj name="Rovnice" r:id="rId32" imgW="342720" imgH="279360" progId="Equation.3">
                  <p:embed/>
                  <p:pic>
                    <p:nvPicPr>
                      <p:cNvPr id="7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5349" y="6163649"/>
                        <a:ext cx="685026" cy="557826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2"/>
          <p:cNvGraphicFramePr>
            <a:graphicFrameLocks noChangeAspect="1"/>
          </p:cNvGraphicFramePr>
          <p:nvPr>
            <p:extLst/>
          </p:nvPr>
        </p:nvGraphicFramePr>
        <p:xfrm>
          <a:off x="4733942" y="3897084"/>
          <a:ext cx="4075456" cy="1537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3" name="Rovnice" r:id="rId34" imgW="2019240" imgH="761760" progId="Equation.3">
                  <p:embed/>
                </p:oleObj>
              </mc:Choice>
              <mc:Fallback>
                <p:oleObj name="Rovnice" r:id="rId34" imgW="2019240" imgH="761760" progId="Equation.3">
                  <p:embed/>
                  <p:pic>
                    <p:nvPicPr>
                      <p:cNvPr id="7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3942" y="3897084"/>
                        <a:ext cx="4075456" cy="15371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kt 36"/>
          <p:cNvGraphicFramePr>
            <a:graphicFrameLocks noChangeAspect="1"/>
          </p:cNvGraphicFramePr>
          <p:nvPr>
            <p:extLst/>
          </p:nvPr>
        </p:nvGraphicFramePr>
        <p:xfrm>
          <a:off x="10467071" y="4028697"/>
          <a:ext cx="165735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4" name="Rovnice" r:id="rId36" imgW="1054080" imgH="787320" progId="Equation.3">
                  <p:embed/>
                </p:oleObj>
              </mc:Choice>
              <mc:Fallback>
                <p:oleObj name="Rovnice" r:id="rId36" imgW="1054080" imgH="787320" progId="Equation.3">
                  <p:embed/>
                  <p:pic>
                    <p:nvPicPr>
                      <p:cNvPr id="73" name="Objek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67071" y="4028697"/>
                        <a:ext cx="1657350" cy="1235075"/>
                      </a:xfrm>
                      <a:prstGeom prst="rect">
                        <a:avLst/>
                      </a:prstGeom>
                      <a:noFill/>
                      <a:ln w="47625">
                        <a:solidFill>
                          <a:schemeClr val="accent2">
                            <a:lumMod val="75000"/>
                          </a:schemeClr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kt 36"/>
          <p:cNvGraphicFramePr>
            <a:graphicFrameLocks noChangeAspect="1"/>
          </p:cNvGraphicFramePr>
          <p:nvPr>
            <p:extLst/>
          </p:nvPr>
        </p:nvGraphicFramePr>
        <p:xfrm>
          <a:off x="10511864" y="1818979"/>
          <a:ext cx="1657350" cy="115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5" name="Rovnice" r:id="rId38" imgW="1054080" imgH="736560" progId="Equation.3">
                  <p:embed/>
                </p:oleObj>
              </mc:Choice>
              <mc:Fallback>
                <p:oleObj name="Rovnice" r:id="rId38" imgW="1054080" imgH="736560" progId="Equation.3">
                  <p:embed/>
                  <p:pic>
                    <p:nvPicPr>
                      <p:cNvPr id="74" name="Objek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1864" y="1818979"/>
                        <a:ext cx="1657350" cy="115411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Přímá spojnice se šipkou 6"/>
          <p:cNvCxnSpPr/>
          <p:nvPr/>
        </p:nvCxnSpPr>
        <p:spPr>
          <a:xfrm>
            <a:off x="10250848" y="2611935"/>
            <a:ext cx="0" cy="3196261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Přímá spojnice se šipkou 74"/>
          <p:cNvCxnSpPr/>
          <p:nvPr/>
        </p:nvCxnSpPr>
        <p:spPr>
          <a:xfrm>
            <a:off x="10433290" y="2144727"/>
            <a:ext cx="0" cy="454545"/>
          </a:xfrm>
          <a:prstGeom prst="straightConnector1">
            <a:avLst/>
          </a:prstGeom>
          <a:ln w="317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ovéPole 2"/>
          <p:cNvSpPr txBox="1"/>
          <p:nvPr/>
        </p:nvSpPr>
        <p:spPr>
          <a:xfrm>
            <a:off x="406966" y="362364"/>
            <a:ext cx="6564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0070C0"/>
                </a:solidFill>
              </a:rPr>
              <a:t>OSCILLATION PARAMETERS</a:t>
            </a:r>
            <a:endParaRPr lang="cs-CZ" sz="3600" b="1" dirty="0">
              <a:solidFill>
                <a:srgbClr val="0070C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9436227" y="556749"/>
            <a:ext cx="2456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Two</a:t>
            </a:r>
            <a:r>
              <a:rPr lang="cs-CZ" dirty="0" smtClean="0"/>
              <a:t> </a:t>
            </a:r>
            <a:r>
              <a:rPr lang="cs-CZ" dirty="0" err="1" smtClean="0"/>
              <a:t>mass</a:t>
            </a:r>
            <a:r>
              <a:rPr lang="cs-CZ" dirty="0" smtClean="0"/>
              <a:t> </a:t>
            </a:r>
            <a:r>
              <a:rPr lang="cs-CZ" dirty="0" err="1" smtClean="0"/>
              <a:t>splits</a:t>
            </a:r>
            <a:r>
              <a:rPr lang="cs-CZ" dirty="0" smtClean="0"/>
              <a:t> </a:t>
            </a:r>
            <a:r>
              <a:rPr lang="cs-CZ" dirty="0" err="1" smtClean="0"/>
              <a:t>differ</a:t>
            </a:r>
            <a:r>
              <a:rPr lang="cs-CZ" dirty="0" smtClean="0"/>
              <a:t> by a </a:t>
            </a:r>
            <a:r>
              <a:rPr lang="cs-CZ" dirty="0" err="1" smtClean="0"/>
              <a:t>factor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app</a:t>
            </a:r>
            <a:r>
              <a:rPr lang="cs-CZ" dirty="0" smtClean="0"/>
              <a:t> 30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26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9"/>
          <p:cNvGraphicFramePr>
            <a:graphicFrameLocks noChangeAspect="1"/>
          </p:cNvGraphicFramePr>
          <p:nvPr>
            <p:extLst/>
          </p:nvPr>
        </p:nvGraphicFramePr>
        <p:xfrm>
          <a:off x="9408352" y="547685"/>
          <a:ext cx="244792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7" name="Rovnice" r:id="rId3" imgW="1054080" imgH="241200" progId="Equation.3">
                  <p:embed/>
                </p:oleObj>
              </mc:Choice>
              <mc:Fallback>
                <p:oleObj name="Rovnice" r:id="rId3" imgW="1054080" imgH="241200" progId="Equation.3">
                  <p:embed/>
                  <p:pic>
                    <p:nvPicPr>
                      <p:cNvPr id="3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8352" y="547685"/>
                        <a:ext cx="2447925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2"/>
          <p:cNvSpPr>
            <a:spLocks noChangeArrowheads="1"/>
          </p:cNvSpPr>
          <p:nvPr/>
        </p:nvSpPr>
        <p:spPr bwMode="auto">
          <a:xfrm rot="10800000">
            <a:off x="9192452" y="1181096"/>
            <a:ext cx="2447925" cy="21748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9192452" y="1181096"/>
            <a:ext cx="1223963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9192452" y="1181096"/>
            <a:ext cx="73025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 rot="10800000">
            <a:off x="9116252" y="4485805"/>
            <a:ext cx="2447925" cy="21748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9116251" y="4485805"/>
            <a:ext cx="1657350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9116251" y="4485805"/>
            <a:ext cx="865188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 rot="10800000">
            <a:off x="9116252" y="4790606"/>
            <a:ext cx="2447925" cy="217487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9116252" y="4790605"/>
            <a:ext cx="2016125" cy="2159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9116251" y="4790605"/>
            <a:ext cx="1512888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13" name="Line 32"/>
          <p:cNvSpPr>
            <a:spLocks noChangeShapeType="1"/>
          </p:cNvSpPr>
          <p:nvPr/>
        </p:nvSpPr>
        <p:spPr bwMode="auto">
          <a:xfrm>
            <a:off x="9408351" y="1036634"/>
            <a:ext cx="2873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4" name="Line 33"/>
          <p:cNvSpPr>
            <a:spLocks noChangeShapeType="1"/>
          </p:cNvSpPr>
          <p:nvPr/>
        </p:nvSpPr>
        <p:spPr bwMode="auto">
          <a:xfrm>
            <a:off x="10200515" y="1036634"/>
            <a:ext cx="287337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5" name="Line 37"/>
          <p:cNvSpPr>
            <a:spLocks noChangeShapeType="1"/>
          </p:cNvSpPr>
          <p:nvPr/>
        </p:nvSpPr>
        <p:spPr bwMode="auto">
          <a:xfrm>
            <a:off x="11135551" y="1036634"/>
            <a:ext cx="287338" cy="0"/>
          </a:xfrm>
          <a:prstGeom prst="line">
            <a:avLst/>
          </a:prstGeom>
          <a:noFill/>
          <a:ln w="5715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>
            <p:extLst/>
          </p:nvPr>
        </p:nvGraphicFramePr>
        <p:xfrm>
          <a:off x="8561081" y="4753595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8" name="Rovnice" r:id="rId5" imgW="215640" imgH="228600" progId="Equation.3">
                  <p:embed/>
                </p:oleObj>
              </mc:Choice>
              <mc:Fallback>
                <p:oleObj name="Rovnice" r:id="rId5" imgW="215640" imgH="228600" progId="Equation.3">
                  <p:embed/>
                  <p:pic>
                    <p:nvPicPr>
                      <p:cNvPr id="16" name="Objek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1081" y="4753595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/>
          </p:nvPr>
        </p:nvGraphicFramePr>
        <p:xfrm>
          <a:off x="8582851" y="4257206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9" name="Rovnice" r:id="rId7" imgW="215640" imgH="228600" progId="Equation.3">
                  <p:embed/>
                </p:oleObj>
              </mc:Choice>
              <mc:Fallback>
                <p:oleObj name="Rovnice" r:id="rId7" imgW="215640" imgH="228600" progId="Equation.3">
                  <p:embed/>
                  <p:pic>
                    <p:nvPicPr>
                      <p:cNvPr id="17" name="Objek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2851" y="4257206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/>
          </p:nvPr>
        </p:nvGraphicFramePr>
        <p:xfrm>
          <a:off x="8543164" y="1028696"/>
          <a:ext cx="41275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0" name="Rovnice" r:id="rId9" imgW="215640" imgH="241200" progId="Equation.3">
                  <p:embed/>
                </p:oleObj>
              </mc:Choice>
              <mc:Fallback>
                <p:oleObj name="Rovnice" r:id="rId9" imgW="215640" imgH="241200" progId="Equation.3">
                  <p:embed/>
                  <p:pic>
                    <p:nvPicPr>
                      <p:cNvPr id="18" name="Objek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3164" y="1028696"/>
                        <a:ext cx="412750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"/>
          <p:cNvGraphicFramePr>
            <a:graphicFrameLocks noChangeAspect="1"/>
          </p:cNvGraphicFramePr>
          <p:nvPr>
            <p:extLst/>
          </p:nvPr>
        </p:nvGraphicFramePr>
        <p:xfrm>
          <a:off x="8830448" y="1349784"/>
          <a:ext cx="8509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1" name="Rovnice" r:id="rId11" imgW="355320" imgH="279360" progId="Equation.3">
                  <p:embed/>
                </p:oleObj>
              </mc:Choice>
              <mc:Fallback>
                <p:oleObj name="Rovnice" r:id="rId11" imgW="355320" imgH="279360" progId="Equation.3">
                  <p:embed/>
                  <p:pic>
                    <p:nvPicPr>
                      <p:cNvPr id="2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0448" y="1349784"/>
                        <a:ext cx="850900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>
            <p:extLst/>
          </p:nvPr>
        </p:nvGraphicFramePr>
        <p:xfrm>
          <a:off x="9668342" y="1345699"/>
          <a:ext cx="9112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2" name="Rovnice" r:id="rId13" imgW="380880" imgH="304560" progId="Equation.3">
                  <p:embed/>
                </p:oleObj>
              </mc:Choice>
              <mc:Fallback>
                <p:oleObj name="Rovnice" r:id="rId13" imgW="380880" imgH="304560" progId="Equation.3">
                  <p:embed/>
                  <p:pic>
                    <p:nvPicPr>
                      <p:cNvPr id="2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8342" y="1345699"/>
                        <a:ext cx="911225" cy="728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"/>
          <p:cNvGraphicFramePr>
            <a:graphicFrameLocks noChangeAspect="1"/>
          </p:cNvGraphicFramePr>
          <p:nvPr>
            <p:extLst/>
          </p:nvPr>
        </p:nvGraphicFramePr>
        <p:xfrm>
          <a:off x="10630367" y="1393324"/>
          <a:ext cx="8509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3" name="Rovnice" r:id="rId15" imgW="355320" imgH="279360" progId="Equation.3">
                  <p:embed/>
                </p:oleObj>
              </mc:Choice>
              <mc:Fallback>
                <p:oleObj name="Rovnice" r:id="rId15" imgW="355320" imgH="279360" progId="Equation.3">
                  <p:embed/>
                  <p:pic>
                    <p:nvPicPr>
                      <p:cNvPr id="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0367" y="1393324"/>
                        <a:ext cx="850900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"/>
          <p:cNvGraphicFramePr>
            <a:graphicFrameLocks noChangeAspect="1"/>
          </p:cNvGraphicFramePr>
          <p:nvPr>
            <p:extLst/>
          </p:nvPr>
        </p:nvGraphicFramePr>
        <p:xfrm>
          <a:off x="9091138" y="3701695"/>
          <a:ext cx="8509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4" name="Rovnice" r:id="rId17" imgW="355320" imgH="279360" progId="Equation.3">
                  <p:embed/>
                </p:oleObj>
              </mc:Choice>
              <mc:Fallback>
                <p:oleObj name="Rovnice" r:id="rId17" imgW="355320" imgH="279360" progId="Equation.3">
                  <p:embed/>
                  <p:pic>
                    <p:nvPicPr>
                      <p:cNvPr id="2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1138" y="3701695"/>
                        <a:ext cx="850900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>
            <p:extLst/>
          </p:nvPr>
        </p:nvGraphicFramePr>
        <p:xfrm>
          <a:off x="9929032" y="3697610"/>
          <a:ext cx="9112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5" name="Rovnice" r:id="rId19" imgW="380880" imgH="304560" progId="Equation.3">
                  <p:embed/>
                </p:oleObj>
              </mc:Choice>
              <mc:Fallback>
                <p:oleObj name="Rovnice" r:id="rId19" imgW="380880" imgH="304560" progId="Equation.3">
                  <p:embed/>
                  <p:pic>
                    <p:nvPicPr>
                      <p:cNvPr id="2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9032" y="3697610"/>
                        <a:ext cx="911225" cy="728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"/>
          <p:cNvGraphicFramePr>
            <a:graphicFrameLocks noChangeAspect="1"/>
          </p:cNvGraphicFramePr>
          <p:nvPr>
            <p:extLst/>
          </p:nvPr>
        </p:nvGraphicFramePr>
        <p:xfrm>
          <a:off x="10876430" y="3745999"/>
          <a:ext cx="881062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6" name="Rovnice" r:id="rId21" imgW="368280" imgH="279360" progId="Equation.3">
                  <p:embed/>
                </p:oleObj>
              </mc:Choice>
              <mc:Fallback>
                <p:oleObj name="Rovnice" r:id="rId21" imgW="368280" imgH="279360" progId="Equation.3">
                  <p:embed/>
                  <p:pic>
                    <p:nvPicPr>
                      <p:cNvPr id="2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6430" y="3745999"/>
                        <a:ext cx="881062" cy="6683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>
            <p:extLst/>
          </p:nvPr>
        </p:nvGraphicFramePr>
        <p:xfrm>
          <a:off x="9265477" y="5075420"/>
          <a:ext cx="660040" cy="537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7" name="Rovnice" r:id="rId23" imgW="342720" imgH="279360" progId="Equation.3">
                  <p:embed/>
                </p:oleObj>
              </mc:Choice>
              <mc:Fallback>
                <p:oleObj name="Rovnice" r:id="rId23" imgW="342720" imgH="279360" progId="Equation.3">
                  <p:embed/>
                  <p:pic>
                    <p:nvPicPr>
                      <p:cNvPr id="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5477" y="5075420"/>
                        <a:ext cx="660040" cy="537479"/>
                      </a:xfrm>
                      <a:prstGeom prst="rect">
                        <a:avLst/>
                      </a:prstGeom>
                      <a:solidFill>
                        <a:srgbClr val="FF0000">
                          <a:alpha val="83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"/>
          <p:cNvGraphicFramePr>
            <a:graphicFrameLocks noChangeAspect="1"/>
          </p:cNvGraphicFramePr>
          <p:nvPr>
            <p:extLst/>
          </p:nvPr>
        </p:nvGraphicFramePr>
        <p:xfrm>
          <a:off x="10493788" y="5092829"/>
          <a:ext cx="651485" cy="538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8" name="Rovnice" r:id="rId25" imgW="368280" imgH="304560" progId="Equation.3">
                  <p:embed/>
                </p:oleObj>
              </mc:Choice>
              <mc:Fallback>
                <p:oleObj name="Rovnice" r:id="rId25" imgW="368280" imgH="304560" progId="Equation.3">
                  <p:embed/>
                  <p:pic>
                    <p:nvPicPr>
                      <p:cNvPr id="2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3788" y="5092829"/>
                        <a:ext cx="651485" cy="538796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"/>
          <p:cNvGraphicFramePr>
            <a:graphicFrameLocks noChangeAspect="1"/>
          </p:cNvGraphicFramePr>
          <p:nvPr>
            <p:extLst/>
          </p:nvPr>
        </p:nvGraphicFramePr>
        <p:xfrm>
          <a:off x="11377266" y="5109048"/>
          <a:ext cx="685026" cy="557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9" name="Rovnice" r:id="rId27" imgW="342720" imgH="279360" progId="Equation.3">
                  <p:embed/>
                </p:oleObj>
              </mc:Choice>
              <mc:Fallback>
                <p:oleObj name="Rovnice" r:id="rId27" imgW="342720" imgH="279360" progId="Equation.3">
                  <p:embed/>
                  <p:pic>
                    <p:nvPicPr>
                      <p:cNvPr id="2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77266" y="5109048"/>
                        <a:ext cx="685026" cy="557826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"/>
          <p:cNvGraphicFramePr>
            <a:graphicFrameLocks noChangeAspect="1"/>
          </p:cNvGraphicFramePr>
          <p:nvPr>
            <p:extLst/>
          </p:nvPr>
        </p:nvGraphicFramePr>
        <p:xfrm>
          <a:off x="301626" y="310408"/>
          <a:ext cx="7108517" cy="6052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0" name="Rovnice" r:id="rId29" imgW="2565360" imgH="2184120" progId="Equation.3">
                  <p:embed/>
                </p:oleObj>
              </mc:Choice>
              <mc:Fallback>
                <p:oleObj name="Rovnice" r:id="rId29" imgW="2565360" imgH="2184120" progId="Equation.3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6" y="310408"/>
                        <a:ext cx="7108517" cy="60528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"/>
          <p:cNvGraphicFramePr>
            <a:graphicFrameLocks noChangeAspect="1"/>
          </p:cNvGraphicFramePr>
          <p:nvPr>
            <p:extLst/>
          </p:nvPr>
        </p:nvGraphicFramePr>
        <p:xfrm>
          <a:off x="3451352" y="310408"/>
          <a:ext cx="1429855" cy="591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1" name="Rovnice" r:id="rId31" imgW="583920" imgH="241200" progId="Equation.3">
                  <p:embed/>
                </p:oleObj>
              </mc:Choice>
              <mc:Fallback>
                <p:oleObj name="Rovnice" r:id="rId31" imgW="583920" imgH="241200" progId="Equation.3">
                  <p:embed/>
                  <p:pic>
                    <p:nvPicPr>
                      <p:cNvPr id="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352" y="310408"/>
                        <a:ext cx="1429855" cy="591466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ovéPole 30"/>
          <p:cNvSpPr txBox="1"/>
          <p:nvPr/>
        </p:nvSpPr>
        <p:spPr>
          <a:xfrm>
            <a:off x="6012887" y="461741"/>
            <a:ext cx="2517748" cy="646331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Half of both muon and </a:t>
            </a:r>
            <a:r>
              <a:rPr lang="en-US" dirty="0" err="1" smtClean="0"/>
              <a:t>tauon</a:t>
            </a:r>
            <a:r>
              <a:rPr lang="en-US" dirty="0" smtClean="0"/>
              <a:t> neutrinos in m3 </a:t>
            </a:r>
            <a:endParaRPr lang="cs-CZ" dirty="0"/>
          </a:p>
        </p:txBody>
      </p:sp>
      <p:graphicFrame>
        <p:nvGraphicFramePr>
          <p:cNvPr id="32" name="Object 2"/>
          <p:cNvGraphicFramePr>
            <a:graphicFrameLocks noChangeAspect="1"/>
          </p:cNvGraphicFramePr>
          <p:nvPr>
            <p:extLst/>
          </p:nvPr>
        </p:nvGraphicFramePr>
        <p:xfrm>
          <a:off x="2507612" y="5715428"/>
          <a:ext cx="1611648" cy="647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2" name="Rovnice" r:id="rId33" imgW="571320" imgH="228600" progId="Equation.3">
                  <p:embed/>
                </p:oleObj>
              </mc:Choice>
              <mc:Fallback>
                <p:oleObj name="Rovnice" r:id="rId33" imgW="571320" imgH="228600" progId="Equation.3">
                  <p:embed/>
                  <p:pic>
                    <p:nvPicPr>
                      <p:cNvPr id="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612" y="5715428"/>
                        <a:ext cx="1611648" cy="64779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ovéPole 32"/>
          <p:cNvSpPr txBox="1"/>
          <p:nvPr/>
        </p:nvSpPr>
        <p:spPr>
          <a:xfrm>
            <a:off x="6726738" y="5885579"/>
            <a:ext cx="2517748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2/3 of electron neutrinos in m1 and 1/3 in m2</a:t>
            </a:r>
          </a:p>
        </p:txBody>
      </p:sp>
      <p:graphicFrame>
        <p:nvGraphicFramePr>
          <p:cNvPr id="34" name="Object 2"/>
          <p:cNvGraphicFramePr>
            <a:graphicFrameLocks noChangeAspect="1"/>
          </p:cNvGraphicFramePr>
          <p:nvPr>
            <p:extLst/>
          </p:nvPr>
        </p:nvGraphicFramePr>
        <p:xfrm>
          <a:off x="3621443" y="2934418"/>
          <a:ext cx="1762707" cy="698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3" name="Equation" r:id="rId35" imgW="609480" imgH="241200" progId="Equation.3">
                  <p:embed/>
                </p:oleObj>
              </mc:Choice>
              <mc:Fallback>
                <p:oleObj name="Equation" r:id="rId35" imgW="609480" imgH="241200" progId="Equation.3">
                  <p:embed/>
                  <p:pic>
                    <p:nvPicPr>
                      <p:cNvPr id="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1443" y="2934418"/>
                        <a:ext cx="1762707" cy="698129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ovéPole 34"/>
          <p:cNvSpPr txBox="1"/>
          <p:nvPr/>
        </p:nvSpPr>
        <p:spPr>
          <a:xfrm>
            <a:off x="7410143" y="2966182"/>
            <a:ext cx="2517748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Very small fraction of electron neutrinos in m3</a:t>
            </a:r>
            <a:endParaRPr lang="cs-CZ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8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Výjezdní seminář Malá Skála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0" y="143507"/>
          <a:ext cx="12223351" cy="1856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" name="Equation" r:id="rId3" imgW="6578280" imgH="990360" progId="Equation.3">
                  <p:embed/>
                </p:oleObj>
              </mc:Choice>
              <mc:Fallback>
                <p:oleObj name="Equation" r:id="rId3" imgW="6578280" imgH="99036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43507"/>
                        <a:ext cx="12223351" cy="18565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11445" y="76963"/>
            <a:ext cx="5894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P</a:t>
            </a:r>
            <a:r>
              <a:rPr lang="en-US" sz="2400" b="1" dirty="0" err="1" smtClean="0">
                <a:solidFill>
                  <a:srgbClr val="FF0000"/>
                </a:solidFill>
              </a:rPr>
              <a:t>ravd</a:t>
            </a:r>
            <a:r>
              <a:rPr lang="cs-CZ" sz="2400" b="1" dirty="0" smtClean="0">
                <a:solidFill>
                  <a:srgbClr val="FF0000"/>
                </a:solidFill>
              </a:rPr>
              <a:t>ě</a:t>
            </a:r>
            <a:r>
              <a:rPr lang="en-US" sz="2400" b="1" dirty="0" err="1" smtClean="0">
                <a:solidFill>
                  <a:srgbClr val="FF0000"/>
                </a:solidFill>
              </a:rPr>
              <a:t>podobnost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oscilací </a:t>
            </a:r>
            <a:r>
              <a:rPr lang="en-US" sz="2400" b="1" dirty="0" smtClean="0">
                <a:solidFill>
                  <a:srgbClr val="FF0000"/>
                </a:solidFill>
              </a:rPr>
              <a:t>pro </a:t>
            </a:r>
            <a:r>
              <a:rPr lang="en-US" sz="2400" b="1" dirty="0" err="1" smtClean="0">
                <a:solidFill>
                  <a:srgbClr val="FF0000"/>
                </a:solidFill>
              </a:rPr>
              <a:t>elektronov</a:t>
            </a:r>
            <a:r>
              <a:rPr lang="cs-CZ" sz="2400" b="1" dirty="0" smtClean="0">
                <a:solidFill>
                  <a:srgbClr val="FF0000"/>
                </a:solidFill>
              </a:rPr>
              <a:t>á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cs-CZ" sz="2400" b="1" dirty="0" smtClean="0">
                <a:solidFill>
                  <a:srgbClr val="FF0000"/>
                </a:solidFill>
              </a:rPr>
              <a:t>(anti)neutrina pro 2 druhy </a:t>
            </a:r>
            <a:r>
              <a:rPr lang="en-US" sz="2400" b="1" dirty="0" smtClean="0">
                <a:solidFill>
                  <a:srgbClr val="FF0000"/>
                </a:solidFill>
              </a:rPr>
              <a:t>a 3 </a:t>
            </a:r>
            <a:r>
              <a:rPr lang="en-US" sz="2400" b="1" dirty="0" err="1" smtClean="0">
                <a:solidFill>
                  <a:srgbClr val="FF0000"/>
                </a:solidFill>
              </a:rPr>
              <a:t>druhy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neutrin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794" y="2223858"/>
            <a:ext cx="7227285" cy="43727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82661" y="5832385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L/E, km/MeV</a:t>
            </a:r>
            <a:endParaRPr lang="cs-CZ" dirty="0"/>
          </a:p>
        </p:txBody>
      </p:sp>
      <p:sp>
        <p:nvSpPr>
          <p:cNvPr id="8" name="Oval 7"/>
          <p:cNvSpPr/>
          <p:nvPr/>
        </p:nvSpPr>
        <p:spPr>
          <a:xfrm>
            <a:off x="591671" y="1838394"/>
            <a:ext cx="174947" cy="15598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8200" y="2248991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Oblast měření Daya Bay</a:t>
            </a:r>
            <a:endParaRPr lang="en-US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742545" y="2248991"/>
            <a:ext cx="1643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2 druhy neutrin</a:t>
            </a:r>
            <a:endParaRPr lang="cs-CZ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828255" y="2867298"/>
            <a:ext cx="1643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3 druhy neutrin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5226623" y="1071761"/>
            <a:ext cx="1268361" cy="8849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05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2942" y="1343827"/>
            <a:ext cx="115740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err="1" smtClean="0"/>
              <a:t>Neutrinos</a:t>
            </a:r>
            <a:r>
              <a:rPr lang="cs-CZ" sz="3600" dirty="0" smtClean="0"/>
              <a:t> </a:t>
            </a:r>
            <a:r>
              <a:rPr lang="cs-CZ" sz="3600" dirty="0" err="1" smtClean="0"/>
              <a:t>from</a:t>
            </a:r>
            <a:r>
              <a:rPr lang="cs-CZ" sz="3600" dirty="0" smtClean="0"/>
              <a:t> </a:t>
            </a:r>
            <a:r>
              <a:rPr lang="cs-CZ" sz="3600" dirty="0" err="1" smtClean="0"/>
              <a:t>extended</a:t>
            </a:r>
            <a:r>
              <a:rPr lang="cs-CZ" sz="3600" dirty="0" smtClean="0"/>
              <a:t> source</a:t>
            </a:r>
          </a:p>
          <a:p>
            <a:r>
              <a:rPr lang="cs-CZ" sz="3600" dirty="0" err="1" smtClean="0"/>
              <a:t>Poor</a:t>
            </a:r>
            <a:r>
              <a:rPr lang="cs-CZ" sz="3600" dirty="0" smtClean="0"/>
              <a:t> </a:t>
            </a:r>
            <a:r>
              <a:rPr lang="cs-CZ" sz="3600" dirty="0" err="1" smtClean="0"/>
              <a:t>resolution</a:t>
            </a:r>
            <a:r>
              <a:rPr lang="cs-CZ" sz="3600" dirty="0" smtClean="0"/>
              <a:t> in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measurement</a:t>
            </a:r>
            <a:r>
              <a:rPr lang="cs-CZ" sz="3600" dirty="0" smtClean="0"/>
              <a:t> </a:t>
            </a:r>
            <a:r>
              <a:rPr lang="cs-CZ" sz="3600" dirty="0" err="1" smtClean="0"/>
              <a:t>of</a:t>
            </a:r>
            <a:r>
              <a:rPr lang="cs-CZ" sz="3600" dirty="0" smtClean="0"/>
              <a:t> E/L</a:t>
            </a:r>
          </a:p>
          <a:p>
            <a:r>
              <a:rPr lang="cs-CZ" sz="3600" dirty="0" err="1" smtClean="0"/>
              <a:t>Decoherence</a:t>
            </a:r>
            <a:endParaRPr lang="cs-CZ" sz="3600" dirty="0" smtClean="0"/>
          </a:p>
          <a:p>
            <a:endParaRPr lang="cs-CZ" sz="3600" dirty="0" smtClean="0"/>
          </a:p>
          <a:p>
            <a:endParaRPr lang="cs-CZ" sz="3600" dirty="0"/>
          </a:p>
          <a:p>
            <a:r>
              <a:rPr lang="cs-CZ" sz="3600" dirty="0" err="1" smtClean="0"/>
              <a:t>Due</a:t>
            </a:r>
            <a:r>
              <a:rPr lang="cs-CZ" sz="3600" dirty="0" smtClean="0"/>
              <a:t> to </a:t>
            </a:r>
            <a:r>
              <a:rPr lang="cs-CZ" sz="3600" dirty="0" err="1" smtClean="0"/>
              <a:t>all</a:t>
            </a:r>
            <a:r>
              <a:rPr lang="cs-CZ" sz="3600" dirty="0" smtClean="0"/>
              <a:t> these </a:t>
            </a:r>
            <a:r>
              <a:rPr lang="cs-CZ" sz="3600" dirty="0" err="1" smtClean="0"/>
              <a:t>effects</a:t>
            </a:r>
            <a:r>
              <a:rPr lang="cs-CZ" sz="3600" dirty="0" smtClean="0"/>
              <a:t> </a:t>
            </a:r>
            <a:r>
              <a:rPr lang="cs-CZ" sz="3600" dirty="0" err="1" smtClean="0"/>
              <a:t>we</a:t>
            </a:r>
            <a:r>
              <a:rPr lang="cs-CZ" sz="3600" dirty="0" smtClean="0"/>
              <a:t> </a:t>
            </a:r>
            <a:r>
              <a:rPr lang="cs-CZ" sz="3600" dirty="0" err="1" smtClean="0"/>
              <a:t>measure</a:t>
            </a:r>
            <a:r>
              <a:rPr lang="cs-CZ" sz="3600" dirty="0"/>
              <a:t> </a:t>
            </a:r>
            <a:r>
              <a:rPr lang="cs-CZ" sz="3600" dirty="0" err="1" smtClean="0"/>
              <a:t>distorted</a:t>
            </a:r>
            <a:r>
              <a:rPr lang="cs-CZ" sz="3600" dirty="0" smtClean="0"/>
              <a:t> </a:t>
            </a:r>
            <a:r>
              <a:rPr lang="cs-CZ" sz="3600" dirty="0" err="1" smtClean="0"/>
              <a:t>oscillation</a:t>
            </a:r>
            <a:r>
              <a:rPr lang="cs-CZ" sz="3600" dirty="0" smtClean="0"/>
              <a:t> </a:t>
            </a:r>
            <a:r>
              <a:rPr lang="cs-CZ" sz="3600" dirty="0" err="1" smtClean="0"/>
              <a:t>curve</a:t>
            </a:r>
            <a:r>
              <a:rPr lang="cs-CZ" sz="3600" dirty="0" smtClean="0"/>
              <a:t>, </a:t>
            </a:r>
            <a:r>
              <a:rPr lang="cs-CZ" sz="3600" dirty="0" err="1" smtClean="0"/>
              <a:t>ultimately</a:t>
            </a:r>
            <a:r>
              <a:rPr lang="cs-CZ" sz="3600" dirty="0" smtClean="0"/>
              <a:t> </a:t>
            </a:r>
            <a:r>
              <a:rPr lang="cs-CZ" sz="3600" dirty="0" err="1" smtClean="0"/>
              <a:t>only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mean</a:t>
            </a:r>
            <a:r>
              <a:rPr lang="cs-CZ" sz="3600" dirty="0" smtClean="0"/>
              <a:t> </a:t>
            </a:r>
            <a:r>
              <a:rPr lang="cs-CZ" sz="3600" dirty="0" err="1" smtClean="0"/>
              <a:t>value</a:t>
            </a:r>
            <a:r>
              <a:rPr lang="cs-CZ" sz="3600" dirty="0" smtClean="0"/>
              <a:t> </a:t>
            </a:r>
            <a:r>
              <a:rPr lang="cs-CZ" sz="3600" dirty="0" err="1" smtClean="0"/>
              <a:t>between</a:t>
            </a:r>
            <a:r>
              <a:rPr lang="cs-CZ" sz="3600" dirty="0" smtClean="0"/>
              <a:t> maximum and minimum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oscillations</a:t>
            </a:r>
            <a:r>
              <a:rPr lang="cs-CZ" sz="3600" dirty="0" smtClean="0"/>
              <a:t> </a:t>
            </a:r>
            <a:endParaRPr lang="cs-CZ" sz="360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9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Výjezdní seminář Malá Skála</a:t>
            </a:r>
            <a:endParaRPr lang="en-US" dirty="0"/>
          </a:p>
        </p:txBody>
      </p:sp>
      <p:pic>
        <p:nvPicPr>
          <p:cNvPr id="7" name="Picture 32" descr="http://cdn.iopscience.com/images/1367-2630/6/1/194/Full/nj185325fig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408" y="841581"/>
            <a:ext cx="5866901" cy="2751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76" name="Picture 4" descr="VÃ½sledek obrÃ¡zku pro super kamiokan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" y="493832"/>
            <a:ext cx="6244281" cy="445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127" y="-100447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FF3300"/>
                </a:solidFill>
              </a:rPr>
              <a:t>V</a:t>
            </a:r>
            <a:r>
              <a:rPr lang="cs-CZ" sz="2800" b="1" dirty="0" err="1">
                <a:solidFill>
                  <a:srgbClr val="FF3300"/>
                </a:solidFill>
              </a:rPr>
              <a:t>ýsledek</a:t>
            </a:r>
            <a:r>
              <a:rPr lang="cs-CZ" sz="2800" b="1" dirty="0">
                <a:solidFill>
                  <a:srgbClr val="FF3300"/>
                </a:solidFill>
              </a:rPr>
              <a:t> ze </a:t>
            </a:r>
            <a:r>
              <a:rPr lang="cs-CZ" sz="2800" b="1" dirty="0" err="1" smtClean="0">
                <a:solidFill>
                  <a:srgbClr val="FF3300"/>
                </a:solidFill>
              </a:rPr>
              <a:t>SuperKamiokande</a:t>
            </a:r>
            <a:r>
              <a:rPr lang="en-US" sz="2800" b="1" dirty="0" smtClean="0">
                <a:solidFill>
                  <a:srgbClr val="FF3300"/>
                </a:solidFill>
              </a:rPr>
              <a:t> – deficit </a:t>
            </a:r>
            <a:r>
              <a:rPr lang="en-US" sz="2800" b="1" dirty="0" err="1" smtClean="0">
                <a:solidFill>
                  <a:srgbClr val="FF3300"/>
                </a:solidFill>
              </a:rPr>
              <a:t>mionov</a:t>
            </a:r>
            <a:r>
              <a:rPr lang="cs-CZ" sz="2800" b="1" dirty="0" smtClean="0">
                <a:solidFill>
                  <a:srgbClr val="FF3300"/>
                </a:solidFill>
              </a:rPr>
              <a:t>ý</a:t>
            </a:r>
            <a:r>
              <a:rPr lang="en-US" sz="2800" b="1" dirty="0" err="1" smtClean="0">
                <a:solidFill>
                  <a:srgbClr val="FF3300"/>
                </a:solidFill>
              </a:rPr>
              <a:t>ch</a:t>
            </a:r>
            <a:r>
              <a:rPr lang="en-US" sz="2800" b="1" dirty="0" smtClean="0">
                <a:solidFill>
                  <a:srgbClr val="FF3300"/>
                </a:solidFill>
              </a:rPr>
              <a:t> </a:t>
            </a:r>
            <a:r>
              <a:rPr lang="en-US" sz="2800" b="1" dirty="0" err="1" smtClean="0">
                <a:solidFill>
                  <a:srgbClr val="FF3300"/>
                </a:solidFill>
              </a:rPr>
              <a:t>neutrin</a:t>
            </a:r>
            <a:endParaRPr lang="cs-CZ" sz="2800" b="1" dirty="0">
              <a:solidFill>
                <a:srgbClr val="FF330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6182" y="3553325"/>
            <a:ext cx="4398598" cy="3304673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975" y="4462420"/>
            <a:ext cx="3565622" cy="239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ovéPole 7"/>
          <p:cNvSpPr txBox="1"/>
          <p:nvPr/>
        </p:nvSpPr>
        <p:spPr>
          <a:xfrm>
            <a:off x="6462610" y="571947"/>
            <a:ext cx="1068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elektrony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1002397" y="605861"/>
            <a:ext cx="7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miony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8799827" y="221088"/>
            <a:ext cx="903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T. </a:t>
            </a:r>
            <a:r>
              <a:rPr lang="cs-CZ" dirty="0" err="1" smtClean="0"/>
              <a:t>Kajita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792801" y="4742499"/>
            <a:ext cx="3873381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Experiment </a:t>
            </a:r>
            <a:r>
              <a:rPr lang="cs-CZ" dirty="0" err="1" smtClean="0">
                <a:solidFill>
                  <a:srgbClr val="FF0000"/>
                </a:solidFill>
              </a:rPr>
              <a:t>SuperKamiokande</a:t>
            </a:r>
            <a:r>
              <a:rPr lang="cs-CZ" dirty="0" smtClean="0">
                <a:solidFill>
                  <a:srgbClr val="FF0000"/>
                </a:solidFill>
              </a:rPr>
              <a:t> byl původně určen pro hledání rozpadu protonu. Očekávalo se  několik rozpadů za rok a interakce neutrin byly hlavním pozadím.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83127" y="3504131"/>
            <a:ext cx="2484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40 000 tun čisté vody a 11 000 20 palcových fotonásobičů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951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Výjezdní seminář Malá Skála</a:t>
            </a:r>
            <a:endParaRPr lang="cs-CZ"/>
          </a:p>
        </p:txBody>
      </p:sp>
      <p:pic>
        <p:nvPicPr>
          <p:cNvPr id="130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41" y="413593"/>
            <a:ext cx="4292082" cy="275584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pic>
        <p:nvPicPr>
          <p:cNvPr id="130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80" y="304800"/>
            <a:ext cx="4211696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56281" y="3134016"/>
            <a:ext cx="4844856" cy="3639947"/>
          </a:xfrm>
          <a:prstGeom prst="rect">
            <a:avLst/>
          </a:prstGeom>
          <a:noFill/>
        </p:spPr>
      </p:pic>
      <p:cxnSp>
        <p:nvCxnSpPr>
          <p:cNvPr id="7" name="Přímá spojnice 6"/>
          <p:cNvCxnSpPr/>
          <p:nvPr/>
        </p:nvCxnSpPr>
        <p:spPr>
          <a:xfrm flipH="1">
            <a:off x="9269752" y="1752600"/>
            <a:ext cx="942974" cy="0"/>
          </a:xfrm>
          <a:prstGeom prst="line">
            <a:avLst/>
          </a:prstGeom>
          <a:ln w="762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TextovéPole 2"/>
          <p:cNvSpPr txBox="1"/>
          <p:nvPr/>
        </p:nvSpPr>
        <p:spPr>
          <a:xfrm>
            <a:off x="4648200" y="3134015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L/E [km/</a:t>
            </a:r>
            <a:r>
              <a:rPr lang="en-US" dirty="0" err="1"/>
              <a:t>GeV</a:t>
            </a:r>
            <a:r>
              <a:rPr lang="en-US" dirty="0"/>
              <a:t>]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3033" y="55979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 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04741" y="3418495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500 km/</a:t>
            </a:r>
            <a:r>
              <a:rPr lang="en-US" dirty="0" err="1"/>
              <a:t>GeV</a:t>
            </a:r>
            <a:endParaRPr lang="cs-CZ" dirty="0"/>
          </a:p>
        </p:txBody>
      </p:sp>
      <p:sp>
        <p:nvSpPr>
          <p:cNvPr id="6" name="Šipka doprava 5"/>
          <p:cNvSpPr/>
          <p:nvPr/>
        </p:nvSpPr>
        <p:spPr>
          <a:xfrm rot="2591952">
            <a:off x="8471638" y="2397617"/>
            <a:ext cx="43225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7108698" y="2057400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500 km/</a:t>
            </a:r>
            <a:r>
              <a:rPr lang="en-US" dirty="0" err="1"/>
              <a:t>GeV</a:t>
            </a:r>
            <a:endParaRPr lang="cs-CZ" dirty="0"/>
          </a:p>
        </p:txBody>
      </p:sp>
      <p:sp>
        <p:nvSpPr>
          <p:cNvPr id="14" name="Šipka doprava 13"/>
          <p:cNvSpPr/>
          <p:nvPr/>
        </p:nvSpPr>
        <p:spPr>
          <a:xfrm rot="16200000">
            <a:off x="665155" y="3157280"/>
            <a:ext cx="43225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Šipka doprava 1"/>
          <p:cNvSpPr/>
          <p:nvPr/>
        </p:nvSpPr>
        <p:spPr>
          <a:xfrm>
            <a:off x="5867400" y="1447800"/>
            <a:ext cx="1241298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doprava 14"/>
          <p:cNvSpPr/>
          <p:nvPr/>
        </p:nvSpPr>
        <p:spPr>
          <a:xfrm rot="19511189">
            <a:off x="8823471" y="5777522"/>
            <a:ext cx="432250" cy="18466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 flipH="1">
            <a:off x="9635484" y="5492475"/>
            <a:ext cx="94297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3033" y="3759700"/>
            <a:ext cx="3604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</a:t>
            </a:r>
            <a:r>
              <a:rPr lang="en-US" dirty="0" err="1" smtClean="0"/>
              <a:t>polohy</a:t>
            </a:r>
            <a:r>
              <a:rPr lang="en-US" dirty="0" smtClean="0"/>
              <a:t> minima 500 km/GeV </a:t>
            </a:r>
            <a:r>
              <a:rPr lang="en-US" dirty="0" err="1" smtClean="0"/>
              <a:t>plyne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200773" y="4151464"/>
          <a:ext cx="5666627" cy="1151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0" name="Equation" r:id="rId6" imgW="2374560" imgH="482400" progId="Equation.3">
                  <p:embed/>
                </p:oleObj>
              </mc:Choice>
              <mc:Fallback>
                <p:oleObj name="Equation" r:id="rId6" imgW="2374560" imgH="482400" progId="Equation.3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0773" y="4151464"/>
                        <a:ext cx="5666627" cy="11515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00773" y="5379604"/>
            <a:ext cx="497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</a:t>
            </a:r>
            <a:r>
              <a:rPr lang="en-US" dirty="0" err="1" smtClean="0"/>
              <a:t>toho</a:t>
            </a:r>
            <a:r>
              <a:rPr lang="en-US" dirty="0" smtClean="0"/>
              <a:t>, </a:t>
            </a:r>
            <a:r>
              <a:rPr lang="cs-CZ" dirty="0" smtClean="0"/>
              <a:t>že je střední hodnota mezi maximem a minimem oscilací rovna 0,5 plyne, že</a:t>
            </a:r>
            <a:endParaRPr lang="en-US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197603" y="5979212"/>
          <a:ext cx="118268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Equation" r:id="rId8" imgW="495000" imgH="177480" progId="Equation.3">
                  <p:embed/>
                </p:oleObj>
              </mc:Choice>
              <mc:Fallback>
                <p:oleObj name="Equation" r:id="rId8" imgW="495000" imgH="17748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7603" y="5979212"/>
                        <a:ext cx="1182688" cy="423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432252" y="5921929"/>
            <a:ext cx="4711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Tyto hodnoty byly upřesněny v </a:t>
            </a:r>
            <a:r>
              <a:rPr lang="en-US" dirty="0" err="1" smtClean="0"/>
              <a:t>experimentech</a:t>
            </a:r>
            <a:r>
              <a:rPr lang="cs-CZ" dirty="0" smtClean="0"/>
              <a:t> </a:t>
            </a:r>
          </a:p>
          <a:p>
            <a:r>
              <a:rPr lang="en-US" dirty="0" smtClean="0"/>
              <a:t>MINOS a T2K s </a:t>
            </a:r>
            <a:r>
              <a:rPr lang="en-US" dirty="0" err="1" smtClean="0"/>
              <a:t>neutriny</a:t>
            </a:r>
            <a:r>
              <a:rPr lang="en-US" dirty="0" smtClean="0"/>
              <a:t> z </a:t>
            </a:r>
            <a:r>
              <a:rPr lang="en-US" dirty="0" err="1" smtClean="0"/>
              <a:t>urychlova</a:t>
            </a:r>
            <a:r>
              <a:rPr lang="cs-CZ" dirty="0" err="1" smtClean="0"/>
              <a:t>čů</a:t>
            </a:r>
            <a:r>
              <a:rPr lang="cs-CZ" dirty="0" smtClean="0"/>
              <a:t>.  </a:t>
            </a:r>
            <a:endParaRPr lang="en-US" dirty="0"/>
          </a:p>
        </p:txBody>
      </p:sp>
      <p:sp>
        <p:nvSpPr>
          <p:cNvPr id="9" name="TextovéPole 8"/>
          <p:cNvSpPr txBox="1"/>
          <p:nvPr/>
        </p:nvSpPr>
        <p:spPr>
          <a:xfrm>
            <a:off x="10458382" y="929130"/>
            <a:ext cx="1724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Kvůli neurčitostem v určení </a:t>
            </a:r>
            <a:r>
              <a:rPr lang="cs-CZ" dirty="0" err="1" smtClean="0"/>
              <a:t>energi</a:t>
            </a:r>
            <a:r>
              <a:rPr lang="cs-CZ" dirty="0" smtClean="0"/>
              <a:t> a vzdálenosti měříme v této oblasti pouze střední hodnotu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651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  <p:bldP spid="2" grpId="0" animBg="1"/>
      <p:bldP spid="15" grpId="0" animBg="1"/>
      <p:bldP spid="12" grpId="0"/>
      <p:bldP spid="20" grpId="0"/>
      <p:bldP spid="19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460828" y="3138485"/>
            <a:ext cx="195943" cy="195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4" name="Oval 3"/>
          <p:cNvSpPr/>
          <p:nvPr/>
        </p:nvSpPr>
        <p:spPr>
          <a:xfrm>
            <a:off x="3860421" y="3138484"/>
            <a:ext cx="195943" cy="195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5" name="Rectangle 4"/>
          <p:cNvSpPr/>
          <p:nvPr/>
        </p:nvSpPr>
        <p:spPr>
          <a:xfrm>
            <a:off x="8707769" y="3008707"/>
            <a:ext cx="115421" cy="53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cxnSp>
        <p:nvCxnSpPr>
          <p:cNvPr id="7" name="Straight Connector 6"/>
          <p:cNvCxnSpPr/>
          <p:nvPr/>
        </p:nvCxnSpPr>
        <p:spPr>
          <a:xfrm>
            <a:off x="1942977" y="3236454"/>
            <a:ext cx="7627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261642" y="3138484"/>
            <a:ext cx="7901" cy="195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1477985" y="4343401"/>
          <a:ext cx="9072562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Equation" r:id="rId3" imgW="7607160" imgH="1409400" progId="Equation.3">
                  <p:embed/>
                </p:oleObj>
              </mc:Choice>
              <mc:Fallback>
                <p:oleObj name="Equation" r:id="rId3" imgW="7607160" imgH="1409400" progId="Equation.3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7985" y="4343401"/>
                        <a:ext cx="9072562" cy="167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3269542" y="3551362"/>
            <a:ext cx="54894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50060" y="275440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-D/2</a:t>
            </a:r>
            <a:endParaRPr lang="cs-CZ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87710" y="2769150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+D/2</a:t>
            </a:r>
            <a:endParaRPr lang="cs-CZ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34060" y="3255409"/>
            <a:ext cx="293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</a:t>
            </a:r>
            <a:endParaRPr lang="cs-CZ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47788" y="150551"/>
            <a:ext cx="569601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FF0000"/>
                </a:solidFill>
              </a:rPr>
              <a:t>The oscillation curves in real experiment are often modified because of </a:t>
            </a:r>
          </a:p>
          <a:p>
            <a:r>
              <a:rPr lang="en-US" sz="2100" dirty="0">
                <a:solidFill>
                  <a:srgbClr val="FF0000"/>
                </a:solidFill>
              </a:rPr>
              <a:t>- multiple sources </a:t>
            </a:r>
          </a:p>
          <a:p>
            <a:r>
              <a:rPr lang="en-US" sz="2100" dirty="0">
                <a:solidFill>
                  <a:srgbClr val="FF0000"/>
                </a:solidFill>
              </a:rPr>
              <a:t>- extended neutrino sources or detectors </a:t>
            </a:r>
          </a:p>
          <a:p>
            <a:r>
              <a:rPr lang="en-US" sz="2100" dirty="0">
                <a:solidFill>
                  <a:srgbClr val="FF0000"/>
                </a:solidFill>
              </a:rPr>
              <a:t>- the E and L are measured with limited precision</a:t>
            </a:r>
            <a:endParaRPr lang="cs-CZ" sz="21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08748" y="2211316"/>
            <a:ext cx="3951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Simplest case – two equal sources </a:t>
            </a:r>
          </a:p>
          <a:p>
            <a:r>
              <a:rPr lang="en-US" sz="1600" dirty="0"/>
              <a:t>with flux weighted distance L to the detector </a:t>
            </a:r>
            <a:endParaRPr lang="cs-CZ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8019918" y="2605872"/>
            <a:ext cx="11179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One detector</a:t>
            </a:r>
            <a:endParaRPr lang="cs-CZ" sz="1350" dirty="0"/>
          </a:p>
        </p:txBody>
      </p:sp>
      <p:sp>
        <p:nvSpPr>
          <p:cNvPr id="2" name="Oval 1"/>
          <p:cNvSpPr/>
          <p:nvPr/>
        </p:nvSpPr>
        <p:spPr>
          <a:xfrm>
            <a:off x="5146905" y="5301896"/>
            <a:ext cx="1267980" cy="9144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990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549587"/>
            <a:ext cx="4990300" cy="310190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209800" y="190708"/>
          <a:ext cx="7424738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8" name="Equation" r:id="rId4" imgW="4305240" imgH="482400" progId="Equation.3">
                  <p:embed/>
                </p:oleObj>
              </mc:Choice>
              <mc:Fallback>
                <p:oleObj name="Equation" r:id="rId4" imgW="4305240" imgH="4824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9800" y="190708"/>
                        <a:ext cx="7424738" cy="83343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66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8043" y="1047099"/>
            <a:ext cx="3858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Two </a:t>
            </a:r>
            <a:r>
              <a:rPr lang="en-US" sz="1350" dirty="0" err="1"/>
              <a:t>sourreactors</a:t>
            </a:r>
            <a:r>
              <a:rPr lang="en-US" sz="1350" dirty="0"/>
              <a:t> 170 and 190 km from the detector</a:t>
            </a:r>
            <a:endParaRPr lang="cs-CZ" sz="1350" dirty="0"/>
          </a:p>
        </p:txBody>
      </p:sp>
      <p:sp>
        <p:nvSpPr>
          <p:cNvPr id="2" name="TextBox 1"/>
          <p:cNvSpPr txBox="1"/>
          <p:nvPr/>
        </p:nvSpPr>
        <p:spPr>
          <a:xfrm>
            <a:off x="4823868" y="4519501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L/E [km/MeV]</a:t>
            </a:r>
            <a:endParaRPr lang="cs-CZ" dirty="0"/>
          </a:p>
        </p:txBody>
      </p:sp>
      <p:sp>
        <p:nvSpPr>
          <p:cNvPr id="9" name="TextBox 8"/>
          <p:cNvSpPr txBox="1"/>
          <p:nvPr/>
        </p:nvSpPr>
        <p:spPr>
          <a:xfrm>
            <a:off x="1773836" y="1390726"/>
            <a:ext cx="52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Pee</a:t>
            </a:r>
            <a:endParaRPr lang="cs-CZ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1593869" y="2639989"/>
          <a:ext cx="1055818" cy="482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9" name="Equation" r:id="rId6" imgW="863280" imgH="393480" progId="Equation.3">
                  <p:embed/>
                </p:oleObj>
              </mc:Choice>
              <mc:Fallback>
                <p:oleObj name="Equation" r:id="rId6" imgW="863280" imgH="393480" progId="Equation.3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3869" y="2639989"/>
                        <a:ext cx="1055818" cy="48288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66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8519" y="914820"/>
            <a:ext cx="4392489" cy="411438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2046597" y="2910420"/>
            <a:ext cx="8115134" cy="6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5" name="TextBox 4"/>
          <p:cNvSpPr txBox="1"/>
          <p:nvPr/>
        </p:nvSpPr>
        <p:spPr>
          <a:xfrm>
            <a:off x="1524001" y="4971872"/>
            <a:ext cx="8937007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508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Problem </a:t>
            </a:r>
            <a:r>
              <a:rPr lang="en-US" dirty="0"/>
              <a:t>Calculate the disappearance electron neutrino probability Pee(L/E) for following cases. </a:t>
            </a:r>
            <a:r>
              <a:rPr lang="en-US" b="1" dirty="0" smtClean="0"/>
              <a:t>A)</a:t>
            </a:r>
            <a:r>
              <a:rPr lang="en-US" dirty="0" smtClean="0"/>
              <a:t> </a:t>
            </a:r>
            <a:r>
              <a:rPr lang="en-US" dirty="0"/>
              <a:t>The source that extends from –D/2 to D/2 and has constant linear power density 1/D; </a:t>
            </a:r>
            <a:r>
              <a:rPr lang="cs-CZ" b="1" dirty="0"/>
              <a:t>B</a:t>
            </a:r>
            <a:r>
              <a:rPr lang="en-US" b="1" dirty="0" smtClean="0"/>
              <a:t>) </a:t>
            </a:r>
            <a:r>
              <a:rPr lang="en-US" dirty="0"/>
              <a:t>One source, the variables L and E in are measured with a Gaussian resolutions </a:t>
            </a:r>
            <a:r>
              <a:rPr lang="en-US" dirty="0">
                <a:sym typeface="Mathematica1" panose="05000502060100000001" pitchFamily="2" charset="2"/>
              </a:rPr>
              <a:t></a:t>
            </a:r>
            <a:r>
              <a:rPr lang="en-US" dirty="0"/>
              <a:t>L, </a:t>
            </a:r>
            <a:r>
              <a:rPr lang="en-US" dirty="0">
                <a:sym typeface="Mathematica1" panose="05000502060100000001" pitchFamily="2" charset="2"/>
              </a:rPr>
              <a:t></a:t>
            </a:r>
            <a:r>
              <a:rPr lang="en-US" dirty="0"/>
              <a:t>E.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903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ojektysipvz.gytool.cz/ProjektySIPVZ/Obrazky/Fyzika/sportafyzika/cilove_foto.jpg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4" r="37811"/>
          <a:stretch/>
        </p:blipFill>
        <p:spPr bwMode="auto">
          <a:xfrm>
            <a:off x="8509515" y="678150"/>
            <a:ext cx="2631228" cy="3876268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projektysipvz.gytool.cz/ProjektySIPVZ/Obrazky/Fyzika/sportafyzika/cilove_foto.jpg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11"/>
          <a:stretch/>
        </p:blipFill>
        <p:spPr bwMode="auto">
          <a:xfrm>
            <a:off x="5448417" y="678150"/>
            <a:ext cx="2535945" cy="3969573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newsimg.bbc.co.uk/media/images/46239000/jpg/_46239609_110m_hurdles_av5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2"/>
          <a:stretch/>
        </p:blipFill>
        <p:spPr bwMode="auto">
          <a:xfrm>
            <a:off x="918895" y="618746"/>
            <a:ext cx="2291182" cy="3876268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66970" y="87868"/>
            <a:ext cx="1995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COHERENCE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11221" y="743257"/>
            <a:ext cx="2446247" cy="400110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NORMAL HIERARCHY</a:t>
            </a:r>
            <a:endParaRPr lang="cs-CZ" sz="2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54364" y="739384"/>
            <a:ext cx="2541530" cy="400110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INVERTED HIERARCHY</a:t>
            </a:r>
            <a:endParaRPr lang="cs-CZ" sz="20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73375" y="95526"/>
            <a:ext cx="2472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DECOHERENCE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061" y="4815707"/>
            <a:ext cx="11961845" cy="15696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Problem </a:t>
            </a:r>
            <a:r>
              <a:rPr lang="cs-CZ" sz="2400" b="1" dirty="0" smtClean="0"/>
              <a:t>A.</a:t>
            </a:r>
            <a:r>
              <a:rPr lang="en-US" sz="2400" b="1" dirty="0" smtClean="0"/>
              <a:t> </a:t>
            </a:r>
            <a:r>
              <a:rPr lang="en-US" sz="2400" dirty="0" smtClean="0"/>
              <a:t>Calculate differences in arrival times (</a:t>
            </a:r>
            <a:r>
              <a:rPr lang="en-US" sz="2400" dirty="0" err="1" smtClean="0"/>
              <a:t>ct</a:t>
            </a:r>
            <a:r>
              <a:rPr lang="en-US" sz="2400" dirty="0" smtClean="0"/>
              <a:t>) of v1 v2, v1 v3 for </a:t>
            </a:r>
            <a:r>
              <a:rPr lang="cs-CZ" sz="2400" dirty="0"/>
              <a:t>4</a:t>
            </a:r>
            <a:r>
              <a:rPr lang="en-US" sz="2400" dirty="0" smtClean="0"/>
              <a:t> MeV electron neutrinos at distances of 2 km, 150 mil. km, 150 k light-years.  </a:t>
            </a:r>
          </a:p>
          <a:p>
            <a:r>
              <a:rPr lang="cs-CZ" sz="2400" b="1" dirty="0" smtClean="0"/>
              <a:t>B.</a:t>
            </a:r>
            <a:r>
              <a:rPr lang="en-US" sz="2400" b="1" dirty="0" smtClean="0"/>
              <a:t> </a:t>
            </a:r>
            <a:r>
              <a:rPr lang="en-US" sz="2400" dirty="0" smtClean="0"/>
              <a:t>Evaluate the disappearance Pee and appearance  </a:t>
            </a:r>
            <a:r>
              <a:rPr lang="en-US" sz="2400" dirty="0" err="1" smtClean="0"/>
              <a:t>Pemu</a:t>
            </a:r>
            <a:r>
              <a:rPr lang="en-US" sz="2400" dirty="0" smtClean="0"/>
              <a:t> and </a:t>
            </a:r>
            <a:r>
              <a:rPr lang="en-US" sz="2400" dirty="0" err="1" smtClean="0"/>
              <a:t>Petau</a:t>
            </a:r>
            <a:r>
              <a:rPr lang="en-US" sz="2400" dirty="0" smtClean="0"/>
              <a:t> probabilities in the case of full </a:t>
            </a:r>
            <a:r>
              <a:rPr lang="en-US" sz="2400" dirty="0" err="1" smtClean="0"/>
              <a:t>decoherence</a:t>
            </a:r>
            <a:r>
              <a:rPr lang="en-US" sz="2400" dirty="0"/>
              <a:t>.</a:t>
            </a:r>
            <a:r>
              <a:rPr lang="en-US" sz="2400" dirty="0" smtClean="0"/>
              <a:t> Check that the sum of probabilities is equal to 1.  </a:t>
            </a:r>
            <a:endParaRPr lang="cs-CZ" sz="2400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182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435" name="Object 3"/>
          <p:cNvGraphicFramePr>
            <a:graphicFrameLocks noChangeAspect="1"/>
          </p:cNvGraphicFramePr>
          <p:nvPr>
            <p:extLst/>
          </p:nvPr>
        </p:nvGraphicFramePr>
        <p:xfrm>
          <a:off x="2133600" y="5010150"/>
          <a:ext cx="795625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Rovnice" r:id="rId4" imgW="2082600" imgH="279360" progId="Equation.3">
                  <p:embed/>
                </p:oleObj>
              </mc:Choice>
              <mc:Fallback>
                <p:oleObj name="Rovnice" r:id="rId4" imgW="2082600" imgH="279360" progId="Equation.3">
                  <p:embed/>
                  <p:pic>
                    <p:nvPicPr>
                      <p:cNvPr id="146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010150"/>
                        <a:ext cx="7956258" cy="10668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81200" y="6324601"/>
            <a:ext cx="2133600" cy="365125"/>
          </a:xfrm>
        </p:spPr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133600" y="608337"/>
            <a:ext cx="73994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Neutrino             </a:t>
            </a:r>
            <a:r>
              <a:rPr 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flavor </a:t>
            </a:r>
            <a:r>
              <a:rPr lang="en-US" sz="2400" b="1" dirty="0" err="1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eigenstates</a:t>
            </a:r>
            <a:r>
              <a:rPr 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                       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produced in weak interactions are different from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             mass </a:t>
            </a:r>
            <a:r>
              <a:rPr lang="en-US" sz="24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eigenstates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  <a:sym typeface="Wingdings" pitchFamily="2" charset="2"/>
              </a:rPr>
              <a:t>They are related by the 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nitary </a:t>
            </a:r>
          </a:p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mixing matrix:</a:t>
            </a: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/>
          </p:nvPr>
        </p:nvGraphicFramePr>
        <p:xfrm>
          <a:off x="7467601" y="762000"/>
          <a:ext cx="2663059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0" name="Rovnice" r:id="rId6" imgW="1091880" imgH="279360" progId="Equation.3">
                  <p:embed/>
                </p:oleObj>
              </mc:Choice>
              <mc:Fallback>
                <p:oleObj name="Rovnice" r:id="rId6" imgW="1091880" imgH="279360" progId="Equation.3">
                  <p:embed/>
                  <p:pic>
                    <p:nvPicPr>
                      <p:cNvPr id="1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1" y="762000"/>
                        <a:ext cx="2663059" cy="681038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>
            <p:extLst/>
          </p:nvPr>
        </p:nvGraphicFramePr>
        <p:xfrm>
          <a:off x="7543800" y="2063297"/>
          <a:ext cx="22352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" name="Rovnice" r:id="rId8" imgW="812520" imgH="253800" progId="Equation.3">
                  <p:embed/>
                </p:oleObj>
              </mc:Choice>
              <mc:Fallback>
                <p:oleObj name="Rovnice" r:id="rId8" imgW="812520" imgH="253800" progId="Equation.3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063297"/>
                        <a:ext cx="2235200" cy="698500"/>
                      </a:xfrm>
                      <a:prstGeom prst="rect">
                        <a:avLst/>
                      </a:prstGeom>
                      <a:solidFill>
                        <a:srgbClr val="0070C0">
                          <a:alpha val="66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/>
          </p:nvPr>
        </p:nvGraphicFramePr>
        <p:xfrm>
          <a:off x="7543800" y="2971800"/>
          <a:ext cx="2214562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" name="Rovnice" r:id="rId10" imgW="838080" imgH="279360" progId="Equation.3">
                  <p:embed/>
                </p:oleObj>
              </mc:Choice>
              <mc:Fallback>
                <p:oleObj name="Rovnice" r:id="rId10" imgW="838080" imgH="279360" progId="Equation.3">
                  <p:embed/>
                  <p:pic>
                    <p:nvPicPr>
                      <p:cNvPr id="1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971800"/>
                        <a:ext cx="2214562" cy="73818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>
            <p:extLst/>
          </p:nvPr>
        </p:nvGraphicFramePr>
        <p:xfrm>
          <a:off x="1967553" y="3888656"/>
          <a:ext cx="81073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" name="Equation" r:id="rId12" imgW="2476440" imgH="279360" progId="Equation.3">
                  <p:embed/>
                </p:oleObj>
              </mc:Choice>
              <mc:Fallback>
                <p:oleObj name="Equation" r:id="rId12" imgW="2476440" imgH="279360" progId="Equation.3">
                  <p:embed/>
                  <p:pic>
                    <p:nvPicPr>
                      <p:cNvPr id="1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7553" y="3888656"/>
                        <a:ext cx="8107363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82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383444"/>
              </p:ext>
            </p:extLst>
          </p:nvPr>
        </p:nvGraphicFramePr>
        <p:xfrm>
          <a:off x="277264" y="536575"/>
          <a:ext cx="10664825" cy="618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Rovnice" r:id="rId3" imgW="4508280" imgH="2616120" progId="Equation.3">
                  <p:embed/>
                </p:oleObj>
              </mc:Choice>
              <mc:Fallback>
                <p:oleObj name="Rovnice" r:id="rId3" imgW="4508280" imgH="2616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264" y="536575"/>
                        <a:ext cx="10664825" cy="618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7177331" y="3768437"/>
            <a:ext cx="2439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km from reactor</a:t>
            </a:r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942089" y="4449104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Sun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0617288" y="5052292"/>
            <a:ext cx="118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Supernova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129137" y="6040431"/>
            <a:ext cx="3743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err="1" smtClean="0"/>
              <a:t>Accelerator</a:t>
            </a:r>
            <a:r>
              <a:rPr lang="cs-CZ" sz="2400" dirty="0" smtClean="0"/>
              <a:t> </a:t>
            </a:r>
            <a:r>
              <a:rPr lang="en-US" sz="2400" dirty="0" smtClean="0"/>
              <a:t>1GeV nu 800 km</a:t>
            </a:r>
            <a:endParaRPr lang="cs-CZ" sz="2400" dirty="0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3306618" y="1293091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MeV neutrinos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321964" y="1272857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/>
              <a:t>G</a:t>
            </a:r>
            <a:r>
              <a:rPr lang="en-US" dirty="0" smtClean="0"/>
              <a:t>eV neutrinos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696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4775" y="85725"/>
            <a:ext cx="2382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err="1" smtClean="0">
                <a:solidFill>
                  <a:srgbClr val="FF0000"/>
                </a:solidFill>
              </a:rPr>
              <a:t>Mass</a:t>
            </a:r>
            <a:r>
              <a:rPr lang="cs-CZ" sz="2800" dirty="0" smtClean="0">
                <a:solidFill>
                  <a:srgbClr val="FF0000"/>
                </a:solidFill>
              </a:rPr>
              <a:t> hierarchy</a:t>
            </a:r>
            <a:endParaRPr lang="cs-CZ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986681"/>
              </p:ext>
            </p:extLst>
          </p:nvPr>
        </p:nvGraphicFramePr>
        <p:xfrm>
          <a:off x="209550" y="608945"/>
          <a:ext cx="6238875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9" name="Equation" r:id="rId3" imgW="2425680" imgH="507960" progId="Equation.3">
                  <p:embed/>
                </p:oleObj>
              </mc:Choice>
              <mc:Fallback>
                <p:oleObj name="Equation" r:id="rId3" imgW="2425680" imgH="507960" progId="Equation.3">
                  <p:embed/>
                  <p:pic>
                    <p:nvPicPr>
                      <p:cNvPr id="1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608945"/>
                        <a:ext cx="6238875" cy="130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6686550" y="847725"/>
            <a:ext cx="4517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Oscillation</a:t>
            </a:r>
            <a:r>
              <a:rPr lang="cs-CZ" dirty="0" smtClean="0"/>
              <a:t> </a:t>
            </a:r>
            <a:r>
              <a:rPr lang="cs-CZ" dirty="0" err="1" smtClean="0"/>
              <a:t>curve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not sensitive to </a:t>
            </a:r>
            <a:r>
              <a:rPr lang="cs-CZ" dirty="0" err="1" smtClean="0"/>
              <a:t>the</a:t>
            </a:r>
            <a:r>
              <a:rPr lang="cs-CZ" dirty="0" smtClean="0"/>
              <a:t> sign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</a:p>
          <a:p>
            <a:r>
              <a:rPr lang="cs-CZ" dirty="0" smtClean="0"/>
              <a:t>Dm2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39036" y="2755726"/>
            <a:ext cx="7154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How</a:t>
            </a:r>
            <a:r>
              <a:rPr lang="cs-CZ" dirty="0" smtClean="0"/>
              <a:t>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learned</a:t>
            </a:r>
            <a:r>
              <a:rPr lang="cs-CZ" dirty="0" smtClean="0"/>
              <a:t> </a:t>
            </a:r>
            <a:r>
              <a:rPr lang="cs-CZ" dirty="0" err="1" smtClean="0"/>
              <a:t>that</a:t>
            </a:r>
            <a:r>
              <a:rPr lang="cs-CZ" dirty="0" smtClean="0"/>
              <a:t> m2</a:t>
            </a:r>
            <a:r>
              <a:rPr lang="en-US" dirty="0" smtClean="0"/>
              <a:t>&gt;m1?</a:t>
            </a:r>
          </a:p>
          <a:p>
            <a:endParaRPr lang="en-US" dirty="0"/>
          </a:p>
          <a:p>
            <a:r>
              <a:rPr lang="en-US" dirty="0" smtClean="0"/>
              <a:t>How we could determine mass hierarchy, i.e. m3&gt;m1,m2 or m3&lt;m1,m2</a:t>
            </a:r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04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864403"/>
              </p:ext>
            </p:extLst>
          </p:nvPr>
        </p:nvGraphicFramePr>
        <p:xfrm>
          <a:off x="169863" y="120650"/>
          <a:ext cx="11223048" cy="390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Rovnice" r:id="rId3" imgW="6349680" imgH="2209680" progId="Equation.3">
                  <p:embed/>
                </p:oleObj>
              </mc:Choice>
              <mc:Fallback>
                <p:oleObj name="Rovnice" r:id="rId3" imgW="6349680" imgH="2209680" progId="Equation.3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863" y="120650"/>
                        <a:ext cx="11223048" cy="3908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909497"/>
              </p:ext>
            </p:extLst>
          </p:nvPr>
        </p:nvGraphicFramePr>
        <p:xfrm>
          <a:off x="322263" y="4675188"/>
          <a:ext cx="7250113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Rovnice" r:id="rId5" imgW="4101840" imgH="990360" progId="Equation.3">
                  <p:embed/>
                </p:oleObj>
              </mc:Choice>
              <mc:Fallback>
                <p:oleObj name="Rovnice" r:id="rId5" imgW="4101840" imgH="99036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2263" y="4675188"/>
                        <a:ext cx="7250113" cy="175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9020175" y="1533525"/>
            <a:ext cx="227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Oscillations in vacuum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8104274" y="4553421"/>
            <a:ext cx="4104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Oscillations in matter with a constant electron density</a:t>
            </a:r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767522"/>
              </p:ext>
            </p:extLst>
          </p:nvPr>
        </p:nvGraphicFramePr>
        <p:xfrm>
          <a:off x="8265462" y="5383232"/>
          <a:ext cx="3479224" cy="78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Rovnice" r:id="rId7" imgW="1117440" imgH="253800" progId="Equation.3">
                  <p:embed/>
                </p:oleObj>
              </mc:Choice>
              <mc:Fallback>
                <p:oleObj name="Rovnice" r:id="rId7" imgW="1117440" imgH="253800" progId="Equation.3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65462" y="5383232"/>
                        <a:ext cx="3479224" cy="789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4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304440"/>
              </p:ext>
            </p:extLst>
          </p:nvPr>
        </p:nvGraphicFramePr>
        <p:xfrm>
          <a:off x="463550" y="328042"/>
          <a:ext cx="8726416" cy="3348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8" name="Rovnice" r:id="rId3" imgW="6489360" imgH="2489040" progId="Equation.3">
                  <p:embed/>
                </p:oleObj>
              </mc:Choice>
              <mc:Fallback>
                <p:oleObj name="Rovnice" r:id="rId3" imgW="6489360" imgH="248904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3550" y="328042"/>
                        <a:ext cx="8726416" cy="33486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098527"/>
              </p:ext>
            </p:extLst>
          </p:nvPr>
        </p:nvGraphicFramePr>
        <p:xfrm>
          <a:off x="463550" y="4049713"/>
          <a:ext cx="74041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Rovnice" r:id="rId5" imgW="5168880" imgH="1790640" progId="Equation.3">
                  <p:embed/>
                </p:oleObj>
              </mc:Choice>
              <mc:Fallback>
                <p:oleObj name="Rovnice" r:id="rId5" imgW="5168880" imgH="179064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3550" y="4049713"/>
                        <a:ext cx="7404100" cy="256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6506218" y="3170684"/>
            <a:ext cx="5367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Oscillation parameters in matter with a constant electron density are sensitive to the sign of Dm12^2.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05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/>
          </p:nvPr>
        </p:nvGraphicFramePr>
        <p:xfrm>
          <a:off x="172484" y="1309688"/>
          <a:ext cx="11483976" cy="554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8" name="Rovnice" r:id="rId3" imgW="5410080" imgH="2616120" progId="Equation.3">
                  <p:embed/>
                </p:oleObj>
              </mc:Choice>
              <mc:Fallback>
                <p:oleObj name="Rovnice" r:id="rId3" imgW="5410080" imgH="2616120" progId="Equation.3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2484" y="1309688"/>
                        <a:ext cx="11483976" cy="554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7084460" y="326710"/>
            <a:ext cx="2049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Rotate to the mass eigenstates at the source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785267" y="465209"/>
            <a:ext cx="2969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Transport the mass eigenstates to the detector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47395" y="77222"/>
            <a:ext cx="2237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Rotate mass eigenstates back to the flavor states at the detector 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9134373" y="599083"/>
            <a:ext cx="2049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nitial flavor state at the source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8381964" y="4083844"/>
            <a:ext cx="355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SOLUTIONS IN VACUUM OR MATTER WITH A CONSTANT DENSITY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210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01323"/>
              </p:ext>
            </p:extLst>
          </p:nvPr>
        </p:nvGraphicFramePr>
        <p:xfrm>
          <a:off x="92209" y="3133892"/>
          <a:ext cx="12018829" cy="1609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Rovnice" r:id="rId3" imgW="6057720" imgH="812520" progId="Equation.3">
                  <p:embed/>
                </p:oleObj>
              </mc:Choice>
              <mc:Fallback>
                <p:oleObj name="Rovnice" r:id="rId3" imgW="6057720" imgH="81252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209" y="3133892"/>
                        <a:ext cx="12018829" cy="1609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550321"/>
              </p:ext>
            </p:extLst>
          </p:nvPr>
        </p:nvGraphicFramePr>
        <p:xfrm>
          <a:off x="230188" y="635000"/>
          <a:ext cx="11501437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Rovnice" r:id="rId5" imgW="9080280" imgH="952200" progId="Equation.3">
                  <p:embed/>
                </p:oleObj>
              </mc:Choice>
              <mc:Fallback>
                <p:oleObj name="Rovnice" r:id="rId5" imgW="9080280" imgH="952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0188" y="635000"/>
                        <a:ext cx="11501437" cy="12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0" y="1976355"/>
            <a:ext cx="515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In so called adiabatic approximation, the solution is: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582526" y="2344614"/>
            <a:ext cx="3609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Transform the initial state to mass eigenstates at the source 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4588042" y="2344614"/>
            <a:ext cx="3343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 the mass eigenstates to the detector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1199949" y="2412676"/>
            <a:ext cx="273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Rotate mass eigenstate to the flavor </a:t>
            </a:r>
            <a:endParaRPr lang="cs-CZ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573088"/>
              </p:ext>
            </p:extLst>
          </p:nvPr>
        </p:nvGraphicFramePr>
        <p:xfrm>
          <a:off x="-33338" y="5453063"/>
          <a:ext cx="12144376" cy="125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Rovnice" r:id="rId7" imgW="4902120" imgH="507960" progId="Equation.3">
                  <p:embed/>
                </p:oleObj>
              </mc:Choice>
              <mc:Fallback>
                <p:oleObj name="Rovnice" r:id="rId7" imgW="4902120" imgH="507960" progId="Equation.3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3338" y="5453063"/>
                        <a:ext cx="12144376" cy="1258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103460" y="4940784"/>
            <a:ext cx="587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Compare to the solution at vacuum or constant mass density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03460" y="231977"/>
            <a:ext cx="358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olution for variable matter density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54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867806"/>
              </p:ext>
            </p:extLst>
          </p:nvPr>
        </p:nvGraphicFramePr>
        <p:xfrm>
          <a:off x="0" y="356134"/>
          <a:ext cx="11308436" cy="3363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" name="Rovnice" r:id="rId3" imgW="6057720" imgH="1803240" progId="Equation.3">
                  <p:embed/>
                </p:oleObj>
              </mc:Choice>
              <mc:Fallback>
                <p:oleObj name="Rovnice" r:id="rId3" imgW="6057720" imgH="180324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56134"/>
                        <a:ext cx="11308436" cy="33633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014270"/>
              </p:ext>
            </p:extLst>
          </p:nvPr>
        </p:nvGraphicFramePr>
        <p:xfrm>
          <a:off x="259265" y="4592220"/>
          <a:ext cx="741997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4" name="Rovnice" r:id="rId5" imgW="3974760" imgH="965160" progId="Equation.3">
                  <p:embed/>
                </p:oleObj>
              </mc:Choice>
              <mc:Fallback>
                <p:oleObj name="Rovnice" r:id="rId5" imgW="3974760" imgH="96516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9265" y="4592220"/>
                        <a:ext cx="7419975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96252" y="4222888"/>
            <a:ext cx="4165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vacuum or matter with constant density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546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828791"/>
              </p:ext>
            </p:extLst>
          </p:nvPr>
        </p:nvGraphicFramePr>
        <p:xfrm>
          <a:off x="0" y="819027"/>
          <a:ext cx="10234612" cy="517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Rovnice" r:id="rId3" imgW="5879880" imgH="2971800" progId="Equation.3">
                  <p:embed/>
                </p:oleObj>
              </mc:Choice>
              <mc:Fallback>
                <p:oleObj name="Rovnice" r:id="rId3" imgW="5879880" imgH="2971800" progId="Equation.3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819027"/>
                        <a:ext cx="10234612" cy="517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5770682" y="5337743"/>
            <a:ext cx="550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neutrinos = heavier of the two mass eigenstates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6205087"/>
            <a:ext cx="5770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antineutrinos = lighter of the two mass eigenstates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3676" y="98677"/>
            <a:ext cx="668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How we have learned that m2&gt;m1. Solar neutrinos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02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3676" y="98677"/>
            <a:ext cx="668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How we have learned that m2&gt;m1. Solar neutrinos</a:t>
            </a:r>
            <a:endParaRPr lang="cs-CZ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387207"/>
              </p:ext>
            </p:extLst>
          </p:nvPr>
        </p:nvGraphicFramePr>
        <p:xfrm>
          <a:off x="204065" y="627950"/>
          <a:ext cx="3448050" cy="168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" name="Rovnice" r:id="rId3" imgW="1981080" imgH="965160" progId="Equation.3">
                  <p:embed/>
                </p:oleObj>
              </mc:Choice>
              <mc:Fallback>
                <p:oleObj name="Rovnice" r:id="rId3" imgW="1981080" imgH="96516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065" y="627950"/>
                        <a:ext cx="3448050" cy="1681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652115" y="743453"/>
            <a:ext cx="8145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energies: oscillations like in vacuum, due to extended source of neutrinos we measure the mean value between oscillation maximum and minimum </a:t>
            </a:r>
            <a:endParaRPr lang="cs-CZ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368470"/>
              </p:ext>
            </p:extLst>
          </p:nvPr>
        </p:nvGraphicFramePr>
        <p:xfrm>
          <a:off x="204065" y="2444327"/>
          <a:ext cx="10648950" cy="431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" name="Rovnice" r:id="rId5" imgW="6019560" imgH="2438280" progId="Equation.3">
                  <p:embed/>
                </p:oleObj>
              </mc:Choice>
              <mc:Fallback>
                <p:oleObj name="Rovnice" r:id="rId5" imgW="6019560" imgH="243828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4065" y="2444327"/>
                        <a:ext cx="10648950" cy="431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2445801"/>
              </p:ext>
            </p:extLst>
          </p:nvPr>
        </p:nvGraphicFramePr>
        <p:xfrm>
          <a:off x="10344488" y="1015793"/>
          <a:ext cx="1616603" cy="747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" name="Rovnice" r:id="rId7" imgW="850680" imgH="393480" progId="Equation.3">
                  <p:embed/>
                </p:oleObj>
              </mc:Choice>
              <mc:Fallback>
                <p:oleObj name="Rovnice" r:id="rId7" imgW="8506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344488" y="1015793"/>
                        <a:ext cx="1616603" cy="747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927274" y="3759199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neutrinos at the </a:t>
            </a:r>
            <a:r>
              <a:rPr lang="en-US" dirty="0" err="1" smtClean="0"/>
              <a:t>centre</a:t>
            </a:r>
            <a:r>
              <a:rPr lang="en-US" dirty="0" smtClean="0"/>
              <a:t> of Sun 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504334" y="3953162"/>
            <a:ext cx="2868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Transported outside the Sun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1075170" y="3897698"/>
            <a:ext cx="2152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Rotated by vacuum mixing angle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176654" y="5837381"/>
            <a:ext cx="4147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energy neutrinos leave the Sun in mass eigenstate m2, we will measure  </a:t>
            </a:r>
            <a:endParaRPr lang="cs-CZ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920072"/>
              </p:ext>
            </p:extLst>
          </p:nvPr>
        </p:nvGraphicFramePr>
        <p:xfrm>
          <a:off x="11052810" y="5979570"/>
          <a:ext cx="908281" cy="441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Rovnice" r:id="rId9" imgW="469800" imgH="228600" progId="Equation.3">
                  <p:embed/>
                </p:oleObj>
              </mc:Choice>
              <mc:Fallback>
                <p:oleObj name="Rovnice" r:id="rId9" imgW="469800" imgH="228600" progId="Equation.3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052810" y="5979570"/>
                        <a:ext cx="908281" cy="4415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3" name="Zástupný symbol pro zápatí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01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736395"/>
              </p:ext>
            </p:extLst>
          </p:nvPr>
        </p:nvGraphicFramePr>
        <p:xfrm>
          <a:off x="505259" y="1633538"/>
          <a:ext cx="2413000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7" name="Rovnice" r:id="rId3" imgW="1269720" imgH="609480" progId="Equation.3">
                  <p:embed/>
                </p:oleObj>
              </mc:Choice>
              <mc:Fallback>
                <p:oleObj name="Rovnice" r:id="rId3" imgW="1269720" imgH="609480" progId="Equation.3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5259" y="1633538"/>
                        <a:ext cx="2413000" cy="115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534361"/>
              </p:ext>
            </p:extLst>
          </p:nvPr>
        </p:nvGraphicFramePr>
        <p:xfrm>
          <a:off x="10130127" y="2454142"/>
          <a:ext cx="1719262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8" name="Rovnice" r:id="rId5" imgW="888840" imgH="457200" progId="Equation.3">
                  <p:embed/>
                </p:oleObj>
              </mc:Choice>
              <mc:Fallback>
                <p:oleObj name="Rovnice" r:id="rId5" imgW="888840" imgH="457200" progId="Equation.3">
                  <p:embed/>
                  <p:pic>
                    <p:nvPicPr>
                      <p:cNvPr id="11" name="Objek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30127" y="2454142"/>
                        <a:ext cx="1719262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0" name="Picture 6" descr="SouvisejÃ­cÃ­ obrÃ¡ze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259" y="0"/>
            <a:ext cx="7076497" cy="579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505259" y="5790935"/>
            <a:ext cx="9552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Problem</a:t>
            </a:r>
            <a:r>
              <a:rPr lang="cs-CZ" dirty="0" smtClean="0"/>
              <a:t> XX: </a:t>
            </a:r>
            <a:r>
              <a:rPr lang="en-US" dirty="0" smtClean="0"/>
              <a:t>Why we will really get different values of theta12? Hint – assume 3x3 neutrino mixing.  </a:t>
            </a:r>
            <a:endParaRPr lang="cs-CZ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49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1694848" y="424700"/>
          <a:ext cx="6112398" cy="86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8" name="Equation" r:id="rId3" imgW="3225600" imgH="457200" progId="Equation.3">
                  <p:embed/>
                </p:oleObj>
              </mc:Choice>
              <mc:Fallback>
                <p:oleObj name="Equation" r:id="rId3" imgW="3225600" imgH="457200" progId="Equation.3">
                  <p:embed/>
                  <p:pic>
                    <p:nvPicPr>
                      <p:cNvPr id="4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4848" y="424700"/>
                        <a:ext cx="6112398" cy="8654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744152"/>
              </p:ext>
            </p:extLst>
          </p:nvPr>
        </p:nvGraphicFramePr>
        <p:xfrm>
          <a:off x="1694849" y="1646311"/>
          <a:ext cx="8159751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9" name="Rovnice" r:id="rId5" imgW="4991040" imgH="533160" progId="Equation.3">
                  <p:embed/>
                </p:oleObj>
              </mc:Choice>
              <mc:Fallback>
                <p:oleObj name="Rovnice" r:id="rId5" imgW="4991040" imgH="53316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4849" y="1646311"/>
                        <a:ext cx="8159751" cy="8715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1549708" y="2969665"/>
          <a:ext cx="9101259" cy="657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" name="Equation" r:id="rId7" imgW="7378560" imgH="533160" progId="Equation.3">
                  <p:embed/>
                </p:oleObj>
              </mc:Choice>
              <mc:Fallback>
                <p:oleObj name="Equation" r:id="rId7" imgW="7378560" imgH="533160" progId="Equation.3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708" y="2969665"/>
                        <a:ext cx="9101259" cy="65772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491068"/>
              </p:ext>
            </p:extLst>
          </p:nvPr>
        </p:nvGraphicFramePr>
        <p:xfrm>
          <a:off x="1669449" y="4022803"/>
          <a:ext cx="8644021" cy="789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1" name="Rovnice" r:id="rId9" imgW="5155920" imgH="469800" progId="Equation.3">
                  <p:embed/>
                </p:oleObj>
              </mc:Choice>
              <mc:Fallback>
                <p:oleObj name="Rovnice" r:id="rId9" imgW="5155920" imgH="469800" progId="Equation.3">
                  <p:embed/>
                  <p:pic>
                    <p:nvPicPr>
                      <p:cNvPr id="8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9449" y="4022803"/>
                        <a:ext cx="8644021" cy="78923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1683963" y="1294912"/>
            <a:ext cx="364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at a distance L it is in the state: 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560286" y="2532612"/>
            <a:ext cx="8106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the phase factors are different (different masses m</a:t>
            </a:r>
            <a:r>
              <a:rPr lang="en-US" baseline="-25000" dirty="0"/>
              <a:t>i</a:t>
            </a:r>
            <a:r>
              <a:rPr lang="en-US" dirty="0"/>
              <a:t>) then other flavors will appear 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571173" y="3672909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the amplitudes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694849" y="98062"/>
            <a:ext cx="441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the neutrino of a given flavor f is produced </a:t>
            </a:r>
            <a:endParaRPr lang="cs-CZ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/>
          </p:nvPr>
        </p:nvGraphicFramePr>
        <p:xfrm>
          <a:off x="3904396" y="5240294"/>
          <a:ext cx="407987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2" name="Rovnice" r:id="rId11" imgW="1485720" imgH="342720" progId="Equation.3">
                  <p:embed/>
                </p:oleObj>
              </mc:Choice>
              <mc:Fallback>
                <p:oleObj name="Rovnice" r:id="rId11" imgW="1485720" imgH="342720" progId="Equation.3">
                  <p:embed/>
                  <p:pic>
                    <p:nvPicPr>
                      <p:cNvPr id="13" name="Objek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4396" y="5240294"/>
                        <a:ext cx="4079875" cy="9429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415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8909822" y="482504"/>
            <a:ext cx="228052" cy="5362516"/>
            <a:chOff x="6151579" y="506675"/>
            <a:chExt cx="522176" cy="4038029"/>
          </a:xfrm>
        </p:grpSpPr>
        <p:sp>
          <p:nvSpPr>
            <p:cNvPr id="19" name="Down Arrow 18"/>
            <p:cNvSpPr/>
            <p:nvPr/>
          </p:nvSpPr>
          <p:spPr>
            <a:xfrm>
              <a:off x="6155140" y="2528534"/>
              <a:ext cx="518615" cy="2016170"/>
            </a:xfrm>
            <a:prstGeom prst="downArrow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0" name="Down Arrow 19"/>
            <p:cNvSpPr/>
            <p:nvPr/>
          </p:nvSpPr>
          <p:spPr>
            <a:xfrm rot="10800000">
              <a:off x="6151579" y="506675"/>
              <a:ext cx="518615" cy="2016170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" name="Rectangle 3"/>
          <p:cNvSpPr/>
          <p:nvPr/>
        </p:nvSpPr>
        <p:spPr>
          <a:xfrm>
            <a:off x="6551939" y="4176214"/>
            <a:ext cx="299237" cy="1665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2" name="Group 11"/>
          <p:cNvGrpSpPr/>
          <p:nvPr/>
        </p:nvGrpSpPr>
        <p:grpSpPr>
          <a:xfrm>
            <a:off x="8908267" y="1599573"/>
            <a:ext cx="225116" cy="3057098"/>
            <a:chOff x="6151579" y="506675"/>
            <a:chExt cx="522176" cy="4038029"/>
          </a:xfrm>
        </p:grpSpPr>
        <p:sp>
          <p:nvSpPr>
            <p:cNvPr id="8" name="Down Arrow 7"/>
            <p:cNvSpPr/>
            <p:nvPr/>
          </p:nvSpPr>
          <p:spPr>
            <a:xfrm>
              <a:off x="6155140" y="2528534"/>
              <a:ext cx="518615" cy="2016170"/>
            </a:xfrm>
            <a:prstGeom prst="downArrow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Down Arrow 12"/>
            <p:cNvSpPr/>
            <p:nvPr/>
          </p:nvSpPr>
          <p:spPr>
            <a:xfrm rot="10800000">
              <a:off x="6151579" y="506675"/>
              <a:ext cx="518615" cy="201617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933846" y="2633285"/>
            <a:ext cx="202473" cy="1015501"/>
            <a:chOff x="6151579" y="612373"/>
            <a:chExt cx="522176" cy="3932331"/>
          </a:xfrm>
          <a:solidFill>
            <a:srgbClr val="FF0000"/>
          </a:solidFill>
        </p:grpSpPr>
        <p:sp>
          <p:nvSpPr>
            <p:cNvPr id="16" name="Down Arrow 15"/>
            <p:cNvSpPr/>
            <p:nvPr/>
          </p:nvSpPr>
          <p:spPr>
            <a:xfrm>
              <a:off x="6155140" y="2528534"/>
              <a:ext cx="518615" cy="2016170"/>
            </a:xfrm>
            <a:prstGeom prst="downArrow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Down Arrow 16"/>
            <p:cNvSpPr/>
            <p:nvPr/>
          </p:nvSpPr>
          <p:spPr>
            <a:xfrm rot="10800000">
              <a:off x="6151579" y="612373"/>
              <a:ext cx="518614" cy="2016170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28295" y="478726"/>
            <a:ext cx="228052" cy="5362516"/>
            <a:chOff x="6151579" y="506675"/>
            <a:chExt cx="522176" cy="4038029"/>
          </a:xfrm>
        </p:grpSpPr>
        <p:sp>
          <p:nvSpPr>
            <p:cNvPr id="22" name="Down Arrow 21"/>
            <p:cNvSpPr/>
            <p:nvPr/>
          </p:nvSpPr>
          <p:spPr>
            <a:xfrm>
              <a:off x="6155140" y="2528534"/>
              <a:ext cx="518615" cy="2016170"/>
            </a:xfrm>
            <a:prstGeom prst="downArrow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6151579" y="506675"/>
              <a:ext cx="518615" cy="2016170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926740" y="1595795"/>
            <a:ext cx="225116" cy="3057098"/>
            <a:chOff x="6151579" y="506675"/>
            <a:chExt cx="522176" cy="4038029"/>
          </a:xfrm>
        </p:grpSpPr>
        <p:sp>
          <p:nvSpPr>
            <p:cNvPr id="25" name="Down Arrow 24"/>
            <p:cNvSpPr/>
            <p:nvPr/>
          </p:nvSpPr>
          <p:spPr>
            <a:xfrm>
              <a:off x="6155140" y="2528534"/>
              <a:ext cx="518615" cy="2016170"/>
            </a:xfrm>
            <a:prstGeom prst="downArrow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Down Arrow 25"/>
            <p:cNvSpPr/>
            <p:nvPr/>
          </p:nvSpPr>
          <p:spPr>
            <a:xfrm rot="10800000">
              <a:off x="6151579" y="506675"/>
              <a:ext cx="518615" cy="201617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952319" y="2629507"/>
            <a:ext cx="202473" cy="1015501"/>
            <a:chOff x="6151579" y="612373"/>
            <a:chExt cx="522176" cy="3932331"/>
          </a:xfrm>
          <a:solidFill>
            <a:srgbClr val="FF0000"/>
          </a:solidFill>
        </p:grpSpPr>
        <p:sp>
          <p:nvSpPr>
            <p:cNvPr id="28" name="Down Arrow 27"/>
            <p:cNvSpPr/>
            <p:nvPr/>
          </p:nvSpPr>
          <p:spPr>
            <a:xfrm>
              <a:off x="6155140" y="2528534"/>
              <a:ext cx="518615" cy="2016170"/>
            </a:xfrm>
            <a:prstGeom prst="downArrow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9" name="Down Arrow 28"/>
            <p:cNvSpPr/>
            <p:nvPr/>
          </p:nvSpPr>
          <p:spPr>
            <a:xfrm rot="10800000">
              <a:off x="6151579" y="612373"/>
              <a:ext cx="518614" cy="2016170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aphicFrame>
        <p:nvGraphicFramePr>
          <p:cNvPr id="30" name="Obj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993557"/>
              </p:ext>
            </p:extLst>
          </p:nvPr>
        </p:nvGraphicFramePr>
        <p:xfrm>
          <a:off x="2743711" y="5082491"/>
          <a:ext cx="5345112" cy="157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9" name="Rovnice" r:id="rId3" imgW="3187440" imgH="939600" progId="Equation.3">
                  <p:embed/>
                </p:oleObj>
              </mc:Choice>
              <mc:Fallback>
                <p:oleObj name="Rovnice" r:id="rId3" imgW="3187440" imgH="939600" progId="Equation.3">
                  <p:embed/>
                  <p:pic>
                    <p:nvPicPr>
                      <p:cNvPr id="8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711" y="5082491"/>
                        <a:ext cx="5345112" cy="15795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ál 1"/>
          <p:cNvSpPr/>
          <p:nvPr/>
        </p:nvSpPr>
        <p:spPr>
          <a:xfrm>
            <a:off x="3615107" y="5784990"/>
            <a:ext cx="739036" cy="876822"/>
          </a:xfrm>
          <a:prstGeom prst="ellipse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vál 30"/>
          <p:cNvSpPr/>
          <p:nvPr/>
        </p:nvSpPr>
        <p:spPr>
          <a:xfrm>
            <a:off x="5341111" y="5784990"/>
            <a:ext cx="739036" cy="876822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vál 31"/>
          <p:cNvSpPr/>
          <p:nvPr/>
        </p:nvSpPr>
        <p:spPr>
          <a:xfrm>
            <a:off x="7069022" y="5784990"/>
            <a:ext cx="739036" cy="87682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480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grpSp>
        <p:nvGrpSpPr>
          <p:cNvPr id="5" name="Gruppieren 10"/>
          <p:cNvGrpSpPr/>
          <p:nvPr/>
        </p:nvGrpSpPr>
        <p:grpSpPr>
          <a:xfrm>
            <a:off x="2879436" y="2311401"/>
            <a:ext cx="5562600" cy="3796448"/>
            <a:chOff x="611560" y="1124744"/>
            <a:chExt cx="7920880" cy="533870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124744"/>
              <a:ext cx="7920880" cy="533870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016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44"/>
            <p:cNvSpPr txBox="1"/>
            <p:nvPr/>
          </p:nvSpPr>
          <p:spPr>
            <a:xfrm>
              <a:off x="4101588" y="4006636"/>
              <a:ext cx="2867708" cy="46166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2400" b="1" dirty="0" smtClean="0"/>
                <a:t>typ. </a:t>
              </a:r>
              <a:r>
                <a:rPr lang="de-DE" sz="2400" b="1" dirty="0" smtClean="0">
                  <a:sym typeface="Symbol"/>
                </a:rPr>
                <a:t>-</a:t>
              </a:r>
              <a:r>
                <a:rPr lang="de-DE" sz="2400" b="1" dirty="0" err="1" smtClean="0">
                  <a:sym typeface="Symbol"/>
                </a:rPr>
                <a:t>energy</a:t>
              </a:r>
              <a:r>
                <a:rPr lang="de-DE" sz="2400" b="1" dirty="0" smtClean="0"/>
                <a:t>: 5 </a:t>
              </a:r>
              <a:r>
                <a:rPr lang="de-DE" sz="2400" b="1" dirty="0" err="1" smtClean="0"/>
                <a:t>MeV</a:t>
              </a:r>
              <a:endParaRPr lang="de-DE" sz="2400" b="1" dirty="0" smtClean="0"/>
            </a:p>
          </p:txBody>
        </p:sp>
        <p:sp>
          <p:nvSpPr>
            <p:cNvPr id="8" name="Textfeld 45"/>
            <p:cNvSpPr txBox="1"/>
            <p:nvPr/>
          </p:nvSpPr>
          <p:spPr>
            <a:xfrm>
              <a:off x="4053609" y="4401108"/>
              <a:ext cx="2696764" cy="46166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2400" b="1" dirty="0" err="1" smtClean="0"/>
                <a:t>good</a:t>
              </a:r>
              <a:r>
                <a:rPr lang="de-DE" sz="2400" b="1" dirty="0" smtClean="0"/>
                <a:t> </a:t>
              </a:r>
              <a:r>
                <a:rPr lang="de-DE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de-DE" sz="2400" b="1" dirty="0" smtClean="0"/>
                <a:t>: 50 … 60 km</a:t>
              </a:r>
            </a:p>
          </p:txBody>
        </p:sp>
        <p:grpSp>
          <p:nvGrpSpPr>
            <p:cNvPr id="9" name="Gruppieren 46"/>
            <p:cNvGrpSpPr/>
            <p:nvPr/>
          </p:nvGrpSpPr>
          <p:grpSpPr>
            <a:xfrm>
              <a:off x="2440587" y="3543058"/>
              <a:ext cx="2419445" cy="832158"/>
              <a:chOff x="2224563" y="3172906"/>
              <a:chExt cx="2419445" cy="832158"/>
            </a:xfrm>
          </p:grpSpPr>
          <p:cxnSp>
            <p:nvCxnSpPr>
              <p:cNvPr id="12" name="Gerade Verbindung mit Pfeil 47"/>
              <p:cNvCxnSpPr/>
              <p:nvPr/>
            </p:nvCxnSpPr>
            <p:spPr>
              <a:xfrm flipH="1">
                <a:off x="2771800" y="3573016"/>
                <a:ext cx="360040" cy="432048"/>
              </a:xfrm>
              <a:prstGeom prst="straightConnector1">
                <a:avLst/>
              </a:prstGeom>
              <a:ln w="25400">
                <a:noFill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48"/>
              <p:cNvCxnSpPr/>
              <p:nvPr/>
            </p:nvCxnSpPr>
            <p:spPr>
              <a:xfrm flipH="1">
                <a:off x="2627784" y="3501008"/>
                <a:ext cx="360040" cy="432048"/>
              </a:xfrm>
              <a:prstGeom prst="straightConnector1">
                <a:avLst/>
              </a:prstGeom>
              <a:ln w="25400">
                <a:noFill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49"/>
              <p:cNvSpPr txBox="1"/>
              <p:nvPr/>
            </p:nvSpPr>
            <p:spPr>
              <a:xfrm>
                <a:off x="2224563" y="3172906"/>
                <a:ext cx="2419445" cy="40011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/>
                  <a:t>different </a:t>
                </a:r>
                <a:r>
                  <a:rPr lang="de-DE" sz="2000" b="1" dirty="0" err="1" smtClean="0"/>
                  <a:t>frequencies</a:t>
                </a:r>
                <a:endParaRPr lang="de-DE" sz="2000" b="1" dirty="0" smtClean="0"/>
              </a:p>
            </p:txBody>
          </p:sp>
        </p:grpSp>
        <p:cxnSp>
          <p:nvCxnSpPr>
            <p:cNvPr id="10" name="Gerade Verbindung mit Pfeil 50"/>
            <p:cNvCxnSpPr/>
            <p:nvPr/>
          </p:nvCxnSpPr>
          <p:spPr>
            <a:xfrm flipH="1">
              <a:off x="3131840" y="3969060"/>
              <a:ext cx="360040" cy="432048"/>
            </a:xfrm>
            <a:prstGeom prst="straightConnector1">
              <a:avLst/>
            </a:prstGeom>
            <a:ln w="508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51"/>
            <p:cNvCxnSpPr/>
            <p:nvPr/>
          </p:nvCxnSpPr>
          <p:spPr>
            <a:xfrm flipH="1">
              <a:off x="2987824" y="3897052"/>
              <a:ext cx="360040" cy="43204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ovéPole 14"/>
          <p:cNvSpPr txBox="1"/>
          <p:nvPr/>
        </p:nvSpPr>
        <p:spPr>
          <a:xfrm>
            <a:off x="2722418" y="844834"/>
            <a:ext cx="4607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spectrum in future JUNO experiment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378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51353" y="751562"/>
            <a:ext cx="349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NEUTRINO MASSES</a:t>
            </a:r>
            <a:endParaRPr lang="cs-CZ" sz="3200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355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Výjezdní seminář Malá Skála</a:t>
            </a:r>
            <a:endParaRPr lang="en-US"/>
          </a:p>
        </p:txBody>
      </p:sp>
      <p:pic>
        <p:nvPicPr>
          <p:cNvPr id="133122" name="Picture 2" descr="VÃ½sledek obrÃ¡zku pro direct measurement of neutrino ma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5344"/>
            <a:ext cx="6242636" cy="42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121318" y="182968"/>
            <a:ext cx="4335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Co víme o velikosti hmot neutrin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97164" y="711200"/>
            <a:ext cx="1033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Neutrina byla objevena před více než 60ti lety, ale dodnes neznáme jejich hmoty, máme pouze horní hranice.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615286" y="1367503"/>
            <a:ext cx="5310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přesného měření konce spektra elektronů z rozpadu tritia víme, že hmota elektronových antineutrin je menší než 2 eV, právě zahajovaný experiment KATRIN má ambici tuto hranici snížit na 0,2 eV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615764" y="2590085"/>
            <a:ext cx="5309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Výsledky oscilačních experimentů dávají dolní hranici na hmoty neutrin, konkrétně</a:t>
            </a:r>
          </a:p>
          <a:p>
            <a:r>
              <a:rPr lang="cs-CZ" dirty="0" smtClean="0"/>
              <a:t>m2 </a:t>
            </a:r>
            <a:r>
              <a:rPr lang="en-US" dirty="0" smtClean="0"/>
              <a:t>&gt; 0,009 eV, m3&gt;0,05 eV pro </a:t>
            </a:r>
            <a:r>
              <a:rPr lang="en-US" dirty="0" err="1" smtClean="0"/>
              <a:t>tzv</a:t>
            </a:r>
            <a:r>
              <a:rPr lang="en-US" dirty="0" smtClean="0"/>
              <a:t>. </a:t>
            </a:r>
            <a:r>
              <a:rPr lang="cs-CZ" dirty="0" smtClean="0"/>
              <a:t>normální hierarchii hmot neutrin a </a:t>
            </a:r>
          </a:p>
          <a:p>
            <a:r>
              <a:rPr lang="cs-CZ" dirty="0" smtClean="0"/>
              <a:t>m</a:t>
            </a:r>
            <a:r>
              <a:rPr lang="en-US" dirty="0" smtClean="0"/>
              <a:t>1</a:t>
            </a:r>
            <a:r>
              <a:rPr lang="cs-CZ" dirty="0" smtClean="0"/>
              <a:t> i m</a:t>
            </a:r>
            <a:r>
              <a:rPr lang="en-US" dirty="0" smtClean="0"/>
              <a:t>2&gt; 0,05 eV pro </a:t>
            </a:r>
            <a:r>
              <a:rPr lang="en-US" dirty="0" err="1" smtClean="0"/>
              <a:t>inverzn</a:t>
            </a:r>
            <a:r>
              <a:rPr lang="cs-CZ" dirty="0" smtClean="0"/>
              <a:t>í</a:t>
            </a:r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 flipV="1">
            <a:off x="6801051" y="5818492"/>
            <a:ext cx="1072414" cy="9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6801051" y="5338868"/>
            <a:ext cx="1072414" cy="9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6801051" y="4523810"/>
            <a:ext cx="1072414" cy="9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V="1">
            <a:off x="9640503" y="5755309"/>
            <a:ext cx="1072414" cy="9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 flipV="1">
            <a:off x="9551871" y="4888123"/>
            <a:ext cx="1072414" cy="9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V="1">
            <a:off x="9573126" y="4528623"/>
            <a:ext cx="1072414" cy="9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kt 36"/>
          <p:cNvGraphicFramePr>
            <a:graphicFrameLocks noChangeAspect="1"/>
          </p:cNvGraphicFramePr>
          <p:nvPr>
            <p:extLst/>
          </p:nvPr>
        </p:nvGraphicFramePr>
        <p:xfrm>
          <a:off x="10712917" y="4558639"/>
          <a:ext cx="849280" cy="293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4" name="Rovnice" r:id="rId4" imgW="698400" imgH="241200" progId="Equation.3">
                  <p:embed/>
                </p:oleObj>
              </mc:Choice>
              <mc:Fallback>
                <p:oleObj name="Rovnice" r:id="rId4" imgW="698400" imgH="241200" progId="Equation.3">
                  <p:embed/>
                  <p:pic>
                    <p:nvPicPr>
                      <p:cNvPr id="19" name="Objek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2917" y="4558639"/>
                        <a:ext cx="849280" cy="293321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36"/>
          <p:cNvGraphicFramePr>
            <a:graphicFrameLocks noChangeAspect="1"/>
          </p:cNvGraphicFramePr>
          <p:nvPr>
            <p:extLst/>
          </p:nvPr>
        </p:nvGraphicFramePr>
        <p:xfrm>
          <a:off x="10712917" y="5169305"/>
          <a:ext cx="1039812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5" name="Rovnice" r:id="rId6" imgW="660240" imgH="241200" progId="Equation.3">
                  <p:embed/>
                </p:oleObj>
              </mc:Choice>
              <mc:Fallback>
                <p:oleObj name="Rovnice" r:id="rId6" imgW="660240" imgH="241200" progId="Equation.3">
                  <p:embed/>
                  <p:pic>
                    <p:nvPicPr>
                      <p:cNvPr id="20" name="Objek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2917" y="5169305"/>
                        <a:ext cx="1039812" cy="37941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>
            <p:extLst/>
          </p:nvPr>
        </p:nvGraphicFramePr>
        <p:xfrm>
          <a:off x="6287902" y="5140496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6" name="Rovnice" r:id="rId8" imgW="215640" imgH="228600" progId="Equation.3">
                  <p:embed/>
                </p:oleObj>
              </mc:Choice>
              <mc:Fallback>
                <p:oleObj name="Rovnice" r:id="rId8" imgW="215640" imgH="228600" progId="Equation.3">
                  <p:embed/>
                  <p:pic>
                    <p:nvPicPr>
                      <p:cNvPr id="21" name="Objek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7902" y="5140496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 noChangeAspect="1"/>
          </p:cNvGraphicFramePr>
          <p:nvPr>
            <p:extLst/>
          </p:nvPr>
        </p:nvGraphicFramePr>
        <p:xfrm>
          <a:off x="6287902" y="5652499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7" name="Rovnice" r:id="rId10" imgW="215640" imgH="228600" progId="Equation.3">
                  <p:embed/>
                </p:oleObj>
              </mc:Choice>
              <mc:Fallback>
                <p:oleObj name="Rovnice" r:id="rId10" imgW="215640" imgH="228600" progId="Equation.3">
                  <p:embed/>
                  <p:pic>
                    <p:nvPicPr>
                      <p:cNvPr id="22" name="Objek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7902" y="5652499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/>
          </p:nvPr>
        </p:nvGraphicFramePr>
        <p:xfrm>
          <a:off x="6288489" y="4353864"/>
          <a:ext cx="41275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8" name="Rovnice" r:id="rId12" imgW="215640" imgH="241200" progId="Equation.3">
                  <p:embed/>
                </p:oleObj>
              </mc:Choice>
              <mc:Fallback>
                <p:oleObj name="Rovnice" r:id="rId12" imgW="215640" imgH="241200" progId="Equation.3">
                  <p:embed/>
                  <p:pic>
                    <p:nvPicPr>
                      <p:cNvPr id="23" name="Objek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8489" y="4353864"/>
                        <a:ext cx="412750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/>
          </p:nvPr>
        </p:nvGraphicFramePr>
        <p:xfrm>
          <a:off x="9136345" y="5577525"/>
          <a:ext cx="41275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9" name="Rovnice" r:id="rId14" imgW="215640" imgH="241200" progId="Equation.3">
                  <p:embed/>
                </p:oleObj>
              </mc:Choice>
              <mc:Fallback>
                <p:oleObj name="Rovnice" r:id="rId14" imgW="215640" imgH="241200" progId="Equation.3">
                  <p:embed/>
                  <p:pic>
                    <p:nvPicPr>
                      <p:cNvPr id="24" name="Objek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6345" y="5577525"/>
                        <a:ext cx="412750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/>
          </p:nvPr>
        </p:nvGraphicFramePr>
        <p:xfrm>
          <a:off x="9136345" y="4679234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0" name="Rovnice" r:id="rId10" imgW="215640" imgH="228600" progId="Equation.3">
                  <p:embed/>
                </p:oleObj>
              </mc:Choice>
              <mc:Fallback>
                <p:oleObj name="Rovnice" r:id="rId10" imgW="215640" imgH="228600" progId="Equation.3">
                  <p:embed/>
                  <p:pic>
                    <p:nvPicPr>
                      <p:cNvPr id="25" name="Objek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6345" y="4679234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/>
          </p:nvPr>
        </p:nvGraphicFramePr>
        <p:xfrm>
          <a:off x="9053762" y="4273366"/>
          <a:ext cx="412750" cy="43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1" name="Rovnice" r:id="rId15" imgW="215640" imgH="228600" progId="Equation.3">
                  <p:embed/>
                </p:oleObj>
              </mc:Choice>
              <mc:Fallback>
                <p:oleObj name="Rovnice" r:id="rId15" imgW="215640" imgH="228600" progId="Equation.3">
                  <p:embed/>
                  <p:pic>
                    <p:nvPicPr>
                      <p:cNvPr id="26" name="Objek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3762" y="4273366"/>
                        <a:ext cx="412750" cy="437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567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52" y="2538592"/>
            <a:ext cx="6697248" cy="4218021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1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783784"/>
              </p:ext>
            </p:extLst>
          </p:nvPr>
        </p:nvGraphicFramePr>
        <p:xfrm>
          <a:off x="170138" y="56152"/>
          <a:ext cx="8278407" cy="1670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2" name="Equation" r:id="rId6" imgW="4025880" imgH="812520" progId="Equation.3">
                  <p:embed/>
                </p:oleObj>
              </mc:Choice>
              <mc:Fallback>
                <p:oleObj name="Equation" r:id="rId6" imgW="4025880" imgH="81252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0138" y="56152"/>
                        <a:ext cx="8278407" cy="1670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313152" y="1702316"/>
          <a:ext cx="5124568" cy="1079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3" name="Equation" r:id="rId8" imgW="4038480" imgH="850680" progId="Equation.3">
                  <p:embed/>
                </p:oleObj>
              </mc:Choice>
              <mc:Fallback>
                <p:oleObj name="Equation" r:id="rId8" imgW="4038480" imgH="85068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3152" y="1702316"/>
                        <a:ext cx="5124568" cy="1079047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7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8747125" y="664662"/>
          <a:ext cx="344487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4" name="Equation" r:id="rId10" imgW="2057400" imgH="241200" progId="Equation.3">
                  <p:embed/>
                </p:oleObj>
              </mc:Choice>
              <mc:Fallback>
                <p:oleObj name="Equation" r:id="rId10" imgW="2057400" imgH="2412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747125" y="664662"/>
                        <a:ext cx="3444875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215159"/>
              </p:ext>
            </p:extLst>
          </p:nvPr>
        </p:nvGraphicFramePr>
        <p:xfrm>
          <a:off x="5863484" y="2634188"/>
          <a:ext cx="6224131" cy="1349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5" name="Equation" r:id="rId12" imgW="4038480" imgH="876240" progId="Equation.3">
                  <p:embed/>
                </p:oleObj>
              </mc:Choice>
              <mc:Fallback>
                <p:oleObj name="Equation" r:id="rId12" imgW="4038480" imgH="87624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863484" y="2634188"/>
                        <a:ext cx="6224131" cy="1349021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6739003" y="4759890"/>
            <a:ext cx="5348611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PROBLEM</a:t>
            </a:r>
          </a:p>
          <a:p>
            <a:r>
              <a:rPr lang="en-US" sz="2400" b="1" dirty="0" smtClean="0"/>
              <a:t>You measured 45 events at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=0,1 MeV, 80 </a:t>
            </a:r>
            <a:r>
              <a:rPr lang="en-US" sz="2400" b="1" dirty="0" err="1" smtClean="0"/>
              <a:t>ev</a:t>
            </a:r>
            <a:r>
              <a:rPr lang="en-US" sz="2400" b="1" dirty="0" smtClean="0"/>
              <a:t>. at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=0,2 MeV, 120 </a:t>
            </a:r>
            <a:r>
              <a:rPr lang="en-US" sz="2400" b="1" dirty="0" err="1" smtClean="0"/>
              <a:t>ev</a:t>
            </a:r>
            <a:r>
              <a:rPr lang="en-US" sz="2400" b="1" dirty="0" smtClean="0"/>
              <a:t>. at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=0,3 MeV. Determine the electron mass. </a:t>
            </a:r>
            <a:endParaRPr lang="cs-CZ" sz="2400" b="1" dirty="0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96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883265"/>
              </p:ext>
            </p:extLst>
          </p:nvPr>
        </p:nvGraphicFramePr>
        <p:xfrm>
          <a:off x="504436" y="1046531"/>
          <a:ext cx="1208699" cy="732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8" name="Rovnice" r:id="rId3" imgW="419040" imgH="253800" progId="Equation.3">
                  <p:embed/>
                </p:oleObj>
              </mc:Choice>
              <mc:Fallback>
                <p:oleObj name="Rovnice" r:id="rId3" imgW="419040" imgH="25380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436" y="1046531"/>
                        <a:ext cx="1208699" cy="73286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984966"/>
              </p:ext>
            </p:extLst>
          </p:nvPr>
        </p:nvGraphicFramePr>
        <p:xfrm>
          <a:off x="3244969" y="1059924"/>
          <a:ext cx="1210686" cy="733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9" name="Rovnice" r:id="rId5" imgW="419040" imgH="253800" progId="Equation.3">
                  <p:embed/>
                </p:oleObj>
              </mc:Choice>
              <mc:Fallback>
                <p:oleObj name="Rovnice" r:id="rId5" imgW="419040" imgH="253800" progId="Equation.3">
                  <p:embed/>
                  <p:pic>
                    <p:nvPicPr>
                      <p:cNvPr id="1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969" y="1059924"/>
                        <a:ext cx="1210686" cy="73308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313352"/>
              </p:ext>
            </p:extLst>
          </p:nvPr>
        </p:nvGraphicFramePr>
        <p:xfrm>
          <a:off x="634130" y="2681142"/>
          <a:ext cx="1313193" cy="7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0" name="Rovnice" r:id="rId7" imgW="431640" imgH="253800" progId="Equation.3">
                  <p:embed/>
                </p:oleObj>
              </mc:Choice>
              <mc:Fallback>
                <p:oleObj name="Rovnice" r:id="rId7" imgW="431640" imgH="253800" progId="Equation.3">
                  <p:embed/>
                  <p:pic>
                    <p:nvPicPr>
                      <p:cNvPr id="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130" y="2681142"/>
                        <a:ext cx="1313193" cy="7719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484231"/>
              </p:ext>
            </p:extLst>
          </p:nvPr>
        </p:nvGraphicFramePr>
        <p:xfrm>
          <a:off x="3244969" y="2625290"/>
          <a:ext cx="1437278" cy="845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1" name="Rovnice" r:id="rId9" imgW="431640" imgH="253800" progId="Equation.3">
                  <p:embed/>
                </p:oleObj>
              </mc:Choice>
              <mc:Fallback>
                <p:oleObj name="Rovnice" r:id="rId9" imgW="431640" imgH="253800" progId="Equation.3">
                  <p:embed/>
                  <p:pic>
                    <p:nvPicPr>
                      <p:cNvPr id="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969" y="2625290"/>
                        <a:ext cx="1437278" cy="84500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917819" y="1744517"/>
            <a:ext cx="1588" cy="936625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37965" y="1974069"/>
            <a:ext cx="5116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66FF"/>
                </a:solidFill>
              </a:rPr>
              <a:t>CP</a:t>
            </a: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3503104" y="1800059"/>
            <a:ext cx="0" cy="936625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947323" y="1714382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8000"/>
                </a:solidFill>
              </a:rPr>
              <a:t>CPT</a:t>
            </a: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993717" y="2999871"/>
            <a:ext cx="10795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063513" y="958407"/>
            <a:ext cx="3369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1816668" y="1436236"/>
            <a:ext cx="12239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260174" y="3093038"/>
            <a:ext cx="3369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1567436" y="1750498"/>
            <a:ext cx="1584325" cy="11525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827622" y="2024580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66FF"/>
                </a:solidFill>
              </a:rPr>
              <a:t>CP</a:t>
            </a: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auto">
          <a:xfrm flipH="1">
            <a:off x="1357744" y="1759419"/>
            <a:ext cx="1655762" cy="1081087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480210" y="250521"/>
            <a:ext cx="10046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CP and T violation in neutrino oscillations  </a:t>
            </a:r>
            <a:endParaRPr lang="cs-CZ" sz="4000" dirty="0"/>
          </a:p>
        </p:txBody>
      </p:sp>
      <p:sp>
        <p:nvSpPr>
          <p:cNvPr id="18" name="Zástupný symbol pro datum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7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46" y="3405183"/>
            <a:ext cx="38108" cy="476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697" y="1803570"/>
            <a:ext cx="3962400" cy="48918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705" y="1741386"/>
            <a:ext cx="3512770" cy="49540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8697" y="58789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Combination of reactor and accelerator experiments.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400" y="21336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T2K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5092" y="3405182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NOvA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62025" y="1981200"/>
            <a:ext cx="68451" cy="4191000"/>
          </a:xfrm>
          <a:prstGeom prst="rect">
            <a:avLst/>
          </a:pr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454080"/>
              </p:ext>
            </p:extLst>
          </p:nvPr>
        </p:nvGraphicFramePr>
        <p:xfrm>
          <a:off x="655985" y="727320"/>
          <a:ext cx="70008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name="Equation" r:id="rId6" imgW="3682800" imgH="253800" progId="Equation.3">
                  <p:embed/>
                </p:oleObj>
              </mc:Choice>
              <mc:Fallback>
                <p:oleObj name="Equation" r:id="rId6" imgW="3682800" imgH="2538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985" y="727320"/>
                        <a:ext cx="7000875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906001" y="480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1" name="Rectangle 10"/>
          <p:cNvSpPr/>
          <p:nvPr/>
        </p:nvSpPr>
        <p:spPr>
          <a:xfrm>
            <a:off x="2256350" y="1995484"/>
            <a:ext cx="3010187" cy="990600"/>
          </a:xfrm>
          <a:prstGeom prst="rect">
            <a:avLst/>
          </a:prstGeom>
          <a:solidFill>
            <a:schemeClr val="bg1">
              <a:lumMod val="7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Rectangle 11"/>
          <p:cNvSpPr/>
          <p:nvPr/>
        </p:nvSpPr>
        <p:spPr>
          <a:xfrm>
            <a:off x="7186019" y="3200220"/>
            <a:ext cx="2810946" cy="97657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2256350" y="4069776"/>
            <a:ext cx="3010187" cy="990600"/>
          </a:xfrm>
          <a:prstGeom prst="rect">
            <a:avLst/>
          </a:prstGeom>
          <a:solidFill>
            <a:schemeClr val="bg1">
              <a:lumMod val="7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Rectangle 13"/>
          <p:cNvSpPr/>
          <p:nvPr/>
        </p:nvSpPr>
        <p:spPr>
          <a:xfrm>
            <a:off x="7229889" y="5257800"/>
            <a:ext cx="2767077" cy="1038254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538162" y="445412"/>
            <a:ext cx="881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Accelerator experiments measure appearance of electron neutrinos in muon neutrino beam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55877" y="1191922"/>
            <a:ext cx="710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Reactor experiments measure theta13</a:t>
            </a:r>
          </a:p>
          <a:p>
            <a:r>
              <a:rPr lang="en-US" dirty="0" smtClean="0"/>
              <a:t>Combination of both measurement is sensitive to CP violating phase delta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379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825719"/>
              </p:ext>
            </p:extLst>
          </p:nvPr>
        </p:nvGraphicFramePr>
        <p:xfrm>
          <a:off x="148041" y="576196"/>
          <a:ext cx="11727471" cy="1252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6" name="Rovnice" r:id="rId3" imgW="4991040" imgH="533160" progId="Equation.3">
                  <p:embed/>
                </p:oleObj>
              </mc:Choice>
              <mc:Fallback>
                <p:oleObj name="Rovnice" r:id="rId3" imgW="4991040" imgH="53316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041" y="576196"/>
                        <a:ext cx="11727471" cy="125260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450787"/>
              </p:ext>
            </p:extLst>
          </p:nvPr>
        </p:nvGraphicFramePr>
        <p:xfrm>
          <a:off x="500041" y="2306551"/>
          <a:ext cx="7794625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7" name="Rovnice" r:id="rId5" imgW="2019240" imgH="330120" progId="Equation.3">
                  <p:embed/>
                </p:oleObj>
              </mc:Choice>
              <mc:Fallback>
                <p:oleObj name="Rovnice" r:id="rId5" imgW="2019240" imgH="330120" progId="Equation.3">
                  <p:embed/>
                  <p:pic>
                    <p:nvPicPr>
                      <p:cNvPr id="13" name="Objekt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0041" y="2306551"/>
                        <a:ext cx="7794625" cy="127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400832" y="4461485"/>
            <a:ext cx="11597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Mají neutrina stejné hybnosti a rozdílné energie nebo stejné energie a různé hybnosti</a:t>
            </a:r>
            <a:r>
              <a:rPr lang="en-US" sz="4000" dirty="0" smtClean="0"/>
              <a:t>,</a:t>
            </a:r>
            <a:r>
              <a:rPr lang="cs-CZ" sz="4000" dirty="0" smtClean="0"/>
              <a:t> …?</a:t>
            </a:r>
            <a:endParaRPr lang="cs-CZ" sz="4000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350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2436" y="102243"/>
            <a:ext cx="12080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err="1" smtClean="0">
                <a:solidFill>
                  <a:srgbClr val="FF0000"/>
                </a:solidFill>
              </a:rPr>
              <a:t>Neutrinos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have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both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different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energies</a:t>
            </a:r>
            <a:r>
              <a:rPr lang="cs-CZ" sz="2400" b="1" dirty="0" smtClean="0">
                <a:solidFill>
                  <a:srgbClr val="FF0000"/>
                </a:solidFill>
              </a:rPr>
              <a:t> and </a:t>
            </a:r>
            <a:r>
              <a:rPr lang="cs-CZ" sz="2400" b="1" dirty="0" err="1" smtClean="0">
                <a:solidFill>
                  <a:srgbClr val="FF0000"/>
                </a:solidFill>
              </a:rPr>
              <a:t>momenta</a:t>
            </a:r>
            <a:r>
              <a:rPr lang="cs-CZ" sz="2400" b="1" dirty="0" smtClean="0">
                <a:solidFill>
                  <a:srgbClr val="FF0000"/>
                </a:solidFill>
              </a:rPr>
              <a:t>. </a:t>
            </a:r>
            <a:r>
              <a:rPr lang="cs-CZ" sz="2400" b="1" dirty="0" err="1" smtClean="0">
                <a:solidFill>
                  <a:srgbClr val="FF0000"/>
                </a:solidFill>
              </a:rPr>
              <a:t>Momenta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usually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differ</a:t>
            </a:r>
            <a:r>
              <a:rPr lang="cs-CZ" sz="2400" b="1" dirty="0" smtClean="0">
                <a:solidFill>
                  <a:srgbClr val="FF0000"/>
                </a:solidFill>
              </a:rPr>
              <a:t> (much) more. 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" name="Ovál 2"/>
          <p:cNvSpPr/>
          <p:nvPr/>
        </p:nvSpPr>
        <p:spPr>
          <a:xfrm>
            <a:off x="2142835" y="600891"/>
            <a:ext cx="341746" cy="3509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" name="Přímá spojnice se šipkou 4"/>
          <p:cNvCxnSpPr>
            <a:stCxn id="3" idx="6"/>
          </p:cNvCxnSpPr>
          <p:nvPr/>
        </p:nvCxnSpPr>
        <p:spPr>
          <a:xfrm>
            <a:off x="2484581" y="776382"/>
            <a:ext cx="1671782" cy="9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ál 5"/>
          <p:cNvSpPr/>
          <p:nvPr/>
        </p:nvSpPr>
        <p:spPr>
          <a:xfrm>
            <a:off x="4156363" y="684017"/>
            <a:ext cx="212437" cy="221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>
            <a:stCxn id="3" idx="2"/>
          </p:cNvCxnSpPr>
          <p:nvPr/>
        </p:nvCxnSpPr>
        <p:spPr>
          <a:xfrm flipH="1">
            <a:off x="563417" y="776382"/>
            <a:ext cx="1579418" cy="9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ál 8"/>
          <p:cNvSpPr/>
          <p:nvPr/>
        </p:nvSpPr>
        <p:spPr>
          <a:xfrm>
            <a:off x="341744" y="665545"/>
            <a:ext cx="212437" cy="221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610632"/>
              </p:ext>
            </p:extLst>
          </p:nvPr>
        </p:nvGraphicFramePr>
        <p:xfrm>
          <a:off x="341744" y="1099630"/>
          <a:ext cx="9361693" cy="262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7" name="Rovnice" r:id="rId3" imgW="5397480" imgH="1511280" progId="Equation.3">
                  <p:embed/>
                </p:oleObj>
              </mc:Choice>
              <mc:Fallback>
                <p:oleObj name="Rovnice" r:id="rId3" imgW="5397480" imgH="1511280" progId="Equation.3">
                  <p:embed/>
                  <p:pic>
                    <p:nvPicPr>
                      <p:cNvPr id="10" name="Objek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1744" y="1099630"/>
                        <a:ext cx="9361693" cy="2621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/>
          </p:nvPr>
        </p:nvGraphicFramePr>
        <p:xfrm>
          <a:off x="212436" y="4486258"/>
          <a:ext cx="9075738" cy="176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8" name="Rovnice" r:id="rId5" imgW="5232240" imgH="1015920" progId="Equation.3">
                  <p:embed/>
                </p:oleObj>
              </mc:Choice>
              <mc:Fallback>
                <p:oleObj name="Rovnice" r:id="rId5" imgW="5232240" imgH="1015920" progId="Equation.3">
                  <p:embed/>
                  <p:pic>
                    <p:nvPicPr>
                      <p:cNvPr id="16" name="Objekt 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2436" y="4486258"/>
                        <a:ext cx="9075738" cy="1763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ovéPole 16"/>
          <p:cNvSpPr txBox="1"/>
          <p:nvPr/>
        </p:nvSpPr>
        <p:spPr>
          <a:xfrm>
            <a:off x="50988" y="4015327"/>
            <a:ext cx="634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Reactor neutrinos of 4 MeV from decays of ~100 GeV heavy nuclei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692756" y="4736242"/>
            <a:ext cx="5190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Energies of different mass eigenstates are almost the same, momenta differs much more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419272" y="772962"/>
            <a:ext cx="333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Neutrinos from pion decay at rest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927548"/>
              </p:ext>
            </p:extLst>
          </p:nvPr>
        </p:nvGraphicFramePr>
        <p:xfrm>
          <a:off x="6550314" y="3693042"/>
          <a:ext cx="3595942" cy="709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9" name="Rovnice" r:id="rId7" imgW="901440" imgH="177480" progId="Equation.3">
                  <p:embed/>
                </p:oleObj>
              </mc:Choice>
              <mc:Fallback>
                <p:oleObj name="Rovnice" r:id="rId7" imgW="9014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50314" y="3693042"/>
                        <a:ext cx="3595942" cy="709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81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cs-CZ"/>
          </a:p>
        </p:txBody>
      </p:sp>
      <p:pic>
        <p:nvPicPr>
          <p:cNvPr id="216070" name="Picture 6"/>
          <p:cNvPicPr>
            <a:picLocks noChangeAspect="1" noChangeArrowheads="1"/>
          </p:cNvPicPr>
          <p:nvPr/>
        </p:nvPicPr>
        <p:blipFill>
          <a:blip r:embed="rId4" cstate="print"/>
          <a:srcRect l="11678" t="30966" r="32910" b="9779"/>
          <a:stretch>
            <a:fillRect/>
          </a:stretch>
        </p:blipFill>
        <p:spPr bwMode="auto">
          <a:xfrm>
            <a:off x="2561851" y="2045917"/>
            <a:ext cx="6328808" cy="440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6071" name="Line 7"/>
          <p:cNvSpPr>
            <a:spLocks noChangeShapeType="1"/>
          </p:cNvSpPr>
          <p:nvPr/>
        </p:nvSpPr>
        <p:spPr bwMode="auto">
          <a:xfrm>
            <a:off x="2971801" y="6553200"/>
            <a:ext cx="2133600" cy="0"/>
          </a:xfrm>
          <a:prstGeom prst="line">
            <a:avLst/>
          </a:prstGeom>
          <a:noFill/>
          <a:ln w="63500">
            <a:solidFill>
              <a:srgbClr val="0033CC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216072" name="Oval 8"/>
          <p:cNvSpPr>
            <a:spLocks noChangeArrowheads="1"/>
          </p:cNvSpPr>
          <p:nvPr/>
        </p:nvSpPr>
        <p:spPr bwMode="auto">
          <a:xfrm>
            <a:off x="8839200" y="762000"/>
            <a:ext cx="838200" cy="863600"/>
          </a:xfrm>
          <a:prstGeom prst="ellips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16073" name="Line 9"/>
          <p:cNvSpPr>
            <a:spLocks noChangeShapeType="1"/>
          </p:cNvSpPr>
          <p:nvPr/>
        </p:nvSpPr>
        <p:spPr bwMode="auto">
          <a:xfrm>
            <a:off x="2923736" y="2209800"/>
            <a:ext cx="0" cy="3733800"/>
          </a:xfrm>
          <a:prstGeom prst="line">
            <a:avLst/>
          </a:prstGeom>
          <a:noFill/>
          <a:ln w="76200">
            <a:solidFill>
              <a:srgbClr val="69E60C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216074" name="Oval 10"/>
          <p:cNvSpPr>
            <a:spLocks noChangeArrowheads="1"/>
          </p:cNvSpPr>
          <p:nvPr/>
        </p:nvSpPr>
        <p:spPr bwMode="auto">
          <a:xfrm>
            <a:off x="6629400" y="990601"/>
            <a:ext cx="1447800" cy="1008063"/>
          </a:xfrm>
          <a:prstGeom prst="ellipse">
            <a:avLst/>
          </a:prstGeom>
          <a:noFill/>
          <a:ln w="38100">
            <a:solidFill>
              <a:srgbClr val="69E60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1752601" y="3581400"/>
          <a:ext cx="10017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3" name="Rovnice" r:id="rId5" imgW="545760" imgH="228600" progId="Equation.3">
                  <p:embed/>
                </p:oleObj>
              </mc:Choice>
              <mc:Fallback>
                <p:oleObj name="Rovnice" r:id="rId5" imgW="545760" imgH="228600" progId="Equation.3">
                  <p:embed/>
                  <p:pic>
                    <p:nvPicPr>
                      <p:cNvPr id="1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1" y="3581400"/>
                        <a:ext cx="1001713" cy="419100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2514601" y="2133601"/>
          <a:ext cx="163513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4" name="Rovnice" r:id="rId7" imgW="88560" imgH="164880" progId="Equation.3">
                  <p:embed/>
                </p:oleObj>
              </mc:Choice>
              <mc:Fallback>
                <p:oleObj name="Rovnice" r:id="rId7" imgW="88560" imgH="164880" progId="Equation.3">
                  <p:embed/>
                  <p:pic>
                    <p:nvPicPr>
                      <p:cNvPr id="11" name="Objek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2133601"/>
                        <a:ext cx="163513" cy="301625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3790951" y="6021388"/>
          <a:ext cx="260826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5" name="Rovnice" r:id="rId9" imgW="1422360" imgH="228600" progId="Equation.3">
                  <p:embed/>
                </p:oleObj>
              </mc:Choice>
              <mc:Fallback>
                <p:oleObj name="Rovnice" r:id="rId9" imgW="1422360" imgH="228600" progId="Equation.3">
                  <p:embed/>
                  <p:pic>
                    <p:nvPicPr>
                      <p:cNvPr id="12" name="Objek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0951" y="6021388"/>
                        <a:ext cx="2608263" cy="419100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1981201" y="1582429"/>
          <a:ext cx="1676400" cy="527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" name="Rovnice" r:id="rId11" imgW="723600" imgH="228600" progId="Equation.3">
                  <p:embed/>
                </p:oleObj>
              </mc:Choice>
              <mc:Fallback>
                <p:oleObj name="Rovnice" r:id="rId11" imgW="723600" imgH="228600" progId="Equation.3">
                  <p:embed/>
                  <p:pic>
                    <p:nvPicPr>
                      <p:cNvPr id="13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1" y="1582429"/>
                        <a:ext cx="1676400" cy="5273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8516939" y="6230939"/>
          <a:ext cx="79533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7" name="Rovnice" r:id="rId13" imgW="342720" imgH="177480" progId="Equation.3">
                  <p:embed/>
                </p:oleObj>
              </mc:Choice>
              <mc:Fallback>
                <p:oleObj name="Rovnice" r:id="rId13" imgW="342720" imgH="177480" progId="Equation.3">
                  <p:embed/>
                  <p:pic>
                    <p:nvPicPr>
                      <p:cNvPr id="1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6939" y="6230939"/>
                        <a:ext cx="795337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Zástupný symbol pro zápatí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1524000" y="84159"/>
            <a:ext cx="74989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2x2 </a:t>
            </a:r>
            <a:r>
              <a:rPr lang="cs-CZ" sz="2400" b="1" dirty="0" err="1" smtClean="0">
                <a:latin typeface="Arial" pitchFamily="34" charset="0"/>
                <a:cs typeface="Arial" pitchFamily="34" charset="0"/>
              </a:rPr>
              <a:t>Mixing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Amplitude 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of oscillations = sin²(2</a:t>
            </a:r>
            <a:r>
              <a:rPr lang="el-GR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), 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oscillation length  is inversely proportional to Δm²</a:t>
            </a:r>
          </a:p>
        </p:txBody>
      </p:sp>
      <p:graphicFrame>
        <p:nvGraphicFramePr>
          <p:cNvPr id="17" name="Object 4"/>
          <p:cNvGraphicFramePr>
            <a:graphicFrameLocks noChangeAspect="1"/>
          </p:cNvGraphicFramePr>
          <p:nvPr>
            <p:extLst/>
          </p:nvPr>
        </p:nvGraphicFramePr>
        <p:xfrm>
          <a:off x="4033839" y="808037"/>
          <a:ext cx="6238875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8" name="Equation" r:id="rId15" imgW="2425680" imgH="507960" progId="Equation.3">
                  <p:embed/>
                </p:oleObj>
              </mc:Choice>
              <mc:Fallback>
                <p:oleObj name="Equation" r:id="rId15" imgW="2425680" imgH="507960" progId="Equation.3">
                  <p:embed/>
                  <p:pic>
                    <p:nvPicPr>
                      <p:cNvPr id="1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3839" y="808037"/>
                        <a:ext cx="6238875" cy="130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68" name="Object 4"/>
          <p:cNvGraphicFramePr>
            <a:graphicFrameLocks noChangeAspect="1"/>
          </p:cNvGraphicFramePr>
          <p:nvPr>
            <p:extLst/>
          </p:nvPr>
        </p:nvGraphicFramePr>
        <p:xfrm>
          <a:off x="3830618" y="3642258"/>
          <a:ext cx="5041899" cy="782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9" name="Equation" r:id="rId17" imgW="3263760" imgH="507960" progId="Equation.3">
                  <p:embed/>
                </p:oleObj>
              </mc:Choice>
              <mc:Fallback>
                <p:oleObj name="Equation" r:id="rId17" imgW="3263760" imgH="507960" progId="Equation.3">
                  <p:embed/>
                  <p:pic>
                    <p:nvPicPr>
                      <p:cNvPr id="2160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618" y="3642258"/>
                        <a:ext cx="5041899" cy="78279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18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7.4.2018, R. Leitner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189016"/>
              </p:ext>
            </p:extLst>
          </p:nvPr>
        </p:nvGraphicFramePr>
        <p:xfrm>
          <a:off x="210227" y="2698591"/>
          <a:ext cx="5335713" cy="2620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" name="Equation" r:id="rId3" imgW="1422360" imgH="698400" progId="Equation.3">
                  <p:embed/>
                </p:oleObj>
              </mc:Choice>
              <mc:Fallback>
                <p:oleObj name="Equation" r:id="rId3" imgW="1422360" imgH="69840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0227" y="2698591"/>
                        <a:ext cx="5335713" cy="2620216"/>
                      </a:xfrm>
                      <a:prstGeom prst="rect">
                        <a:avLst/>
                      </a:prstGeom>
                      <a:ln w="34925">
                        <a:solidFill>
                          <a:schemeClr val="accent4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636204"/>
              </p:ext>
            </p:extLst>
          </p:nvPr>
        </p:nvGraphicFramePr>
        <p:xfrm>
          <a:off x="6283940" y="2698591"/>
          <a:ext cx="5478462" cy="266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9" name="Equation" r:id="rId5" imgW="1460160" imgH="711000" progId="Equation.3">
                  <p:embed/>
                </p:oleObj>
              </mc:Choice>
              <mc:Fallback>
                <p:oleObj name="Equation" r:id="rId5" imgW="1460160" imgH="7110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83940" y="2698591"/>
                        <a:ext cx="5478462" cy="2668587"/>
                      </a:xfrm>
                      <a:prstGeom prst="rect">
                        <a:avLst/>
                      </a:prstGeom>
                      <a:ln w="31750">
                        <a:solidFill>
                          <a:schemeClr val="accent2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10227" y="4511826"/>
            <a:ext cx="5177814" cy="699247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48487" y="4511825"/>
            <a:ext cx="5335713" cy="699247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36469" y="5257994"/>
            <a:ext cx="2481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 tau neutrino sources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47027" y="2738948"/>
            <a:ext cx="3341013" cy="768096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43187" y="2738948"/>
            <a:ext cx="3341013" cy="768096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33541" y="2235637"/>
            <a:ext cx="623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Currently there are no high energy electron neutrinos available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18700" y="3600666"/>
            <a:ext cx="1469340" cy="786384"/>
          </a:xfrm>
          <a:prstGeom prst="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114860" y="3615507"/>
            <a:ext cx="1469340" cy="786384"/>
          </a:xfrm>
          <a:prstGeom prst="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88040" y="3480076"/>
            <a:ext cx="1115569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Few events 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seen 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in OPERA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Výjezdní seminář Malá Skála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97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3.4.2018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Seminář z Fyziky Polymerů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D1A8-04E9-4BB9-9B35-2AE8149F1AE6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4678" y="231869"/>
          <a:ext cx="357187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8" name="Equation" r:id="rId3" imgW="1523880" imgH="241200" progId="Equation.3">
                  <p:embed/>
                </p:oleObj>
              </mc:Choice>
              <mc:Fallback>
                <p:oleObj name="Equation" r:id="rId3" imgW="1523880" imgH="24120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678" y="231869"/>
                        <a:ext cx="3571875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4732270" y="1385542"/>
            <a:ext cx="4017096" cy="2315491"/>
          </a:xfrm>
          <a:prstGeom prst="straightConnector1">
            <a:avLst/>
          </a:prstGeom>
          <a:ln w="1047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9488301" y="4193896"/>
          <a:ext cx="2466975" cy="175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9" name="Equation" r:id="rId5" imgW="1054080" imgH="749160" progId="Equation.3">
                  <p:embed/>
                </p:oleObj>
              </mc:Choice>
              <mc:Fallback>
                <p:oleObj name="Equation" r:id="rId5" imgW="1054080" imgH="74916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88301" y="4193896"/>
                        <a:ext cx="2466975" cy="1754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8866187" y="1920492"/>
          <a:ext cx="22320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0" name="Equation" r:id="rId7" imgW="952200" imgH="241200" progId="Equation.3">
                  <p:embed/>
                </p:oleObj>
              </mc:Choice>
              <mc:Fallback>
                <p:oleObj name="Equation" r:id="rId7" imgW="952200" imgH="2412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866187" y="1920492"/>
                        <a:ext cx="2232025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6997914" y="4327026"/>
          <a:ext cx="2172980" cy="1523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1" name="Equation" r:id="rId9" imgW="977760" imgH="685800" progId="Equation.3">
                  <p:embed/>
                </p:oleObj>
              </mc:Choice>
              <mc:Fallback>
                <p:oleObj name="Equation" r:id="rId9" imgW="977760" imgH="6858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97914" y="4327026"/>
                        <a:ext cx="2172980" cy="1523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34987" y="101849"/>
            <a:ext cx="63512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Jak</a:t>
            </a:r>
            <a:r>
              <a:rPr lang="cs-CZ" sz="3200" b="1" dirty="0" smtClean="0">
                <a:solidFill>
                  <a:srgbClr val="FF0000"/>
                </a:solidFill>
              </a:rPr>
              <a:t>é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oscila</a:t>
            </a:r>
            <a:r>
              <a:rPr lang="cs-CZ" sz="3200" b="1" dirty="0" smtClean="0">
                <a:solidFill>
                  <a:srgbClr val="FF0000"/>
                </a:solidFill>
              </a:rPr>
              <a:t>ční</a:t>
            </a:r>
            <a:r>
              <a:rPr lang="en-US" sz="3200" b="1" dirty="0" smtClean="0">
                <a:solidFill>
                  <a:srgbClr val="FF0000"/>
                </a:solidFill>
              </a:rPr>
              <a:t> experiment</a:t>
            </a:r>
            <a:r>
              <a:rPr lang="cs-CZ" sz="3200" b="1" dirty="0" smtClean="0">
                <a:solidFill>
                  <a:srgbClr val="FF0000"/>
                </a:solidFill>
              </a:rPr>
              <a:t>y</a:t>
            </a:r>
            <a:r>
              <a:rPr lang="en-US" sz="3200" b="1" dirty="0" smtClean="0">
                <a:solidFill>
                  <a:srgbClr val="FF0000"/>
                </a:solidFill>
              </a:rPr>
              <a:t> m</a:t>
            </a:r>
            <a:r>
              <a:rPr lang="cs-CZ" sz="3200" b="1" dirty="0" err="1" smtClean="0">
                <a:solidFill>
                  <a:srgbClr val="FF0000"/>
                </a:solidFill>
              </a:rPr>
              <a:t>ůž</a:t>
            </a:r>
            <a:r>
              <a:rPr lang="en-US" sz="3200" b="1" dirty="0" err="1" smtClean="0">
                <a:solidFill>
                  <a:srgbClr val="FF0000"/>
                </a:solidFill>
              </a:rPr>
              <a:t>eme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endParaRPr lang="cs-CZ" sz="3200" b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r>
              <a:rPr lang="cs-CZ" sz="3200" b="1" dirty="0" err="1" smtClean="0">
                <a:solidFill>
                  <a:srgbClr val="FF0000"/>
                </a:solidFill>
              </a:rPr>
              <a:t>ělat</a:t>
            </a:r>
            <a:r>
              <a:rPr lang="cs-CZ" sz="3200" b="1" dirty="0" smtClean="0">
                <a:solidFill>
                  <a:srgbClr val="FF0000"/>
                </a:solidFill>
              </a:rPr>
              <a:t> s elektronovými (anti)neutriny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150" y="827843"/>
            <a:ext cx="47397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00B050"/>
                </a:solidFill>
              </a:rPr>
              <a:t>Zdroj antineutrin(např. reaktor)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2840" y="3673274"/>
            <a:ext cx="581351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00B050"/>
                </a:solidFill>
              </a:rPr>
              <a:t>V detektoru můžu rozpoznat typ antineutrina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2391" y="5063595"/>
            <a:ext cx="62592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Dnes nemáme dostatečně intenzivní zdroje elektronových </a:t>
            </a:r>
          </a:p>
          <a:p>
            <a:r>
              <a:rPr lang="cs-CZ" sz="2000" dirty="0" smtClean="0"/>
              <a:t>neutrin ani antineutrin s energiemi vyššími než </a:t>
            </a:r>
            <a:r>
              <a:rPr lang="en-US" sz="2000" dirty="0" smtClean="0"/>
              <a:t>~</a:t>
            </a:r>
            <a:r>
              <a:rPr lang="cs-CZ" sz="2000" dirty="0" smtClean="0"/>
              <a:t>10 </a:t>
            </a:r>
            <a:r>
              <a:rPr lang="cs-CZ" sz="2000" dirty="0" err="1" smtClean="0"/>
              <a:t>MeV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00150" y="3043627"/>
            <a:ext cx="61835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Můžeme proto měřit pouze </a:t>
            </a:r>
            <a:r>
              <a:rPr lang="cs-CZ" sz="2800" dirty="0" smtClean="0">
                <a:solidFill>
                  <a:srgbClr val="0070C0"/>
                </a:solidFill>
              </a:rPr>
              <a:t>mizení a </a:t>
            </a:r>
            <a:r>
              <a:rPr lang="cs-CZ" sz="2800" dirty="0" err="1" smtClean="0">
                <a:solidFill>
                  <a:srgbClr val="0070C0"/>
                </a:solidFill>
              </a:rPr>
              <a:t>znovuobjevovení</a:t>
            </a:r>
            <a:r>
              <a:rPr lang="cs-CZ" sz="2800" dirty="0" smtClean="0">
                <a:solidFill>
                  <a:srgbClr val="0070C0"/>
                </a:solidFill>
              </a:rPr>
              <a:t>  elektronových antineutrin</a:t>
            </a:r>
            <a:r>
              <a:rPr lang="cs-CZ" sz="2800" dirty="0" smtClean="0"/>
              <a:t>. Tento typ experimentů nazýváme </a:t>
            </a:r>
            <a:r>
              <a:rPr lang="cs-CZ" sz="2800" b="1" dirty="0" smtClean="0">
                <a:solidFill>
                  <a:srgbClr val="0070C0"/>
                </a:solidFill>
              </a:rPr>
              <a:t>DISAPPEARANCE EXPERIMENT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4471" y="1826732"/>
            <a:ext cx="466612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Po cestě k detektoru elektronová antineutrina oscilují na ostatní typy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931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3796553" y="797019"/>
            <a:ext cx="4814047" cy="2999206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3.4.2018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Seminář z Fyziky Polymerů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D1A8-04E9-4BB9-9B35-2AE8149F1AE6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57225" y="217488"/>
          <a:ext cx="27082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Equation" r:id="rId3" imgW="1155600" imgH="253800" progId="Equation.3">
                  <p:embed/>
                </p:oleObj>
              </mc:Choice>
              <mc:Fallback>
                <p:oleObj name="Equation" r:id="rId3" imgW="1155600" imgH="25380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7225" y="217488"/>
                        <a:ext cx="2708275" cy="59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9517063" y="4194175"/>
          <a:ext cx="2408237" cy="175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3" name="Equation" r:id="rId5" imgW="1028520" imgH="749160" progId="Equation.3">
                  <p:embed/>
                </p:oleObj>
              </mc:Choice>
              <mc:Fallback>
                <p:oleObj name="Equation" r:id="rId5" imgW="1028520" imgH="74916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17063" y="4194175"/>
                        <a:ext cx="2408237" cy="1754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7718405" y="2268470"/>
          <a:ext cx="2173288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4" name="Equation" r:id="rId7" imgW="927000" imgH="241200" progId="Equation.3">
                  <p:embed/>
                </p:oleObj>
              </mc:Choice>
              <mc:Fallback>
                <p:oleObj name="Equation" r:id="rId7" imgW="927000" imgH="2412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18405" y="2268470"/>
                        <a:ext cx="2173288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6780308" y="4424082"/>
          <a:ext cx="2172980" cy="1523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5" name="Equation" r:id="rId9" imgW="977760" imgH="685800" progId="Equation.3">
                  <p:embed/>
                </p:oleObj>
              </mc:Choice>
              <mc:Fallback>
                <p:oleObj name="Equation" r:id="rId9" imgW="977760" imgH="6858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80308" y="4424082"/>
                        <a:ext cx="2172980" cy="1523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34987" y="101849"/>
            <a:ext cx="63512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Jak</a:t>
            </a:r>
            <a:r>
              <a:rPr lang="cs-CZ" sz="3200" b="1" dirty="0" smtClean="0">
                <a:solidFill>
                  <a:srgbClr val="FF0000"/>
                </a:solidFill>
              </a:rPr>
              <a:t>é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oscila</a:t>
            </a:r>
            <a:r>
              <a:rPr lang="cs-CZ" sz="3200" b="1" dirty="0" smtClean="0">
                <a:solidFill>
                  <a:srgbClr val="FF0000"/>
                </a:solidFill>
              </a:rPr>
              <a:t>ční</a:t>
            </a:r>
            <a:r>
              <a:rPr lang="en-US" sz="3200" b="1" dirty="0" smtClean="0">
                <a:solidFill>
                  <a:srgbClr val="FF0000"/>
                </a:solidFill>
              </a:rPr>
              <a:t> experiment</a:t>
            </a:r>
            <a:r>
              <a:rPr lang="cs-CZ" sz="3200" b="1" dirty="0" smtClean="0">
                <a:solidFill>
                  <a:srgbClr val="FF0000"/>
                </a:solidFill>
              </a:rPr>
              <a:t>y</a:t>
            </a:r>
            <a:r>
              <a:rPr lang="en-US" sz="3200" b="1" dirty="0" smtClean="0">
                <a:solidFill>
                  <a:srgbClr val="FF0000"/>
                </a:solidFill>
              </a:rPr>
              <a:t> m</a:t>
            </a:r>
            <a:r>
              <a:rPr lang="cs-CZ" sz="3200" b="1" dirty="0" err="1" smtClean="0">
                <a:solidFill>
                  <a:srgbClr val="FF0000"/>
                </a:solidFill>
              </a:rPr>
              <a:t>ůž</a:t>
            </a:r>
            <a:r>
              <a:rPr lang="en-US" sz="3200" b="1" dirty="0" err="1" smtClean="0">
                <a:solidFill>
                  <a:srgbClr val="FF0000"/>
                </a:solidFill>
              </a:rPr>
              <a:t>eme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endParaRPr lang="cs-CZ" sz="3200" b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r>
              <a:rPr lang="cs-CZ" sz="3200" b="1" dirty="0" err="1" smtClean="0">
                <a:solidFill>
                  <a:srgbClr val="FF0000"/>
                </a:solidFill>
              </a:rPr>
              <a:t>ělat</a:t>
            </a:r>
            <a:r>
              <a:rPr lang="cs-CZ" sz="3200" b="1" dirty="0" smtClean="0">
                <a:solidFill>
                  <a:srgbClr val="FF0000"/>
                </a:solidFill>
              </a:rPr>
              <a:t> s </a:t>
            </a:r>
            <a:r>
              <a:rPr lang="en-US" sz="3200" b="1" dirty="0" smtClean="0">
                <a:solidFill>
                  <a:srgbClr val="FF0000"/>
                </a:solidFill>
              </a:rPr>
              <a:t>mi</a:t>
            </a:r>
            <a:r>
              <a:rPr lang="cs-CZ" sz="3200" b="1" dirty="0" err="1" smtClean="0">
                <a:solidFill>
                  <a:srgbClr val="FF0000"/>
                </a:solidFill>
              </a:rPr>
              <a:t>onovými</a:t>
            </a:r>
            <a:r>
              <a:rPr lang="cs-CZ" sz="3200" b="1" dirty="0" smtClean="0">
                <a:solidFill>
                  <a:srgbClr val="FF0000"/>
                </a:solidFill>
              </a:rPr>
              <a:t> (anti)neutriny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280" y="774514"/>
            <a:ext cx="2489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 </a:t>
            </a:r>
            <a:r>
              <a:rPr lang="en-US" dirty="0" err="1" smtClean="0"/>
              <a:t>mionov</a:t>
            </a:r>
            <a:r>
              <a:rPr lang="cs-CZ" dirty="0" err="1" smtClean="0"/>
              <a:t>ých</a:t>
            </a:r>
            <a:r>
              <a:rPr lang="cs-CZ" dirty="0" smtClean="0"/>
              <a:t> neutrin</a:t>
            </a:r>
          </a:p>
          <a:p>
            <a:r>
              <a:rPr lang="cs-CZ" dirty="0" smtClean="0"/>
              <a:t>(urychlovače)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29953" y="1977719"/>
            <a:ext cx="53444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dirty="0" smtClean="0"/>
              <a:t>Po cestě k </a:t>
            </a:r>
            <a:r>
              <a:rPr lang="cs-CZ" dirty="0" err="1" smtClean="0"/>
              <a:t>miononová</a:t>
            </a:r>
            <a:r>
              <a:rPr lang="cs-CZ" dirty="0" smtClean="0"/>
              <a:t> neutrina oscilují na ostatní typy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69426" y="3796225"/>
            <a:ext cx="441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 detektoru můžu rozpoznat typ antineutrina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90997" y="3077276"/>
            <a:ext cx="58973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Můžeme proto měřit nejen </a:t>
            </a:r>
            <a:r>
              <a:rPr lang="cs-CZ" sz="2400" dirty="0" smtClean="0">
                <a:solidFill>
                  <a:srgbClr val="0070C0"/>
                </a:solidFill>
              </a:rPr>
              <a:t>mizení a </a:t>
            </a:r>
            <a:r>
              <a:rPr lang="cs-CZ" sz="2400" dirty="0" err="1" smtClean="0">
                <a:solidFill>
                  <a:srgbClr val="0070C0"/>
                </a:solidFill>
              </a:rPr>
              <a:t>znovuobjevovení</a:t>
            </a:r>
            <a:r>
              <a:rPr lang="cs-CZ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mi</a:t>
            </a:r>
            <a:r>
              <a:rPr lang="cs-CZ" sz="2400" dirty="0" err="1" smtClean="0">
                <a:solidFill>
                  <a:srgbClr val="0070C0"/>
                </a:solidFill>
              </a:rPr>
              <a:t>onových</a:t>
            </a:r>
            <a:r>
              <a:rPr lang="cs-CZ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(</a:t>
            </a:r>
            <a:r>
              <a:rPr lang="cs-CZ" sz="2400" dirty="0" smtClean="0">
                <a:solidFill>
                  <a:srgbClr val="0070C0"/>
                </a:solidFill>
              </a:rPr>
              <a:t>anti</a:t>
            </a:r>
            <a:r>
              <a:rPr lang="en-US" sz="2400" dirty="0">
                <a:solidFill>
                  <a:srgbClr val="0070C0"/>
                </a:solidFill>
              </a:rPr>
              <a:t>)</a:t>
            </a:r>
            <a:r>
              <a:rPr lang="cs-CZ" sz="2400" dirty="0" smtClean="0">
                <a:solidFill>
                  <a:srgbClr val="0070C0"/>
                </a:solidFill>
              </a:rPr>
              <a:t>neutrin</a:t>
            </a:r>
            <a:r>
              <a:rPr lang="cs-CZ" sz="2400" dirty="0" smtClean="0"/>
              <a:t>. </a:t>
            </a:r>
            <a:r>
              <a:rPr lang="cs-CZ" sz="2400" b="1" dirty="0" smtClean="0">
                <a:solidFill>
                  <a:srgbClr val="0070C0"/>
                </a:solidFill>
              </a:rPr>
              <a:t>DISAPPEARANCE EXPERIMENT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endParaRPr lang="en-US" sz="2400" dirty="0"/>
          </a:p>
          <a:p>
            <a:r>
              <a:rPr lang="en-US" sz="2400" dirty="0" smtClean="0"/>
              <a:t>Ale </a:t>
            </a:r>
            <a:r>
              <a:rPr lang="en-US" sz="2400" dirty="0" err="1" smtClean="0"/>
              <a:t>tak</a:t>
            </a:r>
            <a:r>
              <a:rPr lang="cs-CZ" sz="2400" dirty="0" smtClean="0"/>
              <a:t>é </a:t>
            </a:r>
            <a:r>
              <a:rPr lang="cs-CZ" sz="2400" dirty="0" smtClean="0">
                <a:solidFill>
                  <a:srgbClr val="FF0000"/>
                </a:solidFill>
              </a:rPr>
              <a:t>objevení neutrin elektronových a pokud mají dostatečnou energii, tak také </a:t>
            </a:r>
            <a:r>
              <a:rPr lang="cs-CZ" sz="2400" dirty="0" err="1" smtClean="0">
                <a:solidFill>
                  <a:srgbClr val="FF0000"/>
                </a:solidFill>
              </a:rPr>
              <a:t>tauonových</a:t>
            </a:r>
            <a:r>
              <a:rPr lang="cs-CZ" sz="2400" dirty="0" smtClean="0">
                <a:solidFill>
                  <a:srgbClr val="FF0000"/>
                </a:solidFill>
              </a:rPr>
              <a:t> neutrin</a:t>
            </a:r>
          </a:p>
          <a:p>
            <a:r>
              <a:rPr lang="cs-CZ" sz="2400" b="1" dirty="0" smtClean="0">
                <a:solidFill>
                  <a:srgbClr val="FF0000"/>
                </a:solidFill>
              </a:rPr>
              <a:t>APPEARANCE EXPERIMENT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1571</Words>
  <Application>Microsoft Office PowerPoint</Application>
  <PresentationFormat>Širokoúhlá obrazovka</PresentationFormat>
  <Paragraphs>245</Paragraphs>
  <Slides>36</Slides>
  <Notes>4</Notes>
  <HiddenSlides>0</HiddenSlides>
  <MMClips>0</MMClips>
  <ScaleCrop>false</ScaleCrop>
  <HeadingPairs>
    <vt:vector size="8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36</vt:i4>
      </vt:variant>
    </vt:vector>
  </HeadingPairs>
  <TitlesOfParts>
    <vt:vector size="46" baseType="lpstr">
      <vt:lpstr>Arial</vt:lpstr>
      <vt:lpstr>Calibri</vt:lpstr>
      <vt:lpstr>Calibri Light</vt:lpstr>
      <vt:lpstr>Mathematica1</vt:lpstr>
      <vt:lpstr>Symbol</vt:lpstr>
      <vt:lpstr>Times New Roman</vt:lpstr>
      <vt:lpstr>Wingdings</vt:lpstr>
      <vt:lpstr>Motiv Office</vt:lpstr>
      <vt:lpstr>Rovnice</vt:lpstr>
      <vt:lpstr>Equation</vt:lpstr>
      <vt:lpstr>Neutrina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Výsledek ze SuperKamiokande – deficit mionových neutrin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Neutrinos</dc:title>
  <dc:creator>Rupert Leitner</dc:creator>
  <cp:lastModifiedBy>Rupert Leitner</cp:lastModifiedBy>
  <cp:revision>51</cp:revision>
  <dcterms:created xsi:type="dcterms:W3CDTF">2018-04-04T10:53:29Z</dcterms:created>
  <dcterms:modified xsi:type="dcterms:W3CDTF">2018-04-07T09:15:19Z</dcterms:modified>
</cp:coreProperties>
</file>