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54"/>
  </p:notesMasterIdLst>
  <p:sldIdLst>
    <p:sldId id="294" r:id="rId2"/>
    <p:sldId id="257" r:id="rId3"/>
    <p:sldId id="272" r:id="rId4"/>
    <p:sldId id="256" r:id="rId5"/>
    <p:sldId id="258" r:id="rId6"/>
    <p:sldId id="259" r:id="rId7"/>
    <p:sldId id="273" r:id="rId8"/>
    <p:sldId id="274" r:id="rId9"/>
    <p:sldId id="304" r:id="rId10"/>
    <p:sldId id="305" r:id="rId11"/>
    <p:sldId id="307" r:id="rId12"/>
    <p:sldId id="286" r:id="rId13"/>
    <p:sldId id="275" r:id="rId14"/>
    <p:sldId id="276" r:id="rId15"/>
    <p:sldId id="277" r:id="rId16"/>
    <p:sldId id="309" r:id="rId17"/>
    <p:sldId id="290" r:id="rId18"/>
    <p:sldId id="313" r:id="rId19"/>
    <p:sldId id="310" r:id="rId20"/>
    <p:sldId id="311" r:id="rId21"/>
    <p:sldId id="312" r:id="rId22"/>
    <p:sldId id="289" r:id="rId23"/>
    <p:sldId id="281" r:id="rId24"/>
    <p:sldId id="314" r:id="rId25"/>
    <p:sldId id="326" r:id="rId26"/>
    <p:sldId id="327" r:id="rId27"/>
    <p:sldId id="315" r:id="rId28"/>
    <p:sldId id="316" r:id="rId29"/>
    <p:sldId id="317" r:id="rId30"/>
    <p:sldId id="318" r:id="rId31"/>
    <p:sldId id="319" r:id="rId32"/>
    <p:sldId id="291" r:id="rId33"/>
    <p:sldId id="293" r:id="rId34"/>
    <p:sldId id="292" r:id="rId35"/>
    <p:sldId id="282" r:id="rId36"/>
    <p:sldId id="320" r:id="rId37"/>
    <p:sldId id="325" r:id="rId38"/>
    <p:sldId id="324" r:id="rId39"/>
    <p:sldId id="321" r:id="rId40"/>
    <p:sldId id="322" r:id="rId41"/>
    <p:sldId id="323" r:id="rId42"/>
    <p:sldId id="295" r:id="rId43"/>
    <p:sldId id="296" r:id="rId44"/>
    <p:sldId id="297" r:id="rId45"/>
    <p:sldId id="299" r:id="rId46"/>
    <p:sldId id="302" r:id="rId47"/>
    <p:sldId id="303" r:id="rId48"/>
    <p:sldId id="284" r:id="rId49"/>
    <p:sldId id="306" r:id="rId50"/>
    <p:sldId id="328" r:id="rId51"/>
    <p:sldId id="285" r:id="rId52"/>
    <p:sldId id="329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986"/>
    <p:restoredTop sz="93692"/>
  </p:normalViewPr>
  <p:slideViewPr>
    <p:cSldViewPr snapToGrid="0" snapToObjects="1">
      <p:cViewPr varScale="1">
        <p:scale>
          <a:sx n="54" d="100"/>
          <a:sy n="54" d="100"/>
        </p:scale>
        <p:origin x="200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Relationship Id="rId2" Type="http://schemas.openxmlformats.org/officeDocument/2006/relationships/image" Target="../media/image6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A564-92CE-C645-A501-5DFAF3F87205}" type="datetimeFigureOut">
              <a:rPr lang="en-US" smtClean="0"/>
              <a:t>4/6/18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62577-BDEC-E54E-8E0D-04A481D94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7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D3D790-15CF-4428-ABDA-2F49CBE1AEA8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45104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D3D790-15CF-4428-ABDA-2F49CBE1AEA8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6496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62577-BDEC-E54E-8E0D-04A481D949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3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648402-060C-7E4E-BFC6-7C722AF42744}" type="slidenum">
              <a:rPr lang="cs-CZ" altLang="x-none"/>
              <a:pPr/>
              <a:t>25</a:t>
            </a:fld>
            <a:endParaRPr lang="cs-CZ" altLang="x-none"/>
          </a:p>
        </p:txBody>
      </p:sp>
      <p:sp>
        <p:nvSpPr>
          <p:cNvPr id="209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032767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6350" y="736600"/>
            <a:ext cx="4802188" cy="3602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smtClean="0">
                <a:ea typeface="ＭＳ Ｐ明朝" charset="-128"/>
              </a:rPr>
              <a:t>As you know, in Time-Of-Flight Positron Emission Tomography, TOF information provides better localization of the annihilation event and improves the signal-to-noise ratio of the reconstructed image.</a:t>
            </a:r>
          </a:p>
          <a:p>
            <a:pPr eaLnBrk="1" hangingPunct="1"/>
            <a:r>
              <a:rPr lang="en-US" altLang="ja-JP" smtClean="0">
                <a:ea typeface="ＭＳ Ｐ明朝" charset="-128"/>
              </a:rPr>
              <a:t>For example, when timing resolution is 300ps, position resolution is 4.5cm along the line of response.</a:t>
            </a:r>
          </a:p>
          <a:p>
            <a:pPr eaLnBrk="1" hangingPunct="1"/>
            <a:r>
              <a:rPr lang="en-US" altLang="ja-JP" smtClean="0">
                <a:ea typeface="ＭＳ Ｐ明朝" charset="-128"/>
              </a:rPr>
              <a:t>In fact, timing resolution depends on the scintillation light yield, detector performance and read out noise.</a:t>
            </a:r>
          </a:p>
          <a:p>
            <a:pPr eaLnBrk="1" hangingPunct="1"/>
            <a:r>
              <a:rPr lang="en-US" altLang="ja-JP" smtClean="0">
                <a:ea typeface="ＭＳ Ｐ明朝" charset="-128"/>
              </a:rPr>
              <a:t>Multi-Pixel Photon Counter, MPPC is a silicon photomultiplier and expected for use in PET-MR.</a:t>
            </a:r>
          </a:p>
          <a:p>
            <a:pPr eaLnBrk="1" hangingPunct="1"/>
            <a:r>
              <a:rPr lang="en-US" altLang="ja-JP" smtClean="0">
                <a:ea typeface="ＭＳ Ｐ明朝" charset="-128"/>
              </a:rPr>
              <a:t>Timing resolution required for the MPPC is less than 200ps.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8063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4298A-60F7-184D-8B6B-520C6EF7D13C}" type="slidenum">
              <a:rPr lang="cs-CZ" altLang="x-none"/>
              <a:pPr/>
              <a:t>38</a:t>
            </a:fld>
            <a:endParaRPr lang="cs-CZ" altLang="x-none"/>
          </a:p>
        </p:txBody>
      </p:sp>
      <p:sp>
        <p:nvSpPr>
          <p:cNvPr id="184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92730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271346-FD5B-1C4D-AF6C-88A855386C4F}" type="slidenum">
              <a:rPr lang="cs-CZ" altLang="x-none"/>
              <a:pPr/>
              <a:t>39</a:t>
            </a:fld>
            <a:endParaRPr lang="cs-CZ" altLang="x-none"/>
          </a:p>
        </p:txBody>
      </p:sp>
      <p:sp>
        <p:nvSpPr>
          <p:cNvPr id="191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37692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2338F64-87BA-4BC7-8590-B7AFD3FA762F}" type="slidenum">
              <a:rPr lang="en-US"/>
              <a:pPr eaLnBrk="1" hangingPunct="1"/>
              <a:t>42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8243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FE48DB-8CC0-4C49-A3E1-80EA0AE83A6D}" type="slidenum">
              <a:rPr lang="en-US"/>
              <a:pPr eaLnBrk="1" hangingPunct="1"/>
              <a:t>44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425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91E8-FD08-1147-A8A1-0F1377E132B5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3C28-7904-4347-83AD-CE95C1D1CA8B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A7EE-8584-9A4D-8FD1-3D6A0CFA4ED6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620000" y="6389914"/>
            <a:ext cx="1524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8F4DA-A0E0-49AD-942F-1498570517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143000" y="6553200"/>
            <a:ext cx="6934200" cy="304800"/>
          </a:xfrm>
          <a:ln/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53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A8F4D-9F11-4C3F-B199-E4FED77FD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>
            <a:lvl1pPr algn="ctr"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1066800" y="685800"/>
            <a:ext cx="6781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73343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>
          <a:xfrm>
            <a:off x="703263" y="6400800"/>
            <a:ext cx="2319337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7713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</p:spTree>
    <p:extLst>
      <p:ext uri="{BB962C8B-B14F-4D97-AF65-F5344CB8AC3E}">
        <p14:creationId xmlns:p14="http://schemas.microsoft.com/office/powerpoint/2010/main" val="93203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F6065-2B8B-2F48-AD99-42D905B96F92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D85E-8486-584D-9CC0-96A304D88641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C1B7-23AA-2944-86C4-365BBD5CBCEA}" type="datetime1">
              <a:rPr lang="cs-CZ" smtClean="0"/>
              <a:t>07.04.18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32EB-674D-FB47-8075-094EB5C34430}" type="datetime1">
              <a:rPr lang="cs-CZ" smtClean="0"/>
              <a:t>07.04.18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951E-358E-A140-A1E2-A7AEB061E871}" type="datetime1">
              <a:rPr lang="cs-CZ" smtClean="0"/>
              <a:t>07.04.18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237A-0B32-6847-9273-B84FB296E585}" type="datetime1">
              <a:rPr lang="cs-CZ" smtClean="0"/>
              <a:t>07.04.18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AFAD-2F0F-F847-BEE1-56E69EDA23BB}" type="datetime1">
              <a:rPr lang="cs-CZ" smtClean="0"/>
              <a:t>07.04.18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53B6-B8C4-4546-867E-C42C13DACF03}" type="datetime1">
              <a:rPr lang="cs-CZ" smtClean="0"/>
              <a:t>07.04.18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B73E-C0F4-6E41-8A99-E33547412591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EE17F-FF86-4047-9181-342945EFE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wmf"/><Relationship Id="rId3" Type="http://schemas.openxmlformats.org/officeDocument/2006/relationships/image" Target="../media/image2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png"/><Relationship Id="rId9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media" Target="file://///Users/dolezal/vyuka/predmety/polovodice/talks/Animace/popl_x-ray_wire2_15_divx.avi" TargetMode="External"/><Relationship Id="rId4" Type="http://schemas.openxmlformats.org/officeDocument/2006/relationships/video" Target="file://///Users/dolezal/vyuka/predmety/polovodice/talks/Animace/popl_x-ray_wire2_15_divx.avi" TargetMode="External"/><Relationship Id="rId5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microsoft.com/office/2007/relationships/media" Target="file://///Users/dolezal/vyuka/predmety/polovodice/talks/Animace/poplasnak_wire_divx.avi" TargetMode="External"/><Relationship Id="rId2" Type="http://schemas.openxmlformats.org/officeDocument/2006/relationships/video" Target="file://///Users/dolezal/vyuka/predmety/polovodice/talks/Animace/poplasnak_wire_divx.avi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70.w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68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6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2.wmf"/><Relationship Id="rId3" Type="http://schemas.openxmlformats.org/officeDocument/2006/relationships/image" Target="../media/image7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4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Imaging detectors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Zdeněk</a:t>
            </a:r>
            <a:r>
              <a:rPr lang="en-US" dirty="0" smtClean="0"/>
              <a:t> </a:t>
            </a:r>
            <a:r>
              <a:rPr lang="en-US" dirty="0" err="1" smtClean="0"/>
              <a:t>Doležal</a:t>
            </a:r>
            <a:endParaRPr lang="en-US" dirty="0" smtClean="0"/>
          </a:p>
          <a:p>
            <a:r>
              <a:rPr lang="en-US" dirty="0" err="1" smtClean="0"/>
              <a:t>Výjezdní</a:t>
            </a:r>
            <a:r>
              <a:rPr lang="en-US" dirty="0" smtClean="0"/>
              <a:t> </a:t>
            </a:r>
            <a:r>
              <a:rPr lang="en-US" dirty="0" err="1" smtClean="0"/>
              <a:t>seminář</a:t>
            </a:r>
            <a:r>
              <a:rPr lang="en-US" dirty="0" smtClean="0"/>
              <a:t> ÚČJF 2018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FA39-4050-A148-BE36-7EE969D2F9FC}" type="datetime1">
              <a:rPr lang="cs-CZ" smtClean="0"/>
              <a:t>07.04.18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4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 Silicon (</a:t>
            </a:r>
            <a:r>
              <a:rPr lang="en-US" dirty="0" err="1" smtClean="0"/>
              <a:t>aSi:H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456192"/>
            <a:ext cx="7886700" cy="23284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Non-crystalline form of Silicon</a:t>
            </a:r>
          </a:p>
          <a:p>
            <a:r>
              <a:rPr lang="en-US" dirty="0" smtClean="0"/>
              <a:t>Worse electrical properties (leakage current, efficiency)</a:t>
            </a:r>
          </a:p>
          <a:p>
            <a:r>
              <a:rPr lang="en-US" dirty="0" smtClean="0"/>
              <a:t>Cheaper than crystalline</a:t>
            </a:r>
          </a:p>
          <a:p>
            <a:r>
              <a:rPr lang="en-US" dirty="0" smtClean="0"/>
              <a:t>Used at solar cells, etc. </a:t>
            </a:r>
          </a:p>
          <a:p>
            <a:r>
              <a:rPr lang="en-US" dirty="0" smtClean="0"/>
              <a:t>Dangling bonds passivated by Hydrogen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288991"/>
            <a:ext cx="6400800" cy="208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1102" r="13076"/>
          <a:stretch/>
        </p:blipFill>
        <p:spPr>
          <a:xfrm>
            <a:off x="6457950" y="2699427"/>
            <a:ext cx="2395106" cy="158956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10F9-8107-0845-8B5D-BF3467E76F0C}" type="datetime1">
              <a:rPr lang="cs-CZ" smtClean="0"/>
              <a:t>07.04.18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01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822"/>
            <a:ext cx="9144000" cy="60283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07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3651"/>
            <a:ext cx="9144000" cy="567069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9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" y="0"/>
            <a:ext cx="8621486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9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22" y="0"/>
            <a:ext cx="8442356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9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940"/>
            <a:ext cx="9144000" cy="6610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49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technologies used for photons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" y="762000"/>
            <a:ext cx="8365792" cy="522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28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Scintillators: indirect detection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10" y="1995055"/>
            <a:ext cx="8983314" cy="290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338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5879"/>
            <a:ext cx="9144000" cy="590624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65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CCDs as detectors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63" y="1225550"/>
            <a:ext cx="7445237" cy="469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7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" y="1676400"/>
            <a:ext cx="9144000" cy="4191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dirty="0"/>
              <a:t>Hartmut F.-W. Sadrozinski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 i="1" dirty="0"/>
              <a:t>SCIPP, UC Santa Cruz, CA 95064 USA</a:t>
            </a:r>
          </a:p>
        </p:txBody>
      </p:sp>
      <p:sp>
        <p:nvSpPr>
          <p:cNvPr id="205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BE516D-F739-49D8-8EFD-4CC1918ED1AF}" type="slidenum">
              <a:rPr lang="en-US"/>
              <a:pPr eaLnBrk="1" hangingPunct="1"/>
              <a:t>2</a:t>
            </a:fld>
            <a:endParaRPr lang="en-US" dirty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229600" cy="1524000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Particle Detector </a:t>
            </a:r>
            <a:br>
              <a:rPr lang="en-US" b="1" dirty="0" smtClean="0"/>
            </a:br>
            <a:r>
              <a:rPr lang="en-US" b="1" dirty="0" smtClean="0"/>
              <a:t>Applications in Medicine</a:t>
            </a: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737" y="3124202"/>
            <a:ext cx="5562600" cy="315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69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CCDs as detectors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2D structure can be made</a:t>
            </a:r>
          </a:p>
          <a:p>
            <a:r>
              <a:rPr lang="en-US" dirty="0" smtClean="0"/>
              <a:t>Drawback</a:t>
            </a:r>
            <a:r>
              <a:rPr lang="en-US" dirty="0"/>
              <a:t>: charge coming during R/O is misidentified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549" y="2244435"/>
            <a:ext cx="4097145" cy="393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72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Pixels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4649932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Signal </a:t>
            </a:r>
            <a:r>
              <a:rPr lang="en-US" dirty="0" smtClean="0"/>
              <a:t>transferred </a:t>
            </a:r>
            <a:r>
              <a:rPr lang="en-US" dirty="0"/>
              <a:t>to special readout chip attached to the pixel </a:t>
            </a:r>
            <a:r>
              <a:rPr lang="en-US" dirty="0" smtClean="0"/>
              <a:t>chip</a:t>
            </a:r>
          </a:p>
          <a:p>
            <a:r>
              <a:rPr lang="en-US" dirty="0" smtClean="0"/>
              <a:t>Typical </a:t>
            </a:r>
            <a:r>
              <a:rPr lang="en-US" dirty="0"/>
              <a:t>pixel size is 50 </a:t>
            </a:r>
            <a:r>
              <a:rPr lang="en-US" dirty="0" err="1"/>
              <a:t>μm</a:t>
            </a:r>
            <a:r>
              <a:rPr lang="en-US" dirty="0"/>
              <a:t> ×50μm </a:t>
            </a:r>
            <a:endParaRPr lang="en-US" dirty="0" smtClean="0"/>
          </a:p>
          <a:p>
            <a:r>
              <a:rPr lang="en-US" dirty="0" smtClean="0"/>
              <a:t>Often </a:t>
            </a:r>
            <a:r>
              <a:rPr lang="en-US" dirty="0"/>
              <a:t>digital (binary) resolution </a:t>
            </a:r>
            <a:endParaRPr lang="en-US" dirty="0"/>
          </a:p>
          <a:p>
            <a:r>
              <a:rPr lang="en-US" dirty="0"/>
              <a:t>Small pixel area</a:t>
            </a:r>
            <a:br>
              <a:rPr lang="en-US" dirty="0"/>
            </a:br>
            <a:r>
              <a:rPr lang="en-US" dirty="0"/>
              <a:t>Low detector capacitance </a:t>
            </a:r>
            <a:endParaRPr lang="en-US" dirty="0" smtClean="0"/>
          </a:p>
          <a:p>
            <a:r>
              <a:rPr lang="en-US" dirty="0" smtClean="0"/>
              <a:t>Large </a:t>
            </a:r>
            <a:r>
              <a:rPr lang="en-US" dirty="0"/>
              <a:t>S/N (e.g. 150:1</a:t>
            </a:r>
            <a:r>
              <a:rPr lang="en-US" dirty="0" smtClean="0"/>
              <a:t>)</a:t>
            </a:r>
          </a:p>
          <a:p>
            <a:r>
              <a:rPr lang="en-US" dirty="0" smtClean="0"/>
              <a:t>Small </a:t>
            </a:r>
            <a:r>
              <a:rPr lang="en-US" dirty="0"/>
              <a:t>pixel volume: low leakage current </a:t>
            </a:r>
            <a:endParaRPr lang="en-US" dirty="0" smtClean="0"/>
          </a:p>
          <a:p>
            <a:r>
              <a:rPr lang="en-US" dirty="0" smtClean="0"/>
              <a:t>Drawback</a:t>
            </a:r>
            <a:r>
              <a:rPr lang="en-US" dirty="0"/>
              <a:t>: many R/O channels, data, large power </a:t>
            </a:r>
            <a:r>
              <a:rPr lang="en-US" dirty="0" smtClean="0"/>
              <a:t>consumption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83671" y="630238"/>
            <a:ext cx="2971800" cy="2590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F6065-2B8B-2F48-AD99-42D905B96F92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950" y="3224213"/>
            <a:ext cx="36830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35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Monolithic Active pixels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Silicon used both in a detector and in processing electronics </a:t>
            </a:r>
            <a:endParaRPr lang="en-US" dirty="0" smtClean="0"/>
          </a:p>
          <a:p>
            <a:r>
              <a:rPr lang="en-US" dirty="0" smtClean="0"/>
              <a:t>Why </a:t>
            </a:r>
            <a:r>
              <a:rPr lang="en-US" dirty="0"/>
              <a:t>not integrated? </a:t>
            </a:r>
            <a:endParaRPr lang="en-US" dirty="0" smtClean="0"/>
          </a:p>
          <a:p>
            <a:r>
              <a:rPr lang="en-US" dirty="0" smtClean="0"/>
              <a:t>Using </a:t>
            </a:r>
            <a:r>
              <a:rPr lang="en-US" dirty="0"/>
              <a:t>the same </a:t>
            </a:r>
            <a:r>
              <a:rPr lang="en-US" dirty="0" smtClean="0"/>
              <a:t>wafer/substrate</a:t>
            </a:r>
          </a:p>
          <a:p>
            <a:r>
              <a:rPr lang="en-US" dirty="0" smtClean="0"/>
              <a:t>This </a:t>
            </a:r>
            <a:r>
              <a:rPr lang="en-US" dirty="0"/>
              <a:t>is not so </a:t>
            </a:r>
            <a:r>
              <a:rPr lang="en-US" dirty="0" smtClean="0"/>
              <a:t>easy:</a:t>
            </a:r>
          </a:p>
          <a:p>
            <a:pPr lvl="1"/>
            <a:r>
              <a:rPr lang="en-US" dirty="0" smtClean="0"/>
              <a:t>Electronics </a:t>
            </a:r>
            <a:r>
              <a:rPr lang="en-US" dirty="0"/>
              <a:t>needs high conductivity Si </a:t>
            </a:r>
            <a:endParaRPr lang="en-US" dirty="0"/>
          </a:p>
          <a:p>
            <a:pPr lvl="1"/>
            <a:r>
              <a:rPr lang="en-US" dirty="0"/>
              <a:t>Detectors need high-resistivity Si (to achieve depletion) Several approaches to match these contradictions: </a:t>
            </a:r>
            <a:endParaRPr lang="en-US" dirty="0"/>
          </a:p>
          <a:p>
            <a:r>
              <a:rPr lang="en-US" dirty="0"/>
              <a:t>Monolithic Active Pixels </a:t>
            </a:r>
            <a:endParaRPr lang="en-US" dirty="0" smtClean="0"/>
          </a:p>
          <a:p>
            <a:r>
              <a:rPr lang="en-US" dirty="0" smtClean="0"/>
              <a:t>DEPFET </a:t>
            </a:r>
            <a:r>
              <a:rPr lang="en-US" dirty="0"/>
              <a:t>Pixels 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28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82" y="0"/>
            <a:ext cx="8558236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32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304"/>
            <a:ext cx="9144000" cy="660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55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x-none"/>
              <a:t>VERTE</a:t>
            </a:r>
            <a:r>
              <a:rPr lang="en-US" altLang="x-none" sz="1200" i="1">
                <a:solidFill>
                  <a:srgbClr val="FF0000"/>
                </a:solidFill>
              </a:rPr>
              <a:t>X</a:t>
            </a:r>
            <a:r>
              <a:rPr lang="en-US" altLang="x-none" sz="800" i="1">
                <a:solidFill>
                  <a:srgbClr val="FF0000"/>
                </a:solidFill>
              </a:rPr>
              <a:t> </a:t>
            </a:r>
            <a:r>
              <a:rPr lang="en-US" altLang="x-none"/>
              <a:t>06, 29/9/2006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altLang="x-none"/>
              <a:t>Stanislav Pospíšil</a:t>
            </a:r>
            <a:endParaRPr lang="en-US" altLang="x-none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High resolution X-ray radiography:</a:t>
            </a:r>
            <a: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Imaging of Termites</a:t>
            </a:r>
            <a:endParaRPr lang="cs-CZ" altLang="x-none" sz="4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746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984375"/>
            <a:ext cx="2128838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7468" name="Picture 12" descr="subterm_work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1982788"/>
            <a:ext cx="273208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6102350" y="1982788"/>
            <a:ext cx="2540000" cy="4040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US" altLang="x-none" sz="1400"/>
              <a:t>The imaging of termites as a model </a:t>
            </a:r>
            <a:r>
              <a:rPr lang="en-US" altLang="x-none" sz="1400" b="1">
                <a:solidFill>
                  <a:srgbClr val="1A1C3A"/>
                </a:solidFill>
              </a:rPr>
              <a:t>soft tissue organism</a:t>
            </a:r>
            <a:r>
              <a:rPr lang="en-US" altLang="x-none" sz="1400"/>
              <a:t> is particularly difficult due to their </a:t>
            </a:r>
            <a:r>
              <a:rPr lang="en-US" altLang="x-none" sz="1400" b="1">
                <a:solidFill>
                  <a:srgbClr val="1A1C3A"/>
                </a:solidFill>
              </a:rPr>
              <a:t>poorly sclerotized</a:t>
            </a:r>
            <a:r>
              <a:rPr lang="en-US" altLang="x-none" sz="1400"/>
              <a:t> cuticle making difficult to observe the anatomic structures with an optimal contrast. </a:t>
            </a:r>
          </a:p>
          <a:p>
            <a:pPr algn="l">
              <a:spcBef>
                <a:spcPct val="50000"/>
              </a:spcBef>
            </a:pPr>
            <a:r>
              <a:rPr lang="en-US" altLang="x-none" sz="1400"/>
              <a:t>Moreover, they are vulnerable to damage when they are manipulated or treated during sample preparation. </a:t>
            </a:r>
          </a:p>
          <a:p>
            <a:pPr algn="l">
              <a:spcBef>
                <a:spcPct val="50000"/>
              </a:spcBef>
            </a:pPr>
            <a:r>
              <a:rPr lang="en-US" altLang="x-none" sz="1400"/>
              <a:t>Thus, the termites represent an ideal model to optimize the accuracy and sensitivity of the developed method.</a:t>
            </a:r>
            <a:endParaRPr lang="cs-CZ" altLang="x-none" sz="1400"/>
          </a:p>
        </p:txBody>
      </p:sp>
    </p:spTree>
    <p:extLst>
      <p:ext uri="{BB962C8B-B14F-4D97-AF65-F5344CB8AC3E}">
        <p14:creationId xmlns:p14="http://schemas.microsoft.com/office/powerpoint/2010/main" val="574333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x-none"/>
              <a:t>VERTE</a:t>
            </a:r>
            <a:r>
              <a:rPr lang="en-US" altLang="x-none" sz="1200" i="1">
                <a:solidFill>
                  <a:srgbClr val="FF0000"/>
                </a:solidFill>
              </a:rPr>
              <a:t>X</a:t>
            </a:r>
            <a:r>
              <a:rPr lang="en-US" altLang="x-none" sz="800" i="1">
                <a:solidFill>
                  <a:srgbClr val="FF0000"/>
                </a:solidFill>
              </a:rPr>
              <a:t> </a:t>
            </a:r>
            <a:r>
              <a:rPr lang="en-US" altLang="x-none"/>
              <a:t>06, 29/9/2006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altLang="x-none"/>
              <a:t>Stanislav Pospíšil</a:t>
            </a:r>
            <a:endParaRPr lang="en-US" altLang="x-none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High resolution X-ray radiography:</a:t>
            </a:r>
            <a: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x-none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Imaging of Termites</a:t>
            </a:r>
            <a:endParaRPr lang="cs-CZ" altLang="x-none" sz="4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9215" name="Picture 15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946275"/>
            <a:ext cx="3262313" cy="421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24" name="Picture 24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3227388"/>
            <a:ext cx="4056063" cy="2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25" name="Text Box 25"/>
          <p:cNvSpPr txBox="1">
            <a:spLocks noChangeArrowheads="1"/>
          </p:cNvSpPr>
          <p:nvPr/>
        </p:nvSpPr>
        <p:spPr bwMode="auto">
          <a:xfrm>
            <a:off x="4422775" y="1855788"/>
            <a:ext cx="38830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x-none" sz="1600"/>
              <a:t>X-ray transmission image of termite worker body (left) and detail of its head (bottom). Even fine internal structure of the antennae is recognized.</a:t>
            </a:r>
          </a:p>
          <a:p>
            <a:pPr algn="l"/>
            <a:endParaRPr lang="en-US" altLang="x-none" sz="500"/>
          </a:p>
          <a:p>
            <a:pPr algn="l"/>
            <a:r>
              <a:rPr lang="en-US" altLang="x-none" sz="1200"/>
              <a:t>(Magnified 15x, time=30s, tube at 40kV and 70</a:t>
            </a:r>
            <a:r>
              <a:rPr lang="en-US" altLang="x-none" sz="1200">
                <a:latin typeface="Symbol" charset="2"/>
              </a:rPr>
              <a:t>m</a:t>
            </a:r>
            <a:r>
              <a:rPr lang="en-US" altLang="x-none" sz="1200"/>
              <a:t>A)</a:t>
            </a:r>
            <a:endParaRPr lang="cs-CZ" altLang="x-none" sz="1200"/>
          </a:p>
        </p:txBody>
      </p:sp>
    </p:spTree>
    <p:extLst>
      <p:ext uri="{BB962C8B-B14F-4D97-AF65-F5344CB8AC3E}">
        <p14:creationId xmlns:p14="http://schemas.microsoft.com/office/powerpoint/2010/main" val="41036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3" t="24796" r="8462" b="15541"/>
          <a:stretch/>
        </p:blipFill>
        <p:spPr>
          <a:xfrm>
            <a:off x="0" y="5171315"/>
            <a:ext cx="2590800" cy="13219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6977" y="6244466"/>
            <a:ext cx="2743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A. Del Guerra, RESMDD12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1" t="21940" r="57000" b="29721"/>
          <a:stretch/>
        </p:blipFill>
        <p:spPr>
          <a:xfrm>
            <a:off x="97543" y="2071420"/>
            <a:ext cx="2885980" cy="30339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" t="25623" r="48167" b="10985"/>
          <a:stretch/>
        </p:blipFill>
        <p:spPr>
          <a:xfrm>
            <a:off x="3124200" y="2071420"/>
            <a:ext cx="2924450" cy="30339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" t="23816" r="51332" b="14616"/>
          <a:stretch/>
        </p:blipFill>
        <p:spPr>
          <a:xfrm>
            <a:off x="6219811" y="2071420"/>
            <a:ext cx="2847989" cy="30339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97622" y="76200"/>
            <a:ext cx="6350977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0066"/>
                </a:solidFill>
              </a:rPr>
              <a:t>Positron Emission Tomography PET</a:t>
            </a:r>
            <a:endParaRPr lang="en-US" sz="2800" b="1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182" y="685800"/>
            <a:ext cx="88365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Study accumulation of radioactive tracers in specific organs. </a:t>
            </a:r>
          </a:p>
          <a:p>
            <a:pPr algn="l"/>
            <a:r>
              <a:rPr lang="en-US" dirty="0" smtClean="0"/>
              <a:t>The tracer has radioactive positron decay, and the positron annihilates within a short </a:t>
            </a:r>
          </a:p>
          <a:p>
            <a:pPr algn="l"/>
            <a:r>
              <a:rPr lang="en-US" dirty="0" smtClean="0"/>
              <a:t>Distance with emission of 511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l-GR" dirty="0" smtClean="0"/>
              <a:t>γ</a:t>
            </a:r>
            <a:r>
              <a:rPr lang="en-US" dirty="0" smtClean="0"/>
              <a:t> pair, which are observed in coincidence.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983523" y="5182637"/>
            <a:ext cx="3112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Resolution of detector (pitch)</a:t>
            </a:r>
          </a:p>
          <a:p>
            <a:pPr algn="l"/>
            <a:r>
              <a:rPr lang="en-US" dirty="0" smtClean="0"/>
              <a:t>Positron </a:t>
            </a:r>
            <a:r>
              <a:rPr lang="en-US" dirty="0"/>
              <a:t>r</a:t>
            </a:r>
            <a:r>
              <a:rPr lang="en-US" dirty="0" smtClean="0"/>
              <a:t>ange</a:t>
            </a:r>
          </a:p>
          <a:p>
            <a:pPr algn="l"/>
            <a:r>
              <a:rPr lang="en-US" dirty="0" smtClean="0"/>
              <a:t>A-collinearity</a:t>
            </a:r>
          </a:p>
          <a:p>
            <a:pPr algn="l"/>
            <a:r>
              <a:rPr lang="en-US" dirty="0" smtClean="0"/>
              <a:t>Parallax (depth)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220691" y="5218310"/>
            <a:ext cx="29233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T: true event </a:t>
            </a:r>
          </a:p>
          <a:p>
            <a:pPr algn="l"/>
            <a:r>
              <a:rPr lang="en-US" dirty="0" smtClean="0"/>
              <a:t>S: Compton Scatter</a:t>
            </a:r>
          </a:p>
          <a:p>
            <a:pPr algn="l"/>
            <a:r>
              <a:rPr lang="en-US" dirty="0" smtClean="0"/>
              <a:t>R: Random Coincidence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24530" y="1609130"/>
            <a:ext cx="3942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/>
              <a:t>Resolution and S/N Effects: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Hartmut F.-W. Sadrozinski: Medical applications, VCI 2013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7543" y="1609129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/>
              <a:t>Perfect Picture: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044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4" name="Rectangle 4"/>
          <p:cNvSpPr>
            <a:spLocks noChangeArrowheads="1"/>
          </p:cNvSpPr>
          <p:nvPr/>
        </p:nvSpPr>
        <p:spPr bwMode="auto">
          <a:xfrm>
            <a:off x="307814" y="152400"/>
            <a:ext cx="8569325" cy="5032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ja-JP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Reduce Accidentals &amp; Improve Image: TOF-PET  </a:t>
            </a:r>
            <a:endParaRPr lang="ja-JP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38" y="1062038"/>
            <a:ext cx="3368675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6100763" y="1038225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Arial" charset="0"/>
                <a:ea typeface="Arial Unicode MS" pitchFamily="50" charset="-128"/>
                <a:cs typeface="Arial Unicode MS" pitchFamily="50" charset="-128"/>
              </a:rPr>
              <a:t>t1</a:t>
            </a:r>
            <a:endParaRPr lang="en-US" altLang="ja-JP" sz="2000" baseline="30000">
              <a:latin typeface="Arial" charset="0"/>
              <a:cs typeface="Arial" charset="0"/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7467600" y="1636713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Arial" charset="0"/>
                <a:ea typeface="Arial Unicode MS" pitchFamily="50" charset="-128"/>
                <a:cs typeface="Arial Unicode MS" pitchFamily="50" charset="-128"/>
              </a:rPr>
              <a:t>t2</a:t>
            </a:r>
            <a:endParaRPr lang="en-US" altLang="ja-JP" sz="2000" baseline="30000">
              <a:latin typeface="Arial" charset="0"/>
              <a:cs typeface="Arial" charset="0"/>
            </a:endParaRPr>
          </a:p>
        </p:txBody>
      </p:sp>
      <p:sp>
        <p:nvSpPr>
          <p:cNvPr id="343049" name="Text Box 9"/>
          <p:cNvSpPr txBox="1">
            <a:spLocks noChangeArrowheads="1"/>
          </p:cNvSpPr>
          <p:nvPr/>
        </p:nvSpPr>
        <p:spPr bwMode="auto">
          <a:xfrm>
            <a:off x="5334179" y="4114800"/>
            <a:ext cx="36163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0" dirty="0" smtClean="0">
                <a:latin typeface="Arial" pitchFamily="34" charset="0"/>
                <a:ea typeface="Arial Unicode MS" pitchFamily="50" charset="-128"/>
                <a:cs typeface="Arial" pitchFamily="34" charset="0"/>
              </a:rPr>
              <a:t>Localization uncertainty:</a:t>
            </a:r>
          </a:p>
          <a:p>
            <a:pPr eaLnBrk="1" hangingPunct="1"/>
            <a:r>
              <a:rPr lang="en-US" altLang="ja-JP" sz="2000" b="0" dirty="0" err="1" smtClean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 err="1" smtClean="0">
                <a:latin typeface="Arial" charset="0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 smtClean="0">
                <a:latin typeface="Arial" charset="0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= c x </a:t>
            </a:r>
            <a:r>
              <a:rPr lang="en-US" altLang="ja-JP" sz="2000" b="0" dirty="0" err="1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 err="1">
                <a:latin typeface="Arial" charset="0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 /2</a:t>
            </a:r>
          </a:p>
          <a:p>
            <a:pPr eaLnBrk="1" hangingPunct="1"/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When </a:t>
            </a:r>
            <a:r>
              <a:rPr lang="en-US" altLang="ja-JP" sz="2000" b="0" dirty="0" err="1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 err="1">
                <a:latin typeface="Arial" charset="0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 = </a:t>
            </a:r>
            <a:r>
              <a:rPr lang="en-US" altLang="ja-JP" sz="2000" b="0" dirty="0" smtClean="0">
                <a:latin typeface="Arial" charset="0"/>
                <a:ea typeface="Arial Unicode MS" pitchFamily="50" charset="-128"/>
                <a:cs typeface="Arial Unicode MS" pitchFamily="50" charset="-128"/>
              </a:rPr>
              <a:t>200 </a:t>
            </a:r>
            <a:r>
              <a:rPr lang="en-US" altLang="ja-JP" sz="2000" b="0" dirty="0" err="1">
                <a:latin typeface="Arial" charset="0"/>
                <a:ea typeface="Arial Unicode MS" pitchFamily="50" charset="-128"/>
                <a:cs typeface="Arial Unicode MS" pitchFamily="50" charset="-128"/>
              </a:rPr>
              <a:t>ps</a:t>
            </a:r>
            <a:endParaRPr lang="en-US" altLang="ja-JP" sz="2000" b="0" dirty="0">
              <a:latin typeface="Arial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/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      </a:t>
            </a:r>
            <a:r>
              <a:rPr lang="en-US" altLang="ja-JP" sz="2000" b="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➔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b="0" dirty="0" err="1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 err="1">
                <a:latin typeface="Arial" charset="0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 = </a:t>
            </a:r>
            <a:r>
              <a:rPr lang="en-US" altLang="ja-JP" sz="2000" b="0" dirty="0" smtClean="0">
                <a:latin typeface="Arial" charset="0"/>
                <a:ea typeface="Arial Unicode MS" pitchFamily="50" charset="-128"/>
                <a:cs typeface="Arial Unicode MS" pitchFamily="50" charset="-128"/>
              </a:rPr>
              <a:t>3 </a:t>
            </a:r>
            <a:r>
              <a:rPr lang="en-US" altLang="ja-JP" sz="2000" b="0" dirty="0">
                <a:latin typeface="Arial" charset="0"/>
                <a:ea typeface="Arial Unicode MS" pitchFamily="50" charset="-128"/>
                <a:cs typeface="Arial Unicode MS" pitchFamily="50" charset="-128"/>
              </a:rPr>
              <a:t>cm</a:t>
            </a:r>
          </a:p>
          <a:p>
            <a:pPr eaLnBrk="1" hangingPunct="1"/>
            <a:endParaRPr lang="en-US" altLang="ja-JP" baseline="30000" dirty="0">
              <a:latin typeface="Arial" charset="0"/>
              <a:cs typeface="Arial" charset="0"/>
            </a:endParaRPr>
          </a:p>
        </p:txBody>
      </p:sp>
      <p:pic>
        <p:nvPicPr>
          <p:cNvPr id="717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1957388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 Box 19"/>
          <p:cNvSpPr txBox="1">
            <a:spLocks noChangeArrowheads="1"/>
          </p:cNvSpPr>
          <p:nvPr/>
        </p:nvSpPr>
        <p:spPr bwMode="auto">
          <a:xfrm>
            <a:off x="1763713" y="836613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Arial" charset="0"/>
                <a:ea typeface="Arial Unicode MS" pitchFamily="50" charset="-128"/>
                <a:cs typeface="Arial Unicode MS" pitchFamily="50" charset="-128"/>
              </a:rPr>
              <a:t>PET</a:t>
            </a:r>
            <a:endParaRPr lang="en-US" altLang="ja-JP" sz="2000" baseline="30000">
              <a:latin typeface="Arial" charset="0"/>
              <a:cs typeface="Arial" charset="0"/>
            </a:endParaRPr>
          </a:p>
        </p:txBody>
      </p:sp>
      <p:pic>
        <p:nvPicPr>
          <p:cNvPr id="7178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78213"/>
            <a:ext cx="1957388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 Box 21"/>
          <p:cNvSpPr txBox="1">
            <a:spLocks noChangeArrowheads="1"/>
          </p:cNvSpPr>
          <p:nvPr/>
        </p:nvSpPr>
        <p:spPr bwMode="auto">
          <a:xfrm>
            <a:off x="1763713" y="3284538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Arial" charset="0"/>
                <a:ea typeface="Arial Unicode MS" pitchFamily="50" charset="-128"/>
                <a:cs typeface="Arial Unicode MS" pitchFamily="50" charset="-128"/>
              </a:rPr>
              <a:t>TOF-PET</a:t>
            </a:r>
            <a:endParaRPr lang="en-US" altLang="ja-JP" sz="2000" baseline="30000">
              <a:latin typeface="Arial" charset="0"/>
              <a:cs typeface="Arial" charset="0"/>
            </a:endParaRPr>
          </a:p>
        </p:txBody>
      </p:sp>
      <p:pic>
        <p:nvPicPr>
          <p:cNvPr id="7180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5" t="21497" r="18704" b="18756"/>
          <a:stretch>
            <a:fillRect/>
          </a:stretch>
        </p:blipFill>
        <p:spPr bwMode="auto">
          <a:xfrm>
            <a:off x="2916238" y="1125538"/>
            <a:ext cx="1873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860800"/>
            <a:ext cx="1349375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Freeform 16"/>
          <p:cNvSpPr>
            <a:spLocks/>
          </p:cNvSpPr>
          <p:nvPr/>
        </p:nvSpPr>
        <p:spPr bwMode="auto">
          <a:xfrm>
            <a:off x="107950" y="908050"/>
            <a:ext cx="4968875" cy="2303463"/>
          </a:xfrm>
          <a:custGeom>
            <a:avLst/>
            <a:gdLst>
              <a:gd name="T0" fmla="*/ 0 w 3130"/>
              <a:gd name="T1" fmla="*/ 2147483647 h 1451"/>
              <a:gd name="T2" fmla="*/ 2147483647 w 3130"/>
              <a:gd name="T3" fmla="*/ 2147483647 h 1451"/>
              <a:gd name="T4" fmla="*/ 2147483647 w 3130"/>
              <a:gd name="T5" fmla="*/ 0 h 1451"/>
              <a:gd name="T6" fmla="*/ 0 60000 65536"/>
              <a:gd name="T7" fmla="*/ 0 60000 65536"/>
              <a:gd name="T8" fmla="*/ 0 60000 65536"/>
              <a:gd name="T9" fmla="*/ 0 w 3130"/>
              <a:gd name="T10" fmla="*/ 0 h 1451"/>
              <a:gd name="T11" fmla="*/ 3130 w 3130"/>
              <a:gd name="T12" fmla="*/ 1451 h 14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30" h="1451">
                <a:moveTo>
                  <a:pt x="0" y="1451"/>
                </a:moveTo>
                <a:lnTo>
                  <a:pt x="3130" y="1451"/>
                </a:lnTo>
                <a:lnTo>
                  <a:pt x="3130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640008" y="5715000"/>
            <a:ext cx="3032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@ </a:t>
            </a:r>
            <a:r>
              <a:rPr lang="en-US" sz="1400" dirty="0" smtClean="0"/>
              <a:t>VCI</a:t>
            </a:r>
          </a:p>
          <a:p>
            <a:r>
              <a:rPr lang="en-US" sz="1400" dirty="0" smtClean="0"/>
              <a:t>K</a:t>
            </a:r>
            <a:r>
              <a:rPr lang="en-US" sz="1400" dirty="0"/>
              <a:t>. </a:t>
            </a:r>
            <a:r>
              <a:rPr lang="en-US" sz="1400" dirty="0" smtClean="0"/>
              <a:t>Yamamoto 2012 IEEE NSS-MIC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Hartmut F.-W. Sadrozinski: Medical applications, VCI 2013</a:t>
            </a:r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FF6205-2CEC-40D3-9613-DD21CA59AF2B}" type="slidenum">
              <a:rPr lang="ja-JP" altLang="en-US" smtClean="0"/>
              <a:pPr>
                <a:defRPr/>
              </a:pPr>
              <a:t>28</a:t>
            </a:fld>
            <a:endParaRPr lang="en-US" altLang="ja-JP" dirty="0"/>
          </a:p>
        </p:txBody>
      </p:sp>
      <p:pic>
        <p:nvPicPr>
          <p:cNvPr id="18" name="図 4" descr="copy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423" y="6400800"/>
            <a:ext cx="2744787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2933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11" y="540327"/>
            <a:ext cx="8700647" cy="58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0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901700"/>
            <a:ext cx="8953500" cy="5054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F6065-2B8B-2F48-AD99-42D905B96F92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76" y="207818"/>
            <a:ext cx="8895522" cy="596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30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F6065-2B8B-2F48-AD99-42D905B96F92}" type="datetime1">
              <a:rPr lang="cs-CZ" smtClean="0"/>
              <a:t>07.04.18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9" y="365126"/>
            <a:ext cx="881249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10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342900"/>
            <a:ext cx="88519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92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imaging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Structural imaging</a:t>
            </a:r>
          </a:p>
          <a:p>
            <a:r>
              <a:rPr lang="en-US" dirty="0" smtClean="0"/>
              <a:t>Short beam time structure allows for dynamic imaging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764" y="1272310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457200"/>
            <a:ext cx="8788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97" y="0"/>
            <a:ext cx="8393206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587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x-none"/>
              <a:t>The Neutronography</a:t>
            </a:r>
          </a:p>
        </p:txBody>
      </p:sp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8" y="2427288"/>
            <a:ext cx="1555750" cy="150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09924" name="Group 4"/>
          <p:cNvGrpSpPr>
            <a:grpSpLocks/>
          </p:cNvGrpSpPr>
          <p:nvPr/>
        </p:nvGrpSpPr>
        <p:grpSpPr bwMode="auto">
          <a:xfrm>
            <a:off x="711200" y="2362200"/>
            <a:ext cx="1109663" cy="1697038"/>
            <a:chOff x="816" y="1728"/>
            <a:chExt cx="528" cy="1008"/>
          </a:xfrm>
        </p:grpSpPr>
        <p:sp>
          <p:nvSpPr>
            <p:cNvPr id="209925" name="Line 5"/>
            <p:cNvSpPr>
              <a:spLocks noChangeShapeType="1"/>
            </p:cNvSpPr>
            <p:nvPr/>
          </p:nvSpPr>
          <p:spPr bwMode="auto">
            <a:xfrm>
              <a:off x="816" y="235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6" name="Line 6"/>
            <p:cNvSpPr>
              <a:spLocks noChangeShapeType="1"/>
            </p:cNvSpPr>
            <p:nvPr/>
          </p:nvSpPr>
          <p:spPr bwMode="auto">
            <a:xfrm>
              <a:off x="1344" y="1728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7" name="Line 7"/>
            <p:cNvSpPr>
              <a:spLocks noChangeShapeType="1"/>
            </p:cNvSpPr>
            <p:nvPr/>
          </p:nvSpPr>
          <p:spPr bwMode="auto">
            <a:xfrm flipV="1">
              <a:off x="816" y="1728"/>
              <a:ext cx="528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8" name="Line 8"/>
            <p:cNvSpPr>
              <a:spLocks noChangeShapeType="1"/>
            </p:cNvSpPr>
            <p:nvPr/>
          </p:nvSpPr>
          <p:spPr bwMode="auto">
            <a:xfrm flipV="1">
              <a:off x="816" y="2112"/>
              <a:ext cx="528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29" name="Group 9"/>
          <p:cNvGrpSpPr>
            <a:grpSpLocks/>
          </p:cNvGrpSpPr>
          <p:nvPr/>
        </p:nvGrpSpPr>
        <p:grpSpPr bwMode="auto">
          <a:xfrm>
            <a:off x="849313" y="2819400"/>
            <a:ext cx="1941512" cy="782638"/>
            <a:chOff x="288" y="1776"/>
            <a:chExt cx="1344" cy="576"/>
          </a:xfrm>
        </p:grpSpPr>
        <p:sp>
          <p:nvSpPr>
            <p:cNvPr id="209930" name="Line 10"/>
            <p:cNvSpPr>
              <a:spLocks noChangeShapeType="1"/>
            </p:cNvSpPr>
            <p:nvPr/>
          </p:nvSpPr>
          <p:spPr bwMode="auto">
            <a:xfrm>
              <a:off x="864" y="177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1" name="Line 11"/>
            <p:cNvSpPr>
              <a:spLocks noChangeShapeType="1"/>
            </p:cNvSpPr>
            <p:nvPr/>
          </p:nvSpPr>
          <p:spPr bwMode="auto">
            <a:xfrm>
              <a:off x="672" y="196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2" name="Line 12"/>
            <p:cNvSpPr>
              <a:spLocks noChangeShapeType="1"/>
            </p:cNvSpPr>
            <p:nvPr/>
          </p:nvSpPr>
          <p:spPr bwMode="auto">
            <a:xfrm>
              <a:off x="480" y="2160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3" name="Line 13"/>
            <p:cNvSpPr>
              <a:spLocks noChangeShapeType="1"/>
            </p:cNvSpPr>
            <p:nvPr/>
          </p:nvSpPr>
          <p:spPr bwMode="auto">
            <a:xfrm>
              <a:off x="288" y="2352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0993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1774825"/>
            <a:ext cx="1195387" cy="261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09935" name="Group 15"/>
          <p:cNvGrpSpPr>
            <a:grpSpLocks/>
          </p:cNvGrpSpPr>
          <p:nvPr/>
        </p:nvGrpSpPr>
        <p:grpSpPr bwMode="auto">
          <a:xfrm>
            <a:off x="4316413" y="1905000"/>
            <a:ext cx="1109662" cy="2546350"/>
            <a:chOff x="3840" y="1152"/>
            <a:chExt cx="768" cy="1872"/>
          </a:xfrm>
        </p:grpSpPr>
        <p:sp>
          <p:nvSpPr>
            <p:cNvPr id="209936" name="Line 16"/>
            <p:cNvSpPr>
              <a:spLocks noChangeShapeType="1"/>
            </p:cNvSpPr>
            <p:nvPr/>
          </p:nvSpPr>
          <p:spPr bwMode="auto">
            <a:xfrm>
              <a:off x="3840" y="1920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7" name="Line 17"/>
            <p:cNvSpPr>
              <a:spLocks noChangeShapeType="1"/>
            </p:cNvSpPr>
            <p:nvPr/>
          </p:nvSpPr>
          <p:spPr bwMode="auto">
            <a:xfrm>
              <a:off x="4608" y="1152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8" name="Line 18"/>
            <p:cNvSpPr>
              <a:spLocks noChangeShapeType="1"/>
            </p:cNvSpPr>
            <p:nvPr/>
          </p:nvSpPr>
          <p:spPr bwMode="auto">
            <a:xfrm flipV="1">
              <a:off x="3840" y="1152"/>
              <a:ext cx="768" cy="7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9" name="Line 19"/>
            <p:cNvSpPr>
              <a:spLocks noChangeShapeType="1"/>
            </p:cNvSpPr>
            <p:nvPr/>
          </p:nvSpPr>
          <p:spPr bwMode="auto">
            <a:xfrm flipV="1">
              <a:off x="3840" y="2251"/>
              <a:ext cx="768" cy="7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40" name="Group 20"/>
          <p:cNvGrpSpPr>
            <a:grpSpLocks/>
          </p:cNvGrpSpPr>
          <p:nvPr/>
        </p:nvGrpSpPr>
        <p:grpSpPr bwMode="auto">
          <a:xfrm>
            <a:off x="3206750" y="2819400"/>
            <a:ext cx="1871663" cy="782638"/>
            <a:chOff x="1920" y="1776"/>
            <a:chExt cx="1296" cy="576"/>
          </a:xfrm>
        </p:grpSpPr>
        <p:sp>
          <p:nvSpPr>
            <p:cNvPr id="209941" name="Line 21"/>
            <p:cNvSpPr>
              <a:spLocks noChangeShapeType="1"/>
            </p:cNvSpPr>
            <p:nvPr/>
          </p:nvSpPr>
          <p:spPr bwMode="auto">
            <a:xfrm>
              <a:off x="2544" y="177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2" name="Line 22"/>
            <p:cNvSpPr>
              <a:spLocks noChangeShapeType="1"/>
            </p:cNvSpPr>
            <p:nvPr/>
          </p:nvSpPr>
          <p:spPr bwMode="auto">
            <a:xfrm>
              <a:off x="2352" y="196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3" name="Line 23"/>
            <p:cNvSpPr>
              <a:spLocks noChangeShapeType="1"/>
            </p:cNvSpPr>
            <p:nvPr/>
          </p:nvSpPr>
          <p:spPr bwMode="auto">
            <a:xfrm>
              <a:off x="2112" y="216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4" name="Line 24"/>
            <p:cNvSpPr>
              <a:spLocks noChangeShapeType="1"/>
            </p:cNvSpPr>
            <p:nvPr/>
          </p:nvSpPr>
          <p:spPr bwMode="auto">
            <a:xfrm>
              <a:off x="1920" y="235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9945" name="Text Box 25"/>
          <p:cNvSpPr txBox="1">
            <a:spLocks noChangeArrowheads="1"/>
          </p:cNvSpPr>
          <p:nvPr/>
        </p:nvSpPr>
        <p:spPr bwMode="auto">
          <a:xfrm>
            <a:off x="2081213" y="4635500"/>
            <a:ext cx="1930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x-none" sz="2400"/>
              <a:t>Specimen attenuating the beam</a:t>
            </a:r>
          </a:p>
        </p:txBody>
      </p:sp>
      <p:sp>
        <p:nvSpPr>
          <p:cNvPr id="209946" name="Text Box 26"/>
          <p:cNvSpPr txBox="1">
            <a:spLocks noChangeArrowheads="1"/>
          </p:cNvSpPr>
          <p:nvPr/>
        </p:nvSpPr>
        <p:spPr bwMode="auto">
          <a:xfrm>
            <a:off x="4125913" y="4641850"/>
            <a:ext cx="17049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x-none" sz="2400"/>
              <a:t>Shadow on detector</a:t>
            </a:r>
          </a:p>
          <a:p>
            <a:pPr algn="ctr"/>
            <a:r>
              <a:rPr lang="en-US" altLang="x-none" sz="2400"/>
              <a:t>plane</a:t>
            </a:r>
          </a:p>
        </p:txBody>
      </p:sp>
      <p:sp>
        <p:nvSpPr>
          <p:cNvPr id="209947" name="Rectangle 27"/>
          <p:cNvSpPr>
            <a:spLocks noChangeArrowheads="1"/>
          </p:cNvSpPr>
          <p:nvPr/>
        </p:nvSpPr>
        <p:spPr bwMode="auto">
          <a:xfrm>
            <a:off x="6178550" y="3209925"/>
            <a:ext cx="2425700" cy="2089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9948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75" y="3602038"/>
            <a:ext cx="234632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6364288" y="5356225"/>
            <a:ext cx="2122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2400"/>
              <a:t>Neutronogram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0" y="4660900"/>
            <a:ext cx="22558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x-none" sz="2400"/>
              <a:t>Parallel beam of thermal neutrons</a:t>
            </a:r>
          </a:p>
        </p:txBody>
      </p:sp>
    </p:spTree>
    <p:extLst>
      <p:ext uri="{BB962C8B-B14F-4D97-AF65-F5344CB8AC3E}">
        <p14:creationId xmlns:p14="http://schemas.microsoft.com/office/powerpoint/2010/main" val="1399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Neutronography with Medipix</a:t>
            </a:r>
          </a:p>
        </p:txBody>
      </p:sp>
      <p:pic>
        <p:nvPicPr>
          <p:cNvPr id="72709" name="Picture 5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3914775"/>
            <a:ext cx="4572000" cy="2284413"/>
          </a:xfrm>
          <a:noFill/>
          <a:ln/>
        </p:spPr>
      </p:pic>
      <p:sp>
        <p:nvSpPr>
          <p:cNvPr id="72708" name="Rectangle 4" descr="Rectangle: Click to edit Master text styles&#13;&#10;Second level&#13;&#10;Third level&#13;&#10;Fourth level&#13;&#10;Fifth level"/>
          <p:cNvSpPr>
            <a:spLocks noChangeArrowheads="1"/>
          </p:cNvSpPr>
          <p:nvPr/>
        </p:nvSpPr>
        <p:spPr bwMode="auto">
          <a:xfrm>
            <a:off x="788988" y="1766888"/>
            <a:ext cx="8066087" cy="257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charset="2"/>
              <a:buBlip>
                <a:blip r:embed="rId4"/>
              </a:buBlip>
              <a:tabLst>
                <a:tab pos="268288" algn="l"/>
              </a:tabLst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charset="2"/>
              <a:buChar char="w"/>
              <a:tabLst>
                <a:tab pos="268288" algn="l"/>
              </a:tabLst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tabLst>
                <a:tab pos="268288" algn="l"/>
              </a:tabLst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>
              <a:buFont typeface="Wingdings" charset="2"/>
              <a:buNone/>
            </a:pPr>
            <a:r>
              <a:rPr lang="en-US" altLang="x-none" sz="1600"/>
              <a:t>Conversion of thermal neutrons to heavy charged particles in </a:t>
            </a:r>
            <a:r>
              <a:rPr lang="en-US" altLang="x-none" sz="1600" b="1" baseline="30000"/>
              <a:t>6</a:t>
            </a:r>
            <a:r>
              <a:rPr lang="en-US" altLang="x-none" sz="1600" b="1"/>
              <a:t>Li</a:t>
            </a:r>
            <a:r>
              <a:rPr lang="en-US" altLang="x-none" sz="1600"/>
              <a:t> or </a:t>
            </a:r>
            <a:r>
              <a:rPr lang="en-US" altLang="x-none" sz="1600" baseline="30000"/>
              <a:t>10</a:t>
            </a:r>
            <a:r>
              <a:rPr lang="en-US" altLang="x-none" sz="1600" b="1"/>
              <a:t>B</a:t>
            </a:r>
            <a:r>
              <a:rPr lang="en-US" altLang="x-none" sz="1600"/>
              <a:t> converter layer.</a:t>
            </a:r>
            <a:endParaRPr lang="en-US" altLang="x-none" sz="16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x-none" sz="1600" b="1" baseline="30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x-none" sz="1600" b="1" baseline="30000"/>
              <a:t>10</a:t>
            </a:r>
            <a:r>
              <a:rPr lang="en-US" altLang="x-none" sz="1600" b="1"/>
              <a:t>B </a:t>
            </a:r>
            <a:r>
              <a:rPr lang="en-US" altLang="x-none" sz="1600"/>
              <a:t>reaction (Cross section 3840 barns at 0.0253 eV): 	</a:t>
            </a:r>
            <a:r>
              <a:rPr lang="cs-CZ" altLang="x-none" sz="1600"/>
              <a:t>  </a:t>
            </a:r>
            <a:endParaRPr lang="en-US" altLang="x-none" sz="16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x-none" sz="1600"/>
              <a:t>	</a:t>
            </a:r>
            <a:r>
              <a:rPr lang="en-US" altLang="x-none" sz="1600" baseline="30000"/>
              <a:t>10</a:t>
            </a:r>
            <a:r>
              <a:rPr lang="en-US" altLang="x-none" sz="1600"/>
              <a:t>B+n </a:t>
            </a:r>
            <a:r>
              <a:rPr lang="en-US" altLang="x-none" sz="1600">
                <a:sym typeface="Symbol" charset="2"/>
              </a:rPr>
              <a:t> </a:t>
            </a:r>
            <a:r>
              <a:rPr lang="en-US" altLang="x-none" sz="1600"/>
              <a:t>a (1.47 MeV) + </a:t>
            </a:r>
            <a:r>
              <a:rPr lang="en-US" altLang="x-none" sz="1600" baseline="30000"/>
              <a:t>7</a:t>
            </a:r>
            <a:r>
              <a:rPr lang="en-US" altLang="x-none" sz="1600"/>
              <a:t>Li (0.84 MeV) + </a:t>
            </a:r>
            <a:r>
              <a:rPr lang="en-US" altLang="x-none" sz="1600">
                <a:latin typeface="Symbol" charset="2"/>
              </a:rPr>
              <a:t>g</a:t>
            </a:r>
            <a:r>
              <a:rPr lang="en-US" altLang="x-none" sz="1600"/>
              <a:t> (0.48MeV)	(93.7%)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x-none" sz="1600"/>
              <a:t>	</a:t>
            </a:r>
            <a:r>
              <a:rPr lang="en-US" altLang="x-none" sz="1600" baseline="30000"/>
              <a:t>10</a:t>
            </a:r>
            <a:r>
              <a:rPr lang="en-US" altLang="x-none" sz="1600"/>
              <a:t>B+n </a:t>
            </a:r>
            <a:r>
              <a:rPr lang="en-US" altLang="x-none" sz="1600">
                <a:sym typeface="Symbol" charset="2"/>
              </a:rPr>
              <a:t> </a:t>
            </a:r>
            <a:r>
              <a:rPr lang="en-US" altLang="x-none" sz="1600"/>
              <a:t>a (1.78 MeV) + </a:t>
            </a:r>
            <a:r>
              <a:rPr lang="en-US" altLang="x-none" sz="1600" baseline="30000"/>
              <a:t>7</a:t>
            </a:r>
            <a:r>
              <a:rPr lang="en-US" altLang="x-none" sz="1600"/>
              <a:t>Li (1.01 MeV)  </a:t>
            </a:r>
            <a:r>
              <a:rPr lang="cs-CZ" altLang="x-none" sz="1600"/>
              <a:t>	</a:t>
            </a:r>
            <a:r>
              <a:rPr lang="en-US" altLang="x-none" sz="1600"/>
              <a:t>	(6.3%)</a:t>
            </a:r>
          </a:p>
          <a:p>
            <a:pPr>
              <a:buFont typeface="Wingdings" charset="2"/>
              <a:buNone/>
            </a:pPr>
            <a:endParaRPr lang="en-US" altLang="x-none" sz="1600" b="1" baseline="30000"/>
          </a:p>
          <a:p>
            <a:pPr>
              <a:buFont typeface="Wingdings" charset="2"/>
              <a:buNone/>
            </a:pPr>
            <a:r>
              <a:rPr lang="en-US" altLang="x-none" sz="1600" b="1" baseline="30000"/>
              <a:t>6</a:t>
            </a:r>
            <a:r>
              <a:rPr lang="en-US" altLang="x-none" sz="1600" b="1"/>
              <a:t>Li </a:t>
            </a:r>
            <a:r>
              <a:rPr lang="en-US" altLang="x-none" sz="1600"/>
              <a:t>reaction (cross section 940 barns at 0.0253 eV) :	</a:t>
            </a:r>
            <a:r>
              <a:rPr lang="cs-CZ" altLang="x-none" sz="1600"/>
              <a:t>  </a:t>
            </a:r>
            <a:endParaRPr lang="en-US" altLang="x-none" sz="1600"/>
          </a:p>
          <a:p>
            <a:pPr>
              <a:buFont typeface="Wingdings" charset="2"/>
              <a:buNone/>
            </a:pPr>
            <a:r>
              <a:rPr lang="en-US" altLang="x-none" sz="1600"/>
              <a:t>	</a:t>
            </a:r>
            <a:r>
              <a:rPr lang="en-US" altLang="x-none" sz="1600" baseline="30000"/>
              <a:t>6</a:t>
            </a:r>
            <a:r>
              <a:rPr lang="en-US" altLang="x-none" sz="1600"/>
              <a:t>Li + n </a:t>
            </a:r>
            <a:r>
              <a:rPr lang="en-US" altLang="x-none" sz="1600">
                <a:sym typeface="Symbol" charset="2"/>
              </a:rPr>
              <a:t> </a:t>
            </a:r>
            <a:r>
              <a:rPr lang="en-US" altLang="x-none" sz="1600">
                <a:latin typeface="Symbol" charset="2"/>
              </a:rPr>
              <a:t>a </a:t>
            </a:r>
            <a:r>
              <a:rPr lang="en-US" altLang="x-none" sz="1600"/>
              <a:t>(2.05 MeV) + </a:t>
            </a:r>
            <a:r>
              <a:rPr lang="en-US" altLang="x-none" sz="1600" baseline="30000"/>
              <a:t>3</a:t>
            </a:r>
            <a:r>
              <a:rPr lang="en-US" altLang="x-none" sz="1600"/>
              <a:t>H (2.72 MeV)</a:t>
            </a:r>
          </a:p>
          <a:p>
            <a:pPr>
              <a:buFont typeface="Wingdings" charset="2"/>
              <a:buNone/>
            </a:pPr>
            <a:endParaRPr lang="en-US" altLang="x-none" sz="1600"/>
          </a:p>
          <a:p>
            <a:pPr>
              <a:buFont typeface="Wingdings" charset="2"/>
              <a:buNone/>
            </a:pPr>
            <a:endParaRPr lang="en-US" altLang="x-none" sz="1600" baseline="30000"/>
          </a:p>
        </p:txBody>
      </p:sp>
      <p:pic>
        <p:nvPicPr>
          <p:cNvPr id="7271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8" y="4133850"/>
            <a:ext cx="2797175" cy="206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6810375" y="6199188"/>
            <a:ext cx="2020888" cy="3143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400" baseline="30000"/>
              <a:t>6</a:t>
            </a:r>
            <a:r>
              <a:rPr lang="en-US" altLang="x-none" sz="1400"/>
              <a:t>LiF layer: 3±1 mg/cm</a:t>
            </a:r>
            <a:r>
              <a:rPr lang="en-US" altLang="x-none" sz="1400" baseline="30000"/>
              <a:t>2</a:t>
            </a:r>
            <a:endParaRPr lang="cs-CZ" altLang="x-none" sz="1400" baseline="30000"/>
          </a:p>
        </p:txBody>
      </p:sp>
    </p:spTree>
    <p:extLst>
      <p:ext uri="{BB962C8B-B14F-4D97-AF65-F5344CB8AC3E}">
        <p14:creationId xmlns:p14="http://schemas.microsoft.com/office/powerpoint/2010/main" val="52018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x-none" sz="2800"/>
              <a:t>Sample objects – blank cartridge</a:t>
            </a:r>
            <a:endParaRPr lang="cs-CZ" altLang="x-none" sz="2800"/>
          </a:p>
        </p:txBody>
      </p:sp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1851025"/>
            <a:ext cx="12922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460500" y="3440113"/>
            <a:ext cx="1217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>
                <a:solidFill>
                  <a:schemeClr val="bg1"/>
                </a:solidFill>
              </a:rPr>
              <a:t>Photograph</a:t>
            </a:r>
            <a:endParaRPr lang="cs-CZ" altLang="x-none" sz="1600">
              <a:solidFill>
                <a:schemeClr val="bg1"/>
              </a:solidFill>
            </a:endParaRPr>
          </a:p>
        </p:txBody>
      </p:sp>
      <p:sp>
        <p:nvSpPr>
          <p:cNvPr id="162829" name="Rectangle 13"/>
          <p:cNvSpPr>
            <a:spLocks noChangeArrowheads="1"/>
          </p:cNvSpPr>
          <p:nvPr/>
        </p:nvSpPr>
        <p:spPr bwMode="auto">
          <a:xfrm>
            <a:off x="1436688" y="4330700"/>
            <a:ext cx="6664325" cy="2109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2821" name="Picture 5" descr="Blank cartidge by CCD"/>
          <p:cNvPicPr>
            <a:picLocks noChangeAspect="1" noChangeArrowheads="1"/>
          </p:cNvPicPr>
          <p:nvPr>
            <p:ph sz="quarter" idx="1"/>
          </p:nvPr>
        </p:nvPicPr>
        <p:blipFill>
          <a:blip r:embed="rId4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3363" y="4397375"/>
            <a:ext cx="1625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2823" name="Picture 7" descr="Blank cartidge by Medipix1"/>
          <p:cNvPicPr>
            <a:picLocks noChangeAspect="1" noChangeArrowheads="1"/>
          </p:cNvPicPr>
          <p:nvPr>
            <p:ph sz="quarter" idx="2"/>
          </p:nvPr>
        </p:nvPicPr>
        <p:blipFill>
          <a:blip r:embed="rId5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8963" y="4397375"/>
            <a:ext cx="1709737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2825" name="Picture 9" descr="Blank Cartridge by Imaging plate"/>
          <p:cNvPicPr>
            <a:picLocks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38700" y="4397375"/>
            <a:ext cx="1427163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2827" name="Picture 11" descr="Blank cartidge by Medipix2"/>
          <p:cNvPicPr>
            <a:picLocks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5863" y="4397375"/>
            <a:ext cx="1768475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1503363" y="6042025"/>
            <a:ext cx="5667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/>
              <a:t>CCD</a:t>
            </a:r>
            <a:endParaRPr lang="cs-CZ" altLang="x-none" sz="1600"/>
          </a:p>
        </p:txBody>
      </p: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3094038" y="6042025"/>
            <a:ext cx="1050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/>
              <a:t>Medipix-1</a:t>
            </a:r>
            <a:endParaRPr lang="cs-CZ" altLang="x-none" sz="1600"/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4775200" y="5797550"/>
            <a:ext cx="985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/>
              <a:t>Imaging </a:t>
            </a:r>
          </a:p>
          <a:p>
            <a:r>
              <a:rPr lang="en-US" altLang="x-none" sz="1600"/>
              <a:t>plate</a:t>
            </a:r>
            <a:endParaRPr lang="cs-CZ" altLang="x-none" sz="1600"/>
          </a:p>
        </p:txBody>
      </p:sp>
      <p:sp>
        <p:nvSpPr>
          <p:cNvPr id="162834" name="Text Box 18"/>
          <p:cNvSpPr txBox="1">
            <a:spLocks noChangeArrowheads="1"/>
          </p:cNvSpPr>
          <p:nvPr/>
        </p:nvSpPr>
        <p:spPr bwMode="auto">
          <a:xfrm>
            <a:off x="6261100" y="6042025"/>
            <a:ext cx="1050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/>
              <a:t>Medipix-2</a:t>
            </a:r>
            <a:endParaRPr lang="cs-CZ" altLang="x-none" sz="1600"/>
          </a:p>
        </p:txBody>
      </p:sp>
      <p:sp>
        <p:nvSpPr>
          <p:cNvPr id="162836" name="Text Box 20"/>
          <p:cNvSpPr txBox="1">
            <a:spLocks noChangeArrowheads="1"/>
          </p:cNvSpPr>
          <p:nvPr/>
        </p:nvSpPr>
        <p:spPr bwMode="auto">
          <a:xfrm rot="16200000">
            <a:off x="239713" y="5360988"/>
            <a:ext cx="1997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/>
              <a:t>Neutronography</a:t>
            </a:r>
            <a:endParaRPr lang="cs-CZ" altLang="x-none"/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 rot="16200000">
            <a:off x="2649538" y="2735262"/>
            <a:ext cx="216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/>
              <a:t>Roentgenography</a:t>
            </a:r>
            <a:endParaRPr lang="cs-CZ" altLang="x-none"/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3949700" y="1868488"/>
            <a:ext cx="4151313" cy="2109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2842" name="Group 26"/>
          <p:cNvGrpSpPr>
            <a:grpSpLocks/>
          </p:cNvGrpSpPr>
          <p:nvPr/>
        </p:nvGrpSpPr>
        <p:grpSpPr bwMode="auto">
          <a:xfrm>
            <a:off x="5984875" y="1906588"/>
            <a:ext cx="2068513" cy="2043112"/>
            <a:chOff x="2527" y="1208"/>
            <a:chExt cx="1303" cy="1287"/>
          </a:xfrm>
        </p:grpSpPr>
        <p:pic>
          <p:nvPicPr>
            <p:cNvPr id="162840" name="Picture 2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" y="1208"/>
              <a:ext cx="1303" cy="1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2841" name="Text Box 25"/>
            <p:cNvSpPr txBox="1">
              <a:spLocks noChangeArrowheads="1"/>
            </p:cNvSpPr>
            <p:nvPr/>
          </p:nvSpPr>
          <p:spPr bwMode="auto">
            <a:xfrm>
              <a:off x="2563" y="2244"/>
              <a:ext cx="6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x-none" sz="1600"/>
                <a:t>Medipix-2</a:t>
              </a:r>
              <a:endParaRPr lang="cs-CZ" altLang="x-none" sz="1600"/>
            </a:p>
          </p:txBody>
        </p:sp>
      </p:grpSp>
      <p:pic>
        <p:nvPicPr>
          <p:cNvPr id="162845" name="Picture 29"/>
          <p:cNvPicPr>
            <a:picLocks noChangeAspect="1" noChangeArrowheads="1"/>
          </p:cNvPicPr>
          <p:nvPr/>
        </p:nvPicPr>
        <p:blipFill>
          <a:blip r:embed="rId9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75" y="1906588"/>
            <a:ext cx="2006600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2843" name="Text Box 27"/>
          <p:cNvSpPr txBox="1">
            <a:spLocks noChangeArrowheads="1"/>
          </p:cNvSpPr>
          <p:nvPr/>
        </p:nvSpPr>
        <p:spPr bwMode="auto">
          <a:xfrm>
            <a:off x="3930650" y="3551238"/>
            <a:ext cx="1050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x-none" sz="1600"/>
              <a:t>Medipix-1</a:t>
            </a:r>
            <a:endParaRPr lang="cs-CZ" altLang="x-none" sz="1600"/>
          </a:p>
        </p:txBody>
      </p:sp>
    </p:spTree>
    <p:extLst>
      <p:ext uri="{BB962C8B-B14F-4D97-AF65-F5344CB8AC3E}">
        <p14:creationId xmlns:p14="http://schemas.microsoft.com/office/powerpoint/2010/main" val="9599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0792"/>
            <a:ext cx="9144000" cy="501641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0F3E-A6DD-1941-A1BD-AFD4FAF97F25}" type="datetime1">
              <a:rPr lang="cs-CZ" smtClean="0"/>
              <a:t>07.04.18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E17F-FF86-4047-9181-342945EFE5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284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Flower behind Al plate</a:t>
            </a:r>
            <a:endParaRPr lang="cs-CZ" altLang="x-none"/>
          </a:p>
        </p:txBody>
      </p:sp>
      <p:pic>
        <p:nvPicPr>
          <p:cNvPr id="2211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590800"/>
            <a:ext cx="7392987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21188" name="Group 4"/>
          <p:cNvGrpSpPr>
            <a:grpSpLocks/>
          </p:cNvGrpSpPr>
          <p:nvPr/>
        </p:nvGrpSpPr>
        <p:grpSpPr bwMode="auto">
          <a:xfrm>
            <a:off x="2484438" y="1724025"/>
            <a:ext cx="6313487" cy="4676775"/>
            <a:chOff x="1574" y="1138"/>
            <a:chExt cx="3977" cy="2946"/>
          </a:xfrm>
        </p:grpSpPr>
        <p:pic>
          <p:nvPicPr>
            <p:cNvPr id="22118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1138"/>
              <a:ext cx="3323" cy="2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1190" name="Line 6"/>
            <p:cNvSpPr>
              <a:spLocks noChangeShapeType="1"/>
            </p:cNvSpPr>
            <p:nvPr/>
          </p:nvSpPr>
          <p:spPr bwMode="auto">
            <a:xfrm flipV="1">
              <a:off x="2079" y="2676"/>
              <a:ext cx="731" cy="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191" name="Text Box 7"/>
            <p:cNvSpPr txBox="1">
              <a:spLocks noChangeArrowheads="1"/>
            </p:cNvSpPr>
            <p:nvPr/>
          </p:nvSpPr>
          <p:spPr bwMode="auto">
            <a:xfrm>
              <a:off x="1574" y="3309"/>
              <a:ext cx="534" cy="252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x-none"/>
                <a:t>Seeds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30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x-none"/>
              <a:t>UTEF, 25</a:t>
            </a:r>
            <a:r>
              <a:rPr lang="en-US" altLang="x-none" baseline="30000"/>
              <a:t>th</a:t>
            </a:r>
            <a:r>
              <a:rPr lang="en-US" altLang="x-none"/>
              <a:t> November 2003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Jan Jak</a:t>
            </a:r>
            <a:r>
              <a:rPr lang="cs-CZ" altLang="x-none"/>
              <a:t>ů</a:t>
            </a:r>
            <a:r>
              <a:rPr lang="en-US" altLang="x-none"/>
              <a:t>bek</a:t>
            </a:r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x-none"/>
              <a:t>3D reconstructions</a:t>
            </a:r>
          </a:p>
        </p:txBody>
      </p:sp>
      <p:pic>
        <p:nvPicPr>
          <p:cNvPr id="226307" name="poplasnak_wire_divx.avi">
            <a:hlinkClick r:id="" action="ppaction://media"/>
          </p:cNvPr>
          <p:cNvPicPr>
            <a:picLocks noRot="1" noChangeAspect="1" noChangeArrowheads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313" y="2586038"/>
            <a:ext cx="3813175" cy="3246437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6308" name="popl_x-ray_wire2_15_divx.avi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5688" y="2586038"/>
            <a:ext cx="3679825" cy="325755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6309" name="Text Box 5"/>
          <p:cNvSpPr txBox="1">
            <a:spLocks noChangeArrowheads="1"/>
          </p:cNvSpPr>
          <p:nvPr/>
        </p:nvSpPr>
        <p:spPr bwMode="auto">
          <a:xfrm>
            <a:off x="849313" y="1971675"/>
            <a:ext cx="3527425" cy="3762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x-none" sz="1800">
                <a:latin typeface="Verdana" charset="0"/>
              </a:rPr>
              <a:t>3D reconstruction </a:t>
            </a:r>
            <a:r>
              <a:rPr lang="cs-CZ" altLang="x-none" sz="1800">
                <a:latin typeface="Verdana" charset="0"/>
              </a:rPr>
              <a:t>- neutron</a:t>
            </a: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4854575" y="1971675"/>
            <a:ext cx="3527425" cy="3762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x-none" sz="1800">
                <a:latin typeface="Verdana" charset="0"/>
              </a:rPr>
              <a:t>3D reconstruction </a:t>
            </a:r>
            <a:r>
              <a:rPr lang="cs-CZ" altLang="x-none" sz="1800">
                <a:latin typeface="Verdana" charset="0"/>
              </a:rPr>
              <a:t>– X-ray</a:t>
            </a:r>
          </a:p>
        </p:txBody>
      </p:sp>
    </p:spTree>
    <p:extLst>
      <p:ext uri="{BB962C8B-B14F-4D97-AF65-F5344CB8AC3E}">
        <p14:creationId xmlns:p14="http://schemas.microsoft.com/office/powerpoint/2010/main" val="62786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67" fill="hold"/>
                                        <p:tgtEl>
                                          <p:spTgt spid="2263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406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067" fill="hold"/>
                                        <p:tgtEl>
                                          <p:spTgt spid="226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6307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263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263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7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6308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6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26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A10CC0-5DBE-48BB-B14D-077F4A74F0B7}" type="slidenum">
              <a:rPr lang="en-US"/>
              <a:pPr eaLnBrk="1" hangingPunct="1"/>
              <a:t>42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209800"/>
            <a:ext cx="2209800" cy="1752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b="1" dirty="0" smtClean="0"/>
              <a:t>Range Uncertainties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b="1" dirty="0" smtClean="0"/>
              <a:t>(measured with PTR)</a:t>
            </a:r>
            <a:endParaRPr lang="en-US" sz="1400" dirty="0" smtClean="0"/>
          </a:p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dirty="0" smtClean="0"/>
              <a:t>                  &gt;   5 mm</a:t>
            </a:r>
          </a:p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dirty="0" smtClean="0"/>
              <a:t>                   &gt; 10 mm</a:t>
            </a:r>
          </a:p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dirty="0" smtClean="0"/>
              <a:t>                    &gt; 15 mm</a:t>
            </a:r>
          </a:p>
        </p:txBody>
      </p:sp>
      <p:grpSp>
        <p:nvGrpSpPr>
          <p:cNvPr id="6148" name="Group 2"/>
          <p:cNvGrpSpPr>
            <a:grpSpLocks/>
          </p:cNvGrpSpPr>
          <p:nvPr/>
        </p:nvGrpSpPr>
        <p:grpSpPr bwMode="auto">
          <a:xfrm>
            <a:off x="2667000" y="2438400"/>
            <a:ext cx="3163888" cy="2149475"/>
            <a:chOff x="2160" y="1104"/>
            <a:chExt cx="4164" cy="3074"/>
          </a:xfrm>
        </p:grpSpPr>
        <p:pic>
          <p:nvPicPr>
            <p:cNvPr id="616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1104"/>
              <a:ext cx="4164" cy="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63" name="Text Box 4"/>
            <p:cNvSpPr txBox="1">
              <a:spLocks noChangeArrowheads="1"/>
            </p:cNvSpPr>
            <p:nvPr/>
          </p:nvSpPr>
          <p:spPr bwMode="auto">
            <a:xfrm>
              <a:off x="2561" y="3696"/>
              <a:ext cx="3067" cy="4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latin typeface="Times New Roman" pitchFamily="18" charset="0"/>
                </a:rPr>
                <a:t>Alderson Head Phantom</a:t>
              </a:r>
            </a:p>
          </p:txBody>
        </p:sp>
      </p:grp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717550" y="2830513"/>
            <a:ext cx="523875" cy="658812"/>
            <a:chOff x="144" y="1920"/>
            <a:chExt cx="554" cy="672"/>
          </a:xfrm>
        </p:grpSpPr>
        <p:sp>
          <p:nvSpPr>
            <p:cNvPr id="6159" name="Rectangle 7"/>
            <p:cNvSpPr>
              <a:spLocks noChangeArrowheads="1"/>
            </p:cNvSpPr>
            <p:nvPr/>
          </p:nvSpPr>
          <p:spPr bwMode="auto">
            <a:xfrm>
              <a:off x="144" y="2208"/>
              <a:ext cx="554" cy="144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Rectangle 8"/>
            <p:cNvSpPr>
              <a:spLocks noChangeArrowheads="1"/>
            </p:cNvSpPr>
            <p:nvPr/>
          </p:nvSpPr>
          <p:spPr bwMode="auto">
            <a:xfrm>
              <a:off x="144" y="2448"/>
              <a:ext cx="554" cy="144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Rectangle 9"/>
            <p:cNvSpPr>
              <a:spLocks noChangeArrowheads="1"/>
            </p:cNvSpPr>
            <p:nvPr/>
          </p:nvSpPr>
          <p:spPr bwMode="auto">
            <a:xfrm>
              <a:off x="144" y="1920"/>
              <a:ext cx="554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85725" y="4052888"/>
            <a:ext cx="270986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200">
                <a:latin typeface="Times New Roman" pitchFamily="18" charset="0"/>
              </a:rPr>
              <a:t>Schneider U. (1994), “Proton radiography as a tool for quality control in proton therapy,” Med Phys. 22, 353.</a:t>
            </a:r>
          </a:p>
        </p:txBody>
      </p:sp>
      <p:grpSp>
        <p:nvGrpSpPr>
          <p:cNvPr id="6152" name="Group 11"/>
          <p:cNvGrpSpPr>
            <a:grpSpLocks/>
          </p:cNvGrpSpPr>
          <p:nvPr/>
        </p:nvGrpSpPr>
        <p:grpSpPr bwMode="auto">
          <a:xfrm>
            <a:off x="6172200" y="2438400"/>
            <a:ext cx="2971800" cy="2062163"/>
            <a:chOff x="3673" y="2868"/>
            <a:chExt cx="1872" cy="1299"/>
          </a:xfrm>
        </p:grpSpPr>
        <p:pic>
          <p:nvPicPr>
            <p:cNvPr id="6156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3" y="2868"/>
              <a:ext cx="1872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 rot="10800000">
              <a:off x="3745" y="3253"/>
              <a:ext cx="25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/>
              <a:r>
                <a:rPr lang="en-US" sz="1400" b="1"/>
                <a:t>RSP</a:t>
              </a: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4559" y="3975"/>
              <a:ext cx="1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/>
              <a:r>
                <a:rPr lang="en-US" sz="1400" b="1"/>
                <a:t>H</a:t>
              </a:r>
            </a:p>
          </p:txBody>
        </p:sp>
      </p:grpSp>
      <p:sp>
        <p:nvSpPr>
          <p:cNvPr id="6153" name="Rectangle 15"/>
          <p:cNvSpPr>
            <a:spLocks noChangeArrowheads="1"/>
          </p:cNvSpPr>
          <p:nvPr/>
        </p:nvSpPr>
        <p:spPr bwMode="auto">
          <a:xfrm>
            <a:off x="2995613" y="114300"/>
            <a:ext cx="3151187" cy="519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002060"/>
                </a:solidFill>
              </a:rPr>
              <a:t>Proton CT Basics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154" name="Rectangle 16"/>
          <p:cNvSpPr>
            <a:spLocks noChangeArrowheads="1"/>
          </p:cNvSpPr>
          <p:nvPr/>
        </p:nvSpPr>
        <p:spPr bwMode="auto">
          <a:xfrm>
            <a:off x="69850" y="688975"/>
            <a:ext cx="89979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Proton therapy and treatment planning requires the knowledge of the stopping power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in the patient, so that the Bragg peak can be located within the tumor.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X-ray CT has been shown to give insufficiently accurate stopping power (S.P.) maps in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complicated phantoms or from uncertainty in converting Hounsfield values to S.P.</a:t>
            </a:r>
          </a:p>
        </p:txBody>
      </p:sp>
      <p:sp>
        <p:nvSpPr>
          <p:cNvPr id="6155" name="Rectangle 17"/>
          <p:cNvSpPr>
            <a:spLocks noChangeArrowheads="1"/>
          </p:cNvSpPr>
          <p:nvPr/>
        </p:nvSpPr>
        <p:spPr bwMode="auto">
          <a:xfrm>
            <a:off x="228600" y="4724400"/>
            <a:ext cx="8159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The goal of Proton CT is to reconstruct a 3D map of the stopping power </a:t>
            </a:r>
          </a:p>
          <a:p>
            <a:pPr algn="l"/>
            <a:r>
              <a:rPr lang="en-US">
                <a:solidFill>
                  <a:schemeClr val="tx2"/>
                </a:solidFill>
              </a:rPr>
              <a:t>within the patient with as fine a voxel size as practical at a minimum dose, </a:t>
            </a:r>
          </a:p>
          <a:p>
            <a:pPr algn="l"/>
            <a:r>
              <a:rPr lang="en-US">
                <a:solidFill>
                  <a:schemeClr val="tx2"/>
                </a:solidFill>
              </a:rPr>
              <a:t>using protons (instead of x-rays) in transmission.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/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In a rotational scan the integrated stopping power is determined for every view </a:t>
            </a:r>
          </a:p>
          <a:p>
            <a:pPr algn="l"/>
            <a:r>
              <a:rPr lang="en-US">
                <a:solidFill>
                  <a:schemeClr val="tx2"/>
                </a:solidFill>
              </a:rPr>
              <a:t>by a measurement of  the energy loss.</a:t>
            </a:r>
          </a:p>
        </p:txBody>
      </p:sp>
    </p:spTree>
    <p:extLst>
      <p:ext uri="{BB962C8B-B14F-4D97-AF65-F5344CB8AC3E}">
        <p14:creationId xmlns:p14="http://schemas.microsoft.com/office/powerpoint/2010/main" val="7613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FA93B89-D2D8-4BA4-B21F-F07754B31EA5}" type="slidenum">
              <a:rPr lang="en-US"/>
              <a:pPr eaLnBrk="1" hangingPunct="1"/>
              <a:t>43</a:t>
            </a:fld>
            <a:endParaRPr lang="en-US"/>
          </a:p>
        </p:txBody>
      </p:sp>
      <p:sp>
        <p:nvSpPr>
          <p:cNvPr id="4100" name="Rectangle 21"/>
          <p:cNvSpPr>
            <a:spLocks noChangeArrowheads="1"/>
          </p:cNvSpPr>
          <p:nvPr/>
        </p:nvSpPr>
        <p:spPr bwMode="auto">
          <a:xfrm>
            <a:off x="3276600" y="2743200"/>
            <a:ext cx="5867400" cy="32484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02" name="Picture 6" descr="pCT principl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3703638"/>
            <a:ext cx="5334000" cy="2117725"/>
          </a:xfrm>
        </p:spPr>
      </p:pic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181600" cy="533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Proton CT  (</a:t>
            </a:r>
            <a:r>
              <a:rPr lang="en-US" sz="2800" b="1" dirty="0" err="1" smtClean="0">
                <a:solidFill>
                  <a:srgbClr val="002060"/>
                </a:solidFill>
              </a:rPr>
              <a:t>pCT</a:t>
            </a:r>
            <a:r>
              <a:rPr lang="en-US" sz="2800" b="1" dirty="0" smtClean="0">
                <a:solidFill>
                  <a:srgbClr val="002060"/>
                </a:solidFill>
              </a:rPr>
              <a:t>) Concept</a:t>
            </a:r>
          </a:p>
        </p:txBody>
      </p:sp>
      <p:sp>
        <p:nvSpPr>
          <p:cNvPr id="410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6700" y="1973300"/>
            <a:ext cx="3048000" cy="415145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70000"/>
              </a:lnSpc>
            </a:pPr>
            <a:r>
              <a:rPr lang="en-US" sz="1800" dirty="0" smtClean="0"/>
              <a:t>An energetic low intensity cone beam of protons traverses the patient</a:t>
            </a:r>
          </a:p>
          <a:p>
            <a:pPr eaLnBrk="1" hangingPunct="1">
              <a:lnSpc>
                <a:spcPct val="70000"/>
              </a:lnSpc>
            </a:pPr>
            <a:endParaRPr lang="en-US" sz="1800" dirty="0" smtClean="0"/>
          </a:p>
          <a:p>
            <a:pPr eaLnBrk="1" hangingPunct="1">
              <a:lnSpc>
                <a:spcPct val="70000"/>
              </a:lnSpc>
            </a:pPr>
            <a:r>
              <a:rPr lang="en-US" sz="1800" dirty="0" smtClean="0"/>
              <a:t>The position and direction (entry &amp; exit) and energy loss of </a:t>
            </a:r>
            <a:r>
              <a:rPr lang="en-US" sz="1800" b="1" dirty="0" smtClean="0"/>
              <a:t>each</a:t>
            </a:r>
            <a:r>
              <a:rPr lang="en-US" sz="1800" dirty="0" smtClean="0"/>
              <a:t> proton is measured</a:t>
            </a:r>
          </a:p>
          <a:p>
            <a:pPr eaLnBrk="1" hangingPunct="1">
              <a:lnSpc>
                <a:spcPct val="70000"/>
              </a:lnSpc>
            </a:pPr>
            <a:endParaRPr lang="en-US" sz="1800" dirty="0" smtClean="0"/>
          </a:p>
          <a:p>
            <a:pPr eaLnBrk="1" hangingPunct="1">
              <a:lnSpc>
                <a:spcPct val="70000"/>
              </a:lnSpc>
            </a:pPr>
            <a:r>
              <a:rPr lang="en-US" sz="1800" dirty="0" smtClean="0"/>
              <a:t>Proton histories are taken from multiple projection angles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sz="1800" dirty="0" smtClean="0"/>
              <a:t>	(angular “CT scan”)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70000"/>
              </a:lnSpc>
            </a:pPr>
            <a:r>
              <a:rPr lang="en-US" sz="1800" dirty="0" smtClean="0"/>
              <a:t>Minimal proton loss and high detection efficiency make this a  low-dose imaging modality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4045482" y="4982984"/>
            <a:ext cx="91440" cy="9144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6088" name="Oval 8"/>
          <p:cNvSpPr>
            <a:spLocks noChangeAspect="1" noChangeArrowheads="1"/>
          </p:cNvSpPr>
          <p:nvPr/>
        </p:nvSpPr>
        <p:spPr bwMode="auto">
          <a:xfrm>
            <a:off x="5154013" y="4663891"/>
            <a:ext cx="91440" cy="9144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102882" y="4601984"/>
            <a:ext cx="91440" cy="9144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6090" name="Oval 10"/>
          <p:cNvSpPr>
            <a:spLocks noChangeAspect="1" noChangeArrowheads="1"/>
          </p:cNvSpPr>
          <p:nvPr/>
        </p:nvSpPr>
        <p:spPr bwMode="auto">
          <a:xfrm>
            <a:off x="6610995" y="4653084"/>
            <a:ext cx="77769" cy="7879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6091" name="Oval 11"/>
          <p:cNvSpPr>
            <a:spLocks noChangeAspect="1" noChangeArrowheads="1"/>
          </p:cNvSpPr>
          <p:nvPr/>
        </p:nvSpPr>
        <p:spPr bwMode="auto">
          <a:xfrm>
            <a:off x="7753995" y="4807934"/>
            <a:ext cx="77769" cy="8800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111" name="Text Box 13"/>
          <p:cNvSpPr txBox="1">
            <a:spLocks noChangeArrowheads="1"/>
          </p:cNvSpPr>
          <p:nvPr/>
        </p:nvSpPr>
        <p:spPr bwMode="auto">
          <a:xfrm>
            <a:off x="3682678" y="1758315"/>
            <a:ext cx="5105400" cy="9848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Design of a Proton CT Scanner rotating with the proton gantry </a:t>
            </a:r>
          </a:p>
          <a:p>
            <a:pPr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(R Schulte et al. IEEE Trans. </a:t>
            </a:r>
            <a:r>
              <a:rPr lang="en-US" sz="1200" dirty="0" err="1">
                <a:latin typeface="Times New Roman" pitchFamily="18" charset="0"/>
              </a:rPr>
              <a:t>Nucl</a:t>
            </a:r>
            <a:r>
              <a:rPr lang="en-US" sz="1200" dirty="0">
                <a:latin typeface="Times New Roman" pitchFamily="18" charset="0"/>
              </a:rPr>
              <a:t>. Sci., 51(3), 866-872, 2004</a:t>
            </a:r>
            <a:r>
              <a:rPr lang="en-US" sz="900" dirty="0">
                <a:latin typeface="Times New Roman" pitchFamily="18" charset="0"/>
              </a:rPr>
              <a:t>)</a:t>
            </a:r>
          </a:p>
        </p:txBody>
      </p:sp>
      <p:sp>
        <p:nvSpPr>
          <p:cNvPr id="4112" name="AutoShape 19"/>
          <p:cNvSpPr>
            <a:spLocks noChangeArrowheads="1"/>
          </p:cNvSpPr>
          <p:nvPr/>
        </p:nvSpPr>
        <p:spPr bwMode="auto">
          <a:xfrm rot="10800000">
            <a:off x="5791201" y="3352056"/>
            <a:ext cx="647700" cy="611170"/>
          </a:xfrm>
          <a:prstGeom prst="curvedLeftArrow">
            <a:avLst>
              <a:gd name="adj1" fmla="val 20000"/>
              <a:gd name="adj2" fmla="val 40000"/>
              <a:gd name="adj3" fmla="val 41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4114" name="Line 22"/>
          <p:cNvSpPr>
            <a:spLocks noChangeShapeType="1"/>
          </p:cNvSpPr>
          <p:nvPr/>
        </p:nvSpPr>
        <p:spPr bwMode="auto">
          <a:xfrm>
            <a:off x="6085520" y="3276601"/>
            <a:ext cx="0" cy="26289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AutoShape 17"/>
          <p:cNvSpPr>
            <a:spLocks noChangeArrowheads="1"/>
          </p:cNvSpPr>
          <p:nvPr/>
        </p:nvSpPr>
        <p:spPr bwMode="auto">
          <a:xfrm>
            <a:off x="3429000" y="4800600"/>
            <a:ext cx="457200" cy="3048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4116" name="Text Box 16"/>
          <p:cNvSpPr txBox="1">
            <a:spLocks noChangeArrowheads="1"/>
          </p:cNvSpPr>
          <p:nvPr/>
        </p:nvSpPr>
        <p:spPr bwMode="auto">
          <a:xfrm>
            <a:off x="3233737" y="3402696"/>
            <a:ext cx="1698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Low intensity proton beam</a:t>
            </a:r>
          </a:p>
        </p:txBody>
      </p:sp>
      <p:sp>
        <p:nvSpPr>
          <p:cNvPr id="4117" name="Text Box 18"/>
          <p:cNvSpPr txBox="1">
            <a:spLocks noChangeArrowheads="1"/>
          </p:cNvSpPr>
          <p:nvPr/>
        </p:nvSpPr>
        <p:spPr bwMode="auto">
          <a:xfrm>
            <a:off x="7543800" y="2971800"/>
            <a:ext cx="1600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Tracking of individual protons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4700" y="2816204"/>
            <a:ext cx="1295400" cy="54768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53683" y="944208"/>
            <a:ext cx="877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Measure Stopping </a:t>
            </a:r>
            <a:r>
              <a:rPr lang="en-US" dirty="0"/>
              <a:t>power </a:t>
            </a:r>
            <a:r>
              <a:rPr lang="en-US" dirty="0" smtClean="0"/>
              <a:t>distribution directly (instead of converting X-ray CT scans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9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9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 animBg="1"/>
      <p:bldP spid="46087" grpId="1" animBg="1"/>
      <p:bldP spid="46088" grpId="0" animBg="1"/>
      <p:bldP spid="46088" grpId="1" animBg="1"/>
      <p:bldP spid="46089" grpId="0" animBg="1"/>
      <p:bldP spid="46089" grpId="1" animBg="1"/>
      <p:bldP spid="46090" grpId="0" animBg="1"/>
      <p:bldP spid="46090" grpId="1" animBg="1"/>
      <p:bldP spid="46091" grpId="0" animBg="1"/>
      <p:bldP spid="46091" grpId="1" animBg="1"/>
      <p:bldP spid="41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67DBF6-BF68-4B0D-8A2F-080E93233B0C}" type="slidenum">
              <a:rPr lang="en-US"/>
              <a:pPr eaLnBrk="1" hangingPunct="1"/>
              <a:t>44</a:t>
            </a:fld>
            <a:endParaRPr lang="en-US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6248400" cy="533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 eaLnBrk="1" hangingPunct="1"/>
            <a:r>
              <a:rPr lang="en-US" sz="2800" b="1" dirty="0" smtClean="0">
                <a:solidFill>
                  <a:srgbClr val="002060"/>
                </a:solidFill>
              </a:rPr>
              <a:t>Low Contrast in Proton CT </a:t>
            </a:r>
          </a:p>
        </p:txBody>
      </p:sp>
      <p:pic>
        <p:nvPicPr>
          <p:cNvPr id="606211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7" r="3355"/>
          <a:stretch>
            <a:fillRect/>
          </a:stretch>
        </p:blipFill>
        <p:spPr>
          <a:xfrm>
            <a:off x="4307009" y="1219578"/>
            <a:ext cx="4419600" cy="3798887"/>
          </a:xfrm>
          <a:solidFill>
            <a:srgbClr val="CCECFF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accent2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76200" y="1140106"/>
            <a:ext cx="4154609" cy="1938992"/>
          </a:xfrm>
          <a:prstGeom prst="rect">
            <a:avLst/>
          </a:prstGeom>
          <a:noFill/>
          <a:ln w="9525">
            <a:solidFill>
              <a:srgbClr val="9999FF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000" b="1" dirty="0" smtClean="0">
                <a:latin typeface="Times New Roman" pitchFamily="18" charset="0"/>
              </a:rPr>
              <a:t>High contrast in absorption </a:t>
            </a:r>
            <a:r>
              <a:rPr lang="en-US" sz="2000" b="1" dirty="0">
                <a:latin typeface="Times New Roman" pitchFamily="18" charset="0"/>
              </a:rPr>
              <a:t>of </a:t>
            </a:r>
            <a:r>
              <a:rPr lang="en-US" sz="2000" b="1" dirty="0" smtClean="0">
                <a:latin typeface="Times New Roman" pitchFamily="18" charset="0"/>
              </a:rPr>
              <a:t>Photons </a:t>
            </a:r>
            <a:endParaRPr lang="en-US" sz="2000" b="1" dirty="0">
              <a:latin typeface="Times New Roman" pitchFamily="18" charset="0"/>
            </a:endParaRPr>
          </a:p>
          <a:p>
            <a:pPr algn="l" eaLnBrk="1" hangingPunct="1"/>
            <a:r>
              <a:rPr lang="en-US" sz="2000" dirty="0">
                <a:latin typeface="Times New Roman" pitchFamily="18" charset="0"/>
              </a:rPr>
              <a:t>N(x) = </a:t>
            </a:r>
            <a:r>
              <a:rPr lang="en-US" sz="2000" dirty="0" err="1">
                <a:latin typeface="Times New Roman" pitchFamily="18" charset="0"/>
              </a:rPr>
              <a:t>N</a:t>
            </a:r>
            <a:r>
              <a:rPr lang="en-US" sz="2000" baseline="-25000" dirty="0" err="1">
                <a:latin typeface="Times New Roman" pitchFamily="18" charset="0"/>
              </a:rPr>
              <a:t>o</a:t>
            </a:r>
            <a:r>
              <a:rPr lang="en-US" sz="2000" dirty="0" err="1">
                <a:latin typeface="Times New Roman" pitchFamily="18" charset="0"/>
              </a:rPr>
              <a:t>e</a:t>
            </a:r>
            <a:r>
              <a:rPr lang="en-US" sz="2000" baseline="30000" dirty="0">
                <a:latin typeface="Times New Roman" pitchFamily="18" charset="0"/>
              </a:rPr>
              <a:t>- </a:t>
            </a:r>
            <a:r>
              <a:rPr lang="en-US" sz="2000" baseline="30000" dirty="0">
                <a:latin typeface="Symbol" pitchFamily="18" charset="2"/>
              </a:rPr>
              <a:t>m</a:t>
            </a:r>
            <a:r>
              <a:rPr lang="en-US" sz="2000" baseline="30000" dirty="0">
                <a:latin typeface="Times New Roman" pitchFamily="18" charset="0"/>
              </a:rPr>
              <a:t> </a:t>
            </a:r>
            <a:r>
              <a:rPr lang="en-US" sz="2000" baseline="30000" dirty="0" smtClean="0">
                <a:latin typeface="Times New Roman" pitchFamily="18" charset="0"/>
              </a:rPr>
              <a:t>x </a:t>
            </a:r>
          </a:p>
          <a:p>
            <a:pPr algn="l" eaLnBrk="1" hangingPunct="1"/>
            <a:r>
              <a:rPr lang="en-US" sz="2000" dirty="0" smtClean="0">
                <a:latin typeface="Times New Roman" pitchFamily="18" charset="0"/>
              </a:rPr>
              <a:t>with the linear absorption coefficient µ differing by a factor 10 between bone and soft tissue.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606214" name="Text Box 6"/>
          <p:cNvSpPr txBox="1">
            <a:spLocks noChangeArrowheads="1"/>
          </p:cNvSpPr>
          <p:nvPr/>
        </p:nvSpPr>
        <p:spPr bwMode="auto">
          <a:xfrm>
            <a:off x="76200" y="3277772"/>
            <a:ext cx="3843737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000" b="1" dirty="0" smtClean="0">
                <a:latin typeface="Times New Roman" pitchFamily="18" charset="0"/>
              </a:rPr>
              <a:t>Low contrast in energy </a:t>
            </a:r>
            <a:r>
              <a:rPr lang="en-US" sz="2000" b="1" dirty="0">
                <a:latin typeface="Times New Roman" pitchFamily="18" charset="0"/>
              </a:rPr>
              <a:t>l</a:t>
            </a:r>
            <a:r>
              <a:rPr lang="en-US" sz="2000" b="1" dirty="0" smtClean="0">
                <a:latin typeface="Times New Roman" pitchFamily="18" charset="0"/>
              </a:rPr>
              <a:t>oss </a:t>
            </a:r>
            <a:r>
              <a:rPr lang="en-US" sz="2000" b="1" dirty="0">
                <a:latin typeface="Times New Roman" pitchFamily="18" charset="0"/>
              </a:rPr>
              <a:t>of </a:t>
            </a:r>
            <a:r>
              <a:rPr lang="en-US" sz="2000" b="1" dirty="0" smtClean="0">
                <a:latin typeface="Times New Roman" pitchFamily="18" charset="0"/>
              </a:rPr>
              <a:t>Protons</a:t>
            </a:r>
          </a:p>
          <a:p>
            <a:pPr algn="l" eaLnBrk="1" hangingPunct="1"/>
            <a:endParaRPr lang="en-US" sz="2000" b="1" dirty="0">
              <a:latin typeface="Times New Roman" pitchFamily="18" charset="0"/>
            </a:endParaRPr>
          </a:p>
          <a:p>
            <a:pPr algn="l" eaLnBrk="1" hangingPunct="1"/>
            <a:endParaRPr lang="en-US" sz="2000" b="1" dirty="0" smtClean="0">
              <a:latin typeface="Times New Roman" pitchFamily="18" charset="0"/>
            </a:endParaRPr>
          </a:p>
          <a:p>
            <a:pPr algn="l" eaLnBrk="1" hangingPunct="1"/>
            <a:endParaRPr lang="en-US" sz="2000" b="1" dirty="0">
              <a:latin typeface="Times New Roman" pitchFamily="18" charset="0"/>
            </a:endParaRPr>
          </a:p>
          <a:p>
            <a:pPr algn="l" eaLnBrk="1" hangingPunct="1"/>
            <a:r>
              <a:rPr lang="en-US" sz="2000" dirty="0">
                <a:latin typeface="Times New Roman" pitchFamily="18" charset="0"/>
              </a:rPr>
              <a:t>w</a:t>
            </a:r>
            <a:r>
              <a:rPr lang="en-US" sz="2000" dirty="0" smtClean="0">
                <a:latin typeface="Times New Roman" pitchFamily="18" charset="0"/>
              </a:rPr>
              <a:t>ith the stopping power </a:t>
            </a:r>
            <a:r>
              <a:rPr lang="en-US" sz="2000" dirty="0" err="1" smtClean="0">
                <a:latin typeface="Times New Roman" pitchFamily="18" charset="0"/>
              </a:rPr>
              <a:t>dE</a:t>
            </a:r>
            <a:r>
              <a:rPr lang="en-US" sz="2000" dirty="0" smtClean="0">
                <a:latin typeface="Times New Roman" pitchFamily="18" charset="0"/>
              </a:rPr>
              <a:t>/dl only 50% larger for bone than for soft tissue.</a:t>
            </a:r>
            <a:endParaRPr lang="en-US" sz="2000" dirty="0">
              <a:latin typeface="Symbol" pitchFamily="18" charset="2"/>
            </a:endParaRPr>
          </a:p>
          <a:p>
            <a:pPr algn="l" eaLnBrk="1" hangingPunct="1"/>
            <a:endParaRPr lang="en-US" sz="2000" b="1" dirty="0">
              <a:latin typeface="Symbol" pitchFamily="18" charset="2"/>
            </a:endParaRPr>
          </a:p>
          <a:p>
            <a:pPr algn="l" eaLnBrk="1" hangingPunct="1"/>
            <a:endParaRPr lang="en-US" sz="2400" baseline="30000" dirty="0">
              <a:latin typeface="Times New Roman" pitchFamily="18" charset="0"/>
            </a:endParaRPr>
          </a:p>
          <a:p>
            <a:pPr algn="l" eaLnBrk="1" hangingPunct="1"/>
            <a:endParaRPr lang="en-US" sz="1200" baseline="30000" dirty="0">
              <a:latin typeface="Times New Roman" pitchFamily="18" charset="0"/>
            </a:endParaRPr>
          </a:p>
        </p:txBody>
      </p:sp>
      <p:sp>
        <p:nvSpPr>
          <p:cNvPr id="5129" name="Text Box 7"/>
          <p:cNvSpPr txBox="1">
            <a:spLocks noChangeArrowheads="1"/>
          </p:cNvSpPr>
          <p:nvPr/>
        </p:nvSpPr>
        <p:spPr bwMode="auto">
          <a:xfrm>
            <a:off x="5023644" y="5276656"/>
            <a:ext cx="1435894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b="1" i="1" dirty="0">
                <a:latin typeface="Times New Roman" pitchFamily="18" charset="0"/>
              </a:rPr>
              <a:t>NIST Data</a:t>
            </a:r>
          </a:p>
        </p:txBody>
      </p:sp>
      <p:graphicFrame>
        <p:nvGraphicFramePr>
          <p:cNvPr id="606216" name="Object 8"/>
          <p:cNvGraphicFramePr>
            <a:graphicFrameLocks noChangeAspect="1"/>
          </p:cNvGraphicFramePr>
          <p:nvPr>
            <p:extLst/>
          </p:nvPr>
        </p:nvGraphicFramePr>
        <p:xfrm>
          <a:off x="5638800" y="3733800"/>
          <a:ext cx="99060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5" imgW="736280" imgH="393529" progId="Equation.3">
                  <p:embed/>
                </p:oleObj>
              </mc:Choice>
              <mc:Fallback>
                <p:oleObj name="Equation" r:id="rId5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733800"/>
                        <a:ext cx="990600" cy="5953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 w="12700">
                        <a:solidFill>
                          <a:srgbClr val="9999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6221" name="Object 13"/>
          <p:cNvGraphicFramePr>
            <a:graphicFrameLocks noChangeAspect="1"/>
          </p:cNvGraphicFramePr>
          <p:nvPr>
            <p:extLst/>
          </p:nvPr>
        </p:nvGraphicFramePr>
        <p:xfrm>
          <a:off x="152400" y="4038600"/>
          <a:ext cx="3000375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7" imgW="2654300" imgH="457200" progId="Equation.3">
                  <p:embed/>
                </p:oleObj>
              </mc:Choice>
              <mc:Fallback>
                <p:oleObj name="Equation" r:id="rId7" imgW="2654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038600"/>
                        <a:ext cx="3000375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6222" name="Text Box 14"/>
          <p:cNvSpPr txBox="1">
            <a:spLocks noChangeArrowheads="1"/>
          </p:cNvSpPr>
          <p:nvPr/>
        </p:nvSpPr>
        <p:spPr bwMode="auto">
          <a:xfrm>
            <a:off x="5334000" y="3119022"/>
            <a:ext cx="1125538" cy="317500"/>
          </a:xfrm>
          <a:prstGeom prst="rect">
            <a:avLst/>
          </a:prstGeom>
          <a:solidFill>
            <a:schemeClr val="bg1"/>
          </a:solidFill>
          <a:ln w="127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</a:rPr>
              <a:t>Bethe-Bloch</a:t>
            </a:r>
          </a:p>
        </p:txBody>
      </p:sp>
    </p:spTree>
    <p:extLst>
      <p:ext uri="{BB962C8B-B14F-4D97-AF65-F5344CB8AC3E}">
        <p14:creationId xmlns:p14="http://schemas.microsoft.com/office/powerpoint/2010/main" val="10950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EE21A0-524C-4DD2-BC6D-B43B6C0B87C5}" type="slidenum">
              <a:rPr lang="en-US"/>
              <a:pPr eaLnBrk="1" hangingPunct="1"/>
              <a:t>45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76200"/>
            <a:ext cx="3733800" cy="533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en-US" sz="2800" b="1" dirty="0" err="1" smtClean="0">
                <a:solidFill>
                  <a:srgbClr val="002060"/>
                </a:solidFill>
              </a:rPr>
              <a:t>pCT</a:t>
            </a:r>
            <a:r>
              <a:rPr lang="en-US" sz="2800" b="1" dirty="0" smtClean="0">
                <a:solidFill>
                  <a:srgbClr val="002060"/>
                </a:solidFill>
              </a:rPr>
              <a:t> Challenges</a:t>
            </a:r>
          </a:p>
        </p:txBody>
      </p:sp>
      <p:pic>
        <p:nvPicPr>
          <p:cNvPr id="7173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" r="1639"/>
          <a:stretch>
            <a:fillRect/>
          </a:stretch>
        </p:blipFill>
        <p:spPr>
          <a:xfrm>
            <a:off x="6393612" y="738187"/>
            <a:ext cx="2750388" cy="2005013"/>
          </a:xfrm>
          <a:noFill/>
          <a:extLs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5440362" y="2743200"/>
            <a:ext cx="3703638" cy="27917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 defTabSz="4806950"/>
            <a:r>
              <a:rPr lang="en-US" sz="1200" dirty="0">
                <a:latin typeface="Arial" pitchFamily="34" charset="0"/>
                <a:cs typeface="Arial" pitchFamily="34" charset="0"/>
              </a:rPr>
              <a:t>D C Williams Phys. Med. Biol. 49 (2004) 2899–2911</a:t>
            </a:r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606311" y="1304926"/>
            <a:ext cx="526108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The proton path inside the patient/phantom is not straight 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the path of </a:t>
            </a: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every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proton before and after the phantom </a:t>
            </a:r>
          </a:p>
          <a:p>
            <a:pPr algn="l"/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has to be measured and its path inside </a:t>
            </a:r>
          </a:p>
          <a:p>
            <a:pPr algn="l"/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patient reconstructed.</a:t>
            </a:r>
          </a:p>
        </p:txBody>
      </p:sp>
      <p:sp>
        <p:nvSpPr>
          <p:cNvPr id="7179" name="Rectangle 9"/>
          <p:cNvSpPr>
            <a:spLocks noChangeArrowheads="1"/>
          </p:cNvSpPr>
          <p:nvPr/>
        </p:nvSpPr>
        <p:spPr bwMode="auto">
          <a:xfrm>
            <a:off x="493258" y="3059668"/>
            <a:ext cx="84459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From deflection and displacement, </a:t>
            </a: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calculate </a:t>
            </a: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the “Most Likely Path MLP”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64671" y="796472"/>
            <a:ext cx="4870904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/>
              <a:t>#1: Multiple Coulomb Scattering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455158" y="3581400"/>
            <a:ext cx="4870904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/>
              <a:t>#2: Proton Data Rate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459" y="3962400"/>
            <a:ext cx="8574541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Data Flow math: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 </a:t>
            </a:r>
            <a:b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</a:b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Assuming 100 protons / 1mm voxel and 180 views requires ~ 7*10</a:t>
            </a:r>
            <a:r>
              <a:rPr lang="en-US" kern="0" baseline="3000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8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protons.</a:t>
            </a:r>
          </a:p>
          <a:p>
            <a:pPr algn="l"/>
            <a:r>
              <a:rPr lang="en-US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A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scan with a proton rate of </a:t>
            </a:r>
            <a:r>
              <a:rPr lang="en-US" b="1" kern="0" dirty="0">
                <a:solidFill>
                  <a:srgbClr val="C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2 MHz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takes 6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min with 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a dose of 1.5 </a:t>
            </a:r>
            <a:r>
              <a:rPr lang="en-US" kern="0" dirty="0" err="1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mGy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.</a:t>
            </a:r>
            <a:b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</a:br>
            <a:r>
              <a:rPr lang="en-US" sz="1600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/>
            </a:r>
            <a:br>
              <a:rPr lang="en-US" sz="1600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</a:br>
            <a:r>
              <a:rPr lang="en-US" b="1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Image Reconstruction</a:t>
            </a:r>
            <a:br>
              <a:rPr lang="en-US" b="1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</a:b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To reconstruct</a:t>
            </a:r>
            <a:r>
              <a:rPr lang="en-US" b="1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images with &gt; 10</a:t>
            </a:r>
            <a:r>
              <a:rPr lang="en-US" kern="0" baseline="3000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7</a:t>
            </a:r>
            <a:r>
              <a:rPr lang="en-US" kern="0" dirty="0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voxels using ~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10</a:t>
            </a:r>
            <a:r>
              <a:rPr lang="en-US" kern="0" baseline="3000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9</a:t>
            </a:r>
            <a:r>
              <a:rPr lang="en-US" kern="0" dirty="0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protons is NOT trivial. </a:t>
            </a:r>
            <a:br>
              <a:rPr lang="en-US" kern="0" dirty="0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</a:br>
            <a:r>
              <a:rPr lang="en-US" kern="0" dirty="0">
                <a:solidFill>
                  <a:srgbClr val="000000"/>
                </a:solidFill>
                <a:latin typeface="Arial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Our reconstruction code is</a:t>
            </a:r>
            <a:r>
              <a:rPr lang="en-US" kern="0" dirty="0">
                <a:solidFill>
                  <a:srgbClr val="000000"/>
                </a:solidFill>
                <a:latin typeface="Arial"/>
                <a:ea typeface="+mj-ea"/>
                <a:cs typeface="+mj-cs"/>
                <a:sym typeface="Wingdings" pitchFamily="2" charset="2"/>
              </a:rPr>
              <a:t> already running on GPU’s in anticipation of the much higher data rates of the future.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4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75B362-77F7-44FB-9CBA-F44357A9278E}" type="slidenum">
              <a:rPr lang="en-US">
                <a:solidFill>
                  <a:srgbClr val="000000"/>
                </a:solidFill>
              </a:rPr>
              <a:pPr/>
              <a:t>46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6934200" cy="533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Hand Radiography: Something New (?)</a:t>
            </a:r>
          </a:p>
        </p:txBody>
      </p:sp>
      <p:pic>
        <p:nvPicPr>
          <p:cNvPr id="620547" name="Picture 3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3" b="27732"/>
          <a:stretch/>
        </p:blipFill>
        <p:spPr>
          <a:xfrm>
            <a:off x="457200" y="914400"/>
            <a:ext cx="2028825" cy="2749550"/>
          </a:xfrm>
          <a:solidFill>
            <a:schemeClr val="accent1"/>
          </a:solidFill>
          <a:ln/>
        </p:spPr>
      </p:pic>
      <p:pic>
        <p:nvPicPr>
          <p:cNvPr id="7" name="Picture 3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93" t="41444"/>
          <a:stretch/>
        </p:blipFill>
        <p:spPr>
          <a:xfrm>
            <a:off x="228600" y="3886200"/>
            <a:ext cx="2590800" cy="2415327"/>
          </a:xfrm>
          <a:solidFill>
            <a:schemeClr val="accent1"/>
          </a:solidFill>
          <a:ln/>
        </p:spPr>
      </p:pic>
      <p:sp>
        <p:nvSpPr>
          <p:cNvPr id="3" name="TextBox 2"/>
          <p:cNvSpPr txBox="1"/>
          <p:nvPr/>
        </p:nvSpPr>
        <p:spPr>
          <a:xfrm>
            <a:off x="3429000" y="863527"/>
            <a:ext cx="49039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Hand Phantom imaged with 200 MeV protons </a:t>
            </a:r>
          </a:p>
          <a:p>
            <a:pPr algn="l"/>
            <a:r>
              <a:rPr lang="en-US" dirty="0" smtClean="0"/>
              <a:t>at the Loma Linda Synchrotron, </a:t>
            </a:r>
          </a:p>
          <a:p>
            <a:pPr algn="l"/>
            <a:r>
              <a:rPr lang="en-US" dirty="0" smtClean="0"/>
              <a:t>using the existing </a:t>
            </a:r>
            <a:r>
              <a:rPr lang="en-US" dirty="0" err="1" smtClean="0"/>
              <a:t>pCT</a:t>
            </a:r>
            <a:r>
              <a:rPr lang="en-US" dirty="0" smtClean="0"/>
              <a:t> scanner.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22813" y="2540643"/>
            <a:ext cx="21980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Color-coded image </a:t>
            </a:r>
          </a:p>
          <a:p>
            <a:pPr algn="l"/>
            <a:r>
              <a:rPr lang="en-US" dirty="0" smtClean="0"/>
              <a:t>of the summed-up </a:t>
            </a:r>
          </a:p>
          <a:p>
            <a:pPr algn="l"/>
            <a:r>
              <a:rPr lang="en-US" dirty="0" smtClean="0"/>
              <a:t>stopping power </a:t>
            </a:r>
          </a:p>
          <a:p>
            <a:pPr algn="l"/>
            <a:r>
              <a:rPr lang="en-US" dirty="0"/>
              <a:t>i</a:t>
            </a:r>
            <a:r>
              <a:rPr lang="en-US" dirty="0" smtClean="0"/>
              <a:t>n terms of </a:t>
            </a:r>
          </a:p>
          <a:p>
            <a:pPr algn="l"/>
            <a:r>
              <a:rPr lang="en-US" dirty="0" smtClean="0"/>
              <a:t>water-equivalent </a:t>
            </a:r>
          </a:p>
          <a:p>
            <a:pPr algn="l"/>
            <a:r>
              <a:rPr lang="en-US" dirty="0" smtClean="0"/>
              <a:t>thickness [in mm]. 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39034"/>
            <a:ext cx="323056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81400" y="58553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Note </a:t>
            </a:r>
            <a:r>
              <a:rPr lang="en-US" dirty="0"/>
              <a:t>the varying thickness </a:t>
            </a:r>
            <a:r>
              <a:rPr lang="en-US" dirty="0" smtClean="0"/>
              <a:t>of </a:t>
            </a:r>
            <a:r>
              <a:rPr lang="en-US" dirty="0"/>
              <a:t>the hand </a:t>
            </a:r>
            <a:endParaRPr lang="en-US" dirty="0" smtClean="0"/>
          </a:p>
          <a:p>
            <a:pPr algn="l"/>
            <a:r>
              <a:rPr lang="en-US" dirty="0" smtClean="0"/>
              <a:t>and </a:t>
            </a:r>
            <a:r>
              <a:rPr lang="en-US" dirty="0"/>
              <a:t>clear structural details.</a:t>
            </a:r>
          </a:p>
        </p:txBody>
      </p:sp>
    </p:spTree>
    <p:extLst>
      <p:ext uri="{BB962C8B-B14F-4D97-AF65-F5344CB8AC3E}">
        <p14:creationId xmlns:p14="http://schemas.microsoft.com/office/powerpoint/2010/main" val="14912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E1AF6A-6D3B-48C2-B6D7-B7BCE8D595AF}" type="slidenum">
              <a:rPr lang="en-US">
                <a:solidFill>
                  <a:srgbClr val="000000"/>
                </a:solidFill>
              </a:rPr>
              <a:pPr/>
              <a:t>47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6705600" cy="4572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A step forward into </a:t>
            </a:r>
            <a:r>
              <a:rPr lang="en-US" sz="2800" b="1" dirty="0" smtClean="0">
                <a:solidFill>
                  <a:srgbClr val="002060"/>
                </a:solidFill>
              </a:rPr>
              <a:t>Imaging </a:t>
            </a:r>
            <a:r>
              <a:rPr lang="en-US" sz="2800" b="1" dirty="0">
                <a:solidFill>
                  <a:srgbClr val="002060"/>
                </a:solidFill>
              </a:rPr>
              <a:t>History..</a:t>
            </a:r>
          </a:p>
        </p:txBody>
      </p:sp>
      <p:pic>
        <p:nvPicPr>
          <p:cNvPr id="647171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2" t="1830" r="5492" b="1219"/>
          <a:stretch>
            <a:fillRect/>
          </a:stretch>
        </p:blipFill>
        <p:spPr>
          <a:xfrm>
            <a:off x="0" y="1143000"/>
            <a:ext cx="3219450" cy="4876800"/>
          </a:xfrm>
          <a:noFill/>
          <a:ln/>
        </p:spPr>
      </p:pic>
      <p:pic>
        <p:nvPicPr>
          <p:cNvPr id="647183" name="Picture 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1400" y="1676400"/>
            <a:ext cx="2493962" cy="3962400"/>
          </a:xfrm>
          <a:ln/>
        </p:spPr>
      </p:pic>
      <p:pic>
        <p:nvPicPr>
          <p:cNvPr id="647187" name="Content Placeholder 3" descr="zAngle_20.png"/>
          <p:cNvPicPr>
            <a:picLocks noGrp="1" noChangeAspect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7" r="10635" b="16287"/>
          <a:stretch>
            <a:fillRect/>
          </a:stretch>
        </p:blipFill>
        <p:spPr>
          <a:xfrm>
            <a:off x="6278563" y="1676400"/>
            <a:ext cx="2865437" cy="3962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47174" name="Rectangle 6"/>
          <p:cNvSpPr>
            <a:spLocks noChangeArrowheads="1"/>
          </p:cNvSpPr>
          <p:nvPr/>
        </p:nvSpPr>
        <p:spPr bwMode="auto">
          <a:xfrm>
            <a:off x="290513" y="6019800"/>
            <a:ext cx="245131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Wilhelm Roentgen, </a:t>
            </a:r>
          </a:p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Laboratory Radiology (1895)</a:t>
            </a:r>
          </a:p>
        </p:txBody>
      </p:sp>
      <p:sp>
        <p:nvSpPr>
          <p:cNvPr id="647175" name="Text Box 7"/>
          <p:cNvSpPr txBox="1">
            <a:spLocks noChangeArrowheads="1"/>
          </p:cNvSpPr>
          <p:nvPr/>
        </p:nvSpPr>
        <p:spPr bwMode="auto">
          <a:xfrm>
            <a:off x="5410200" y="762000"/>
            <a:ext cx="223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smtClean="0">
                <a:solidFill>
                  <a:srgbClr val="000000"/>
                </a:solidFill>
              </a:rPr>
              <a:t>200 MeV Protons</a:t>
            </a:r>
          </a:p>
        </p:txBody>
      </p:sp>
      <p:sp>
        <p:nvSpPr>
          <p:cNvPr id="647176" name="Text Box 8"/>
          <p:cNvSpPr txBox="1">
            <a:spLocks noChangeArrowheads="1"/>
          </p:cNvSpPr>
          <p:nvPr/>
        </p:nvSpPr>
        <p:spPr bwMode="auto">
          <a:xfrm>
            <a:off x="1447800" y="736600"/>
            <a:ext cx="1046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smtClean="0">
                <a:solidFill>
                  <a:srgbClr val="000000"/>
                </a:solidFill>
              </a:rPr>
              <a:t>X-Rays</a:t>
            </a:r>
          </a:p>
        </p:txBody>
      </p:sp>
      <p:sp>
        <p:nvSpPr>
          <p:cNvPr id="647179" name="Text Box 11"/>
          <p:cNvSpPr txBox="1">
            <a:spLocks noChangeArrowheads="1"/>
          </p:cNvSpPr>
          <p:nvPr/>
        </p:nvSpPr>
        <p:spPr bwMode="auto">
          <a:xfrm>
            <a:off x="3568052" y="5867400"/>
            <a:ext cx="5194948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UCSC-LLU-CSUSB 2012, T. </a:t>
            </a:r>
            <a:r>
              <a:rPr lang="en-US" sz="1400" dirty="0" err="1" smtClean="0">
                <a:solidFill>
                  <a:srgbClr val="000000"/>
                </a:solidFill>
              </a:rPr>
              <a:t>Plautz</a:t>
            </a:r>
            <a:r>
              <a:rPr lang="en-US" sz="1400" dirty="0" smtClean="0">
                <a:solidFill>
                  <a:srgbClr val="000000"/>
                </a:solidFill>
              </a:rPr>
              <a:t> et al., 2012 IEEE NSS-MIC</a:t>
            </a:r>
          </a:p>
        </p:txBody>
      </p:sp>
      <p:sp>
        <p:nvSpPr>
          <p:cNvPr id="647185" name="Text Box 17"/>
          <p:cNvSpPr txBox="1">
            <a:spLocks noChangeArrowheads="1"/>
          </p:cNvSpPr>
          <p:nvPr/>
        </p:nvSpPr>
        <p:spPr bwMode="auto">
          <a:xfrm>
            <a:off x="3962400" y="1219200"/>
            <a:ext cx="192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b="1" smtClean="0">
                <a:solidFill>
                  <a:srgbClr val="000000"/>
                </a:solidFill>
              </a:rPr>
              <a:t>Stopping Power</a:t>
            </a:r>
          </a:p>
        </p:txBody>
      </p:sp>
      <p:sp>
        <p:nvSpPr>
          <p:cNvPr id="647186" name="Text Box 18"/>
          <p:cNvSpPr txBox="1">
            <a:spLocks noChangeArrowheads="1"/>
          </p:cNvSpPr>
          <p:nvPr/>
        </p:nvSpPr>
        <p:spPr bwMode="auto">
          <a:xfrm>
            <a:off x="6781800" y="1219200"/>
            <a:ext cx="222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b="1" smtClean="0">
                <a:solidFill>
                  <a:srgbClr val="000000"/>
                </a:solidFill>
              </a:rPr>
              <a:t>Multiple Scattering</a:t>
            </a:r>
          </a:p>
        </p:txBody>
      </p:sp>
    </p:spTree>
    <p:extLst>
      <p:ext uri="{BB962C8B-B14F-4D97-AF65-F5344CB8AC3E}">
        <p14:creationId xmlns:p14="http://schemas.microsoft.com/office/powerpoint/2010/main" val="614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Vivid field</a:t>
            </a:r>
          </a:p>
          <a:p>
            <a:r>
              <a:rPr lang="en-US" dirty="0"/>
              <a:t>Broad range of </a:t>
            </a:r>
            <a:r>
              <a:rPr lang="en-US" dirty="0" smtClean="0"/>
              <a:t>applications</a:t>
            </a:r>
          </a:p>
          <a:p>
            <a:r>
              <a:rPr lang="en-US" dirty="0" smtClean="0"/>
              <a:t>Inspired by particle physics, but developing autonomously</a:t>
            </a:r>
          </a:p>
          <a:p>
            <a:r>
              <a:rPr lang="en-US" dirty="0" smtClean="0"/>
              <a:t>Particle physics experience still useful</a:t>
            </a:r>
          </a:p>
          <a:p>
            <a:r>
              <a:rPr lang="en-US" dirty="0" smtClean="0"/>
              <a:t>Companies exist also in the Czech Republic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7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61" y="0"/>
            <a:ext cx="8518478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72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BE516D-F739-49D8-8EFD-4CC1918ED1AF}" type="slidenum">
              <a:rPr lang="en-US"/>
              <a:pPr eaLnBrk="1" hangingPunct="1"/>
              <a:t>5</a:t>
            </a:fld>
            <a:endParaRPr lang="en-US" dirty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76200"/>
            <a:ext cx="5181600" cy="533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 eaLnBrk="1" hangingPunct="1"/>
            <a:r>
              <a:rPr lang="en-US" dirty="0"/>
              <a:t>Medical Applications </a:t>
            </a:r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355922" y="838200"/>
            <a:ext cx="8534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en-US" sz="2000" dirty="0"/>
          </a:p>
          <a:p>
            <a:pPr algn="l"/>
            <a:r>
              <a:rPr lang="en-US" sz="2000" dirty="0"/>
              <a:t>Low-energy </a:t>
            </a:r>
            <a:r>
              <a:rPr lang="en-US" sz="2000" dirty="0"/>
              <a:t>instrumentation, </a:t>
            </a:r>
          </a:p>
          <a:p>
            <a:pPr algn="l"/>
            <a:r>
              <a:rPr lang="en-US" sz="2000" dirty="0"/>
              <a:t>small systems (until commercialization..) </a:t>
            </a:r>
            <a:r>
              <a:rPr lang="en-US" sz="2000" dirty="0"/>
              <a:t>profiting </a:t>
            </a:r>
            <a:r>
              <a:rPr lang="en-US" sz="2000" dirty="0"/>
              <a:t>from HEP and (even more so) from </a:t>
            </a:r>
            <a:r>
              <a:rPr lang="en-US" sz="2000" dirty="0"/>
              <a:t>Astrophysics </a:t>
            </a:r>
            <a:r>
              <a:rPr lang="en-US" sz="2000" dirty="0"/>
              <a:t>heritage</a:t>
            </a:r>
          </a:p>
          <a:p>
            <a:pPr algn="l"/>
            <a:r>
              <a:rPr lang="en-US" sz="2000" dirty="0"/>
              <a:t>Scintillators &amp; Semiconductors  </a:t>
            </a:r>
            <a:r>
              <a:rPr lang="en-US" sz="2000" dirty="0"/>
              <a:t>(for WCC </a:t>
            </a:r>
            <a:r>
              <a:rPr lang="en-US" sz="2000" dirty="0"/>
              <a:t>heritage: </a:t>
            </a:r>
            <a:r>
              <a:rPr lang="en-US" sz="2000" dirty="0" err="1"/>
              <a:t>Peskov</a:t>
            </a:r>
            <a:r>
              <a:rPr lang="en-US" sz="2000" dirty="0"/>
              <a:t>, </a:t>
            </a:r>
            <a:r>
              <a:rPr lang="en-US" sz="2000" dirty="0" err="1"/>
              <a:t>Nygren</a:t>
            </a:r>
            <a:r>
              <a:rPr lang="en-US" sz="2000" dirty="0"/>
              <a:t> talks</a:t>
            </a:r>
            <a:r>
              <a:rPr lang="en-US" sz="2000" dirty="0"/>
              <a:t>)</a:t>
            </a:r>
          </a:p>
          <a:p>
            <a:pPr algn="l"/>
            <a:endParaRPr lang="en-US" sz="200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 err="1"/>
              <a:t>Dosimetry</a:t>
            </a:r>
            <a:r>
              <a:rPr lang="en-US" sz="2400" dirty="0"/>
              <a:t>, EH&amp;S  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/>
              <a:t>Imaging: Radiography, Tomography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000" dirty="0"/>
              <a:t>Photons</a:t>
            </a:r>
            <a:endParaRPr lang="en-US" dirty="0"/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dirty="0"/>
              <a:t>X-ray CT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dirty="0"/>
              <a:t>SPECT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dirty="0"/>
              <a:t>PET &amp; TOF-PET &amp;  PET/MRI &amp;</a:t>
            </a:r>
            <a:r>
              <a:rPr lang="en-US" dirty="0"/>
              <a:t> </a:t>
            </a:r>
            <a:r>
              <a:rPr lang="en-US" dirty="0"/>
              <a:t>PET/CT</a:t>
            </a:r>
            <a:endParaRPr lang="en-US" dirty="0"/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000" dirty="0"/>
              <a:t>Hadrons (</a:t>
            </a:r>
            <a:r>
              <a:rPr lang="en-US" sz="2000" dirty="0" err="1"/>
              <a:t>MedAustron</a:t>
            </a:r>
            <a:r>
              <a:rPr lang="en-US" sz="2000" dirty="0"/>
              <a:t>)</a:t>
            </a:r>
            <a:endParaRPr lang="en-US" sz="2000" dirty="0"/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dirty="0" err="1"/>
              <a:t>Intercation</a:t>
            </a:r>
            <a:r>
              <a:rPr lang="en-US" dirty="0"/>
              <a:t> Vertex Imaging IVI</a:t>
            </a:r>
            <a:endParaRPr lang="en-US" dirty="0"/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dirty="0"/>
              <a:t>Proton </a:t>
            </a:r>
            <a:r>
              <a:rPr lang="en-US" dirty="0"/>
              <a:t>CT</a:t>
            </a:r>
          </a:p>
        </p:txBody>
      </p:sp>
    </p:spTree>
    <p:extLst>
      <p:ext uri="{BB962C8B-B14F-4D97-AF65-F5344CB8AC3E}">
        <p14:creationId xmlns:p14="http://schemas.microsoft.com/office/powerpoint/2010/main" val="161632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63" y="0"/>
            <a:ext cx="8693074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803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82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0"/>
            <a:ext cx="838962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58414" y="3843993"/>
            <a:ext cx="4184986" cy="2722786"/>
            <a:chOff x="847654" y="1066800"/>
            <a:chExt cx="7540376" cy="48768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654" y="1066800"/>
              <a:ext cx="7540376" cy="487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" name="Straight Connector 4"/>
            <p:cNvCxnSpPr/>
            <p:nvPr/>
          </p:nvCxnSpPr>
          <p:spPr bwMode="auto">
            <a:xfrm>
              <a:off x="2133600" y="3581400"/>
              <a:ext cx="28956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133600" y="4267200"/>
              <a:ext cx="4267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133600" y="3352800"/>
              <a:ext cx="248424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TextBox 5"/>
            <p:cNvSpPr txBox="1"/>
            <p:nvPr/>
          </p:nvSpPr>
          <p:spPr>
            <a:xfrm>
              <a:off x="5099795" y="2955475"/>
              <a:ext cx="1620880" cy="661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300 µm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98379" y="3228440"/>
              <a:ext cx="1303174" cy="661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1 mm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39273" y="3774369"/>
              <a:ext cx="1147209" cy="661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2 cm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9504"/>
          <a:stretch/>
        </p:blipFill>
        <p:spPr bwMode="auto">
          <a:xfrm>
            <a:off x="5486400" y="3981233"/>
            <a:ext cx="3352800" cy="255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"/>
          <a:stretch>
            <a:fillRect/>
          </a:stretch>
        </p:blipFill>
        <p:spPr bwMode="auto">
          <a:xfrm>
            <a:off x="109819" y="838200"/>
            <a:ext cx="2586568" cy="2411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066800" y="86380"/>
            <a:ext cx="678180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9999FF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800" b="1" dirty="0">
                <a:latin typeface="Arial" pitchFamily="34" charset="0"/>
                <a:cs typeface="Arial" pitchFamily="34" charset="0"/>
              </a:rPr>
              <a:t>Absorption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Photons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   N(x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) =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800" b="1" baseline="-25000" dirty="0" err="1">
                <a:latin typeface="Arial" pitchFamily="34" charset="0"/>
                <a:cs typeface="Arial" pitchFamily="34" charset="0"/>
              </a:rPr>
              <a:t>o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e</a:t>
            </a:r>
            <a:r>
              <a:rPr lang="en-US" sz="2800" b="1" baseline="30000" dirty="0">
                <a:latin typeface="Arial" pitchFamily="34" charset="0"/>
                <a:cs typeface="Arial" pitchFamily="34" charset="0"/>
              </a:rPr>
              <a:t>- </a:t>
            </a:r>
            <a:r>
              <a:rPr lang="en-US" sz="2800" b="1" baseline="30000" dirty="0">
                <a:latin typeface="Arial" pitchFamily="34" charset="0"/>
                <a:cs typeface="Arial" pitchFamily="34" charset="0"/>
              </a:rPr>
              <a:t>µ </a:t>
            </a:r>
            <a:r>
              <a:rPr lang="en-US" sz="2800" b="1" baseline="30000" dirty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17204" y="751820"/>
            <a:ext cx="59267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Photons of Medical Interest, Energies &amp; Resolution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µ-waves: 	MRI  			(10’s µm)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10-100keV:  	X-ray radiography and </a:t>
            </a:r>
            <a:r>
              <a:rPr lang="en-US" sz="1600" dirty="0"/>
              <a:t>CT </a:t>
            </a:r>
            <a:r>
              <a:rPr lang="en-US" sz="1600" dirty="0"/>
              <a:t>	(</a:t>
            </a:r>
            <a:r>
              <a:rPr lang="en-US" sz="1600" dirty="0"/>
              <a:t>10’s µm</a:t>
            </a:r>
            <a:r>
              <a:rPr lang="en-US" sz="1600" dirty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500 </a:t>
            </a:r>
            <a:r>
              <a:rPr lang="en-US" sz="1600" dirty="0" err="1"/>
              <a:t>keV</a:t>
            </a:r>
            <a:r>
              <a:rPr lang="en-US" sz="1600" dirty="0"/>
              <a:t>: 	PET and SPECT		(mm)</a:t>
            </a:r>
            <a:r>
              <a:rPr lang="en-US" dirty="0"/>
              <a:t>	</a:t>
            </a:r>
          </a:p>
          <a:p>
            <a:pPr algn="l"/>
            <a:r>
              <a:rPr lang="en-US" sz="1600" dirty="0"/>
              <a:t>No directional information with exception of Compton</a:t>
            </a:r>
          </a:p>
          <a:p>
            <a:pPr algn="l"/>
            <a:r>
              <a:rPr lang="en-US" sz="1600" dirty="0"/>
              <a:t>High bone contrast 1-100 </a:t>
            </a:r>
            <a:r>
              <a:rPr lang="en-US" sz="1600" dirty="0" err="1"/>
              <a:t>keV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52400" y="3429000"/>
            <a:ext cx="4267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Larger energy reach (depends on thickness)  </a:t>
            </a:r>
          </a:p>
        </p:txBody>
      </p:sp>
      <p:sp>
        <p:nvSpPr>
          <p:cNvPr id="2" name="Rectangle 1"/>
          <p:cNvSpPr/>
          <p:nvPr/>
        </p:nvSpPr>
        <p:spPr>
          <a:xfrm>
            <a:off x="5410200" y="3127908"/>
            <a:ext cx="358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Shift of Compton region to higher E</a:t>
            </a:r>
          </a:p>
          <a:p>
            <a:pPr algn="l"/>
            <a:r>
              <a:rPr lang="en-US" sz="1600" dirty="0"/>
              <a:t>reduced range of Compton electrons</a:t>
            </a:r>
          </a:p>
          <a:p>
            <a:pPr algn="l"/>
            <a:r>
              <a:rPr lang="en-US" sz="1600" dirty="0"/>
              <a:t>reduced range of positron in PET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30708" y="2743200"/>
            <a:ext cx="3564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Advantage of </a:t>
            </a:r>
            <a:r>
              <a:rPr lang="en-US" b="1" dirty="0"/>
              <a:t>h</a:t>
            </a:r>
            <a:r>
              <a:rPr lang="en-US" b="1" dirty="0"/>
              <a:t>igh-Z detectors: </a:t>
            </a:r>
          </a:p>
        </p:txBody>
      </p:sp>
    </p:spTree>
    <p:extLst>
      <p:ext uri="{BB962C8B-B14F-4D97-AF65-F5344CB8AC3E}">
        <p14:creationId xmlns:p14="http://schemas.microsoft.com/office/powerpoint/2010/main" val="1257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90" y="0"/>
            <a:ext cx="849302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32" y="0"/>
            <a:ext cx="8507535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56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341"/>
            <a:ext cx="9144000" cy="576131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1A8F4D-9F11-4C3F-B199-E4FED77FDE2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2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1360</TotalTime>
  <Words>1297</Words>
  <Application>Microsoft Macintosh PowerPoint</Application>
  <PresentationFormat>On-screen Show (4:3)</PresentationFormat>
  <Paragraphs>292</Paragraphs>
  <Slides>52</Slides>
  <Notes>9</Notes>
  <HiddenSlides>0</HiddenSlides>
  <MMClips>2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6" baseType="lpstr">
      <vt:lpstr>Arial Unicode MS</vt:lpstr>
      <vt:lpstr>Calibri</vt:lpstr>
      <vt:lpstr>Calibri Light</vt:lpstr>
      <vt:lpstr>ＭＳ Ｐゴシック</vt:lpstr>
      <vt:lpstr>ＭＳ Ｐ明朝</vt:lpstr>
      <vt:lpstr>游ゴシック</vt:lpstr>
      <vt:lpstr>Arial</vt:lpstr>
      <vt:lpstr>Symbol</vt:lpstr>
      <vt:lpstr>Tahoma</vt:lpstr>
      <vt:lpstr>Times New Roman</vt:lpstr>
      <vt:lpstr>Verdana</vt:lpstr>
      <vt:lpstr>Wingdings</vt:lpstr>
      <vt:lpstr>Office Theme</vt:lpstr>
      <vt:lpstr>Equation</vt:lpstr>
      <vt:lpstr>Imaging detectors</vt:lpstr>
      <vt:lpstr>Particle Detector  Applications in Medicine</vt:lpstr>
      <vt:lpstr>PowerPoint Presentation</vt:lpstr>
      <vt:lpstr>PowerPoint Presentation</vt:lpstr>
      <vt:lpstr>Medical Applications </vt:lpstr>
      <vt:lpstr>PowerPoint Presentation</vt:lpstr>
      <vt:lpstr>PowerPoint Presentation</vt:lpstr>
      <vt:lpstr>PowerPoint Presentation</vt:lpstr>
      <vt:lpstr>PowerPoint Presentation</vt:lpstr>
      <vt:lpstr>Amorphous Silicon (aSi:H)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Detection technologies used for photons </vt:lpstr>
      <vt:lpstr>Scintillators: indirect detection</vt:lpstr>
      <vt:lpstr>PowerPoint Presentation</vt:lpstr>
      <vt:lpstr>CCDs as detectors</vt:lpstr>
      <vt:lpstr>CCDs as detectors</vt:lpstr>
      <vt:lpstr>Hybrid Pixels</vt:lpstr>
      <vt:lpstr>Monolithic Active pixels</vt:lpstr>
      <vt:lpstr>PowerPoint Presentation</vt:lpstr>
      <vt:lpstr>PowerPoint Presentation</vt:lpstr>
      <vt:lpstr>High resolution X-ray radiography:  Imaging of Termites</vt:lpstr>
      <vt:lpstr>High resolution X-ray radiography:  Imaging of Termites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SR imaging</vt:lpstr>
      <vt:lpstr>PowerPoint Presentation</vt:lpstr>
      <vt:lpstr>PowerPoint Presentation</vt:lpstr>
      <vt:lpstr>PowerPoint Presentation</vt:lpstr>
      <vt:lpstr>The Neutronography</vt:lpstr>
      <vt:lpstr>Neutronography with Medipix</vt:lpstr>
      <vt:lpstr>Sample objects – blank cartridge</vt:lpstr>
      <vt:lpstr>Flower behind Al plate</vt:lpstr>
      <vt:lpstr>3D reconstructions</vt:lpstr>
      <vt:lpstr>PowerPoint Presentation</vt:lpstr>
      <vt:lpstr>Proton CT  (pCT) Concept</vt:lpstr>
      <vt:lpstr>Low Contrast in Proton CT </vt:lpstr>
      <vt:lpstr>pCT Challenges</vt:lpstr>
      <vt:lpstr>Hand Radiography: Something New (?)</vt:lpstr>
      <vt:lpstr>A step forward into Imaging History..</vt:lpstr>
      <vt:lpstr>Summary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Zdenek Dolezal</dc:creator>
  <cp:lastModifiedBy>Zdenek Dolezal</cp:lastModifiedBy>
  <cp:revision>30</cp:revision>
  <dcterms:created xsi:type="dcterms:W3CDTF">2018-04-06T08:06:59Z</dcterms:created>
  <dcterms:modified xsi:type="dcterms:W3CDTF">2018-04-07T06:47:02Z</dcterms:modified>
</cp:coreProperties>
</file>