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7" r:id="rId2"/>
    <p:sldId id="298" r:id="rId3"/>
    <p:sldId id="290" r:id="rId4"/>
    <p:sldId id="261" r:id="rId5"/>
    <p:sldId id="262" r:id="rId6"/>
    <p:sldId id="291" r:id="rId7"/>
    <p:sldId id="264" r:id="rId8"/>
    <p:sldId id="265" r:id="rId9"/>
    <p:sldId id="293" r:id="rId10"/>
    <p:sldId id="294" r:id="rId11"/>
    <p:sldId id="292" r:id="rId12"/>
    <p:sldId id="266" r:id="rId13"/>
    <p:sldId id="295" r:id="rId14"/>
    <p:sldId id="268" r:id="rId15"/>
    <p:sldId id="296" r:id="rId16"/>
    <p:sldId id="297" r:id="rId17"/>
    <p:sldId id="276" r:id="rId18"/>
    <p:sldId id="278" r:id="rId19"/>
    <p:sldId id="279" r:id="rId20"/>
    <p:sldId id="299" r:id="rId21"/>
    <p:sldId id="300" r:id="rId22"/>
    <p:sldId id="301" r:id="rId23"/>
    <p:sldId id="302" r:id="rId24"/>
    <p:sldId id="305" r:id="rId25"/>
    <p:sldId id="303" r:id="rId26"/>
    <p:sldId id="306" r:id="rId27"/>
    <p:sldId id="304" r:id="rId28"/>
    <p:sldId id="307" r:id="rId29"/>
    <p:sldId id="308" r:id="rId30"/>
    <p:sldId id="309" r:id="rId31"/>
    <p:sldId id="310" r:id="rId32"/>
    <p:sldId id="311" r:id="rId33"/>
    <p:sldId id="312" r:id="rId34"/>
    <p:sldId id="282" r:id="rId35"/>
    <p:sldId id="283" r:id="rId36"/>
    <p:sldId id="284" r:id="rId37"/>
    <p:sldId id="286" r:id="rId38"/>
    <p:sldId id="287" r:id="rId39"/>
    <p:sldId id="288" r:id="rId40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máš Kello" initials="TK" lastIdx="3" clrIdx="0">
    <p:extLst>
      <p:ext uri="{19B8F6BF-5375-455C-9EA6-DF929625EA0E}">
        <p15:presenceInfo xmlns:p15="http://schemas.microsoft.com/office/powerpoint/2012/main" userId="ae0580aae0ed525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86" y="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18T17:27:26.462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  <p:cm authorId="1" dt="2017-04-18T17:41:34.980" idx="2">
    <p:pos x="10" y="146"/>
    <p:text>learning rate</p:text>
    <p:extLst>
      <p:ext uri="{C676402C-5697-4E1C-873F-D02D1690AC5C}">
        <p15:threadingInfo xmlns:p15="http://schemas.microsoft.com/office/powerpoint/2012/main" timeZoneBias="-120">
          <p15:parentCm authorId="1" idx="1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5428B-EE5C-4F37-833E-8B421FDA802F}" type="datetimeFigureOut">
              <a:rPr lang="sk-SK" smtClean="0"/>
              <a:t>7.4.2018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DB44E-1BFA-470E-A677-2ED9616CCA2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4805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0471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36185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92940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195177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710512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452835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095963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646585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633225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75977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19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38269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754028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09314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49656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946755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949684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87117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576776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891565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15810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59741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29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91725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260013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442537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795887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266218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27560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52023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030642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1395257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95760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5645586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39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64978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27266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94672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27980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2077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102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8F1FC-42D7-4B56-B577-AF9A8F9842C7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5071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A0A0-172E-4B1C-A973-5E1907E57443}" type="datetime1">
              <a:rPr lang="sk-SK" smtClean="0"/>
              <a:t>7.4.2018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22434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0EEB-CB89-416B-8FF1-19A2732E1912}" type="datetime1">
              <a:rPr lang="sk-SK" smtClean="0"/>
              <a:t>7.4.2018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86852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FB1A4-74E3-40DF-8DB6-C25CC98F36E9}" type="datetime1">
              <a:rPr lang="sk-SK" smtClean="0"/>
              <a:t>7.4.2018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539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3301D-FB8C-40AA-98E2-05A98C586F08}" type="datetime1">
              <a:rPr lang="sk-SK" smtClean="0"/>
              <a:t>7.4.2018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98716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DE1-F0CD-4B02-A521-5F5301ED4FAF}" type="datetime1">
              <a:rPr lang="sk-SK" smtClean="0"/>
              <a:t>7.4.2018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0250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1FF2-1986-4D89-B7CD-122DC91527A1}" type="datetime1">
              <a:rPr lang="sk-SK" smtClean="0"/>
              <a:t>7.4.2018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6680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A4C2-2257-469B-9156-21C6779FF6B9}" type="datetime1">
              <a:rPr lang="sk-SK" smtClean="0"/>
              <a:t>7.4.2018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2165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A82-B90E-47CF-BA0E-FED8AB625BE8}" type="datetime1">
              <a:rPr lang="sk-SK" smtClean="0"/>
              <a:t>7.4.2018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09306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BFEC-A0BB-4F12-8C64-8E306C14A6DC}" type="datetime1">
              <a:rPr lang="sk-SK" smtClean="0"/>
              <a:t>7.4.2018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2699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A6C50-A8D5-4BAE-BDC9-96BB18E258F4}" type="datetime1">
              <a:rPr lang="sk-SK" smtClean="0"/>
              <a:t>7.4.2018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25875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9BA95-0A1C-4BEC-A555-7F91DE0FF571}" type="datetime1">
              <a:rPr lang="sk-SK" smtClean="0"/>
              <a:t>7.4.2018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26198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2FC2C-5A19-49C0-A6B6-42C32F74981C}" type="datetime1">
              <a:rPr lang="sk-SK" smtClean="0"/>
              <a:t>7.4.2018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975ED-13DE-4B51-A1AF-05BE303D2D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526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13" Type="http://schemas.openxmlformats.org/officeDocument/2006/relationships/image" Target="../media/image39.png"/><Relationship Id="rId3" Type="http://schemas.openxmlformats.org/officeDocument/2006/relationships/image" Target="../media/image150.png"/><Relationship Id="rId7" Type="http://schemas.openxmlformats.org/officeDocument/2006/relationships/image" Target="../media/image190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image" Target="../media/image37.png"/><Relationship Id="rId5" Type="http://schemas.openxmlformats.org/officeDocument/2006/relationships/image" Target="../media/image170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5.emf"/><Relationship Id="rId9" Type="http://schemas.openxmlformats.org/officeDocument/2006/relationships/image" Target="../media/image130.png"/><Relationship Id="rId1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13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570.png"/><Relationship Id="rId12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0.png"/><Relationship Id="rId11" Type="http://schemas.openxmlformats.org/officeDocument/2006/relationships/image" Target="../media/image540.png"/><Relationship Id="rId5" Type="http://schemas.openxmlformats.org/officeDocument/2006/relationships/image" Target="../media/image550.pn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590.png"/><Relationship Id="rId1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58.png"/><Relationship Id="rId7" Type="http://schemas.openxmlformats.org/officeDocument/2006/relationships/image" Target="../media/image69.png"/><Relationship Id="rId12" Type="http://schemas.openxmlformats.org/officeDocument/2006/relationships/image" Target="../media/image6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551.png"/><Relationship Id="rId3" Type="http://schemas.openxmlformats.org/officeDocument/2006/relationships/image" Target="../media/image59.png"/><Relationship Id="rId7" Type="http://schemas.openxmlformats.org/officeDocument/2006/relationships/image" Target="../media/image78.png"/><Relationship Id="rId12" Type="http://schemas.openxmlformats.org/officeDocument/2006/relationships/image" Target="../media/image5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31.png"/><Relationship Id="rId5" Type="http://schemas.openxmlformats.org/officeDocument/2006/relationships/image" Target="../media/image76.png"/><Relationship Id="rId15" Type="http://schemas.openxmlformats.org/officeDocument/2006/relationships/comments" Target="../comments/comment1.xml"/><Relationship Id="rId10" Type="http://schemas.openxmlformats.org/officeDocument/2006/relationships/image" Target="../media/image520.png"/><Relationship Id="rId9" Type="http://schemas.openxmlformats.org/officeDocument/2006/relationships/image" Target="../media/image80.png"/><Relationship Id="rId14" Type="http://schemas.openxmlformats.org/officeDocument/2006/relationships/image" Target="../media/image57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77.png"/><Relationship Id="rId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13" Type="http://schemas.openxmlformats.org/officeDocument/2006/relationships/image" Target="../media/image380.png"/><Relationship Id="rId3" Type="http://schemas.openxmlformats.org/officeDocument/2006/relationships/image" Target="../media/image920.png"/><Relationship Id="rId7" Type="http://schemas.openxmlformats.org/officeDocument/2006/relationships/image" Target="../media/image107.png"/><Relationship Id="rId12" Type="http://schemas.openxmlformats.org/officeDocument/2006/relationships/image" Target="../media/image960.png"/><Relationship Id="rId2" Type="http://schemas.openxmlformats.org/officeDocument/2006/relationships/notesSlide" Target="../notesSlides/notesSlide37.xml"/><Relationship Id="rId16" Type="http://schemas.openxmlformats.org/officeDocument/2006/relationships/image" Target="../media/image9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0.png"/><Relationship Id="rId11" Type="http://schemas.openxmlformats.org/officeDocument/2006/relationships/image" Target="../media/image360.png"/><Relationship Id="rId5" Type="http://schemas.openxmlformats.org/officeDocument/2006/relationships/image" Target="../media/image300.png"/><Relationship Id="rId15" Type="http://schemas.openxmlformats.org/officeDocument/2006/relationships/image" Target="../media/image400.png"/><Relationship Id="rId10" Type="http://schemas.openxmlformats.org/officeDocument/2006/relationships/image" Target="../media/image350.png"/><Relationship Id="rId4" Type="http://schemas.openxmlformats.org/officeDocument/2006/relationships/image" Target="../media/image930.png"/><Relationship Id="rId9" Type="http://schemas.openxmlformats.org/officeDocument/2006/relationships/image" Target="../media/image950.png"/><Relationship Id="rId14" Type="http://schemas.openxmlformats.org/officeDocument/2006/relationships/image" Target="../media/image97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3" Type="http://schemas.openxmlformats.org/officeDocument/2006/relationships/image" Target="../media/image490.png"/><Relationship Id="rId7" Type="http://schemas.openxmlformats.org/officeDocument/2006/relationships/image" Target="../media/image53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0.png"/><Relationship Id="rId11" Type="http://schemas.openxmlformats.org/officeDocument/2006/relationships/image" Target="../media/image1030.png"/><Relationship Id="rId5" Type="http://schemas.openxmlformats.org/officeDocument/2006/relationships/image" Target="../media/image1000.png"/><Relationship Id="rId10" Type="http://schemas.openxmlformats.org/officeDocument/2006/relationships/image" Target="../media/image560.png"/><Relationship Id="rId4" Type="http://schemas.openxmlformats.org/officeDocument/2006/relationships/image" Target="../media/image990.png"/><Relationship Id="rId9" Type="http://schemas.openxmlformats.org/officeDocument/2006/relationships/image" Target="../media/image102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108.png"/><Relationship Id="rId7" Type="http://schemas.openxmlformats.org/officeDocument/2006/relationships/image" Target="../media/image62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0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1050.png"/><Relationship Id="rId9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492634"/>
            <a:ext cx="9144000" cy="318248"/>
          </a:xfrm>
        </p:spPr>
        <p:txBody>
          <a:bodyPr>
            <a:normAutofit fontScale="90000"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Mathematics and Physics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3564138" y="927486"/>
            <a:ext cx="5063706" cy="682439"/>
          </a:xfrm>
        </p:spPr>
        <p:txBody>
          <a:bodyPr>
            <a:noAutofit/>
          </a:bodyPr>
          <a:lstStyle/>
          <a:p>
            <a:r>
              <a:rPr lang="en-GB" sz="1800" b="1" dirty="0" smtClean="0"/>
              <a:t>Multivariate analysis</a:t>
            </a:r>
            <a:r>
              <a:rPr lang="en-US" sz="1800" b="1" dirty="0" smtClean="0"/>
              <a:t> </a:t>
            </a:r>
            <a:r>
              <a:rPr lang="en-US" sz="1800" b="1" dirty="0"/>
              <a:t>of decays of the Higgs boson </a:t>
            </a:r>
            <a:r>
              <a:rPr lang="en-US" sz="1800" b="1" dirty="0" smtClean="0"/>
              <a:t>into</a:t>
            </a:r>
            <a:r>
              <a:rPr lang="sk-SK" sz="1800" b="1" dirty="0" smtClean="0"/>
              <a:t> </a:t>
            </a:r>
            <a:r>
              <a:rPr lang="en-US" sz="1800" b="1" dirty="0" smtClean="0"/>
              <a:t>pairs </a:t>
            </a:r>
            <a:r>
              <a:rPr lang="en-US" sz="1800" b="1" dirty="0"/>
              <a:t>of tau leptons using the </a:t>
            </a:r>
            <a:r>
              <a:rPr lang="en-US" sz="1800" b="1" dirty="0" smtClean="0"/>
              <a:t>ATLAS</a:t>
            </a:r>
            <a:r>
              <a:rPr lang="sk-SK" sz="1800" b="1" dirty="0" smtClean="0"/>
              <a:t> </a:t>
            </a:r>
            <a:r>
              <a:rPr lang="en-GB" sz="1800" b="1" dirty="0" smtClean="0"/>
              <a:t>detector at the LHC</a:t>
            </a:r>
            <a:endParaRPr lang="en-GB" sz="1800" dirty="0"/>
          </a:p>
        </p:txBody>
      </p:sp>
      <p:sp>
        <p:nvSpPr>
          <p:cNvPr id="6" name="BlokTextu 5"/>
          <p:cNvSpPr txBox="1"/>
          <p:nvPr/>
        </p:nvSpPr>
        <p:spPr>
          <a:xfrm>
            <a:off x="4651071" y="4593190"/>
            <a:ext cx="2889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dirty="0" smtClean="0"/>
              <a:t>Tomáš Kello</a:t>
            </a:r>
            <a:endParaRPr lang="sk-SK" sz="2000" dirty="0"/>
          </a:p>
        </p:txBody>
      </p:sp>
      <p:sp>
        <p:nvSpPr>
          <p:cNvPr id="7" name="BlokTextu 6"/>
          <p:cNvSpPr txBox="1"/>
          <p:nvPr/>
        </p:nvSpPr>
        <p:spPr>
          <a:xfrm>
            <a:off x="3178923" y="5109904"/>
            <a:ext cx="5834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Supervisor of the master thesis: Mgr. Daniel </a:t>
            </a:r>
            <a:r>
              <a:rPr lang="en-GB" dirty="0" err="1" smtClean="0"/>
              <a:t>Scheirich</a:t>
            </a:r>
            <a:r>
              <a:rPr lang="en-GB" dirty="0" smtClean="0"/>
              <a:t>, Ph.D.</a:t>
            </a:r>
            <a:endParaRPr lang="en-GB" dirty="0"/>
          </a:p>
        </p:txBody>
      </p:sp>
      <p:sp>
        <p:nvSpPr>
          <p:cNvPr id="9" name="BlokTextu 8"/>
          <p:cNvSpPr txBox="1"/>
          <p:nvPr/>
        </p:nvSpPr>
        <p:spPr>
          <a:xfrm>
            <a:off x="4166547" y="5472072"/>
            <a:ext cx="385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Institute of Particle and Nuclear Physics</a:t>
            </a:r>
            <a:endParaRPr lang="en-GB" dirty="0"/>
          </a:p>
        </p:txBody>
      </p:sp>
      <p:sp>
        <p:nvSpPr>
          <p:cNvPr id="10" name="BlokTextu 9"/>
          <p:cNvSpPr txBox="1"/>
          <p:nvPr/>
        </p:nvSpPr>
        <p:spPr>
          <a:xfrm>
            <a:off x="4093545" y="5841404"/>
            <a:ext cx="4004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Výjezdní seminář, Malá Skála,  2018</a:t>
            </a:r>
            <a:endParaRPr lang="cs-CZ" dirty="0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 rotWithShape="1">
          <a:blip r:embed="rId3"/>
          <a:srcRect l="11604" t="23899" r="57335" b="21006"/>
          <a:stretch/>
        </p:blipFill>
        <p:spPr>
          <a:xfrm>
            <a:off x="4756585" y="1803873"/>
            <a:ext cx="2678814" cy="267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5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Higgs mechanism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10</a:t>
            </a:fld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1181818" y="1518249"/>
            <a:ext cx="86350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A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A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-gauge Higgs </a:t>
            </a:r>
            <a:r>
              <a:rPr lang="en-A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Lagrangian</a:t>
            </a:r>
            <a:endParaRPr lang="en-A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k-SK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BlokTextu 2"/>
              <p:cNvSpPr txBox="1"/>
              <p:nvPr/>
            </p:nvSpPr>
            <p:spPr>
              <a:xfrm>
                <a:off x="838200" y="2161125"/>
                <a:ext cx="10698634" cy="68268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𝐻𝑖𝑔𝑔𝑠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  <m:sup>
                          <m:r>
                            <a:rPr lang="sk-SK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⃖"/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</m:acc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𝑖𝑔</m:t>
                          </m:r>
                          <m:sSubSup>
                            <m:sSubSup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f>
                            <m:f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p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sk-SK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</m:acc>
                            </m:e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𝑖𝑔</m:t>
                          </m:r>
                          <m:sSup>
                            <m:sSup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f>
                            <m:f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p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𝑌</m:t>
                          </m:r>
                          <m:sSup>
                            <m:sSupPr>
                              <m:ctrlPr>
                                <a:rPr lang="sk-SK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sk-SK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sub>
                                <m:sup>
                                  <m:r>
                                    <a:rPr lang="sk-SK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sub>
                              </m:s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𝑘𝑖𝑛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.+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𝑠𝑒𝑙𝑓𝑖𝑛𝑡𝑒𝑟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BlokText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161125"/>
                <a:ext cx="10698634" cy="6826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BlokTextu 3"/>
          <p:cNvSpPr txBox="1"/>
          <p:nvPr/>
        </p:nvSpPr>
        <p:spPr>
          <a:xfrm>
            <a:off x="5796950" y="2849122"/>
            <a:ext cx="1846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 smtClean="0"/>
              <a:t>...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BlokTextu 7"/>
              <p:cNvSpPr txBox="1"/>
              <p:nvPr/>
            </p:nvSpPr>
            <p:spPr>
              <a:xfrm>
                <a:off x="1000823" y="3476537"/>
                <a:ext cx="10002162" cy="5203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𝐻𝑖𝑔𝑔𝑠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𝐻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sk-SK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sk-SK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sk-SK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sk-SK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sk-SK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sk-SK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  <m:r>
                            <a:rPr lang="sk-SK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𝑌𝑔</m:t>
                          </m:r>
                          <m:sSup>
                            <m:sSupPr>
                              <m:ctrlP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sk-SK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k-SK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sk-SK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sk-SK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sk-SK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sk-SK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sk-SK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  <m:sSup>
                            <m:sSupPr>
                              <m:ctrlP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  <m:sup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sk-SK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e>
                      </m:d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BlokText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823" y="3476537"/>
                <a:ext cx="10002162" cy="5203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BlokTextu 8"/>
              <p:cNvSpPr txBox="1"/>
              <p:nvPr/>
            </p:nvSpPr>
            <p:spPr>
              <a:xfrm>
                <a:off x="6902308" y="669401"/>
                <a:ext cx="4364208" cy="11526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</m:oMath>
                </a14:m>
                <a:r>
                  <a:rPr lang="sk-SK" dirty="0" smtClean="0"/>
                  <a:t> ... </a:t>
                </a:r>
                <a:r>
                  <a:rPr lang="en-AU" dirty="0" smtClean="0"/>
                  <a:t>Yang-Mills fields corresponding </a:t>
                </a:r>
                <a:r>
                  <a:rPr lang="sk-SK" dirty="0" smtClean="0"/>
                  <a:t>to </a:t>
                </a:r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sk-SK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endParaRPr lang="sk-SK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sk-SK" dirty="0" smtClean="0"/>
                  <a:t>... </a:t>
                </a:r>
                <a:r>
                  <a:rPr lang="en-AU" dirty="0" smtClean="0"/>
                  <a:t>Yang-Mills fields corresponding</a:t>
                </a:r>
                <a:r>
                  <a:rPr lang="sk-SK" dirty="0" smtClean="0"/>
                  <a:t> to </a:t>
                </a:r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sk-SK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endParaRPr lang="sk-SK" b="0" dirty="0" smtClean="0"/>
              </a:p>
              <a:p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sk-SK" dirty="0" smtClean="0"/>
                  <a:t> ... </a:t>
                </a:r>
                <a:r>
                  <a:rPr lang="en-AU" dirty="0" smtClean="0"/>
                  <a:t>weak hypercharge</a:t>
                </a:r>
              </a:p>
              <a:p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sk-SK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sk-SK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sk-SK" b="0" i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sk-SK" dirty="0" smtClean="0"/>
                  <a:t> ... </a:t>
                </a:r>
                <a:r>
                  <a:rPr lang="en-AU" dirty="0" smtClean="0"/>
                  <a:t>coupling constants</a:t>
                </a:r>
                <a:endParaRPr lang="en-AU" dirty="0"/>
              </a:p>
            </p:txBody>
          </p:sp>
        </mc:Choice>
        <mc:Fallback xmlns="">
          <p:sp>
            <p:nvSpPr>
              <p:cNvPr id="9" name="BlokText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2308" y="669401"/>
                <a:ext cx="4364208" cy="1152623"/>
              </a:xfrm>
              <a:prstGeom prst="rect">
                <a:avLst/>
              </a:prstGeom>
              <a:blipFill rotWithShape="0">
                <a:blip r:embed="rId5"/>
                <a:stretch>
                  <a:fillRect l="-1955" t="-6349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BlokTextu 6"/>
              <p:cNvSpPr txBox="1"/>
              <p:nvPr/>
            </p:nvSpPr>
            <p:spPr>
              <a:xfrm>
                <a:off x="1289648" y="4580806"/>
                <a:ext cx="3095013" cy="86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p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  <m:sup>
                                      <m: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p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𝑔</m:t>
                      </m:r>
                      <m:sSubSup>
                        <m:sSub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′</m:t>
                      </m:r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BlokTextu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648" y="4580806"/>
                <a:ext cx="3095013" cy="86498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BlokTextu 9"/>
              <p:cNvSpPr txBox="1"/>
              <p:nvPr/>
            </p:nvSpPr>
            <p:spPr>
              <a:xfrm>
                <a:off x="3592902" y="5445786"/>
                <a:ext cx="627608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BlokTextu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902" y="5445786"/>
                <a:ext cx="627608" cy="51860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Pravá zložená zátvorka 10"/>
          <p:cNvSpPr/>
          <p:nvPr/>
        </p:nvSpPr>
        <p:spPr>
          <a:xfrm>
            <a:off x="4384661" y="4580806"/>
            <a:ext cx="227521" cy="1504145"/>
          </a:xfrm>
          <a:prstGeom prst="rightBrace">
            <a:avLst>
              <a:gd name="adj1" fmla="val 16527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Šípka nadol 11"/>
          <p:cNvSpPr/>
          <p:nvPr/>
        </p:nvSpPr>
        <p:spPr>
          <a:xfrm rot="2930404">
            <a:off x="6689546" y="3869750"/>
            <a:ext cx="239097" cy="127073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BlokTextu 12"/>
              <p:cNvSpPr txBox="1"/>
              <p:nvPr/>
            </p:nvSpPr>
            <p:spPr>
              <a:xfrm>
                <a:off x="4841727" y="5039878"/>
                <a:ext cx="4733540" cy="5203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𝑚𝑎𝑠𝑠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𝐼𝑉𝐵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BlokTextu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727" y="5039878"/>
                <a:ext cx="4733540" cy="5203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BlokTextu 13"/>
              <p:cNvSpPr txBox="1"/>
              <p:nvPr/>
            </p:nvSpPr>
            <p:spPr>
              <a:xfrm>
                <a:off x="5419052" y="5871861"/>
                <a:ext cx="1165704" cy="518604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𝑔𝑣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BlokTextu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9052" y="5871861"/>
                <a:ext cx="1165704" cy="51860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BlokTextu 14"/>
              <p:cNvSpPr txBox="1"/>
              <p:nvPr/>
            </p:nvSpPr>
            <p:spPr>
              <a:xfrm>
                <a:off x="6921384" y="5871861"/>
                <a:ext cx="2163028" cy="518604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𝑣</m:t>
                      </m:r>
                      <m:rad>
                        <m:radPr>
                          <m:degHide m:val="on"/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p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p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BlokTextu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384" y="5871861"/>
                <a:ext cx="2163028" cy="51860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500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Higgs production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11</a:t>
            </a:fld>
            <a:endParaRPr lang="sk-SK"/>
          </a:p>
        </p:txBody>
      </p:sp>
      <p:sp>
        <p:nvSpPr>
          <p:cNvPr id="7" name="BlokTextu 6"/>
          <p:cNvSpPr txBox="1"/>
          <p:nvPr/>
        </p:nvSpPr>
        <p:spPr>
          <a:xfrm>
            <a:off x="1548442" y="1690688"/>
            <a:ext cx="268281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k-SK" b="1" dirty="0" smtClean="0"/>
              <a:t>ggF (</a:t>
            </a:r>
            <a:r>
              <a:rPr lang="en-AU" b="1" dirty="0" smtClean="0"/>
              <a:t>gluon-gluon fusion</a:t>
            </a:r>
            <a:r>
              <a:rPr lang="sk-SK" b="1" dirty="0" smtClean="0"/>
              <a:t>)</a:t>
            </a:r>
            <a:endParaRPr lang="sk-SK" b="1" dirty="0"/>
          </a:p>
        </p:txBody>
      </p:sp>
      <p:sp>
        <p:nvSpPr>
          <p:cNvPr id="13" name="BlokTextu 12"/>
          <p:cNvSpPr txBox="1"/>
          <p:nvPr/>
        </p:nvSpPr>
        <p:spPr>
          <a:xfrm>
            <a:off x="1548442" y="4059277"/>
            <a:ext cx="287690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k-SK" b="1" dirty="0" smtClean="0"/>
              <a:t>VBF (</a:t>
            </a:r>
            <a:r>
              <a:rPr lang="en-AU" b="1" dirty="0" smtClean="0"/>
              <a:t>vector-boson fusion</a:t>
            </a:r>
            <a:r>
              <a:rPr lang="sk-SK" b="1" dirty="0" smtClean="0"/>
              <a:t>)</a:t>
            </a:r>
            <a:endParaRPr lang="sk-SK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BlokTextu 8"/>
              <p:cNvSpPr txBox="1"/>
              <p:nvPr/>
            </p:nvSpPr>
            <p:spPr>
              <a:xfrm>
                <a:off x="5305246" y="600160"/>
                <a:ext cx="6283044" cy="42774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sk-SK" sz="2000" b="1" dirty="0" smtClean="0">
                    <a:solidFill>
                      <a:srgbClr val="FF0000"/>
                    </a:solidFill>
                  </a:rPr>
                  <a:t>         PDG 2016, [9]: </a:t>
                </a:r>
                <a:r>
                  <a:rPr lang="sk-SK" sz="2000" b="1" i="1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sSub>
                          <m:sSubPr>
                            <m:ctrlPr>
                              <a:rPr lang="sk-SK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sk-SK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sk-SK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sub>
                    </m:sSub>
                    <m:acc>
                      <m:accPr>
                        <m:chr m:val="̇"/>
                        <m:ctrlPr>
                          <a:rPr lang="sk-SK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k-SK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</m:e>
                    </m:acc>
                    <m:r>
                      <a:rPr lang="sk-SK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cs-CZ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sk-SK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sk-SK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cs-CZ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± </m:t>
                    </m:r>
                    <m:r>
                      <a:rPr lang="cs-CZ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sk-SK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sk-SK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𝟐𝟒</m:t>
                    </m:r>
                    <m:r>
                      <a:rPr lang="sk-SK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cs-CZ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𝐆𝐞𝐕</m:t>
                    </m:r>
                  </m:oMath>
                </a14:m>
                <a:endParaRPr lang="sk-SK" sz="2000" b="1" dirty="0"/>
              </a:p>
            </p:txBody>
          </p:sp>
        </mc:Choice>
        <mc:Fallback xmlns="">
          <p:sp>
            <p:nvSpPr>
              <p:cNvPr id="9" name="BlokText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246" y="600160"/>
                <a:ext cx="6283044" cy="427746"/>
              </a:xfrm>
              <a:prstGeom prst="rect">
                <a:avLst/>
              </a:prstGeom>
              <a:blipFill rotWithShape="0">
                <a:blip r:embed="rId3"/>
                <a:stretch>
                  <a:fillRect t="-4110" b="-1643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4"/>
          <a:srcRect l="24515" t="22082" r="31342" b="29110"/>
          <a:stretch/>
        </p:blipFill>
        <p:spPr>
          <a:xfrm>
            <a:off x="6976130" y="2097988"/>
            <a:ext cx="2941273" cy="1836526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 rotWithShape="1">
          <a:blip r:embed="rId5"/>
          <a:srcRect l="23703" t="12578" r="36958" b="29182"/>
          <a:stretch/>
        </p:blipFill>
        <p:spPr>
          <a:xfrm>
            <a:off x="1655744" y="4465382"/>
            <a:ext cx="2662303" cy="2216989"/>
          </a:xfrm>
          <a:prstGeom prst="rect">
            <a:avLst/>
          </a:prstGeom>
        </p:spPr>
      </p:pic>
      <p:pic>
        <p:nvPicPr>
          <p:cNvPr id="10" name="Obrázok 9"/>
          <p:cNvPicPr>
            <a:picLocks noChangeAspect="1"/>
          </p:cNvPicPr>
          <p:nvPr/>
        </p:nvPicPr>
        <p:blipFill rotWithShape="1">
          <a:blip r:embed="rId6"/>
          <a:srcRect l="28868" t="23396" r="24505" b="41006"/>
          <a:stretch/>
        </p:blipFill>
        <p:spPr>
          <a:xfrm>
            <a:off x="1655744" y="2279052"/>
            <a:ext cx="3433315" cy="1474398"/>
          </a:xfrm>
          <a:prstGeom prst="rect">
            <a:avLst/>
          </a:prstGeom>
        </p:spPr>
      </p:pic>
      <p:sp>
        <p:nvSpPr>
          <p:cNvPr id="11" name="BlokTextu 10"/>
          <p:cNvSpPr txBox="1"/>
          <p:nvPr/>
        </p:nvSpPr>
        <p:spPr>
          <a:xfrm>
            <a:off x="7427412" y="1690688"/>
            <a:ext cx="203871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AU" b="1" dirty="0" smtClean="0"/>
              <a:t>Higgs</a:t>
            </a:r>
            <a:r>
              <a:rPr lang="sk-SK" b="1" dirty="0"/>
              <a:t> </a:t>
            </a:r>
            <a:r>
              <a:rPr lang="en-AU" b="1" dirty="0" err="1" smtClean="0"/>
              <a:t>Strahlung</a:t>
            </a:r>
            <a:r>
              <a:rPr lang="en-AU" b="1" dirty="0" smtClean="0"/>
              <a:t> VH</a:t>
            </a:r>
            <a:endParaRPr lang="en-AU" b="1" dirty="0"/>
          </a:p>
        </p:txBody>
      </p:sp>
      <p:pic>
        <p:nvPicPr>
          <p:cNvPr id="15" name="Obrázok 14"/>
          <p:cNvPicPr>
            <a:picLocks noChangeAspect="1"/>
          </p:cNvPicPr>
          <p:nvPr/>
        </p:nvPicPr>
        <p:blipFill rotWithShape="1">
          <a:blip r:embed="rId7"/>
          <a:srcRect l="10967" t="16478" r="6180" b="36227"/>
          <a:stretch/>
        </p:blipFill>
        <p:spPr>
          <a:xfrm>
            <a:off x="6392173" y="4795643"/>
            <a:ext cx="4666891" cy="14985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BlokTextu 15"/>
              <p:cNvSpPr txBox="1"/>
              <p:nvPr/>
            </p:nvSpPr>
            <p:spPr>
              <a:xfrm>
                <a:off x="7591690" y="4241069"/>
                <a:ext cx="1509178" cy="2769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k-SK" b="1" i="1" smtClean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sk-SK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k-SK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  <m:r>
                      <a:rPr lang="sk-SK" b="1" i="1" smtClean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sk-SK" b="1" dirty="0" smtClean="0"/>
                  <a:t> production</a:t>
                </a:r>
                <a:endParaRPr lang="en-GB" b="1" dirty="0"/>
              </a:p>
            </p:txBody>
          </p:sp>
        </mc:Choice>
        <mc:Fallback xmlns="">
          <p:sp>
            <p:nvSpPr>
              <p:cNvPr id="16" name="BlokTextu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690" y="4241069"/>
                <a:ext cx="1509178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4839" t="-28889" r="-7258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BlokTextu 2"/>
          <p:cNvSpPr txBox="1"/>
          <p:nvPr/>
        </p:nvSpPr>
        <p:spPr>
          <a:xfrm>
            <a:off x="465826" y="4795643"/>
            <a:ext cx="1604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i="1" dirty="0" err="1" smtClean="0"/>
              <a:t>Powheg</a:t>
            </a:r>
            <a:r>
              <a:rPr lang="sk-SK" i="1" dirty="0" smtClean="0"/>
              <a:t> Box2 (NLO)</a:t>
            </a:r>
            <a:endParaRPr lang="en-GB" i="1" dirty="0"/>
          </a:p>
        </p:txBody>
      </p:sp>
      <p:sp>
        <p:nvSpPr>
          <p:cNvPr id="14" name="BlokTextu 13"/>
          <p:cNvSpPr txBox="1"/>
          <p:nvPr/>
        </p:nvSpPr>
        <p:spPr>
          <a:xfrm>
            <a:off x="9983777" y="1557595"/>
            <a:ext cx="1604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i="1" dirty="0" err="1" smtClean="0"/>
              <a:t>Powheg</a:t>
            </a:r>
            <a:r>
              <a:rPr lang="sk-SK" i="1" dirty="0" smtClean="0"/>
              <a:t> Box2 (NLO)</a:t>
            </a:r>
            <a:endParaRPr lang="en-GB" i="1" dirty="0"/>
          </a:p>
        </p:txBody>
      </p:sp>
      <p:sp>
        <p:nvSpPr>
          <p:cNvPr id="4" name="BlokTextu 3"/>
          <p:cNvSpPr txBox="1"/>
          <p:nvPr/>
        </p:nvSpPr>
        <p:spPr>
          <a:xfrm>
            <a:off x="465826" y="2724825"/>
            <a:ext cx="1785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PowhegNNLOPS</a:t>
            </a:r>
            <a:endParaRPr lang="en-GB" i="1" dirty="0"/>
          </a:p>
        </p:txBody>
      </p:sp>
      <p:sp>
        <p:nvSpPr>
          <p:cNvPr id="12" name="BlokTextu 11"/>
          <p:cNvSpPr txBox="1"/>
          <p:nvPr/>
        </p:nvSpPr>
        <p:spPr>
          <a:xfrm>
            <a:off x="9982200" y="4128295"/>
            <a:ext cx="1871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MG5_aMC@NLO v2.2.2</a:t>
            </a:r>
          </a:p>
        </p:txBody>
      </p:sp>
    </p:spTree>
    <p:extLst>
      <p:ext uri="{BB962C8B-B14F-4D97-AF65-F5344CB8AC3E}">
        <p14:creationId xmlns:p14="http://schemas.microsoft.com/office/powerpoint/2010/main" val="123171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lokTextu 13"/>
          <p:cNvSpPr txBox="1"/>
          <p:nvPr/>
        </p:nvSpPr>
        <p:spPr>
          <a:xfrm>
            <a:off x="4454465" y="4635827"/>
            <a:ext cx="3456159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r>
              <a:rPr lang="sk-SK" dirty="0" smtClean="0"/>
              <a:t>                                                     </a:t>
            </a:r>
            <a:endParaRPr lang="en-GB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Higgs decay modes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12</a:t>
            </a:fld>
            <a:endParaRPr lang="sk-S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BlokTextu 10"/>
              <p:cNvSpPr txBox="1"/>
              <p:nvPr/>
            </p:nvSpPr>
            <p:spPr>
              <a:xfrm>
                <a:off x="1302588" y="2009865"/>
                <a:ext cx="1224951" cy="40774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sz="20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sk-SK" sz="2000" i="1">
                          <a:latin typeface="Cambria Math" panose="02040503050406030204" pitchFamily="18" charset="0"/>
                        </a:rPr>
                        <m:t>𝑓</m:t>
                      </m:r>
                      <m:acc>
                        <m:accPr>
                          <m:chr m:val="̅"/>
                          <m:ctrlPr>
                            <a:rPr lang="sk-SK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11" name="BlokTextu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2588" y="2009865"/>
                <a:ext cx="1224951" cy="407740"/>
              </a:xfrm>
              <a:prstGeom prst="rect">
                <a:avLst/>
              </a:prstGeom>
              <a:blipFill rotWithShape="0">
                <a:blip r:embed="rId3"/>
                <a:stretch>
                  <a:fillRect r="-20896" b="-14925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Obrázo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5211" y="259407"/>
            <a:ext cx="5072683" cy="4199470"/>
          </a:xfrm>
          <a:prstGeom prst="rect">
            <a:avLst/>
          </a:prstGeom>
        </p:spPr>
      </p:pic>
      <p:sp>
        <p:nvSpPr>
          <p:cNvPr id="8" name="Šípka doprava 7"/>
          <p:cNvSpPr/>
          <p:nvPr/>
        </p:nvSpPr>
        <p:spPr>
          <a:xfrm>
            <a:off x="2622430" y="2028463"/>
            <a:ext cx="465827" cy="407929"/>
          </a:xfrm>
          <a:prstGeom prst="right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5" name="Šípka doprava 14"/>
          <p:cNvSpPr/>
          <p:nvPr/>
        </p:nvSpPr>
        <p:spPr>
          <a:xfrm>
            <a:off x="2622430" y="2543335"/>
            <a:ext cx="465827" cy="407929"/>
          </a:xfrm>
          <a:prstGeom prst="right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BlokTextu 15"/>
              <p:cNvSpPr txBox="1"/>
              <p:nvPr/>
            </p:nvSpPr>
            <p:spPr>
              <a:xfrm>
                <a:off x="3282351" y="2009864"/>
                <a:ext cx="1186531" cy="40697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sz="20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sk-SK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acc>
                        <m:accPr>
                          <m:chr m:val="̅"/>
                          <m:ctrlPr>
                            <a:rPr lang="sk-SK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16" name="BlokTextu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351" y="2009864"/>
                <a:ext cx="1186531" cy="406971"/>
              </a:xfrm>
              <a:prstGeom prst="rect">
                <a:avLst/>
              </a:prstGeom>
              <a:blipFill rotWithShape="0">
                <a:blip r:embed="rId5"/>
                <a:stretch>
                  <a:fillRect r="-19487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BlokTextu 16"/>
              <p:cNvSpPr txBox="1"/>
              <p:nvPr/>
            </p:nvSpPr>
            <p:spPr>
              <a:xfrm>
                <a:off x="3280194" y="2543335"/>
                <a:ext cx="1188687" cy="40011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sz="20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sk-SK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acc>
                        <m:accPr>
                          <m:chr m:val="̅"/>
                          <m:ctrlPr>
                            <a:rPr lang="sk-SK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k-SK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acc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17" name="BlokTextu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194" y="2543335"/>
                <a:ext cx="1188687" cy="400110"/>
              </a:xfrm>
              <a:prstGeom prst="rect">
                <a:avLst/>
              </a:prstGeom>
              <a:blipFill rotWithShape="0">
                <a:blip r:embed="rId6"/>
                <a:stretch>
                  <a:fillRect r="-2102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BlokTextu 19"/>
              <p:cNvSpPr txBox="1"/>
              <p:nvPr/>
            </p:nvSpPr>
            <p:spPr>
              <a:xfrm>
                <a:off x="1290455" y="3619946"/>
                <a:ext cx="1711537" cy="40011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sz="20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sk-SK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sk-SK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20" name="BlokTextu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455" y="3619946"/>
                <a:ext cx="1711537" cy="4001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BlokTextu 20"/>
              <p:cNvSpPr txBox="1"/>
              <p:nvPr/>
            </p:nvSpPr>
            <p:spPr>
              <a:xfrm>
                <a:off x="1302586" y="4210900"/>
                <a:ext cx="1699405" cy="40011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sz="20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sk-SK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sk-SK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21" name="BlokTextu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2586" y="4210900"/>
                <a:ext cx="1699405" cy="40011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BlokTextu 21"/>
              <p:cNvSpPr txBox="1"/>
              <p:nvPr/>
            </p:nvSpPr>
            <p:spPr>
              <a:xfrm>
                <a:off x="1302587" y="4801855"/>
                <a:ext cx="1699404" cy="40011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sz="20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sk-SK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𝛾𝛾</m:t>
                      </m:r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22" name="BlokTextu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2587" y="4801855"/>
                <a:ext cx="1699404" cy="400110"/>
              </a:xfrm>
              <a:prstGeom prst="rect">
                <a:avLst/>
              </a:prstGeom>
              <a:blipFill rotWithShape="0">
                <a:blip r:embed="rId9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BlokTextu 26"/>
          <p:cNvSpPr txBox="1"/>
          <p:nvPr/>
        </p:nvSpPr>
        <p:spPr>
          <a:xfrm>
            <a:off x="1352593" y="5324319"/>
            <a:ext cx="1523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</a:t>
            </a:r>
            <a:endParaRPr lang="sk-SK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Rovná spojnica 8"/>
          <p:cNvCxnSpPr/>
          <p:nvPr/>
        </p:nvCxnSpPr>
        <p:spPr>
          <a:xfrm flipV="1">
            <a:off x="8272732" y="500332"/>
            <a:ext cx="94891" cy="33815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BlokTextu 6"/>
              <p:cNvSpPr txBox="1"/>
              <p:nvPr/>
            </p:nvSpPr>
            <p:spPr>
              <a:xfrm>
                <a:off x="4468881" y="2009864"/>
                <a:ext cx="2401531" cy="320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k-SK" sz="1200" b="0" i="1" smtClean="0">
                        <a:latin typeface="Cambria Math" panose="02040503050406030204" pitchFamily="18" charset="0"/>
                      </a:rPr>
                      <m:t>5.84</m:t>
                    </m:r>
                    <m:r>
                      <a:rPr lang="sk-SK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Sup>
                      <m:sSubSupPr>
                        <m:ctrlPr>
                          <a:rPr lang="sk-SK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sk-SK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k-SK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sk-SK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  <m:sub>
                        <m:r>
                          <a:rPr lang="sk-SK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−3.2%</m:t>
                        </m:r>
                      </m:sub>
                      <m:sup>
                        <m:r>
                          <a:rPr lang="sk-SK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+3.3%</m:t>
                        </m:r>
                      </m:sup>
                    </m:sSubSup>
                  </m:oMath>
                </a14:m>
                <a:r>
                  <a:rPr lang="sk-SK" sz="1200" dirty="0" smtClean="0"/>
                  <a:t> </a:t>
                </a:r>
                <a:r>
                  <a:rPr lang="sk-SK" sz="1400" dirty="0" smtClean="0"/>
                  <a:t>[9]</a:t>
                </a:r>
                <a:endParaRPr lang="en-GB" sz="1400" dirty="0"/>
              </a:p>
            </p:txBody>
          </p:sp>
        </mc:Choice>
        <mc:Fallback xmlns="">
          <p:sp>
            <p:nvSpPr>
              <p:cNvPr id="7" name="BlokTextu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8881" y="2009864"/>
                <a:ext cx="2401531" cy="320665"/>
              </a:xfrm>
              <a:prstGeom prst="rect">
                <a:avLst/>
              </a:prstGeom>
              <a:blipFill rotWithShape="0">
                <a:blip r:embed="rId10"/>
                <a:stretch>
                  <a:fillRect b="-21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Šípka doprava 22"/>
          <p:cNvSpPr/>
          <p:nvPr/>
        </p:nvSpPr>
        <p:spPr>
          <a:xfrm>
            <a:off x="2608951" y="3052761"/>
            <a:ext cx="465827" cy="407929"/>
          </a:xfrm>
          <a:prstGeom prst="right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BlokTextu 23"/>
              <p:cNvSpPr txBox="1"/>
              <p:nvPr/>
            </p:nvSpPr>
            <p:spPr>
              <a:xfrm>
                <a:off x="3280195" y="3069945"/>
                <a:ext cx="1455708" cy="40011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sz="20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sk-SK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24" name="BlokTextu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195" y="3069945"/>
                <a:ext cx="1455708" cy="400110"/>
              </a:xfrm>
              <a:prstGeom prst="rect">
                <a:avLst/>
              </a:prstGeom>
              <a:blipFill rotWithShape="0">
                <a:blip r:embed="rId11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ál 18"/>
          <p:cNvSpPr/>
          <p:nvPr/>
        </p:nvSpPr>
        <p:spPr>
          <a:xfrm>
            <a:off x="3231671" y="2461198"/>
            <a:ext cx="1222794" cy="648439"/>
          </a:xfrm>
          <a:prstGeom prst="ellipse">
            <a:avLst/>
          </a:prstGeom>
          <a:noFill/>
          <a:ln w="38100">
            <a:solidFill>
              <a:srgbClr val="23F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BlokTextu 24"/>
              <p:cNvSpPr txBox="1"/>
              <p:nvPr/>
            </p:nvSpPr>
            <p:spPr>
              <a:xfrm>
                <a:off x="4454465" y="2593785"/>
                <a:ext cx="2401531" cy="321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k-SK" sz="120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sk-SK" sz="1200" b="0" i="1" smtClean="0">
                        <a:latin typeface="Cambria Math" panose="02040503050406030204" pitchFamily="18" charset="0"/>
                      </a:rPr>
                      <m:t>.27</m:t>
                    </m:r>
                    <m:r>
                      <a:rPr lang="sk-SK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Sup>
                      <m:sSubSupPr>
                        <m:ctrlPr>
                          <a:rPr lang="sk-SK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sk-SK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k-SK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sk-SK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sk-SK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sk-SK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−5.7%</m:t>
                        </m:r>
                      </m:sub>
                      <m:sup>
                        <m:r>
                          <a:rPr lang="sk-SK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+5.7%</m:t>
                        </m:r>
                      </m:sup>
                    </m:sSubSup>
                  </m:oMath>
                </a14:m>
                <a:r>
                  <a:rPr lang="sk-SK" sz="1200" dirty="0" smtClean="0"/>
                  <a:t> </a:t>
                </a:r>
                <a:r>
                  <a:rPr lang="sk-SK" sz="1400" dirty="0" smtClean="0"/>
                  <a:t>[9]</a:t>
                </a:r>
                <a:endParaRPr lang="en-GB" sz="1400" dirty="0"/>
              </a:p>
            </p:txBody>
          </p:sp>
        </mc:Choice>
        <mc:Fallback xmlns="">
          <p:sp>
            <p:nvSpPr>
              <p:cNvPr id="25" name="BlokTextu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465" y="2593785"/>
                <a:ext cx="2401531" cy="321050"/>
              </a:xfrm>
              <a:prstGeom prst="rect">
                <a:avLst/>
              </a:prstGeom>
              <a:blipFill rotWithShape="0">
                <a:blip r:embed="rId12"/>
                <a:stretch>
                  <a:fillRect b="-207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Obdĺžnik 28"/>
              <p:cNvSpPr/>
              <p:nvPr/>
            </p:nvSpPr>
            <p:spPr>
              <a:xfrm>
                <a:off x="4757827" y="4897919"/>
                <a:ext cx="2849434" cy="40011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sz="200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sz="2000" i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sk-SK" sz="2000" i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acc>
                      <m:r>
                        <a:rPr lang="sk-SK" sz="2000" i="1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𝜈</m:t>
                      </m:r>
                      <m:sSup>
                        <m:sSupPr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acc>
                      <m:r>
                        <a:rPr lang="sk-SK" sz="2000" i="1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sk-SK" sz="2000" dirty="0">
                  <a:ln>
                    <a:noFill/>
                  </a:ln>
                </a:endParaRPr>
              </a:p>
            </p:txBody>
          </p:sp>
        </mc:Choice>
        <mc:Fallback xmlns="">
          <p:sp>
            <p:nvSpPr>
              <p:cNvPr id="29" name="Obdĺžnik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7827" y="4897919"/>
                <a:ext cx="2849434" cy="400110"/>
              </a:xfrm>
              <a:prstGeom prst="rect">
                <a:avLst/>
              </a:prstGeom>
              <a:blipFill rotWithShape="0">
                <a:blip r:embed="rId13"/>
                <a:stretch>
                  <a:fillRect r="-383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BlokTextu 9"/>
              <p:cNvSpPr txBox="1"/>
              <p:nvPr/>
            </p:nvSpPr>
            <p:spPr>
              <a:xfrm>
                <a:off x="5518035" y="5460825"/>
                <a:ext cx="1329018" cy="2800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=13 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BlokTextu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8035" y="5460825"/>
                <a:ext cx="1329018" cy="280013"/>
              </a:xfrm>
              <a:prstGeom prst="rect">
                <a:avLst/>
              </a:prstGeom>
              <a:blipFill rotWithShape="0">
                <a:blip r:embed="rId14"/>
                <a:stretch>
                  <a:fillRect r="-3211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BlokTextu 12"/>
          <p:cNvSpPr txBox="1"/>
          <p:nvPr/>
        </p:nvSpPr>
        <p:spPr>
          <a:xfrm>
            <a:off x="4508122" y="5787004"/>
            <a:ext cx="2501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integrated luminosity</a:t>
            </a:r>
            <a:r>
              <a:rPr lang="sk-SK" dirty="0" smtClean="0"/>
              <a:t> 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BlokTextu 29"/>
              <p:cNvSpPr txBox="1"/>
              <p:nvPr/>
            </p:nvSpPr>
            <p:spPr>
              <a:xfrm>
                <a:off x="6637978" y="5833170"/>
                <a:ext cx="12005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=36.2</m:t>
                      </m:r>
                      <m:r>
                        <a:rPr lang="sk-SK" b="0" i="0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sk-SK" b="0" i="0" smtClean="0"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sk-SK" b="0" i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BlokTextu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978" y="5833170"/>
                <a:ext cx="1200585" cy="276999"/>
              </a:xfrm>
              <a:prstGeom prst="rect">
                <a:avLst/>
              </a:prstGeom>
              <a:blipFill rotWithShape="0">
                <a:blip r:embed="rId15"/>
                <a:stretch>
                  <a:fillRect l="-2030" t="-4444" r="-152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BlokTextu 17"/>
          <p:cNvSpPr txBox="1"/>
          <p:nvPr/>
        </p:nvSpPr>
        <p:spPr>
          <a:xfrm>
            <a:off x="5105600" y="6148620"/>
            <a:ext cx="2501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Run 2 (2015 &amp; 2016)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BlokTextu 2"/>
              <p:cNvSpPr txBox="1"/>
              <p:nvPr/>
            </p:nvSpPr>
            <p:spPr>
              <a:xfrm>
                <a:off x="8670831" y="5196640"/>
                <a:ext cx="1915391" cy="646331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DF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sk-SK" dirty="0" smtClean="0">
                  <a:ea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SF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𝑒𝑒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𝜇𝜇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BlokText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0831" y="5196640"/>
                <a:ext cx="1915391" cy="646331"/>
              </a:xfrm>
              <a:prstGeom prst="rect">
                <a:avLst/>
              </a:prstGeom>
              <a:blipFill rotWithShape="0">
                <a:blip r:embed="rId16"/>
                <a:stretch>
                  <a:fillRect b="-648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868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791208"/>
            <a:ext cx="10515600" cy="47477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strike="sngStrike" dirty="0" smtClean="0"/>
              <a:t>ATLAS detector</a:t>
            </a:r>
            <a:r>
              <a:rPr lang="sk-SK" strike="sngStrike" dirty="0" smtClean="0"/>
              <a:t> </a:t>
            </a:r>
            <a:r>
              <a:rPr lang="en-GB" strike="sngStrike" dirty="0" smtClean="0"/>
              <a:t>subsystems</a:t>
            </a:r>
          </a:p>
          <a:p>
            <a:pPr marL="514350" indent="-514350">
              <a:buFont typeface="+mj-lt"/>
              <a:buAutoNum type="arabicParenR"/>
            </a:pPr>
            <a:r>
              <a:rPr lang="en-GB" strike="sngStrike" dirty="0" smtClean="0"/>
              <a:t>Higgs </a:t>
            </a:r>
            <a:r>
              <a:rPr lang="en-AU" strike="sngStrike" dirty="0" smtClean="0"/>
              <a:t>boson</a:t>
            </a:r>
            <a:r>
              <a:rPr lang="sk-SK" strike="sngStrike" dirty="0" smtClean="0"/>
              <a:t> </a:t>
            </a:r>
            <a:r>
              <a:rPr lang="en-GB" strike="sngStrike" dirty="0" smtClean="0"/>
              <a:t>mechanism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>
                <a:solidFill>
                  <a:srgbClr val="FF0000"/>
                </a:solidFill>
              </a:rPr>
              <a:t>Data</a:t>
            </a:r>
            <a:r>
              <a:rPr lang="sk-SK" dirty="0" smtClean="0">
                <a:solidFill>
                  <a:srgbClr val="FF0000"/>
                </a:solidFill>
              </a:rPr>
              <a:t> &amp; MC – </a:t>
            </a:r>
            <a:r>
              <a:rPr lang="en-AU" dirty="0" smtClean="0">
                <a:solidFill>
                  <a:srgbClr val="FF0000"/>
                </a:solidFill>
              </a:rPr>
              <a:t>preselection and categorisation</a:t>
            </a:r>
            <a:endParaRPr lang="sk-SK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sk-SK" dirty="0"/>
              <a:t>MVA – </a:t>
            </a:r>
            <a:r>
              <a:rPr lang="en-AU" dirty="0"/>
              <a:t>Boosted Decision </a:t>
            </a:r>
            <a:r>
              <a:rPr lang="en-AU" dirty="0" smtClean="0"/>
              <a:t>Trees</a:t>
            </a:r>
          </a:p>
          <a:p>
            <a:pPr marL="514350" indent="-514350">
              <a:buFont typeface="+mj-lt"/>
              <a:buAutoNum type="arabicParenR"/>
            </a:pPr>
            <a:r>
              <a:rPr lang="sk-SK" dirty="0" smtClean="0"/>
              <a:t>BDT </a:t>
            </a:r>
            <a:r>
              <a:rPr lang="en-AU" dirty="0" smtClean="0"/>
              <a:t>Training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/>
              <a:t>Final BDT score </a:t>
            </a:r>
            <a:r>
              <a:rPr lang="en-AU" dirty="0" smtClean="0"/>
              <a:t>cut</a:t>
            </a:r>
            <a:endParaRPr lang="en-AU" dirty="0" smtClean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613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Data</a:t>
            </a:r>
            <a:r>
              <a:rPr lang="sk-SK" dirty="0" smtClean="0"/>
              <a:t>&amp;</a:t>
            </a:r>
            <a:r>
              <a:rPr lang="en-AU" dirty="0" smtClean="0"/>
              <a:t>MC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14</a:t>
            </a:fld>
            <a:endParaRPr lang="sk-SK"/>
          </a:p>
        </p:txBody>
      </p:sp>
      <p:pic>
        <p:nvPicPr>
          <p:cNvPr id="11" name="Obrázok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1" b="29635"/>
          <a:stretch/>
        </p:blipFill>
        <p:spPr bwMode="auto">
          <a:xfrm>
            <a:off x="838200" y="3709670"/>
            <a:ext cx="4726305" cy="2646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BlokTextu 5"/>
          <p:cNvSpPr txBox="1"/>
          <p:nvPr/>
        </p:nvSpPr>
        <p:spPr>
          <a:xfrm>
            <a:off x="2666514" y="1429078"/>
            <a:ext cx="106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</a:t>
            </a:r>
            <a:endParaRPr lang="en-A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8093247" y="1429078"/>
            <a:ext cx="2361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en-A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ĺžnik 9"/>
              <p:cNvSpPr/>
              <p:nvPr/>
            </p:nvSpPr>
            <p:spPr>
              <a:xfrm>
                <a:off x="1750755" y="2262198"/>
                <a:ext cx="2849434" cy="40011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sz="2000" i="1" smtClean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sz="2000" i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sk-SK" sz="2000" i="0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acc>
                      <m:r>
                        <a:rPr lang="sk-SK" sz="2000" i="1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𝜈</m:t>
                      </m:r>
                      <m:sSup>
                        <m:sSupPr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sk-SK" sz="2000" i="0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k-SK" sz="2000" i="1">
                              <a:ln>
                                <a:noFill/>
                              </a:ln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acc>
                      <m:r>
                        <a:rPr lang="sk-SK" sz="2000" i="1">
                          <a:ln>
                            <a:noFill/>
                          </a:ln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sk-SK" sz="2000" dirty="0">
                  <a:ln>
                    <a:noFill/>
                  </a:ln>
                </a:endParaRPr>
              </a:p>
            </p:txBody>
          </p:sp>
        </mc:Choice>
        <mc:Fallback xmlns="">
          <p:sp>
            <p:nvSpPr>
              <p:cNvPr id="10" name="Obdĺžni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0755" y="2262198"/>
                <a:ext cx="2849434" cy="400110"/>
              </a:xfrm>
              <a:prstGeom prst="rect">
                <a:avLst/>
              </a:prstGeom>
              <a:blipFill rotWithShape="0">
                <a:blip r:embed="rId4"/>
                <a:stretch>
                  <a:fillRect r="-383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BlokTextu 14"/>
          <p:cNvSpPr txBox="1"/>
          <p:nvPr/>
        </p:nvSpPr>
        <p:spPr>
          <a:xfrm>
            <a:off x="2002280" y="2830984"/>
            <a:ext cx="1328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ggF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VBF</a:t>
            </a:r>
            <a:endParaRPr lang="sk-SK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BlokTextu 16"/>
              <p:cNvSpPr txBox="1"/>
              <p:nvPr/>
            </p:nvSpPr>
            <p:spPr>
              <a:xfrm>
                <a:off x="8093247" y="1995142"/>
                <a:ext cx="2467155" cy="2250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k-SK" sz="2000" i="1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sk-SK" sz="20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sk-SK" sz="20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sk-SK" sz="2000" dirty="0"/>
                  <a:t>,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k-SK" sz="2000" i="1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sk-SK" sz="20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sk-SK" sz="20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sk-SK" sz="2000" dirty="0"/>
                  <a:t>,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k-SK" sz="2000" i="1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sk-SK" sz="20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sk-SK" sz="20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sk-SK" sz="2000" dirty="0"/>
                  <a:t>,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k-SK" sz="2000" i="1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sk-SK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sk-SK" sz="2000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sk-SK" sz="2000" dirty="0"/>
                  <a:t>,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sk-SK" sz="2000" dirty="0"/>
                  <a:t>„single top“,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k-SK" sz="2000" i="1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sk-SK" sz="20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sk-SK" sz="200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sk-SK" sz="200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sk-SK" sz="200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sk-SK" sz="20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sk-SK" sz="200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b>
                      <m:sSubPr>
                        <m:ctrlPr>
                          <a:rPr lang="sk-SK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sk-SK" sz="200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sk-SK" sz="200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</m:oMath>
                </a14:m>
                <a:r>
                  <a:rPr lang="sk-SK" sz="2000" dirty="0"/>
                  <a:t>,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sk-SK" sz="2000" dirty="0" smtClean="0"/>
                  <a:t>„</a:t>
                </a:r>
                <a:r>
                  <a:rPr lang="en-AU" sz="2000" dirty="0" err="1" smtClean="0"/>
                  <a:t>diboson</a:t>
                </a:r>
                <a:r>
                  <a:rPr lang="en-AU" sz="2000" dirty="0" smtClean="0"/>
                  <a:t> decays“</a:t>
                </a:r>
                <a:endParaRPr lang="en-AU" sz="2000" dirty="0"/>
              </a:p>
            </p:txBody>
          </p:sp>
        </mc:Choice>
        <mc:Fallback xmlns="">
          <p:sp>
            <p:nvSpPr>
              <p:cNvPr id="17" name="BlokTextu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3247" y="1995142"/>
                <a:ext cx="2467155" cy="2250681"/>
              </a:xfrm>
              <a:prstGeom prst="rect">
                <a:avLst/>
              </a:prstGeom>
              <a:blipFill rotWithShape="0">
                <a:blip r:embed="rId5"/>
                <a:stretch>
                  <a:fillRect l="-2228" t="-1355" b="-40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bojsmerná vodorovná šípka 18"/>
          <p:cNvSpPr/>
          <p:nvPr/>
        </p:nvSpPr>
        <p:spPr>
          <a:xfrm>
            <a:off x="5319622" y="3538870"/>
            <a:ext cx="1552755" cy="819509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BlokTextu 2"/>
              <p:cNvSpPr txBox="1"/>
              <p:nvPr/>
            </p:nvSpPr>
            <p:spPr>
              <a:xfrm>
                <a:off x="3376189" y="2830984"/>
                <a:ext cx="1224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sk-SK" sz="2000" dirty="0" smtClean="0"/>
                  <a:t>VH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k-SK" sz="20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sk-SK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sk-SK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sk-SK" sz="2000" dirty="0" smtClean="0"/>
                  <a:t>H</a:t>
                </a:r>
                <a:endParaRPr lang="en-GB" sz="2000" dirty="0"/>
              </a:p>
            </p:txBody>
          </p:sp>
        </mc:Choice>
        <mc:Fallback xmlns="">
          <p:sp>
            <p:nvSpPr>
              <p:cNvPr id="3" name="BlokText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6189" y="2830984"/>
                <a:ext cx="1224000" cy="707886"/>
              </a:xfrm>
              <a:prstGeom prst="rect">
                <a:avLst/>
              </a:prstGeom>
              <a:blipFill rotWithShape="0">
                <a:blip r:embed="rId6"/>
                <a:stretch>
                  <a:fillRect l="-4478" t="-4274" b="-136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dĺžnik 3"/>
              <p:cNvSpPr/>
              <p:nvPr/>
            </p:nvSpPr>
            <p:spPr>
              <a:xfrm>
                <a:off x="7235181" y="4358379"/>
                <a:ext cx="3741986" cy="28623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k-SK" i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GB" i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Sherpa </a:t>
                </a:r>
                <a:r>
                  <a:rPr lang="en-GB" i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2.2.1</a:t>
                </a:r>
                <a:endParaRPr lang="sk-SK" i="1" dirty="0" smtClean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AU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jet </a:t>
                </a:r>
                <a:r>
                  <a:rPr lang="en-AU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associated W/Z </a:t>
                </a:r>
                <a:r>
                  <a:rPr lang="en-AU" dirty="0" err="1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productio</a:t>
                </a:r>
                <a:r>
                  <a:rPr lang="sk-SK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endParaRPr lang="sk-SK" dirty="0" smtClean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sk-SK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VBF Z </a:t>
                </a:r>
                <a:r>
                  <a:rPr lang="sk-SK" dirty="0" err="1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production</a:t>
                </a:r>
                <a:endParaRPr lang="sk-SK" dirty="0" smtClean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AU" dirty="0" err="1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diboson</a:t>
                </a:r>
                <a:r>
                  <a:rPr lang="sk-SK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sk-SK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sk-SK" i="1" dirty="0" smtClean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i="1" dirty="0" err="1"/>
                  <a:t>Powheg</a:t>
                </a:r>
                <a:r>
                  <a:rPr lang="en-GB" i="1" dirty="0"/>
                  <a:t>-Box </a:t>
                </a:r>
                <a:r>
                  <a:rPr lang="en-GB" i="1" dirty="0" smtClean="0"/>
                  <a:t>v2</a:t>
                </a:r>
                <a:r>
                  <a:rPr lang="sk-SK" i="1" dirty="0" smtClean="0"/>
                  <a:t> &amp; </a:t>
                </a:r>
                <a:r>
                  <a:rPr lang="en-GB" i="1" dirty="0" err="1"/>
                  <a:t>Powheg</a:t>
                </a:r>
                <a:r>
                  <a:rPr lang="en-GB" i="1" dirty="0"/>
                  <a:t>-Box </a:t>
                </a:r>
                <a:r>
                  <a:rPr lang="en-GB" i="1" dirty="0" smtClean="0"/>
                  <a:t>v</a:t>
                </a:r>
                <a:r>
                  <a:rPr lang="sk-SK" i="1" dirty="0" smtClean="0"/>
                  <a:t>1 NLO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sk-SK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sk-SK" i="1" dirty="0" smtClean="0"/>
                  <a:t> </a:t>
                </a:r>
                <a:r>
                  <a:rPr lang="sk-SK" dirty="0" smtClean="0"/>
                  <a:t>&amp; single top</a:t>
                </a:r>
              </a:p>
              <a:p>
                <a:r>
                  <a:rPr lang="sk-SK" i="1" dirty="0" smtClean="0"/>
                  <a:t> </a:t>
                </a:r>
                <a:endParaRPr lang="sk-SK" i="1" dirty="0" smtClean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sk-SK" dirty="0" smtClean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sk-SK" dirty="0" smtClean="0"/>
                  <a:t>   </a:t>
                </a:r>
                <a:endParaRPr lang="en-GB" dirty="0"/>
              </a:p>
            </p:txBody>
          </p:sp>
        </mc:Choice>
        <mc:Fallback>
          <p:sp>
            <p:nvSpPr>
              <p:cNvPr id="4" name="Obdĺžni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5181" y="4358379"/>
                <a:ext cx="3741986" cy="2862322"/>
              </a:xfrm>
              <a:prstGeom prst="rect">
                <a:avLst/>
              </a:prstGeom>
              <a:blipFill rotWithShape="0">
                <a:blip r:embed="rId7"/>
                <a:stretch>
                  <a:fillRect l="-1466" t="-1279" r="-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4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Data</a:t>
            </a:r>
            <a:r>
              <a:rPr lang="sk-SK" dirty="0" smtClean="0"/>
              <a:t>&amp;</a:t>
            </a:r>
            <a:r>
              <a:rPr lang="en-AU" dirty="0" smtClean="0"/>
              <a:t>MC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15</a:t>
            </a:fld>
            <a:endParaRPr lang="sk-SK"/>
          </a:p>
        </p:txBody>
      </p:sp>
      <p:sp>
        <p:nvSpPr>
          <p:cNvPr id="13" name="Šípka doprava 12"/>
          <p:cNvSpPr/>
          <p:nvPr/>
        </p:nvSpPr>
        <p:spPr>
          <a:xfrm>
            <a:off x="1124010" y="1480236"/>
            <a:ext cx="540890" cy="57285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BlokTextu 6"/>
              <p:cNvSpPr txBox="1"/>
              <p:nvPr/>
            </p:nvSpPr>
            <p:spPr>
              <a:xfrm>
                <a:off x="1664900" y="1566606"/>
                <a:ext cx="4692768" cy="1523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Object reconstruction requirements</a:t>
                </a:r>
                <a:endParaRPr lang="sk-SK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AU" dirty="0" smtClean="0"/>
                  <a:t>primary vertices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AU" dirty="0" smtClean="0"/>
                  <a:t>electrons, muons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AU" dirty="0" smtClean="0"/>
                  <a:t>jets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AU" dirty="0" smtClean="0"/>
                  <a:t>missing transversal energy</a:t>
                </a:r>
                <a:r>
                  <a:rPr lang="sk-SK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k-SK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endParaRPr lang="en-AU" sz="1600" dirty="0"/>
              </a:p>
            </p:txBody>
          </p:sp>
        </mc:Choice>
        <mc:Fallback xmlns="">
          <p:sp>
            <p:nvSpPr>
              <p:cNvPr id="7" name="BlokTextu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4900" y="1566606"/>
                <a:ext cx="4692768" cy="1523238"/>
              </a:xfrm>
              <a:prstGeom prst="rect">
                <a:avLst/>
              </a:prstGeom>
              <a:blipFill rotWithShape="0">
                <a:blip r:embed="rId3"/>
                <a:stretch>
                  <a:fillRect l="-1429" t="-2400" b="-5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Šípka doprava 15"/>
          <p:cNvSpPr/>
          <p:nvPr/>
        </p:nvSpPr>
        <p:spPr>
          <a:xfrm>
            <a:off x="1124010" y="3161081"/>
            <a:ext cx="540890" cy="57285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BlokTextu 8"/>
              <p:cNvSpPr txBox="1"/>
              <p:nvPr/>
            </p:nvSpPr>
            <p:spPr>
              <a:xfrm>
                <a:off x="1664899" y="3247451"/>
                <a:ext cx="541738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Trigger selection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AU" dirty="0" smtClean="0"/>
                  <a:t>Single electron/Single muon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AU" dirty="0" smtClean="0"/>
                  <a:t> t</a:t>
                </a:r>
                <a:r>
                  <a:rPr lang="sk-SK" dirty="0" smtClean="0"/>
                  <a:t>h</a:t>
                </a:r>
                <a:r>
                  <a:rPr lang="en-AU" dirty="0" smtClean="0"/>
                  <a:t>reshold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AU" dirty="0" smtClean="0"/>
                  <a:t>Di-electron/Di-muon/</a:t>
                </a:r>
                <a:r>
                  <a:rPr lang="en-AU" dirty="0" err="1" smtClean="0"/>
                  <a:t>elec</a:t>
                </a:r>
                <a:r>
                  <a:rPr lang="sk-SK" dirty="0" smtClean="0"/>
                  <a:t>t</a:t>
                </a:r>
                <a:r>
                  <a:rPr lang="en-AU" dirty="0" err="1" smtClean="0"/>
                  <a:t>ron</a:t>
                </a:r>
                <a:r>
                  <a:rPr lang="en-AU" dirty="0" smtClean="0"/>
                  <a:t>-muon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AU" dirty="0"/>
                  <a:t> </a:t>
                </a:r>
                <a:r>
                  <a:rPr lang="en-AU" dirty="0" smtClean="0"/>
                  <a:t>t</a:t>
                </a:r>
                <a:r>
                  <a:rPr lang="sk-SK" dirty="0" smtClean="0"/>
                  <a:t>h</a:t>
                </a:r>
                <a:r>
                  <a:rPr lang="en-AU" dirty="0" smtClean="0"/>
                  <a:t>reshold</a:t>
                </a:r>
                <a:endParaRPr lang="en-AU" dirty="0"/>
              </a:p>
            </p:txBody>
          </p:sp>
        </mc:Choice>
        <mc:Fallback xmlns="">
          <p:sp>
            <p:nvSpPr>
              <p:cNvPr id="9" name="BlokText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4899" y="3247451"/>
                <a:ext cx="5417387" cy="954107"/>
              </a:xfrm>
              <a:prstGeom prst="rect">
                <a:avLst/>
              </a:prstGeom>
              <a:blipFill rotWithShape="0">
                <a:blip r:embed="rId4"/>
                <a:stretch>
                  <a:fillRect l="-1237" t="-4487" b="-9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Šípka doprava 17"/>
          <p:cNvSpPr/>
          <p:nvPr/>
        </p:nvSpPr>
        <p:spPr>
          <a:xfrm>
            <a:off x="1124010" y="4360181"/>
            <a:ext cx="540890" cy="57285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1664900" y="4446551"/>
            <a:ext cx="370935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Preselection requirements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dirty="0" smtClean="0"/>
              <a:t>number of leptons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dirty="0" smtClean="0"/>
              <a:t>opposite charge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/>
              <a:t>l</a:t>
            </a:r>
            <a:r>
              <a:rPr lang="en-AU" dirty="0" err="1" smtClean="0"/>
              <a:t>epton</a:t>
            </a:r>
            <a:r>
              <a:rPr lang="sk-SK" dirty="0" smtClean="0"/>
              <a:t> (</a:t>
            </a:r>
            <a:r>
              <a:rPr lang="sk-SK" dirty="0" err="1" smtClean="0"/>
              <a:t>medium</a:t>
            </a:r>
            <a:r>
              <a:rPr lang="sk-SK" dirty="0" smtClean="0"/>
              <a:t>)</a:t>
            </a:r>
            <a:r>
              <a:rPr lang="en-AU" dirty="0" smtClean="0"/>
              <a:t> </a:t>
            </a:r>
            <a:r>
              <a:rPr lang="en-AU" dirty="0" smtClean="0"/>
              <a:t>gradient isolation </a:t>
            </a:r>
            <a:r>
              <a:rPr lang="en-AU" dirty="0" smtClean="0"/>
              <a:t>criteria</a:t>
            </a:r>
            <a:endParaRPr lang="sk-SK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 smtClean="0"/>
              <a:t>...</a:t>
            </a:r>
            <a:endParaRPr lang="en-AU" dirty="0"/>
          </a:p>
        </p:txBody>
      </p:sp>
      <p:sp>
        <p:nvSpPr>
          <p:cNvPr id="3" name="BlokTextu 2"/>
          <p:cNvSpPr txBox="1"/>
          <p:nvPr/>
        </p:nvSpPr>
        <p:spPr>
          <a:xfrm>
            <a:off x="7930550" y="4360180"/>
            <a:ext cx="68005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VBF</a:t>
            </a:r>
            <a:endParaRPr lang="en-GB" sz="2400" dirty="0"/>
          </a:p>
        </p:txBody>
      </p:sp>
      <p:sp>
        <p:nvSpPr>
          <p:cNvPr id="11" name="BlokTextu 10"/>
          <p:cNvSpPr txBox="1"/>
          <p:nvPr/>
        </p:nvSpPr>
        <p:spPr>
          <a:xfrm>
            <a:off x="10180714" y="4360181"/>
            <a:ext cx="122207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Boosted</a:t>
            </a:r>
            <a:endParaRPr lang="en-A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BlokTextu 5"/>
              <p:cNvSpPr txBox="1"/>
              <p:nvPr/>
            </p:nvSpPr>
            <p:spPr>
              <a:xfrm>
                <a:off x="8040819" y="1125192"/>
                <a:ext cx="2875472" cy="39074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𝑙𝑒𝑝</m:t>
                        </m:r>
                      </m:sub>
                    </m:sSub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𝑙𝑒𝑝</m:t>
                        </m:r>
                      </m:sub>
                    </m:sSub>
                  </m:oMath>
                </a14:m>
                <a:r>
                  <a:rPr lang="sk-SK" dirty="0" smtClean="0"/>
                  <a:t> </a:t>
                </a:r>
                <a:r>
                  <a:rPr lang="en-AU" dirty="0" smtClean="0"/>
                  <a:t>preselection criteria</a:t>
                </a:r>
                <a:endParaRPr lang="en-AU" dirty="0"/>
              </a:p>
            </p:txBody>
          </p:sp>
        </mc:Choice>
        <mc:Fallback>
          <p:sp>
            <p:nvSpPr>
              <p:cNvPr id="6" name="BlokText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819" y="1125192"/>
                <a:ext cx="2875472" cy="390748"/>
              </a:xfrm>
              <a:prstGeom prst="rect">
                <a:avLst/>
              </a:prstGeom>
              <a:blipFill rotWithShape="0">
                <a:blip r:embed="rId5"/>
                <a:stretch>
                  <a:fillRect t="-6061" r="-422" b="-181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BlokTextu 3"/>
              <p:cNvSpPr txBox="1"/>
              <p:nvPr/>
            </p:nvSpPr>
            <p:spPr>
              <a:xfrm>
                <a:off x="8392521" y="1690688"/>
                <a:ext cx="2172069" cy="2819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𝑐𝑜𝑙𝑙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−25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BlokTextu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2521" y="1690688"/>
                <a:ext cx="2172069" cy="281937"/>
              </a:xfrm>
              <a:prstGeom prst="rect">
                <a:avLst/>
              </a:prstGeom>
              <a:blipFill rotWithShape="0">
                <a:blip r:embed="rId6"/>
                <a:stretch>
                  <a:fillRect t="-4255" r="-843" b="-148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uľk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7592719"/>
                  </p:ext>
                </p:extLst>
              </p:nvPr>
            </p:nvGraphicFramePr>
            <p:xfrm>
              <a:off x="7092448" y="2070772"/>
              <a:ext cx="4824846" cy="112449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412423"/>
                    <a:gridCol w="2412423"/>
                  </a:tblGrid>
                  <a:tr h="3364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/>
                            <a:t>SF</a:t>
                          </a:r>
                          <a:endParaRPr lang="en-GB" dirty="0"/>
                        </a:p>
                      </a:txBody>
                      <a:tcPr anchor="ctr">
                        <a:lnL w="12700" cmpd="sng">
                          <a:noFill/>
                        </a:lnL>
                        <a:lnT w="12700" cmpd="sng">
                          <a:noFill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/>
                            <a:t>DF</a:t>
                          </a:r>
                          <a:endParaRPr lang="en-GB" dirty="0"/>
                        </a:p>
                      </a:txBody>
                      <a:tcPr anchor="ctr">
                        <a:lnR w="12700" cmpd="sng">
                          <a:noFill/>
                        </a:lnR>
                        <a:lnT w="12700" cmpd="sng">
                          <a:noFill/>
                        </a:lnT>
                      </a:tcPr>
                    </a:tc>
                  </a:tr>
                  <a:tr h="37798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30&lt;</m:t>
                              </m:r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𝑙𝑙</m:t>
                                  </m:r>
                                </m:sub>
                              </m:s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&lt;75 </m:t>
                              </m:r>
                              <m:r>
                                <m:rPr>
                                  <m:sty m:val="p"/>
                                </m:rPr>
                                <a:rPr lang="sk-SK" b="0" i="0" smtClean="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</m:oMath>
                          </a14:m>
                          <a:r>
                            <a:rPr lang="sk-SK" i="0" dirty="0" smtClean="0"/>
                            <a:t> </a:t>
                          </a:r>
                          <a:endParaRPr lang="en-GB" i="0" dirty="0"/>
                        </a:p>
                      </a:txBody>
                      <a:tcPr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30&lt;</m:t>
                              </m:r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𝑙𝑙</m:t>
                                  </m:r>
                                </m:sub>
                              </m:s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sk-SK" b="0" i="0" smtClean="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</m:oMath>
                          </a14:m>
                          <a:r>
                            <a:rPr lang="sk-SK" i="0" dirty="0" smtClean="0"/>
                            <a:t> </a:t>
                          </a:r>
                          <a:endParaRPr lang="en-GB" i="0" dirty="0"/>
                        </a:p>
                      </a:txBody>
                      <a:tcPr anchor="ctr">
                        <a:lnR w="12700" cmpd="sng">
                          <a:noFill/>
                        </a:lnR>
                      </a:tcPr>
                    </a:tc>
                  </a:tr>
                  <a:tr h="37798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sk-SK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sk-SK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sk-SK" b="0" i="1" smtClean="0">
                                        <a:latin typeface="Cambria Math" panose="02040503050406030204" pitchFamily="18" charset="0"/>
                                      </a:rPr>
                                      <m:t>𝑚𝑖𝑠𝑠</m:t>
                                    </m:r>
                                  </m:sup>
                                </m:sSubSup>
                                <m:r>
                                  <a:rPr lang="sk-SK" b="0" i="1" smtClean="0">
                                    <a:latin typeface="Cambria Math" panose="02040503050406030204" pitchFamily="18" charset="0"/>
                                  </a:rPr>
                                  <m:t>&gt;55</m:t>
                                </m:r>
                                <m:r>
                                  <a:rPr lang="sk-SK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sk-SK" b="0" i="0" smtClean="0">
                                    <a:latin typeface="Cambria Math" panose="02040503050406030204" pitchFamily="18" charset="0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 anchor="ctr">
                        <a:lnL w="12700" cmpd="sng">
                          <a:noFill/>
                        </a:lnL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sk-SK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sk-SK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sk-SK" b="0" i="1" smtClean="0">
                                        <a:latin typeface="Cambria Math" panose="02040503050406030204" pitchFamily="18" charset="0"/>
                                      </a:rPr>
                                      <m:t>𝑚𝑖𝑠𝑠</m:t>
                                    </m:r>
                                  </m:sup>
                                </m:sSubSup>
                                <m:r>
                                  <a:rPr lang="sk-SK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sk-SK" b="0" i="0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sk-SK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sk-SK" b="0" i="0" smtClean="0">
                                    <a:latin typeface="Cambria Math" panose="02040503050406030204" pitchFamily="18" charset="0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 anchor="ctr">
                        <a:lnR w="12700" cmpd="sng">
                          <a:noFill/>
                        </a:lnR>
                        <a:lnB w="12700" cmpd="sng"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uľk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7592719"/>
                  </p:ext>
                </p:extLst>
              </p:nvPr>
            </p:nvGraphicFramePr>
            <p:xfrm>
              <a:off x="7092448" y="2070772"/>
              <a:ext cx="4824846" cy="112449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412423"/>
                    <a:gridCol w="2412423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/>
                            <a:t>SF</a:t>
                          </a:r>
                          <a:endParaRPr lang="en-GB" dirty="0"/>
                        </a:p>
                      </a:txBody>
                      <a:tcPr anchor="ctr">
                        <a:lnL w="12700" cmpd="sng">
                          <a:noFill/>
                        </a:lnL>
                        <a:lnT w="12700" cmpd="sng">
                          <a:noFill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/>
                            <a:t>DF</a:t>
                          </a:r>
                          <a:endParaRPr lang="en-GB" dirty="0"/>
                        </a:p>
                      </a:txBody>
                      <a:tcPr anchor="ctr">
                        <a:lnR w="12700" cmpd="sng">
                          <a:noFill/>
                        </a:lnR>
                        <a:lnT w="12700" cmpd="sng">
                          <a:noFill/>
                        </a:lnT>
                      </a:tcPr>
                    </a:tc>
                  </a:tr>
                  <a:tr h="377988"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>
                        <a:lnL w="12700" cmpd="sng">
                          <a:noFill/>
                        </a:lnL>
                        <a:blipFill rotWithShape="0">
                          <a:blip r:embed="rId7"/>
                          <a:stretch>
                            <a:fillRect t="-103175" r="-100253" b="-1015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lnR w="12700" cmpd="sng">
                          <a:noFill/>
                        </a:lnR>
                        <a:blipFill rotWithShape="0">
                          <a:blip r:embed="rId7"/>
                          <a:stretch>
                            <a:fillRect l="-100000" t="-103175" r="-253" b="-101587"/>
                          </a:stretch>
                        </a:blipFill>
                      </a:tcPr>
                    </a:tc>
                  </a:tr>
                  <a:tr h="380746"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lnL w="12700" cmpd="sng">
                          <a:noFill/>
                        </a:lnL>
                        <a:lnB w="12700" cmpd="sng">
                          <a:noFill/>
                        </a:lnB>
                        <a:blipFill rotWithShape="0">
                          <a:blip r:embed="rId7"/>
                          <a:stretch>
                            <a:fillRect t="-203175" r="-100253" b="-15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lnR w="12700" cmpd="sng">
                          <a:noFill/>
                        </a:lnR>
                        <a:lnB w="12700" cmpd="sng">
                          <a:noFill/>
                        </a:lnB>
                        <a:blipFill rotWithShape="0">
                          <a:blip r:embed="rId7"/>
                          <a:stretch>
                            <a:fillRect l="-100000" t="-203175" r="-253" b="-158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BlokTextu 9"/>
              <p:cNvSpPr txBox="1"/>
              <p:nvPr/>
            </p:nvSpPr>
            <p:spPr>
              <a:xfrm>
                <a:off x="8749055" y="3293413"/>
                <a:ext cx="1493101" cy="636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&gt;40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sk-SK" b="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𝑗𝑒𝑡𝑠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BlokTextu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9055" y="3293413"/>
                <a:ext cx="1493101" cy="636456"/>
              </a:xfrm>
              <a:prstGeom prst="rect">
                <a:avLst/>
              </a:prstGeom>
              <a:blipFill rotWithShape="0">
                <a:blip r:embed="rId8"/>
                <a:stretch>
                  <a:fillRect l="-3673" t="-952" r="-3673" b="-104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BlokTextu 16"/>
              <p:cNvSpPr txBox="1"/>
              <p:nvPr/>
            </p:nvSpPr>
            <p:spPr>
              <a:xfrm>
                <a:off x="7514759" y="4951047"/>
                <a:ext cx="1511632" cy="3371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&gt;30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7" name="BlokTextu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4759" y="4951047"/>
                <a:ext cx="1511632" cy="337144"/>
              </a:xfrm>
              <a:prstGeom prst="rect">
                <a:avLst/>
              </a:prstGeom>
              <a:blipFill rotWithShape="0">
                <a:blip r:embed="rId9"/>
                <a:stretch>
                  <a:fillRect l="-2823" t="-3636" r="-2823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BlokTextu 18"/>
              <p:cNvSpPr txBox="1"/>
              <p:nvPr/>
            </p:nvSpPr>
            <p:spPr>
              <a:xfrm>
                <a:off x="7579410" y="5417393"/>
                <a:ext cx="922817" cy="3190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𝑗𝑗</m:t>
                              </m:r>
                            </m:sub>
                          </m:sSub>
                        </m:e>
                      </m:d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&gt;3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9" name="BlokTextu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9410" y="5417393"/>
                <a:ext cx="922817" cy="319062"/>
              </a:xfrm>
              <a:prstGeom prst="rect">
                <a:avLst/>
              </a:prstGeom>
              <a:blipFill rotWithShape="0">
                <a:blip r:embed="rId10"/>
                <a:stretch>
                  <a:fillRect r="-5263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BlokTextu 19"/>
              <p:cNvSpPr txBox="1"/>
              <p:nvPr/>
            </p:nvSpPr>
            <p:spPr>
              <a:xfrm>
                <a:off x="7644463" y="5865657"/>
                <a:ext cx="1496115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&gt;400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0" name="BlokTextu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4463" y="5865657"/>
                <a:ext cx="1496115" cy="299313"/>
              </a:xfrm>
              <a:prstGeom prst="rect">
                <a:avLst/>
              </a:prstGeom>
              <a:blipFill rotWithShape="0">
                <a:blip r:embed="rId11"/>
                <a:stretch>
                  <a:fillRect l="-1224" r="-3265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BlokTextu 20"/>
              <p:cNvSpPr txBox="1"/>
              <p:nvPr/>
            </p:nvSpPr>
            <p:spPr>
              <a:xfrm>
                <a:off x="10373368" y="4987311"/>
                <a:ext cx="86722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not</m:t>
                      </m:r>
                      <m:r>
                        <a:rPr lang="sk-SK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VBF</m:t>
                      </m:r>
                    </m:oMath>
                  </m:oMathPara>
                </a14:m>
                <a:endParaRPr lang="sk-SK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21" name="BlokTextu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3368" y="4987311"/>
                <a:ext cx="867225" cy="553998"/>
              </a:xfrm>
              <a:prstGeom prst="rect">
                <a:avLst/>
              </a:prstGeom>
              <a:blipFill rotWithShape="0">
                <a:blip r:embed="rId12"/>
                <a:stretch>
                  <a:fillRect l="-4225"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BlokTextu 21"/>
              <p:cNvSpPr txBox="1"/>
              <p:nvPr/>
            </p:nvSpPr>
            <p:spPr>
              <a:xfrm>
                <a:off x="10073670" y="5379650"/>
                <a:ext cx="14666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&gt;100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2" name="BlokTextu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3670" y="5379650"/>
                <a:ext cx="1466620" cy="276999"/>
              </a:xfrm>
              <a:prstGeom prst="rect">
                <a:avLst/>
              </a:prstGeom>
              <a:blipFill rotWithShape="0">
                <a:blip r:embed="rId13"/>
                <a:stretch>
                  <a:fillRect l="-2917" r="-3333" b="-23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651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791208"/>
            <a:ext cx="10515600" cy="47477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strike="sngStrike" dirty="0" smtClean="0"/>
              <a:t>ATLAS detector</a:t>
            </a:r>
            <a:r>
              <a:rPr lang="sk-SK" strike="sngStrike" dirty="0" smtClean="0"/>
              <a:t> </a:t>
            </a:r>
            <a:r>
              <a:rPr lang="en-GB" strike="sngStrike" dirty="0" smtClean="0"/>
              <a:t>subsystems</a:t>
            </a:r>
          </a:p>
          <a:p>
            <a:pPr marL="514350" indent="-514350">
              <a:buFont typeface="+mj-lt"/>
              <a:buAutoNum type="arabicParenR"/>
            </a:pPr>
            <a:r>
              <a:rPr lang="en-GB" strike="sngStrike" dirty="0" smtClean="0"/>
              <a:t>Higgs </a:t>
            </a:r>
            <a:r>
              <a:rPr lang="en-AU" strike="sngStrike" dirty="0" smtClean="0"/>
              <a:t>boson</a:t>
            </a:r>
            <a:r>
              <a:rPr lang="sk-SK" strike="sngStrike" dirty="0" smtClean="0"/>
              <a:t> </a:t>
            </a:r>
            <a:r>
              <a:rPr lang="en-GB" strike="sngStrike" dirty="0" smtClean="0"/>
              <a:t>mechanism</a:t>
            </a:r>
          </a:p>
          <a:p>
            <a:pPr marL="514350" indent="-514350">
              <a:buFont typeface="+mj-lt"/>
              <a:buAutoNum type="arabicParenR"/>
            </a:pPr>
            <a:r>
              <a:rPr lang="en-AU" strike="sngStrike" dirty="0" smtClean="0"/>
              <a:t>Data</a:t>
            </a:r>
            <a:r>
              <a:rPr lang="sk-SK" strike="sngStrike" dirty="0" smtClean="0"/>
              <a:t> &amp; MC – </a:t>
            </a:r>
            <a:r>
              <a:rPr lang="en-AU" strike="sngStrike" dirty="0" smtClean="0"/>
              <a:t>preselection and categorisation</a:t>
            </a:r>
            <a:endParaRPr lang="sk-SK" strike="sngStrike" dirty="0" smtClean="0"/>
          </a:p>
          <a:p>
            <a:pPr marL="514350" indent="-514350">
              <a:buFont typeface="+mj-lt"/>
              <a:buAutoNum type="arabicParenR"/>
            </a:pPr>
            <a:r>
              <a:rPr lang="sk-SK" dirty="0">
                <a:solidFill>
                  <a:srgbClr val="FF0000"/>
                </a:solidFill>
              </a:rPr>
              <a:t>MVA – </a:t>
            </a:r>
            <a:r>
              <a:rPr lang="en-AU" dirty="0">
                <a:solidFill>
                  <a:srgbClr val="FF0000"/>
                </a:solidFill>
              </a:rPr>
              <a:t>Boosted Decision </a:t>
            </a:r>
            <a:r>
              <a:rPr lang="en-AU" dirty="0" smtClean="0">
                <a:solidFill>
                  <a:srgbClr val="FF0000"/>
                </a:solidFill>
              </a:rPr>
              <a:t>Trees</a:t>
            </a:r>
          </a:p>
          <a:p>
            <a:pPr marL="514350" indent="-514350">
              <a:buFont typeface="+mj-lt"/>
              <a:buAutoNum type="arabicParenR"/>
            </a:pPr>
            <a:r>
              <a:rPr lang="sk-SK" dirty="0" smtClean="0"/>
              <a:t>BDT </a:t>
            </a:r>
            <a:r>
              <a:rPr lang="en-AU" dirty="0" smtClean="0"/>
              <a:t>Training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/>
              <a:t>Final BDT score </a:t>
            </a:r>
            <a:r>
              <a:rPr lang="en-AU" dirty="0" smtClean="0"/>
              <a:t>cut</a:t>
            </a:r>
            <a:endParaRPr lang="en-AU" dirty="0" smtClean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16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3404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Obrázok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09048">
            <a:off x="1557371" y="4750305"/>
            <a:ext cx="1032238" cy="1032238"/>
          </a:xfrm>
          <a:prstGeom prst="rect">
            <a:avLst/>
          </a:prstGeom>
        </p:spPr>
      </p:pic>
      <p:pic>
        <p:nvPicPr>
          <p:cNvPr id="57" name="Obrázok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17299">
            <a:off x="1591055" y="3707264"/>
            <a:ext cx="1032238" cy="1032238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704678" y="112679"/>
            <a:ext cx="1672353" cy="1740335"/>
          </a:xfrm>
          <a:prstGeom prst="rect">
            <a:avLst/>
          </a:prstGeom>
        </p:spPr>
      </p:pic>
      <p:pic>
        <p:nvPicPr>
          <p:cNvPr id="32" name="Obrázok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7607">
            <a:off x="8558211" y="2233071"/>
            <a:ext cx="1032238" cy="1032238"/>
          </a:xfrm>
          <a:prstGeom prst="rect">
            <a:avLst/>
          </a:prstGeom>
        </p:spPr>
      </p:pic>
      <p:pic>
        <p:nvPicPr>
          <p:cNvPr id="29" name="Obrázok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21833">
            <a:off x="9419515" y="2230830"/>
            <a:ext cx="1032238" cy="1032238"/>
          </a:xfrm>
          <a:prstGeom prst="rect">
            <a:avLst/>
          </a:prstGeom>
        </p:spPr>
      </p:pic>
      <p:pic>
        <p:nvPicPr>
          <p:cNvPr id="28" name="Obrázok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21833">
            <a:off x="7350795" y="2247024"/>
            <a:ext cx="1032238" cy="1032238"/>
          </a:xfrm>
          <a:prstGeom prst="rect">
            <a:avLst/>
          </a:prstGeom>
        </p:spPr>
      </p:pic>
      <p:pic>
        <p:nvPicPr>
          <p:cNvPr id="53" name="Obrázok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21833">
            <a:off x="8462876" y="866069"/>
            <a:ext cx="1032238" cy="1032238"/>
          </a:xfrm>
          <a:prstGeom prst="rect">
            <a:avLst/>
          </a:prstGeom>
        </p:spPr>
      </p:pic>
      <p:pic>
        <p:nvPicPr>
          <p:cNvPr id="48" name="Obrázok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7607">
            <a:off x="6477296" y="2249655"/>
            <a:ext cx="1032238" cy="1032238"/>
          </a:xfrm>
          <a:prstGeom prst="rect">
            <a:avLst/>
          </a:prstGeom>
        </p:spPr>
      </p:pic>
      <p:pic>
        <p:nvPicPr>
          <p:cNvPr id="42" name="Obrázok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7607">
            <a:off x="7379731" y="851656"/>
            <a:ext cx="1032238" cy="103223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Decision Tree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17</a:t>
            </a:fld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1104178" y="1254699"/>
            <a:ext cx="54950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600" dirty="0" smtClean="0"/>
              <a:t>multivariate classification algorithm,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600" dirty="0" smtClean="0"/>
              <a:t>operates within a multi-dimensional observable space</a:t>
            </a:r>
            <a:r>
              <a:rPr lang="sk-SK" sz="1600" dirty="0" smtClean="0"/>
              <a:t>,</a:t>
            </a:r>
            <a:r>
              <a:rPr lang="en-AU" sz="1600" dirty="0" smtClean="0"/>
              <a:t> </a:t>
            </a:r>
            <a:endParaRPr lang="sk-SK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600" dirty="0" smtClean="0"/>
              <a:t>more sophisticated non sequential approach</a:t>
            </a:r>
            <a:r>
              <a:rPr lang="sk-SK" sz="1600" dirty="0" smtClean="0"/>
              <a:t> to </a:t>
            </a:r>
            <a:r>
              <a:rPr lang="en-AU" sz="1600" dirty="0" smtClean="0"/>
              <a:t>observables</a:t>
            </a:r>
            <a:r>
              <a:rPr lang="sk-SK" sz="1600" dirty="0" smtClean="0"/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600" dirty="0" smtClean="0"/>
              <a:t>Task: </a:t>
            </a:r>
            <a:r>
              <a:rPr lang="en-AU" sz="1600" b="1" dirty="0" smtClean="0"/>
              <a:t>to maximize </a:t>
            </a:r>
            <a:r>
              <a:rPr lang="sk-SK" sz="1600" b="1" dirty="0" smtClean="0"/>
              <a:t>a </a:t>
            </a:r>
            <a:r>
              <a:rPr lang="en-AU" sz="1600" b="1" dirty="0" smtClean="0"/>
              <a:t>figure</a:t>
            </a:r>
            <a:r>
              <a:rPr lang="sk-SK" sz="1600" b="1" dirty="0" smtClean="0"/>
              <a:t> of </a:t>
            </a:r>
            <a:r>
              <a:rPr lang="en-AU" sz="1600" b="1" dirty="0" smtClean="0"/>
              <a:t>merit</a:t>
            </a:r>
            <a:r>
              <a:rPr lang="en-AU" sz="1600" dirty="0" smtClean="0"/>
              <a:t> of signal vs. background selection.</a:t>
            </a:r>
            <a:endParaRPr lang="en-AU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BlokTextu 17"/>
              <p:cNvSpPr txBox="1"/>
              <p:nvPr/>
            </p:nvSpPr>
            <p:spPr>
              <a:xfrm>
                <a:off x="7472792" y="1263290"/>
                <a:ext cx="728917" cy="2462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8" name="BlokTextu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792" y="1263290"/>
                <a:ext cx="728917" cy="246221"/>
              </a:xfrm>
              <a:prstGeom prst="rect">
                <a:avLst/>
              </a:prstGeom>
              <a:blipFill rotWithShape="0">
                <a:blip r:embed="rId5"/>
                <a:stretch>
                  <a:fillRect l="-5785" r="-1653" b="-930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BlokTextu 18"/>
              <p:cNvSpPr txBox="1"/>
              <p:nvPr/>
            </p:nvSpPr>
            <p:spPr>
              <a:xfrm>
                <a:off x="8558016" y="1257115"/>
                <a:ext cx="728917" cy="2462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9" name="BlokTextu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016" y="1257115"/>
                <a:ext cx="728917" cy="246221"/>
              </a:xfrm>
              <a:prstGeom prst="rect">
                <a:avLst/>
              </a:prstGeom>
              <a:blipFill rotWithShape="0">
                <a:blip r:embed="rId6"/>
                <a:stretch>
                  <a:fillRect l="-5785" r="-1653" b="-930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BlokTextu 19"/>
              <p:cNvSpPr txBox="1"/>
              <p:nvPr/>
            </p:nvSpPr>
            <p:spPr>
              <a:xfrm>
                <a:off x="6584636" y="2618908"/>
                <a:ext cx="738407" cy="2462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0" name="BlokTextu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4636" y="2618908"/>
                <a:ext cx="738407" cy="246221"/>
              </a:xfrm>
              <a:prstGeom prst="rect">
                <a:avLst/>
              </a:prstGeom>
              <a:blipFill rotWithShape="0">
                <a:blip r:embed="rId7"/>
                <a:stretch>
                  <a:fillRect l="-4878" r="-813" b="-119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BlokTextu 20"/>
              <p:cNvSpPr txBox="1"/>
              <p:nvPr/>
            </p:nvSpPr>
            <p:spPr>
              <a:xfrm>
                <a:off x="7592694" y="2618907"/>
                <a:ext cx="738407" cy="2462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1" name="BlokTextu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2694" y="2618907"/>
                <a:ext cx="738407" cy="246221"/>
              </a:xfrm>
              <a:prstGeom prst="rect">
                <a:avLst/>
              </a:prstGeom>
              <a:blipFill rotWithShape="0">
                <a:blip r:embed="rId8"/>
                <a:stretch>
                  <a:fillRect l="-5691" r="-813" b="-119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BlokTextu 21"/>
              <p:cNvSpPr txBox="1"/>
              <p:nvPr/>
            </p:nvSpPr>
            <p:spPr>
              <a:xfrm>
                <a:off x="8602553" y="2619382"/>
                <a:ext cx="738407" cy="2462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2" name="BlokTextu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2553" y="2619382"/>
                <a:ext cx="738407" cy="246221"/>
              </a:xfrm>
              <a:prstGeom prst="rect">
                <a:avLst/>
              </a:prstGeom>
              <a:blipFill rotWithShape="0">
                <a:blip r:embed="rId9"/>
                <a:stretch>
                  <a:fillRect l="-4878" r="-813" b="-119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BlokTextu 22"/>
              <p:cNvSpPr txBox="1"/>
              <p:nvPr/>
            </p:nvSpPr>
            <p:spPr>
              <a:xfrm>
                <a:off x="9630254" y="2626079"/>
                <a:ext cx="738407" cy="2462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3" name="BlokTextu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0254" y="2626079"/>
                <a:ext cx="738407" cy="246221"/>
              </a:xfrm>
              <a:prstGeom prst="rect">
                <a:avLst/>
              </a:prstGeom>
              <a:blipFill rotWithShape="0">
                <a:blip r:embed="rId10"/>
                <a:stretch>
                  <a:fillRect l="-5691" r="-813" b="-119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Šípka doprava 23"/>
          <p:cNvSpPr/>
          <p:nvPr/>
        </p:nvSpPr>
        <p:spPr>
          <a:xfrm>
            <a:off x="8717596" y="603498"/>
            <a:ext cx="409755" cy="333977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25" name="Šípka doprava 24"/>
          <p:cNvSpPr/>
          <p:nvPr/>
        </p:nvSpPr>
        <p:spPr>
          <a:xfrm>
            <a:off x="9800651" y="1881551"/>
            <a:ext cx="409755" cy="333977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26" name="Šípka doprava 25"/>
          <p:cNvSpPr/>
          <p:nvPr/>
        </p:nvSpPr>
        <p:spPr>
          <a:xfrm>
            <a:off x="10681131" y="3314182"/>
            <a:ext cx="409755" cy="333977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27" name="Ovál 26"/>
          <p:cNvSpPr/>
          <p:nvPr/>
        </p:nvSpPr>
        <p:spPr>
          <a:xfrm>
            <a:off x="8166885" y="534387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7" name="Ovál 46"/>
          <p:cNvSpPr/>
          <p:nvPr/>
        </p:nvSpPr>
        <p:spPr>
          <a:xfrm>
            <a:off x="7165443" y="1811755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0" name="Ovál 49"/>
          <p:cNvSpPr/>
          <p:nvPr/>
        </p:nvSpPr>
        <p:spPr>
          <a:xfrm>
            <a:off x="6322864" y="3243136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4" name="Ovál 53"/>
          <p:cNvSpPr/>
          <p:nvPr/>
        </p:nvSpPr>
        <p:spPr>
          <a:xfrm>
            <a:off x="9218710" y="1809278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3" name="Ovál 32"/>
          <p:cNvSpPr/>
          <p:nvPr/>
        </p:nvSpPr>
        <p:spPr>
          <a:xfrm>
            <a:off x="7975767" y="3234329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4" name="Ovál 33"/>
          <p:cNvSpPr/>
          <p:nvPr/>
        </p:nvSpPr>
        <p:spPr>
          <a:xfrm>
            <a:off x="8520305" y="3243136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5" name="Ovál 34"/>
          <p:cNvSpPr/>
          <p:nvPr/>
        </p:nvSpPr>
        <p:spPr>
          <a:xfrm>
            <a:off x="10121803" y="3212738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BlokTextu 6"/>
          <p:cNvSpPr txBox="1"/>
          <p:nvPr/>
        </p:nvSpPr>
        <p:spPr>
          <a:xfrm>
            <a:off x="11075680" y="3193691"/>
            <a:ext cx="111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2</a:t>
            </a:r>
            <a:r>
              <a:rPr lang="en-AU" baseline="30000" dirty="0" smtClean="0">
                <a:solidFill>
                  <a:srgbClr val="FF0000"/>
                </a:solidFill>
              </a:rPr>
              <a:t>nd</a:t>
            </a:r>
            <a:r>
              <a:rPr lang="sk-SK" dirty="0" smtClean="0">
                <a:solidFill>
                  <a:srgbClr val="FF0000"/>
                </a:solidFill>
              </a:rPr>
              <a:t> level</a:t>
            </a:r>
            <a:r>
              <a:rPr lang="en-AU" dirty="0" smtClean="0">
                <a:solidFill>
                  <a:srgbClr val="FF0000"/>
                </a:solidFill>
              </a:rPr>
              <a:t> split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en-AU" dirty="0" smtClean="0">
                <a:solidFill>
                  <a:srgbClr val="FF0000"/>
                </a:solidFill>
              </a:rPr>
              <a:t>node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7" name="BlokTextu 36"/>
          <p:cNvSpPr txBox="1"/>
          <p:nvPr/>
        </p:nvSpPr>
        <p:spPr>
          <a:xfrm>
            <a:off x="10210406" y="1750284"/>
            <a:ext cx="111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1</a:t>
            </a:r>
            <a:r>
              <a:rPr lang="en-AU" baseline="30000" dirty="0" smtClean="0">
                <a:solidFill>
                  <a:srgbClr val="FF0000"/>
                </a:solidFill>
              </a:rPr>
              <a:t>st</a:t>
            </a:r>
            <a:r>
              <a:rPr lang="sk-SK" dirty="0" smtClean="0">
                <a:solidFill>
                  <a:srgbClr val="FF0000"/>
                </a:solidFill>
              </a:rPr>
              <a:t> level </a:t>
            </a:r>
            <a:r>
              <a:rPr lang="en-AU" dirty="0" smtClean="0">
                <a:solidFill>
                  <a:srgbClr val="FF0000"/>
                </a:solidFill>
              </a:rPr>
              <a:t>split node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8" name="BlokTextu 37"/>
          <p:cNvSpPr txBox="1"/>
          <p:nvPr/>
        </p:nvSpPr>
        <p:spPr>
          <a:xfrm>
            <a:off x="9133015" y="571616"/>
            <a:ext cx="111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root node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8154066" y="576834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smtClean="0"/>
              <a:t>MC</a:t>
            </a:r>
            <a:endParaRPr lang="sk-SK" sz="2000" dirty="0"/>
          </a:p>
        </p:txBody>
      </p:sp>
      <p:sp>
        <p:nvSpPr>
          <p:cNvPr id="12" name="BlokTextu 11"/>
          <p:cNvSpPr txBox="1"/>
          <p:nvPr/>
        </p:nvSpPr>
        <p:spPr>
          <a:xfrm>
            <a:off x="9316253" y="3308219"/>
            <a:ext cx="655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400" dirty="0" smtClean="0"/>
              <a:t>...</a:t>
            </a:r>
            <a:endParaRPr lang="sk-SK" dirty="0"/>
          </a:p>
        </p:txBody>
      </p:sp>
      <p:sp>
        <p:nvSpPr>
          <p:cNvPr id="43" name="BlokTextu 42"/>
          <p:cNvSpPr txBox="1"/>
          <p:nvPr/>
        </p:nvSpPr>
        <p:spPr>
          <a:xfrm>
            <a:off x="7130458" y="3305821"/>
            <a:ext cx="655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400" dirty="0" smtClean="0"/>
              <a:t>...</a:t>
            </a:r>
            <a:endParaRPr lang="sk-SK" dirty="0"/>
          </a:p>
        </p:txBody>
      </p:sp>
      <p:sp>
        <p:nvSpPr>
          <p:cNvPr id="51" name="Ovál 50"/>
          <p:cNvSpPr/>
          <p:nvPr/>
        </p:nvSpPr>
        <p:spPr>
          <a:xfrm>
            <a:off x="796749" y="4315749"/>
            <a:ext cx="865665" cy="78808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</a:t>
            </a:r>
            <a:endParaRPr lang="sk-SK" dirty="0"/>
          </a:p>
        </p:txBody>
      </p:sp>
      <p:sp>
        <p:nvSpPr>
          <p:cNvPr id="36" name="BlokTextu 35"/>
          <p:cNvSpPr txBox="1"/>
          <p:nvPr/>
        </p:nvSpPr>
        <p:spPr>
          <a:xfrm>
            <a:off x="751293" y="4355848"/>
            <a:ext cx="966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000" dirty="0" smtClean="0"/>
              <a:t>MC</a:t>
            </a:r>
            <a:endParaRPr lang="sk-SK" dirty="0"/>
          </a:p>
        </p:txBody>
      </p:sp>
      <p:sp>
        <p:nvSpPr>
          <p:cNvPr id="59" name="Vývojový diagram: alternatívny proces 58"/>
          <p:cNvSpPr/>
          <p:nvPr/>
        </p:nvSpPr>
        <p:spPr>
          <a:xfrm>
            <a:off x="2678217" y="3707402"/>
            <a:ext cx="1207698" cy="588596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0" name="Vývojový diagram: alternatívny proces 59"/>
          <p:cNvSpPr/>
          <p:nvPr/>
        </p:nvSpPr>
        <p:spPr>
          <a:xfrm>
            <a:off x="2640399" y="5254675"/>
            <a:ext cx="1275992" cy="588596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1" name="BlokTextu 60"/>
          <p:cNvSpPr txBox="1"/>
          <p:nvPr/>
        </p:nvSpPr>
        <p:spPr>
          <a:xfrm>
            <a:off x="2708229" y="3678534"/>
            <a:ext cx="1140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TRAINING DATA</a:t>
            </a:r>
            <a:endParaRPr lang="sk-SK" dirty="0"/>
          </a:p>
        </p:txBody>
      </p:sp>
      <p:sp>
        <p:nvSpPr>
          <p:cNvPr id="62" name="BlokTextu 61"/>
          <p:cNvSpPr txBox="1"/>
          <p:nvPr/>
        </p:nvSpPr>
        <p:spPr>
          <a:xfrm>
            <a:off x="2711899" y="5225808"/>
            <a:ext cx="1140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TESTING DATA</a:t>
            </a:r>
            <a:endParaRPr lang="sk-SK" dirty="0"/>
          </a:p>
        </p:txBody>
      </p:sp>
      <p:sp>
        <p:nvSpPr>
          <p:cNvPr id="63" name="Šípka doprava 62"/>
          <p:cNvSpPr/>
          <p:nvPr/>
        </p:nvSpPr>
        <p:spPr>
          <a:xfrm>
            <a:off x="3952257" y="3755846"/>
            <a:ext cx="416485" cy="491705"/>
          </a:xfrm>
          <a:prstGeom prst="right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64" name="Vývojový diagram: alternatívny proces 63"/>
          <p:cNvSpPr/>
          <p:nvPr/>
        </p:nvSpPr>
        <p:spPr>
          <a:xfrm>
            <a:off x="4436735" y="3673760"/>
            <a:ext cx="1207698" cy="588596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5" name="BlokTextu 64"/>
          <p:cNvSpPr txBox="1"/>
          <p:nvPr/>
        </p:nvSpPr>
        <p:spPr>
          <a:xfrm>
            <a:off x="4436643" y="3628889"/>
            <a:ext cx="1140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TRAINED TREE</a:t>
            </a:r>
            <a:endParaRPr lang="sk-SK" dirty="0"/>
          </a:p>
        </p:txBody>
      </p:sp>
      <p:sp>
        <p:nvSpPr>
          <p:cNvPr id="68" name="Šípka doprava 67"/>
          <p:cNvSpPr/>
          <p:nvPr/>
        </p:nvSpPr>
        <p:spPr>
          <a:xfrm rot="2793693">
            <a:off x="5597763" y="4186867"/>
            <a:ext cx="416485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69" name="Šípka ohnutá nahor 68"/>
          <p:cNvSpPr/>
          <p:nvPr/>
        </p:nvSpPr>
        <p:spPr>
          <a:xfrm>
            <a:off x="3946403" y="4330568"/>
            <a:ext cx="1317367" cy="1295027"/>
          </a:xfrm>
          <a:prstGeom prst="bentUpArrow">
            <a:avLst>
              <a:gd name="adj1" fmla="val 11678"/>
              <a:gd name="adj2" fmla="val 20839"/>
              <a:gd name="adj3" fmla="val 20118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1" name="Ovál 70"/>
          <p:cNvSpPr/>
          <p:nvPr/>
        </p:nvSpPr>
        <p:spPr>
          <a:xfrm>
            <a:off x="5988120" y="4312277"/>
            <a:ext cx="1046912" cy="10214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2" name="BlokTextu 71"/>
          <p:cNvSpPr txBox="1"/>
          <p:nvPr/>
        </p:nvSpPr>
        <p:spPr>
          <a:xfrm>
            <a:off x="5905053" y="4308780"/>
            <a:ext cx="12130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Final </a:t>
            </a:r>
            <a:br>
              <a:rPr lang="en-AU" sz="1600" dirty="0" smtClean="0"/>
            </a:br>
            <a:r>
              <a:rPr lang="en-AU" sz="1600" dirty="0" smtClean="0"/>
              <a:t>MC histograms</a:t>
            </a:r>
            <a:endParaRPr lang="en-AU" sz="1600" dirty="0"/>
          </a:p>
        </p:txBody>
      </p:sp>
      <p:sp>
        <p:nvSpPr>
          <p:cNvPr id="73" name="BlokTextu 72"/>
          <p:cNvSpPr txBox="1"/>
          <p:nvPr/>
        </p:nvSpPr>
        <p:spPr>
          <a:xfrm>
            <a:off x="6399138" y="3250337"/>
            <a:ext cx="429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B</a:t>
            </a:r>
            <a:endParaRPr lang="sk-SK" sz="2400" dirty="0"/>
          </a:p>
        </p:txBody>
      </p:sp>
      <p:sp>
        <p:nvSpPr>
          <p:cNvPr id="74" name="BlokTextu 73"/>
          <p:cNvSpPr txBox="1"/>
          <p:nvPr/>
        </p:nvSpPr>
        <p:spPr>
          <a:xfrm>
            <a:off x="8060202" y="3249545"/>
            <a:ext cx="429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S</a:t>
            </a:r>
            <a:endParaRPr lang="sk-SK" sz="2400" dirty="0"/>
          </a:p>
        </p:txBody>
      </p:sp>
      <p:sp>
        <p:nvSpPr>
          <p:cNvPr id="75" name="BlokTextu 74"/>
          <p:cNvSpPr txBox="1"/>
          <p:nvPr/>
        </p:nvSpPr>
        <p:spPr>
          <a:xfrm>
            <a:off x="8608160" y="3250336"/>
            <a:ext cx="429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B</a:t>
            </a:r>
            <a:endParaRPr lang="sk-SK" sz="2400" dirty="0"/>
          </a:p>
        </p:txBody>
      </p:sp>
      <p:sp>
        <p:nvSpPr>
          <p:cNvPr id="76" name="BlokTextu 75"/>
          <p:cNvSpPr txBox="1"/>
          <p:nvPr/>
        </p:nvSpPr>
        <p:spPr>
          <a:xfrm>
            <a:off x="10207223" y="3208544"/>
            <a:ext cx="429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S</a:t>
            </a:r>
            <a:endParaRPr lang="sk-SK" sz="2400" dirty="0"/>
          </a:p>
        </p:txBody>
      </p:sp>
      <p:sp>
        <p:nvSpPr>
          <p:cNvPr id="77" name="BlokTextu 76"/>
          <p:cNvSpPr txBox="1"/>
          <p:nvPr/>
        </p:nvSpPr>
        <p:spPr>
          <a:xfrm>
            <a:off x="8784125" y="4082866"/>
            <a:ext cx="115150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k-SK" dirty="0" smtClean="0"/>
              <a:t>TRAINING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BlokTextu 78"/>
              <p:cNvSpPr txBox="1"/>
              <p:nvPr/>
            </p:nvSpPr>
            <p:spPr>
              <a:xfrm>
                <a:off x="1522905" y="3707927"/>
                <a:ext cx="625748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79" name="BlokTextu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2905" y="3707927"/>
                <a:ext cx="625748" cy="51860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BlokTextu 79"/>
              <p:cNvSpPr txBox="1"/>
              <p:nvPr/>
            </p:nvSpPr>
            <p:spPr>
              <a:xfrm>
                <a:off x="1724883" y="5253057"/>
                <a:ext cx="221791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80" name="BlokTextu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4883" y="5253057"/>
                <a:ext cx="221791" cy="51860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BlokTextu 80"/>
          <p:cNvSpPr txBox="1"/>
          <p:nvPr/>
        </p:nvSpPr>
        <p:spPr>
          <a:xfrm>
            <a:off x="1632076" y="4463124"/>
            <a:ext cx="1213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K-Fold cross validation</a:t>
            </a:r>
            <a:endParaRPr lang="en-AU" sz="1400" dirty="0"/>
          </a:p>
        </p:txBody>
      </p:sp>
      <p:sp>
        <p:nvSpPr>
          <p:cNvPr id="82" name="BlokTextu 81"/>
          <p:cNvSpPr txBox="1"/>
          <p:nvPr/>
        </p:nvSpPr>
        <p:spPr>
          <a:xfrm>
            <a:off x="7247854" y="4829133"/>
            <a:ext cx="431154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Determining</a:t>
            </a:r>
            <a:r>
              <a:rPr lang="sk-SK" dirty="0" smtClean="0"/>
              <a:t> </a:t>
            </a:r>
            <a:r>
              <a:rPr lang="en-AU" dirty="0" smtClean="0"/>
              <a:t>the one variable and the</a:t>
            </a:r>
            <a:r>
              <a:rPr lang="sk-SK" dirty="0" smtClean="0"/>
              <a:t> </a:t>
            </a:r>
            <a:r>
              <a:rPr lang="en-AU" dirty="0" smtClean="0"/>
              <a:t>corresponding cut value </a:t>
            </a:r>
            <a:r>
              <a:rPr lang="sk-SK" dirty="0" smtClean="0"/>
              <a:t>to get</a:t>
            </a:r>
            <a:r>
              <a:rPr lang="en-AU" dirty="0" smtClean="0"/>
              <a:t> the best MC data separation</a:t>
            </a:r>
            <a:r>
              <a:rPr lang="sk-SK" dirty="0" smtClean="0"/>
              <a:t> at </a:t>
            </a:r>
            <a:r>
              <a:rPr lang="en-AU" dirty="0" smtClean="0"/>
              <a:t>each node.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BlokTextu 82"/>
              <p:cNvSpPr txBox="1"/>
              <p:nvPr/>
            </p:nvSpPr>
            <p:spPr>
              <a:xfrm>
                <a:off x="9135458" y="4337644"/>
                <a:ext cx="44884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3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83" name="BlokTextu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5458" y="4337644"/>
                <a:ext cx="448841" cy="553998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BlokTextu 83"/>
              <p:cNvSpPr txBox="1"/>
              <p:nvPr/>
            </p:nvSpPr>
            <p:spPr>
              <a:xfrm>
                <a:off x="7242333" y="5819834"/>
                <a:ext cx="1602555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84" name="BlokTextu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333" y="5819834"/>
                <a:ext cx="1602555" cy="299313"/>
              </a:xfrm>
              <a:prstGeom prst="rect">
                <a:avLst/>
              </a:prstGeom>
              <a:blipFill rotWithShape="0">
                <a:blip r:embed="rId14"/>
                <a:stretch>
                  <a:fillRect l="-2662" b="-2653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BlokTextu 84"/>
              <p:cNvSpPr txBox="1"/>
              <p:nvPr/>
            </p:nvSpPr>
            <p:spPr>
              <a:xfrm>
                <a:off x="7242333" y="6181371"/>
                <a:ext cx="3201646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),</m:t>
                          </m:r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),…,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85" name="BlokTextu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333" y="6181371"/>
                <a:ext cx="3201646" cy="299313"/>
              </a:xfrm>
              <a:prstGeom prst="rect">
                <a:avLst/>
              </a:prstGeom>
              <a:blipFill rotWithShape="0">
                <a:blip r:embed="rId15"/>
                <a:stretch>
                  <a:fillRect l="-1143" b="-2653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668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Obrázok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21833">
            <a:off x="1924653" y="3401284"/>
            <a:ext cx="1032238" cy="1032238"/>
          </a:xfrm>
          <a:prstGeom prst="rect">
            <a:avLst/>
          </a:prstGeom>
        </p:spPr>
      </p:pic>
      <p:pic>
        <p:nvPicPr>
          <p:cNvPr id="48" name="Obrázok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7607">
            <a:off x="1051154" y="3403915"/>
            <a:ext cx="1032238" cy="1032238"/>
          </a:xfrm>
          <a:prstGeom prst="rect">
            <a:avLst/>
          </a:prstGeom>
        </p:spPr>
      </p:pic>
      <p:pic>
        <p:nvPicPr>
          <p:cNvPr id="42" name="Obrázok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7607">
            <a:off x="1953589" y="2005916"/>
            <a:ext cx="1032238" cy="103223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Training algorithm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18</a:t>
            </a:fld>
            <a:endParaRPr lang="sk-S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BlokTextu 17"/>
              <p:cNvSpPr txBox="1"/>
              <p:nvPr/>
            </p:nvSpPr>
            <p:spPr>
              <a:xfrm>
                <a:off x="2046650" y="2417550"/>
                <a:ext cx="728917" cy="2462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8" name="BlokTextu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6650" y="2417550"/>
                <a:ext cx="728917" cy="246221"/>
              </a:xfrm>
              <a:prstGeom prst="rect">
                <a:avLst/>
              </a:prstGeom>
              <a:blipFill rotWithShape="0">
                <a:blip r:embed="rId4"/>
                <a:stretch>
                  <a:fillRect l="-5785" r="-1653" b="-119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BlokTextu 19"/>
              <p:cNvSpPr txBox="1"/>
              <p:nvPr/>
            </p:nvSpPr>
            <p:spPr>
              <a:xfrm>
                <a:off x="1158494" y="3773168"/>
                <a:ext cx="738407" cy="2462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0" name="BlokTextu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494" y="3773168"/>
                <a:ext cx="738407" cy="246221"/>
              </a:xfrm>
              <a:prstGeom prst="rect">
                <a:avLst/>
              </a:prstGeom>
              <a:blipFill rotWithShape="0">
                <a:blip r:embed="rId5"/>
                <a:stretch>
                  <a:fillRect l="-4878" r="-813" b="-119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BlokTextu 20"/>
              <p:cNvSpPr txBox="1"/>
              <p:nvPr/>
            </p:nvSpPr>
            <p:spPr>
              <a:xfrm>
                <a:off x="2166552" y="3773167"/>
                <a:ext cx="738407" cy="2462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1" name="BlokTextu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6552" y="3773167"/>
                <a:ext cx="738407" cy="246221"/>
              </a:xfrm>
              <a:prstGeom prst="rect">
                <a:avLst/>
              </a:prstGeom>
              <a:blipFill rotWithShape="0">
                <a:blip r:embed="rId6"/>
                <a:stretch>
                  <a:fillRect l="-4839" b="-119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ál 26"/>
          <p:cNvSpPr/>
          <p:nvPr/>
        </p:nvSpPr>
        <p:spPr>
          <a:xfrm>
            <a:off x="2740743" y="1688647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7" name="Ovál 46"/>
          <p:cNvSpPr/>
          <p:nvPr/>
        </p:nvSpPr>
        <p:spPr>
          <a:xfrm>
            <a:off x="1739301" y="2966015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0" name="Ovál 49"/>
          <p:cNvSpPr/>
          <p:nvPr/>
        </p:nvSpPr>
        <p:spPr>
          <a:xfrm>
            <a:off x="896722" y="4397396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3" name="Ovál 32"/>
          <p:cNvSpPr/>
          <p:nvPr/>
        </p:nvSpPr>
        <p:spPr>
          <a:xfrm>
            <a:off x="2549625" y="4388589"/>
            <a:ext cx="514896" cy="4802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4" name="Vývojový diagram: alternatívny proces 63"/>
          <p:cNvSpPr/>
          <p:nvPr/>
        </p:nvSpPr>
        <p:spPr>
          <a:xfrm>
            <a:off x="9061824" y="360978"/>
            <a:ext cx="1207698" cy="588596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5" name="BlokTextu 64"/>
          <p:cNvSpPr txBox="1"/>
          <p:nvPr/>
        </p:nvSpPr>
        <p:spPr>
          <a:xfrm>
            <a:off x="9061732" y="316107"/>
            <a:ext cx="1140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TRAINED TREES</a:t>
            </a:r>
            <a:endParaRPr lang="sk-SK" dirty="0"/>
          </a:p>
        </p:txBody>
      </p:sp>
      <p:sp>
        <p:nvSpPr>
          <p:cNvPr id="68" name="Šípka doprava 67"/>
          <p:cNvSpPr/>
          <p:nvPr/>
        </p:nvSpPr>
        <p:spPr>
          <a:xfrm rot="2793693">
            <a:off x="10222852" y="874085"/>
            <a:ext cx="416485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71" name="Ovál 70"/>
          <p:cNvSpPr/>
          <p:nvPr/>
        </p:nvSpPr>
        <p:spPr>
          <a:xfrm>
            <a:off x="10613209" y="999495"/>
            <a:ext cx="1046912" cy="10214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2" name="BlokTextu 71"/>
          <p:cNvSpPr txBox="1"/>
          <p:nvPr/>
        </p:nvSpPr>
        <p:spPr>
          <a:xfrm>
            <a:off x="10530142" y="995998"/>
            <a:ext cx="12130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Final </a:t>
            </a:r>
            <a:br>
              <a:rPr lang="en-AU" sz="1600" dirty="0" smtClean="0"/>
            </a:br>
            <a:r>
              <a:rPr lang="en-AU" sz="1600" dirty="0" smtClean="0"/>
              <a:t>MC histograms</a:t>
            </a:r>
            <a:endParaRPr lang="en-AU" sz="1600" dirty="0"/>
          </a:p>
        </p:txBody>
      </p:sp>
      <p:sp>
        <p:nvSpPr>
          <p:cNvPr id="73" name="BlokTextu 72"/>
          <p:cNvSpPr txBox="1"/>
          <p:nvPr/>
        </p:nvSpPr>
        <p:spPr>
          <a:xfrm>
            <a:off x="972996" y="4404597"/>
            <a:ext cx="429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B</a:t>
            </a:r>
            <a:endParaRPr lang="sk-SK" sz="2400" dirty="0"/>
          </a:p>
        </p:txBody>
      </p:sp>
      <p:sp>
        <p:nvSpPr>
          <p:cNvPr id="74" name="BlokTextu 73"/>
          <p:cNvSpPr txBox="1"/>
          <p:nvPr/>
        </p:nvSpPr>
        <p:spPr>
          <a:xfrm>
            <a:off x="2634060" y="4403805"/>
            <a:ext cx="429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S</a:t>
            </a:r>
            <a:endParaRPr lang="sk-SK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BlokTextu 83"/>
              <p:cNvSpPr txBox="1"/>
              <p:nvPr/>
            </p:nvSpPr>
            <p:spPr>
              <a:xfrm>
                <a:off x="3453587" y="3869731"/>
                <a:ext cx="1602555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84" name="BlokTextu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587" y="3869731"/>
                <a:ext cx="1602555" cy="299313"/>
              </a:xfrm>
              <a:prstGeom prst="rect">
                <a:avLst/>
              </a:prstGeom>
              <a:blipFill rotWithShape="0">
                <a:blip r:embed="rId7"/>
                <a:stretch>
                  <a:fillRect l="-3053" b="-2653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BlokTextu 84"/>
              <p:cNvSpPr txBox="1"/>
              <p:nvPr/>
            </p:nvSpPr>
            <p:spPr>
              <a:xfrm>
                <a:off x="3453587" y="4231268"/>
                <a:ext cx="3201646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),</m:t>
                          </m:r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),…,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85" name="BlokTextu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587" y="4231268"/>
                <a:ext cx="3201646" cy="299313"/>
              </a:xfrm>
              <a:prstGeom prst="rect">
                <a:avLst/>
              </a:prstGeom>
              <a:blipFill rotWithShape="0">
                <a:blip r:embed="rId8"/>
                <a:stretch>
                  <a:fillRect l="-1333" b="-2653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Šípka doprava 69"/>
          <p:cNvSpPr/>
          <p:nvPr/>
        </p:nvSpPr>
        <p:spPr>
          <a:xfrm>
            <a:off x="2758043" y="2668971"/>
            <a:ext cx="609901" cy="35880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78" name="Šípka doprava 77"/>
          <p:cNvSpPr/>
          <p:nvPr/>
        </p:nvSpPr>
        <p:spPr>
          <a:xfrm>
            <a:off x="2758043" y="3376704"/>
            <a:ext cx="609901" cy="35880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3" name="Ľavá zložená zátvorka 2"/>
          <p:cNvSpPr/>
          <p:nvPr/>
        </p:nvSpPr>
        <p:spPr>
          <a:xfrm>
            <a:off x="2341550" y="2841067"/>
            <a:ext cx="330131" cy="676038"/>
          </a:xfrm>
          <a:prstGeom prst="leftBrace">
            <a:avLst>
              <a:gd name="adj1" fmla="val 24011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>
            <a:off x="3454306" y="2608529"/>
            <a:ext cx="3987365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AU" b="1" dirty="0" smtClean="0"/>
              <a:t>Gini index</a:t>
            </a:r>
            <a:r>
              <a:rPr lang="en-AU" dirty="0" smtClean="0"/>
              <a:t> is evaluated </a:t>
            </a:r>
            <a:r>
              <a:rPr lang="en-AU" b="1" dirty="0" smtClean="0"/>
              <a:t>AFTER &amp; BEFORE</a:t>
            </a:r>
            <a:r>
              <a:rPr lang="en-AU" dirty="0" smtClean="0"/>
              <a:t> each split node to determine the most contributing</a:t>
            </a:r>
            <a:r>
              <a:rPr lang="sk-SK" dirty="0" smtClean="0"/>
              <a:t> </a:t>
            </a:r>
            <a:r>
              <a:rPr lang="en-AU" dirty="0" smtClean="0"/>
              <a:t>selection variable with the corresponding cut value.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BlokTextu 5"/>
              <p:cNvSpPr txBox="1"/>
              <p:nvPr/>
            </p:nvSpPr>
            <p:spPr>
              <a:xfrm>
                <a:off x="7827617" y="2608529"/>
                <a:ext cx="2281778" cy="276999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𝐺𝑖𝑛𝑖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𝑖𝑛𝑑𝑒𝑥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6" name="BlokText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7617" y="2608529"/>
                <a:ext cx="2281778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1862" r="-3191" b="-3191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BlokTextu 9"/>
              <p:cNvSpPr txBox="1"/>
              <p:nvPr/>
            </p:nvSpPr>
            <p:spPr>
              <a:xfrm>
                <a:off x="8780236" y="3115321"/>
                <a:ext cx="733727" cy="516745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0" name="BlokTextu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0236" y="3115321"/>
                <a:ext cx="733727" cy="51674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BlokTextu 12"/>
          <p:cNvSpPr txBox="1"/>
          <p:nvPr/>
        </p:nvSpPr>
        <p:spPr>
          <a:xfrm>
            <a:off x="7811701" y="3241433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purity</a:t>
            </a:r>
            <a:r>
              <a:rPr lang="sk-SK" dirty="0" smtClean="0"/>
              <a:t> ...</a:t>
            </a:r>
            <a:endParaRPr lang="sk-SK" dirty="0"/>
          </a:p>
        </p:txBody>
      </p:sp>
      <p:sp>
        <p:nvSpPr>
          <p:cNvPr id="14" name="BlokTextu 13"/>
          <p:cNvSpPr txBox="1"/>
          <p:nvPr/>
        </p:nvSpPr>
        <p:spPr>
          <a:xfrm>
            <a:off x="7811701" y="4081528"/>
            <a:ext cx="18633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t</a:t>
            </a:r>
            <a:r>
              <a:rPr lang="en-AU" dirty="0" smtClean="0"/>
              <a:t>he difference of Gini indices is being</a:t>
            </a:r>
            <a:r>
              <a:rPr lang="sk-SK" dirty="0" smtClean="0"/>
              <a:t> </a:t>
            </a:r>
            <a:r>
              <a:rPr lang="en-AU" dirty="0" smtClean="0"/>
              <a:t>maximized</a:t>
            </a:r>
            <a:endParaRPr lang="sk-S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BlokTextu 14"/>
              <p:cNvSpPr txBox="1"/>
              <p:nvPr/>
            </p:nvSpPr>
            <p:spPr>
              <a:xfrm>
                <a:off x="9675007" y="4156261"/>
                <a:ext cx="1605248" cy="276999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5" name="BlokTextu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5007" y="4156261"/>
                <a:ext cx="1605248" cy="276999"/>
              </a:xfrm>
              <a:prstGeom prst="rect">
                <a:avLst/>
              </a:prstGeom>
              <a:blipFill rotWithShape="0">
                <a:blip r:embed="rId11"/>
                <a:stretch>
                  <a:fillRect b="-1276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Ľavá zložená zátvorka 15"/>
          <p:cNvSpPr/>
          <p:nvPr/>
        </p:nvSpPr>
        <p:spPr>
          <a:xfrm rot="16200000">
            <a:off x="1721130" y="4378117"/>
            <a:ext cx="494429" cy="1677458"/>
          </a:xfrm>
          <a:prstGeom prst="leftBrace">
            <a:avLst>
              <a:gd name="adj1" fmla="val 53696"/>
              <a:gd name="adj2" fmla="val 51543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BlokTextu 16"/>
              <p:cNvSpPr txBox="1"/>
              <p:nvPr/>
            </p:nvSpPr>
            <p:spPr>
              <a:xfrm>
                <a:off x="290226" y="5564901"/>
                <a:ext cx="2858416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The number of split node levels</a:t>
                </a:r>
                <a:r>
                  <a:rPr lang="sk-SK" dirty="0" smtClean="0"/>
                  <a:t> </a:t>
                </a:r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AU" dirty="0" smtClean="0"/>
                  <a:t> is</a:t>
                </a:r>
                <a:r>
                  <a:rPr lang="sk-SK" dirty="0" smtClean="0"/>
                  <a:t> a</a:t>
                </a:r>
                <a:r>
                  <a:rPr lang="en-AU" dirty="0" smtClean="0"/>
                  <a:t> fixed</a:t>
                </a:r>
                <a:r>
                  <a:rPr lang="sk-SK" dirty="0" smtClean="0"/>
                  <a:t> parameter</a:t>
                </a:r>
                <a:r>
                  <a:rPr lang="en-AU" dirty="0" smtClean="0"/>
                  <a:t>. </a:t>
                </a:r>
                <a:endParaRPr lang="en-AU" dirty="0"/>
              </a:p>
            </p:txBody>
          </p:sp>
        </mc:Choice>
        <mc:Fallback xmlns="">
          <p:sp>
            <p:nvSpPr>
              <p:cNvPr id="17" name="BlokTextu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226" y="5564901"/>
                <a:ext cx="2858416" cy="646331"/>
              </a:xfrm>
              <a:prstGeom prst="rect">
                <a:avLst/>
              </a:prstGeom>
              <a:blipFill rotWithShape="0">
                <a:blip r:embed="rId12"/>
                <a:stretch>
                  <a:fillRect l="-1699" t="-4630" r="-1486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Šípka doprava 85"/>
          <p:cNvSpPr/>
          <p:nvPr/>
        </p:nvSpPr>
        <p:spPr>
          <a:xfrm>
            <a:off x="3206901" y="5708665"/>
            <a:ext cx="609901" cy="35880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31" name="BlokTextu 30"/>
          <p:cNvSpPr txBox="1"/>
          <p:nvPr/>
        </p:nvSpPr>
        <p:spPr>
          <a:xfrm>
            <a:off x="3981744" y="5439045"/>
            <a:ext cx="3338423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AU" dirty="0" smtClean="0"/>
              <a:t>Each event from the training data is</a:t>
            </a:r>
            <a:r>
              <a:rPr lang="sk-SK" dirty="0" smtClean="0"/>
              <a:t> </a:t>
            </a:r>
            <a:r>
              <a:rPr lang="en-AU" dirty="0" smtClean="0"/>
              <a:t>then classified according to the label of the final leaf node.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541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o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050657" y="372193"/>
            <a:ext cx="1672353" cy="174033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Boosted</a:t>
            </a:r>
            <a:r>
              <a:rPr lang="sk-SK" dirty="0" smtClean="0"/>
              <a:t> </a:t>
            </a:r>
            <a:r>
              <a:rPr lang="en-AU" dirty="0" smtClean="0"/>
              <a:t>Decision Tree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19</a:t>
            </a:fld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921377" y="1468393"/>
            <a:ext cx="54950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600" b="1" dirty="0" smtClean="0"/>
              <a:t>sequential method </a:t>
            </a:r>
            <a:r>
              <a:rPr lang="en-AU" sz="1600" dirty="0" smtClean="0"/>
              <a:t>– learning from the mistakes </a:t>
            </a:r>
          </a:p>
          <a:p>
            <a:pPr>
              <a:lnSpc>
                <a:spcPct val="150000"/>
              </a:lnSpc>
            </a:pPr>
            <a:r>
              <a:rPr lang="en-AU" sz="1600" dirty="0" smtClean="0"/>
              <a:t>      of previous classifiers </a:t>
            </a:r>
            <a:endParaRPr lang="sk-SK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600" b="1" dirty="0" smtClean="0"/>
              <a:t>tree ensemble model</a:t>
            </a:r>
            <a:r>
              <a:rPr lang="sk-SK" sz="1600" b="1" dirty="0" smtClean="0"/>
              <a:t> </a:t>
            </a:r>
            <a:r>
              <a:rPr lang="en-AU" sz="1600" b="1" dirty="0" smtClean="0"/>
              <a:t>construction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k-SK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k-SK" sz="1600" dirty="0" smtClean="0"/>
          </a:p>
          <a:p>
            <a:pPr>
              <a:lnSpc>
                <a:spcPct val="150000"/>
              </a:lnSpc>
            </a:pPr>
            <a:endParaRPr lang="sk-SK" sz="1600" dirty="0"/>
          </a:p>
          <a:p>
            <a:r>
              <a:rPr lang="sk-SK" sz="1600" dirty="0"/>
              <a:t/>
            </a:r>
            <a:br>
              <a:rPr lang="sk-SK" sz="1600" dirty="0"/>
            </a:br>
            <a:endParaRPr lang="sk-SK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600" b="1" dirty="0" smtClean="0"/>
              <a:t>loss function minimization</a:t>
            </a:r>
            <a:endParaRPr lang="sk-SK" sz="1600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k-SK" sz="1600" dirty="0"/>
          </a:p>
          <a:p>
            <a:pPr>
              <a:lnSpc>
                <a:spcPct val="150000"/>
              </a:lnSpc>
            </a:pPr>
            <a:r>
              <a:rPr lang="sk-SK" sz="1600" dirty="0"/>
              <a:t/>
            </a:r>
            <a:br>
              <a:rPr lang="sk-SK" sz="1600" dirty="0"/>
            </a:br>
            <a:endParaRPr lang="sk-SK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600" dirty="0" smtClean="0"/>
              <a:t>executed by loss function </a:t>
            </a:r>
            <a:r>
              <a:rPr lang="en-AU" sz="1600" b="1" dirty="0" smtClean="0"/>
              <a:t>gradient calculation</a:t>
            </a:r>
            <a:endParaRPr lang="en-AU" sz="1600" b="1" dirty="0"/>
          </a:p>
        </p:txBody>
      </p:sp>
      <p:pic>
        <p:nvPicPr>
          <p:cNvPr id="66" name="Obrázok 6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820619" y="261162"/>
            <a:ext cx="1672353" cy="1740335"/>
          </a:xfrm>
          <a:prstGeom prst="rect">
            <a:avLst/>
          </a:prstGeom>
        </p:spPr>
      </p:pic>
      <p:pic>
        <p:nvPicPr>
          <p:cNvPr id="67" name="Obrázok 6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526413" y="157738"/>
            <a:ext cx="1672353" cy="1740335"/>
          </a:xfrm>
          <a:prstGeom prst="rect">
            <a:avLst/>
          </a:prstGeom>
        </p:spPr>
      </p:pic>
      <p:sp>
        <p:nvSpPr>
          <p:cNvPr id="70" name="BlokTextu 69"/>
          <p:cNvSpPr txBox="1"/>
          <p:nvPr/>
        </p:nvSpPr>
        <p:spPr>
          <a:xfrm>
            <a:off x="8928691" y="252983"/>
            <a:ext cx="655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smtClean="0"/>
              <a:t>...</a:t>
            </a:r>
            <a:endParaRPr lang="sk-S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BlokTextu 2"/>
              <p:cNvSpPr txBox="1"/>
              <p:nvPr/>
            </p:nvSpPr>
            <p:spPr>
              <a:xfrm>
                <a:off x="9716728" y="379261"/>
                <a:ext cx="337720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sk-SK" sz="2400" dirty="0"/>
              </a:p>
            </p:txBody>
          </p:sp>
        </mc:Choice>
        <mc:Fallback xmlns="">
          <p:sp>
            <p:nvSpPr>
              <p:cNvPr id="3" name="BlokText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728" y="379261"/>
                <a:ext cx="337720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9298" r="-17544" b="-476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BlokTextu 3"/>
          <p:cNvSpPr txBox="1"/>
          <p:nvPr/>
        </p:nvSpPr>
        <p:spPr>
          <a:xfrm>
            <a:off x="10198587" y="244055"/>
            <a:ext cx="1917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number of trees</a:t>
            </a:r>
            <a:r>
              <a:rPr lang="sk-SK" sz="1600" dirty="0" smtClean="0"/>
              <a:t> in </a:t>
            </a:r>
            <a:r>
              <a:rPr lang="en-AU" sz="1600" dirty="0" smtClean="0"/>
              <a:t>the forest</a:t>
            </a:r>
            <a:endParaRPr lang="en-AU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BlokTextu 9"/>
              <p:cNvSpPr txBox="1"/>
              <p:nvPr/>
            </p:nvSpPr>
            <p:spPr>
              <a:xfrm>
                <a:off x="6627589" y="2307566"/>
                <a:ext cx="60324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0" name="BlokTextu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589" y="2307566"/>
                <a:ext cx="603242" cy="246221"/>
              </a:xfrm>
              <a:prstGeom prst="rect">
                <a:avLst/>
              </a:prstGeom>
              <a:blipFill rotWithShape="0">
                <a:blip r:embed="rId7"/>
                <a:stretch>
                  <a:fillRect l="-4040" r="-7071" b="-500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BlokTextu 77"/>
              <p:cNvSpPr txBox="1"/>
              <p:nvPr/>
            </p:nvSpPr>
            <p:spPr>
              <a:xfrm>
                <a:off x="7421389" y="2102862"/>
                <a:ext cx="60324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78" name="BlokTextu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1389" y="2102862"/>
                <a:ext cx="603242" cy="246221"/>
              </a:xfrm>
              <a:prstGeom prst="rect">
                <a:avLst/>
              </a:prstGeom>
              <a:blipFill rotWithShape="0">
                <a:blip r:embed="rId8"/>
                <a:stretch>
                  <a:fillRect l="-4040" r="-7071" b="-500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BlokTextu 85"/>
              <p:cNvSpPr txBox="1"/>
              <p:nvPr/>
            </p:nvSpPr>
            <p:spPr>
              <a:xfrm>
                <a:off x="8253147" y="1874939"/>
                <a:ext cx="60324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86" name="BlokTextu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147" y="1874939"/>
                <a:ext cx="603242" cy="246221"/>
              </a:xfrm>
              <a:prstGeom prst="rect">
                <a:avLst/>
              </a:prstGeom>
              <a:blipFill rotWithShape="0">
                <a:blip r:embed="rId9"/>
                <a:stretch>
                  <a:fillRect l="-5051" r="-6061" b="-500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BlokTextu 15"/>
          <p:cNvSpPr txBox="1"/>
          <p:nvPr/>
        </p:nvSpPr>
        <p:spPr>
          <a:xfrm>
            <a:off x="898585" y="1180880"/>
            <a:ext cx="2163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Gradient Boost</a:t>
            </a:r>
            <a:r>
              <a:rPr lang="sk-SK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sk-SK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Obdĺžnik 48"/>
          <p:cNvSpPr/>
          <p:nvPr/>
        </p:nvSpPr>
        <p:spPr>
          <a:xfrm>
            <a:off x="7586498" y="2427597"/>
            <a:ext cx="36947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K-Fold cross 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validation</a:t>
            </a:r>
            <a:r>
              <a:rPr lang="sk-SK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(K=5)</a:t>
            </a:r>
            <a:endParaRPr lang="en-A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Zaoblený obdĺžnik 51"/>
          <p:cNvSpPr/>
          <p:nvPr/>
        </p:nvSpPr>
        <p:spPr>
          <a:xfrm>
            <a:off x="7656795" y="2933419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5" name="BlokTextu 54"/>
          <p:cNvSpPr txBox="1"/>
          <p:nvPr/>
        </p:nvSpPr>
        <p:spPr>
          <a:xfrm>
            <a:off x="8038866" y="2998751"/>
            <a:ext cx="1394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Training data</a:t>
            </a:r>
            <a:endParaRPr lang="en-AU" dirty="0"/>
          </a:p>
        </p:txBody>
      </p:sp>
      <p:sp>
        <p:nvSpPr>
          <p:cNvPr id="94" name="Zaoblený obdĺžnik 93"/>
          <p:cNvSpPr/>
          <p:nvPr/>
        </p:nvSpPr>
        <p:spPr>
          <a:xfrm>
            <a:off x="9580938" y="2933419"/>
            <a:ext cx="422364" cy="49999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5" name="BlokTextu 94"/>
          <p:cNvSpPr txBox="1"/>
          <p:nvPr/>
        </p:nvSpPr>
        <p:spPr>
          <a:xfrm>
            <a:off x="9970921" y="3004553"/>
            <a:ext cx="1307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Testing</a:t>
            </a:r>
            <a:r>
              <a:rPr lang="sk-SK" dirty="0" smtClean="0"/>
              <a:t> </a:t>
            </a:r>
            <a:r>
              <a:rPr lang="en-AU" dirty="0" smtClean="0"/>
              <a:t>data</a:t>
            </a:r>
            <a:endParaRPr lang="en-AU" dirty="0"/>
          </a:p>
        </p:txBody>
      </p:sp>
      <p:sp>
        <p:nvSpPr>
          <p:cNvPr id="96" name="Zaoblený obdĺžnik 95"/>
          <p:cNvSpPr/>
          <p:nvPr/>
        </p:nvSpPr>
        <p:spPr>
          <a:xfrm>
            <a:off x="7376832" y="3664392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7" name="Zaoblený obdĺžnik 96"/>
          <p:cNvSpPr/>
          <p:nvPr/>
        </p:nvSpPr>
        <p:spPr>
          <a:xfrm>
            <a:off x="7799196" y="3658740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8" name="Zaoblený obdĺžnik 97"/>
          <p:cNvSpPr/>
          <p:nvPr/>
        </p:nvSpPr>
        <p:spPr>
          <a:xfrm>
            <a:off x="8221560" y="3658740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9" name="Zaoblený obdĺžnik 98"/>
          <p:cNvSpPr/>
          <p:nvPr/>
        </p:nvSpPr>
        <p:spPr>
          <a:xfrm>
            <a:off x="8643950" y="3658740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2" name="Zaoblený obdĺžnik 101"/>
          <p:cNvSpPr/>
          <p:nvPr/>
        </p:nvSpPr>
        <p:spPr>
          <a:xfrm>
            <a:off x="9066288" y="3649298"/>
            <a:ext cx="422364" cy="49999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8" name="BlokTextu 107"/>
          <p:cNvSpPr txBox="1"/>
          <p:nvPr/>
        </p:nvSpPr>
        <p:spPr>
          <a:xfrm>
            <a:off x="8108588" y="4437582"/>
            <a:ext cx="655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400" dirty="0" smtClean="0"/>
              <a:t>...</a:t>
            </a:r>
            <a:endParaRPr lang="sk-SK" dirty="0"/>
          </a:p>
        </p:txBody>
      </p:sp>
      <p:sp>
        <p:nvSpPr>
          <p:cNvPr id="115" name="Zaoblený obdĺžnik 114"/>
          <p:cNvSpPr/>
          <p:nvPr/>
        </p:nvSpPr>
        <p:spPr>
          <a:xfrm>
            <a:off x="9970921" y="4443234"/>
            <a:ext cx="422364" cy="49999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6" name="Zaoblený obdĺžnik 115"/>
          <p:cNvSpPr/>
          <p:nvPr/>
        </p:nvSpPr>
        <p:spPr>
          <a:xfrm>
            <a:off x="10393285" y="4437582"/>
            <a:ext cx="422364" cy="49999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7" name="Zaoblený obdĺžnik 116"/>
          <p:cNvSpPr/>
          <p:nvPr/>
        </p:nvSpPr>
        <p:spPr>
          <a:xfrm>
            <a:off x="10815649" y="4437582"/>
            <a:ext cx="422364" cy="49999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8" name="Zaoblený obdĺžnik 117"/>
          <p:cNvSpPr/>
          <p:nvPr/>
        </p:nvSpPr>
        <p:spPr>
          <a:xfrm>
            <a:off x="11238039" y="4437582"/>
            <a:ext cx="422364" cy="49999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9" name="Zaoblený obdĺžnik 118"/>
          <p:cNvSpPr/>
          <p:nvPr/>
        </p:nvSpPr>
        <p:spPr>
          <a:xfrm>
            <a:off x="11660377" y="4428140"/>
            <a:ext cx="422364" cy="49999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6" name="Pravá zložená zátvorka 55"/>
          <p:cNvSpPr/>
          <p:nvPr/>
        </p:nvSpPr>
        <p:spPr>
          <a:xfrm>
            <a:off x="9580151" y="3835055"/>
            <a:ext cx="244549" cy="1676196"/>
          </a:xfrm>
          <a:prstGeom prst="rightBrace">
            <a:avLst>
              <a:gd name="adj1" fmla="val 71828"/>
              <a:gd name="adj2" fmla="val 52058"/>
            </a:avLst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0" name="Zaoblený obdĺžnik 119"/>
          <p:cNvSpPr/>
          <p:nvPr/>
        </p:nvSpPr>
        <p:spPr>
          <a:xfrm>
            <a:off x="7376832" y="4258568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Zaoblený obdĺžnik 120"/>
          <p:cNvSpPr/>
          <p:nvPr/>
        </p:nvSpPr>
        <p:spPr>
          <a:xfrm>
            <a:off x="7799196" y="4252916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2" name="Zaoblený obdĺžnik 121"/>
          <p:cNvSpPr/>
          <p:nvPr/>
        </p:nvSpPr>
        <p:spPr>
          <a:xfrm>
            <a:off x="8221560" y="4252916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3" name="Zaoblený obdĺžnik 122"/>
          <p:cNvSpPr/>
          <p:nvPr/>
        </p:nvSpPr>
        <p:spPr>
          <a:xfrm>
            <a:off x="8643950" y="4252916"/>
            <a:ext cx="422364" cy="49999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4" name="Zaoblený obdĺžnik 123"/>
          <p:cNvSpPr/>
          <p:nvPr/>
        </p:nvSpPr>
        <p:spPr>
          <a:xfrm>
            <a:off x="9066288" y="4243474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5" name="Zaoblený obdĺžnik 124"/>
          <p:cNvSpPr/>
          <p:nvPr/>
        </p:nvSpPr>
        <p:spPr>
          <a:xfrm>
            <a:off x="7376832" y="5277670"/>
            <a:ext cx="422364" cy="49999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6" name="Zaoblený obdĺžnik 125"/>
          <p:cNvSpPr/>
          <p:nvPr/>
        </p:nvSpPr>
        <p:spPr>
          <a:xfrm>
            <a:off x="7799196" y="5272018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7" name="Zaoblený obdĺžnik 126"/>
          <p:cNvSpPr/>
          <p:nvPr/>
        </p:nvSpPr>
        <p:spPr>
          <a:xfrm>
            <a:off x="8221560" y="5272018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8" name="Zaoblený obdĺžnik 127"/>
          <p:cNvSpPr/>
          <p:nvPr/>
        </p:nvSpPr>
        <p:spPr>
          <a:xfrm>
            <a:off x="8643950" y="5272018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9" name="Zaoblený obdĺžnik 128"/>
          <p:cNvSpPr/>
          <p:nvPr/>
        </p:nvSpPr>
        <p:spPr>
          <a:xfrm>
            <a:off x="9066288" y="5262576"/>
            <a:ext cx="422364" cy="49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0" name="BlokTextu 129"/>
          <p:cNvSpPr txBox="1"/>
          <p:nvPr/>
        </p:nvSpPr>
        <p:spPr>
          <a:xfrm>
            <a:off x="9809415" y="5320022"/>
            <a:ext cx="218550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smtClean="0"/>
              <a:t>a</a:t>
            </a:r>
            <a:r>
              <a:rPr lang="en-AU" dirty="0" smtClean="0"/>
              <a:t> whole MC data sample after BDT selection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BlokTextu 6"/>
              <p:cNvSpPr txBox="1"/>
              <p:nvPr/>
            </p:nvSpPr>
            <p:spPr>
              <a:xfrm>
                <a:off x="2377993" y="4544404"/>
                <a:ext cx="2703774" cy="369332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)−</m:t>
                              </m:r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BlokTextu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993" y="4544404"/>
                <a:ext cx="2703774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1111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BlokTextu 10"/>
              <p:cNvSpPr txBox="1"/>
              <p:nvPr/>
            </p:nvSpPr>
            <p:spPr>
              <a:xfrm>
                <a:off x="1660612" y="2732729"/>
                <a:ext cx="4236929" cy="778868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sSub>
                            <m:sSub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  </m:t>
                      </m:r>
                      <m:sSubSup>
                        <m:sSub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sk-SK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;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BlokTextu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612" y="2732729"/>
                <a:ext cx="4236929" cy="77886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BlokTextu 11"/>
              <p:cNvSpPr txBox="1"/>
              <p:nvPr/>
            </p:nvSpPr>
            <p:spPr>
              <a:xfrm>
                <a:off x="1325919" y="3609400"/>
                <a:ext cx="480625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sk-SK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sk-SK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sk-SK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sk-SK" dirty="0" smtClean="0"/>
                  <a:t> ... </a:t>
                </a:r>
                <a:r>
                  <a:rPr lang="en-AU" dirty="0" smtClean="0"/>
                  <a:t>weak classifiers</a:t>
                </a:r>
                <a:r>
                  <a:rPr lang="sk-SK" dirty="0"/>
                  <a:t> </a:t>
                </a:r>
                <a:r>
                  <a:rPr lang="sk-SK" dirty="0" smtClean="0"/>
                  <a:t> 	 </a:t>
                </a:r>
                <a14:m>
                  <m:oMath xmlns:m="http://schemas.openxmlformats.org/officeDocument/2006/math">
                    <m:r>
                      <a:rPr lang="en-AU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AU" dirty="0"/>
                  <a:t> ... </a:t>
                </a:r>
                <a:r>
                  <a:rPr lang="en-AU" dirty="0" smtClean="0"/>
                  <a:t>testing</a:t>
                </a:r>
                <a:r>
                  <a:rPr lang="sk-SK" dirty="0" smtClean="0"/>
                  <a:t> </a:t>
                </a:r>
                <a:r>
                  <a:rPr lang="en-AU" dirty="0" smtClean="0"/>
                  <a:t>sample</a:t>
                </a:r>
              </a:p>
              <a:p>
                <a14:m>
                  <m:oMath xmlns:m="http://schemas.openxmlformats.org/officeDocument/2006/math">
                    <m:r>
                      <a:rPr lang="sk-SK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AU" dirty="0"/>
                  <a:t>... </a:t>
                </a:r>
                <a:r>
                  <a:rPr lang="en-AU" dirty="0" smtClean="0"/>
                  <a:t>parameters</a:t>
                </a:r>
                <a:r>
                  <a:rPr lang="sk-SK" dirty="0" smtClean="0"/>
                  <a:t>                          </a:t>
                </a:r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sk-SK" dirty="0" smtClean="0"/>
                  <a:t> ... </a:t>
                </a:r>
                <a:r>
                  <a:rPr lang="en-AU" dirty="0" smtClean="0"/>
                  <a:t>training sample</a:t>
                </a:r>
                <a:endParaRPr lang="en-AU" dirty="0"/>
              </a:p>
            </p:txBody>
          </p:sp>
        </mc:Choice>
        <mc:Fallback xmlns="">
          <p:sp>
            <p:nvSpPr>
              <p:cNvPr id="12" name="BlokTextu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919" y="3609400"/>
                <a:ext cx="4806252" cy="553998"/>
              </a:xfrm>
              <a:prstGeom prst="rect">
                <a:avLst/>
              </a:prstGeom>
              <a:blipFill rotWithShape="0">
                <a:blip r:embed="rId12"/>
                <a:stretch>
                  <a:fillRect l="-2284" t="-14286" b="-252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BlokTextu 17"/>
              <p:cNvSpPr txBox="1"/>
              <p:nvPr/>
            </p:nvSpPr>
            <p:spPr>
              <a:xfrm>
                <a:off x="2377967" y="5113096"/>
                <a:ext cx="3092664" cy="317844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sk-SK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sk-SK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sk-SK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)=</m:t>
                      </m:r>
                      <m:func>
                        <m:func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sk-SK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  <m:d>
                                    <m:dPr>
                                      <m:ctrlP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sk-SK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d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BlokTextu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967" y="5113096"/>
                <a:ext cx="3092664" cy="317844"/>
              </a:xfrm>
              <a:prstGeom prst="rect">
                <a:avLst/>
              </a:prstGeom>
              <a:blipFill rotWithShape="0">
                <a:blip r:embed="rId13"/>
                <a:stretch>
                  <a:fillRect b="-2407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BlokTextu 18"/>
          <p:cNvSpPr txBox="1"/>
          <p:nvPr/>
        </p:nvSpPr>
        <p:spPr>
          <a:xfrm>
            <a:off x="1720415" y="4540488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basic</a:t>
            </a:r>
            <a:endParaRPr lang="en-AU" dirty="0"/>
          </a:p>
        </p:txBody>
      </p:sp>
      <p:sp>
        <p:nvSpPr>
          <p:cNvPr id="20" name="BlokTextu 19"/>
          <p:cNvSpPr txBox="1"/>
          <p:nvPr/>
        </p:nvSpPr>
        <p:spPr>
          <a:xfrm>
            <a:off x="1411471" y="5097670"/>
            <a:ext cx="96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/>
              <a:t>gradient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BlokTextu 21"/>
              <p:cNvSpPr txBox="1"/>
              <p:nvPr/>
            </p:nvSpPr>
            <p:spPr>
              <a:xfrm>
                <a:off x="2380961" y="6010323"/>
                <a:ext cx="2879314" cy="586699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BlokTextu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0961" y="6010323"/>
                <a:ext cx="2879314" cy="586699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23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791208"/>
            <a:ext cx="10515600" cy="47477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dirty="0" smtClean="0"/>
              <a:t>ATLAS detector</a:t>
            </a:r>
            <a:r>
              <a:rPr lang="sk-SK" dirty="0" smtClean="0"/>
              <a:t> </a:t>
            </a:r>
            <a:r>
              <a:rPr lang="en-GB" dirty="0" smtClean="0"/>
              <a:t>subsystems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Higgs </a:t>
            </a:r>
            <a:r>
              <a:rPr lang="en-AU" dirty="0" smtClean="0"/>
              <a:t>boson</a:t>
            </a:r>
            <a:r>
              <a:rPr lang="sk-SK" dirty="0" smtClean="0"/>
              <a:t> </a:t>
            </a:r>
            <a:r>
              <a:rPr lang="en-GB" dirty="0" smtClean="0"/>
              <a:t>mechanism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/>
              <a:t>Data</a:t>
            </a:r>
            <a:r>
              <a:rPr lang="sk-SK" dirty="0" smtClean="0"/>
              <a:t> &amp; MC – </a:t>
            </a:r>
            <a:r>
              <a:rPr lang="en-AU" dirty="0" smtClean="0"/>
              <a:t>preselection and categorisation</a:t>
            </a:r>
            <a:endParaRPr lang="sk-SK" dirty="0" smtClean="0"/>
          </a:p>
          <a:p>
            <a:pPr marL="514350" indent="-514350">
              <a:buFont typeface="+mj-lt"/>
              <a:buAutoNum type="arabicParenR"/>
            </a:pPr>
            <a:r>
              <a:rPr lang="sk-SK" dirty="0"/>
              <a:t>MVA – </a:t>
            </a:r>
            <a:r>
              <a:rPr lang="en-AU" dirty="0"/>
              <a:t>Boosted Decision </a:t>
            </a:r>
            <a:r>
              <a:rPr lang="en-AU" dirty="0" smtClean="0"/>
              <a:t>Trees</a:t>
            </a:r>
          </a:p>
          <a:p>
            <a:pPr marL="514350" indent="-514350">
              <a:buFont typeface="+mj-lt"/>
              <a:buAutoNum type="arabicParenR"/>
            </a:pPr>
            <a:r>
              <a:rPr lang="sk-SK" dirty="0" smtClean="0"/>
              <a:t>BDT </a:t>
            </a:r>
            <a:r>
              <a:rPr lang="en-AU" dirty="0" smtClean="0"/>
              <a:t>Training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/>
              <a:t>Final BDT score </a:t>
            </a:r>
            <a:r>
              <a:rPr lang="en-AU" dirty="0" smtClean="0"/>
              <a:t>cut</a:t>
            </a:r>
            <a:endParaRPr lang="en-AU" dirty="0" smtClean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7704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791208"/>
            <a:ext cx="10515600" cy="47477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strike="sngStrike" dirty="0" smtClean="0"/>
              <a:t>ATLAS detector</a:t>
            </a:r>
            <a:r>
              <a:rPr lang="sk-SK" strike="sngStrike" dirty="0" smtClean="0"/>
              <a:t> </a:t>
            </a:r>
            <a:r>
              <a:rPr lang="en-GB" strike="sngStrike" dirty="0" smtClean="0"/>
              <a:t>subsystems</a:t>
            </a:r>
          </a:p>
          <a:p>
            <a:pPr marL="514350" indent="-514350">
              <a:buFont typeface="+mj-lt"/>
              <a:buAutoNum type="arabicParenR"/>
            </a:pPr>
            <a:r>
              <a:rPr lang="en-GB" strike="sngStrike" dirty="0" smtClean="0"/>
              <a:t>Higgs </a:t>
            </a:r>
            <a:r>
              <a:rPr lang="en-AU" strike="sngStrike" dirty="0" smtClean="0"/>
              <a:t>boson</a:t>
            </a:r>
            <a:r>
              <a:rPr lang="sk-SK" strike="sngStrike" dirty="0" smtClean="0"/>
              <a:t> </a:t>
            </a:r>
            <a:r>
              <a:rPr lang="en-GB" strike="sngStrike" dirty="0" smtClean="0"/>
              <a:t>mechanism</a:t>
            </a:r>
          </a:p>
          <a:p>
            <a:pPr marL="514350" indent="-514350">
              <a:buFont typeface="+mj-lt"/>
              <a:buAutoNum type="arabicParenR"/>
            </a:pPr>
            <a:r>
              <a:rPr lang="en-AU" strike="sngStrike" dirty="0" smtClean="0"/>
              <a:t>Data</a:t>
            </a:r>
            <a:r>
              <a:rPr lang="sk-SK" strike="sngStrike" dirty="0" smtClean="0"/>
              <a:t> &amp; MC – </a:t>
            </a:r>
            <a:r>
              <a:rPr lang="en-AU" strike="sngStrike" dirty="0" smtClean="0"/>
              <a:t>preselection and categorisation</a:t>
            </a:r>
            <a:endParaRPr lang="sk-SK" strike="sngStrike" dirty="0" smtClean="0"/>
          </a:p>
          <a:p>
            <a:pPr marL="514350" indent="-514350">
              <a:buFont typeface="+mj-lt"/>
              <a:buAutoNum type="arabicParenR"/>
            </a:pPr>
            <a:r>
              <a:rPr lang="sk-SK" strike="sngStrike" dirty="0"/>
              <a:t>MVA – </a:t>
            </a:r>
            <a:r>
              <a:rPr lang="en-AU" strike="sngStrike" dirty="0"/>
              <a:t>Boosted Decision </a:t>
            </a:r>
            <a:r>
              <a:rPr lang="en-AU" strike="sngStrike" dirty="0" smtClean="0"/>
              <a:t>Trees</a:t>
            </a:r>
          </a:p>
          <a:p>
            <a:pPr marL="514350" indent="-514350">
              <a:buFont typeface="+mj-lt"/>
              <a:buAutoNum type="arabicParenR"/>
            </a:pPr>
            <a:r>
              <a:rPr lang="sk-SK" dirty="0" smtClean="0">
                <a:solidFill>
                  <a:srgbClr val="FF0000"/>
                </a:solidFill>
              </a:rPr>
              <a:t>BDT </a:t>
            </a:r>
            <a:r>
              <a:rPr lang="en-AU" dirty="0" smtClean="0">
                <a:solidFill>
                  <a:srgbClr val="FF0000"/>
                </a:solidFill>
              </a:rPr>
              <a:t>Training</a:t>
            </a:r>
            <a:endParaRPr lang="en-AU" dirty="0" smtClean="0"/>
          </a:p>
          <a:p>
            <a:pPr marL="514350" indent="-514350">
              <a:buFont typeface="+mj-lt"/>
              <a:buAutoNum type="arabicParenR"/>
            </a:pPr>
            <a:r>
              <a:rPr lang="en-AU" dirty="0" smtClean="0"/>
              <a:t>Final BDT score cut </a:t>
            </a: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20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2839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en-AU" dirty="0" smtClean="0"/>
              <a:t>training</a:t>
            </a:r>
            <a:r>
              <a:rPr lang="sk-SK" dirty="0" smtClean="0"/>
              <a:t> – </a:t>
            </a:r>
            <a:r>
              <a:rPr lang="en-AU" dirty="0" smtClean="0"/>
              <a:t>splitting data</a:t>
            </a:r>
            <a:r>
              <a:rPr lang="sk-SK" dirty="0" smtClean="0"/>
              <a:t> </a:t>
            </a:r>
            <a:r>
              <a:rPr lang="en-AU" dirty="0" smtClean="0"/>
              <a:t>randomly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21</a:t>
            </a:fld>
            <a:endParaRPr lang="sk-SK"/>
          </a:p>
        </p:txBody>
      </p:sp>
      <p:sp>
        <p:nvSpPr>
          <p:cNvPr id="14" name="Ovál 13"/>
          <p:cNvSpPr/>
          <p:nvPr/>
        </p:nvSpPr>
        <p:spPr>
          <a:xfrm>
            <a:off x="5364874" y="2889849"/>
            <a:ext cx="1462252" cy="132345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</a:t>
            </a:r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5548941" y="3136075"/>
            <a:ext cx="1214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 smtClean="0"/>
              <a:t>MC</a:t>
            </a:r>
            <a:endParaRPr lang="en-GB" sz="4800" dirty="0"/>
          </a:p>
        </p:txBody>
      </p:sp>
      <p:sp>
        <p:nvSpPr>
          <p:cNvPr id="15" name="Šípka doprava 14"/>
          <p:cNvSpPr/>
          <p:nvPr/>
        </p:nvSpPr>
        <p:spPr>
          <a:xfrm rot="2656766">
            <a:off x="6664080" y="4477425"/>
            <a:ext cx="1132807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17" name="Šípka doprava 16"/>
          <p:cNvSpPr/>
          <p:nvPr/>
        </p:nvSpPr>
        <p:spPr>
          <a:xfrm rot="8058192">
            <a:off x="4306623" y="4483035"/>
            <a:ext cx="1132807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19" name="Šípka doprava 18"/>
          <p:cNvSpPr/>
          <p:nvPr/>
        </p:nvSpPr>
        <p:spPr>
          <a:xfrm rot="18930437">
            <a:off x="6663259" y="2317900"/>
            <a:ext cx="1132807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20" name="Šípka doprava 19"/>
          <p:cNvSpPr/>
          <p:nvPr/>
        </p:nvSpPr>
        <p:spPr>
          <a:xfrm rot="13439887">
            <a:off x="4313297" y="2343254"/>
            <a:ext cx="1132807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22" name="Vývojový diagram: alternatívny proces 21"/>
          <p:cNvSpPr/>
          <p:nvPr/>
        </p:nvSpPr>
        <p:spPr>
          <a:xfrm>
            <a:off x="2571592" y="1669469"/>
            <a:ext cx="1729881" cy="1096331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>
            <a:off x="2714472" y="1812745"/>
            <a:ext cx="14406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 smtClean="0"/>
              <a:t>TRAINING</a:t>
            </a:r>
          </a:p>
          <a:p>
            <a:pPr algn="ctr"/>
            <a:r>
              <a:rPr lang="sk-SK" sz="2400" dirty="0" smtClean="0"/>
              <a:t>SIGNAL</a:t>
            </a:r>
            <a:endParaRPr lang="en-GB" sz="2400" dirty="0"/>
          </a:p>
        </p:txBody>
      </p:sp>
      <p:sp>
        <p:nvSpPr>
          <p:cNvPr id="23" name="Vývojový diagram: alternatívny proces 22"/>
          <p:cNvSpPr/>
          <p:nvPr/>
        </p:nvSpPr>
        <p:spPr>
          <a:xfrm>
            <a:off x="7805999" y="1669468"/>
            <a:ext cx="1729881" cy="1096331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4" name="Vývojový diagram: alternatívny proces 23"/>
          <p:cNvSpPr/>
          <p:nvPr/>
        </p:nvSpPr>
        <p:spPr>
          <a:xfrm>
            <a:off x="2571592" y="4470178"/>
            <a:ext cx="1729881" cy="1096331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5" name="Vývojový diagram: alternatívny proces 24"/>
          <p:cNvSpPr/>
          <p:nvPr/>
        </p:nvSpPr>
        <p:spPr>
          <a:xfrm>
            <a:off x="7805998" y="4470178"/>
            <a:ext cx="1729881" cy="1096331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6" name="BlokTextu 25"/>
          <p:cNvSpPr txBox="1"/>
          <p:nvPr/>
        </p:nvSpPr>
        <p:spPr>
          <a:xfrm>
            <a:off x="2648052" y="4602844"/>
            <a:ext cx="1576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 smtClean="0"/>
              <a:t>TRAINING</a:t>
            </a:r>
          </a:p>
          <a:p>
            <a:pPr algn="ctr"/>
            <a:r>
              <a:rPr lang="sk-SK" sz="2400" dirty="0" smtClean="0"/>
              <a:t>BKG</a:t>
            </a:r>
            <a:endParaRPr lang="en-GB" sz="2400" dirty="0"/>
          </a:p>
        </p:txBody>
      </p:sp>
      <p:sp>
        <p:nvSpPr>
          <p:cNvPr id="27" name="BlokTextu 26"/>
          <p:cNvSpPr txBox="1"/>
          <p:nvPr/>
        </p:nvSpPr>
        <p:spPr>
          <a:xfrm>
            <a:off x="7882457" y="4602844"/>
            <a:ext cx="1576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 smtClean="0"/>
              <a:t>TESTING</a:t>
            </a:r>
          </a:p>
          <a:p>
            <a:pPr algn="ctr"/>
            <a:r>
              <a:rPr lang="sk-SK" sz="2400" dirty="0" smtClean="0"/>
              <a:t>BKG</a:t>
            </a:r>
            <a:endParaRPr lang="en-GB" sz="2400" dirty="0"/>
          </a:p>
        </p:txBody>
      </p:sp>
      <p:sp>
        <p:nvSpPr>
          <p:cNvPr id="29" name="BlokTextu 28"/>
          <p:cNvSpPr txBox="1"/>
          <p:nvPr/>
        </p:nvSpPr>
        <p:spPr>
          <a:xfrm>
            <a:off x="7950631" y="1802134"/>
            <a:ext cx="14406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 smtClean="0"/>
              <a:t>TESTING</a:t>
            </a:r>
          </a:p>
          <a:p>
            <a:pPr algn="ctr"/>
            <a:r>
              <a:rPr lang="sk-SK" sz="2400" dirty="0" smtClean="0"/>
              <a:t>SIGNAL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179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o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942" y="4064555"/>
            <a:ext cx="3519196" cy="2774582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697" y="1185065"/>
            <a:ext cx="3519196" cy="2902326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818" y="1172755"/>
            <a:ext cx="3549051" cy="2926947"/>
          </a:xfrm>
          <a:prstGeom prst="rect">
            <a:avLst/>
          </a:prstGeom>
        </p:spPr>
      </p:pic>
      <p:pic>
        <p:nvPicPr>
          <p:cNvPr id="13" name="Obrázo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75" y="2636228"/>
            <a:ext cx="4986067" cy="411207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en-AU" dirty="0" smtClean="0"/>
              <a:t>training</a:t>
            </a:r>
            <a:r>
              <a:rPr lang="sk-SK" dirty="0"/>
              <a:t> </a:t>
            </a:r>
            <a:r>
              <a:rPr lang="sk-SK" dirty="0" smtClean="0"/>
              <a:t>– </a:t>
            </a:r>
            <a:r>
              <a:rPr lang="sk-SK" dirty="0" smtClean="0"/>
              <a:t>DQ </a:t>
            </a:r>
            <a:r>
              <a:rPr lang="en-AU" dirty="0" smtClean="0"/>
              <a:t>and variables selection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22</a:t>
            </a:fld>
            <a:endParaRPr lang="sk-SK"/>
          </a:p>
        </p:txBody>
      </p:sp>
      <p:sp>
        <p:nvSpPr>
          <p:cNvPr id="28" name="BlokTextu 27"/>
          <p:cNvSpPr txBox="1"/>
          <p:nvPr/>
        </p:nvSpPr>
        <p:spPr>
          <a:xfrm>
            <a:off x="838200" y="1407861"/>
            <a:ext cx="29229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Starter</a:t>
            </a:r>
            <a:r>
              <a:rPr lang="sk-SK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Pack Selection</a:t>
            </a:r>
            <a:endParaRPr lang="sk-SK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Boosted SF – 34 variables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Boosted DF – 34 variables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VBF SF – 40 variables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VBF DF – 40 variables</a:t>
            </a:r>
            <a:endParaRPr lang="en-AU" dirty="0"/>
          </a:p>
        </p:txBody>
      </p:sp>
      <p:sp>
        <p:nvSpPr>
          <p:cNvPr id="16" name="BlokTextu 15"/>
          <p:cNvSpPr txBox="1"/>
          <p:nvPr/>
        </p:nvSpPr>
        <p:spPr>
          <a:xfrm>
            <a:off x="8843059" y="5243849"/>
            <a:ext cx="2797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N</a:t>
            </a:r>
            <a:r>
              <a:rPr lang="sk-SK" sz="2400" dirty="0" smtClean="0"/>
              <a:t>ONE</a:t>
            </a:r>
            <a:r>
              <a:rPr lang="en-AU" sz="2400" dirty="0" smtClean="0"/>
              <a:t> was excluded</a:t>
            </a:r>
            <a:endParaRPr lang="en-A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BlokTextu 2"/>
              <p:cNvSpPr txBox="1"/>
              <p:nvPr/>
            </p:nvSpPr>
            <p:spPr>
              <a:xfrm>
                <a:off x="3945176" y="1998374"/>
                <a:ext cx="880241" cy="3886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𝑀𝑀𝐶</m:t>
                          </m:r>
                        </m:sub>
                        <m:sup>
                          <m:r>
                            <a:rPr lang="sk-SK" sz="2400" b="0" i="1" smtClean="0">
                              <a:latin typeface="Cambria Math" panose="02040503050406030204" pitchFamily="18" charset="0"/>
                            </a:rPr>
                            <m:t>𝑚𝑙𝑚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BlokText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176" y="1998374"/>
                <a:ext cx="880241" cy="38863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ymbol zákazu 5"/>
          <p:cNvSpPr/>
          <p:nvPr/>
        </p:nvSpPr>
        <p:spPr>
          <a:xfrm>
            <a:off x="3723319" y="1637895"/>
            <a:ext cx="1337066" cy="1257300"/>
          </a:xfrm>
          <a:prstGeom prst="noSmoking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29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en-AU" dirty="0" smtClean="0"/>
              <a:t>training</a:t>
            </a:r>
            <a:r>
              <a:rPr lang="sk-SK" dirty="0"/>
              <a:t> </a:t>
            </a:r>
            <a:r>
              <a:rPr lang="sk-SK" dirty="0" smtClean="0"/>
              <a:t>– DQ </a:t>
            </a:r>
            <a:r>
              <a:rPr lang="en-AU" dirty="0" smtClean="0"/>
              <a:t>and variables selection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23</a:t>
            </a:fld>
            <a:endParaRPr lang="sk-SK"/>
          </a:p>
        </p:txBody>
      </p:sp>
      <p:sp>
        <p:nvSpPr>
          <p:cNvPr id="28" name="BlokTextu 27"/>
          <p:cNvSpPr txBox="1"/>
          <p:nvPr/>
        </p:nvSpPr>
        <p:spPr>
          <a:xfrm>
            <a:off x="838200" y="1407861"/>
            <a:ext cx="29229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Starter</a:t>
            </a:r>
            <a:r>
              <a:rPr lang="sk-SK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Pack Selection</a:t>
            </a:r>
            <a:endParaRPr lang="sk-SK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Boosted SF – 34 variables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Boosted DF – 34 variables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VBF SF – 40 variables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VBF DF – 40 variables</a:t>
            </a:r>
            <a:endParaRPr lang="en-AU" dirty="0"/>
          </a:p>
        </p:txBody>
      </p:sp>
      <p:sp>
        <p:nvSpPr>
          <p:cNvPr id="10" name="Šípka doprava 9"/>
          <p:cNvSpPr/>
          <p:nvPr/>
        </p:nvSpPr>
        <p:spPr>
          <a:xfrm>
            <a:off x="3959525" y="1690688"/>
            <a:ext cx="1268083" cy="101531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7001054" y="1394521"/>
            <a:ext cx="321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</a:t>
            </a:r>
            <a:r>
              <a:rPr lang="sk-SK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 of </a:t>
            </a:r>
            <a:r>
              <a:rPr lang="sk-SK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</a:t>
            </a:r>
            <a:endParaRPr lang="en-A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BlokTextu 13"/>
          <p:cNvSpPr txBox="1"/>
          <p:nvPr/>
        </p:nvSpPr>
        <p:spPr>
          <a:xfrm>
            <a:off x="6427398" y="2107705"/>
            <a:ext cx="680050" cy="461665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k-SK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VBF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BlokTextu 14"/>
          <p:cNvSpPr txBox="1"/>
          <p:nvPr/>
        </p:nvSpPr>
        <p:spPr>
          <a:xfrm>
            <a:off x="9766540" y="2107705"/>
            <a:ext cx="1222076" cy="461665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Boosted</a:t>
            </a:r>
            <a:endParaRPr lang="en-A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5619392" y="2748330"/>
            <a:ext cx="474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BlokTextu 16"/>
          <p:cNvSpPr txBox="1"/>
          <p:nvPr/>
        </p:nvSpPr>
        <p:spPr>
          <a:xfrm>
            <a:off x="7539487" y="2748330"/>
            <a:ext cx="544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DF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BlokTextu 17"/>
          <p:cNvSpPr txBox="1"/>
          <p:nvPr/>
        </p:nvSpPr>
        <p:spPr>
          <a:xfrm>
            <a:off x="9288494" y="2748330"/>
            <a:ext cx="474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BlokTextu 18"/>
          <p:cNvSpPr txBox="1"/>
          <p:nvPr/>
        </p:nvSpPr>
        <p:spPr>
          <a:xfrm>
            <a:off x="11081349" y="2786794"/>
            <a:ext cx="544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DF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BlokTextu 3"/>
              <p:cNvSpPr txBox="1"/>
              <p:nvPr/>
            </p:nvSpPr>
            <p:spPr>
              <a:xfrm>
                <a:off x="4866058" y="3196569"/>
                <a:ext cx="1981120" cy="38119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𝑚𝑖𝑠𝑠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sk-SK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sk-SK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𝑙𝑙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sk-SK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func>
                      <m:r>
                        <a:rPr lang="sk-SK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sk-SK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𝑗𝑒𝑡𝑠</m:t>
                      </m:r>
                      <m:r>
                        <a:rPr lang="sk-SK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 smtClean="0">
                  <a:solidFill>
                    <a:srgbClr val="00B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</m:func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𝑗𝑒𝑡𝑠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𝑗𝑒𝑡𝑠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&gt;30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𝑚𝑖𝑠𝑠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BlokTextu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058" y="3196569"/>
                <a:ext cx="1981120" cy="3811941"/>
              </a:xfrm>
              <a:prstGeom prst="rect">
                <a:avLst/>
              </a:prstGeom>
              <a:blipFill rotWithShape="0">
                <a:blip r:embed="rId3"/>
                <a:stretch>
                  <a:fillRect l="-308" t="-160" r="-1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BlokTextu 19"/>
              <p:cNvSpPr txBox="1"/>
              <p:nvPr/>
            </p:nvSpPr>
            <p:spPr>
              <a:xfrm>
                <a:off x="6847178" y="3248459"/>
                <a:ext cx="1972271" cy="3610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𝑚𝑖𝑠𝑠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sk-SK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sk-SK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p>
                      </m:sSubSup>
                    </m:oMath>
                  </m:oMathPara>
                </a14:m>
                <a:endParaRPr lang="sk-SK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func>
                      <m:r>
                        <a:rPr lang="sk-SK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sk-SK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𝑗𝑒𝑡𝑠</m:t>
                      </m:r>
                      <m:r>
                        <a:rPr lang="sk-SK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𝑗𝑒𝑡𝑠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&gt;30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𝑚𝑖𝑠𝑠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𝑚𝑖𝑠𝑠</m:t>
                          </m:r>
                        </m:sup>
                      </m:sSubSup>
                      <m:r>
                        <a:rPr lang="sk-SK" i="1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0" name="BlokTextu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7178" y="3248459"/>
                <a:ext cx="1972271" cy="3610284"/>
              </a:xfrm>
              <a:prstGeom prst="rect">
                <a:avLst/>
              </a:prstGeom>
              <a:blipFill rotWithShape="0">
                <a:blip r:embed="rId4"/>
                <a:stretch>
                  <a:fillRect l="-309" t="-338" r="-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BlokTextu 20"/>
              <p:cNvSpPr txBox="1"/>
              <p:nvPr/>
            </p:nvSpPr>
            <p:spPr>
              <a:xfrm>
                <a:off x="8700897" y="3196569"/>
                <a:ext cx="1763944" cy="35951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sk-SK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𝑙𝑙</m:t>
                              </m:r>
                            </m:sub>
                          </m:s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sk-SK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𝑙𝑙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r>
                  <a:rPr lang="sk-SK" i="1" dirty="0" smtClean="0"/>
                  <a:t>         </a:t>
                </a:r>
                <a:r>
                  <a:rPr lang="en-AU" i="1" dirty="0" smtClean="0"/>
                  <a:t>Sphericity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</m:func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𝑗𝑒𝑡𝑠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𝑚𝑖𝑠𝑠</m:t>
                          </m:r>
                        </m:sup>
                      </m:sSubSup>
                      <m:r>
                        <a:rPr lang="sk-SK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𝑚𝑖𝑠𝑠</m:t>
                          </m:r>
                        </m:sup>
                      </m:sSubSup>
                      <m:r>
                        <a:rPr lang="sk-SK" i="1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BlokTextu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0897" y="3196569"/>
                <a:ext cx="1763944" cy="3595151"/>
              </a:xfrm>
              <a:prstGeom prst="rect">
                <a:avLst/>
              </a:prstGeom>
              <a:blipFill rotWithShape="0">
                <a:blip r:embed="rId5"/>
                <a:stretch>
                  <a:fillRect r="-1379" b="-15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BlokTextu 21"/>
              <p:cNvSpPr txBox="1"/>
              <p:nvPr/>
            </p:nvSpPr>
            <p:spPr>
              <a:xfrm>
                <a:off x="10480259" y="3196569"/>
                <a:ext cx="1747081" cy="36396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sk-SK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𝑙𝑙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𝑗𝑒𝑡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𝐻𝑖𝑔𝑔𝑠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r>
                  <a:rPr lang="sk-SK" i="1" dirty="0" smtClean="0"/>
                  <a:t>         </a:t>
                </a:r>
                <a:r>
                  <a:rPr lang="en-AU" i="1" dirty="0" smtClean="0"/>
                  <a:t>Sphericity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</m:func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𝑗𝑒𝑡𝑠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𝑙𝑙</m:t>
                          </m:r>
                        </m:sub>
                      </m:sSub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𝑚𝑖𝑠𝑠</m:t>
                          </m:r>
                        </m:sup>
                      </m:sSubSup>
                      <m:r>
                        <a:rPr lang="sk-SK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sk-SK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𝑚𝑖𝑠𝑠</m:t>
                          </m:r>
                        </m:sup>
                      </m:sSubSup>
                      <m:r>
                        <a:rPr lang="sk-SK" i="1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𝑙𝑒𝑝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BlokTextu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0259" y="3196569"/>
                <a:ext cx="1747081" cy="3639651"/>
              </a:xfrm>
              <a:prstGeom prst="rect">
                <a:avLst/>
              </a:prstGeom>
              <a:blipFill rotWithShape="0">
                <a:blip r:embed="rId6"/>
                <a:stretch>
                  <a:fillRect r="-1742" b="-13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Obrázo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49" y="3400500"/>
            <a:ext cx="4065878" cy="276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89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en-AU" dirty="0" smtClean="0"/>
              <a:t>training</a:t>
            </a:r>
            <a:r>
              <a:rPr lang="sk-SK" dirty="0"/>
              <a:t> </a:t>
            </a:r>
            <a:r>
              <a:rPr lang="sk-SK" dirty="0" smtClean="0"/>
              <a:t>– DQ </a:t>
            </a:r>
            <a:r>
              <a:rPr lang="en-AU" dirty="0" smtClean="0"/>
              <a:t>and variables selection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24</a:t>
            </a:fld>
            <a:endParaRPr lang="sk-SK"/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617" y="1366829"/>
            <a:ext cx="3862001" cy="2630156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617" y="3996985"/>
            <a:ext cx="3862001" cy="2630156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295" y="1366829"/>
            <a:ext cx="3862001" cy="2630156"/>
          </a:xfrm>
          <a:prstGeom prst="rect">
            <a:avLst/>
          </a:prstGeom>
        </p:spPr>
      </p:pic>
      <p:pic>
        <p:nvPicPr>
          <p:cNvPr id="13" name="Obrázo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295" y="3996985"/>
            <a:ext cx="3862001" cy="2630156"/>
          </a:xfrm>
          <a:prstGeom prst="rect">
            <a:avLst/>
          </a:prstGeom>
        </p:spPr>
      </p:pic>
      <p:sp>
        <p:nvSpPr>
          <p:cNvPr id="3" name="Šípka nahor 2"/>
          <p:cNvSpPr/>
          <p:nvPr/>
        </p:nvSpPr>
        <p:spPr>
          <a:xfrm>
            <a:off x="7998125" y="4503940"/>
            <a:ext cx="110706" cy="741871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Šípka nahor 9"/>
          <p:cNvSpPr/>
          <p:nvPr/>
        </p:nvSpPr>
        <p:spPr>
          <a:xfrm>
            <a:off x="7896046" y="1892959"/>
            <a:ext cx="110706" cy="741871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Šípka nahor 10"/>
          <p:cNvSpPr/>
          <p:nvPr/>
        </p:nvSpPr>
        <p:spPr>
          <a:xfrm>
            <a:off x="3800535" y="4503939"/>
            <a:ext cx="110706" cy="741871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Šípka nahor 13"/>
          <p:cNvSpPr/>
          <p:nvPr/>
        </p:nvSpPr>
        <p:spPr>
          <a:xfrm>
            <a:off x="3979647" y="1950521"/>
            <a:ext cx="110706" cy="741871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17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en-AU" dirty="0" smtClean="0"/>
              <a:t>training</a:t>
            </a:r>
            <a:r>
              <a:rPr lang="sk-SK" dirty="0"/>
              <a:t> </a:t>
            </a:r>
            <a:r>
              <a:rPr lang="sk-SK" dirty="0" smtClean="0"/>
              <a:t>– </a:t>
            </a:r>
            <a:r>
              <a:rPr lang="en-AU" dirty="0" err="1" smtClean="0"/>
              <a:t>Hyperparameters</a:t>
            </a:r>
            <a:r>
              <a:rPr lang="en-AU" dirty="0" smtClean="0"/>
              <a:t> optimization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25</a:t>
            </a:fld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838200" y="2337019"/>
            <a:ext cx="239670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trees</a:t>
            </a:r>
          </a:p>
          <a:p>
            <a:endParaRPr lang="en-AU" sz="2000" dirty="0" smtClean="0"/>
          </a:p>
          <a:p>
            <a:r>
              <a:rPr lang="en-A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 depth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AU" sz="2000" dirty="0" smtClean="0"/>
          </a:p>
          <a:p>
            <a:r>
              <a:rPr lang="en-A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 node size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AU" sz="2000" dirty="0" smtClean="0"/>
          </a:p>
          <a:p>
            <a:r>
              <a:rPr lang="en-A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shrinkage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7" name="BlokTextu 6"/>
          <p:cNvSpPr txBox="1"/>
          <p:nvPr/>
        </p:nvSpPr>
        <p:spPr>
          <a:xfrm>
            <a:off x="3968150" y="1459855"/>
            <a:ext cx="1293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BOOSTED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BlokTextu 22"/>
          <p:cNvSpPr txBox="1"/>
          <p:nvPr/>
        </p:nvSpPr>
        <p:spPr>
          <a:xfrm>
            <a:off x="7243312" y="1459855"/>
            <a:ext cx="1293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VBF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3692104" y="1936909"/>
            <a:ext cx="552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/>
              <a:t>SF</a:t>
            </a:r>
            <a:endParaRPr lang="en-GB" dirty="0"/>
          </a:p>
        </p:txBody>
      </p:sp>
      <p:sp>
        <p:nvSpPr>
          <p:cNvPr id="24" name="BlokTextu 23"/>
          <p:cNvSpPr txBox="1"/>
          <p:nvPr/>
        </p:nvSpPr>
        <p:spPr>
          <a:xfrm>
            <a:off x="6691221" y="1936909"/>
            <a:ext cx="552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/>
              <a:t>SF</a:t>
            </a:r>
            <a:endParaRPr lang="en-GB" dirty="0"/>
          </a:p>
        </p:txBody>
      </p:sp>
      <p:sp>
        <p:nvSpPr>
          <p:cNvPr id="25" name="BlokTextu 24"/>
          <p:cNvSpPr txBox="1"/>
          <p:nvPr/>
        </p:nvSpPr>
        <p:spPr>
          <a:xfrm>
            <a:off x="5069456" y="1936909"/>
            <a:ext cx="552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/>
              <a:t>D</a:t>
            </a:r>
            <a:r>
              <a:rPr lang="sk-SK" sz="2000" dirty="0" smtClean="0"/>
              <a:t>F</a:t>
            </a:r>
            <a:endParaRPr lang="en-GB" dirty="0"/>
          </a:p>
        </p:txBody>
      </p:sp>
      <p:sp>
        <p:nvSpPr>
          <p:cNvPr id="26" name="BlokTextu 25"/>
          <p:cNvSpPr txBox="1"/>
          <p:nvPr/>
        </p:nvSpPr>
        <p:spPr>
          <a:xfrm>
            <a:off x="7985184" y="1936909"/>
            <a:ext cx="552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/>
              <a:t>D</a:t>
            </a:r>
            <a:r>
              <a:rPr lang="sk-SK" sz="2000" dirty="0" smtClean="0"/>
              <a:t>F</a:t>
            </a:r>
            <a:endParaRPr lang="en-GB" dirty="0"/>
          </a:p>
        </p:txBody>
      </p:sp>
      <p:sp>
        <p:nvSpPr>
          <p:cNvPr id="9" name="BlokTextu 8"/>
          <p:cNvSpPr txBox="1"/>
          <p:nvPr/>
        </p:nvSpPr>
        <p:spPr>
          <a:xfrm>
            <a:off x="2097519" y="5045453"/>
            <a:ext cx="188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Other parameters</a:t>
            </a:r>
            <a:endParaRPr lang="en-A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BlokTextu 11"/>
              <p:cNvSpPr txBox="1"/>
              <p:nvPr/>
            </p:nvSpPr>
            <p:spPr>
              <a:xfrm>
                <a:off x="838200" y="5414785"/>
                <a:ext cx="440460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k-SK" dirty="0" smtClean="0"/>
                  <a:t>n</a:t>
                </a:r>
                <a:r>
                  <a:rPr lang="sk-SK" dirty="0" err="1" smtClean="0"/>
                  <a:t>umber</a:t>
                </a:r>
                <a:r>
                  <a:rPr lang="sk-SK" dirty="0" smtClean="0"/>
                  <a:t> of </a:t>
                </a:r>
                <a:r>
                  <a:rPr lang="sk-SK" dirty="0" err="1"/>
                  <a:t>s</a:t>
                </a:r>
                <a:r>
                  <a:rPr lang="sk-SK" dirty="0" err="1" smtClean="0"/>
                  <a:t>election</a:t>
                </a:r>
                <a:r>
                  <a:rPr lang="sk-SK" dirty="0" smtClean="0"/>
                  <a:t> </a:t>
                </a:r>
                <a:r>
                  <a:rPr lang="sk-SK" dirty="0" err="1" smtClean="0"/>
                  <a:t>cuts</a:t>
                </a:r>
                <a:r>
                  <a:rPr lang="sk-SK" dirty="0" smtClean="0"/>
                  <a:t> per </a:t>
                </a:r>
                <a:r>
                  <a:rPr lang="sk-SK" dirty="0" err="1" smtClean="0"/>
                  <a:t>node</a:t>
                </a:r>
                <a:r>
                  <a:rPr lang="sk-SK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sk-SK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sk-SK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sk-SK" b="1" i="1" smtClean="0">
                        <a:latin typeface="Cambria Math" panose="02040503050406030204" pitchFamily="18" charset="0"/>
                      </a:rPr>
                      <m:t>𝟐𝟎</m:t>
                    </m:r>
                  </m:oMath>
                </a14:m>
                <a:endParaRPr lang="sk-SK" b="1" dirty="0" smtClean="0"/>
              </a:p>
              <a:p>
                <a:r>
                  <a:rPr lang="sk-SK" dirty="0" err="1"/>
                  <a:t>n</a:t>
                </a:r>
                <a:r>
                  <a:rPr lang="sk-SK" dirty="0" err="1" smtClean="0"/>
                  <a:t>egative</a:t>
                </a:r>
                <a:r>
                  <a:rPr lang="sk-SK" dirty="0" smtClean="0"/>
                  <a:t> </a:t>
                </a:r>
                <a:r>
                  <a:rPr lang="sk-SK" dirty="0" err="1" smtClean="0"/>
                  <a:t>weights</a:t>
                </a:r>
                <a:r>
                  <a:rPr lang="sk-SK" dirty="0" smtClean="0"/>
                  <a:t> </a:t>
                </a:r>
                <a:r>
                  <a:rPr lang="sk-SK" dirty="0" err="1" smtClean="0"/>
                  <a:t>treatment</a:t>
                </a:r>
                <a:r>
                  <a:rPr lang="sk-SK" dirty="0" smtClean="0"/>
                  <a:t>: </a:t>
                </a:r>
                <a:r>
                  <a:rPr lang="sk-SK" dirty="0" err="1" smtClean="0"/>
                  <a:t>we</a:t>
                </a:r>
                <a:r>
                  <a:rPr lang="sk-SK" dirty="0" smtClean="0"/>
                  <a:t> </a:t>
                </a:r>
                <a:r>
                  <a:rPr lang="sk-SK" dirty="0" err="1" smtClean="0"/>
                  <a:t>have</a:t>
                </a:r>
                <a:r>
                  <a:rPr lang="sk-SK" dirty="0" smtClean="0"/>
                  <a:t> </a:t>
                </a:r>
                <a:r>
                  <a:rPr lang="sk-SK" b="1" dirty="0" err="1" smtClean="0"/>
                  <a:t>PRAY</a:t>
                </a:r>
                <a:r>
                  <a:rPr lang="sk-SK" dirty="0" err="1" smtClean="0"/>
                  <a:t>ed</a:t>
                </a:r>
                <a:endParaRPr lang="sk-SK" dirty="0" smtClean="0"/>
              </a:p>
              <a:p>
                <a:r>
                  <a:rPr lang="sk-SK" dirty="0"/>
                  <a:t>p</a:t>
                </a:r>
                <a:r>
                  <a:rPr lang="sk-SK" dirty="0" smtClean="0"/>
                  <a:t>re-</a:t>
                </a:r>
                <a:r>
                  <a:rPr lang="sk-SK" dirty="0" err="1" smtClean="0"/>
                  <a:t>training</a:t>
                </a:r>
                <a:r>
                  <a:rPr lang="sk-SK" dirty="0" smtClean="0"/>
                  <a:t> </a:t>
                </a:r>
                <a:r>
                  <a:rPr lang="sk-SK" dirty="0" err="1" smtClean="0"/>
                  <a:t>transformation</a:t>
                </a:r>
                <a:r>
                  <a:rPr lang="sk-SK" dirty="0" smtClean="0"/>
                  <a:t>: </a:t>
                </a:r>
                <a:r>
                  <a:rPr lang="sk-SK" b="1" dirty="0" err="1" smtClean="0"/>
                  <a:t>Gauss</a:t>
                </a:r>
                <a:endParaRPr lang="en-GB" b="1" dirty="0"/>
              </a:p>
            </p:txBody>
          </p:sp>
        </mc:Choice>
        <mc:Fallback xmlns="">
          <p:sp>
            <p:nvSpPr>
              <p:cNvPr id="12" name="BlokTextu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414785"/>
                <a:ext cx="4404604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1247" t="-3289" r="-1247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Obrázok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6215" y="458184"/>
            <a:ext cx="1672353" cy="1740335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872155"/>
            <a:ext cx="3445633" cy="2346595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1459855"/>
            <a:ext cx="3422367" cy="2330750"/>
          </a:xfrm>
          <a:prstGeom prst="rect">
            <a:avLst/>
          </a:prstGeom>
        </p:spPr>
      </p:pic>
      <p:sp>
        <p:nvSpPr>
          <p:cNvPr id="10" name="BlokTextu 9"/>
          <p:cNvSpPr txBox="1"/>
          <p:nvPr/>
        </p:nvSpPr>
        <p:spPr>
          <a:xfrm>
            <a:off x="3554083" y="2441275"/>
            <a:ext cx="505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 400                     550                      1000                  250 </a:t>
            </a:r>
            <a:endParaRPr lang="en-GB" dirty="0"/>
          </a:p>
        </p:txBody>
      </p:sp>
      <p:sp>
        <p:nvSpPr>
          <p:cNvPr id="17" name="BlokTextu 16"/>
          <p:cNvSpPr txBox="1"/>
          <p:nvPr/>
        </p:nvSpPr>
        <p:spPr>
          <a:xfrm>
            <a:off x="3567741" y="3002967"/>
            <a:ext cx="505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  3                          5                           3                        3 </a:t>
            </a:r>
            <a:endParaRPr lang="en-GB" dirty="0"/>
          </a:p>
        </p:txBody>
      </p:sp>
      <p:sp>
        <p:nvSpPr>
          <p:cNvPr id="18" name="BlokTextu 17"/>
          <p:cNvSpPr txBox="1"/>
          <p:nvPr/>
        </p:nvSpPr>
        <p:spPr>
          <a:xfrm>
            <a:off x="3513826" y="3552736"/>
            <a:ext cx="505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 6%                       7%                       3.5%                   6% </a:t>
            </a:r>
            <a:endParaRPr lang="en-GB" dirty="0"/>
          </a:p>
        </p:txBody>
      </p:sp>
      <p:sp>
        <p:nvSpPr>
          <p:cNvPr id="19" name="BlokTextu 18"/>
          <p:cNvSpPr txBox="1"/>
          <p:nvPr/>
        </p:nvSpPr>
        <p:spPr>
          <a:xfrm>
            <a:off x="3513825" y="4194382"/>
            <a:ext cx="505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 0.3                       0.2                        0.3                    0.3 </a:t>
            </a:r>
            <a:endParaRPr lang="en-GB" dirty="0"/>
          </a:p>
        </p:txBody>
      </p:sp>
      <p:cxnSp>
        <p:nvCxnSpPr>
          <p:cNvPr id="15" name="Rovná spojnica 14"/>
          <p:cNvCxnSpPr/>
          <p:nvPr/>
        </p:nvCxnSpPr>
        <p:spPr>
          <a:xfrm flipV="1">
            <a:off x="10196423" y="1690688"/>
            <a:ext cx="0" cy="186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ovná spojnica 27"/>
          <p:cNvCxnSpPr/>
          <p:nvPr/>
        </p:nvCxnSpPr>
        <p:spPr>
          <a:xfrm flipV="1">
            <a:off x="9581072" y="4114429"/>
            <a:ext cx="0" cy="186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78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en-AU" dirty="0" smtClean="0"/>
              <a:t>training</a:t>
            </a:r>
            <a:r>
              <a:rPr lang="sk-SK" dirty="0"/>
              <a:t> </a:t>
            </a:r>
            <a:r>
              <a:rPr lang="sk-SK" dirty="0" smtClean="0"/>
              <a:t>– </a:t>
            </a:r>
            <a:r>
              <a:rPr lang="en-AU" dirty="0" err="1"/>
              <a:t>Hyperparameters</a:t>
            </a:r>
            <a:r>
              <a:rPr lang="en-AU" dirty="0"/>
              <a:t> optimization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26</a:t>
            </a:fld>
            <a:endParaRPr lang="sk-SK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13" y="1510259"/>
            <a:ext cx="3875057" cy="2639047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514" y="1510259"/>
            <a:ext cx="3875057" cy="2639047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13" y="4123040"/>
            <a:ext cx="3875057" cy="2639047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514" y="4134478"/>
            <a:ext cx="3875057" cy="2586997"/>
          </a:xfrm>
          <a:prstGeom prst="rect">
            <a:avLst/>
          </a:prstGeom>
        </p:spPr>
      </p:pic>
      <p:cxnSp>
        <p:nvCxnSpPr>
          <p:cNvPr id="11" name="Rovná spojnica 10"/>
          <p:cNvCxnSpPr/>
          <p:nvPr/>
        </p:nvCxnSpPr>
        <p:spPr>
          <a:xfrm>
            <a:off x="1887239" y="3403887"/>
            <a:ext cx="3071004" cy="172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ovná spojnica 14"/>
          <p:cNvCxnSpPr/>
          <p:nvPr/>
        </p:nvCxnSpPr>
        <p:spPr>
          <a:xfrm>
            <a:off x="1887239" y="5678385"/>
            <a:ext cx="3071004" cy="172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ovná spojnica 15"/>
          <p:cNvCxnSpPr/>
          <p:nvPr/>
        </p:nvCxnSpPr>
        <p:spPr>
          <a:xfrm>
            <a:off x="6578540" y="3366930"/>
            <a:ext cx="3071004" cy="172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ovná spojnica 16"/>
          <p:cNvCxnSpPr/>
          <p:nvPr/>
        </p:nvCxnSpPr>
        <p:spPr>
          <a:xfrm>
            <a:off x="6578540" y="5528806"/>
            <a:ext cx="3071004" cy="172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Obrázo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6215" y="458184"/>
            <a:ext cx="1672353" cy="174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791208"/>
            <a:ext cx="10515600" cy="47477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strike="sngStrike" dirty="0" smtClean="0"/>
              <a:t>ATLAS detector</a:t>
            </a:r>
            <a:r>
              <a:rPr lang="sk-SK" strike="sngStrike" dirty="0" smtClean="0"/>
              <a:t> </a:t>
            </a:r>
            <a:r>
              <a:rPr lang="en-GB" strike="sngStrike" dirty="0" smtClean="0"/>
              <a:t>subsystems</a:t>
            </a:r>
          </a:p>
          <a:p>
            <a:pPr marL="514350" indent="-514350">
              <a:buFont typeface="+mj-lt"/>
              <a:buAutoNum type="arabicParenR"/>
            </a:pPr>
            <a:r>
              <a:rPr lang="en-GB" strike="sngStrike" dirty="0" smtClean="0"/>
              <a:t>Higgs </a:t>
            </a:r>
            <a:r>
              <a:rPr lang="en-AU" strike="sngStrike" dirty="0" smtClean="0"/>
              <a:t>boson</a:t>
            </a:r>
            <a:r>
              <a:rPr lang="sk-SK" strike="sngStrike" dirty="0" smtClean="0"/>
              <a:t> </a:t>
            </a:r>
            <a:r>
              <a:rPr lang="en-GB" strike="sngStrike" dirty="0" smtClean="0"/>
              <a:t>mechanism</a:t>
            </a:r>
          </a:p>
          <a:p>
            <a:pPr marL="514350" indent="-514350">
              <a:buFont typeface="+mj-lt"/>
              <a:buAutoNum type="arabicParenR"/>
            </a:pPr>
            <a:r>
              <a:rPr lang="en-AU" strike="sngStrike" dirty="0" smtClean="0"/>
              <a:t>Data</a:t>
            </a:r>
            <a:r>
              <a:rPr lang="sk-SK" strike="sngStrike" dirty="0" smtClean="0"/>
              <a:t> &amp; MC – </a:t>
            </a:r>
            <a:r>
              <a:rPr lang="en-AU" strike="sngStrike" dirty="0" smtClean="0"/>
              <a:t>preselection and categorisation</a:t>
            </a:r>
            <a:endParaRPr lang="sk-SK" strike="sngStrike" dirty="0" smtClean="0"/>
          </a:p>
          <a:p>
            <a:pPr marL="514350" indent="-514350">
              <a:buFont typeface="+mj-lt"/>
              <a:buAutoNum type="arabicParenR"/>
            </a:pPr>
            <a:r>
              <a:rPr lang="sk-SK" strike="sngStrike" dirty="0"/>
              <a:t>MVA – </a:t>
            </a:r>
            <a:r>
              <a:rPr lang="en-AU" strike="sngStrike" dirty="0"/>
              <a:t>Boosted Decision </a:t>
            </a:r>
            <a:r>
              <a:rPr lang="en-AU" strike="sngStrike" dirty="0" smtClean="0"/>
              <a:t>Trees</a:t>
            </a:r>
          </a:p>
          <a:p>
            <a:pPr marL="514350" indent="-514350">
              <a:buFont typeface="+mj-lt"/>
              <a:buAutoNum type="arabicParenR"/>
            </a:pPr>
            <a:r>
              <a:rPr lang="sk-SK" strike="sngStrike" dirty="0" smtClean="0"/>
              <a:t>BDT </a:t>
            </a:r>
            <a:r>
              <a:rPr lang="en-AU" strike="sngStrike" dirty="0" smtClean="0"/>
              <a:t>Training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>
                <a:solidFill>
                  <a:srgbClr val="FF0000"/>
                </a:solidFill>
              </a:rPr>
              <a:t>Final BDT score </a:t>
            </a:r>
            <a:r>
              <a:rPr lang="en-AU" dirty="0" smtClean="0">
                <a:solidFill>
                  <a:srgbClr val="FF0000"/>
                </a:solidFill>
              </a:rPr>
              <a:t>cut</a:t>
            </a:r>
            <a:endParaRPr lang="en-A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27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5792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sk-SK" dirty="0" err="1" smtClean="0"/>
              <a:t>score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28</a:t>
            </a:fld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>
            <a:off x="935181" y="1952692"/>
            <a:ext cx="4582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sz="2400" dirty="0" smtClean="0"/>
              <a:t>trigger selection and preselection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sz="2400" dirty="0" smtClean="0"/>
              <a:t>MC modelling </a:t>
            </a:r>
            <a:r>
              <a:rPr lang="sk-SK" sz="2400" dirty="0" err="1" smtClean="0"/>
              <a:t>profiles</a:t>
            </a:r>
            <a:endParaRPr lang="en-AU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sz="2400" dirty="0" smtClean="0"/>
              <a:t>variables reduction</a:t>
            </a:r>
            <a:endParaRPr lang="sk-SK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dirty="0" smtClean="0"/>
              <a:t>BDT </a:t>
            </a:r>
            <a:r>
              <a:rPr lang="en-AU" sz="2400" dirty="0" err="1" smtClean="0"/>
              <a:t>hyperparameter</a:t>
            </a:r>
            <a:r>
              <a:rPr lang="en-AU" sz="2400" dirty="0" smtClean="0"/>
              <a:t> optimization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dirty="0" err="1" smtClean="0"/>
              <a:t>overtraining</a:t>
            </a:r>
            <a:r>
              <a:rPr lang="sk-SK" sz="2400" dirty="0" smtClean="0"/>
              <a:t> test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BDT score calculation (event by event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sk-SK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best BDT score cut – the best SIG vs. BKG separation 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838200" y="1491027"/>
            <a:ext cx="1704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Workflow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508" y="249173"/>
            <a:ext cx="5950527" cy="3116426"/>
          </a:xfrm>
          <a:prstGeom prst="rect">
            <a:avLst/>
          </a:prstGeom>
        </p:spPr>
      </p:pic>
      <p:sp>
        <p:nvSpPr>
          <p:cNvPr id="12" name="BlokTextu 11"/>
          <p:cNvSpPr txBox="1"/>
          <p:nvPr/>
        </p:nvSpPr>
        <p:spPr>
          <a:xfrm>
            <a:off x="4904509" y="597409"/>
            <a:ext cx="99752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err="1" smtClean="0"/>
              <a:t>Boosted</a:t>
            </a:r>
            <a:endParaRPr lang="sk-SK" dirty="0" smtClean="0"/>
          </a:p>
          <a:p>
            <a:r>
              <a:rPr lang="sk-SK" dirty="0"/>
              <a:t> </a:t>
            </a:r>
            <a:r>
              <a:rPr lang="sk-SK" dirty="0" smtClean="0"/>
              <a:t>    DF</a:t>
            </a:r>
            <a:endParaRPr lang="en-GB" dirty="0"/>
          </a:p>
        </p:txBody>
      </p:sp>
      <p:pic>
        <p:nvPicPr>
          <p:cNvPr id="13" name="Obrázo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507" y="3267276"/>
            <a:ext cx="6018283" cy="3151911"/>
          </a:xfrm>
          <a:prstGeom prst="rect">
            <a:avLst/>
          </a:prstGeom>
        </p:spPr>
      </p:pic>
      <p:sp>
        <p:nvSpPr>
          <p:cNvPr id="18" name="BlokTextu 17"/>
          <p:cNvSpPr txBox="1"/>
          <p:nvPr/>
        </p:nvSpPr>
        <p:spPr>
          <a:xfrm>
            <a:off x="4904509" y="3524182"/>
            <a:ext cx="99752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err="1" smtClean="0"/>
              <a:t>Boosted</a:t>
            </a:r>
            <a:endParaRPr lang="sk-SK" dirty="0" smtClean="0"/>
          </a:p>
          <a:p>
            <a:r>
              <a:rPr lang="sk-SK" dirty="0"/>
              <a:t> </a:t>
            </a:r>
            <a:r>
              <a:rPr lang="sk-SK" dirty="0" smtClean="0"/>
              <a:t>    SF</a:t>
            </a:r>
            <a:endParaRPr lang="en-GB" dirty="0"/>
          </a:p>
        </p:txBody>
      </p:sp>
      <p:sp>
        <p:nvSpPr>
          <p:cNvPr id="14" name="BlokTextu 13"/>
          <p:cNvSpPr txBox="1"/>
          <p:nvPr/>
        </p:nvSpPr>
        <p:spPr>
          <a:xfrm>
            <a:off x="7377546" y="2422769"/>
            <a:ext cx="958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0000"/>
                </a:solidFill>
              </a:rPr>
              <a:t>MC </a:t>
            </a:r>
            <a:r>
              <a:rPr lang="sk-SK" dirty="0" err="1" smtClean="0">
                <a:solidFill>
                  <a:srgbClr val="FF0000"/>
                </a:solidFill>
              </a:rPr>
              <a:t>only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BlokTextu 18"/>
          <p:cNvSpPr txBox="1"/>
          <p:nvPr/>
        </p:nvSpPr>
        <p:spPr>
          <a:xfrm>
            <a:off x="9687790" y="2422769"/>
            <a:ext cx="958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0000"/>
                </a:solidFill>
              </a:rPr>
              <a:t>MC </a:t>
            </a:r>
            <a:r>
              <a:rPr lang="sk-SK" dirty="0" err="1" smtClean="0">
                <a:solidFill>
                  <a:srgbClr val="FF0000"/>
                </a:solidFill>
              </a:rPr>
              <a:t>only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BlokTextu 19"/>
          <p:cNvSpPr txBox="1"/>
          <p:nvPr/>
        </p:nvSpPr>
        <p:spPr>
          <a:xfrm>
            <a:off x="6522028" y="4523061"/>
            <a:ext cx="958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0000"/>
                </a:solidFill>
              </a:rPr>
              <a:t>MC </a:t>
            </a:r>
            <a:r>
              <a:rPr lang="sk-SK" dirty="0" err="1" smtClean="0">
                <a:solidFill>
                  <a:srgbClr val="FF0000"/>
                </a:solidFill>
              </a:rPr>
              <a:t>only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BlokTextu 20"/>
          <p:cNvSpPr txBox="1"/>
          <p:nvPr/>
        </p:nvSpPr>
        <p:spPr>
          <a:xfrm>
            <a:off x="9974762" y="5440872"/>
            <a:ext cx="958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0000"/>
                </a:solidFill>
              </a:rPr>
              <a:t>MC </a:t>
            </a:r>
            <a:r>
              <a:rPr lang="sk-SK" dirty="0" err="1" smtClean="0">
                <a:solidFill>
                  <a:srgbClr val="FF0000"/>
                </a:solidFill>
              </a:rPr>
              <a:t>only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25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sk-SK" dirty="0" err="1" smtClean="0"/>
              <a:t>score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29</a:t>
            </a:fld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>
            <a:off x="935181" y="1952692"/>
            <a:ext cx="4582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sz="2400" dirty="0" smtClean="0"/>
              <a:t>trigger selection and preselection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sz="2400" dirty="0" smtClean="0"/>
              <a:t>MC modelling </a:t>
            </a:r>
            <a:r>
              <a:rPr lang="sk-SK" sz="2400" dirty="0" err="1" smtClean="0"/>
              <a:t>profiles</a:t>
            </a:r>
            <a:endParaRPr lang="en-AU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sz="2400" dirty="0" smtClean="0"/>
              <a:t>variables reduction</a:t>
            </a:r>
            <a:endParaRPr lang="sk-SK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dirty="0" smtClean="0"/>
              <a:t>BDT </a:t>
            </a:r>
            <a:r>
              <a:rPr lang="sk-SK" sz="2400" dirty="0" err="1" smtClean="0"/>
              <a:t>hyperparameter</a:t>
            </a:r>
            <a:r>
              <a:rPr lang="sk-SK" sz="2400" dirty="0" smtClean="0"/>
              <a:t> </a:t>
            </a:r>
            <a:r>
              <a:rPr lang="sk-SK" sz="2400" dirty="0" err="1" smtClean="0"/>
              <a:t>optimization</a:t>
            </a:r>
            <a:endParaRPr lang="sk-SK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dirty="0" err="1"/>
              <a:t>o</a:t>
            </a:r>
            <a:r>
              <a:rPr lang="sk-SK" sz="2400" dirty="0" err="1" smtClean="0"/>
              <a:t>vertraining</a:t>
            </a:r>
            <a:r>
              <a:rPr lang="sk-SK" sz="2400" dirty="0" smtClean="0"/>
              <a:t> test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BDT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sk-SK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BDT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cut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SIG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BKG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separation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838200" y="1491027"/>
            <a:ext cx="1704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Workflow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4904510" y="597409"/>
            <a:ext cx="71350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 VBF         DF</a:t>
            </a:r>
            <a:endParaRPr lang="en-GB" dirty="0"/>
          </a:p>
        </p:txBody>
      </p:sp>
      <p:sp>
        <p:nvSpPr>
          <p:cNvPr id="18" name="BlokTextu 17"/>
          <p:cNvSpPr txBox="1"/>
          <p:nvPr/>
        </p:nvSpPr>
        <p:spPr>
          <a:xfrm>
            <a:off x="4907972" y="3586527"/>
            <a:ext cx="71004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VBF</a:t>
            </a:r>
          </a:p>
          <a:p>
            <a:r>
              <a:rPr lang="sk-SK" dirty="0"/>
              <a:t> </a:t>
            </a:r>
            <a:r>
              <a:rPr lang="sk-SK" dirty="0" smtClean="0"/>
              <a:t>  SF</a:t>
            </a:r>
            <a:endParaRPr lang="en-GB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507" y="135353"/>
            <a:ext cx="6018283" cy="3151911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528" y="3287264"/>
            <a:ext cx="6241472" cy="3268800"/>
          </a:xfrm>
          <a:prstGeom prst="rect">
            <a:avLst/>
          </a:prstGeom>
        </p:spPr>
      </p:pic>
      <p:sp>
        <p:nvSpPr>
          <p:cNvPr id="14" name="BlokTextu 13"/>
          <p:cNvSpPr txBox="1"/>
          <p:nvPr/>
        </p:nvSpPr>
        <p:spPr>
          <a:xfrm>
            <a:off x="10494307" y="5264226"/>
            <a:ext cx="958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0000"/>
                </a:solidFill>
              </a:rPr>
              <a:t>MC </a:t>
            </a:r>
            <a:r>
              <a:rPr lang="sk-SK" dirty="0" err="1" smtClean="0">
                <a:solidFill>
                  <a:srgbClr val="FF0000"/>
                </a:solidFill>
              </a:rPr>
              <a:t>only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BlokTextu 14"/>
          <p:cNvSpPr txBox="1"/>
          <p:nvPr/>
        </p:nvSpPr>
        <p:spPr>
          <a:xfrm>
            <a:off x="6784042" y="5264226"/>
            <a:ext cx="958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0000"/>
                </a:solidFill>
              </a:rPr>
              <a:t>MC </a:t>
            </a:r>
            <a:r>
              <a:rPr lang="sk-SK" dirty="0" err="1" smtClean="0">
                <a:solidFill>
                  <a:srgbClr val="FF0000"/>
                </a:solidFill>
              </a:rPr>
              <a:t>only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BlokTextu 15"/>
          <p:cNvSpPr txBox="1"/>
          <p:nvPr/>
        </p:nvSpPr>
        <p:spPr>
          <a:xfrm>
            <a:off x="10494307" y="1721859"/>
            <a:ext cx="958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0000"/>
                </a:solidFill>
              </a:rPr>
              <a:t>MC </a:t>
            </a:r>
            <a:r>
              <a:rPr lang="sk-SK" dirty="0" err="1" smtClean="0">
                <a:solidFill>
                  <a:srgbClr val="FF0000"/>
                </a:solidFill>
              </a:rPr>
              <a:t>only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BlokTextu 16"/>
          <p:cNvSpPr txBox="1"/>
          <p:nvPr/>
        </p:nvSpPr>
        <p:spPr>
          <a:xfrm>
            <a:off x="6660062" y="1673962"/>
            <a:ext cx="958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0000"/>
                </a:solidFill>
              </a:rPr>
              <a:t>MC </a:t>
            </a:r>
            <a:r>
              <a:rPr lang="sk-SK" dirty="0" err="1" smtClean="0">
                <a:solidFill>
                  <a:srgbClr val="FF0000"/>
                </a:solidFill>
              </a:rPr>
              <a:t>only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93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791208"/>
            <a:ext cx="10515600" cy="47477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dirty="0" smtClean="0">
                <a:solidFill>
                  <a:srgbClr val="FF0000"/>
                </a:solidFill>
              </a:rPr>
              <a:t>ATLAS detector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subsystems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Higgs </a:t>
            </a:r>
            <a:r>
              <a:rPr lang="en-AU" dirty="0" smtClean="0"/>
              <a:t>boson</a:t>
            </a:r>
            <a:r>
              <a:rPr lang="sk-SK" dirty="0" smtClean="0"/>
              <a:t> </a:t>
            </a:r>
            <a:r>
              <a:rPr lang="en-GB" dirty="0" smtClean="0"/>
              <a:t>mechanism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/>
              <a:t>Data</a:t>
            </a:r>
            <a:r>
              <a:rPr lang="sk-SK" dirty="0" smtClean="0"/>
              <a:t> &amp; MC – </a:t>
            </a:r>
            <a:r>
              <a:rPr lang="en-AU" dirty="0" smtClean="0"/>
              <a:t>preselection and categorisation</a:t>
            </a:r>
            <a:endParaRPr lang="sk-SK" dirty="0" smtClean="0"/>
          </a:p>
          <a:p>
            <a:pPr marL="514350" indent="-514350">
              <a:buFont typeface="+mj-lt"/>
              <a:buAutoNum type="arabicParenR"/>
            </a:pPr>
            <a:r>
              <a:rPr lang="sk-SK" dirty="0"/>
              <a:t>MVA – </a:t>
            </a:r>
            <a:r>
              <a:rPr lang="en-AU" dirty="0"/>
              <a:t>Boosted Decision </a:t>
            </a:r>
            <a:r>
              <a:rPr lang="en-AU" dirty="0" smtClean="0"/>
              <a:t>Trees</a:t>
            </a:r>
          </a:p>
          <a:p>
            <a:pPr marL="514350" indent="-514350">
              <a:buFont typeface="+mj-lt"/>
              <a:buAutoNum type="arabicParenR"/>
            </a:pPr>
            <a:r>
              <a:rPr lang="sk-SK" dirty="0" smtClean="0"/>
              <a:t>BDT </a:t>
            </a:r>
            <a:r>
              <a:rPr lang="en-AU" dirty="0" smtClean="0"/>
              <a:t>Training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/>
              <a:t>Final BDT score </a:t>
            </a:r>
            <a:r>
              <a:rPr lang="en-AU" dirty="0" smtClean="0"/>
              <a:t>cut</a:t>
            </a:r>
            <a:endParaRPr lang="en-AU" dirty="0" smtClean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6803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en-AU" dirty="0" smtClean="0"/>
              <a:t>score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30</a:t>
            </a:fld>
            <a:endParaRPr lang="sk-SK"/>
          </a:p>
        </p:txBody>
      </p:sp>
      <p:sp>
        <p:nvSpPr>
          <p:cNvPr id="7" name="BlokTextu 6"/>
          <p:cNvSpPr txBox="1"/>
          <p:nvPr/>
        </p:nvSpPr>
        <p:spPr>
          <a:xfrm>
            <a:off x="1070262" y="1336745"/>
            <a:ext cx="9154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Definition: Likelihood estimation of event being signal or background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Šípka ohnutá nahor 9"/>
          <p:cNvSpPr/>
          <p:nvPr/>
        </p:nvSpPr>
        <p:spPr>
          <a:xfrm rot="5400000">
            <a:off x="1891146" y="1860756"/>
            <a:ext cx="1039091" cy="914400"/>
          </a:xfrm>
          <a:prstGeom prst="bent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BlokTextu 10"/>
          <p:cNvSpPr txBox="1"/>
          <p:nvPr/>
        </p:nvSpPr>
        <p:spPr>
          <a:xfrm>
            <a:off x="7273636" y="867387"/>
            <a:ext cx="841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>
                <a:solidFill>
                  <a:srgbClr val="FF0000"/>
                </a:solidFill>
              </a:rPr>
              <a:t>+</a:t>
            </a:r>
            <a:r>
              <a:rPr lang="sk-SK" sz="3200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BlokTextu 18"/>
          <p:cNvSpPr txBox="1"/>
          <p:nvPr/>
        </p:nvSpPr>
        <p:spPr>
          <a:xfrm>
            <a:off x="8749145" y="867387"/>
            <a:ext cx="841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smtClean="0">
                <a:solidFill>
                  <a:srgbClr val="FF0000"/>
                </a:solidFill>
              </a:rPr>
              <a:t>-1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2867892" y="2439055"/>
            <a:ext cx="54240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/>
              <a:t>t</a:t>
            </a:r>
            <a:r>
              <a:rPr lang="en-AU" sz="2000" dirty="0" smtClean="0"/>
              <a:t>he better BDT cut – the better SIG/BKG selection</a:t>
            </a:r>
            <a:endParaRPr lang="en-AU" sz="2000" dirty="0"/>
          </a:p>
        </p:txBody>
      </p:sp>
      <p:sp>
        <p:nvSpPr>
          <p:cNvPr id="20" name="BlokTextu 19"/>
          <p:cNvSpPr txBox="1"/>
          <p:nvPr/>
        </p:nvSpPr>
        <p:spPr>
          <a:xfrm>
            <a:off x="4589322" y="3928278"/>
            <a:ext cx="5351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/>
              <a:t>Express how likely it is, that expected signal has outreached background noises only by chance </a:t>
            </a:r>
            <a:endParaRPr lang="en-AU" sz="2000" b="1" dirty="0"/>
          </a:p>
        </p:txBody>
      </p:sp>
      <p:sp>
        <p:nvSpPr>
          <p:cNvPr id="22" name="Šípka ohnutá nahor 21"/>
          <p:cNvSpPr/>
          <p:nvPr/>
        </p:nvSpPr>
        <p:spPr>
          <a:xfrm rot="5400000">
            <a:off x="3262747" y="2850849"/>
            <a:ext cx="1039091" cy="914400"/>
          </a:xfrm>
          <a:prstGeom prst="bent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BlokTextu 22"/>
              <p:cNvSpPr txBox="1"/>
              <p:nvPr/>
            </p:nvSpPr>
            <p:spPr>
              <a:xfrm>
                <a:off x="4239492" y="3216680"/>
                <a:ext cx="3647207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2000" dirty="0" err="1" smtClean="0"/>
                  <a:t>determined</a:t>
                </a:r>
                <a:r>
                  <a:rPr lang="sk-SK" sz="2000" dirty="0" smtClean="0"/>
                  <a:t> by </a:t>
                </a:r>
                <a:r>
                  <a:rPr lang="sk-SK" sz="2000" dirty="0" err="1" smtClean="0"/>
                  <a:t>calculation</a:t>
                </a:r>
                <a:r>
                  <a:rPr lang="sk-SK" sz="2000" dirty="0" smtClean="0"/>
                  <a:t> of </a:t>
                </a:r>
                <a:r>
                  <a:rPr lang="sk-SK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Expected </a:t>
                </a:r>
                <a:r>
                  <a:rPr lang="sk-SK" sz="24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significance</a:t>
                </a:r>
                <a:r>
                  <a:rPr lang="sk-SK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sk-SK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GB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23" name="BlokTextu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9492" y="3216680"/>
                <a:ext cx="3647207" cy="1046440"/>
              </a:xfrm>
              <a:prstGeom prst="rect">
                <a:avLst/>
              </a:prstGeom>
              <a:blipFill rotWithShape="0">
                <a:blip r:embed="rId3"/>
                <a:stretch>
                  <a:fillRect l="-2671" t="-35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Rovná spojovacia šípka 24"/>
          <p:cNvCxnSpPr/>
          <p:nvPr/>
        </p:nvCxnSpPr>
        <p:spPr>
          <a:xfrm flipV="1">
            <a:off x="7481455" y="3216680"/>
            <a:ext cx="633845" cy="1707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BlokTextu 26"/>
          <p:cNvSpPr txBox="1"/>
          <p:nvPr/>
        </p:nvSpPr>
        <p:spPr>
          <a:xfrm>
            <a:off x="8115300" y="3041542"/>
            <a:ext cx="2400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Profile </a:t>
            </a:r>
            <a:r>
              <a:rPr lang="sk-SK" dirty="0" err="1" smtClean="0"/>
              <a:t>Likelihood</a:t>
            </a:r>
            <a:r>
              <a:rPr lang="sk-SK" dirty="0" smtClean="0"/>
              <a:t> </a:t>
            </a:r>
            <a:r>
              <a:rPr lang="sk-SK" dirty="0" err="1" smtClean="0"/>
              <a:t>Ratio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9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Significance estimation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31</a:t>
            </a:fld>
            <a:endParaRPr lang="sk-SK"/>
          </a:p>
        </p:txBody>
      </p:sp>
      <p:sp>
        <p:nvSpPr>
          <p:cNvPr id="9" name="BlokTextu 8"/>
          <p:cNvSpPr txBox="1"/>
          <p:nvPr/>
        </p:nvSpPr>
        <p:spPr>
          <a:xfrm>
            <a:off x="838200" y="1491027"/>
            <a:ext cx="2621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Systematic errors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1153390" y="1952692"/>
            <a:ext cx="40316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Theoretical systematics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signal cross section uncertainties</a:t>
            </a:r>
            <a:r>
              <a:rPr lang="sk-SK" sz="2000" dirty="0" smtClean="0"/>
              <a:t> (</a:t>
            </a:r>
            <a:r>
              <a:rPr lang="en-AU" sz="2000" dirty="0" smtClean="0"/>
              <a:t>higher order corrections</a:t>
            </a:r>
            <a:r>
              <a:rPr lang="sk-SK" sz="20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err="1" smtClean="0"/>
              <a:t>ggH</a:t>
            </a:r>
            <a:r>
              <a:rPr lang="en-AU" sz="2000" dirty="0" smtClean="0"/>
              <a:t> + 1 or 2 exclusive jets (QCD corrections</a:t>
            </a:r>
            <a:r>
              <a:rPr lang="sk-SK" sz="20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background acceptances </a:t>
            </a:r>
            <a:r>
              <a:rPr lang="sk-SK" sz="2000" dirty="0" smtClean="0"/>
              <a:t>(</a:t>
            </a:r>
            <a:r>
              <a:rPr lang="en-AU" sz="2000" dirty="0" smtClean="0"/>
              <a:t>higher order corrections</a:t>
            </a:r>
            <a:r>
              <a:rPr lang="sk-SK" sz="20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2000" dirty="0" err="1" smtClean="0"/>
              <a:t>PDFs</a:t>
            </a:r>
            <a:r>
              <a:rPr lang="sk-SK" sz="2000" dirty="0" smtClean="0"/>
              <a:t> </a:t>
            </a:r>
            <a:r>
              <a:rPr lang="en-AU" sz="2000" dirty="0" smtClean="0"/>
              <a:t>uncertainties</a:t>
            </a:r>
            <a:endParaRPr lang="sk-SK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err="1" smtClean="0"/>
              <a:t>parton</a:t>
            </a:r>
            <a:r>
              <a:rPr lang="en-AU" sz="2000" dirty="0" smtClean="0"/>
              <a:t> shower distribution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5185063" y="1952692"/>
            <a:ext cx="70034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systematics</a:t>
            </a:r>
            <a:endParaRPr lang="sk-SK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triggering efficiencies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object identification and</a:t>
            </a:r>
            <a:br>
              <a:rPr lang="en-AU" sz="2000" dirty="0" smtClean="0"/>
            </a:br>
            <a:r>
              <a:rPr lang="en-AU" sz="2000" dirty="0" smtClean="0"/>
              <a:t>reconstruction uncertainties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energy scale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luminosity uncertainties</a:t>
            </a:r>
            <a:endParaRPr lang="en-AU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BlokTextu 6"/>
              <p:cNvSpPr txBox="1"/>
              <p:nvPr/>
            </p:nvSpPr>
            <p:spPr>
              <a:xfrm>
                <a:off x="8610600" y="1952298"/>
                <a:ext cx="3411682" cy="1786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AU" sz="2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Background modelling</a:t>
                </a:r>
                <a:endParaRPr lang="sk-SK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AU" b="0" i="1" smtClean="0">
                        <a:effectLst/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AU" b="0" i="1" smtClean="0">
                        <a:effectLst/>
                        <a:latin typeface="Cambria Math" panose="02040503050406030204" pitchFamily="18" charset="0"/>
                      </a:rPr>
                      <m:t>→</m:t>
                    </m:r>
                    <m:r>
                      <a:rPr lang="en-AU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AU" dirty="0" smtClean="0">
                    <a:effectLst/>
                  </a:rPr>
                  <a:t> control region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AU" dirty="0" smtClean="0"/>
                  <a:t>shape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𝜏𝜏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𝑀𝑀𝐶</m:t>
                        </m:r>
                      </m:sup>
                    </m:sSubSup>
                  </m:oMath>
                </a14:m>
                <a:r>
                  <a:rPr lang="en-AU" dirty="0" smtClean="0">
                    <a:effectLst/>
                  </a:rPr>
                  <a:t> distribution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AU" dirty="0" smtClean="0"/>
                  <a:t>Shape and normalization of the fake-lepton background</a:t>
                </a:r>
                <a:endParaRPr lang="en-AU" dirty="0">
                  <a:effectLst/>
                </a:endParaRPr>
              </a:p>
            </p:txBody>
          </p:sp>
        </mc:Choice>
        <mc:Fallback>
          <p:sp>
            <p:nvSpPr>
              <p:cNvPr id="7" name="BlokTextu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1952298"/>
                <a:ext cx="3411682" cy="1786002"/>
              </a:xfrm>
              <a:prstGeom prst="rect">
                <a:avLst/>
              </a:prstGeom>
              <a:blipFill rotWithShape="0">
                <a:blip r:embed="rId3"/>
                <a:stretch>
                  <a:fillRect l="-1789" t="-2048" b="-4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662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BDT </a:t>
            </a:r>
            <a:r>
              <a:rPr lang="en-AU" dirty="0" smtClean="0"/>
              <a:t>score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32</a:t>
            </a:fld>
            <a:endParaRPr lang="sk-SK"/>
          </a:p>
        </p:txBody>
      </p:sp>
      <p:sp>
        <p:nvSpPr>
          <p:cNvPr id="9" name="BlokTextu 8"/>
          <p:cNvSpPr txBox="1"/>
          <p:nvPr/>
        </p:nvSpPr>
        <p:spPr>
          <a:xfrm>
            <a:off x="838199" y="1491027"/>
            <a:ext cx="6425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BDT selection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Significance</a:t>
            </a: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(expected)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uľk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5974149"/>
                  </p:ext>
                </p:extLst>
              </p:nvPr>
            </p:nvGraphicFramePr>
            <p:xfrm>
              <a:off x="838200" y="2675006"/>
              <a:ext cx="4398819" cy="26970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66273"/>
                    <a:gridCol w="1466273"/>
                    <a:gridCol w="1466273"/>
                  </a:tblGrid>
                  <a:tr h="539405">
                    <a:tc>
                      <a:txBody>
                        <a:bodyPr/>
                        <a:lstStyle/>
                        <a:p>
                          <a:pPr algn="ctr"/>
                          <a:endParaRPr lang="en-GB" sz="20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BDT </a:t>
                          </a:r>
                          <a:r>
                            <a:rPr lang="sk-SK" sz="2000" dirty="0" err="1" smtClean="0"/>
                            <a:t>score</a:t>
                          </a:r>
                          <a:r>
                            <a:rPr lang="sk-SK" sz="2000" dirty="0" smtClean="0"/>
                            <a:t> &gt;</a:t>
                          </a:r>
                          <a:endParaRPr lang="en-GB" sz="2000" dirty="0"/>
                        </a:p>
                      </a:txBody>
                      <a:tcPr anchor="ctr"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k-SK" sz="20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sk-SK" sz="2000" b="0" i="1" smtClean="0">
                                        <a:latin typeface="Cambria Math" panose="02040503050406030204" pitchFamily="18" charset="0"/>
                                      </a:rPr>
                                      <m:t>𝑒𝑥𝑝𝑒𝑐𝑡𝑒𝑑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err="1" smtClean="0"/>
                            <a:t>Boosted</a:t>
                          </a:r>
                          <a:r>
                            <a:rPr lang="sk-SK" sz="2000" dirty="0" smtClean="0"/>
                            <a:t> SF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-0.1</a:t>
                          </a:r>
                          <a:endParaRPr lang="en-GB" sz="20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0.18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err="1" smtClean="0"/>
                            <a:t>Boosted</a:t>
                          </a:r>
                          <a:r>
                            <a:rPr lang="sk-SK" sz="2000" dirty="0" smtClean="0"/>
                            <a:t> DF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-1.0</a:t>
                          </a:r>
                          <a:endParaRPr lang="en-GB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0.42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VBF SF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0.6</a:t>
                          </a:r>
                          <a:endParaRPr lang="en-GB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0.44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VBF DF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0.8</a:t>
                          </a:r>
                          <a:endParaRPr lang="en-GB" sz="2000" dirty="0"/>
                        </a:p>
                      </a:txBody>
                      <a:tcPr anchor="ctr"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0.88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  <a:lnB w="12700" cmpd="sng"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uľk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5974149"/>
                  </p:ext>
                </p:extLst>
              </p:nvPr>
            </p:nvGraphicFramePr>
            <p:xfrm>
              <a:off x="838200" y="2675006"/>
              <a:ext cx="4398819" cy="26970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66273"/>
                    <a:gridCol w="1466273"/>
                    <a:gridCol w="1466273"/>
                  </a:tblGrid>
                  <a:tr h="539405">
                    <a:tc>
                      <a:txBody>
                        <a:bodyPr/>
                        <a:lstStyle/>
                        <a:p>
                          <a:pPr algn="ctr"/>
                          <a:endParaRPr lang="en-GB" sz="20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BDT </a:t>
                          </a:r>
                          <a:r>
                            <a:rPr lang="sk-SK" sz="2000" dirty="0" err="1" smtClean="0"/>
                            <a:t>score</a:t>
                          </a:r>
                          <a:r>
                            <a:rPr lang="sk-SK" sz="2000" dirty="0" smtClean="0"/>
                            <a:t> &gt;</a:t>
                          </a:r>
                          <a:endParaRPr lang="en-GB" sz="2000" dirty="0"/>
                        </a:p>
                      </a:txBody>
                      <a:tcPr anchor="ctr"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00000" r="-415" b="-404494"/>
                          </a:stretch>
                        </a:blipFill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err="1" smtClean="0"/>
                            <a:t>Boosted</a:t>
                          </a:r>
                          <a:r>
                            <a:rPr lang="sk-SK" sz="2000" dirty="0" smtClean="0"/>
                            <a:t> SF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-0.1</a:t>
                          </a:r>
                          <a:endParaRPr lang="en-GB" sz="20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0.18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err="1" smtClean="0"/>
                            <a:t>Boosted</a:t>
                          </a:r>
                          <a:r>
                            <a:rPr lang="sk-SK" sz="2000" dirty="0" smtClean="0"/>
                            <a:t> DF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-1.0</a:t>
                          </a:r>
                          <a:endParaRPr lang="en-GB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0.42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VBF SF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0.6</a:t>
                          </a:r>
                          <a:endParaRPr lang="en-GB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0.44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VBF DF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0.8</a:t>
                          </a:r>
                          <a:endParaRPr lang="en-GB" sz="2000" dirty="0"/>
                        </a:p>
                      </a:txBody>
                      <a:tcPr anchor="ctr"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0.88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  <a:lnB w="12700" cmpd="sng"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BlokTextu 7"/>
              <p:cNvSpPr txBox="1"/>
              <p:nvPr/>
            </p:nvSpPr>
            <p:spPr>
              <a:xfrm>
                <a:off x="7668491" y="3074659"/>
                <a:ext cx="2784765" cy="53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sk-SK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𝑒𝑥𝑝𝑒𝑐𝑡𝑒𝑑</m:t>
                          </m:r>
                        </m:sub>
                        <m:sup>
                          <m:r>
                            <a:rPr lang="sk-SK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𝑐𝑜𝑚𝑏𝑖𝑛𝑒𝑑</m:t>
                          </m:r>
                        </m:sup>
                      </m:sSubSup>
                      <m:r>
                        <a:rPr lang="sk-SK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=1.16</m:t>
                      </m:r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BlokText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491" y="3074659"/>
                <a:ext cx="2784765" cy="5318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178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Summary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33</a:t>
            </a:fld>
            <a:endParaRPr lang="sk-SK"/>
          </a:p>
        </p:txBody>
      </p:sp>
      <p:sp>
        <p:nvSpPr>
          <p:cNvPr id="9" name="BlokTextu 8"/>
          <p:cNvSpPr txBox="1"/>
          <p:nvPr/>
        </p:nvSpPr>
        <p:spPr>
          <a:xfrm>
            <a:off x="838199" y="1491027"/>
            <a:ext cx="6425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BDT selection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Significance</a:t>
            </a: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(expected)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uľka 2"/>
              <p:cNvGraphicFramePr>
                <a:graphicFrameLocks noGrp="1"/>
              </p:cNvGraphicFramePr>
              <p:nvPr/>
            </p:nvGraphicFramePr>
            <p:xfrm>
              <a:off x="838200" y="2675006"/>
              <a:ext cx="4398819" cy="26970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66273"/>
                    <a:gridCol w="1466273"/>
                    <a:gridCol w="1466273"/>
                  </a:tblGrid>
                  <a:tr h="539405">
                    <a:tc>
                      <a:txBody>
                        <a:bodyPr/>
                        <a:lstStyle/>
                        <a:p>
                          <a:pPr algn="ctr"/>
                          <a:endParaRPr lang="en-GB" sz="20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BDT </a:t>
                          </a:r>
                          <a:r>
                            <a:rPr lang="sk-SK" sz="2000" dirty="0" err="1" smtClean="0"/>
                            <a:t>score</a:t>
                          </a:r>
                          <a:r>
                            <a:rPr lang="sk-SK" sz="2000" dirty="0" smtClean="0"/>
                            <a:t> &gt;</a:t>
                          </a:r>
                          <a:endParaRPr lang="en-GB" sz="2000" dirty="0"/>
                        </a:p>
                      </a:txBody>
                      <a:tcPr anchor="ctr"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k-SK" sz="20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sk-SK" sz="2000" b="0" i="1" smtClean="0">
                                        <a:latin typeface="Cambria Math" panose="02040503050406030204" pitchFamily="18" charset="0"/>
                                      </a:rPr>
                                      <m:t>𝑒𝑥𝑝𝑒𝑐𝑡𝑒𝑑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err="1" smtClean="0"/>
                            <a:t>Boosted</a:t>
                          </a:r>
                          <a:r>
                            <a:rPr lang="sk-SK" sz="2000" dirty="0" smtClean="0"/>
                            <a:t> SF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-0.1</a:t>
                          </a:r>
                          <a:endParaRPr lang="en-GB" sz="20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0.18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err="1" smtClean="0"/>
                            <a:t>Boosted</a:t>
                          </a:r>
                          <a:r>
                            <a:rPr lang="sk-SK" sz="2000" dirty="0" smtClean="0"/>
                            <a:t> DF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-1.0</a:t>
                          </a:r>
                          <a:endParaRPr lang="en-GB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0.42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VBF SF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0.6</a:t>
                          </a:r>
                          <a:endParaRPr lang="en-GB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0.44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VBF DF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0.8</a:t>
                          </a:r>
                          <a:endParaRPr lang="en-GB" sz="2000" dirty="0"/>
                        </a:p>
                      </a:txBody>
                      <a:tcPr anchor="ctr"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0.88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  <a:lnB w="12700" cmpd="sng"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uľka 2"/>
              <p:cNvGraphicFramePr>
                <a:graphicFrameLocks noGrp="1"/>
              </p:cNvGraphicFramePr>
              <p:nvPr/>
            </p:nvGraphicFramePr>
            <p:xfrm>
              <a:off x="838200" y="2675006"/>
              <a:ext cx="4398819" cy="26970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66273"/>
                    <a:gridCol w="1466273"/>
                    <a:gridCol w="1466273"/>
                  </a:tblGrid>
                  <a:tr h="539405">
                    <a:tc>
                      <a:txBody>
                        <a:bodyPr/>
                        <a:lstStyle/>
                        <a:p>
                          <a:pPr algn="ctr"/>
                          <a:endParaRPr lang="en-GB" sz="20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BDT </a:t>
                          </a:r>
                          <a:r>
                            <a:rPr lang="sk-SK" sz="2000" dirty="0" err="1" smtClean="0"/>
                            <a:t>score</a:t>
                          </a:r>
                          <a:r>
                            <a:rPr lang="sk-SK" sz="2000" dirty="0" smtClean="0"/>
                            <a:t> &gt;</a:t>
                          </a:r>
                          <a:endParaRPr lang="en-GB" sz="2000" dirty="0"/>
                        </a:p>
                      </a:txBody>
                      <a:tcPr anchor="ctr"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00000" r="-415" b="-404494"/>
                          </a:stretch>
                        </a:blipFill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err="1" smtClean="0"/>
                            <a:t>Boosted</a:t>
                          </a:r>
                          <a:r>
                            <a:rPr lang="sk-SK" sz="2000" dirty="0" smtClean="0"/>
                            <a:t> SF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-0.1</a:t>
                          </a:r>
                          <a:endParaRPr lang="en-GB" sz="20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0.18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err="1" smtClean="0"/>
                            <a:t>Boosted</a:t>
                          </a:r>
                          <a:r>
                            <a:rPr lang="sk-SK" sz="2000" dirty="0" smtClean="0"/>
                            <a:t> DF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-1.0</a:t>
                          </a:r>
                          <a:endParaRPr lang="en-GB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0.42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VBF SF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0.6</a:t>
                          </a:r>
                          <a:endParaRPr lang="en-GB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0.44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</a:tcPr>
                    </a:tc>
                  </a:tr>
                  <a:tr h="5394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VBF DF</a:t>
                          </a:r>
                          <a:endParaRPr lang="en-GB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0.8</a:t>
                          </a:r>
                          <a:endParaRPr lang="en-GB" sz="2000" dirty="0"/>
                        </a:p>
                      </a:txBody>
                      <a:tcPr anchor="ctr"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sz="2000" dirty="0" smtClean="0"/>
                            <a:t>0.88</a:t>
                          </a:r>
                          <a:endParaRPr lang="en-GB" sz="2000" dirty="0"/>
                        </a:p>
                      </a:txBody>
                      <a:tcPr anchor="ctr">
                        <a:lnR w="12700" cmpd="sng">
                          <a:noFill/>
                        </a:lnR>
                        <a:lnB w="12700" cmpd="sng"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BlokTextu 3"/>
              <p:cNvSpPr txBox="1"/>
              <p:nvPr/>
            </p:nvSpPr>
            <p:spPr>
              <a:xfrm>
                <a:off x="7668491" y="3074659"/>
                <a:ext cx="2784765" cy="53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sk-SK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𝑒𝑥𝑝𝑒𝑐𝑡𝑒𝑑</m:t>
                          </m:r>
                        </m:sub>
                        <m:sup>
                          <m:r>
                            <a:rPr lang="sk-SK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𝑐𝑜𝑚𝑏𝑖𝑛𝑒𝑑</m:t>
                          </m:r>
                        </m:sup>
                      </m:sSubSup>
                      <m:r>
                        <a:rPr lang="sk-SK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=1.16</m:t>
                      </m:r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BlokTextu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491" y="3074659"/>
                <a:ext cx="2784765" cy="5318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BlokTextu 5"/>
              <p:cNvSpPr txBox="1"/>
              <p:nvPr/>
            </p:nvSpPr>
            <p:spPr>
              <a:xfrm>
                <a:off x="5688348" y="3128713"/>
                <a:ext cx="2219133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2000" dirty="0" smtClean="0"/>
                  <a:t>MVA BDT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𝑙𝑒𝑝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𝑙𝑒𝑝</m:t>
                        </m:r>
                      </m:sub>
                    </m:sSub>
                  </m:oMath>
                </a14:m>
                <a:endParaRPr lang="en-GB" sz="2000" dirty="0"/>
              </a:p>
            </p:txBody>
          </p:sp>
        </mc:Choice>
        <mc:Fallback>
          <p:sp>
            <p:nvSpPr>
              <p:cNvPr id="6" name="BlokText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348" y="3128713"/>
                <a:ext cx="2219133" cy="423770"/>
              </a:xfrm>
              <a:prstGeom prst="rect">
                <a:avLst/>
              </a:prstGeom>
              <a:blipFill rotWithShape="0">
                <a:blip r:embed="rId5"/>
                <a:stretch>
                  <a:fillRect l="-2747" t="-5714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BlokTextu 7"/>
              <p:cNvSpPr txBox="1"/>
              <p:nvPr/>
            </p:nvSpPr>
            <p:spPr>
              <a:xfrm>
                <a:off x="5688348" y="4174563"/>
                <a:ext cx="2119746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2000" dirty="0" err="1" smtClean="0"/>
                  <a:t>Cut</a:t>
                </a:r>
                <a:r>
                  <a:rPr lang="sk-SK" sz="2000" dirty="0" smtClean="0"/>
                  <a:t> </a:t>
                </a:r>
                <a:r>
                  <a:rPr lang="sk-SK" sz="2000" dirty="0" err="1" smtClean="0"/>
                  <a:t>based</a:t>
                </a:r>
                <a:r>
                  <a:rPr lang="sk-SK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𝑙𝑒𝑝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sk-SK" sz="2000" i="1">
                            <a:latin typeface="Cambria Math" panose="02040503050406030204" pitchFamily="18" charset="0"/>
                          </a:rPr>
                          <m:t>𝑙𝑒𝑝</m:t>
                        </m:r>
                      </m:sub>
                    </m:sSub>
                  </m:oMath>
                </a14:m>
                <a:endParaRPr lang="en-GB" sz="2000" dirty="0"/>
              </a:p>
            </p:txBody>
          </p:sp>
        </mc:Choice>
        <mc:Fallback>
          <p:sp>
            <p:nvSpPr>
              <p:cNvPr id="8" name="BlokText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348" y="4174563"/>
                <a:ext cx="2119746" cy="423770"/>
              </a:xfrm>
              <a:prstGeom prst="rect">
                <a:avLst/>
              </a:prstGeom>
              <a:blipFill rotWithShape="0">
                <a:blip r:embed="rId6"/>
                <a:stretch>
                  <a:fillRect l="-2874" t="-7246" b="-2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BlokTextu 9"/>
              <p:cNvSpPr txBox="1"/>
              <p:nvPr/>
            </p:nvSpPr>
            <p:spPr>
              <a:xfrm>
                <a:off x="7668490" y="4174563"/>
                <a:ext cx="2784765" cy="53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sk-SK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𝑒𝑥𝑝𝑒𝑐𝑡𝑒𝑑</m:t>
                          </m:r>
                        </m:sub>
                        <m:sup>
                          <m:r>
                            <a:rPr lang="sk-SK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𝑐𝑜𝑚𝑏𝑖𝑛𝑒𝑑</m:t>
                          </m:r>
                        </m:sup>
                      </m:sSubSup>
                      <m:r>
                        <a:rPr lang="sk-SK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=1.18</m:t>
                      </m:r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BlokTextu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490" y="4174563"/>
                <a:ext cx="2784765" cy="53187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4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Reference</a:t>
            </a:r>
            <a:endParaRPr lang="en-AU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34</a:t>
            </a:fld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ĺžnik 5"/>
              <p:cNvSpPr/>
              <p:nvPr/>
            </p:nvSpPr>
            <p:spPr>
              <a:xfrm>
                <a:off x="838199" y="1595735"/>
                <a:ext cx="10367513" cy="48013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k-SK" dirty="0"/>
                  <a:t>[1] </a:t>
                </a:r>
                <a:r>
                  <a:rPr lang="cs-CZ" dirty="0"/>
                  <a:t>SCHEIRICH, Daniel, 2013. </a:t>
                </a:r>
                <a:r>
                  <a:rPr lang="cs-CZ" i="1" dirty="0" err="1"/>
                  <a:t>Measurements</a:t>
                </a:r>
                <a:r>
                  <a:rPr lang="cs-CZ" i="1" dirty="0"/>
                  <a:t> </a:t>
                </a:r>
                <a:r>
                  <a:rPr lang="cs-CZ" i="1" dirty="0" err="1"/>
                  <a:t>of</a:t>
                </a:r>
                <a:r>
                  <a:rPr lang="cs-CZ" i="1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cs-CZ" i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cs-CZ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cs-CZ" i="1" dirty="0"/>
                  <a:t> baryon </a:t>
                </a:r>
                <a:r>
                  <a:rPr lang="cs-CZ" i="1" dirty="0" err="1"/>
                  <a:t>properties</a:t>
                </a:r>
                <a:r>
                  <a:rPr lang="cs-CZ" i="1" dirty="0"/>
                  <a:t> in </a:t>
                </a:r>
                <a:r>
                  <a:rPr lang="cs-CZ" i="1" dirty="0" err="1"/>
                  <a:t>the</a:t>
                </a:r>
                <a:r>
                  <a:rPr lang="cs-CZ" i="1" dirty="0"/>
                  <a:t> ATLAS experiment</a:t>
                </a:r>
                <a:r>
                  <a:rPr lang="cs-CZ" dirty="0"/>
                  <a:t>. Michigan. </a:t>
                </a:r>
                <a:r>
                  <a:rPr lang="en-CA" dirty="0" smtClean="0"/>
                  <a:t>Dissertation</a:t>
                </a:r>
                <a:r>
                  <a:rPr lang="cs-CZ" dirty="0" smtClean="0"/>
                  <a:t> thesis. </a:t>
                </a:r>
                <a:r>
                  <a:rPr lang="cs-CZ" dirty="0"/>
                  <a:t>University </a:t>
                </a:r>
                <a:r>
                  <a:rPr lang="cs-CZ" dirty="0" err="1"/>
                  <a:t>of</a:t>
                </a:r>
                <a:r>
                  <a:rPr lang="cs-CZ" dirty="0"/>
                  <a:t> Michigan.</a:t>
                </a:r>
                <a:endParaRPr lang="sk-SK" dirty="0"/>
              </a:p>
              <a:p>
                <a:r>
                  <a:rPr lang="cs-CZ" dirty="0"/>
                  <a:t> </a:t>
                </a:r>
                <a:endParaRPr lang="sk-SK" dirty="0"/>
              </a:p>
              <a:p>
                <a:r>
                  <a:rPr lang="sk-SK" dirty="0"/>
                  <a:t>[2] VIRDEE, T. S., 2012. </a:t>
                </a:r>
                <a:r>
                  <a:rPr lang="cs-CZ" dirty="0" err="1"/>
                  <a:t>Physics</a:t>
                </a:r>
                <a:r>
                  <a:rPr lang="cs-CZ" dirty="0"/>
                  <a:t> </a:t>
                </a:r>
                <a:r>
                  <a:rPr lang="cs-CZ" dirty="0" err="1"/>
                  <a:t>requirements</a:t>
                </a:r>
                <a:r>
                  <a:rPr lang="cs-CZ" dirty="0"/>
                  <a:t> </a:t>
                </a:r>
                <a:r>
                  <a:rPr lang="cs-CZ" dirty="0" err="1"/>
                  <a:t>for</a:t>
                </a:r>
                <a:r>
                  <a:rPr lang="cs-CZ" dirty="0"/>
                  <a:t> </a:t>
                </a:r>
                <a:r>
                  <a:rPr lang="cs-CZ" dirty="0" err="1"/>
                  <a:t>the</a:t>
                </a:r>
                <a:r>
                  <a:rPr lang="cs-CZ" dirty="0"/>
                  <a:t> design </a:t>
                </a:r>
                <a:r>
                  <a:rPr lang="cs-CZ" dirty="0" err="1"/>
                  <a:t>of</a:t>
                </a:r>
                <a:r>
                  <a:rPr lang="cs-CZ" dirty="0"/>
                  <a:t> </a:t>
                </a:r>
                <a:r>
                  <a:rPr lang="cs-CZ" dirty="0" err="1"/>
                  <a:t>the</a:t>
                </a:r>
                <a:r>
                  <a:rPr lang="cs-CZ" dirty="0"/>
                  <a:t> ATLAS and CMS </a:t>
                </a:r>
                <a:r>
                  <a:rPr lang="cs-CZ" dirty="0" err="1"/>
                  <a:t>experiments</a:t>
                </a:r>
                <a:r>
                  <a:rPr lang="cs-CZ" dirty="0"/>
                  <a:t> </a:t>
                </a:r>
                <a:r>
                  <a:rPr lang="cs-CZ" dirty="0" err="1"/>
                  <a:t>at</a:t>
                </a:r>
                <a:r>
                  <a:rPr lang="cs-CZ" dirty="0"/>
                  <a:t> </a:t>
                </a:r>
                <a:r>
                  <a:rPr lang="cs-CZ" dirty="0" err="1"/>
                  <a:t>the</a:t>
                </a:r>
                <a:r>
                  <a:rPr lang="cs-CZ" dirty="0"/>
                  <a:t> </a:t>
                </a:r>
                <a:r>
                  <a:rPr lang="cs-CZ" dirty="0" err="1"/>
                  <a:t>Large</a:t>
                </a:r>
                <a:r>
                  <a:rPr lang="cs-CZ" dirty="0"/>
                  <a:t> Hadron </a:t>
                </a:r>
                <a:r>
                  <a:rPr lang="cs-CZ" dirty="0" err="1"/>
                  <a:t>Collider</a:t>
                </a:r>
                <a:r>
                  <a:rPr lang="cs-CZ" dirty="0"/>
                  <a:t>. </a:t>
                </a:r>
                <a:r>
                  <a:rPr lang="cs-CZ" i="1" dirty="0" err="1"/>
                  <a:t>Phil</a:t>
                </a:r>
                <a:r>
                  <a:rPr lang="cs-CZ" i="1" dirty="0"/>
                  <a:t>. Trans. R. Soc.</a:t>
                </a:r>
                <a:r>
                  <a:rPr lang="cs-CZ" dirty="0"/>
                  <a:t> </a:t>
                </a:r>
                <a:r>
                  <a:rPr lang="cs-CZ" b="1" dirty="0"/>
                  <a:t>370</a:t>
                </a:r>
                <a:r>
                  <a:rPr lang="cs-CZ" dirty="0"/>
                  <a:t>, s. 876-891. ISSN 1364-503X.</a:t>
                </a:r>
                <a:endParaRPr lang="sk-SK" dirty="0"/>
              </a:p>
              <a:p>
                <a:r>
                  <a:rPr lang="cs-CZ" dirty="0"/>
                  <a:t> </a:t>
                </a:r>
                <a:endParaRPr lang="sk-SK" dirty="0"/>
              </a:p>
              <a:p>
                <a:r>
                  <a:rPr lang="sk-SK" dirty="0"/>
                  <a:t>[3] </a:t>
                </a:r>
                <a:r>
                  <a:rPr lang="cs-CZ" dirty="0"/>
                  <a:t>DAVÍDEK, Tomáš a LEITNER, Rupert, 2012. </a:t>
                </a:r>
                <a:r>
                  <a:rPr lang="cs-CZ" i="1" dirty="0"/>
                  <a:t>Elementární částice od prvních objevů po současné experimenty</a:t>
                </a:r>
                <a:r>
                  <a:rPr lang="cs-CZ" dirty="0"/>
                  <a:t>. Praha: MATFYZPRESS. ISBN 978-80-7378-205-4.</a:t>
                </a:r>
                <a:endParaRPr lang="sk-SK" dirty="0"/>
              </a:p>
              <a:p>
                <a:r>
                  <a:rPr lang="cs-CZ" dirty="0"/>
                  <a:t> </a:t>
                </a:r>
                <a:endParaRPr lang="sk-SK" dirty="0"/>
              </a:p>
              <a:p>
                <a:r>
                  <a:rPr lang="sk-SK" dirty="0"/>
                  <a:t>[4] THE ATLAS COLLABORATION, 2008. </a:t>
                </a:r>
                <a:r>
                  <a:rPr lang="sk-SK" i="1" dirty="0" err="1"/>
                  <a:t>Expected</a:t>
                </a:r>
                <a:r>
                  <a:rPr lang="sk-SK" i="1" dirty="0"/>
                  <a:t> </a:t>
                </a:r>
                <a:r>
                  <a:rPr lang="sk-SK" i="1" dirty="0" err="1"/>
                  <a:t>performance</a:t>
                </a:r>
                <a:r>
                  <a:rPr lang="sk-SK" i="1" dirty="0"/>
                  <a:t> of </a:t>
                </a:r>
                <a:r>
                  <a:rPr lang="sk-SK" i="1" dirty="0" err="1"/>
                  <a:t>the</a:t>
                </a:r>
                <a:r>
                  <a:rPr lang="sk-SK" i="1" dirty="0"/>
                  <a:t> ATLAS experiment: </a:t>
                </a:r>
                <a:r>
                  <a:rPr lang="sk-SK" i="1" dirty="0" err="1"/>
                  <a:t>detector</a:t>
                </a:r>
                <a:r>
                  <a:rPr lang="sk-SK" i="1" dirty="0"/>
                  <a:t>, trigger and </a:t>
                </a:r>
                <a:r>
                  <a:rPr lang="sk-SK" i="1" dirty="0" err="1"/>
                  <a:t>physics</a:t>
                </a:r>
                <a:r>
                  <a:rPr lang="sk-SK" i="1" dirty="0"/>
                  <a:t> </a:t>
                </a:r>
                <a:r>
                  <a:rPr lang="sk-SK" dirty="0"/>
                  <a:t>[online]. CERN-OPEN-2008-020 [cit. </a:t>
                </a:r>
                <a:r>
                  <a:rPr lang="sk-SK" dirty="0" smtClean="0"/>
                  <a:t>16.4.2017]. </a:t>
                </a:r>
                <a:r>
                  <a:rPr lang="sk-SK" dirty="0" err="1" smtClean="0"/>
                  <a:t>Available</a:t>
                </a:r>
                <a:r>
                  <a:rPr lang="sk-SK" dirty="0" smtClean="0"/>
                  <a:t>: </a:t>
                </a:r>
                <a:r>
                  <a:rPr lang="sk-SK" dirty="0"/>
                  <a:t>http://cds.cern.ch/record/1125884</a:t>
                </a:r>
              </a:p>
              <a:p>
                <a:r>
                  <a:rPr lang="sk-SK" dirty="0"/>
                  <a:t> </a:t>
                </a:r>
              </a:p>
              <a:p>
                <a:r>
                  <a:rPr lang="sk-SK" dirty="0"/>
                  <a:t>[5] HOŘEJŠÍ, </a:t>
                </a:r>
                <a:r>
                  <a:rPr lang="sk-SK" dirty="0" err="1"/>
                  <a:t>Jiří</a:t>
                </a:r>
                <a:r>
                  <a:rPr lang="sk-SK" dirty="0"/>
                  <a:t>. </a:t>
                </a:r>
                <a:r>
                  <a:rPr lang="sk-SK" i="1" dirty="0" err="1"/>
                  <a:t>Historie</a:t>
                </a:r>
                <a:r>
                  <a:rPr lang="sk-SK" i="1" dirty="0"/>
                  <a:t> </a:t>
                </a:r>
                <a:r>
                  <a:rPr lang="sk-SK" i="1" dirty="0" err="1"/>
                  <a:t>standardního</a:t>
                </a:r>
                <a:r>
                  <a:rPr lang="sk-SK" i="1" dirty="0"/>
                  <a:t> modelu </a:t>
                </a:r>
                <a:r>
                  <a:rPr lang="sk-SK" i="1" dirty="0" err="1"/>
                  <a:t>mikrosvěta</a:t>
                </a:r>
                <a:r>
                  <a:rPr lang="sk-SK" i="1" dirty="0"/>
                  <a:t> </a:t>
                </a:r>
                <a:r>
                  <a:rPr lang="sk-SK" dirty="0"/>
                  <a:t>[online]. Praha: Ústav </a:t>
                </a:r>
                <a:r>
                  <a:rPr lang="sk-SK" dirty="0" err="1"/>
                  <a:t>částicové</a:t>
                </a:r>
                <a:r>
                  <a:rPr lang="sk-SK" dirty="0"/>
                  <a:t> a </a:t>
                </a:r>
                <a:r>
                  <a:rPr lang="sk-SK" dirty="0" err="1"/>
                  <a:t>jaderné</a:t>
                </a:r>
                <a:r>
                  <a:rPr lang="sk-SK" dirty="0"/>
                  <a:t> fyziky MFF UK [cit. 16.4.2017]. </a:t>
                </a:r>
                <a:r>
                  <a:rPr lang="sk-SK" dirty="0" err="1" smtClean="0"/>
                  <a:t>Available</a:t>
                </a:r>
                <a:r>
                  <a:rPr lang="sk-SK" dirty="0" smtClean="0"/>
                  <a:t>: </a:t>
                </a:r>
                <a:r>
                  <a:rPr lang="sk-SK" dirty="0"/>
                  <a:t>http://www-ucjf.troja.mff.cuni.cz/new/wp-content/uploads/2014/02/smodel.pdf</a:t>
                </a:r>
              </a:p>
              <a:p>
                <a:r>
                  <a:rPr lang="sk-SK" dirty="0"/>
                  <a:t> </a:t>
                </a:r>
              </a:p>
              <a:p>
                <a:pPr algn="just">
                  <a:spcAft>
                    <a:spcPts val="0"/>
                  </a:spcAft>
                </a:pPr>
                <a:endParaRPr lang="sk-SK" dirty="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</p:txBody>
          </p:sp>
        </mc:Choice>
        <mc:Fallback xmlns="">
          <p:sp>
            <p:nvSpPr>
              <p:cNvPr id="6" name="Obdĺžni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595735"/>
                <a:ext cx="10367513" cy="4801314"/>
              </a:xfrm>
              <a:prstGeom prst="rect">
                <a:avLst/>
              </a:prstGeom>
              <a:blipFill rotWithShape="0">
                <a:blip r:embed="rId3"/>
                <a:stretch>
                  <a:fillRect l="-470" t="-762" r="-823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14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Reference</a:t>
            </a:r>
            <a:endParaRPr lang="en-AU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35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838199" y="1371448"/>
            <a:ext cx="1024674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/>
              <a:t>[6] THE ATLAS COLLABORATION, 2012. </a:t>
            </a:r>
            <a:r>
              <a:rPr lang="sk-SK" dirty="0" err="1"/>
              <a:t>Observation</a:t>
            </a:r>
            <a:r>
              <a:rPr lang="sk-SK" dirty="0"/>
              <a:t> of a new </a:t>
            </a:r>
            <a:r>
              <a:rPr lang="sk-SK" dirty="0" err="1"/>
              <a:t>particle</a:t>
            </a:r>
            <a:r>
              <a:rPr lang="sk-SK" dirty="0"/>
              <a:t> in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search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Standard Model </a:t>
            </a:r>
            <a:r>
              <a:rPr lang="sk-SK" dirty="0" err="1"/>
              <a:t>Higgs</a:t>
            </a:r>
            <a:r>
              <a:rPr lang="sk-SK" dirty="0"/>
              <a:t> </a:t>
            </a:r>
            <a:r>
              <a:rPr lang="sk-SK" dirty="0" err="1"/>
              <a:t>boson</a:t>
            </a:r>
            <a:r>
              <a:rPr lang="sk-SK" dirty="0"/>
              <a:t> </a:t>
            </a:r>
            <a:r>
              <a:rPr lang="sk-SK" dirty="0" err="1"/>
              <a:t>with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ATLAS </a:t>
            </a:r>
            <a:r>
              <a:rPr lang="sk-SK" dirty="0" err="1"/>
              <a:t>detector</a:t>
            </a:r>
            <a:r>
              <a:rPr lang="sk-SK" dirty="0"/>
              <a:t> at </a:t>
            </a:r>
            <a:r>
              <a:rPr lang="sk-SK" dirty="0" err="1"/>
              <a:t>the</a:t>
            </a:r>
            <a:r>
              <a:rPr lang="sk-SK" dirty="0"/>
              <a:t> LHC. </a:t>
            </a:r>
            <a:r>
              <a:rPr lang="sk-SK" i="1" dirty="0" err="1"/>
              <a:t>Physics</a:t>
            </a:r>
            <a:r>
              <a:rPr lang="sk-SK" i="1" dirty="0"/>
              <a:t> </a:t>
            </a:r>
            <a:r>
              <a:rPr lang="sk-SK" i="1" dirty="0" err="1"/>
              <a:t>Letters</a:t>
            </a:r>
            <a:r>
              <a:rPr lang="sk-SK" i="1" dirty="0"/>
              <a:t> B.</a:t>
            </a:r>
            <a:r>
              <a:rPr lang="sk-SK" dirty="0"/>
              <a:t> </a:t>
            </a:r>
            <a:r>
              <a:rPr lang="sk-SK" b="1" dirty="0"/>
              <a:t>716(</a:t>
            </a:r>
            <a:r>
              <a:rPr lang="sk-SK" dirty="0"/>
              <a:t>1), s. 1-29. </a:t>
            </a:r>
          </a:p>
          <a:p>
            <a:r>
              <a:rPr lang="sk-SK" dirty="0"/>
              <a:t> </a:t>
            </a:r>
          </a:p>
          <a:p>
            <a:r>
              <a:rPr lang="sk-SK" dirty="0"/>
              <a:t>[7] CEJNAR, Pavel, 2013. </a:t>
            </a:r>
            <a:r>
              <a:rPr lang="sk-SK" i="1" dirty="0"/>
              <a:t>A </a:t>
            </a:r>
            <a:r>
              <a:rPr lang="sk-SK" i="1" dirty="0" err="1"/>
              <a:t>Condensed</a:t>
            </a:r>
            <a:r>
              <a:rPr lang="sk-SK" i="1" dirty="0"/>
              <a:t> </a:t>
            </a:r>
            <a:r>
              <a:rPr lang="sk-SK" i="1" dirty="0" err="1"/>
              <a:t>Course</a:t>
            </a:r>
            <a:r>
              <a:rPr lang="sk-SK" i="1" dirty="0"/>
              <a:t> of </a:t>
            </a:r>
            <a:r>
              <a:rPr lang="sk-SK" i="1" dirty="0" err="1"/>
              <a:t>Quantum</a:t>
            </a:r>
            <a:r>
              <a:rPr lang="sk-SK" i="1" dirty="0"/>
              <a:t> </a:t>
            </a:r>
            <a:r>
              <a:rPr lang="sk-SK" i="1" dirty="0" err="1"/>
              <a:t>Mechanics</a:t>
            </a:r>
            <a:r>
              <a:rPr lang="sk-SK" i="1" dirty="0"/>
              <a:t>. </a:t>
            </a:r>
            <a:r>
              <a:rPr lang="sk-SK" dirty="0"/>
              <a:t>Praha: </a:t>
            </a:r>
            <a:r>
              <a:rPr lang="sk-SK" dirty="0" err="1"/>
              <a:t>Karolinum</a:t>
            </a:r>
            <a:r>
              <a:rPr lang="sk-SK" dirty="0"/>
              <a:t> Press. ISBN 978-80-246-2321-4.</a:t>
            </a:r>
          </a:p>
          <a:p>
            <a:r>
              <a:rPr lang="sk-SK" dirty="0"/>
              <a:t> </a:t>
            </a:r>
          </a:p>
          <a:p>
            <a:r>
              <a:rPr lang="sk-SK" dirty="0"/>
              <a:t>[8] </a:t>
            </a:r>
            <a:r>
              <a:rPr lang="sk-SK" i="1" dirty="0"/>
              <a:t>Standard Model</a:t>
            </a:r>
            <a:r>
              <a:rPr lang="sk-SK" dirty="0"/>
              <a:t>, 2016 [online]. </a:t>
            </a:r>
            <a:r>
              <a:rPr lang="sk-SK" dirty="0" err="1"/>
              <a:t>Wikipedia</a:t>
            </a:r>
            <a:r>
              <a:rPr lang="sk-SK" dirty="0"/>
              <a:t>. Posledná zmena 12.05.2016 10:22 [cit. 16.4.2017]. </a:t>
            </a:r>
            <a:r>
              <a:rPr lang="sk-SK" dirty="0" err="1" smtClean="0"/>
              <a:t>Available</a:t>
            </a:r>
            <a:r>
              <a:rPr lang="sk-SK" dirty="0" smtClean="0"/>
              <a:t>: </a:t>
            </a:r>
            <a:r>
              <a:rPr lang="sk-SK" dirty="0"/>
              <a:t>https://en.wikipedia.org/wiki/Standard_Model</a:t>
            </a:r>
          </a:p>
          <a:p>
            <a:r>
              <a:rPr lang="sk-SK" dirty="0"/>
              <a:t> </a:t>
            </a:r>
          </a:p>
          <a:p>
            <a:r>
              <a:rPr lang="sk-SK" dirty="0"/>
              <a:t>[9] </a:t>
            </a:r>
            <a:r>
              <a:rPr lang="fr-FR" dirty="0"/>
              <a:t>C. Patrignani et al. (Particle Data Group)</a:t>
            </a:r>
            <a:r>
              <a:rPr lang="sk-SK" dirty="0" smtClean="0"/>
              <a:t>.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Review</a:t>
            </a:r>
            <a:r>
              <a:rPr lang="sk-SK" dirty="0" smtClean="0"/>
              <a:t> of </a:t>
            </a:r>
            <a:r>
              <a:rPr lang="sk-SK" dirty="0" err="1" smtClean="0"/>
              <a:t>Particle</a:t>
            </a:r>
            <a:r>
              <a:rPr lang="sk-SK" dirty="0" smtClean="0"/>
              <a:t> </a:t>
            </a:r>
            <a:r>
              <a:rPr lang="sk-SK" dirty="0" err="1" smtClean="0"/>
              <a:t>Physics</a:t>
            </a:r>
            <a:r>
              <a:rPr lang="sk-SK" dirty="0" smtClean="0"/>
              <a:t>, 2016. </a:t>
            </a:r>
            <a:r>
              <a:rPr lang="sk-SK" dirty="0" err="1"/>
              <a:t>Chin</a:t>
            </a:r>
            <a:r>
              <a:rPr lang="sk-SK" dirty="0"/>
              <a:t>. </a:t>
            </a:r>
            <a:r>
              <a:rPr lang="sk-SK" dirty="0" err="1"/>
              <a:t>Phys</a:t>
            </a:r>
            <a:r>
              <a:rPr lang="sk-SK" dirty="0"/>
              <a:t>. C, </a:t>
            </a:r>
            <a:r>
              <a:rPr lang="sk-SK" b="1" dirty="0"/>
              <a:t>40</a:t>
            </a:r>
            <a:r>
              <a:rPr lang="sk-SK" dirty="0"/>
              <a:t>, </a:t>
            </a:r>
            <a:r>
              <a:rPr lang="sk-SK" dirty="0" smtClean="0"/>
              <a:t>100001. </a:t>
            </a:r>
            <a:endParaRPr lang="sk-SK" dirty="0"/>
          </a:p>
          <a:p>
            <a:r>
              <a:rPr lang="sk-SK" dirty="0"/>
              <a:t> </a:t>
            </a:r>
          </a:p>
          <a:p>
            <a:r>
              <a:rPr lang="sk-SK" dirty="0"/>
              <a:t>[10] BARGER, V., MARFATIA, D. a WHISNANT, K. L., 2012. </a:t>
            </a:r>
            <a:r>
              <a:rPr lang="sk-SK" i="1" dirty="0" err="1"/>
              <a:t>The</a:t>
            </a:r>
            <a:r>
              <a:rPr lang="sk-SK" i="1" dirty="0"/>
              <a:t> </a:t>
            </a:r>
            <a:r>
              <a:rPr lang="sk-SK" i="1" dirty="0" err="1"/>
              <a:t>Physics</a:t>
            </a:r>
            <a:r>
              <a:rPr lang="sk-SK" i="1" dirty="0"/>
              <a:t> of </a:t>
            </a:r>
            <a:r>
              <a:rPr lang="sk-SK" i="1" dirty="0" err="1"/>
              <a:t>Neutrinos</a:t>
            </a:r>
            <a:r>
              <a:rPr lang="sk-SK" i="1" dirty="0"/>
              <a:t>. </a:t>
            </a:r>
            <a:r>
              <a:rPr lang="sk-SK" dirty="0" err="1"/>
              <a:t>Princeton</a:t>
            </a:r>
            <a:r>
              <a:rPr lang="sk-SK" dirty="0"/>
              <a:t> </a:t>
            </a:r>
            <a:r>
              <a:rPr lang="sk-SK" dirty="0" err="1"/>
              <a:t>University</a:t>
            </a:r>
            <a:r>
              <a:rPr lang="sk-SK" dirty="0"/>
              <a:t> Press. ISBN </a:t>
            </a:r>
            <a:r>
              <a:rPr lang="cs-CZ" dirty="0"/>
              <a:t>978-06-9112-853-5.</a:t>
            </a:r>
            <a:endParaRPr lang="sk-SK" dirty="0"/>
          </a:p>
          <a:p>
            <a:r>
              <a:rPr lang="sk-SK" dirty="0"/>
              <a:t> </a:t>
            </a:r>
          </a:p>
          <a:p>
            <a:r>
              <a:rPr lang="sk-SK" dirty="0"/>
              <a:t>[11] CONTEMPORARY PHYSICS EDUCATION PROJECT, český preklad KOTRBOVÁ, </a:t>
            </a:r>
            <a:r>
              <a:rPr lang="sk-SK" dirty="0" err="1"/>
              <a:t>Olga</a:t>
            </a:r>
            <a:r>
              <a:rPr lang="sk-SK" dirty="0"/>
              <a:t>. </a:t>
            </a:r>
            <a:r>
              <a:rPr lang="cs-CZ" i="1" dirty="0"/>
              <a:t>Standardní model: Základní částice a interakce </a:t>
            </a:r>
            <a:r>
              <a:rPr lang="sk-SK" dirty="0"/>
              <a:t>[online], [cit. 16.4.2017]. </a:t>
            </a:r>
            <a:r>
              <a:rPr lang="sk-SK" dirty="0" err="1" smtClean="0"/>
              <a:t>Available</a:t>
            </a:r>
            <a:r>
              <a:rPr lang="sk-SK" dirty="0" smtClean="0"/>
              <a:t>:</a:t>
            </a:r>
            <a:endParaRPr lang="sk-SK" dirty="0"/>
          </a:p>
          <a:p>
            <a:r>
              <a:rPr lang="sk-SK" dirty="0"/>
              <a:t>http://www-ucjf.troja.mff.cuni.cz/dolejsi/outreach/standardni_model_1.pdf</a:t>
            </a:r>
          </a:p>
          <a:p>
            <a:r>
              <a:rPr lang="sk-SK" dirty="0" smtClean="0"/>
              <a:t> </a:t>
            </a:r>
            <a:endParaRPr lang="sk-SK" dirty="0"/>
          </a:p>
          <a:p>
            <a:pPr algn="just">
              <a:spcAft>
                <a:spcPts val="0"/>
              </a:spcAft>
            </a:pPr>
            <a:endParaRPr lang="sk-SK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396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Reference</a:t>
            </a:r>
            <a:endParaRPr lang="en-AU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75ED-13DE-4B51-A1AF-05BE303D2D44}" type="slidenum">
              <a:rPr lang="sk-SK" smtClean="0"/>
              <a:t>36</a:t>
            </a:fld>
            <a:endParaRPr lang="sk-SK"/>
          </a:p>
        </p:txBody>
      </p:sp>
      <p:sp>
        <p:nvSpPr>
          <p:cNvPr id="3" name="Obdĺžnik 2"/>
          <p:cNvSpPr/>
          <p:nvPr/>
        </p:nvSpPr>
        <p:spPr>
          <a:xfrm>
            <a:off x="838200" y="1282367"/>
            <a:ext cx="114544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u="sng" dirty="0"/>
              <a:t>[12]</a:t>
            </a:r>
            <a:r>
              <a:rPr lang="sk-SK" dirty="0"/>
              <a:t> BELYAEV, Alexander, 2014. </a:t>
            </a:r>
            <a:r>
              <a:rPr lang="sk-SK" i="1" dirty="0" err="1"/>
              <a:t>Nuclei</a:t>
            </a:r>
            <a:r>
              <a:rPr lang="sk-SK" i="1" dirty="0"/>
              <a:t> and </a:t>
            </a:r>
            <a:r>
              <a:rPr lang="sk-SK" i="1" dirty="0" err="1"/>
              <a:t>Particles</a:t>
            </a:r>
            <a:r>
              <a:rPr lang="sk-SK" i="1" dirty="0"/>
              <a:t> </a:t>
            </a:r>
            <a:r>
              <a:rPr lang="sk-SK" dirty="0"/>
              <a:t>[online], </a:t>
            </a:r>
            <a:r>
              <a:rPr lang="sk-SK" dirty="0" smtClean="0"/>
              <a:t>[</a:t>
            </a:r>
            <a:r>
              <a:rPr lang="sk-SK" dirty="0"/>
              <a:t>cit. 16.4.2017</a:t>
            </a:r>
            <a:r>
              <a:rPr lang="sk-SK" dirty="0" smtClean="0"/>
              <a:t>]. </a:t>
            </a:r>
            <a:r>
              <a:rPr lang="sk-SK" dirty="0" err="1" smtClean="0"/>
              <a:t>Available</a:t>
            </a:r>
            <a:r>
              <a:rPr lang="sk-SK" dirty="0" smtClean="0"/>
              <a:t>: </a:t>
            </a:r>
            <a:r>
              <a:rPr lang="sk-SK" dirty="0"/>
              <a:t>http://www.personal.soton.ac.uk/ab1u06/webpage/phys3002.html</a:t>
            </a:r>
          </a:p>
          <a:p>
            <a:r>
              <a:rPr lang="sk-SK" dirty="0"/>
              <a:t> </a:t>
            </a:r>
          </a:p>
          <a:p>
            <a:r>
              <a:rPr lang="sk-SK" u="sng" dirty="0"/>
              <a:t>[13]</a:t>
            </a:r>
            <a:r>
              <a:rPr lang="sk-SK" dirty="0"/>
              <a:t> BENTVELSEN, Stan, LAENEN, </a:t>
            </a:r>
            <a:r>
              <a:rPr lang="sk-SK" dirty="0" err="1"/>
              <a:t>Eric</a:t>
            </a:r>
            <a:r>
              <a:rPr lang="sk-SK" dirty="0"/>
              <a:t> a MOTYLINSKI, </a:t>
            </a:r>
            <a:r>
              <a:rPr lang="sk-SK" dirty="0" err="1"/>
              <a:t>Patrick</a:t>
            </a:r>
            <a:r>
              <a:rPr lang="sk-SK" dirty="0"/>
              <a:t>, 2005. </a:t>
            </a:r>
            <a:r>
              <a:rPr lang="sk-SK" i="1" dirty="0" err="1"/>
              <a:t>Higgs</a:t>
            </a:r>
            <a:r>
              <a:rPr lang="sk-SK" i="1" dirty="0"/>
              <a:t> </a:t>
            </a:r>
            <a:r>
              <a:rPr lang="sk-SK" i="1" dirty="0" err="1"/>
              <a:t>production</a:t>
            </a:r>
            <a:r>
              <a:rPr lang="sk-SK" i="1" dirty="0"/>
              <a:t> </a:t>
            </a:r>
            <a:r>
              <a:rPr lang="sk-SK" i="1" dirty="0" err="1"/>
              <a:t>through</a:t>
            </a:r>
            <a:r>
              <a:rPr lang="sk-SK" i="1" dirty="0"/>
              <a:t> </a:t>
            </a:r>
            <a:r>
              <a:rPr lang="sk-SK" i="1" dirty="0" err="1"/>
              <a:t>gluon</a:t>
            </a:r>
            <a:r>
              <a:rPr lang="sk-SK" i="1" dirty="0"/>
              <a:t> </a:t>
            </a:r>
            <a:r>
              <a:rPr lang="sk-SK" i="1" dirty="0" err="1"/>
              <a:t>fusion</a:t>
            </a:r>
            <a:r>
              <a:rPr lang="sk-SK" i="1" dirty="0"/>
              <a:t> at </a:t>
            </a:r>
            <a:r>
              <a:rPr lang="sk-SK" i="1" dirty="0" err="1"/>
              <a:t>leading</a:t>
            </a:r>
            <a:r>
              <a:rPr lang="sk-SK" i="1" dirty="0"/>
              <a:t> </a:t>
            </a:r>
            <a:r>
              <a:rPr lang="sk-SK" i="1" dirty="0" err="1"/>
              <a:t>order</a:t>
            </a:r>
            <a:r>
              <a:rPr lang="sk-SK" dirty="0"/>
              <a:t> [online]. Amsterdam: National </a:t>
            </a:r>
            <a:r>
              <a:rPr lang="sk-SK" dirty="0" err="1"/>
              <a:t>Institute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Subatomic</a:t>
            </a:r>
            <a:r>
              <a:rPr lang="sk-SK" dirty="0"/>
              <a:t> </a:t>
            </a:r>
            <a:r>
              <a:rPr lang="sk-SK" dirty="0" err="1"/>
              <a:t>Physics</a:t>
            </a:r>
            <a:r>
              <a:rPr lang="sk-SK" dirty="0"/>
              <a:t> </a:t>
            </a:r>
            <a:r>
              <a:rPr lang="sk-SK" dirty="0" smtClean="0"/>
              <a:t>[</a:t>
            </a:r>
            <a:r>
              <a:rPr lang="sk-SK" dirty="0"/>
              <a:t>cit. 16.4.2017</a:t>
            </a:r>
            <a:r>
              <a:rPr lang="sk-SK" dirty="0" smtClean="0"/>
              <a:t>]. </a:t>
            </a:r>
            <a:r>
              <a:rPr lang="sk-SK" dirty="0" err="1" smtClean="0"/>
              <a:t>Available</a:t>
            </a:r>
            <a:r>
              <a:rPr lang="sk-SK" dirty="0" smtClean="0"/>
              <a:t>:</a:t>
            </a:r>
            <a:endParaRPr lang="sk-SK" dirty="0"/>
          </a:p>
          <a:p>
            <a:r>
              <a:rPr lang="sk-SK" dirty="0"/>
              <a:t>http://www.nikhef.nl/pub/services/biblio/preprints/05-007.pdf</a:t>
            </a:r>
          </a:p>
          <a:p>
            <a:r>
              <a:rPr lang="sk-SK" dirty="0"/>
              <a:t> </a:t>
            </a:r>
          </a:p>
          <a:p>
            <a:r>
              <a:rPr lang="sk-SK" dirty="0"/>
              <a:t>[14] KRÄMER, Michael, 2005. </a:t>
            </a:r>
            <a:r>
              <a:rPr lang="sk-SK" i="1" dirty="0" err="1"/>
              <a:t>Higgs</a:t>
            </a:r>
            <a:r>
              <a:rPr lang="sk-SK" i="1" dirty="0"/>
              <a:t> </a:t>
            </a:r>
            <a:r>
              <a:rPr lang="sk-SK" i="1" dirty="0" err="1"/>
              <a:t>Production</a:t>
            </a:r>
            <a:r>
              <a:rPr lang="sk-SK" i="1" dirty="0"/>
              <a:t> at </a:t>
            </a:r>
            <a:r>
              <a:rPr lang="sk-SK" i="1" dirty="0" err="1"/>
              <a:t>the</a:t>
            </a:r>
            <a:r>
              <a:rPr lang="sk-SK" i="1" dirty="0"/>
              <a:t> LHC</a:t>
            </a:r>
            <a:r>
              <a:rPr lang="sk-SK" dirty="0"/>
              <a:t> [online]. </a:t>
            </a:r>
            <a:r>
              <a:rPr lang="sk-SK" dirty="0" err="1"/>
              <a:t>Universität</a:t>
            </a:r>
            <a:r>
              <a:rPr lang="sk-SK" dirty="0"/>
              <a:t> </a:t>
            </a:r>
            <a:r>
              <a:rPr lang="sk-SK" dirty="0" err="1"/>
              <a:t>Bielefeld</a:t>
            </a:r>
            <a:r>
              <a:rPr lang="sk-SK" dirty="0"/>
              <a:t> </a:t>
            </a:r>
            <a:r>
              <a:rPr lang="sk-SK" dirty="0" smtClean="0"/>
              <a:t>[</a:t>
            </a:r>
            <a:r>
              <a:rPr lang="sk-SK" dirty="0"/>
              <a:t>cit. 16.4.2017</a:t>
            </a:r>
            <a:r>
              <a:rPr lang="sk-SK" dirty="0" smtClean="0"/>
              <a:t>]. </a:t>
            </a:r>
            <a:r>
              <a:rPr lang="sk-SK" dirty="0" err="1" smtClean="0"/>
              <a:t>Available</a:t>
            </a:r>
            <a:r>
              <a:rPr lang="sk-SK" dirty="0" smtClean="0"/>
              <a:t>:</a:t>
            </a:r>
            <a:endParaRPr lang="sk-SK" dirty="0"/>
          </a:p>
          <a:p>
            <a:r>
              <a:rPr lang="sk-SK" dirty="0"/>
              <a:t>https://web.physik.rwth-aachen.de/~mkraemer/Higgs-Production-at-the-LHC.pdf</a:t>
            </a:r>
          </a:p>
          <a:p>
            <a:r>
              <a:rPr lang="sk-SK" dirty="0"/>
              <a:t> </a:t>
            </a:r>
          </a:p>
          <a:p>
            <a:r>
              <a:rPr lang="sk-SK" u="sng" dirty="0"/>
              <a:t>[15]</a:t>
            </a:r>
            <a:r>
              <a:rPr lang="sk-SK" dirty="0"/>
              <a:t> GRAZZINI, </a:t>
            </a:r>
            <a:r>
              <a:rPr lang="sk-SK" dirty="0" err="1"/>
              <a:t>Massimiliano</a:t>
            </a:r>
            <a:r>
              <a:rPr lang="sk-SK" dirty="0"/>
              <a:t>, 2011. </a:t>
            </a:r>
            <a:r>
              <a:rPr lang="sk-SK" i="1" dirty="0" err="1"/>
              <a:t>Higgs</a:t>
            </a:r>
            <a:r>
              <a:rPr lang="sk-SK" i="1" dirty="0"/>
              <a:t> </a:t>
            </a:r>
            <a:r>
              <a:rPr lang="sk-SK" i="1" dirty="0" err="1"/>
              <a:t>cross</a:t>
            </a:r>
            <a:r>
              <a:rPr lang="sk-SK" i="1" dirty="0"/>
              <a:t> </a:t>
            </a:r>
            <a:r>
              <a:rPr lang="sk-SK" i="1" dirty="0" err="1"/>
              <a:t>sections</a:t>
            </a:r>
            <a:r>
              <a:rPr lang="sk-SK" i="1" dirty="0"/>
              <a:t>: a </a:t>
            </a:r>
            <a:r>
              <a:rPr lang="sk-SK" i="1" dirty="0" err="1"/>
              <a:t>brief</a:t>
            </a:r>
            <a:r>
              <a:rPr lang="sk-SK" i="1" dirty="0"/>
              <a:t> </a:t>
            </a:r>
            <a:r>
              <a:rPr lang="sk-SK" i="1" dirty="0" err="1"/>
              <a:t>overview</a:t>
            </a:r>
            <a:r>
              <a:rPr lang="sk-SK" i="1" dirty="0"/>
              <a:t> </a:t>
            </a:r>
            <a:r>
              <a:rPr lang="sk-SK" dirty="0"/>
              <a:t>[online]. </a:t>
            </a:r>
            <a:r>
              <a:rPr lang="sk-SK" dirty="0" err="1"/>
              <a:t>Zurich</a:t>
            </a:r>
            <a:r>
              <a:rPr lang="sk-SK" dirty="0"/>
              <a:t>: </a:t>
            </a:r>
            <a:r>
              <a:rPr lang="sk-SK" dirty="0" err="1"/>
              <a:t>Institute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Theoretical</a:t>
            </a:r>
            <a:r>
              <a:rPr lang="sk-SK" dirty="0"/>
              <a:t> </a:t>
            </a:r>
            <a:r>
              <a:rPr lang="sk-SK" dirty="0" err="1"/>
              <a:t>Physics</a:t>
            </a:r>
            <a:r>
              <a:rPr lang="sk-SK" dirty="0"/>
              <a:t>, </a:t>
            </a:r>
            <a:r>
              <a:rPr lang="sk-SK" dirty="0" err="1"/>
              <a:t>University</a:t>
            </a:r>
            <a:r>
              <a:rPr lang="sk-SK" dirty="0"/>
              <a:t> of </a:t>
            </a:r>
            <a:r>
              <a:rPr lang="sk-SK" dirty="0" err="1"/>
              <a:t>Zurich</a:t>
            </a:r>
            <a:r>
              <a:rPr lang="sk-SK" dirty="0"/>
              <a:t> </a:t>
            </a:r>
            <a:r>
              <a:rPr lang="sk-SK" dirty="0" smtClean="0"/>
              <a:t>[</a:t>
            </a:r>
            <a:r>
              <a:rPr lang="sk-SK" dirty="0"/>
              <a:t>cit. 16.4.2017</a:t>
            </a:r>
            <a:r>
              <a:rPr lang="sk-SK" dirty="0" smtClean="0"/>
              <a:t>].</a:t>
            </a:r>
            <a:endParaRPr lang="sk-SK" dirty="0"/>
          </a:p>
          <a:p>
            <a:r>
              <a:rPr lang="sk-SK" dirty="0" err="1" smtClean="0"/>
              <a:t>Available</a:t>
            </a:r>
            <a:r>
              <a:rPr lang="sk-SK" dirty="0" smtClean="0"/>
              <a:t>: </a:t>
            </a:r>
            <a:r>
              <a:rPr lang="sk-SK" dirty="0"/>
              <a:t>https://indico.in2p3.fr/event/6004/session/8/contribution/111/material/paper/0.pdf</a:t>
            </a:r>
          </a:p>
          <a:p>
            <a:r>
              <a:rPr lang="sk-SK" dirty="0"/>
              <a:t> </a:t>
            </a:r>
          </a:p>
          <a:p>
            <a:r>
              <a:rPr lang="sk-SK" u="sng" dirty="0"/>
              <a:t>[16]</a:t>
            </a:r>
            <a:r>
              <a:rPr lang="sk-SK" dirty="0"/>
              <a:t> DJOUADI, A., KALINOWSKI, J. a SPIRA, M., 1998. HDECAY: a program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Higgs</a:t>
            </a:r>
            <a:r>
              <a:rPr lang="sk-SK" dirty="0"/>
              <a:t> </a:t>
            </a:r>
            <a:r>
              <a:rPr lang="sk-SK" dirty="0" err="1"/>
              <a:t>boson</a:t>
            </a:r>
            <a:r>
              <a:rPr lang="sk-SK" dirty="0"/>
              <a:t> </a:t>
            </a:r>
            <a:r>
              <a:rPr lang="sk-SK" dirty="0" err="1"/>
              <a:t>decays</a:t>
            </a:r>
            <a:r>
              <a:rPr lang="sk-SK" dirty="0"/>
              <a:t> in </a:t>
            </a:r>
            <a:r>
              <a:rPr lang="sk-SK" dirty="0" err="1"/>
              <a:t>the</a:t>
            </a:r>
            <a:r>
              <a:rPr lang="sk-SK" dirty="0"/>
              <a:t> Standard Model and </a:t>
            </a:r>
            <a:r>
              <a:rPr lang="sk-SK" dirty="0" err="1"/>
              <a:t>its</a:t>
            </a:r>
            <a:r>
              <a:rPr lang="sk-SK" dirty="0"/>
              <a:t> </a:t>
            </a:r>
            <a:r>
              <a:rPr lang="sk-SK" dirty="0" err="1"/>
              <a:t>supersymmetric</a:t>
            </a:r>
            <a:r>
              <a:rPr lang="sk-SK" dirty="0"/>
              <a:t> </a:t>
            </a:r>
            <a:r>
              <a:rPr lang="sk-SK" dirty="0" err="1"/>
              <a:t>extension</a:t>
            </a:r>
            <a:r>
              <a:rPr lang="sk-SK" dirty="0"/>
              <a:t>. </a:t>
            </a:r>
            <a:r>
              <a:rPr lang="sk-SK" i="1" dirty="0" err="1"/>
              <a:t>Computer</a:t>
            </a:r>
            <a:r>
              <a:rPr lang="sk-SK" i="1" dirty="0"/>
              <a:t> </a:t>
            </a:r>
            <a:r>
              <a:rPr lang="sk-SK" i="1" dirty="0" err="1"/>
              <a:t>Physics</a:t>
            </a:r>
            <a:r>
              <a:rPr lang="sk-SK" i="1" dirty="0"/>
              <a:t> </a:t>
            </a:r>
            <a:r>
              <a:rPr lang="sk-SK" i="1" dirty="0" err="1"/>
              <a:t>Communications</a:t>
            </a:r>
            <a:r>
              <a:rPr lang="sk-SK" i="1" dirty="0"/>
              <a:t>. </a:t>
            </a:r>
            <a:r>
              <a:rPr lang="sk-SK" b="1" dirty="0"/>
              <a:t>108</a:t>
            </a:r>
            <a:r>
              <a:rPr lang="sk-SK" dirty="0"/>
              <a:t>(1), s. 56-74. ISSN 0010-4655. </a:t>
            </a:r>
          </a:p>
        </p:txBody>
      </p:sp>
      <p:sp>
        <p:nvSpPr>
          <p:cNvPr id="6" name="Obdĺžnik 5"/>
          <p:cNvSpPr/>
          <p:nvPr/>
        </p:nvSpPr>
        <p:spPr>
          <a:xfrm>
            <a:off x="838200" y="5806682"/>
            <a:ext cx="106608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/>
              <a:t>[17] THE ATLAS COLLABORATION, 2015. </a:t>
            </a:r>
            <a:r>
              <a:rPr lang="sk-SK" dirty="0" err="1"/>
              <a:t>Evidence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Higgs-boson</a:t>
            </a:r>
            <a:r>
              <a:rPr lang="sk-SK" dirty="0"/>
              <a:t> </a:t>
            </a:r>
            <a:r>
              <a:rPr lang="sk-SK" dirty="0" err="1"/>
              <a:t>Yukawa</a:t>
            </a:r>
            <a:r>
              <a:rPr lang="sk-SK" dirty="0"/>
              <a:t> </a:t>
            </a:r>
            <a:r>
              <a:rPr lang="sk-SK" dirty="0" err="1"/>
              <a:t>coupling</a:t>
            </a:r>
            <a:r>
              <a:rPr lang="sk-SK" dirty="0"/>
              <a:t> to </a:t>
            </a:r>
            <a:r>
              <a:rPr lang="sk-SK" dirty="0" err="1"/>
              <a:t>tau</a:t>
            </a:r>
            <a:r>
              <a:rPr lang="sk-SK" dirty="0"/>
              <a:t> </a:t>
            </a:r>
            <a:r>
              <a:rPr lang="sk-SK" dirty="0" err="1"/>
              <a:t>leptons</a:t>
            </a:r>
            <a:r>
              <a:rPr lang="sk-SK" dirty="0"/>
              <a:t> </a:t>
            </a:r>
            <a:r>
              <a:rPr lang="sk-SK" dirty="0" err="1"/>
              <a:t>with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ATLAS </a:t>
            </a:r>
            <a:r>
              <a:rPr lang="sk-SK" dirty="0" err="1"/>
              <a:t>detector</a:t>
            </a:r>
            <a:r>
              <a:rPr lang="sk-SK" dirty="0"/>
              <a:t>. </a:t>
            </a:r>
            <a:r>
              <a:rPr lang="sk-SK" i="1" dirty="0"/>
              <a:t>JHEP</a:t>
            </a:r>
            <a:r>
              <a:rPr lang="sk-SK" dirty="0"/>
              <a:t> </a:t>
            </a:r>
            <a:r>
              <a:rPr lang="sk-SK" b="1" dirty="0"/>
              <a:t>04</a:t>
            </a:r>
            <a:r>
              <a:rPr lang="sk-SK" dirty="0"/>
              <a:t>, s. 117. ISSN 1029-8479. </a:t>
            </a:r>
          </a:p>
          <a:p>
            <a:pPr algn="just">
              <a:spcAft>
                <a:spcPts val="0"/>
              </a:spcAft>
            </a:pPr>
            <a:endParaRPr lang="sk-SK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918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Appendices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37</a:t>
            </a:fld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1133090" y="1429078"/>
            <a:ext cx="3878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Monte Carlo simulation </a:t>
            </a:r>
            <a:endParaRPr lang="en-A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BlokTextu 2"/>
              <p:cNvSpPr txBox="1"/>
              <p:nvPr/>
            </p:nvSpPr>
            <p:spPr>
              <a:xfrm>
                <a:off x="1000141" y="1959921"/>
                <a:ext cx="448556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2000" dirty="0" smtClean="0"/>
                  <a:t>signal + background,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2000" dirty="0"/>
                  <a:t>v</a:t>
                </a:r>
                <a:r>
                  <a:rPr lang="en-AU" sz="2000" dirty="0" smtClean="0"/>
                  <a:t>arious</a:t>
                </a:r>
                <a14:m>
                  <m:oMath xmlns:m="http://schemas.openxmlformats.org/officeDocument/2006/math">
                    <m:r>
                      <a:rPr lang="en-AU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processes</m:t>
                    </m:r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AU" sz="2000" dirty="0" smtClean="0"/>
                  <a:t> various weights,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2000" dirty="0" smtClean="0"/>
                  <a:t>perturbative method</a:t>
                </a:r>
                <a:endParaRPr lang="sk-SK" dirty="0"/>
              </a:p>
            </p:txBody>
          </p:sp>
        </mc:Choice>
        <mc:Fallback xmlns="">
          <p:sp>
            <p:nvSpPr>
              <p:cNvPr id="3" name="BlokText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41" y="1959921"/>
                <a:ext cx="4485563" cy="1477328"/>
              </a:xfrm>
              <a:prstGeom prst="rect">
                <a:avLst/>
              </a:prstGeom>
              <a:blipFill rotWithShape="0">
                <a:blip r:embed="rId3"/>
                <a:stretch>
                  <a:fillRect l="-1223" b="-330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BlokTextu 3"/>
              <p:cNvSpPr txBox="1"/>
              <p:nvPr/>
            </p:nvSpPr>
            <p:spPr>
              <a:xfrm>
                <a:off x="5370172" y="1844944"/>
                <a:ext cx="1716657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cross section </a:t>
                </a:r>
                <a14:m>
                  <m:oMath xmlns:m="http://schemas.openxmlformats.org/officeDocument/2006/math">
                    <m:r>
                      <a:rPr lang="sk-SK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sk-SK" dirty="0"/>
              </a:p>
            </p:txBody>
          </p:sp>
        </mc:Choice>
        <mc:Fallback xmlns="">
          <p:sp>
            <p:nvSpPr>
              <p:cNvPr id="4" name="BlokTextu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172" y="1844944"/>
                <a:ext cx="1716657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3191" t="-10000" b="-26667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ĺžnik 6"/>
              <p:cNvSpPr/>
              <p:nvPr/>
            </p:nvSpPr>
            <p:spPr>
              <a:xfrm>
                <a:off x="7445887" y="1969049"/>
                <a:ext cx="1395062" cy="6182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sk-SK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sk-SK" i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sk-SK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sk-SK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sk-SK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7" name="Obdĺžni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5887" y="1969049"/>
                <a:ext cx="1395062" cy="61824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BlokTextu 15"/>
              <p:cNvSpPr txBox="1"/>
              <p:nvPr/>
            </p:nvSpPr>
            <p:spPr>
              <a:xfrm>
                <a:off x="5370172" y="2391177"/>
                <a:ext cx="1378712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>
                    <a:ea typeface="Cambria Math" panose="02040503050406030204" pitchFamily="18" charset="0"/>
                  </a:rPr>
                  <a:t>luminosity</a:t>
                </a:r>
                <a:r>
                  <a:rPr lang="sk-SK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sk-SK">
                        <a:latin typeface="Cambria Math" panose="02040503050406030204" pitchFamily="18" charset="0"/>
                      </a:rPr>
                      <m:t>ℒ</m:t>
                    </m:r>
                  </m:oMath>
                </a14:m>
                <a:endParaRPr lang="sk-SK" dirty="0"/>
              </a:p>
            </p:txBody>
          </p:sp>
        </mc:Choice>
        <mc:Fallback xmlns="">
          <p:sp>
            <p:nvSpPr>
              <p:cNvPr id="16" name="BlokTextu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172" y="2391177"/>
                <a:ext cx="1378712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3982" t="-8197" b="-2459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Obrázok 1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9"/>
          <a:stretch/>
        </p:blipFill>
        <p:spPr bwMode="auto">
          <a:xfrm>
            <a:off x="1266470" y="3507705"/>
            <a:ext cx="4793058" cy="28945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ĺžnik 8"/>
              <p:cNvSpPr/>
              <p:nvPr/>
            </p:nvSpPr>
            <p:spPr>
              <a:xfrm>
                <a:off x="9667417" y="2089136"/>
                <a:ext cx="1250920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sk-SK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k-SK" i="1">
                          <a:latin typeface="Cambria Math" panose="02040503050406030204" pitchFamily="18" charset="0"/>
                        </a:rPr>
                        <m:t>𝜎</m:t>
                      </m:r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9" name="Obdĺžni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7417" y="2089136"/>
                <a:ext cx="1250920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Šípka doprava 20"/>
          <p:cNvSpPr/>
          <p:nvPr/>
        </p:nvSpPr>
        <p:spPr>
          <a:xfrm>
            <a:off x="8984804" y="2069838"/>
            <a:ext cx="465827" cy="40792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BlokTextu 21"/>
              <p:cNvSpPr txBox="1"/>
              <p:nvPr/>
            </p:nvSpPr>
            <p:spPr>
              <a:xfrm>
                <a:off x="5370171" y="2929327"/>
                <a:ext cx="2764538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>
                    <a:ea typeface="Cambria Math" panose="02040503050406030204" pitchFamily="18" charset="0"/>
                  </a:rPr>
                  <a:t>integrated luminosity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sk-SK" b="0" i="0" smtClean="0">
                            <a:latin typeface="Cambria Math" panose="02040503050406030204" pitchFamily="18" charset="0"/>
                          </a:rPr>
                          <m:t>int</m:t>
                        </m:r>
                      </m:sub>
                    </m:sSub>
                  </m:oMath>
                </a14:m>
                <a:endParaRPr lang="sk-SK" dirty="0"/>
              </a:p>
            </p:txBody>
          </p:sp>
        </mc:Choice>
        <mc:Fallback xmlns="">
          <p:sp>
            <p:nvSpPr>
              <p:cNvPr id="22" name="BlokTextu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171" y="2929327"/>
                <a:ext cx="2764538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1987" t="-10000" b="-26667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dĺžnik 11"/>
              <p:cNvSpPr/>
              <p:nvPr/>
            </p:nvSpPr>
            <p:spPr>
              <a:xfrm>
                <a:off x="8610600" y="2912157"/>
                <a:ext cx="22895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sk-SK" b="0" i="0" smtClean="0">
                          <a:latin typeface="Cambria Math" panose="02040503050406030204" pitchFamily="18" charset="0"/>
                        </a:rPr>
                        <m:t>=1411.26 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sk-SK" b="0" i="0" smtClean="0">
                              <a:latin typeface="Cambria Math" panose="02040503050406030204" pitchFamily="18" charset="0"/>
                            </a:rPr>
                            <m:t>pb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2" name="Obdĺžni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912157"/>
                <a:ext cx="2289538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dĺžnik 12"/>
              <p:cNvSpPr/>
              <p:nvPr/>
            </p:nvSpPr>
            <p:spPr>
              <a:xfrm>
                <a:off x="7366994" y="4335461"/>
                <a:ext cx="3499060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𝜎</m:t>
                      </m:r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𝑝𝑝</m:t>
                      </m:r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𝑍</m:t>
                      </m:r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)∙</m:t>
                      </m:r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𝐵𝑟</m:t>
                      </m:r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(</m:t>
                      </m:r>
                      <m:sSup>
                        <m:sSupPr>
                          <m:ctrlP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0</m:t>
                          </m:r>
                        </m:sup>
                      </m:sSup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k-SK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p>
                      <m:r>
                        <a:rPr lang="sk-SK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sk-SK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Obdĺžni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6994" y="4335461"/>
                <a:ext cx="3499060" cy="369332"/>
              </a:xfrm>
              <a:prstGeom prst="rect">
                <a:avLst/>
              </a:prstGeom>
              <a:blipFill rotWithShape="0">
                <a:blip r:embed="rId11"/>
                <a:stretch>
                  <a:fillRect b="-1111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BlokTextu 22"/>
              <p:cNvSpPr txBox="1"/>
              <p:nvPr/>
            </p:nvSpPr>
            <p:spPr>
              <a:xfrm>
                <a:off x="5896958" y="4207735"/>
                <a:ext cx="1149883" cy="64633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sk-SK" dirty="0">
                    <a:ea typeface="Cambria Math" panose="02040503050406030204" pitchFamily="18" charset="0"/>
                  </a:rPr>
                  <a:t>b</a:t>
                </a:r>
                <a:r>
                  <a:rPr lang="en-AU" dirty="0" smtClean="0">
                    <a:ea typeface="Cambria Math" panose="02040503050406030204" pitchFamily="18" charset="0"/>
                  </a:rPr>
                  <a:t>ranching ratio </a:t>
                </a:r>
                <a14:m>
                  <m:oMath xmlns:m="http://schemas.openxmlformats.org/officeDocument/2006/math">
                    <m:r>
                      <a:rPr lang="sk-SK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𝐵𝑟</m:t>
                    </m:r>
                  </m:oMath>
                </a14:m>
                <a:endParaRPr lang="sk-SK" dirty="0"/>
              </a:p>
            </p:txBody>
          </p:sp>
        </mc:Choice>
        <mc:Fallback xmlns="">
          <p:sp>
            <p:nvSpPr>
              <p:cNvPr id="23" name="BlokTextu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6958" y="4207735"/>
                <a:ext cx="1149883" cy="646331"/>
              </a:xfrm>
              <a:prstGeom prst="rect">
                <a:avLst/>
              </a:prstGeom>
              <a:blipFill rotWithShape="0">
                <a:blip r:embed="rId12"/>
                <a:stretch>
                  <a:fillRect l="-4233" t="-4717" r="-5291" b="-1415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ahnutá šípka doľava 13"/>
          <p:cNvSpPr/>
          <p:nvPr/>
        </p:nvSpPr>
        <p:spPr>
          <a:xfrm>
            <a:off x="11009260" y="2211282"/>
            <a:ext cx="753349" cy="1751382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BlokTextu 23"/>
              <p:cNvSpPr txBox="1"/>
              <p:nvPr/>
            </p:nvSpPr>
            <p:spPr>
              <a:xfrm>
                <a:off x="9937391" y="3615023"/>
                <a:ext cx="962747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sk-SK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sk-SK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4" name="BlokTextu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7391" y="3615023"/>
                <a:ext cx="962747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BlokTextu 24"/>
              <p:cNvSpPr txBox="1"/>
              <p:nvPr/>
            </p:nvSpPr>
            <p:spPr>
              <a:xfrm>
                <a:off x="5892840" y="5115676"/>
                <a:ext cx="1284304" cy="64633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>
                    <a:ea typeface="Cambria Math" panose="02040503050406030204" pitchFamily="18" charset="0"/>
                  </a:rPr>
                  <a:t>detector efficiency </a:t>
                </a:r>
                <a14:m>
                  <m:oMath xmlns:m="http://schemas.openxmlformats.org/officeDocument/2006/math">
                    <m:r>
                      <a:rPr lang="sk-SK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endParaRPr lang="sk-SK" dirty="0"/>
              </a:p>
            </p:txBody>
          </p:sp>
        </mc:Choice>
        <mc:Fallback xmlns="">
          <p:sp>
            <p:nvSpPr>
              <p:cNvPr id="25" name="BlokTextu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840" y="5115676"/>
                <a:ext cx="1284304" cy="646331"/>
              </a:xfrm>
              <a:prstGeom prst="rect">
                <a:avLst/>
              </a:prstGeom>
              <a:blipFill rotWithShape="0">
                <a:blip r:embed="rId14"/>
                <a:stretch>
                  <a:fillRect l="-4286" t="-4717" b="-1415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Obdĺžnik 25"/>
              <p:cNvSpPr/>
              <p:nvPr/>
            </p:nvSpPr>
            <p:spPr>
              <a:xfrm>
                <a:off x="7371097" y="5046825"/>
                <a:ext cx="1761636" cy="75225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ε</m:t>
                      </m:r>
                      <m:r>
                        <a:rPr lang="sk-SK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pHide m:val="on"/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𝑟𝑒𝑐</m:t>
                              </m:r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𝑀𝐶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supHide m:val="on"/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𝑔𝑒𝑛</m:t>
                              </m:r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𝑀𝐶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6" name="Obdĺžnik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097" y="5046825"/>
                <a:ext cx="1761636" cy="75225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Šípka doprava 26"/>
          <p:cNvSpPr/>
          <p:nvPr/>
        </p:nvSpPr>
        <p:spPr>
          <a:xfrm>
            <a:off x="9217717" y="5234876"/>
            <a:ext cx="465827" cy="40792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Obdĺžnik 27"/>
              <p:cNvSpPr/>
              <p:nvPr/>
            </p:nvSpPr>
            <p:spPr>
              <a:xfrm>
                <a:off x="9755369" y="5055124"/>
                <a:ext cx="2243243" cy="1215076"/>
              </a:xfrm>
              <a:prstGeom prst="rect">
                <a:avLst/>
              </a:prstGeom>
              <a:solidFill>
                <a:srgbClr val="23FF05"/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sk-SK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sk-SK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𝑟𝑒𝑐</m:t>
                          </m:r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limLow>
                            <m:limLow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f>
                                    <m:fPr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p>
                                          <m:r>
                                            <a:rPr lang="sk-SK" i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sk-SK" i="0">
                                              <a:latin typeface="Cambria Math" panose="02040503050406030204" pitchFamily="18" charset="0"/>
                                            </a:rPr>
                                            <m:t>ℒ</m:t>
                                          </m:r>
                                        </m:e>
                                        <m:sub>
                                          <m: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  <m:t>𝑖𝑛𝑡</m:t>
                                          </m:r>
                                        </m:sub>
                                      </m:sSub>
                                      <m:sSup>
                                        <m:sSupPr>
                                          <m:ctrlP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sk-SK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sk-SK" i="1">
                                                  <a:latin typeface="Cambria Math" panose="02040503050406030204" pitchFamily="18" charset="0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sk-SK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  <m:t>𝑀𝐶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nary>
                                        <m:naryPr>
                                          <m:chr m:val="∑"/>
                                          <m:limLoc m:val="undOvr"/>
                                          <m:supHide m:val="on"/>
                                          <m:ctrlP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  <m:t>𝑔𝑒𝑛</m:t>
                                          </m:r>
                                          <m:r>
                                            <a:rPr lang="sk-SK" i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sk-SK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/>
                                        <m:e>
                                          <m:sSup>
                                            <m:sSupPr>
                                              <m:ctrlPr>
                                                <a:rPr lang="sk-SK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sk-SK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sk-SK" i="1">
                                                      <a:latin typeface="Cambria Math" panose="02040503050406030204" pitchFamily="18" charset="0"/>
                                                    </a:rPr>
                                                    <m:t>𝑤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sk-SK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sk-SK" i="1">
                                                  <a:latin typeface="Cambria Math" panose="02040503050406030204" pitchFamily="18" charset="0"/>
                                                </a:rPr>
                                                <m:t>𝑀𝐶</m:t>
                                              </m:r>
                                            </m:sup>
                                          </m:sSup>
                                        </m:e>
                                      </m:nary>
                                    </m:den>
                                  </m:f>
                                </m:e>
                              </m:groupChr>
                            </m:e>
                            <m:lim>
                              <m:eqArr>
                                <m:eqArr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&amp; </m:t>
                                  </m:r>
                                </m:e>
                                <m:e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&amp;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   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𝑀𝐶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𝑒𝑣𝑒𝑛𝑡</m:t>
                                  </m:r>
                                </m:e>
                                <m:e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&amp;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𝑡𝑜𝑡𝑎𝑙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sk-SK" b="0" i="1" smtClean="0">
                                      <a:latin typeface="Cambria Math" panose="02040503050406030204" pitchFamily="18" charset="0"/>
                                    </a:rPr>
                                    <m:t>𝑤𝑒𝑖𝑔h𝑡</m:t>
                                  </m:r>
                                </m:e>
                              </m:eqArr>
                            </m:lim>
                          </m:limLow>
                        </m:e>
                      </m:nary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8" name="Obdĺžnik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5369" y="5055124"/>
                <a:ext cx="2243243" cy="1215076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Zahnutá šípka doľava 28"/>
          <p:cNvSpPr/>
          <p:nvPr/>
        </p:nvSpPr>
        <p:spPr>
          <a:xfrm>
            <a:off x="10957607" y="4399472"/>
            <a:ext cx="457200" cy="62208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13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Appendices – Preselection</a:t>
            </a:r>
            <a:r>
              <a:rPr lang="sk-SK" dirty="0" smtClean="0"/>
              <a:t> (2016)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38</a:t>
            </a:fld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1133090" y="1429078"/>
            <a:ext cx="3492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Trigger selection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BlokTextu 2"/>
              <p:cNvSpPr txBox="1"/>
              <p:nvPr/>
            </p:nvSpPr>
            <p:spPr>
              <a:xfrm>
                <a:off x="1228844" y="1785145"/>
                <a:ext cx="4867156" cy="1256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sk-SK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bSup>
                    <m:r>
                      <a:rPr lang="sk-SK" sz="1600" i="1">
                        <a:latin typeface="Cambria Math" panose="02040503050406030204" pitchFamily="18" charset="0"/>
                      </a:rPr>
                      <m:t>&gt;15 </m:t>
                    </m:r>
                    <m:r>
                      <m:rPr>
                        <m:sty m:val="p"/>
                      </m:rPr>
                      <a:rPr lang="sk-SK" sz="160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sk-SK" sz="1600" dirty="0" smtClean="0"/>
                  <a:t>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sk-SK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sk-SK" sz="1600" i="1">
                        <a:latin typeface="Cambria Math" panose="02040503050406030204" pitchFamily="18" charset="0"/>
                      </a:rPr>
                      <m:t>&gt;10 </m:t>
                    </m:r>
                    <m:r>
                      <m:rPr>
                        <m:sty m:val="p"/>
                      </m:rPr>
                      <a:rPr lang="sk-SK" sz="160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sk-SK" sz="1600" dirty="0" smtClean="0"/>
                  <a:t>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sk-SK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sk-SK" sz="1600" i="1">
                        <a:latin typeface="Cambria Math" panose="02040503050406030204" pitchFamily="18" charset="0"/>
                      </a:rPr>
                      <m:t>&lt;2,47</m:t>
                    </m:r>
                  </m:oMath>
                </a14:m>
                <a:r>
                  <a:rPr lang="sk-SK" sz="1600" dirty="0" smtClean="0"/>
                  <a:t>,</a:t>
                </a:r>
              </a:p>
            </p:txBody>
          </p:sp>
        </mc:Choice>
        <mc:Fallback xmlns="">
          <p:sp>
            <p:nvSpPr>
              <p:cNvPr id="3" name="BlokText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844" y="1785145"/>
                <a:ext cx="4867156" cy="1256434"/>
              </a:xfrm>
              <a:prstGeom prst="rect">
                <a:avLst/>
              </a:prstGeom>
              <a:blipFill rotWithShape="0">
                <a:blip r:embed="rId3"/>
                <a:stretch>
                  <a:fillRect l="-501" b="-534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BlokTextu 3"/>
              <p:cNvSpPr txBox="1"/>
              <p:nvPr/>
            </p:nvSpPr>
            <p:spPr>
              <a:xfrm>
                <a:off x="6096000" y="1521411"/>
                <a:ext cx="1777666" cy="36933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AU" dirty="0" err="1" smtClean="0"/>
                  <a:t>pseudorapidity</a:t>
                </a:r>
                <a:r>
                  <a:rPr lang="en-AU" dirty="0" smtClean="0"/>
                  <a:t> </a:t>
                </a:r>
                <a14:m>
                  <m:oMath xmlns:m="http://schemas.openxmlformats.org/officeDocument/2006/math">
                    <m:r>
                      <a:rPr lang="en-A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endParaRPr lang="en-AU" dirty="0"/>
              </a:p>
            </p:txBody>
          </p:sp>
        </mc:Choice>
        <mc:Fallback xmlns="">
          <p:sp>
            <p:nvSpPr>
              <p:cNvPr id="4" name="BlokTextu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521411"/>
                <a:ext cx="177766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740" t="-10000" b="-2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BlokTextu 15"/>
          <p:cNvSpPr txBox="1"/>
          <p:nvPr/>
        </p:nvSpPr>
        <p:spPr>
          <a:xfrm>
            <a:off x="1128852" y="2971489"/>
            <a:ext cx="4478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 of lepton reconstruction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BlokTextu 17"/>
              <p:cNvSpPr txBox="1"/>
              <p:nvPr/>
            </p:nvSpPr>
            <p:spPr>
              <a:xfrm>
                <a:off x="1228844" y="3341551"/>
                <a:ext cx="4867156" cy="42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1600" dirty="0" smtClean="0"/>
                  <a:t>purity </a:t>
                </a:r>
                <a14:m>
                  <m:oMath xmlns:m="http://schemas.openxmlformats.org/officeDocument/2006/math">
                    <m:r>
                      <a:rPr lang="en-AU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AU" sz="1600" dirty="0" smtClean="0"/>
                  <a:t> reconstruction efficiency</a:t>
                </a:r>
              </a:p>
            </p:txBody>
          </p:sp>
        </mc:Choice>
        <mc:Fallback xmlns="">
          <p:sp>
            <p:nvSpPr>
              <p:cNvPr id="18" name="BlokTextu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844" y="3341551"/>
                <a:ext cx="4867156" cy="422808"/>
              </a:xfrm>
              <a:prstGeom prst="rect">
                <a:avLst/>
              </a:prstGeom>
              <a:blipFill rotWithShape="0">
                <a:blip r:embed="rId5"/>
                <a:stretch>
                  <a:fillRect l="-501" b="-17143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BlokTextu 19"/>
          <p:cNvSpPr txBox="1"/>
          <p:nvPr/>
        </p:nvSpPr>
        <p:spPr>
          <a:xfrm>
            <a:off x="1128854" y="3770268"/>
            <a:ext cx="4129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Lepton isolation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BlokTextu 20"/>
              <p:cNvSpPr txBox="1"/>
              <p:nvPr/>
            </p:nvSpPr>
            <p:spPr>
              <a:xfrm>
                <a:off x="1228844" y="3970323"/>
                <a:ext cx="4867156" cy="728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k-SK" sz="1600" dirty="0" smtClean="0"/>
                  <a:t>„</a:t>
                </a:r>
                <a:r>
                  <a:rPr lang="en-AU" sz="1600" dirty="0" smtClean="0"/>
                  <a:t>free isolation</a:t>
                </a:r>
                <a:r>
                  <a:rPr lang="sk-SK" sz="1600" dirty="0" smtClean="0"/>
                  <a:t>“ </a:t>
                </a:r>
                <a14:m>
                  <m:oMath xmlns:m="http://schemas.openxmlformats.org/officeDocument/2006/math">
                    <m:r>
                      <a:rPr lang="sk-SK" sz="1600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sk-SK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sk-SK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sk-SK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sz="16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sk-SK" sz="1600" i="1">
                                <a:latin typeface="Cambria Math" panose="02040503050406030204" pitchFamily="18" charset="0"/>
                              </a:rPr>
                              <m:t>𝑖𝑠𝑜</m:t>
                            </m:r>
                            <m:r>
                              <a:rPr lang="sk-SK" sz="1600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sk-SK" sz="1600" i="1">
                                <a:latin typeface="Cambria Math" panose="02040503050406030204" pitchFamily="18" charset="0"/>
                              </a:rPr>
                              <m:t>𝑙𝑒𝑝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sk-SK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sz="16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sk-SK" sz="1600" i="1">
                                <a:latin typeface="Cambria Math" panose="02040503050406030204" pitchFamily="18" charset="0"/>
                              </a:rPr>
                              <m:t>𝑙𝑒𝑝</m:t>
                            </m:r>
                          </m:sub>
                        </m:sSub>
                      </m:den>
                    </m:f>
                    <m:r>
                      <a:rPr lang="sk-SK" sz="1600" b="0" i="1" smtClean="0">
                        <a:latin typeface="Cambria Math" panose="02040503050406030204" pitchFamily="18" charset="0"/>
                      </a:rPr>
                      <m:t>=99%</m:t>
                    </m:r>
                  </m:oMath>
                </a14:m>
                <a:r>
                  <a:rPr lang="sk-SK" sz="1600" dirty="0" smtClean="0"/>
                  <a:t>,</a:t>
                </a:r>
              </a:p>
            </p:txBody>
          </p:sp>
        </mc:Choice>
        <mc:Fallback xmlns="">
          <p:sp>
            <p:nvSpPr>
              <p:cNvPr id="21" name="BlokTextu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844" y="3970323"/>
                <a:ext cx="4867156" cy="728982"/>
              </a:xfrm>
              <a:prstGeom prst="rect">
                <a:avLst/>
              </a:prstGeom>
              <a:blipFill rotWithShape="0">
                <a:blip r:embed="rId6"/>
                <a:stretch>
                  <a:fillRect l="-50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BlokTextu 21"/>
          <p:cNvSpPr txBox="1"/>
          <p:nvPr/>
        </p:nvSpPr>
        <p:spPr>
          <a:xfrm>
            <a:off x="1128853" y="4635579"/>
            <a:ext cx="4129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Invariant mass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BlokTextu 22"/>
              <p:cNvSpPr txBox="1"/>
              <p:nvPr/>
            </p:nvSpPr>
            <p:spPr>
              <a:xfrm>
                <a:off x="1228844" y="5006093"/>
                <a:ext cx="486715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  <m:r>
                      <a:rPr lang="sk-SK" sz="1600" i="1">
                        <a:latin typeface="Cambria Math" panose="02040503050406030204" pitchFamily="18" charset="0"/>
                      </a:rPr>
                      <m:t>&lt;100 </m:t>
                    </m:r>
                    <m:r>
                      <m:rPr>
                        <m:sty m:val="p"/>
                      </m:rPr>
                      <a:rPr lang="sk-SK" sz="160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sk-SK" sz="1600" dirty="0" smtClean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1600" b="0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sk-SK" sz="16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k-SK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sk-SK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sk-SK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sk-SK" sz="1600" dirty="0" smtClean="0"/>
                  <a:t>),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𝑙𝑙</m:t>
                        </m:r>
                      </m:sub>
                    </m:sSub>
                    <m:r>
                      <a:rPr lang="sk-SK" sz="16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sk-SK" sz="1600" b="0" i="1" smtClean="0">
                        <a:latin typeface="Cambria Math" panose="02040503050406030204" pitchFamily="18" charset="0"/>
                      </a:rPr>
                      <m:t>80</m:t>
                    </m:r>
                    <m:r>
                      <a:rPr lang="sk-SK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sk-SK" sz="160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sk-SK" sz="16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1600" i="1" dirty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sk-SK" sz="16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sk-SK" sz="1600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k-SK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sk-SK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sk-SK" sz="1600" dirty="0" smtClean="0"/>
                  <a:t>),</a:t>
                </a:r>
              </a:p>
            </p:txBody>
          </p:sp>
        </mc:Choice>
        <mc:Fallback xmlns="">
          <p:sp>
            <p:nvSpPr>
              <p:cNvPr id="23" name="BlokTextu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844" y="5006093"/>
                <a:ext cx="4867156" cy="830997"/>
              </a:xfrm>
              <a:prstGeom prst="rect">
                <a:avLst/>
              </a:prstGeom>
              <a:blipFill rotWithShape="0">
                <a:blip r:embed="rId7"/>
                <a:stretch>
                  <a:fillRect l="-501" b="-365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ĺžnik 6"/>
              <p:cNvSpPr/>
              <p:nvPr/>
            </p:nvSpPr>
            <p:spPr>
              <a:xfrm>
                <a:off x="8410009" y="1348735"/>
                <a:ext cx="1867178" cy="71468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i="1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sk-SK" i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k-SK" i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tan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num>
                                    <m:den>
                                      <m:r>
                                        <a:rPr lang="sk-SK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7" name="Obdĺžni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0009" y="1348735"/>
                <a:ext cx="1867178" cy="71468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BlokTextu 8"/>
              <p:cNvSpPr txBox="1"/>
              <p:nvPr/>
            </p:nvSpPr>
            <p:spPr>
              <a:xfrm>
                <a:off x="8610600" y="2136363"/>
                <a:ext cx="12394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k-SK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sk-SK" dirty="0" smtClean="0"/>
                  <a:t> </a:t>
                </a:r>
                <a:r>
                  <a:rPr lang="en-AU" dirty="0" smtClean="0"/>
                  <a:t>polar angle</a:t>
                </a:r>
                <a:endParaRPr lang="en-AU" dirty="0"/>
              </a:p>
            </p:txBody>
          </p:sp>
        </mc:Choice>
        <mc:Fallback xmlns="">
          <p:sp>
            <p:nvSpPr>
              <p:cNvPr id="9" name="BlokText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136363"/>
                <a:ext cx="1239442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6897" t="-28261" r="-10837" b="-5000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BlokTextu 25"/>
          <p:cNvSpPr txBox="1"/>
          <p:nvPr/>
        </p:nvSpPr>
        <p:spPr>
          <a:xfrm>
            <a:off x="6096000" y="2885520"/>
            <a:ext cx="1539460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AU" dirty="0" smtClean="0"/>
              <a:t>invariant mass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ĺžnik 9"/>
              <p:cNvSpPr/>
              <p:nvPr/>
            </p:nvSpPr>
            <p:spPr>
              <a:xfrm>
                <a:off x="8410009" y="2885520"/>
                <a:ext cx="3323539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𝑙𝑙</m:t>
                              </m:r>
                            </m:sub>
                          </m:sSub>
                        </m:e>
                        <m:sup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sk-SK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sk-SK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0" name="Obdĺžni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0009" y="2885520"/>
                <a:ext cx="3323539" cy="369332"/>
              </a:xfrm>
              <a:prstGeom prst="rect">
                <a:avLst/>
              </a:prstGeom>
              <a:blipFill rotWithShape="0">
                <a:blip r:embed="rId10"/>
                <a:stretch>
                  <a:fillRect t="-20635" b="-476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BlokTextu 26"/>
              <p:cNvSpPr txBox="1"/>
              <p:nvPr/>
            </p:nvSpPr>
            <p:spPr>
              <a:xfrm>
                <a:off x="8610600" y="3493269"/>
                <a:ext cx="34136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acc>
                  </m:oMath>
                </a14:m>
                <a:r>
                  <a:rPr lang="sk-SK" dirty="0" smtClean="0"/>
                  <a:t> </a:t>
                </a:r>
                <a:r>
                  <a:rPr lang="en-AU" dirty="0" smtClean="0"/>
                  <a:t>lepton energy and momentum</a:t>
                </a:r>
                <a:endParaRPr lang="en-AU" dirty="0"/>
              </a:p>
            </p:txBody>
          </p:sp>
        </mc:Choice>
        <mc:Fallback xmlns="">
          <p:sp>
            <p:nvSpPr>
              <p:cNvPr id="27" name="BlokTextu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3493269"/>
                <a:ext cx="3413627" cy="276999"/>
              </a:xfrm>
              <a:prstGeom prst="rect">
                <a:avLst/>
              </a:prstGeom>
              <a:blipFill rotWithShape="0">
                <a:blip r:embed="rId11"/>
                <a:stretch>
                  <a:fillRect l="-2504" t="-28889" r="-3578" b="-53333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BlokTextu 27"/>
          <p:cNvSpPr txBox="1"/>
          <p:nvPr/>
        </p:nvSpPr>
        <p:spPr>
          <a:xfrm>
            <a:off x="1128853" y="5835199"/>
            <a:ext cx="5755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Charge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conservation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k-SK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dilepton</a:t>
            </a: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decays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894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brázok 1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11" b="3650"/>
          <a:stretch/>
        </p:blipFill>
        <p:spPr bwMode="auto">
          <a:xfrm>
            <a:off x="5755889" y="1556393"/>
            <a:ext cx="5709422" cy="31988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Appendices – Preselection</a:t>
            </a:r>
            <a:r>
              <a:rPr lang="sk-SK" dirty="0"/>
              <a:t> (2016)</a:t>
            </a:r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39</a:t>
            </a:fld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1133090" y="1429078"/>
            <a:ext cx="3492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Collinear approximation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BlokTextu 2"/>
              <p:cNvSpPr txBox="1"/>
              <p:nvPr/>
            </p:nvSpPr>
            <p:spPr>
              <a:xfrm>
                <a:off x="1228844" y="1844576"/>
                <a:ext cx="525650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1600" dirty="0" smtClean="0"/>
                  <a:t>neutrino flight direction </a:t>
                </a:r>
                <a14:m>
                  <m:oMath xmlns:m="http://schemas.openxmlformats.org/officeDocument/2006/math">
                    <m:r>
                      <a:rPr lang="en-AU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AU" sz="1600" dirty="0" smtClean="0"/>
                  <a:t> lepton direction</a:t>
                </a:r>
                <a:r>
                  <a:rPr lang="sk-SK" sz="1600" dirty="0" smtClean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sk-SK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sk-SK" sz="1600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sk-SK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sk-SK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sk-SK" sz="1600" dirty="0" smtClean="0"/>
                  <a:t>),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k-SK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sk-SK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sk-SK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  <m:r>
                      <a:rPr lang="sk-SK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sk-SK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sk-SK" sz="1600" dirty="0" smtClean="0"/>
                  <a:t> </a:t>
                </a:r>
                <a:r>
                  <a:rPr lang="en-AU" sz="1600" dirty="0" smtClean="0"/>
                  <a:t>mass neglected, 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1600" dirty="0" smtClean="0"/>
                  <a:t>azimuthal angle between leptons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sk-SK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16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sk-SK" sz="16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func>
                    <m:r>
                      <a:rPr lang="sk-SK" sz="1600" i="1">
                        <a:latin typeface="Cambria Math" panose="02040503050406030204" pitchFamily="18" charset="0"/>
                      </a:rPr>
                      <m:t>&gt;−1</m:t>
                    </m:r>
                  </m:oMath>
                </a14:m>
                <a:r>
                  <a:rPr lang="sk-SK" sz="1600" dirty="0"/>
                  <a:t> </a:t>
                </a:r>
                <a:r>
                  <a:rPr lang="sk-SK" sz="1600" dirty="0" smtClean="0"/>
                  <a:t>, </a:t>
                </a:r>
              </a:p>
            </p:txBody>
          </p:sp>
        </mc:Choice>
        <mc:Fallback xmlns="">
          <p:sp>
            <p:nvSpPr>
              <p:cNvPr id="3" name="BlokText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844" y="1844576"/>
                <a:ext cx="5256508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464" b="-306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dĺžnik 7"/>
              <p:cNvSpPr/>
              <p:nvPr/>
            </p:nvSpPr>
            <p:spPr>
              <a:xfrm>
                <a:off x="4453539" y="1475244"/>
                <a:ext cx="2585836" cy="369332"/>
              </a:xfrm>
              <a:prstGeom prst="rect">
                <a:avLst/>
              </a:prstGeom>
              <a:solidFill>
                <a:srgbClr val="23FF05"/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sk-SK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sk-SK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→</m:t>
                    </m:r>
                    <m:sSup>
                      <m:sSupPr>
                        <m:ctrlPr>
                          <a:rPr lang="sk-SK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p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sk-SK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p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r>
                      <a:rPr lang="sk-SK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→</m:t>
                    </m:r>
                    <m:sSup>
                      <m:sSupPr>
                        <m:ctrlPr>
                          <a:rPr lang="sk-SK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p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acc>
                      <m:accPr>
                        <m:chr m:val="̅"/>
                        <m:ctrlPr>
                          <a:rPr lang="sk-SK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𝜈</m:t>
                        </m:r>
                      </m:e>
                    </m:acc>
                    <m:r>
                      <a:rPr lang="sk-SK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𝜈</m:t>
                    </m:r>
                    <m:sSup>
                      <m:sSupPr>
                        <m:ctrlPr>
                          <a:rPr lang="sk-SK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p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acc>
                      <m:accPr>
                        <m:chr m:val="̅"/>
                        <m:ctrlPr>
                          <a:rPr lang="sk-SK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k-SK" i="1"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𝜈</m:t>
                        </m:r>
                      </m:e>
                    </m:acc>
                    <m:r>
                      <a:rPr lang="sk-SK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𝜈</m:t>
                    </m:r>
                  </m:oMath>
                </a14:m>
                <a:r>
                  <a:rPr lang="sk-SK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 </a:t>
                </a:r>
                <a:endParaRPr lang="sk-SK" dirty="0"/>
              </a:p>
            </p:txBody>
          </p:sp>
        </mc:Choice>
        <mc:Fallback xmlns="">
          <p:sp>
            <p:nvSpPr>
              <p:cNvPr id="8" name="Obdĺžni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539" y="1475244"/>
                <a:ext cx="2585836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234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BlokTextu 10"/>
              <p:cNvSpPr txBox="1"/>
              <p:nvPr/>
            </p:nvSpPr>
            <p:spPr>
              <a:xfrm>
                <a:off x="6326484" y="4788467"/>
                <a:ext cx="58655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sk-S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sk-SK" dirty="0" smtClean="0"/>
                  <a:t> </a:t>
                </a:r>
                <a:r>
                  <a:rPr lang="en-AU" dirty="0" smtClean="0"/>
                  <a:t>mass reconstruction with respect to</a:t>
                </a:r>
                <a:r>
                  <a:rPr lang="sk-SK" dirty="0" smtClean="0"/>
                  <a:t> </a:t>
                </a:r>
                <a:r>
                  <a:rPr lang="en-AU" dirty="0" smtClean="0"/>
                  <a:t>the collinear approx.</a:t>
                </a:r>
                <a:endParaRPr lang="en-AU" dirty="0"/>
              </a:p>
            </p:txBody>
          </p:sp>
        </mc:Choice>
        <mc:Fallback xmlns="">
          <p:sp>
            <p:nvSpPr>
              <p:cNvPr id="11" name="BlokTextu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484" y="4788467"/>
                <a:ext cx="5865516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BlokTextu 11"/>
          <p:cNvSpPr txBox="1"/>
          <p:nvPr/>
        </p:nvSpPr>
        <p:spPr>
          <a:xfrm>
            <a:off x="6485351" y="5253488"/>
            <a:ext cx="3365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/>
              <a:t>MET ... </a:t>
            </a:r>
            <a:r>
              <a:rPr lang="en-AU" dirty="0" smtClean="0"/>
              <a:t>missing energy transversal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dĺžnik 12"/>
              <p:cNvSpPr/>
              <p:nvPr/>
            </p:nvSpPr>
            <p:spPr>
              <a:xfrm>
                <a:off x="265977" y="3440795"/>
                <a:ext cx="6452779" cy="45967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𝑐𝑜𝑙𝑙</m:t>
                          </m:r>
                        </m:sub>
                        <m:sup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sk-SK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sk-SK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k-SK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sk-SK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lang="sk-SK" i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3" name="Obdĺžni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77" y="3440795"/>
                <a:ext cx="6452779" cy="459678"/>
              </a:xfrm>
              <a:prstGeom prst="rect">
                <a:avLst/>
              </a:prstGeom>
              <a:blipFill rotWithShape="0">
                <a:blip r:embed="rId7"/>
                <a:stretch>
                  <a:fillRect b="-12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Šípka nadol 23"/>
          <p:cNvSpPr/>
          <p:nvPr/>
        </p:nvSpPr>
        <p:spPr>
          <a:xfrm>
            <a:off x="3056085" y="2978973"/>
            <a:ext cx="436281" cy="43036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ĺžnik 13"/>
              <p:cNvSpPr/>
              <p:nvPr/>
            </p:nvSpPr>
            <p:spPr>
              <a:xfrm>
                <a:off x="1523598" y="4533525"/>
                <a:ext cx="1087734" cy="727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k-SK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4" name="Obdĺžni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3598" y="4533525"/>
                <a:ext cx="1087734" cy="72731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BlokTextu 24"/>
          <p:cNvSpPr txBox="1"/>
          <p:nvPr/>
        </p:nvSpPr>
        <p:spPr>
          <a:xfrm>
            <a:off x="1228844" y="4035899"/>
            <a:ext cx="5489912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600" dirty="0" smtClean="0"/>
              <a:t>leads to excluding of non physical event reconstruction</a:t>
            </a:r>
            <a:r>
              <a:rPr lang="sk-SK" sz="1600" dirty="0" smtClean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bdĺžnik 14"/>
              <p:cNvSpPr/>
              <p:nvPr/>
            </p:nvSpPr>
            <p:spPr>
              <a:xfrm>
                <a:off x="2648098" y="4532294"/>
                <a:ext cx="1093055" cy="727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k-SK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5" name="Obdĺžnik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098" y="4532294"/>
                <a:ext cx="1093055" cy="72789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dĺžnik 16"/>
              <p:cNvSpPr/>
              <p:nvPr/>
            </p:nvSpPr>
            <p:spPr>
              <a:xfrm>
                <a:off x="3865031" y="4693748"/>
                <a:ext cx="1370760" cy="40498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sk-SK" i="0">
                                  <a:latin typeface="Cambria Math" panose="02040503050406030204" pitchFamily="18" charset="0"/>
                                </a:rPr>
                                <m:t>1,2</m:t>
                              </m:r>
                            </m:sub>
                          </m:sSub>
                          <m:r>
                            <a:rPr lang="sk-SK" i="0">
                              <a:latin typeface="Cambria Math" panose="02040503050406030204" pitchFamily="18" charset="0"/>
                            </a:rPr>
                            <m:t>∈(0,1</m:t>
                          </m:r>
                        </m:e>
                      </m:d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7" name="Obdĺžnik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5031" y="4693748"/>
                <a:ext cx="1370760" cy="404983"/>
              </a:xfrm>
              <a:prstGeom prst="rect">
                <a:avLst/>
              </a:prstGeom>
              <a:blipFill rotWithShape="0">
                <a:blip r:embed="rId10"/>
                <a:stretch>
                  <a:fillRect t="-150000" r="-45374" b="-2250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332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38313" cy="1325563"/>
          </a:xfrm>
        </p:spPr>
        <p:txBody>
          <a:bodyPr/>
          <a:lstStyle/>
          <a:p>
            <a:r>
              <a:rPr lang="en-AU" dirty="0" smtClean="0"/>
              <a:t>The ATLAS experiment at the LHC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4</a:t>
            </a:fld>
            <a:endParaRPr lang="sk-SK"/>
          </a:p>
        </p:txBody>
      </p:sp>
      <p:pic>
        <p:nvPicPr>
          <p:cNvPr id="8" name="Obrázok 7"/>
          <p:cNvPicPr/>
          <p:nvPr/>
        </p:nvPicPr>
        <p:blipFill rotWithShape="1">
          <a:blip r:embed="rId3"/>
          <a:srcRect l="23809" t="18577" r="29762" b="20517"/>
          <a:stretch/>
        </p:blipFill>
        <p:spPr bwMode="auto">
          <a:xfrm>
            <a:off x="6844413" y="515482"/>
            <a:ext cx="4671060" cy="34461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BlokTextu 8"/>
              <p:cNvSpPr txBox="1"/>
              <p:nvPr/>
            </p:nvSpPr>
            <p:spPr>
              <a:xfrm>
                <a:off x="838200" y="1509444"/>
                <a:ext cx="6050712" cy="5310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19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Inner detector</a:t>
                </a:r>
                <a:r>
                  <a:rPr lang="sk-SK" sz="19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sk-SK" sz="1900" dirty="0" smtClean="0"/>
                  <a:t>(</a:t>
                </a:r>
                <a:r>
                  <a:rPr lang="en-AU" sz="1900" dirty="0" smtClean="0"/>
                  <a:t>pixel detector, semiconductor tracker, transition radiation tracker, solenoid</a:t>
                </a:r>
                <a:r>
                  <a:rPr lang="sk-SK" sz="1900" dirty="0" smtClean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sk-SK" sz="19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k-SK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sk-SK" sz="1900" b="0" i="1" smtClean="0">
                        <a:latin typeface="Cambria Math" panose="02040503050406030204" pitchFamily="18" charset="0"/>
                      </a:rPr>
                      <m:t>&lt;2.5</m:t>
                    </m:r>
                  </m:oMath>
                </a14:m>
                <a:r>
                  <a:rPr lang="en-AU" sz="1900" dirty="0" smtClean="0"/>
                  <a:t>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19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Electromagnetic calorimeter</a:t>
                </a:r>
                <a:r>
                  <a:rPr lang="en-AU" sz="1900" dirty="0" smtClean="0"/>
                  <a:t> (absorber: lead layer</a:t>
                </a:r>
                <a:r>
                  <a:rPr lang="sk-SK" sz="1900" dirty="0" smtClean="0"/>
                  <a:t>, </a:t>
                </a:r>
                <a:r>
                  <a:rPr lang="en-AU" sz="1900" dirty="0" smtClean="0"/>
                  <a:t>active medium: liquid argon</a:t>
                </a:r>
                <a:r>
                  <a:rPr lang="sk-SK" sz="1900" dirty="0" smtClean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sk-SK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k-SK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sk-SK" sz="19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sk-SK" sz="1900" b="0" i="1" smtClean="0">
                        <a:latin typeface="Cambria Math" panose="02040503050406030204" pitchFamily="18" charset="0"/>
                      </a:rPr>
                      <m:t>3.2</m:t>
                    </m:r>
                  </m:oMath>
                </a14:m>
                <a:r>
                  <a:rPr lang="sk-SK" sz="1900" dirty="0" smtClean="0"/>
                  <a:t>, </a:t>
                </a:r>
                <a:r>
                  <a:rPr lang="sk-SK" sz="1900" dirty="0" err="1" smtClean="0"/>
                  <a:t>FCal</a:t>
                </a:r>
                <a:r>
                  <a:rPr lang="sk-SK" sz="1900" dirty="0" smtClean="0"/>
                  <a:t> </a:t>
                </a:r>
                <a14:m>
                  <m:oMath xmlns:m="http://schemas.openxmlformats.org/officeDocument/2006/math">
                    <m:r>
                      <a:rPr lang="sk-SK" sz="1900" b="0" i="0" smtClean="0">
                        <a:latin typeface="Cambria Math" panose="02040503050406030204" pitchFamily="18" charset="0"/>
                      </a:rPr>
                      <m:t>3.1</m:t>
                    </m:r>
                    <m:r>
                      <a:rPr lang="sk-SK" sz="1900">
                        <a:latin typeface="Cambria Math" panose="02040503050406030204" pitchFamily="18" charset="0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sk-SK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k-SK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sk-SK" sz="19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sk-SK" sz="19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sk-SK" sz="19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sk-SK" sz="1900" b="0" i="1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AU" sz="1900" dirty="0" smtClean="0"/>
                  <a:t>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19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Hadron calorimeter</a:t>
                </a:r>
                <a:r>
                  <a:rPr lang="en-AU" sz="1900" dirty="0" smtClean="0"/>
                  <a:t> (absorber: steel layer, active medium: liquid argon</a:t>
                </a:r>
                <a:r>
                  <a:rPr lang="sk-SK" sz="1900" dirty="0" smtClean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sk-SK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k-SK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sk-SK" sz="1900" i="1">
                        <a:latin typeface="Cambria Math" panose="02040503050406030204" pitchFamily="18" charset="0"/>
                      </a:rPr>
                      <m:t>&lt;4.9</m:t>
                    </m:r>
                  </m:oMath>
                </a14:m>
                <a:r>
                  <a:rPr lang="en-AU" sz="1900" dirty="0" smtClean="0"/>
                  <a:t>),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19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  <a:r>
                  <a:rPr lang="sk-SK" sz="19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u</a:t>
                </a:r>
                <a:r>
                  <a:rPr lang="en-AU" sz="19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on spectrometer </a:t>
                </a:r>
                <a:r>
                  <a:rPr lang="en-AU" sz="1900" dirty="0" smtClean="0"/>
                  <a:t>(</a:t>
                </a:r>
                <a:r>
                  <a:rPr lang="en-US" sz="1900" dirty="0"/>
                  <a:t>monitored drift </a:t>
                </a:r>
                <a:r>
                  <a:rPr lang="en-US" sz="1900" dirty="0" smtClean="0"/>
                  <a:t>tube</a:t>
                </a:r>
                <a:r>
                  <a:rPr lang="sk-SK" sz="1900" dirty="0" smtClean="0"/>
                  <a:t> </a:t>
                </a:r>
                <a:r>
                  <a:rPr lang="en-US" sz="1900" dirty="0" smtClean="0"/>
                  <a:t>chambers</a:t>
                </a:r>
                <a:r>
                  <a:rPr lang="sk-SK" sz="1900" dirty="0" smtClean="0"/>
                  <a:t>, </a:t>
                </a:r>
                <a:r>
                  <a:rPr lang="en-GB" sz="1900" dirty="0"/>
                  <a:t>cathode strip </a:t>
                </a:r>
                <a:r>
                  <a:rPr lang="en-GB" sz="1900" dirty="0" smtClean="0"/>
                  <a:t>chambers</a:t>
                </a:r>
                <a:r>
                  <a:rPr lang="sk-SK" sz="1900" dirty="0" smtClean="0"/>
                  <a:t>,</a:t>
                </a:r>
                <a:r>
                  <a:rPr lang="en-GB" sz="1900" dirty="0" smtClean="0"/>
                  <a:t> </a:t>
                </a:r>
                <a:r>
                  <a:rPr lang="en-GB" sz="1900" dirty="0"/>
                  <a:t>thin gap </a:t>
                </a:r>
                <a:r>
                  <a:rPr lang="en-GB" sz="1900" dirty="0" smtClean="0"/>
                  <a:t>chambers</a:t>
                </a:r>
                <a:r>
                  <a:rPr lang="sk-SK" sz="1900" dirty="0" smtClean="0"/>
                  <a:t>, </a:t>
                </a:r>
                <a:r>
                  <a:rPr lang="en-AU" sz="1900" dirty="0" smtClean="0"/>
                  <a:t>toroid</a:t>
                </a:r>
                <a:r>
                  <a:rPr lang="sk-SK" sz="1900" dirty="0" smtClean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sk-SK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k-SK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sk-SK" sz="19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sk-SK" sz="1900" b="0" i="1" smtClean="0">
                        <a:latin typeface="Cambria Math" panose="02040503050406030204" pitchFamily="18" charset="0"/>
                      </a:rPr>
                      <m:t>2.7</m:t>
                    </m:r>
                  </m:oMath>
                </a14:m>
                <a:r>
                  <a:rPr lang="en-AU" sz="1900" dirty="0" smtClean="0"/>
                  <a:t>),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19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Trigger</a:t>
                </a:r>
                <a:r>
                  <a:rPr lang="sk-SK" sz="19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sk-SK" sz="1900" dirty="0" smtClean="0"/>
                  <a:t>(75kHz -&gt; 1kHz </a:t>
                </a:r>
                <a:r>
                  <a:rPr lang="en-AU" sz="1900" dirty="0" smtClean="0"/>
                  <a:t>reduction</a:t>
                </a:r>
                <a:r>
                  <a:rPr lang="sk-SK" sz="1900" dirty="0" smtClean="0"/>
                  <a:t>, L1 (hardware), L2 + </a:t>
                </a:r>
                <a:r>
                  <a:rPr lang="en-AU" sz="1900" dirty="0" smtClean="0"/>
                  <a:t>event filter</a:t>
                </a:r>
                <a:r>
                  <a:rPr lang="sk-SK" sz="1900" dirty="0" smtClean="0"/>
                  <a:t> (software))</a:t>
                </a:r>
                <a:endParaRPr lang="sk-SK" sz="1900" dirty="0"/>
              </a:p>
            </p:txBody>
          </p:sp>
        </mc:Choice>
        <mc:Fallback xmlns="">
          <p:sp>
            <p:nvSpPr>
              <p:cNvPr id="9" name="BlokText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509444"/>
                <a:ext cx="6050712" cy="5310043"/>
              </a:xfrm>
              <a:prstGeom prst="rect">
                <a:avLst/>
              </a:prstGeom>
              <a:blipFill rotWithShape="0">
                <a:blip r:embed="rId4"/>
                <a:stretch>
                  <a:fillRect l="-907" b="-10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319" y="4085411"/>
            <a:ext cx="3015580" cy="251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66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46036"/>
            <a:ext cx="10515600" cy="1325563"/>
          </a:xfrm>
        </p:spPr>
        <p:txBody>
          <a:bodyPr/>
          <a:lstStyle/>
          <a:p>
            <a:r>
              <a:rPr lang="en-AU" dirty="0" smtClean="0"/>
              <a:t>The ATLAS experiment at the LHC</a:t>
            </a: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5</a:t>
            </a:fld>
            <a:endParaRPr lang="sk-SK"/>
          </a:p>
        </p:txBody>
      </p:sp>
      <p:sp>
        <p:nvSpPr>
          <p:cNvPr id="9" name="BlokTextu 8"/>
          <p:cNvSpPr txBox="1"/>
          <p:nvPr/>
        </p:nvSpPr>
        <p:spPr>
          <a:xfrm>
            <a:off x="2858638" y="5334963"/>
            <a:ext cx="2177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 detector</a:t>
            </a:r>
          </a:p>
          <a:p>
            <a:pPr>
              <a:lnSpc>
                <a:spcPct val="150000"/>
              </a:lnSpc>
            </a:pPr>
            <a:r>
              <a:rPr lang="sk-SK" sz="2000" dirty="0" smtClean="0"/>
              <a:t>	</a:t>
            </a:r>
            <a:endParaRPr lang="sk-SK" sz="2000" dirty="0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338" y="1371599"/>
            <a:ext cx="6085247" cy="4915739"/>
          </a:xfrm>
          <a:prstGeom prst="rect">
            <a:avLst/>
          </a:prstGeom>
        </p:spPr>
      </p:pic>
      <p:sp>
        <p:nvSpPr>
          <p:cNvPr id="10" name="Šípka doprava 9"/>
          <p:cNvSpPr/>
          <p:nvPr/>
        </p:nvSpPr>
        <p:spPr>
          <a:xfrm>
            <a:off x="5106837" y="5466638"/>
            <a:ext cx="819509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7" name="Šípka doprava 6"/>
          <p:cNvSpPr/>
          <p:nvPr/>
        </p:nvSpPr>
        <p:spPr>
          <a:xfrm>
            <a:off x="4555581" y="4610666"/>
            <a:ext cx="819509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11" name="Šípka doprava 10"/>
          <p:cNvSpPr/>
          <p:nvPr/>
        </p:nvSpPr>
        <p:spPr>
          <a:xfrm>
            <a:off x="4555582" y="3555694"/>
            <a:ext cx="819509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6" name="Ľavá zložená zátvorka 5"/>
          <p:cNvSpPr/>
          <p:nvPr/>
        </p:nvSpPr>
        <p:spPr>
          <a:xfrm>
            <a:off x="4175184" y="3873260"/>
            <a:ext cx="284673" cy="957532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>
            <a:off x="2893977" y="5787023"/>
            <a:ext cx="2380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Solenoid (B=2T)</a:t>
            </a:r>
            <a:endParaRPr lang="sk-SK" dirty="0"/>
          </a:p>
        </p:txBody>
      </p:sp>
      <p:sp>
        <p:nvSpPr>
          <p:cNvPr id="13" name="BlokTextu 12"/>
          <p:cNvSpPr txBox="1"/>
          <p:nvPr/>
        </p:nvSpPr>
        <p:spPr>
          <a:xfrm>
            <a:off x="1066081" y="3955388"/>
            <a:ext cx="31091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of calorimeters</a:t>
            </a:r>
          </a:p>
          <a:p>
            <a:pPr>
              <a:lnSpc>
                <a:spcPct val="150000"/>
              </a:lnSpc>
            </a:pPr>
            <a:r>
              <a:rPr lang="sk-SK" sz="2000" dirty="0" smtClean="0"/>
              <a:t>	</a:t>
            </a:r>
            <a:endParaRPr lang="sk-SK" sz="2000" dirty="0"/>
          </a:p>
        </p:txBody>
      </p:sp>
      <p:sp>
        <p:nvSpPr>
          <p:cNvPr id="14" name="Šípka doprava 13"/>
          <p:cNvSpPr/>
          <p:nvPr/>
        </p:nvSpPr>
        <p:spPr>
          <a:xfrm>
            <a:off x="4626333" y="1971941"/>
            <a:ext cx="819509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15" name="BlokTextu 14"/>
          <p:cNvSpPr txBox="1"/>
          <p:nvPr/>
        </p:nvSpPr>
        <p:spPr>
          <a:xfrm>
            <a:off x="1856232" y="1844797"/>
            <a:ext cx="31091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 spectrometer</a:t>
            </a:r>
          </a:p>
          <a:p>
            <a:pPr>
              <a:lnSpc>
                <a:spcPct val="150000"/>
              </a:lnSpc>
            </a:pPr>
            <a:r>
              <a:rPr lang="sk-SK" sz="2000" dirty="0" smtClean="0"/>
              <a:t>	</a:t>
            </a:r>
            <a:endParaRPr lang="sk-SK" sz="2000" dirty="0"/>
          </a:p>
        </p:txBody>
      </p:sp>
      <p:sp>
        <p:nvSpPr>
          <p:cNvPr id="16" name="Šípka doprava 15"/>
          <p:cNvSpPr/>
          <p:nvPr/>
        </p:nvSpPr>
        <p:spPr>
          <a:xfrm rot="10800000">
            <a:off x="10944045" y="810882"/>
            <a:ext cx="819509" cy="49170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17" name="BlokTextu 16"/>
          <p:cNvSpPr txBox="1"/>
          <p:nvPr/>
        </p:nvSpPr>
        <p:spPr>
          <a:xfrm>
            <a:off x="11178513" y="332615"/>
            <a:ext cx="9070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k-SK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</a:t>
            </a:r>
          </a:p>
          <a:p>
            <a:pPr>
              <a:lnSpc>
                <a:spcPct val="150000"/>
              </a:lnSpc>
            </a:pPr>
            <a:r>
              <a:rPr lang="sk-SK" sz="2000" dirty="0" smtClean="0"/>
              <a:t>	</a:t>
            </a:r>
            <a:endParaRPr lang="sk-SK" sz="2000" dirty="0"/>
          </a:p>
        </p:txBody>
      </p:sp>
      <p:sp>
        <p:nvSpPr>
          <p:cNvPr id="18" name="BlokTextu 17"/>
          <p:cNvSpPr txBox="1"/>
          <p:nvPr/>
        </p:nvSpPr>
        <p:spPr>
          <a:xfrm>
            <a:off x="1924523" y="2374194"/>
            <a:ext cx="2665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Toroid</a:t>
            </a:r>
            <a:r>
              <a:rPr lang="sk-SK" dirty="0" smtClean="0"/>
              <a:t> B=0.5T</a:t>
            </a:r>
            <a:r>
              <a:rPr lang="sk-SK" dirty="0"/>
              <a:t> </a:t>
            </a:r>
            <a:r>
              <a:rPr lang="sk-SK" dirty="0" smtClean="0"/>
              <a:t>(</a:t>
            </a:r>
            <a:r>
              <a:rPr lang="sk-SK" dirty="0" err="1" smtClean="0"/>
              <a:t>barrel</a:t>
            </a:r>
            <a:r>
              <a:rPr lang="sk-SK" dirty="0" smtClean="0"/>
              <a:t>)</a:t>
            </a:r>
          </a:p>
          <a:p>
            <a:r>
              <a:rPr lang="sk-SK" dirty="0"/>
              <a:t> </a:t>
            </a:r>
            <a:r>
              <a:rPr lang="sk-SK" dirty="0" smtClean="0"/>
              <a:t>           B=1.0T (end-cup)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6723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791208"/>
            <a:ext cx="10515600" cy="47477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strike="sngStrike" dirty="0" smtClean="0"/>
              <a:t>ATLAS detector</a:t>
            </a:r>
            <a:r>
              <a:rPr lang="sk-SK" strike="sngStrike" dirty="0" smtClean="0"/>
              <a:t> </a:t>
            </a:r>
            <a:r>
              <a:rPr lang="en-GB" strike="sngStrike" dirty="0" smtClean="0"/>
              <a:t>subsystems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>
                <a:solidFill>
                  <a:srgbClr val="FF0000"/>
                </a:solidFill>
              </a:rPr>
              <a:t>Higgs </a:t>
            </a:r>
            <a:r>
              <a:rPr lang="en-AU" dirty="0" smtClean="0">
                <a:solidFill>
                  <a:srgbClr val="FF0000"/>
                </a:solidFill>
              </a:rPr>
              <a:t>boson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mechanism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/>
              <a:t>Data</a:t>
            </a:r>
            <a:r>
              <a:rPr lang="sk-SK" dirty="0" smtClean="0"/>
              <a:t> &amp; MC – </a:t>
            </a:r>
            <a:r>
              <a:rPr lang="en-AU" dirty="0" smtClean="0"/>
              <a:t>preselection and categorisation</a:t>
            </a:r>
            <a:endParaRPr lang="sk-SK" dirty="0" smtClean="0"/>
          </a:p>
          <a:p>
            <a:pPr marL="514350" indent="-514350">
              <a:buFont typeface="+mj-lt"/>
              <a:buAutoNum type="arabicParenR"/>
            </a:pPr>
            <a:r>
              <a:rPr lang="sk-SK" dirty="0"/>
              <a:t>MVA – </a:t>
            </a:r>
            <a:r>
              <a:rPr lang="en-AU" dirty="0"/>
              <a:t>Boosted Decision </a:t>
            </a:r>
            <a:r>
              <a:rPr lang="en-AU" dirty="0" smtClean="0"/>
              <a:t>Trees</a:t>
            </a:r>
          </a:p>
          <a:p>
            <a:pPr marL="514350" indent="-514350">
              <a:buFont typeface="+mj-lt"/>
              <a:buAutoNum type="arabicParenR"/>
            </a:pPr>
            <a:r>
              <a:rPr lang="sk-SK" dirty="0" smtClean="0"/>
              <a:t>BDT </a:t>
            </a:r>
            <a:r>
              <a:rPr lang="en-AU" dirty="0" smtClean="0"/>
              <a:t>Training</a:t>
            </a:r>
          </a:p>
          <a:p>
            <a:pPr marL="514350" indent="-514350">
              <a:buFont typeface="+mj-lt"/>
              <a:buAutoNum type="arabicParenR"/>
            </a:pPr>
            <a:r>
              <a:rPr lang="en-AU" dirty="0" smtClean="0"/>
              <a:t>Final BDT score </a:t>
            </a:r>
            <a:r>
              <a:rPr lang="en-AU" dirty="0" smtClean="0"/>
              <a:t>cut</a:t>
            </a:r>
            <a:endParaRPr lang="en-AU" dirty="0" smtClean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6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2606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Standard model. Elementary particles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7</a:t>
            </a:fld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BlokTextu 8"/>
              <p:cNvSpPr txBox="1"/>
              <p:nvPr/>
            </p:nvSpPr>
            <p:spPr>
              <a:xfrm>
                <a:off x="928059" y="1397407"/>
                <a:ext cx="5830090" cy="52241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Fermions </a:t>
                </a:r>
                <a:r>
                  <a:rPr lang="en-AU" sz="2000" dirty="0" smtClean="0"/>
                  <a:t>(half-integer spin)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AU" sz="2000" dirty="0" smtClean="0"/>
                  <a:t>  quarks (</a:t>
                </a:r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AU" sz="200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AU" sz="2000" dirty="0" smtClean="0"/>
                  <a:t>),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AU" sz="2000" dirty="0" smtClean="0"/>
                  <a:t>  leptons (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AU" sz="2000" dirty="0" smtClean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AU" sz="2000" dirty="0" smtClean="0"/>
                  <a:t>,</a:t>
                </a:r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AU" sz="2000" dirty="0" smtClean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AU" sz="2000" dirty="0" smtClean="0"/>
                  <a:t>,</a:t>
                </a:r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AU" sz="2000" dirty="0" smtClean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AU" sz="2000" dirty="0" smtClean="0"/>
                  <a:t>),</a:t>
                </a:r>
                <a:br>
                  <a:rPr lang="en-AU" sz="2000" dirty="0" smtClean="0"/>
                </a:br>
                <a:endParaRPr lang="en-AU" sz="2000" dirty="0" smtClean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Bosons </a:t>
                </a:r>
                <a:r>
                  <a:rPr lang="en-AU" sz="2000" dirty="0" smtClean="0"/>
                  <a:t>(integer spin)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AU" sz="2000" dirty="0" smtClean="0"/>
                  <a:t>gluon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AU" sz="2000" dirty="0" smtClean="0"/>
                  <a:t> (strong interaction),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AU" sz="2000" dirty="0" smtClean="0"/>
                  <a:t>photon </a:t>
                </a:r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AU" sz="2000" dirty="0" smtClean="0"/>
                  <a:t> (electromagnetic interaction),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AU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AU" sz="2000" dirty="0" smtClean="0"/>
                  <a:t> bosons (weak interaction),</a:t>
                </a:r>
                <a:br>
                  <a:rPr lang="en-AU" sz="2000" dirty="0" smtClean="0"/>
                </a:br>
                <a:r>
                  <a:rPr lang="en-AU" sz="2000" dirty="0" smtClean="0"/>
                  <a:t>  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Higgs boson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0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AU" sz="20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AU" sz="2000" dirty="0" smtClean="0"/>
                  <a:t>(scalar particle (renormalizability</a:t>
                </a:r>
                <a:r>
                  <a:rPr lang="sk-SK" sz="2000" dirty="0" smtClean="0"/>
                  <a:t>), </a:t>
                </a:r>
                <a:r>
                  <a:rPr lang="en-AU" sz="2000" dirty="0" smtClean="0"/>
                  <a:t>neutral charge, spin 0)</a:t>
                </a:r>
                <a:endParaRPr lang="en-AU" sz="2000" dirty="0"/>
              </a:p>
            </p:txBody>
          </p:sp>
        </mc:Choice>
        <mc:Fallback xmlns="">
          <p:sp>
            <p:nvSpPr>
              <p:cNvPr id="9" name="BlokText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059" y="1397407"/>
                <a:ext cx="5830090" cy="5224122"/>
              </a:xfrm>
              <a:prstGeom prst="rect">
                <a:avLst/>
              </a:prstGeom>
              <a:blipFill rotWithShape="0">
                <a:blip r:embed="rId3"/>
                <a:stretch>
                  <a:fillRect l="-1045" b="-2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Obrázo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518" y="1440522"/>
            <a:ext cx="5136941" cy="3857410"/>
          </a:xfrm>
          <a:prstGeom prst="rect">
            <a:avLst/>
          </a:prstGeom>
        </p:spPr>
      </p:pic>
      <p:sp>
        <p:nvSpPr>
          <p:cNvPr id="4" name="Šípka nadol 3"/>
          <p:cNvSpPr/>
          <p:nvPr/>
        </p:nvSpPr>
        <p:spPr>
          <a:xfrm>
            <a:off x="6758149" y="5306469"/>
            <a:ext cx="436281" cy="569344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Šípka nadol 10"/>
          <p:cNvSpPr/>
          <p:nvPr/>
        </p:nvSpPr>
        <p:spPr>
          <a:xfrm>
            <a:off x="7704179" y="5306469"/>
            <a:ext cx="436281" cy="569344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Šípka nadol 11"/>
          <p:cNvSpPr/>
          <p:nvPr/>
        </p:nvSpPr>
        <p:spPr>
          <a:xfrm>
            <a:off x="8610600" y="5306469"/>
            <a:ext cx="436281" cy="569344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6654235" y="5959899"/>
            <a:ext cx="2536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rgbClr val="FF0000"/>
                </a:solidFill>
              </a:rPr>
              <a:t>3 fermion generations</a:t>
            </a:r>
            <a:endParaRPr lang="en-A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56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Higgs mechanism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8</a:t>
            </a:fld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BlokTextu 5"/>
              <p:cNvSpPr txBox="1"/>
              <p:nvPr/>
            </p:nvSpPr>
            <p:spPr>
              <a:xfrm>
                <a:off x="1181819" y="1518249"/>
                <a:ext cx="7686136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 minimal Higgs-Goldstone sector of EW theory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AU" sz="2000" dirty="0" smtClean="0"/>
                  <a:t>3 massive vector bosons + 1 physical scalar boson </a:t>
                </a:r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AU" sz="2000" dirty="0" smtClean="0"/>
                  <a:t> 4 real scalar fields</a:t>
                </a:r>
                <a:endParaRPr lang="sk-SK" sz="2000" dirty="0" smtClean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AU" sz="2000" dirty="0" smtClean="0"/>
                  <a:t> gauge theory (1 complex weak isospin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AU" sz="2000" dirty="0" smtClean="0"/>
                  <a:t> doublet; transformation properties under weak hypercharge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AU" sz="2000" dirty="0" smtClean="0"/>
                  <a:t> )</a:t>
                </a:r>
                <a:endParaRPr lang="sk-SK" sz="2000" dirty="0" smtClean="0"/>
              </a:p>
              <a:p>
                <a:endParaRPr lang="sk-SK" sz="2000" dirty="0" smtClean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sk-SK" sz="2000" dirty="0" smtClean="0"/>
              </a:p>
              <a:p>
                <a:endParaRPr lang="sk-SK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 Goldstone </a:t>
                </a:r>
                <a:r>
                  <a:rPr lang="sk-SK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model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AU" sz="2000" b="0" i="1" smtClean="0">
                        <a:effectLst/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AU" sz="20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0" i="1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AU" sz="2000" b="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AU" sz="2000" b="0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AU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sk-SK" sz="2000" dirty="0" smtClean="0">
                    <a:effectLst/>
                  </a:rPr>
                  <a:t> </a:t>
                </a:r>
                <a:r>
                  <a:rPr lang="en-AU" sz="2000" dirty="0" smtClean="0">
                    <a:effectLst/>
                  </a:rPr>
                  <a:t>symmetry requirement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sk-SK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sk-SK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sk-SK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sk-SK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AU" sz="2000" dirty="0" smtClean="0">
                    <a:effectLst/>
                  </a:rPr>
                  <a:t>space-time constant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l-GR" sz="200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sk-SK" sz="2000" dirty="0" smtClean="0">
                    <a:effectLst/>
                  </a:rPr>
                  <a:t> </a:t>
                </a:r>
                <a:r>
                  <a:rPr lang="en-AU" sz="2000" dirty="0" smtClean="0">
                    <a:effectLst/>
                  </a:rPr>
                  <a:t>minimum of energy density for</a:t>
                </a:r>
                <a:endParaRPr lang="en-AU" sz="2000" dirty="0">
                  <a:effectLst/>
                </a:endParaRPr>
              </a:p>
            </p:txBody>
          </p:sp>
        </mc:Choice>
        <mc:Fallback xmlns="">
          <p:sp>
            <p:nvSpPr>
              <p:cNvPr id="6" name="BlokText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819" y="1518249"/>
                <a:ext cx="7686136" cy="4708981"/>
              </a:xfrm>
              <a:prstGeom prst="rect">
                <a:avLst/>
              </a:prstGeom>
              <a:blipFill rotWithShape="0">
                <a:blip r:embed="rId3"/>
                <a:stretch>
                  <a:fillRect l="-793" t="-776" r="-952" b="-1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BlokTextu 7"/>
              <p:cNvSpPr txBox="1"/>
              <p:nvPr/>
            </p:nvSpPr>
            <p:spPr>
              <a:xfrm>
                <a:off x="3575649" y="3207621"/>
                <a:ext cx="2898475" cy="71468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sk-SK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sk-SK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  <m:sup>
                                    <m: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sk-SK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  <m:sup>
                                    <m: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sk-SK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sk-SK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  <m:sub>
                                    <m: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sk-SK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sty m:val="p"/>
                                  </m:rPr>
                                  <a:rPr lang="sk-SK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i</m:t>
                                </m:r>
                                <m:sSub>
                                  <m:sSubPr>
                                    <m:ctrlPr>
                                      <a:rPr lang="sk-SK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  <m:sub>
                                    <m: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sk-SK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k-SK" i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  <m:sub>
                                    <m: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sk-SK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sty m:val="p"/>
                                  </m:rPr>
                                  <a:rPr lang="sk-SK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i</m:t>
                                </m:r>
                                <m:sSub>
                                  <m:sSubPr>
                                    <m:ctrlPr>
                                      <a:rPr lang="sk-SK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k-SK" i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  <m:sub>
                                    <m:r>
                                      <a:rPr lang="sk-SK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BlokText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5649" y="3207621"/>
                <a:ext cx="2898475" cy="7146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BlokTextu 9"/>
              <p:cNvSpPr txBox="1"/>
              <p:nvPr/>
            </p:nvSpPr>
            <p:spPr>
              <a:xfrm>
                <a:off x="3290117" y="4712572"/>
                <a:ext cx="3593762" cy="68800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sk-SK" i="0">
                              <a:latin typeface="Cambria Math" panose="02040503050406030204" pitchFamily="18" charset="0"/>
                            </a:rPr>
                            <m:t>Goldstone</m:t>
                          </m:r>
                        </m:sub>
                      </m:sSub>
                      <m:r>
                        <a:rPr lang="sk-SK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sk-SK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μ</m:t>
                              </m:r>
                            </m:sub>
                          </m:sSub>
                          <m:sSup>
                            <m:sSup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sk-SK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p>
                              <m:r>
                                <a:rPr lang="sk-SK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sk-SK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μ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sk-SK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</m:d>
                      <m:r>
                        <a:rPr lang="sk-SK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sk-SK" i="0">
                          <a:latin typeface="Cambria Math" panose="02040503050406030204" pitchFamily="18" charset="0"/>
                        </a:rPr>
                        <m:t>V</m:t>
                      </m:r>
                      <m:d>
                        <m:d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sk-SK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</m:d>
                    </m:oMath>
                  </m:oMathPara>
                </a14:m>
                <a:endParaRPr lang="sk-SK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k-SK" i="0">
                          <a:latin typeface="Cambria Math" panose="02040503050406030204" pitchFamily="18" charset="0"/>
                        </a:rPr>
                        <m:t>V</m:t>
                      </m:r>
                      <m:d>
                        <m:d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sk-SK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</m:d>
                      <m:r>
                        <a:rPr lang="sk-SK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sk-SK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sk-SK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sk-SK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</m:t>
                          </m:r>
                        </m:e>
                        <m:sup>
                          <m:r>
                            <a:rPr lang="sk-SK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sk-SK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p>
                          <m:r>
                            <a:rPr lang="sk-SK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sk-SK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sk-SK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sk-SK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sSup>
                        <m:sSupPr>
                          <m:ctrlPr>
                            <a:rPr lang="sk-SK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sk-SK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sk-SK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p>
                                  <m:r>
                                    <a:rPr lang="sk-SK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sk-SK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</m:d>
                        </m:e>
                        <m:sup>
                          <m:r>
                            <a:rPr lang="sk-SK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BlokTextu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0117" y="4712572"/>
                <a:ext cx="3593762" cy="688009"/>
              </a:xfrm>
              <a:prstGeom prst="rect">
                <a:avLst/>
              </a:prstGeom>
              <a:blipFill rotWithShape="0">
                <a:blip r:embed="rId5"/>
                <a:stretch>
                  <a:fillRect b="-695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BlokTextu 2"/>
              <p:cNvSpPr txBox="1"/>
              <p:nvPr/>
            </p:nvSpPr>
            <p:spPr>
              <a:xfrm>
                <a:off x="7647316" y="5802352"/>
                <a:ext cx="1327608" cy="55399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sk-SK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sk-SK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sk-SK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sk-SK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sk-SK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BlokText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7316" y="5802352"/>
                <a:ext cx="1327608" cy="55399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BlokTextu 3"/>
              <p:cNvSpPr txBox="1"/>
              <p:nvPr/>
            </p:nvSpPr>
            <p:spPr>
              <a:xfrm>
                <a:off x="9190822" y="5817196"/>
                <a:ext cx="761811" cy="52431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sk-SK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i="1" dirty="0"/>
              </a:p>
            </p:txBody>
          </p:sp>
        </mc:Choice>
        <mc:Fallback xmlns="">
          <p:sp>
            <p:nvSpPr>
              <p:cNvPr id="4" name="BlokTextu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822" y="5817196"/>
                <a:ext cx="761811" cy="52431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BlokTextu 8"/>
              <p:cNvSpPr txBox="1"/>
              <p:nvPr/>
            </p:nvSpPr>
            <p:spPr>
              <a:xfrm>
                <a:off x="6957204" y="4568204"/>
                <a:ext cx="38215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k-SK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k-SK" dirty="0" smtClean="0"/>
                  <a:t>... </a:t>
                </a:r>
                <a:r>
                  <a:rPr lang="en-AU" dirty="0" smtClean="0"/>
                  <a:t>mass dimension</a:t>
                </a:r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sk-SK" dirty="0" smtClean="0"/>
                  <a:t> ... </a:t>
                </a:r>
                <a:r>
                  <a:rPr lang="en-AU" dirty="0" smtClean="0"/>
                  <a:t>dimensionless coupling constant</a:t>
                </a:r>
                <a:endParaRPr lang="en-AU" dirty="0"/>
              </a:p>
            </p:txBody>
          </p:sp>
        </mc:Choice>
        <mc:Fallback xmlns="">
          <p:sp>
            <p:nvSpPr>
              <p:cNvPr id="9" name="BlokText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204" y="4568204"/>
                <a:ext cx="3821502" cy="646331"/>
              </a:xfrm>
              <a:prstGeom prst="rect">
                <a:avLst/>
              </a:prstGeom>
              <a:blipFill rotWithShape="0">
                <a:blip r:embed="rId8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BlokTextu 10"/>
              <p:cNvSpPr txBox="1"/>
              <p:nvPr/>
            </p:nvSpPr>
            <p:spPr>
              <a:xfrm>
                <a:off x="9982200" y="5710019"/>
                <a:ext cx="19955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sk-SK" dirty="0" smtClean="0"/>
                  <a:t>... </a:t>
                </a:r>
                <a:r>
                  <a:rPr lang="en-AU" dirty="0" smtClean="0"/>
                  <a:t>„vacuum value“</a:t>
                </a:r>
                <a:endParaRPr lang="en-AU" dirty="0"/>
              </a:p>
            </p:txBody>
          </p:sp>
        </mc:Choice>
        <mc:Fallback xmlns="">
          <p:sp>
            <p:nvSpPr>
              <p:cNvPr id="11" name="BlokTextu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2200" y="5710019"/>
                <a:ext cx="1995577" cy="369332"/>
              </a:xfrm>
              <a:prstGeom prst="rect">
                <a:avLst/>
              </a:prstGeom>
              <a:blipFill rotWithShape="0">
                <a:blip r:embed="rId9"/>
                <a:stretch>
                  <a:fillRect t="-10000" r="-2446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583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Higgs mechanism</a:t>
            </a:r>
            <a:endParaRPr lang="en-AU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A24-F52A-4EF9-976F-5087B6DBF916}" type="slidenum">
              <a:rPr lang="sk-SK" smtClean="0"/>
              <a:t>9</a:t>
            </a:fld>
            <a:endParaRPr lang="sk-S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BlokTextu 5"/>
              <p:cNvSpPr txBox="1"/>
              <p:nvPr/>
            </p:nvSpPr>
            <p:spPr>
              <a:xfrm>
                <a:off x="1181818" y="1518249"/>
                <a:ext cx="8635041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 deviation from the „vacuum value“</a:t>
                </a:r>
                <a:endParaRPr lang="sk-SK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sk-SK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sk-SK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sk-SK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sk-SK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sk-SK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sk-SK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AU" sz="2000" dirty="0" smtClean="0"/>
                  <a:t>mass term appears with a correct sign</a:t>
                </a:r>
                <a:r>
                  <a:rPr lang="sk-SK" sz="2000" dirty="0" smtClean="0"/>
                  <a:t>, </a:t>
                </a:r>
                <a:r>
                  <a:rPr lang="en-AU" sz="2000" dirty="0" smtClean="0"/>
                  <a:t>Goldstone bosons become massless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sk-SK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sk-SK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AU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𝑺𝑼</m:t>
                    </m:r>
                    <m:d>
                      <m:dPr>
                        <m:ctrlPr>
                          <a:rPr lang="en-AU" sz="20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en-AU" sz="20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AU" sz="20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𝑼</m:t>
                    </m:r>
                    <m:d>
                      <m:dPr>
                        <m:ctrlPr>
                          <a:rPr lang="en-AU" sz="20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local symmetry requirement </a:t>
                </a:r>
                <a14:m>
                  <m:oMath xmlns:m="http://schemas.openxmlformats.org/officeDocument/2006/math">
                    <m:r>
                      <a:rPr lang="en-AU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AU" sz="20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U</a:t>
                </a:r>
                <a:r>
                  <a:rPr lang="en-A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-gauge</a:t>
                </a:r>
              </a:p>
            </p:txBody>
          </p:sp>
        </mc:Choice>
        <mc:Fallback xmlns="">
          <p:sp>
            <p:nvSpPr>
              <p:cNvPr id="6" name="BlokText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818" y="1518249"/>
                <a:ext cx="8635041" cy="3477875"/>
              </a:xfrm>
              <a:prstGeom prst="rect">
                <a:avLst/>
              </a:prstGeom>
              <a:blipFill rotWithShape="0">
                <a:blip r:embed="rId3"/>
                <a:stretch>
                  <a:fillRect l="-706" t="-1051" b="-2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BlokTextu 6"/>
              <p:cNvSpPr txBox="1"/>
              <p:nvPr/>
            </p:nvSpPr>
            <p:spPr>
              <a:xfrm>
                <a:off x="3480758" y="2051094"/>
                <a:ext cx="3802002" cy="7927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el-G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sk-SK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sk-SK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lang="sk-SK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  <m:sSup>
                            <m:sSupPr>
                              <m:ctrlP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d>
                            <m:dPr>
                              <m:ctrlP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p>
                            <m:sSupPr>
                              <m:ctrlP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sk-SK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sk-SK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sk-SK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sk-SK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k-SK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sk-SK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sk-SK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  <m:d>
                                  <m:dPr>
                                    <m:ctrlPr>
                                      <a:rPr lang="sk-SK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sk-SK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  <m:r>
                                      <a:rPr lang="sk-SK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sk-SK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  <m:r>
                                      <a:rPr lang="sk-SK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sk-SK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sk-SK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" name="BlokTextu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0758" y="2051094"/>
                <a:ext cx="3802002" cy="79271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BlokTextu 12"/>
          <p:cNvSpPr txBox="1"/>
          <p:nvPr/>
        </p:nvSpPr>
        <p:spPr>
          <a:xfrm>
            <a:off x="5520095" y="2843812"/>
            <a:ext cx="2010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srgbClr val="FF0000"/>
                </a:solidFill>
              </a:rPr>
              <a:t>shifted „radial“ variable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14" name="BlokTextu 13"/>
          <p:cNvSpPr txBox="1"/>
          <p:nvPr/>
        </p:nvSpPr>
        <p:spPr>
          <a:xfrm>
            <a:off x="4174374" y="2843812"/>
            <a:ext cx="1336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srgbClr val="FF0000"/>
                </a:solidFill>
              </a:rPr>
              <a:t>„angular“ variable</a:t>
            </a:r>
            <a:endParaRPr lang="en-A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BlokTextu 14"/>
              <p:cNvSpPr txBox="1"/>
              <p:nvPr/>
            </p:nvSpPr>
            <p:spPr>
              <a:xfrm>
                <a:off x="7927675" y="2051094"/>
                <a:ext cx="4132054" cy="946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sk-SK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sk-SK" dirty="0" smtClean="0"/>
                  <a:t> ... </a:t>
                </a:r>
                <a:r>
                  <a:rPr lang="en-AU" dirty="0" smtClean="0"/>
                  <a:t>massive Higgs field </a:t>
                </a:r>
                <a:endParaRPr lang="sk-SK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sk-SK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sk-SK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sk-SK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sk-SK" dirty="0" smtClean="0"/>
                  <a:t> ... </a:t>
                </a:r>
                <a:r>
                  <a:rPr lang="en-AU" dirty="0" smtClean="0"/>
                  <a:t>Goldstone boson representatives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sk-SK" dirty="0" smtClean="0"/>
                  <a:t> ... </a:t>
                </a:r>
                <a:r>
                  <a:rPr lang="en-AU" dirty="0" smtClean="0"/>
                  <a:t>Pauli matrices</a:t>
                </a:r>
                <a:endParaRPr lang="en-AU" dirty="0"/>
              </a:p>
            </p:txBody>
          </p:sp>
        </mc:Choice>
        <mc:Fallback xmlns="">
          <p:sp>
            <p:nvSpPr>
              <p:cNvPr id="15" name="BlokTextu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7675" y="2051094"/>
                <a:ext cx="4132054" cy="946991"/>
              </a:xfrm>
              <a:prstGeom prst="rect">
                <a:avLst/>
              </a:prstGeom>
              <a:blipFill rotWithShape="0">
                <a:blip r:embed="rId5"/>
                <a:stretch>
                  <a:fillRect t="-3205" r="-1327" b="-6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BlokTextu 15"/>
              <p:cNvSpPr txBox="1"/>
              <p:nvPr/>
            </p:nvSpPr>
            <p:spPr>
              <a:xfrm>
                <a:off x="2208414" y="4144361"/>
                <a:ext cx="4085990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𝑘𝑖𝑛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𝑡𝑒𝑟𝑚𝑠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𝑖𝑛𝑡𝑒𝑟𝑎𝑐𝑡𝑖𝑜𝑛𝑠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BlokTextu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8414" y="4144361"/>
                <a:ext cx="4085990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743" t="-2128" b="-638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BlokTextu 17"/>
              <p:cNvSpPr txBox="1"/>
              <p:nvPr/>
            </p:nvSpPr>
            <p:spPr>
              <a:xfrm>
                <a:off x="7192780" y="4140514"/>
                <a:ext cx="1187183" cy="28084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sk-SK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sk-SK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BlokTextu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2780" y="4140514"/>
                <a:ext cx="1187183" cy="280846"/>
              </a:xfrm>
              <a:prstGeom prst="rect">
                <a:avLst/>
              </a:prstGeom>
              <a:blipFill rotWithShape="0">
                <a:blip r:embed="rId7"/>
                <a:stretch>
                  <a:fillRect l="-2030" r="-508" b="-166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BlokTextu 18"/>
              <p:cNvSpPr txBox="1"/>
              <p:nvPr/>
            </p:nvSpPr>
            <p:spPr>
              <a:xfrm>
                <a:off x="6597718" y="4140514"/>
                <a:ext cx="2917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BlokTextu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718" y="4140514"/>
                <a:ext cx="291747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14583" r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BlokTextu 19"/>
              <p:cNvSpPr txBox="1"/>
              <p:nvPr/>
            </p:nvSpPr>
            <p:spPr>
              <a:xfrm>
                <a:off x="8610600" y="4143189"/>
                <a:ext cx="800219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</m:sSub>
                      <m:r>
                        <a:rPr lang="sk-SK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BlokTextu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4143189"/>
                <a:ext cx="800219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3008" r="-5263" b="-851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BlokTextu 20"/>
              <p:cNvSpPr txBox="1"/>
              <p:nvPr/>
            </p:nvSpPr>
            <p:spPr>
              <a:xfrm>
                <a:off x="4289616" y="5250039"/>
                <a:ext cx="2419444" cy="7927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</m:sSub>
                      <m:d>
                        <m:d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k-SK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sk-SK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sk-SK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sk-SK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k-SK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num>
                            <m:den>
                              <m:f>
                                <m:fPr>
                                  <m:ctrlPr>
                                    <a:rPr lang="sk-SK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sk-SK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sk-SK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sk-SK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  <m:d>
                                <m:dPr>
                                  <m:ctrlPr>
                                    <a:rPr lang="sk-SK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sk-SK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sk-SK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sk-SK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  <m:r>
                                    <a:rPr lang="sk-SK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sk-SK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sk-SK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1" name="BlokTextu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616" y="5250039"/>
                <a:ext cx="2419444" cy="79271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670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5044</TotalTime>
  <Words>1556</Words>
  <Application>Microsoft Office PowerPoint</Application>
  <PresentationFormat>Širokouhlá</PresentationFormat>
  <Paragraphs>687</Paragraphs>
  <Slides>39</Slides>
  <Notes>39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39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MS Mincho</vt:lpstr>
      <vt:lpstr>Times New Roman</vt:lpstr>
      <vt:lpstr>Wingdings</vt:lpstr>
      <vt:lpstr>Motív Office</vt:lpstr>
      <vt:lpstr>Faculty of Mathematics and Physics</vt:lpstr>
      <vt:lpstr>Content</vt:lpstr>
      <vt:lpstr>Content</vt:lpstr>
      <vt:lpstr>The ATLAS experiment at the LHC</vt:lpstr>
      <vt:lpstr>The ATLAS experiment at the LHC</vt:lpstr>
      <vt:lpstr>Content</vt:lpstr>
      <vt:lpstr>Standard model. Elementary particles</vt:lpstr>
      <vt:lpstr>Higgs mechanism</vt:lpstr>
      <vt:lpstr>Higgs mechanism</vt:lpstr>
      <vt:lpstr>Higgs mechanism</vt:lpstr>
      <vt:lpstr>Higgs production</vt:lpstr>
      <vt:lpstr>Higgs decay modes</vt:lpstr>
      <vt:lpstr>Content</vt:lpstr>
      <vt:lpstr>Data&amp;MC</vt:lpstr>
      <vt:lpstr>Data&amp;MC</vt:lpstr>
      <vt:lpstr>Content</vt:lpstr>
      <vt:lpstr>Decision Tree</vt:lpstr>
      <vt:lpstr>Training algorithm</vt:lpstr>
      <vt:lpstr>Boosted Decision Tree</vt:lpstr>
      <vt:lpstr>Content</vt:lpstr>
      <vt:lpstr>BDT training – splitting data randomly</vt:lpstr>
      <vt:lpstr>BDT training – DQ and variables selection</vt:lpstr>
      <vt:lpstr>BDT training – DQ and variables selection</vt:lpstr>
      <vt:lpstr>BDT training – DQ and variables selection</vt:lpstr>
      <vt:lpstr>BDT training – Hyperparameters optimization</vt:lpstr>
      <vt:lpstr>BDT training – Hyperparameters optimization</vt:lpstr>
      <vt:lpstr>Content</vt:lpstr>
      <vt:lpstr>BDT score</vt:lpstr>
      <vt:lpstr>BDT score</vt:lpstr>
      <vt:lpstr>BDT score</vt:lpstr>
      <vt:lpstr>Significance estimation</vt:lpstr>
      <vt:lpstr>BDT score</vt:lpstr>
      <vt:lpstr>Summary</vt:lpstr>
      <vt:lpstr>Reference</vt:lpstr>
      <vt:lpstr>Reference</vt:lpstr>
      <vt:lpstr>Reference</vt:lpstr>
      <vt:lpstr>Appendices</vt:lpstr>
      <vt:lpstr>Appendices – Preselection (2016)</vt:lpstr>
      <vt:lpstr>Appendices – Preselection (2016)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Matematicko-fyzikální fakulta</dc:title>
  <dc:creator>Tomáš Kello</dc:creator>
  <cp:lastModifiedBy>Tomáš Kello</cp:lastModifiedBy>
  <cp:revision>244</cp:revision>
  <dcterms:created xsi:type="dcterms:W3CDTF">2017-04-05T18:03:09Z</dcterms:created>
  <dcterms:modified xsi:type="dcterms:W3CDTF">2018-04-07T14:18:12Z</dcterms:modified>
</cp:coreProperties>
</file>