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76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50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12" Type="http://schemas.openxmlformats.org/officeDocument/2006/relationships/image" Target="../media/image49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11" Type="http://schemas.openxmlformats.org/officeDocument/2006/relationships/image" Target="../media/image48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Relationship Id="rId14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44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Relationship Id="rId9" Type="http://schemas.openxmlformats.org/officeDocument/2006/relationships/image" Target="../media/image7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DF269-F260-4DFB-AB9F-C0ABD6392DAA}" type="datetimeFigureOut">
              <a:rPr lang="cs-CZ" smtClean="0"/>
              <a:pPr/>
              <a:t>18.4.2017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40A5F-91A5-4413-AEAF-84DB03ED035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13" Type="http://schemas.openxmlformats.org/officeDocument/2006/relationships/oleObject" Target="../embeddings/oleObject56.bin"/><Relationship Id="rId3" Type="http://schemas.openxmlformats.org/officeDocument/2006/relationships/image" Target="../media/image71.png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7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0.bin"/><Relationship Id="rId11" Type="http://schemas.openxmlformats.org/officeDocument/2006/relationships/oleObject" Target="../embeddings/oleObject55.bin"/><Relationship Id="rId5" Type="http://schemas.openxmlformats.org/officeDocument/2006/relationships/oleObject" Target="../embeddings/oleObject49.bin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48.bin"/><Relationship Id="rId9" Type="http://schemas.openxmlformats.org/officeDocument/2006/relationships/oleObject" Target="../embeddings/oleObject5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4.bin"/><Relationship Id="rId3" Type="http://schemas.openxmlformats.org/officeDocument/2006/relationships/image" Target="../media/image34.png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3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oleObject" Target="../embeddings/oleObject22.bin"/><Relationship Id="rId1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oleObject" Target="../embeddings/oleObject35.bin"/><Relationship Id="rId18" Type="http://schemas.openxmlformats.org/officeDocument/2006/relationships/oleObject" Target="../embeddings/oleObject39.bin"/><Relationship Id="rId3" Type="http://schemas.openxmlformats.org/officeDocument/2006/relationships/image" Target="../media/image52.png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4.bin"/><Relationship Id="rId1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8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7.bin"/><Relationship Id="rId15" Type="http://schemas.openxmlformats.org/officeDocument/2006/relationships/image" Target="../media/image53.png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3.bin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42.bin"/><Relationship Id="rId10" Type="http://schemas.openxmlformats.org/officeDocument/2006/relationships/image" Target="../media/image61.jpeg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096223" y="260648"/>
            <a:ext cx="25404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 err="1" smtClean="0">
                <a:solidFill>
                  <a:schemeClr val="bg1"/>
                </a:solidFill>
              </a:rPr>
              <a:t>Pavel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</a:rPr>
              <a:t>Cejnar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r"/>
            <a:r>
              <a:rPr lang="en-US" sz="2400" dirty="0" smtClean="0">
                <a:solidFill>
                  <a:schemeClr val="bg1"/>
                </a:solidFill>
              </a:rPr>
              <a:t>IPNP MFF UK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Výsledek obrázku pro Shinin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2627784" y="2492896"/>
            <a:ext cx="3096344" cy="4021227"/>
          </a:xfrm>
          <a:prstGeom prst="rect">
            <a:avLst/>
          </a:prstGeom>
          <a:noFill/>
        </p:spPr>
      </p:pic>
      <p:sp>
        <p:nvSpPr>
          <p:cNvPr id="4102" name="AutoShape 6" descr="Výsledek obrázku pro ana bret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4104" name="Picture 8" descr="Výsledek obrázku pro ana brett"/>
          <p:cNvPicPr>
            <a:picLocks noChangeAspect="1" noChangeArrowheads="1"/>
          </p:cNvPicPr>
          <p:nvPr/>
        </p:nvPicPr>
        <p:blipFill>
          <a:blip r:embed="rId3" cstate="print"/>
          <a:srcRect l="15120" r="15329"/>
          <a:stretch>
            <a:fillRect/>
          </a:stretch>
        </p:blipFill>
        <p:spPr bwMode="auto">
          <a:xfrm>
            <a:off x="6084168" y="2852935"/>
            <a:ext cx="2592288" cy="372717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TextovéPole 6"/>
          <p:cNvSpPr txBox="1"/>
          <p:nvPr/>
        </p:nvSpPr>
        <p:spPr>
          <a:xfrm>
            <a:off x="107504" y="764704"/>
            <a:ext cx="898483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 err="1" smtClean="0"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</a:rPr>
              <a:t>Superradiance</a:t>
            </a:r>
            <a:endParaRPr lang="cs-CZ" b="1" dirty="0">
              <a:solidFill>
                <a:srgbClr val="FFFF00"/>
              </a:solidFill>
              <a:effectLst>
                <a:glow rad="228600">
                  <a:srgbClr val="FFFF00">
                    <a:alpha val="40000"/>
                  </a:srgbClr>
                </a:glo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01/13</a:t>
            </a:r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lipsa 9"/>
          <p:cNvSpPr/>
          <p:nvPr/>
        </p:nvSpPr>
        <p:spPr>
          <a:xfrm>
            <a:off x="4788024" y="1340768"/>
            <a:ext cx="360040" cy="410344"/>
          </a:xfrm>
          <a:prstGeom prst="ellipse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 b="6937"/>
          <a:stretch>
            <a:fillRect/>
          </a:stretch>
        </p:blipFill>
        <p:spPr bwMode="auto">
          <a:xfrm>
            <a:off x="323528" y="1772816"/>
            <a:ext cx="835292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539552" y="25193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phase transitions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11560" y="908720"/>
            <a:ext cx="1756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400" b="1" u="sng" dirty="0" smtClean="0">
                <a:solidFill>
                  <a:srgbClr val="FF0000"/>
                </a:solidFill>
              </a:rPr>
              <a:t> model</a:t>
            </a:r>
            <a:endParaRPr lang="en-US" sz="2400" dirty="0" smtClean="0"/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687388" y="1187450"/>
          <a:ext cx="5911850" cy="763588"/>
        </p:xfrm>
        <a:graphic>
          <a:graphicData uri="http://schemas.openxmlformats.org/presentationml/2006/ole">
            <p:oleObj spid="_x0000_s38917" name="Rovnice" r:id="rId4" imgW="3213000" imgH="419040" progId="Equation.3">
              <p:embed/>
            </p:oleObj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3851920" y="908720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extended</a:t>
            </a:r>
            <a:endParaRPr lang="cs-CZ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/>
        </p:nvGraphicFramePr>
        <p:xfrm>
          <a:off x="4917368" y="908720"/>
          <a:ext cx="1022784" cy="389632"/>
        </p:xfrm>
        <a:graphic>
          <a:graphicData uri="http://schemas.openxmlformats.org/presentationml/2006/ole">
            <p:oleObj spid="_x0000_s38918" name="Rovnice" r:id="rId5" imgW="533160" imgH="203040" progId="Equation.3">
              <p:embed/>
            </p:oleObj>
          </a:graphicData>
        </a:graphic>
      </p:graphicFrame>
      <p:sp>
        <p:nvSpPr>
          <p:cNvPr id="12" name="Volný tvar 11"/>
          <p:cNvSpPr/>
          <p:nvPr/>
        </p:nvSpPr>
        <p:spPr>
          <a:xfrm>
            <a:off x="2339752" y="1009272"/>
            <a:ext cx="1489685" cy="98908"/>
          </a:xfrm>
          <a:custGeom>
            <a:avLst/>
            <a:gdLst>
              <a:gd name="connsiteX0" fmla="*/ 0 w 1489685"/>
              <a:gd name="connsiteY0" fmla="*/ 98908 h 98908"/>
              <a:gd name="connsiteX1" fmla="*/ 763009 w 1489685"/>
              <a:gd name="connsiteY1" fmla="*/ 8074 h 98908"/>
              <a:gd name="connsiteX2" fmla="*/ 1489685 w 1489685"/>
              <a:gd name="connsiteY2" fmla="*/ 50463 h 98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9685" h="98908">
                <a:moveTo>
                  <a:pt x="0" y="98908"/>
                </a:moveTo>
                <a:cubicBezTo>
                  <a:pt x="257364" y="57528"/>
                  <a:pt x="514728" y="16148"/>
                  <a:pt x="763009" y="8074"/>
                </a:cubicBezTo>
                <a:cubicBezTo>
                  <a:pt x="1011290" y="0"/>
                  <a:pt x="1250487" y="25231"/>
                  <a:pt x="1489685" y="50463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1115616" y="4437112"/>
          <a:ext cx="704850" cy="341313"/>
        </p:xfrm>
        <a:graphic>
          <a:graphicData uri="http://schemas.openxmlformats.org/presentationml/2006/ole">
            <p:oleObj spid="_x0000_s38919" name="Rovnice" r:id="rId6" imgW="368280" imgH="177480" progId="Equation.3">
              <p:embed/>
            </p:oleObj>
          </a:graphicData>
        </a:graphic>
      </p:graphicFrame>
      <p:graphicFrame>
        <p:nvGraphicFramePr>
          <p:cNvPr id="38920" name="Object 8"/>
          <p:cNvGraphicFramePr>
            <a:graphicFrameLocks noChangeAspect="1"/>
          </p:cNvGraphicFramePr>
          <p:nvPr/>
        </p:nvGraphicFramePr>
        <p:xfrm>
          <a:off x="3671888" y="4436492"/>
          <a:ext cx="900112" cy="341313"/>
        </p:xfrm>
        <a:graphic>
          <a:graphicData uri="http://schemas.openxmlformats.org/presentationml/2006/ole">
            <p:oleObj spid="_x0000_s38920" name="Rovnice" r:id="rId7" imgW="469800" imgH="177480" progId="Equation.3">
              <p:embed/>
            </p:oleObj>
          </a:graphicData>
        </a:graphic>
      </p:graphicFrame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6251575" y="4436492"/>
          <a:ext cx="657225" cy="341313"/>
        </p:xfrm>
        <a:graphic>
          <a:graphicData uri="http://schemas.openxmlformats.org/presentationml/2006/ole">
            <p:oleObj spid="_x0000_s38921" name="Rovnice" r:id="rId8" imgW="342720" imgH="177480" progId="Equation.3">
              <p:embed/>
            </p:oleObj>
          </a:graphicData>
        </a:graphic>
      </p:graphicFrame>
      <p:cxnSp>
        <p:nvCxnSpPr>
          <p:cNvPr id="17" name="Přímá spojovací šipka 16"/>
          <p:cNvCxnSpPr/>
          <p:nvPr/>
        </p:nvCxnSpPr>
        <p:spPr>
          <a:xfrm flipV="1">
            <a:off x="2267744" y="3789104"/>
            <a:ext cx="0" cy="576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šipka 17"/>
          <p:cNvCxnSpPr/>
          <p:nvPr/>
        </p:nvCxnSpPr>
        <p:spPr>
          <a:xfrm flipV="1">
            <a:off x="4572000" y="3789040"/>
            <a:ext cx="0" cy="576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šipka 18"/>
          <p:cNvCxnSpPr/>
          <p:nvPr/>
        </p:nvCxnSpPr>
        <p:spPr>
          <a:xfrm flipV="1">
            <a:off x="6768000" y="3789040"/>
            <a:ext cx="0" cy="576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923" name="Object 11"/>
          <p:cNvGraphicFramePr>
            <a:graphicFrameLocks noChangeAspect="1"/>
          </p:cNvGraphicFramePr>
          <p:nvPr/>
        </p:nvGraphicFramePr>
        <p:xfrm>
          <a:off x="7668344" y="4941167"/>
          <a:ext cx="864096" cy="465615"/>
        </p:xfrm>
        <a:graphic>
          <a:graphicData uri="http://schemas.openxmlformats.org/presentationml/2006/ole">
            <p:oleObj spid="_x0000_s38923" name="Rovnice" r:id="rId9" imgW="330120" imgH="177480" progId="Equation.3">
              <p:embed/>
            </p:oleObj>
          </a:graphicData>
        </a:graphic>
      </p:graphicFrame>
      <p:graphicFrame>
        <p:nvGraphicFramePr>
          <p:cNvPr id="38924" name="Object 12"/>
          <p:cNvGraphicFramePr>
            <a:graphicFrameLocks noChangeAspect="1"/>
          </p:cNvGraphicFramePr>
          <p:nvPr/>
        </p:nvGraphicFramePr>
        <p:xfrm>
          <a:off x="7668344" y="1628800"/>
          <a:ext cx="1132408" cy="314937"/>
        </p:xfrm>
        <a:graphic>
          <a:graphicData uri="http://schemas.openxmlformats.org/presentationml/2006/ole">
            <p:oleObj spid="_x0000_s38924" name="Rovnice" r:id="rId10" imgW="825480" imgH="228600" progId="Equation.3">
              <p:embed/>
            </p:oleObj>
          </a:graphicData>
        </a:graphic>
      </p:graphicFrame>
      <p:graphicFrame>
        <p:nvGraphicFramePr>
          <p:cNvPr id="38925" name="Object 13"/>
          <p:cNvGraphicFramePr>
            <a:graphicFrameLocks noChangeAspect="1"/>
          </p:cNvGraphicFramePr>
          <p:nvPr/>
        </p:nvGraphicFramePr>
        <p:xfrm>
          <a:off x="3635896" y="5445224"/>
          <a:ext cx="2647747" cy="732756"/>
        </p:xfrm>
        <a:graphic>
          <a:graphicData uri="http://schemas.openxmlformats.org/presentationml/2006/ole">
            <p:oleObj spid="_x0000_s38925" name="Rovnice" r:id="rId11" imgW="1562040" imgH="431640" progId="Equation.3">
              <p:embed/>
            </p:oleObj>
          </a:graphicData>
        </a:graphic>
      </p:graphicFrame>
      <p:sp>
        <p:nvSpPr>
          <p:cNvPr id="33" name="TextovéPole 32"/>
          <p:cNvSpPr txBox="1"/>
          <p:nvPr/>
        </p:nvSpPr>
        <p:spPr>
          <a:xfrm>
            <a:off x="2220689" y="4077072"/>
            <a:ext cx="62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QPT</a:t>
            </a:r>
            <a:endParaRPr lang="cs-CZ" b="1" dirty="0">
              <a:solidFill>
                <a:srgbClr val="FF0000"/>
              </a:solidFill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20000">
            <a:off x="297777" y="3694729"/>
            <a:ext cx="3337154" cy="258338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outerShdw blurRad="381000" dist="2032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27" name="TextovéPole 26"/>
          <p:cNvSpPr txBox="1"/>
          <p:nvPr/>
        </p:nvSpPr>
        <p:spPr>
          <a:xfrm>
            <a:off x="827584" y="4571836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normal</a:t>
            </a:r>
            <a:endParaRPr lang="cs-CZ" b="1" dirty="0">
              <a:solidFill>
                <a:srgbClr val="0070C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1691680" y="5157192"/>
            <a:ext cx="140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superradiant</a:t>
            </a:r>
            <a:endParaRPr lang="cs-CZ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11560" y="3923764"/>
            <a:ext cx="257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Thermal Phase Transition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10/13</a:t>
            </a:r>
            <a:endParaRPr lang="cs-CZ" dirty="0"/>
          </a:p>
        </p:txBody>
      </p:sp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6335713" y="5426075"/>
          <a:ext cx="2268537" cy="882650"/>
        </p:xfrm>
        <a:graphic>
          <a:graphicData uri="http://schemas.openxmlformats.org/presentationml/2006/ole">
            <p:oleObj spid="_x0000_s38927" name="Rovnice" r:id="rId13" imgW="1244520" imgH="482400" progId="Equation.3">
              <p:embed/>
            </p:oleObj>
          </a:graphicData>
        </a:graphic>
      </p:graphicFrame>
      <p:sp>
        <p:nvSpPr>
          <p:cNvPr id="30" name="TextovéPole 29"/>
          <p:cNvSpPr txBox="1"/>
          <p:nvPr/>
        </p:nvSpPr>
        <p:spPr>
          <a:xfrm>
            <a:off x="6732240" y="4077072"/>
            <a:ext cx="62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QPT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4524945" y="4077072"/>
            <a:ext cx="623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QPT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7448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654469" y="2996952"/>
            <a:ext cx="629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Realization</a:t>
            </a:r>
            <a:r>
              <a:rPr lang="en-US" dirty="0" smtClean="0"/>
              <a:t> </a:t>
            </a:r>
            <a:r>
              <a:rPr lang="en-US" b="1" dirty="0" smtClean="0"/>
              <a:t>by means of BEC </a:t>
            </a:r>
            <a:r>
              <a:rPr lang="cs-CZ" b="1" dirty="0" err="1" smtClean="0"/>
              <a:t>at</a:t>
            </a:r>
            <a:r>
              <a:rPr lang="cs-CZ" b="1" dirty="0" smtClean="0"/>
              <a:t> </a:t>
            </a:r>
            <a:r>
              <a:rPr lang="cs-CZ" b="1" i="1" dirty="0" smtClean="0"/>
              <a:t>T</a:t>
            </a:r>
            <a:r>
              <a:rPr lang="en-US" b="1" i="1" dirty="0" smtClean="0"/>
              <a:t>≈</a:t>
            </a:r>
            <a:r>
              <a:rPr lang="en-US" b="1" dirty="0" smtClean="0"/>
              <a:t>50</a:t>
            </a:r>
            <a:r>
              <a:rPr lang="en-US" sz="700" b="1" dirty="0" smtClean="0"/>
              <a:t> </a:t>
            </a:r>
            <a:r>
              <a:rPr lang="en-US" b="1" dirty="0" err="1" smtClean="0"/>
              <a:t>nK</a:t>
            </a:r>
            <a:r>
              <a:rPr lang="en-US" b="1" dirty="0" smtClean="0"/>
              <a:t> in optical cavity</a:t>
            </a:r>
            <a:endParaRPr lang="cs-CZ" b="1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582307"/>
            <a:ext cx="2304256" cy="155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143939"/>
            <a:ext cx="2304256" cy="159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Volný tvar 7"/>
          <p:cNvSpPr/>
          <p:nvPr/>
        </p:nvSpPr>
        <p:spPr>
          <a:xfrm>
            <a:off x="1547664" y="4969284"/>
            <a:ext cx="907859" cy="740072"/>
          </a:xfrm>
          <a:custGeom>
            <a:avLst/>
            <a:gdLst>
              <a:gd name="connsiteX0" fmla="*/ 888087 w 888087"/>
              <a:gd name="connsiteY0" fmla="*/ 740072 h 740072"/>
              <a:gd name="connsiteX1" fmla="*/ 493382 w 888087"/>
              <a:gd name="connsiteY1" fmla="*/ 75652 h 740072"/>
              <a:gd name="connsiteX2" fmla="*/ 0 w 888087"/>
              <a:gd name="connsiteY2" fmla="*/ 286161 h 740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8087" h="740072">
                <a:moveTo>
                  <a:pt x="888087" y="740072"/>
                </a:moveTo>
                <a:cubicBezTo>
                  <a:pt x="764742" y="445688"/>
                  <a:pt x="641397" y="151304"/>
                  <a:pt x="493382" y="75652"/>
                </a:cubicBezTo>
                <a:cubicBezTo>
                  <a:pt x="345368" y="0"/>
                  <a:pt x="172684" y="143080"/>
                  <a:pt x="0" y="286161"/>
                </a:cubicBezTo>
              </a:path>
            </a:pathLst>
          </a:cu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467544" y="4221088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Spatial redistribution </a:t>
            </a:r>
          </a:p>
          <a:p>
            <a:r>
              <a:rPr lang="en-US" sz="1200" dirty="0" smtClean="0"/>
              <a:t>of </a:t>
            </a:r>
            <a:r>
              <a:rPr lang="cs-CZ" sz="1200" dirty="0" smtClean="0"/>
              <a:t>BEC </a:t>
            </a:r>
            <a:r>
              <a:rPr lang="en-US" sz="1200" dirty="0" smtClean="0"/>
              <a:t>leads to constructive interference of reflected waves</a:t>
            </a:r>
            <a:endParaRPr lang="cs-CZ" sz="12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7544" y="5805264"/>
            <a:ext cx="1080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pumping field </a:t>
            </a:r>
          </a:p>
          <a:p>
            <a:r>
              <a:rPr lang="en-US" sz="1200" dirty="0" smtClean="0"/>
              <a:t>of overcritical power</a:t>
            </a:r>
            <a:endParaRPr lang="cs-CZ" sz="1200" dirty="0"/>
          </a:p>
        </p:txBody>
      </p:sp>
      <p:cxnSp>
        <p:nvCxnSpPr>
          <p:cNvPr id="11" name="Přímá spojovací šipka 10"/>
          <p:cNvCxnSpPr/>
          <p:nvPr/>
        </p:nvCxnSpPr>
        <p:spPr>
          <a:xfrm flipV="1">
            <a:off x="2843808" y="4878451"/>
            <a:ext cx="288032" cy="72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3131840" y="4662427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undercritical</a:t>
            </a:r>
            <a:r>
              <a:rPr lang="en-US" sz="1200" dirty="0" smtClean="0"/>
              <a:t> pumping field</a:t>
            </a:r>
            <a:endParaRPr lang="cs-CZ" sz="1200" dirty="0" smtClean="0"/>
          </a:p>
        </p:txBody>
      </p:sp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4813" y="3645024"/>
            <a:ext cx="460914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ovéPole 13"/>
          <p:cNvSpPr txBox="1"/>
          <p:nvPr/>
        </p:nvSpPr>
        <p:spPr>
          <a:xfrm>
            <a:off x="2195736" y="2348880"/>
            <a:ext cx="6624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F. </a:t>
            </a:r>
            <a:r>
              <a:rPr lang="en-US" dirty="0" err="1" smtClean="0">
                <a:latin typeface="+mj-lt"/>
              </a:rPr>
              <a:t>Dimer</a:t>
            </a:r>
            <a:r>
              <a:rPr lang="en-US" dirty="0" smtClean="0">
                <a:latin typeface="+mj-lt"/>
              </a:rPr>
              <a:t> et al., Phys. Rev. A 75, 013804 (</a:t>
            </a:r>
            <a:r>
              <a:rPr lang="en-US" b="1" dirty="0" smtClean="0">
                <a:latin typeface="+mj-lt"/>
              </a:rPr>
              <a:t>2007</a:t>
            </a:r>
            <a:r>
              <a:rPr lang="en-US" dirty="0" smtClean="0">
                <a:latin typeface="+mj-lt"/>
              </a:rPr>
              <a:t>) … </a:t>
            </a:r>
            <a:r>
              <a:rPr lang="en-US" b="1" dirty="0" smtClean="0">
                <a:latin typeface="+mj-lt"/>
              </a:rPr>
              <a:t>proposal</a:t>
            </a:r>
          </a:p>
          <a:p>
            <a:r>
              <a:rPr lang="en-US" dirty="0" smtClean="0">
                <a:latin typeface="+mj-lt"/>
              </a:rPr>
              <a:t>K. </a:t>
            </a:r>
            <a:r>
              <a:rPr lang="cs-CZ" dirty="0" err="1" smtClean="0">
                <a:latin typeface="+mj-lt"/>
              </a:rPr>
              <a:t>Baumann</a:t>
            </a:r>
            <a:r>
              <a:rPr lang="cs-CZ" dirty="0" smtClean="0">
                <a:latin typeface="+mj-lt"/>
              </a:rPr>
              <a:t> </a:t>
            </a:r>
            <a:r>
              <a:rPr lang="cs-CZ" dirty="0" err="1" smtClean="0">
                <a:latin typeface="+mj-lt"/>
              </a:rPr>
              <a:t>et</a:t>
            </a:r>
            <a:r>
              <a:rPr lang="cs-CZ" dirty="0" smtClean="0">
                <a:latin typeface="+mj-lt"/>
              </a:rPr>
              <a:t> </a:t>
            </a:r>
            <a:r>
              <a:rPr lang="cs-CZ" dirty="0" err="1" smtClean="0">
                <a:latin typeface="+mj-lt"/>
              </a:rPr>
              <a:t>al</a:t>
            </a:r>
            <a:r>
              <a:rPr lang="cs-CZ" dirty="0" smtClean="0">
                <a:latin typeface="+mj-lt"/>
              </a:rPr>
              <a:t>., </a:t>
            </a:r>
            <a:r>
              <a:rPr lang="cs-CZ" i="1" dirty="0" err="1" smtClean="0">
                <a:latin typeface="+mj-lt"/>
              </a:rPr>
              <a:t>Nature</a:t>
            </a:r>
            <a:r>
              <a:rPr lang="cs-CZ" dirty="0" smtClean="0">
                <a:latin typeface="+mj-lt"/>
              </a:rPr>
              <a:t> 464</a:t>
            </a:r>
            <a:r>
              <a:rPr lang="en-US" dirty="0" smtClean="0">
                <a:latin typeface="+mj-lt"/>
              </a:rPr>
              <a:t>, </a:t>
            </a:r>
            <a:r>
              <a:rPr lang="cs-CZ" dirty="0" smtClean="0">
                <a:latin typeface="+mj-lt"/>
              </a:rPr>
              <a:t>1301</a:t>
            </a:r>
            <a:r>
              <a:rPr lang="en-US" dirty="0" smtClean="0">
                <a:latin typeface="+mj-lt"/>
              </a:rPr>
              <a:t> </a:t>
            </a:r>
            <a:r>
              <a:rPr lang="cs-CZ" sz="2400" dirty="0" smtClean="0">
                <a:solidFill>
                  <a:srgbClr val="FF0000"/>
                </a:solidFill>
              </a:rPr>
              <a:t>(</a:t>
            </a:r>
            <a:r>
              <a:rPr lang="cs-CZ" sz="2400" b="1" dirty="0" smtClean="0">
                <a:solidFill>
                  <a:srgbClr val="FF0000"/>
                </a:solidFill>
              </a:rPr>
              <a:t>2010</a:t>
            </a:r>
            <a:r>
              <a:rPr lang="cs-CZ" sz="2400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, Phys. Rev. </a:t>
            </a:r>
            <a:r>
              <a:rPr lang="en-US" dirty="0" err="1" smtClean="0"/>
              <a:t>Lett</a:t>
            </a:r>
            <a:r>
              <a:rPr lang="en-US" dirty="0" smtClean="0"/>
              <a:t>. 107, </a:t>
            </a:r>
          </a:p>
          <a:p>
            <a:r>
              <a:rPr lang="en-US" dirty="0" smtClean="0"/>
              <a:t>                                                                                                140402 (2011)</a:t>
            </a:r>
            <a:endParaRPr lang="cs-CZ" dirty="0" smtClean="0">
              <a:latin typeface="+mj-lt"/>
            </a:endParaRPr>
          </a:p>
        </p:txBody>
      </p:sp>
      <p:sp>
        <p:nvSpPr>
          <p:cNvPr id="15" name="Volný tvar 14"/>
          <p:cNvSpPr/>
          <p:nvPr/>
        </p:nvSpPr>
        <p:spPr>
          <a:xfrm>
            <a:off x="1115616" y="6309319"/>
            <a:ext cx="1418848" cy="242073"/>
          </a:xfrm>
          <a:custGeom>
            <a:avLst/>
            <a:gdLst>
              <a:gd name="connsiteX0" fmla="*/ 1624869 w 1624869"/>
              <a:gd name="connsiteY0" fmla="*/ 376066 h 376066"/>
              <a:gd name="connsiteX1" fmla="*/ 947292 w 1624869"/>
              <a:gd name="connsiteY1" fmla="*/ 53724 h 376066"/>
              <a:gd name="connsiteX2" fmla="*/ 0 w 1624869"/>
              <a:gd name="connsiteY2" fmla="*/ 53724 h 37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4869" h="376066">
                <a:moveTo>
                  <a:pt x="1624869" y="376066"/>
                </a:moveTo>
                <a:cubicBezTo>
                  <a:pt x="1421486" y="241757"/>
                  <a:pt x="1218103" y="107448"/>
                  <a:pt x="947292" y="53724"/>
                </a:cubicBezTo>
                <a:cubicBezTo>
                  <a:pt x="676481" y="0"/>
                  <a:pt x="0" y="53724"/>
                  <a:pt x="0" y="53724"/>
                </a:cubicBezTo>
              </a:path>
            </a:pathLst>
          </a:custGeom>
          <a:ln w="190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TextovéPole 15"/>
          <p:cNvSpPr txBox="1"/>
          <p:nvPr/>
        </p:nvSpPr>
        <p:spPr>
          <a:xfrm>
            <a:off x="539552" y="25193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phase transitions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886269" y="1907540"/>
            <a:ext cx="657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Quantum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smtClean="0"/>
              <a:t>C. </a:t>
            </a:r>
            <a:r>
              <a:rPr lang="en-US" dirty="0" err="1" smtClean="0"/>
              <a:t>Emary</a:t>
            </a:r>
            <a:r>
              <a:rPr lang="en-US" dirty="0" smtClean="0"/>
              <a:t>, T. </a:t>
            </a:r>
            <a:r>
              <a:rPr lang="en-US" dirty="0" err="1" smtClean="0"/>
              <a:t>Brandes</a:t>
            </a:r>
            <a:r>
              <a:rPr lang="en-US" dirty="0" smtClean="0"/>
              <a:t>, </a:t>
            </a:r>
            <a:r>
              <a:rPr lang="en-US" i="1" dirty="0" smtClean="0"/>
              <a:t>Phys. Rev. </a:t>
            </a:r>
            <a:r>
              <a:rPr lang="en-US" i="1" dirty="0" err="1" smtClean="0"/>
              <a:t>Lett</a:t>
            </a:r>
            <a:r>
              <a:rPr lang="en-US" i="1" dirty="0" smtClean="0"/>
              <a:t>. </a:t>
            </a:r>
            <a:r>
              <a:rPr lang="en-US" dirty="0" smtClean="0"/>
              <a:t>90, 044101 (</a:t>
            </a:r>
            <a:r>
              <a:rPr lang="en-US" b="1" dirty="0" smtClean="0"/>
              <a:t>2003</a:t>
            </a:r>
            <a:r>
              <a:rPr lang="en-US" dirty="0" smtClean="0"/>
              <a:t>)</a:t>
            </a:r>
            <a:endParaRPr lang="cs-CZ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876894" y="1340768"/>
            <a:ext cx="5677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Thermal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Y.K. Wang, F.T. </a:t>
            </a:r>
            <a:r>
              <a:rPr lang="en-US" dirty="0" err="1" smtClean="0"/>
              <a:t>Hioe</a:t>
            </a:r>
            <a:r>
              <a:rPr lang="en-US" dirty="0" smtClean="0"/>
              <a:t>, </a:t>
            </a:r>
            <a:r>
              <a:rPr lang="en-US" i="1" dirty="0" smtClean="0"/>
              <a:t>Phys. Rev. </a:t>
            </a:r>
            <a:r>
              <a:rPr lang="en-US" dirty="0" smtClean="0"/>
              <a:t>A 7, 831 (</a:t>
            </a:r>
            <a:r>
              <a:rPr lang="en-US" b="1" dirty="0" smtClean="0"/>
              <a:t>1973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                  K. </a:t>
            </a:r>
            <a:r>
              <a:rPr lang="en-US" dirty="0" err="1" smtClean="0"/>
              <a:t>Hepp</a:t>
            </a:r>
            <a:r>
              <a:rPr lang="en-US" dirty="0" smtClean="0"/>
              <a:t>, E.H. </a:t>
            </a:r>
            <a:r>
              <a:rPr lang="en-US" dirty="0" err="1" smtClean="0"/>
              <a:t>Lieb</a:t>
            </a:r>
            <a:r>
              <a:rPr lang="en-US" dirty="0" smtClean="0"/>
              <a:t>,   </a:t>
            </a:r>
            <a:r>
              <a:rPr lang="en-US" i="1" dirty="0" smtClean="0"/>
              <a:t>Phys. Rev. </a:t>
            </a:r>
            <a:r>
              <a:rPr lang="en-US" dirty="0" smtClean="0"/>
              <a:t>A 8, 2517 (</a:t>
            </a:r>
            <a:r>
              <a:rPr lang="en-US" b="1" dirty="0" smtClean="0"/>
              <a:t>1973</a:t>
            </a:r>
            <a:r>
              <a:rPr lang="en-US" dirty="0" smtClean="0"/>
              <a:t>)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11200" y="2319263"/>
            <a:ext cx="1656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0000"/>
                </a:solidFill>
              </a:rPr>
              <a:t>Experiment</a:t>
            </a:r>
            <a:endParaRPr lang="cs-CZ" sz="2400" b="1" u="sng" dirty="0">
              <a:solidFill>
                <a:srgbClr val="FF0000"/>
              </a:solidFill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611560" y="908720"/>
            <a:ext cx="4729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FF0000"/>
                </a:solidFill>
              </a:rPr>
              <a:t>Theory</a:t>
            </a:r>
            <a:r>
              <a:rPr lang="en-US" sz="2000" b="1" dirty="0" smtClean="0"/>
              <a:t> of </a:t>
            </a:r>
            <a:r>
              <a:rPr lang="en-US" sz="2000" b="1" dirty="0" err="1" smtClean="0"/>
              <a:t>superradiant</a:t>
            </a:r>
            <a:r>
              <a:rPr lang="en-US" sz="2000" b="1" dirty="0" smtClean="0"/>
              <a:t> phase transitions:</a:t>
            </a:r>
            <a:endParaRPr lang="cs-CZ" sz="2000" b="1" dirty="0">
              <a:solidFill>
                <a:srgbClr val="FF0000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11/13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9702017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25193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Non-</a:t>
            </a:r>
            <a:r>
              <a:rPr lang="en-US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hermitian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superradiance</a:t>
            </a:r>
            <a:endParaRPr lang="cs-CZ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7776864" cy="3735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680497" y="6258798"/>
            <a:ext cx="4611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</a:t>
            </a:r>
            <a:r>
              <a:rPr lang="en-US" sz="1600" dirty="0" err="1" smtClean="0"/>
              <a:t>Volya</a:t>
            </a:r>
            <a:r>
              <a:rPr lang="en-US" sz="1600" dirty="0" smtClean="0"/>
              <a:t>, V. </a:t>
            </a:r>
            <a:r>
              <a:rPr lang="en-US" sz="1600" dirty="0" err="1" smtClean="0"/>
              <a:t>Zelevinsky</a:t>
            </a:r>
            <a:r>
              <a:rPr lang="en-US" sz="1600" dirty="0" smtClean="0"/>
              <a:t>, AIP </a:t>
            </a:r>
            <a:r>
              <a:rPr lang="en-US" sz="1600" dirty="0" err="1" smtClean="0"/>
              <a:t>Conf.Proc</a:t>
            </a:r>
            <a:r>
              <a:rPr lang="en-US" sz="1600" dirty="0" smtClean="0"/>
              <a:t>. 777, 229 (2004)</a:t>
            </a:r>
            <a:endParaRPr lang="cs-CZ" sz="16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3244" y="980728"/>
            <a:ext cx="83212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Quasi-bound quantum system with a common set of decay channels. Increasing coupling to continuum leads to </a:t>
            </a:r>
            <a:r>
              <a:rPr lang="en-US" dirty="0" err="1" smtClean="0"/>
              <a:t>seggregation</a:t>
            </a:r>
            <a:r>
              <a:rPr lang="en-US" dirty="0" smtClean="0"/>
              <a:t> of long-lived (compound) and short-lived (</a:t>
            </a:r>
            <a:r>
              <a:rPr lang="en-US" dirty="0" err="1" smtClean="0"/>
              <a:t>superradiant</a:t>
            </a:r>
            <a:r>
              <a:rPr lang="en-US" dirty="0" smtClean="0"/>
              <a:t>) resonance states. Applications in nuclear physics (e.g. giant &amp; pygmy resonances…), particle physics (baryon resonances) biophysics (photosynthesis), </a:t>
            </a:r>
            <a:r>
              <a:rPr lang="en-US" dirty="0" err="1" smtClean="0"/>
              <a:t>graphene</a:t>
            </a:r>
            <a:r>
              <a:rPr lang="en-US" dirty="0" smtClean="0"/>
              <a:t>… </a:t>
            </a:r>
            <a:r>
              <a:rPr lang="en-US" b="1" dirty="0" smtClean="0"/>
              <a:t>Recent reviews</a:t>
            </a:r>
            <a:r>
              <a:rPr lang="en-US" dirty="0" smtClean="0"/>
              <a:t>: N. </a:t>
            </a:r>
            <a:r>
              <a:rPr lang="en-US" dirty="0" err="1" smtClean="0"/>
              <a:t>Auerbach</a:t>
            </a:r>
            <a:r>
              <a:rPr lang="en-US" dirty="0" smtClean="0"/>
              <a:t>, V. </a:t>
            </a:r>
            <a:r>
              <a:rPr lang="en-US" dirty="0" err="1" smtClean="0"/>
              <a:t>Zelevinsky</a:t>
            </a:r>
            <a:r>
              <a:rPr lang="en-US" dirty="0" smtClean="0"/>
              <a:t>, </a:t>
            </a:r>
            <a:r>
              <a:rPr lang="en-US" i="1" dirty="0" smtClean="0"/>
              <a:t>Rep. </a:t>
            </a:r>
            <a:r>
              <a:rPr lang="en-US" i="1" dirty="0" err="1" smtClean="0"/>
              <a:t>Prog</a:t>
            </a:r>
            <a:r>
              <a:rPr lang="en-US" i="1" dirty="0" smtClean="0"/>
              <a:t>. Phys. </a:t>
            </a:r>
            <a:r>
              <a:rPr lang="en-US" dirty="0" smtClean="0"/>
              <a:t>74, 106301 (2011), I. </a:t>
            </a:r>
            <a:r>
              <a:rPr lang="en-US" dirty="0" err="1" smtClean="0"/>
              <a:t>Rotter</a:t>
            </a:r>
            <a:r>
              <a:rPr lang="en-US" dirty="0" smtClean="0"/>
              <a:t>, J.P. Bird, </a:t>
            </a:r>
            <a:r>
              <a:rPr lang="en-US" i="1" dirty="0" smtClean="0"/>
              <a:t>Rep. </a:t>
            </a:r>
            <a:r>
              <a:rPr lang="en-US" i="1" dirty="0" err="1" smtClean="0"/>
              <a:t>Prog</a:t>
            </a:r>
            <a:r>
              <a:rPr lang="en-US" i="1" dirty="0" smtClean="0"/>
              <a:t>. Phys. </a:t>
            </a:r>
            <a:r>
              <a:rPr lang="en-US" dirty="0" smtClean="0"/>
              <a:t>78, 114001 (2015)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12/13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707904" y="2007717"/>
            <a:ext cx="563615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600" b="1" dirty="0" err="1">
                <a:solidFill>
                  <a:srgbClr val="FFFF00"/>
                </a:solidFill>
              </a:rPr>
              <a:t>ě</a:t>
            </a:r>
            <a:r>
              <a:rPr lang="cs-CZ" sz="16600" b="1" dirty="0" err="1" smtClean="0">
                <a:solidFill>
                  <a:srgbClr val="FFFF00"/>
                </a:solidFill>
              </a:rPr>
              <a:t>kuji</a:t>
            </a:r>
            <a:r>
              <a:rPr lang="cs-CZ" sz="9600" b="1" dirty="0" smtClean="0">
                <a:solidFill>
                  <a:srgbClr val="FFFF00"/>
                </a:solidFill>
              </a:rPr>
              <a:t> </a:t>
            </a:r>
            <a:r>
              <a:rPr lang="cs-CZ" sz="16600" b="1" dirty="0" smtClean="0">
                <a:solidFill>
                  <a:srgbClr val="FFFF00"/>
                </a:solidFill>
              </a:rPr>
              <a:t>!</a:t>
            </a:r>
            <a:endParaRPr lang="cs-CZ" sz="16600" b="1" dirty="0">
              <a:solidFill>
                <a:srgbClr val="FFFF00"/>
              </a:solidFill>
            </a:endParaRPr>
          </a:p>
        </p:txBody>
      </p:sp>
      <p:pic>
        <p:nvPicPr>
          <p:cNvPr id="4" name="Picture 2" descr="Výsledek obrázku pro Shining"/>
          <p:cNvPicPr>
            <a:picLocks noChangeAspect="1" noChangeArrowheads="1"/>
          </p:cNvPicPr>
          <p:nvPr/>
        </p:nvPicPr>
        <p:blipFill rotWithShape="1">
          <a:blip r:embed="rId2" cstate="print">
            <a:lum contrast="40000"/>
          </a:blip>
          <a:srcRect l="20930" t="23279" r="20930"/>
          <a:stretch/>
        </p:blipFill>
        <p:spPr bwMode="auto">
          <a:xfrm>
            <a:off x="1331640" y="1916832"/>
            <a:ext cx="1800200" cy="3085123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5" name="TextovéPole 4"/>
          <p:cNvSpPr txBox="1"/>
          <p:nvPr/>
        </p:nvSpPr>
        <p:spPr>
          <a:xfrm>
            <a:off x="18593" y="-531440"/>
            <a:ext cx="4097597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9600" dirty="0" smtClean="0">
                <a:solidFill>
                  <a:srgbClr val="FFFF00"/>
                </a:solidFill>
              </a:rPr>
              <a:t>D</a:t>
            </a:r>
            <a:endParaRPr lang="cs-CZ" sz="2000" dirty="0">
              <a:solidFill>
                <a:srgbClr val="FFFF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13/13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7524328" y="4509120"/>
            <a:ext cx="12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Thank you 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3862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Legacy of Robert </a:t>
            </a:r>
            <a:r>
              <a:rPr lang="en-US" sz="3600" b="1" dirty="0" err="1" smtClean="0">
                <a:solidFill>
                  <a:srgbClr val="FF0000"/>
                </a:solidFill>
              </a:rPr>
              <a:t>Dicke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9552" y="1700808"/>
            <a:ext cx="83529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1946 – </a:t>
            </a:r>
            <a:r>
              <a:rPr lang="en-US" sz="2000" b="1" dirty="0" err="1" smtClean="0"/>
              <a:t>Dicke</a:t>
            </a:r>
            <a:r>
              <a:rPr lang="en-US" sz="2000" b="1" dirty="0" smtClean="0"/>
              <a:t> radiometer </a:t>
            </a:r>
          </a:p>
          <a:p>
            <a:r>
              <a:rPr lang="en-US" sz="2000" dirty="0" smtClean="0"/>
              <a:t>             </a:t>
            </a:r>
            <a:r>
              <a:rPr lang="en-US" dirty="0" smtClean="0"/>
              <a:t>(development of radar)</a:t>
            </a:r>
            <a:endParaRPr lang="en-US" sz="2000" dirty="0" smtClean="0"/>
          </a:p>
          <a:p>
            <a:r>
              <a:rPr lang="en-US" sz="2000" dirty="0" smtClean="0"/>
              <a:t>1953 – </a:t>
            </a:r>
            <a:r>
              <a:rPr lang="en-US" sz="2000" b="1" dirty="0" err="1" smtClean="0"/>
              <a:t>Dicke</a:t>
            </a:r>
            <a:r>
              <a:rPr lang="en-US" sz="2000" b="1" dirty="0" smtClean="0"/>
              <a:t> narrowing</a:t>
            </a:r>
          </a:p>
          <a:p>
            <a:r>
              <a:rPr lang="en-US" sz="2000" dirty="0" smtClean="0"/>
              <a:t>             </a:t>
            </a:r>
            <a:r>
              <a:rPr lang="en-US" dirty="0" smtClean="0"/>
              <a:t>(analogous to </a:t>
            </a:r>
            <a:r>
              <a:rPr lang="en-US" dirty="0" err="1" smtClean="0"/>
              <a:t>Mössbauer</a:t>
            </a:r>
            <a:r>
              <a:rPr lang="en-US" dirty="0" smtClean="0"/>
              <a:t> effect, 1958)</a:t>
            </a:r>
          </a:p>
          <a:p>
            <a:endParaRPr lang="en-US" sz="500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1954 –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superradiance</a:t>
            </a:r>
            <a:endParaRPr lang="en-US" sz="2800" b="1" u="sng" dirty="0" smtClean="0">
              <a:solidFill>
                <a:srgbClr val="FF0000"/>
              </a:solidFill>
            </a:endParaRPr>
          </a:p>
          <a:p>
            <a:endParaRPr lang="en-US" sz="500" b="1" u="sng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1956 – </a:t>
            </a:r>
            <a:r>
              <a:rPr lang="en-US" sz="2000" b="1" dirty="0" smtClean="0"/>
              <a:t>infrared laser </a:t>
            </a:r>
          </a:p>
          <a:p>
            <a:r>
              <a:rPr lang="en-US" sz="2000" dirty="0" smtClean="0"/>
              <a:t>             </a:t>
            </a:r>
            <a:r>
              <a:rPr lang="en-US" dirty="0" smtClean="0"/>
              <a:t>(US patent </a:t>
            </a:r>
            <a:r>
              <a:rPr lang="cs-CZ" dirty="0" smtClean="0"/>
              <a:t>in </a:t>
            </a:r>
            <a:r>
              <a:rPr lang="en-US" dirty="0" smtClean="0"/>
              <a:t>1958, same </a:t>
            </a:r>
            <a:r>
              <a:rPr lang="cs-CZ" dirty="0" smtClean="0"/>
              <a:t>as </a:t>
            </a:r>
            <a:r>
              <a:rPr lang="cs-CZ" dirty="0" err="1" smtClean="0"/>
              <a:t>Townes</a:t>
            </a:r>
            <a:r>
              <a:rPr lang="cs-CZ" dirty="0" smtClean="0"/>
              <a:t> </a:t>
            </a:r>
            <a:r>
              <a:rPr lang="en-US" dirty="0" smtClean="0"/>
              <a:t>&amp; Schawlow in US, and Prokhorov in CCCP)</a:t>
            </a:r>
          </a:p>
          <a:p>
            <a:r>
              <a:rPr lang="en-US" sz="2000" dirty="0" smtClean="0"/>
              <a:t>1965 – prediction (with Peebles, Roll &amp; Wilkinson) </a:t>
            </a:r>
          </a:p>
          <a:p>
            <a:r>
              <a:rPr lang="en-US" sz="2000" dirty="0" smtClean="0"/>
              <a:t>             of </a:t>
            </a:r>
            <a:r>
              <a:rPr lang="en-US" sz="2000" b="1" dirty="0" smtClean="0"/>
              <a:t>cosmic microwave background</a:t>
            </a:r>
          </a:p>
          <a:p>
            <a:r>
              <a:rPr lang="en-US" sz="2000" b="1" dirty="0" smtClean="0"/>
              <a:t>             </a:t>
            </a:r>
            <a:r>
              <a:rPr lang="en-US" dirty="0" smtClean="0"/>
              <a:t>(1965 discovered by Penzias &amp; Wilson using </a:t>
            </a:r>
            <a:r>
              <a:rPr lang="en-US" dirty="0" err="1" smtClean="0"/>
              <a:t>Dicke</a:t>
            </a:r>
            <a:r>
              <a:rPr lang="en-US" dirty="0" smtClean="0"/>
              <a:t> radiometer)</a:t>
            </a:r>
            <a:r>
              <a:rPr lang="en-US" b="1" dirty="0" smtClean="0"/>
              <a:t> </a:t>
            </a:r>
            <a:endParaRPr lang="en-US" sz="2000" dirty="0" smtClean="0"/>
          </a:p>
          <a:p>
            <a:r>
              <a:rPr lang="en-US" sz="2000" dirty="0" smtClean="0"/>
              <a:t>1957-70 – renaissance of </a:t>
            </a:r>
            <a:r>
              <a:rPr lang="en-US" sz="2000" b="1" dirty="0" smtClean="0"/>
              <a:t>gravitation and cosmology</a:t>
            </a:r>
          </a:p>
          <a:p>
            <a:r>
              <a:rPr lang="en-US" dirty="0" smtClean="0"/>
              <a:t>              (alternative theory to general relativity, </a:t>
            </a:r>
            <a:r>
              <a:rPr lang="en-US" dirty="0" err="1" smtClean="0"/>
              <a:t>anthropic</a:t>
            </a:r>
            <a:r>
              <a:rPr lang="en-US" dirty="0" smtClean="0"/>
              <a:t> principle…)</a:t>
            </a:r>
          </a:p>
          <a:p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3078" name="Picture 6" descr="Výsledek obrázku pro Robert Dick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7" y="116632"/>
            <a:ext cx="374067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ovéPole 5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02/13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5724128" y="292494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Robert Henry </a:t>
            </a:r>
            <a:r>
              <a:rPr lang="en-US" b="1" dirty="0" err="1" smtClean="0"/>
              <a:t>Dicke</a:t>
            </a:r>
            <a:r>
              <a:rPr lang="en-US" b="1" dirty="0" smtClean="0"/>
              <a:t> </a:t>
            </a:r>
            <a:r>
              <a:rPr lang="en-US" b="1" dirty="0" smtClean="0"/>
              <a:t>  (</a:t>
            </a:r>
            <a:r>
              <a:rPr lang="en-US" b="1" dirty="0" smtClean="0"/>
              <a:t>1916-97)</a:t>
            </a:r>
            <a:endParaRPr lang="cs-CZ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 r="-32"/>
          <a:stretch>
            <a:fillRect/>
          </a:stretch>
        </p:blipFill>
        <p:spPr bwMode="auto">
          <a:xfrm>
            <a:off x="251520" y="863153"/>
            <a:ext cx="8208912" cy="47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3" name="TextovéPole 2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Dicke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Superradiance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 rot="-480000">
            <a:off x="4169841" y="4329642"/>
            <a:ext cx="4531049" cy="74635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304800" dist="165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b="1" u="sng" dirty="0" err="1" smtClean="0"/>
              <a:t>WoS</a:t>
            </a:r>
            <a:r>
              <a:rPr lang="en-US" sz="2000" dirty="0" smtClean="0"/>
              <a:t> </a:t>
            </a:r>
            <a:r>
              <a:rPr lang="en-US" sz="2000" dirty="0" smtClean="0"/>
              <a:t>April </a:t>
            </a:r>
            <a:r>
              <a:rPr lang="en-US" sz="2000" dirty="0" smtClean="0"/>
              <a:t>2017</a:t>
            </a:r>
            <a:r>
              <a:rPr lang="en-US" sz="2000" dirty="0" smtClean="0"/>
              <a:t>:  </a:t>
            </a: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cs-CZ" sz="3200" b="1" dirty="0" smtClean="0">
                <a:solidFill>
                  <a:srgbClr val="FF0000"/>
                </a:solidFill>
              </a:rPr>
              <a:t>4000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</a:rPr>
              <a:t>citations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1050" b="1" dirty="0" smtClean="0">
                <a:solidFill>
                  <a:srgbClr val="FF0000"/>
                </a:solidFill>
              </a:rPr>
              <a:t>                                                    </a:t>
            </a:r>
            <a:r>
              <a:rPr lang="en-US" sz="1050" b="1" dirty="0" smtClean="0">
                <a:solidFill>
                  <a:srgbClr val="FF0000"/>
                </a:solidFill>
              </a:rPr>
              <a:t>                                                                            </a:t>
            </a:r>
            <a:r>
              <a:rPr lang="cs-CZ" sz="1050" b="1" dirty="0" smtClean="0">
                <a:solidFill>
                  <a:srgbClr val="FF0000"/>
                </a:solidFill>
              </a:rPr>
              <a:t>     </a:t>
            </a:r>
            <a:r>
              <a:rPr lang="en-US" sz="1050" dirty="0" smtClean="0"/>
              <a:t>(+2)</a:t>
            </a:r>
            <a:endParaRPr lang="cs-CZ" sz="105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95536" y="56612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Cited in</a:t>
            </a:r>
            <a:r>
              <a:rPr lang="en-US" b="1" dirty="0" smtClean="0">
                <a:solidFill>
                  <a:srgbClr val="FF0000"/>
                </a:solidFill>
              </a:rPr>
              <a:t>: Quantum optics, Condensed </a:t>
            </a:r>
            <a:r>
              <a:rPr lang="en-US" b="1" dirty="0" smtClean="0">
                <a:solidFill>
                  <a:srgbClr val="FF0000"/>
                </a:solidFill>
              </a:rPr>
              <a:t>matter + </a:t>
            </a:r>
            <a:r>
              <a:rPr lang="en-US" b="1" dirty="0" smtClean="0">
                <a:solidFill>
                  <a:srgbClr val="FF0000"/>
                </a:solidFill>
              </a:rPr>
              <a:t>Solid state </a:t>
            </a:r>
            <a:r>
              <a:rPr lang="en-US" b="1" dirty="0" smtClean="0">
                <a:solidFill>
                  <a:srgbClr val="FF0000"/>
                </a:solidFill>
              </a:rPr>
              <a:t>physics (incl. </a:t>
            </a:r>
            <a:r>
              <a:rPr lang="en-US" b="1" dirty="0" err="1" smtClean="0">
                <a:solidFill>
                  <a:srgbClr val="FF0000"/>
                </a:solidFill>
              </a:rPr>
              <a:t>g</a:t>
            </a:r>
            <a:r>
              <a:rPr lang="en-US" b="1" dirty="0" err="1" smtClean="0">
                <a:solidFill>
                  <a:srgbClr val="FF0000"/>
                </a:solidFill>
              </a:rPr>
              <a:t>raphene</a:t>
            </a:r>
            <a:r>
              <a:rPr lang="en-US" b="1" dirty="0" smtClean="0">
                <a:solidFill>
                  <a:srgbClr val="FF0000"/>
                </a:solidFill>
              </a:rPr>
              <a:t>), Astrophysics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Biophysics + Biology (incl. neurosciences), </a:t>
            </a:r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srgbClr val="FF0000"/>
                </a:solidFill>
              </a:rPr>
              <a:t>ngineering </a:t>
            </a:r>
            <a:r>
              <a:rPr lang="en-US" b="1" dirty="0" smtClean="0">
                <a:solidFill>
                  <a:srgbClr val="FF0000"/>
                </a:solidFill>
              </a:rPr>
              <a:t>…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03/13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Dicke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Superradiance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39552" y="1268760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 collection of phenomena 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named </a:t>
            </a:r>
            <a:r>
              <a:rPr lang="en-US" sz="2000" b="1" i="1" dirty="0" smtClean="0">
                <a:solidFill>
                  <a:srgbClr val="FF0000"/>
                </a:solidFill>
              </a:rPr>
              <a:t>“</a:t>
            </a:r>
            <a:r>
              <a:rPr lang="en-US" sz="2000" b="1" i="1" dirty="0" err="1" smtClean="0">
                <a:solidFill>
                  <a:srgbClr val="FF0000"/>
                </a:solidFill>
              </a:rPr>
              <a:t>superradiance</a:t>
            </a:r>
            <a:r>
              <a:rPr lang="en-US" sz="2000" b="1" i="1" dirty="0" smtClean="0">
                <a:solidFill>
                  <a:srgbClr val="FF0000"/>
                </a:solidFill>
              </a:rPr>
              <a:t>”</a:t>
            </a:r>
            <a:endParaRPr lang="cs-CZ" sz="2000" b="1" i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39552" y="2473146"/>
            <a:ext cx="828092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1) </a:t>
            </a:r>
            <a:r>
              <a:rPr lang="en-US" sz="2400" b="1" dirty="0" err="1" smtClean="0"/>
              <a:t>Superradiant</a:t>
            </a:r>
            <a:r>
              <a:rPr lang="en-US" sz="2400" b="1" dirty="0" smtClean="0"/>
              <a:t> flash</a:t>
            </a:r>
          </a:p>
          <a:p>
            <a:r>
              <a:rPr lang="en-US" dirty="0" smtClean="0"/>
              <a:t>      enhanced non-exponential irradiation of coherent sources</a:t>
            </a:r>
          </a:p>
          <a:p>
            <a:endParaRPr lang="en-US" sz="1000" dirty="0" smtClean="0"/>
          </a:p>
          <a:p>
            <a:r>
              <a:rPr lang="en-US" sz="2400" b="1" dirty="0" smtClean="0"/>
              <a:t>2) </a:t>
            </a:r>
            <a:r>
              <a:rPr lang="en-US" sz="2400" b="1" dirty="0" err="1" smtClean="0"/>
              <a:t>Superradiant</a:t>
            </a:r>
            <a:r>
              <a:rPr lang="en-US" sz="2400" b="1" dirty="0" smtClean="0"/>
              <a:t> phase transitions</a:t>
            </a:r>
            <a:endParaRPr lang="en-US" sz="2400" dirty="0" smtClean="0"/>
          </a:p>
          <a:p>
            <a:r>
              <a:rPr lang="en-US" dirty="0" smtClean="0"/>
              <a:t>      thermal/quantum phase transitions from normal to </a:t>
            </a:r>
            <a:r>
              <a:rPr lang="en-US" dirty="0" err="1" smtClean="0"/>
              <a:t>superradiant</a:t>
            </a:r>
            <a:r>
              <a:rPr lang="en-US" dirty="0" smtClean="0"/>
              <a:t> phase </a:t>
            </a:r>
          </a:p>
          <a:p>
            <a:r>
              <a:rPr lang="en-US" dirty="0" smtClean="0"/>
              <a:t>      in interacting matter−field systems </a:t>
            </a:r>
          </a:p>
          <a:p>
            <a:endParaRPr lang="en-US" sz="1000" dirty="0" smtClean="0"/>
          </a:p>
          <a:p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3) Non-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hermitian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superradiance</a:t>
            </a: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separation of long- and short-lived states in systems coupled to continuum</a:t>
            </a: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en-US" sz="1000" dirty="0" smtClean="0"/>
          </a:p>
          <a:p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4) </a:t>
            </a:r>
            <a:r>
              <a:rPr lang="en-US" sz="2400" b="1" dirty="0" err="1" smtClean="0">
                <a:solidFill>
                  <a:schemeClr val="bg1">
                    <a:lumMod val="65000"/>
                  </a:schemeClr>
                </a:solidFill>
              </a:rPr>
              <a:t>Zel’dovich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-</a:t>
            </a:r>
            <a:r>
              <a:rPr lang="en-US" sz="2400" b="1" dirty="0" err="1" smtClean="0">
                <a:solidFill>
                  <a:schemeClr val="bg1">
                    <a:lumMod val="65000"/>
                  </a:schemeClr>
                </a:solidFill>
              </a:rPr>
              <a:t>Misner</a:t>
            </a:r>
            <a:r>
              <a:rPr lang="en-US" sz="2400" b="1" dirty="0" smtClean="0">
                <a:solidFill>
                  <a:schemeClr val="bg1">
                    <a:lumMod val="65000"/>
                  </a:schemeClr>
                </a:solidFill>
              </a:rPr>
              <a:t>-Unruh </a:t>
            </a:r>
            <a:r>
              <a:rPr lang="en-US" sz="2400" b="1" dirty="0" err="1" smtClean="0">
                <a:solidFill>
                  <a:schemeClr val="bg1">
                    <a:lumMod val="65000"/>
                  </a:schemeClr>
                </a:solidFill>
              </a:rPr>
              <a:t>superradiance</a:t>
            </a:r>
            <a:endParaRPr lang="en-US" sz="24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     amplification of radiation by rotating black holes</a:t>
            </a:r>
          </a:p>
          <a:p>
            <a:endParaRPr lang="en-US" sz="10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……………..</a:t>
            </a:r>
          </a:p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……………..</a:t>
            </a:r>
            <a:endParaRPr lang="cs-CZ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26" name="Picture 2" descr="Výsledek obrázku pro superradi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08720"/>
            <a:ext cx="5054960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TextovéPole 5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04/13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b="53094"/>
          <a:stretch>
            <a:fillRect/>
          </a:stretch>
        </p:blipFill>
        <p:spPr bwMode="auto">
          <a:xfrm>
            <a:off x="395536" y="2780928"/>
            <a:ext cx="5544616" cy="152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Obdélník 24"/>
          <p:cNvSpPr/>
          <p:nvPr/>
        </p:nvSpPr>
        <p:spPr>
          <a:xfrm>
            <a:off x="179512" y="1772816"/>
            <a:ext cx="6624736" cy="244827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252937" y="1412776"/>
            <a:ext cx="460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Gross, S. </a:t>
            </a:r>
            <a:r>
              <a:rPr lang="en-US" dirty="0" err="1" smtClean="0"/>
              <a:t>Haroche</a:t>
            </a:r>
            <a:r>
              <a:rPr lang="en-US" dirty="0" smtClean="0"/>
              <a:t>, </a:t>
            </a:r>
            <a:r>
              <a:rPr lang="en-US" i="1" dirty="0" smtClean="0"/>
              <a:t>Phys. Rep. </a:t>
            </a:r>
            <a:r>
              <a:rPr lang="en-US" dirty="0" smtClean="0"/>
              <a:t>93, 301 (1982)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flash</a:t>
            </a:r>
            <a:endParaRPr lang="cs-CZ" sz="36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54122" b="4171"/>
          <a:stretch>
            <a:fillRect/>
          </a:stretch>
        </p:blipFill>
        <p:spPr bwMode="auto">
          <a:xfrm>
            <a:off x="251520" y="4797152"/>
            <a:ext cx="589244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278951" y="1815207"/>
            <a:ext cx="3356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1) Independent radiators</a:t>
            </a:r>
            <a:endParaRPr lang="cs-CZ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611634" y="2362200"/>
          <a:ext cx="1905000" cy="476250"/>
        </p:xfrm>
        <a:graphic>
          <a:graphicData uri="http://schemas.openxmlformats.org/presentationml/2006/ole">
            <p:oleObj spid="_x0000_s17486" name="Rovnice" r:id="rId4" imgW="914400" imgH="228600" progId="Equation.3">
              <p:embed/>
            </p:oleObj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969072" y="2274888"/>
          <a:ext cx="3173412" cy="506412"/>
        </p:xfrm>
        <a:graphic>
          <a:graphicData uri="http://schemas.openxmlformats.org/presentationml/2006/ole">
            <p:oleObj spid="_x0000_s17487" name="Rovnice" r:id="rId5" imgW="1524000" imgH="241300" progId="Equation.3">
              <p:embed/>
            </p:oleObj>
          </a:graphicData>
        </a:graphic>
      </p:graphicFrame>
      <p:sp>
        <p:nvSpPr>
          <p:cNvPr id="19" name="Obdélník 18"/>
          <p:cNvSpPr/>
          <p:nvPr/>
        </p:nvSpPr>
        <p:spPr>
          <a:xfrm>
            <a:off x="2699792" y="3933056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2771800" y="6021288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278951" y="4365104"/>
            <a:ext cx="4362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2) Coherent (collective) radiators</a:t>
            </a:r>
            <a:endParaRPr lang="cs-CZ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/>
        </p:nvGraphicFramePr>
        <p:xfrm>
          <a:off x="5868144" y="3068960"/>
          <a:ext cx="857622" cy="831633"/>
        </p:xfrm>
        <a:graphic>
          <a:graphicData uri="http://schemas.openxmlformats.org/presentationml/2006/ole">
            <p:oleObj spid="_x0000_s17488" name="Rovnice" r:id="rId6" imgW="418918" imgH="406224" progId="Equation.3">
              <p:embed/>
            </p:oleObj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5580112" y="4941168"/>
          <a:ext cx="1014413" cy="1246187"/>
        </p:xfrm>
        <a:graphic>
          <a:graphicData uri="http://schemas.openxmlformats.org/presentationml/2006/ole">
            <p:oleObj spid="_x0000_s17489" name="Rovnice" r:id="rId7" imgW="495085" imgH="609336" progId="Equation.3">
              <p:embed/>
            </p:oleObj>
          </a:graphicData>
        </a:graphic>
      </p:graphicFrame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73192" y="1772816"/>
            <a:ext cx="2063304" cy="257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bdélník 33"/>
          <p:cNvSpPr/>
          <p:nvPr/>
        </p:nvSpPr>
        <p:spPr>
          <a:xfrm>
            <a:off x="179512" y="4365104"/>
            <a:ext cx="6624736" cy="216024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extovéPole 35"/>
          <p:cNvSpPr txBox="1"/>
          <p:nvPr/>
        </p:nvSpPr>
        <p:spPr>
          <a:xfrm>
            <a:off x="7741828" y="3284984"/>
            <a:ext cx="13067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/>
              <a:t>Probability </a:t>
            </a:r>
          </a:p>
          <a:p>
            <a:pPr algn="r"/>
            <a:r>
              <a:rPr lang="en-US" sz="1000" dirty="0" smtClean="0"/>
              <a:t>that </a:t>
            </a:r>
            <a:r>
              <a:rPr lang="en-US" sz="1000" i="1" dirty="0" smtClean="0"/>
              <a:t>n</a:t>
            </a:r>
            <a:r>
              <a:rPr lang="en-US" sz="1000" dirty="0" smtClean="0"/>
              <a:t> photons </a:t>
            </a:r>
          </a:p>
          <a:p>
            <a:pPr algn="r"/>
            <a:r>
              <a:rPr lang="en-US" sz="1000" dirty="0" smtClean="0"/>
              <a:t>was emitted </a:t>
            </a:r>
          </a:p>
          <a:p>
            <a:pPr algn="r"/>
            <a:r>
              <a:rPr lang="en-US" sz="1000" dirty="0" smtClean="0"/>
              <a:t>from a sample of </a:t>
            </a:r>
          </a:p>
          <a:p>
            <a:pPr algn="r"/>
            <a:r>
              <a:rPr lang="en-US" sz="1000" i="1" dirty="0" smtClean="0"/>
              <a:t>N</a:t>
            </a:r>
            <a:r>
              <a:rPr lang="en-US" sz="1000" dirty="0" smtClean="0"/>
              <a:t>≈3200 atoms </a:t>
            </a:r>
          </a:p>
          <a:p>
            <a:pPr algn="r"/>
            <a:r>
              <a:rPr lang="en-US" sz="1000" dirty="0" smtClean="0"/>
              <a:t>[</a:t>
            </a:r>
            <a:r>
              <a:rPr lang="en-US" sz="1000" dirty="0" err="1" smtClean="0"/>
              <a:t>Raimond</a:t>
            </a:r>
            <a:r>
              <a:rPr lang="en-US" sz="1000" dirty="0" smtClean="0"/>
              <a:t> et al. </a:t>
            </a:r>
            <a:r>
              <a:rPr lang="en-US" sz="1000" b="1" dirty="0" smtClean="0"/>
              <a:t>1982</a:t>
            </a:r>
            <a:r>
              <a:rPr lang="en-US" sz="1000" dirty="0" smtClean="0"/>
              <a:t>]</a:t>
            </a:r>
            <a:endParaRPr lang="cs-CZ" sz="1000" dirty="0"/>
          </a:p>
        </p:txBody>
      </p:sp>
      <p:sp>
        <p:nvSpPr>
          <p:cNvPr id="30" name="TextovéPole 29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05/13</a:t>
            </a:r>
            <a:endParaRPr lang="cs-CZ" dirty="0"/>
          </a:p>
        </p:txBody>
      </p:sp>
      <p:pic>
        <p:nvPicPr>
          <p:cNvPr id="17490" name="Picture 8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21501" y="4384104"/>
            <a:ext cx="2287003" cy="17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Elipsa 31"/>
          <p:cNvSpPr/>
          <p:nvPr/>
        </p:nvSpPr>
        <p:spPr>
          <a:xfrm>
            <a:off x="6372200" y="404664"/>
            <a:ext cx="1152128" cy="1152128"/>
          </a:xfrm>
          <a:prstGeom prst="ellipse">
            <a:avLst/>
          </a:prstGeom>
          <a:solidFill>
            <a:srgbClr val="FFFF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Elipsa 32"/>
          <p:cNvSpPr/>
          <p:nvPr/>
        </p:nvSpPr>
        <p:spPr>
          <a:xfrm>
            <a:off x="6444208" y="476672"/>
            <a:ext cx="1152128" cy="1152128"/>
          </a:xfrm>
          <a:prstGeom prst="ellipse">
            <a:avLst/>
          </a:prstGeom>
          <a:solidFill>
            <a:srgbClr val="FFFF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Elipsa 36"/>
          <p:cNvSpPr/>
          <p:nvPr/>
        </p:nvSpPr>
        <p:spPr>
          <a:xfrm>
            <a:off x="6516216" y="548680"/>
            <a:ext cx="1152128" cy="1152128"/>
          </a:xfrm>
          <a:prstGeom prst="ellipse">
            <a:avLst/>
          </a:prstGeom>
          <a:solidFill>
            <a:srgbClr val="FFFF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Elipsa 37"/>
          <p:cNvSpPr/>
          <p:nvPr/>
        </p:nvSpPr>
        <p:spPr>
          <a:xfrm>
            <a:off x="6588224" y="620688"/>
            <a:ext cx="1152128" cy="1152128"/>
          </a:xfrm>
          <a:prstGeom prst="ellipse">
            <a:avLst/>
          </a:prstGeom>
          <a:solidFill>
            <a:srgbClr val="FFFF99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9" name="Přímá spojovací čára 38"/>
          <p:cNvCxnSpPr/>
          <p:nvPr/>
        </p:nvCxnSpPr>
        <p:spPr>
          <a:xfrm>
            <a:off x="6876256" y="836712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ovací čára 39"/>
          <p:cNvCxnSpPr/>
          <p:nvPr/>
        </p:nvCxnSpPr>
        <p:spPr>
          <a:xfrm>
            <a:off x="6876256" y="1556792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ovací čára 40"/>
          <p:cNvCxnSpPr/>
          <p:nvPr/>
        </p:nvCxnSpPr>
        <p:spPr>
          <a:xfrm>
            <a:off x="7164288" y="908720"/>
            <a:ext cx="0" cy="5760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Objekt 41"/>
          <p:cNvGraphicFramePr>
            <a:graphicFrameLocks noChangeAspect="1"/>
          </p:cNvGraphicFramePr>
          <p:nvPr/>
        </p:nvGraphicFramePr>
        <p:xfrm>
          <a:off x="7740352" y="548680"/>
          <a:ext cx="504056" cy="441588"/>
        </p:xfrm>
        <a:graphic>
          <a:graphicData uri="http://schemas.openxmlformats.org/presentationml/2006/ole">
            <p:oleObj spid="_x0000_s17491" name="Rovnice" r:id="rId10" imgW="202936" imgH="177569" progId="Equation.3">
              <p:embed/>
            </p:oleObj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/>
        </p:nvGraphicFramePr>
        <p:xfrm>
          <a:off x="7672015" y="1255911"/>
          <a:ext cx="1176262" cy="444897"/>
        </p:xfrm>
        <a:graphic>
          <a:graphicData uri="http://schemas.openxmlformats.org/presentationml/2006/ole">
            <p:oleObj spid="_x0000_s17492" name="Rovnice" r:id="rId11" imgW="469696" imgH="177723" progId="Equation.3">
              <p:embed/>
            </p:oleObj>
          </a:graphicData>
        </a:graphic>
      </p:graphicFrame>
      <p:sp>
        <p:nvSpPr>
          <p:cNvPr id="44" name="TextovéPole 43"/>
          <p:cNvSpPr txBox="1"/>
          <p:nvPr/>
        </p:nvSpPr>
        <p:spPr>
          <a:xfrm>
            <a:off x="4474949" y="509771"/>
            <a:ext cx="18972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 sample of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two-level atoms</a:t>
            </a:r>
            <a:endParaRPr lang="cs-CZ" sz="2000" b="1" dirty="0"/>
          </a:p>
        </p:txBody>
      </p:sp>
      <p:cxnSp>
        <p:nvCxnSpPr>
          <p:cNvPr id="45" name="Přímá spojovací čára 44"/>
          <p:cNvCxnSpPr/>
          <p:nvPr/>
        </p:nvCxnSpPr>
        <p:spPr>
          <a:xfrm flipH="1" flipV="1">
            <a:off x="6400005" y="260648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ovéPole 45"/>
          <p:cNvSpPr txBox="1"/>
          <p:nvPr/>
        </p:nvSpPr>
        <p:spPr>
          <a:xfrm>
            <a:off x="6857974" y="6125234"/>
            <a:ext cx="2286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 smtClean="0"/>
              <a:t>Superradiant</a:t>
            </a:r>
            <a:r>
              <a:rPr lang="en-US" sz="1000" dirty="0" smtClean="0"/>
              <a:t> pulse in optically pumped HF gas [</a:t>
            </a:r>
            <a:r>
              <a:rPr lang="en-US" sz="1000" dirty="0" err="1" smtClean="0"/>
              <a:t>Skribanowitz</a:t>
            </a:r>
            <a:r>
              <a:rPr lang="en-US" sz="1000" dirty="0" smtClean="0"/>
              <a:t> et al. </a:t>
            </a:r>
            <a:r>
              <a:rPr lang="en-US" sz="1000" b="1" dirty="0" smtClean="0"/>
              <a:t>1973</a:t>
            </a:r>
            <a:r>
              <a:rPr lang="en-US" sz="1000" dirty="0" smtClean="0"/>
              <a:t>]</a:t>
            </a:r>
            <a:endParaRPr lang="cs-CZ" sz="1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34" grpId="0" animBg="1"/>
      <p:bldP spid="36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délník 101"/>
          <p:cNvSpPr/>
          <p:nvPr/>
        </p:nvSpPr>
        <p:spPr>
          <a:xfrm>
            <a:off x="3131840" y="3960000"/>
            <a:ext cx="720080" cy="36004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6" name="Obdélník 105"/>
          <p:cNvSpPr/>
          <p:nvPr/>
        </p:nvSpPr>
        <p:spPr>
          <a:xfrm>
            <a:off x="404794" y="3963442"/>
            <a:ext cx="936104" cy="36004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flash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724128" y="116632"/>
            <a:ext cx="3312368" cy="252028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  <a:effectLst>
            <a:outerShdw blurRad="254000" dist="38100" dir="810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Elipsa 4"/>
          <p:cNvSpPr/>
          <p:nvPr/>
        </p:nvSpPr>
        <p:spPr>
          <a:xfrm>
            <a:off x="5724128" y="548680"/>
            <a:ext cx="2304256" cy="1728192"/>
          </a:xfrm>
          <a:prstGeom prst="ellipse">
            <a:avLst/>
          </a:prstGeom>
          <a:solidFill>
            <a:srgbClr val="00B0F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6" name="Přímá spojovací čára 5"/>
          <p:cNvCxnSpPr/>
          <p:nvPr/>
        </p:nvCxnSpPr>
        <p:spPr>
          <a:xfrm>
            <a:off x="5796136" y="188640"/>
            <a:ext cx="0" cy="2376264"/>
          </a:xfrm>
          <a:prstGeom prst="line">
            <a:avLst/>
          </a:prstGeom>
          <a:ln w="571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ovací čára 6"/>
          <p:cNvCxnSpPr/>
          <p:nvPr/>
        </p:nvCxnSpPr>
        <p:spPr>
          <a:xfrm>
            <a:off x="8964488" y="188640"/>
            <a:ext cx="0" cy="2376264"/>
          </a:xfrm>
          <a:prstGeom prst="line">
            <a:avLst/>
          </a:prstGeom>
          <a:ln w="571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a 7"/>
          <p:cNvSpPr/>
          <p:nvPr/>
        </p:nvSpPr>
        <p:spPr>
          <a:xfrm>
            <a:off x="5967968" y="980728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" name="Přímá spojovací čára 8"/>
          <p:cNvCxnSpPr/>
          <p:nvPr/>
        </p:nvCxnSpPr>
        <p:spPr>
          <a:xfrm>
            <a:off x="6039976" y="105273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6039976" y="126876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6111984" y="1052736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a 11"/>
          <p:cNvSpPr/>
          <p:nvPr/>
        </p:nvSpPr>
        <p:spPr>
          <a:xfrm>
            <a:off x="6328008" y="1124744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3" name="Přímá spojovací čára 12"/>
          <p:cNvCxnSpPr/>
          <p:nvPr/>
        </p:nvCxnSpPr>
        <p:spPr>
          <a:xfrm>
            <a:off x="6400016" y="1196752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6400016" y="141277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6472024" y="1196752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a 15"/>
          <p:cNvSpPr/>
          <p:nvPr/>
        </p:nvSpPr>
        <p:spPr>
          <a:xfrm>
            <a:off x="6328008" y="1506488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7" name="Přímá spojovací čára 16"/>
          <p:cNvCxnSpPr/>
          <p:nvPr/>
        </p:nvCxnSpPr>
        <p:spPr>
          <a:xfrm>
            <a:off x="6400016" y="157849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>
            <a:off x="6400016" y="180000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6472024" y="1578496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ipsa 19"/>
          <p:cNvSpPr/>
          <p:nvPr/>
        </p:nvSpPr>
        <p:spPr>
          <a:xfrm>
            <a:off x="6688048" y="980728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1" name="Přímá spojovací čára 20"/>
          <p:cNvCxnSpPr/>
          <p:nvPr/>
        </p:nvCxnSpPr>
        <p:spPr>
          <a:xfrm>
            <a:off x="6760056" y="105273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čára 21"/>
          <p:cNvCxnSpPr/>
          <p:nvPr/>
        </p:nvCxnSpPr>
        <p:spPr>
          <a:xfrm>
            <a:off x="6760056" y="126876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ovací čára 22"/>
          <p:cNvCxnSpPr/>
          <p:nvPr/>
        </p:nvCxnSpPr>
        <p:spPr>
          <a:xfrm>
            <a:off x="6832064" y="1052736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ipsa 23"/>
          <p:cNvSpPr/>
          <p:nvPr/>
        </p:nvSpPr>
        <p:spPr>
          <a:xfrm>
            <a:off x="6688048" y="1340768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6760056" y="141277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ovací čára 25"/>
          <p:cNvCxnSpPr/>
          <p:nvPr/>
        </p:nvCxnSpPr>
        <p:spPr>
          <a:xfrm>
            <a:off x="6760056" y="162880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ovací čára 26"/>
          <p:cNvCxnSpPr/>
          <p:nvPr/>
        </p:nvCxnSpPr>
        <p:spPr>
          <a:xfrm>
            <a:off x="6832064" y="1412776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ipsa 27"/>
          <p:cNvSpPr/>
          <p:nvPr/>
        </p:nvSpPr>
        <p:spPr>
          <a:xfrm>
            <a:off x="5967968" y="1362472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9" name="Přímá spojovací čára 28"/>
          <p:cNvCxnSpPr/>
          <p:nvPr/>
        </p:nvCxnSpPr>
        <p:spPr>
          <a:xfrm>
            <a:off x="6039976" y="143448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ovací čára 29"/>
          <p:cNvCxnSpPr/>
          <p:nvPr/>
        </p:nvCxnSpPr>
        <p:spPr>
          <a:xfrm>
            <a:off x="6039976" y="1650504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ovací čára 30"/>
          <p:cNvCxnSpPr/>
          <p:nvPr/>
        </p:nvCxnSpPr>
        <p:spPr>
          <a:xfrm>
            <a:off x="6111984" y="1434480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lipsa 31"/>
          <p:cNvSpPr/>
          <p:nvPr/>
        </p:nvSpPr>
        <p:spPr>
          <a:xfrm>
            <a:off x="6976080" y="1650504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3" name="Přímá spojovací čára 32"/>
          <p:cNvCxnSpPr/>
          <p:nvPr/>
        </p:nvCxnSpPr>
        <p:spPr>
          <a:xfrm>
            <a:off x="7048088" y="1722512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ovací čára 34"/>
          <p:cNvCxnSpPr/>
          <p:nvPr/>
        </p:nvCxnSpPr>
        <p:spPr>
          <a:xfrm>
            <a:off x="7120096" y="1722512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ipsa 35"/>
          <p:cNvSpPr/>
          <p:nvPr/>
        </p:nvSpPr>
        <p:spPr>
          <a:xfrm>
            <a:off x="7192104" y="1340768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7" name="Přímá spojovací čára 36"/>
          <p:cNvCxnSpPr/>
          <p:nvPr/>
        </p:nvCxnSpPr>
        <p:spPr>
          <a:xfrm>
            <a:off x="7264112" y="1412776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ovací čára 37"/>
          <p:cNvCxnSpPr/>
          <p:nvPr/>
        </p:nvCxnSpPr>
        <p:spPr>
          <a:xfrm>
            <a:off x="7264112" y="162880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ovací čára 38"/>
          <p:cNvCxnSpPr/>
          <p:nvPr/>
        </p:nvCxnSpPr>
        <p:spPr>
          <a:xfrm>
            <a:off x="7336120" y="1412776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ipsa 39"/>
          <p:cNvSpPr/>
          <p:nvPr/>
        </p:nvSpPr>
        <p:spPr>
          <a:xfrm>
            <a:off x="7552144" y="1421160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41" name="Přímá spojovací čára 40"/>
          <p:cNvCxnSpPr/>
          <p:nvPr/>
        </p:nvCxnSpPr>
        <p:spPr>
          <a:xfrm>
            <a:off x="7624152" y="1493168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ovací čára 41"/>
          <p:cNvCxnSpPr/>
          <p:nvPr/>
        </p:nvCxnSpPr>
        <p:spPr>
          <a:xfrm>
            <a:off x="7624152" y="1709192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ovací čára 42"/>
          <p:cNvCxnSpPr/>
          <p:nvPr/>
        </p:nvCxnSpPr>
        <p:spPr>
          <a:xfrm>
            <a:off x="7696160" y="1493168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ipsa 43"/>
          <p:cNvSpPr/>
          <p:nvPr/>
        </p:nvSpPr>
        <p:spPr>
          <a:xfrm>
            <a:off x="6976080" y="714400"/>
            <a:ext cx="360040" cy="338336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45" name="Přímá spojovací čára 44"/>
          <p:cNvCxnSpPr/>
          <p:nvPr/>
        </p:nvCxnSpPr>
        <p:spPr>
          <a:xfrm>
            <a:off x="7048088" y="786408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ovací čára 45"/>
          <p:cNvCxnSpPr/>
          <p:nvPr/>
        </p:nvCxnSpPr>
        <p:spPr>
          <a:xfrm>
            <a:off x="7048088" y="1002432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7048088" y="786408"/>
            <a:ext cx="0" cy="216024"/>
          </a:xfrm>
          <a:prstGeom prst="line">
            <a:avLst/>
          </a:prstGeom>
          <a:ln>
            <a:prstDash val="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ovéPole 47"/>
          <p:cNvSpPr txBox="1"/>
          <p:nvPr/>
        </p:nvSpPr>
        <p:spPr>
          <a:xfrm>
            <a:off x="6948264" y="100221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 smtClean="0">
                <a:latin typeface="+mj-lt"/>
              </a:rPr>
              <a:t>N</a:t>
            </a:r>
            <a:r>
              <a:rPr lang="en-US" sz="1600" b="1" dirty="0" smtClean="0">
                <a:latin typeface="+mj-lt"/>
              </a:rPr>
              <a:t> two-level</a:t>
            </a:r>
            <a:r>
              <a:rPr lang="cs-CZ" sz="1600" b="1" dirty="0" smtClean="0">
                <a:latin typeface="+mj-lt"/>
              </a:rPr>
              <a:t> </a:t>
            </a:r>
            <a:r>
              <a:rPr lang="en-US" sz="1600" b="1" dirty="0" smtClean="0">
                <a:latin typeface="+mj-lt"/>
              </a:rPr>
              <a:t>atoms</a:t>
            </a:r>
            <a:endParaRPr lang="en-US" sz="1600" b="1" dirty="0">
              <a:latin typeface="+mj-lt"/>
            </a:endParaRPr>
          </a:p>
        </p:txBody>
      </p:sp>
      <p:graphicFrame>
        <p:nvGraphicFramePr>
          <p:cNvPr id="66" name="Objekt 65"/>
          <p:cNvGraphicFramePr>
            <a:graphicFrameLocks noChangeAspect="1"/>
          </p:cNvGraphicFramePr>
          <p:nvPr/>
        </p:nvGraphicFramePr>
        <p:xfrm>
          <a:off x="7092280" y="720000"/>
          <a:ext cx="235049" cy="282059"/>
        </p:xfrm>
        <a:graphic>
          <a:graphicData uri="http://schemas.openxmlformats.org/presentationml/2006/ole">
            <p:oleObj spid="_x0000_s18577" name="Rovnice" r:id="rId3" imgW="190500" imgH="228600" progId="Equation.3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382588" y="5544716"/>
          <a:ext cx="4956175" cy="836612"/>
        </p:xfrm>
        <a:graphic>
          <a:graphicData uri="http://schemas.openxmlformats.org/presentationml/2006/ole">
            <p:oleObj spid="_x0000_s18578" name="Rovnice" r:id="rId4" imgW="2489200" imgH="419100" progId="Equation.3">
              <p:embed/>
            </p:oleObj>
          </a:graphicData>
        </a:graphic>
      </p:graphicFrame>
      <p:graphicFrame>
        <p:nvGraphicFramePr>
          <p:cNvPr id="68" name="Objekt 67"/>
          <p:cNvGraphicFramePr>
            <a:graphicFrameLocks noChangeAspect="1"/>
          </p:cNvGraphicFramePr>
          <p:nvPr/>
        </p:nvGraphicFramePr>
        <p:xfrm>
          <a:off x="419100" y="2147319"/>
          <a:ext cx="4897438" cy="820738"/>
        </p:xfrm>
        <a:graphic>
          <a:graphicData uri="http://schemas.openxmlformats.org/presentationml/2006/ole">
            <p:oleObj spid="_x0000_s18579" name="Rovnice" r:id="rId5" imgW="2578100" imgH="431800" progId="Equation.3">
              <p:embed/>
            </p:oleObj>
          </a:graphicData>
        </a:graphic>
      </p:graphicFrame>
      <p:sp>
        <p:nvSpPr>
          <p:cNvPr id="69" name="Pravá složená závorka 68"/>
          <p:cNvSpPr/>
          <p:nvPr/>
        </p:nvSpPr>
        <p:spPr>
          <a:xfrm rot="5400000">
            <a:off x="1893347" y="2642628"/>
            <a:ext cx="155448" cy="288032"/>
          </a:xfrm>
          <a:prstGeom prst="rightBrace">
            <a:avLst>
              <a:gd name="adj1" fmla="val 74557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0" name="Objekt 69"/>
          <p:cNvGraphicFramePr>
            <a:graphicFrameLocks noChangeAspect="1"/>
          </p:cNvGraphicFramePr>
          <p:nvPr/>
        </p:nvGraphicFramePr>
        <p:xfrm>
          <a:off x="1691680" y="2924944"/>
          <a:ext cx="576064" cy="470640"/>
        </p:xfrm>
        <a:graphic>
          <a:graphicData uri="http://schemas.openxmlformats.org/presentationml/2006/ole">
            <p:oleObj spid="_x0000_s18580" name="Rovnice" r:id="rId6" imgW="558800" imgH="457200" progId="Equation.3">
              <p:embed/>
            </p:oleObj>
          </a:graphicData>
        </a:graphic>
      </p:graphicFrame>
      <p:sp>
        <p:nvSpPr>
          <p:cNvPr id="71" name="Pravá složená závorka 70"/>
          <p:cNvSpPr/>
          <p:nvPr/>
        </p:nvSpPr>
        <p:spPr>
          <a:xfrm rot="5400000">
            <a:off x="4254628" y="2662191"/>
            <a:ext cx="155448" cy="335280"/>
          </a:xfrm>
          <a:prstGeom prst="rightBrace">
            <a:avLst>
              <a:gd name="adj1" fmla="val 74557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3851919" y="2931544"/>
          <a:ext cx="1701299" cy="497456"/>
        </p:xfrm>
        <a:graphic>
          <a:graphicData uri="http://schemas.openxmlformats.org/presentationml/2006/ole">
            <p:oleObj spid="_x0000_s18581" name="Rovnice" r:id="rId7" imgW="1562100" imgH="457200" progId="Equation.3">
              <p:embed/>
            </p:oleObj>
          </a:graphicData>
        </a:graphic>
      </p:graphicFrame>
      <p:sp>
        <p:nvSpPr>
          <p:cNvPr id="73" name="Pravá složená závorka 72"/>
          <p:cNvSpPr/>
          <p:nvPr/>
        </p:nvSpPr>
        <p:spPr>
          <a:xfrm rot="5400000" flipH="1">
            <a:off x="2753892" y="2078756"/>
            <a:ext cx="132584" cy="384800"/>
          </a:xfrm>
          <a:prstGeom prst="rightBrace">
            <a:avLst>
              <a:gd name="adj1" fmla="val 74557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4" name="TextovéPole 73"/>
          <p:cNvSpPr txBox="1"/>
          <p:nvPr/>
        </p:nvSpPr>
        <p:spPr>
          <a:xfrm>
            <a:off x="2681330" y="1916832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Pravá složená závorka 74"/>
          <p:cNvSpPr/>
          <p:nvPr/>
        </p:nvSpPr>
        <p:spPr>
          <a:xfrm rot="5400000" flipH="1">
            <a:off x="4776780" y="1880828"/>
            <a:ext cx="216024" cy="720080"/>
          </a:xfrm>
          <a:prstGeom prst="rightBrace">
            <a:avLst>
              <a:gd name="adj1" fmla="val 74557"/>
              <a:gd name="adj2" fmla="val 48318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6" name="Objekt 75"/>
          <p:cNvGraphicFramePr>
            <a:graphicFrameLocks noChangeAspect="1"/>
          </p:cNvGraphicFramePr>
          <p:nvPr/>
        </p:nvGraphicFramePr>
        <p:xfrm>
          <a:off x="4760644" y="1896889"/>
          <a:ext cx="484188" cy="307975"/>
        </p:xfrm>
        <a:graphic>
          <a:graphicData uri="http://schemas.openxmlformats.org/presentationml/2006/ole">
            <p:oleObj spid="_x0000_s18582" name="Rovnice" r:id="rId8" imgW="279158" imgH="177646" progId="Equation.3">
              <p:embed/>
            </p:oleObj>
          </a:graphicData>
        </a:graphic>
      </p:graphicFrame>
      <p:graphicFrame>
        <p:nvGraphicFramePr>
          <p:cNvPr id="77" name="Objek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26530002"/>
              </p:ext>
            </p:extLst>
          </p:nvPr>
        </p:nvGraphicFramePr>
        <p:xfrm>
          <a:off x="2378720" y="2994844"/>
          <a:ext cx="1473200" cy="938212"/>
        </p:xfrm>
        <a:graphic>
          <a:graphicData uri="http://schemas.openxmlformats.org/presentationml/2006/ole">
            <p:oleObj spid="_x0000_s18583" name="Rovnice" r:id="rId9" imgW="1257120" imgH="799920" progId="Equation.3">
              <p:embed/>
            </p:oleObj>
          </a:graphicData>
        </a:graphic>
      </p:graphicFrame>
      <p:sp>
        <p:nvSpPr>
          <p:cNvPr id="81" name="TextovéPole 80"/>
          <p:cNvSpPr txBox="1"/>
          <p:nvPr/>
        </p:nvSpPr>
        <p:spPr>
          <a:xfrm>
            <a:off x="611560" y="908720"/>
            <a:ext cx="45372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400" b="1" u="sng" dirty="0" smtClean="0">
                <a:solidFill>
                  <a:srgbClr val="FF0000"/>
                </a:solidFill>
              </a:rPr>
              <a:t> model</a:t>
            </a:r>
            <a:endParaRPr lang="en-US" sz="2400" dirty="0" smtClean="0"/>
          </a:p>
          <a:p>
            <a:r>
              <a:rPr lang="en-US" dirty="0" smtClean="0"/>
              <a:t>A schematic model for cavity QED: interaction</a:t>
            </a:r>
          </a:p>
          <a:p>
            <a:r>
              <a:rPr lang="en-US" dirty="0" smtClean="0"/>
              <a:t>of single-mode radiation with two-level atoms</a:t>
            </a:r>
            <a:endParaRPr lang="cs-CZ" dirty="0"/>
          </a:p>
        </p:txBody>
      </p:sp>
      <p:sp>
        <p:nvSpPr>
          <p:cNvPr id="84" name="TextovéPole 83"/>
          <p:cNvSpPr txBox="1"/>
          <p:nvPr/>
        </p:nvSpPr>
        <p:spPr>
          <a:xfrm>
            <a:off x="7956376" y="1218238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sample</a:t>
            </a:r>
            <a:r>
              <a:rPr lang="en-US" sz="1600" dirty="0" smtClean="0"/>
              <a:t> </a:t>
            </a:r>
          </a:p>
        </p:txBody>
      </p:sp>
      <p:sp>
        <p:nvSpPr>
          <p:cNvPr id="85" name="TextovéPole 84"/>
          <p:cNvSpPr txBox="1"/>
          <p:nvPr/>
        </p:nvSpPr>
        <p:spPr>
          <a:xfrm>
            <a:off x="7956376" y="1412776"/>
            <a:ext cx="10724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volume </a:t>
            </a:r>
            <a:r>
              <a:rPr lang="cs-CZ" sz="1600" b="1" i="1" dirty="0" smtClean="0"/>
              <a:t>V</a:t>
            </a:r>
            <a:r>
              <a:rPr lang="cs-CZ" sz="1600" b="1" baseline="-25000" dirty="0" smtClean="0"/>
              <a:t>0</a:t>
            </a:r>
          </a:p>
        </p:txBody>
      </p:sp>
      <p:sp>
        <p:nvSpPr>
          <p:cNvPr id="90" name="Volný tvar 89"/>
          <p:cNvSpPr/>
          <p:nvPr/>
        </p:nvSpPr>
        <p:spPr>
          <a:xfrm>
            <a:off x="3203848" y="2060848"/>
            <a:ext cx="576064" cy="936103"/>
          </a:xfrm>
          <a:custGeom>
            <a:avLst/>
            <a:gdLst>
              <a:gd name="connsiteX0" fmla="*/ 673184 w 673184"/>
              <a:gd name="connsiteY0" fmla="*/ 254336 h 1338294"/>
              <a:gd name="connsiteX1" fmla="*/ 364347 w 673184"/>
              <a:gd name="connsiteY1" fmla="*/ 18167 h 1338294"/>
              <a:gd name="connsiteX2" fmla="*/ 55510 w 673184"/>
              <a:gd name="connsiteY2" fmla="*/ 363338 h 1338294"/>
              <a:gd name="connsiteX3" fmla="*/ 31287 w 673184"/>
              <a:gd name="connsiteY3" fmla="*/ 1338294 h 133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3184" h="1338294">
                <a:moveTo>
                  <a:pt x="673184" y="254336"/>
                </a:moveTo>
                <a:cubicBezTo>
                  <a:pt x="570238" y="127168"/>
                  <a:pt x="467293" y="0"/>
                  <a:pt x="364347" y="18167"/>
                </a:cubicBezTo>
                <a:cubicBezTo>
                  <a:pt x="261401" y="36334"/>
                  <a:pt x="111020" y="143317"/>
                  <a:pt x="55510" y="363338"/>
                </a:cubicBezTo>
                <a:cubicBezTo>
                  <a:pt x="0" y="583359"/>
                  <a:pt x="28259" y="1174792"/>
                  <a:pt x="31287" y="1338294"/>
                </a:cubicBezTo>
              </a:path>
            </a:pathLst>
          </a:custGeom>
          <a:ln w="9525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91" name="Objek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86143044"/>
              </p:ext>
            </p:extLst>
          </p:nvPr>
        </p:nvGraphicFramePr>
        <p:xfrm>
          <a:off x="476802" y="3962772"/>
          <a:ext cx="3375118" cy="402332"/>
        </p:xfrm>
        <a:graphic>
          <a:graphicData uri="http://schemas.openxmlformats.org/presentationml/2006/ole">
            <p:oleObj spid="_x0000_s18584" name="Rovnice" r:id="rId10" imgW="1917700" imgH="228600" progId="Equation.3">
              <p:embed/>
            </p:oleObj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411708" y="4292426"/>
          <a:ext cx="6032500" cy="1279525"/>
        </p:xfrm>
        <a:graphic>
          <a:graphicData uri="http://schemas.openxmlformats.org/presentationml/2006/ole">
            <p:oleObj spid="_x0000_s18585" name="Rovnice" r:id="rId11" imgW="3175000" imgH="673100" progId="Equation.3">
              <p:embed/>
            </p:oleObj>
          </a:graphicData>
        </a:graphic>
      </p:graphicFrame>
      <p:sp>
        <p:nvSpPr>
          <p:cNvPr id="94" name="TextovéPole 93"/>
          <p:cNvSpPr txBox="1"/>
          <p:nvPr/>
        </p:nvSpPr>
        <p:spPr>
          <a:xfrm>
            <a:off x="5796136" y="5516562"/>
            <a:ext cx="2049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Conserved quantity</a:t>
            </a:r>
            <a:endParaRPr lang="cs-CZ" b="1" dirty="0">
              <a:solidFill>
                <a:srgbClr val="FF0000"/>
              </a:solidFill>
            </a:endParaRPr>
          </a:p>
        </p:txBody>
      </p:sp>
      <p:graphicFrame>
        <p:nvGraphicFramePr>
          <p:cNvPr id="95" name="Objekt 94"/>
          <p:cNvGraphicFramePr>
            <a:graphicFrameLocks noChangeAspect="1"/>
          </p:cNvGraphicFramePr>
          <p:nvPr/>
        </p:nvGraphicFramePr>
        <p:xfrm>
          <a:off x="5880100" y="5805488"/>
          <a:ext cx="1774825" cy="469900"/>
        </p:xfrm>
        <a:graphic>
          <a:graphicData uri="http://schemas.openxmlformats.org/presentationml/2006/ole">
            <p:oleObj spid="_x0000_s18586" name="Rovnice" r:id="rId12" imgW="863225" imgH="228501" progId="Equation.3">
              <p:embed/>
            </p:oleObj>
          </a:graphicData>
        </a:graphic>
      </p:graphicFrame>
      <p:sp>
        <p:nvSpPr>
          <p:cNvPr id="97" name="TextovéPole 96"/>
          <p:cNvSpPr txBox="1"/>
          <p:nvPr/>
        </p:nvSpPr>
        <p:spPr>
          <a:xfrm>
            <a:off x="5724128" y="2998693"/>
            <a:ext cx="27867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dipole approximation</a:t>
            </a:r>
          </a:p>
          <a:p>
            <a:r>
              <a:rPr lang="en-US" sz="1200" dirty="0" smtClean="0"/>
              <a:t>     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D,d</a:t>
            </a:r>
            <a:r>
              <a:rPr lang="en-US" sz="1200" dirty="0" smtClean="0"/>
              <a:t> … dipole operator, matrix element</a:t>
            </a:r>
          </a:p>
          <a:p>
            <a:r>
              <a:rPr lang="en-US" sz="1200" dirty="0" smtClean="0"/>
              <a:t>      </a:t>
            </a:r>
            <a:r>
              <a:rPr lang="el-GR" sz="1600" b="1" i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sz="1200" dirty="0" smtClean="0">
                <a:cs typeface="Times New Roman" pitchFamily="18" charset="0"/>
              </a:rPr>
              <a:t> … electric field intensity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neglect of the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/>
              <a:t> term</a:t>
            </a:r>
            <a:endParaRPr lang="cs-CZ" dirty="0"/>
          </a:p>
        </p:txBody>
      </p:sp>
      <p:sp>
        <p:nvSpPr>
          <p:cNvPr id="98" name="TextovéPole 97"/>
          <p:cNvSpPr txBox="1"/>
          <p:nvPr/>
        </p:nvSpPr>
        <p:spPr>
          <a:xfrm>
            <a:off x="6084168" y="4941168"/>
            <a:ext cx="2634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total quasi-spin operators</a:t>
            </a:r>
            <a:endParaRPr lang="cs-CZ" b="1" dirty="0">
              <a:solidFill>
                <a:srgbClr val="FF0000"/>
              </a:solidFill>
            </a:endParaRPr>
          </a:p>
        </p:txBody>
      </p:sp>
      <p:cxnSp>
        <p:nvCxnSpPr>
          <p:cNvPr id="100" name="Přímá spojovací šipka 99"/>
          <p:cNvCxnSpPr/>
          <p:nvPr/>
        </p:nvCxnSpPr>
        <p:spPr>
          <a:xfrm>
            <a:off x="1979712" y="5373216"/>
            <a:ext cx="2016224" cy="0"/>
          </a:xfrm>
          <a:prstGeom prst="straightConnector1">
            <a:avLst/>
          </a:prstGeom>
          <a:ln>
            <a:solidFill>
              <a:srgbClr val="00B0F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Volný tvar 104"/>
          <p:cNvSpPr/>
          <p:nvPr/>
        </p:nvSpPr>
        <p:spPr>
          <a:xfrm>
            <a:off x="5280509" y="5177563"/>
            <a:ext cx="817510" cy="175613"/>
          </a:xfrm>
          <a:custGeom>
            <a:avLst/>
            <a:gdLst>
              <a:gd name="connsiteX0" fmla="*/ 0 w 817510"/>
              <a:gd name="connsiteY0" fmla="*/ 175613 h 175613"/>
              <a:gd name="connsiteX1" fmla="*/ 502617 w 817510"/>
              <a:gd name="connsiteY1" fmla="*/ 133224 h 175613"/>
              <a:gd name="connsiteX2" fmla="*/ 817510 w 817510"/>
              <a:gd name="connsiteY2" fmla="*/ 0 h 175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7510" h="175613">
                <a:moveTo>
                  <a:pt x="0" y="175613"/>
                </a:moveTo>
                <a:cubicBezTo>
                  <a:pt x="183182" y="169053"/>
                  <a:pt x="366365" y="162493"/>
                  <a:pt x="502617" y="133224"/>
                </a:cubicBezTo>
                <a:cubicBezTo>
                  <a:pt x="638869" y="103955"/>
                  <a:pt x="728189" y="51977"/>
                  <a:pt x="817510" y="0"/>
                </a:cubicBezTo>
              </a:path>
            </a:pathLst>
          </a:custGeom>
          <a:ln>
            <a:solidFill>
              <a:srgbClr val="00B0F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7" name="TextovéPole 106"/>
          <p:cNvSpPr txBox="1"/>
          <p:nvPr/>
        </p:nvSpPr>
        <p:spPr>
          <a:xfrm>
            <a:off x="3367365" y="3356992"/>
            <a:ext cx="556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phase</a:t>
            </a:r>
            <a:endParaRPr lang="cs-CZ" dirty="0"/>
          </a:p>
        </p:txBody>
      </p:sp>
      <p:sp>
        <p:nvSpPr>
          <p:cNvPr id="108" name="Elipsa 107"/>
          <p:cNvSpPr/>
          <p:nvPr/>
        </p:nvSpPr>
        <p:spPr>
          <a:xfrm>
            <a:off x="2267744" y="2996952"/>
            <a:ext cx="1584176" cy="892990"/>
          </a:xfrm>
          <a:prstGeom prst="ellipse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09" name="Objekt 108"/>
          <p:cNvGraphicFramePr>
            <a:graphicFrameLocks noChangeAspect="1"/>
          </p:cNvGraphicFramePr>
          <p:nvPr/>
        </p:nvGraphicFramePr>
        <p:xfrm>
          <a:off x="7236296" y="4130121"/>
          <a:ext cx="1367978" cy="864079"/>
        </p:xfrm>
        <a:graphic>
          <a:graphicData uri="http://schemas.openxmlformats.org/presentationml/2006/ole">
            <p:oleObj spid="_x0000_s18587" name="Rovnice" r:id="rId13" imgW="685800" imgH="431800" progId="Equation.3">
              <p:embed/>
            </p:oleObj>
          </a:graphicData>
        </a:graphic>
      </p:graphicFrame>
      <p:sp>
        <p:nvSpPr>
          <p:cNvPr id="99" name="TextovéPole 98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06/13</a:t>
            </a:r>
            <a:endParaRPr lang="cs-CZ" dirty="0"/>
          </a:p>
        </p:txBody>
      </p:sp>
      <p:sp>
        <p:nvSpPr>
          <p:cNvPr id="101" name="Elipsa 100"/>
          <p:cNvSpPr/>
          <p:nvPr/>
        </p:nvSpPr>
        <p:spPr>
          <a:xfrm>
            <a:off x="3707904" y="2204864"/>
            <a:ext cx="360040" cy="360040"/>
          </a:xfrm>
          <a:prstGeom prst="ellipse">
            <a:avLst/>
          </a:prstGeom>
          <a:noFill/>
          <a:ln w="95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1" name="TextovéPole 110"/>
          <p:cNvSpPr txBox="1"/>
          <p:nvPr/>
        </p:nvSpPr>
        <p:spPr>
          <a:xfrm>
            <a:off x="6408980" y="205408"/>
            <a:ext cx="255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6" name="TextovéPole 115"/>
          <p:cNvSpPr txBox="1"/>
          <p:nvPr/>
        </p:nvSpPr>
        <p:spPr>
          <a:xfrm>
            <a:off x="5868144" y="-243408"/>
            <a:ext cx="255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1" name="TextovéPole 120"/>
          <p:cNvSpPr txBox="1"/>
          <p:nvPr/>
        </p:nvSpPr>
        <p:spPr>
          <a:xfrm>
            <a:off x="6372200" y="-91008"/>
            <a:ext cx="255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2" name="TextovéPole 121"/>
          <p:cNvSpPr txBox="1"/>
          <p:nvPr/>
        </p:nvSpPr>
        <p:spPr>
          <a:xfrm>
            <a:off x="6663985" y="44624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3" name="TextovéPole 122"/>
          <p:cNvSpPr txBox="1"/>
          <p:nvPr/>
        </p:nvSpPr>
        <p:spPr>
          <a:xfrm>
            <a:off x="5868144" y="1772816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4" name="TextovéPole 123"/>
          <p:cNvSpPr txBox="1"/>
          <p:nvPr/>
        </p:nvSpPr>
        <p:spPr>
          <a:xfrm>
            <a:off x="6336972" y="2113692"/>
            <a:ext cx="2555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5" name="TextovéPole 124"/>
          <p:cNvSpPr txBox="1"/>
          <p:nvPr/>
        </p:nvSpPr>
        <p:spPr>
          <a:xfrm>
            <a:off x="5868144" y="1969676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6" name="TextovéPole 125"/>
          <p:cNvSpPr txBox="1"/>
          <p:nvPr/>
        </p:nvSpPr>
        <p:spPr>
          <a:xfrm>
            <a:off x="6064639" y="1628800"/>
            <a:ext cx="1819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wavyHeavy" dirty="0" smtClean="0"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                  </a:t>
            </a:r>
            <a:endParaRPr lang="cs-CZ" b="1" u="wavyHeavy" dirty="0"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7" name="TextovéPole 126"/>
          <p:cNvSpPr txBox="1"/>
          <p:nvPr/>
        </p:nvSpPr>
        <p:spPr>
          <a:xfrm>
            <a:off x="8023589" y="2123564"/>
            <a:ext cx="94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photons</a:t>
            </a:r>
            <a:r>
              <a:rPr lang="en-US" dirty="0" smtClean="0"/>
              <a:t> </a:t>
            </a:r>
            <a:endParaRPr lang="cs-CZ" dirty="0" smtClean="0"/>
          </a:p>
        </p:txBody>
      </p:sp>
      <p:sp>
        <p:nvSpPr>
          <p:cNvPr id="128" name="TextovéPole 127"/>
          <p:cNvSpPr txBox="1"/>
          <p:nvPr/>
        </p:nvSpPr>
        <p:spPr>
          <a:xfrm>
            <a:off x="7668344" y="1916832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+mj-lt"/>
              </a:rPr>
              <a:t>single-</a:t>
            </a:r>
            <a:r>
              <a:rPr lang="el-GR" sz="1600" b="1" dirty="0" smtClean="0">
                <a:latin typeface="+mj-lt"/>
              </a:rPr>
              <a:t>ω</a:t>
            </a:r>
            <a:endParaRPr lang="en-US" sz="1600" b="1" dirty="0" smtClean="0">
              <a:latin typeface="+mj-lt"/>
            </a:endParaRPr>
          </a:p>
        </p:txBody>
      </p:sp>
      <p:sp>
        <p:nvSpPr>
          <p:cNvPr id="129" name="TextovéPole 128"/>
          <p:cNvSpPr txBox="1"/>
          <p:nvPr/>
        </p:nvSpPr>
        <p:spPr>
          <a:xfrm>
            <a:off x="5808848" y="138118"/>
            <a:ext cx="730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cavity</a:t>
            </a:r>
            <a:r>
              <a:rPr lang="en-US" sz="1600" dirty="0" smtClean="0"/>
              <a:t> </a:t>
            </a:r>
          </a:p>
        </p:txBody>
      </p:sp>
      <p:sp>
        <p:nvSpPr>
          <p:cNvPr id="130" name="TextovéPole 129"/>
          <p:cNvSpPr txBox="1"/>
          <p:nvPr/>
        </p:nvSpPr>
        <p:spPr>
          <a:xfrm>
            <a:off x="5796136" y="323364"/>
            <a:ext cx="989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b="1" dirty="0" smtClean="0"/>
              <a:t>volume </a:t>
            </a:r>
            <a:r>
              <a:rPr lang="cs-CZ" sz="1600" b="1" i="1" dirty="0" smtClean="0"/>
              <a:t>V</a:t>
            </a:r>
          </a:p>
        </p:txBody>
      </p:sp>
      <p:cxnSp>
        <p:nvCxnSpPr>
          <p:cNvPr id="131" name="Přímá spojovací čára 130"/>
          <p:cNvCxnSpPr/>
          <p:nvPr/>
        </p:nvCxnSpPr>
        <p:spPr>
          <a:xfrm>
            <a:off x="7056000" y="1944000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6" grpId="0" animBg="1"/>
      <p:bldP spid="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251937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flash</a:t>
            </a:r>
            <a:endParaRPr lang="cs-CZ" sz="36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11560" y="908720"/>
            <a:ext cx="1756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400" b="1" u="sng" dirty="0" smtClean="0">
                <a:solidFill>
                  <a:srgbClr val="FF0000"/>
                </a:solidFill>
              </a:rPr>
              <a:t> model</a:t>
            </a:r>
            <a:endParaRPr lang="en-US" sz="2400" dirty="0" smtClean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r="53472"/>
          <a:stretch/>
        </p:blipFill>
        <p:spPr bwMode="auto">
          <a:xfrm>
            <a:off x="517064" y="2204864"/>
            <a:ext cx="2110720" cy="118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 r="60164"/>
          <a:stretch>
            <a:fillRect/>
          </a:stretch>
        </p:blipFill>
        <p:spPr bwMode="auto">
          <a:xfrm>
            <a:off x="4355976" y="404664"/>
            <a:ext cx="324036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2631078" y="980728"/>
            <a:ext cx="1580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Hilbert space</a:t>
            </a:r>
            <a:endParaRPr lang="cs-CZ" sz="20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276670" y="1412776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bas</a:t>
            </a:r>
            <a:r>
              <a:rPr lang="cs-CZ" b="1" dirty="0" smtClean="0"/>
              <a:t>e</a:t>
            </a:r>
            <a:r>
              <a:rPr lang="en-US" b="1" dirty="0" smtClean="0"/>
              <a:t>s</a:t>
            </a:r>
            <a:r>
              <a:rPr lang="cs-CZ" b="1" dirty="0" smtClean="0"/>
              <a:t> </a:t>
            </a:r>
            <a:endParaRPr lang="cs-CZ" b="1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4365159"/>
              </p:ext>
            </p:extLst>
          </p:nvPr>
        </p:nvGraphicFramePr>
        <p:xfrm>
          <a:off x="6465888" y="1476375"/>
          <a:ext cx="1041400" cy="696913"/>
        </p:xfrm>
        <a:graphic>
          <a:graphicData uri="http://schemas.openxmlformats.org/presentationml/2006/ole">
            <p:oleObj spid="_x0000_s19501" name="Rovnice" r:id="rId5" imgW="850680" imgH="57132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16969107"/>
              </p:ext>
            </p:extLst>
          </p:nvPr>
        </p:nvGraphicFramePr>
        <p:xfrm>
          <a:off x="5220071" y="1456477"/>
          <a:ext cx="1057081" cy="1135225"/>
        </p:xfrm>
        <a:graphic>
          <a:graphicData uri="http://schemas.openxmlformats.org/presentationml/2006/ole">
            <p:oleObj spid="_x0000_s19502" name="Rovnice" r:id="rId6" imgW="965200" imgH="1041400" progId="Equation.3">
              <p:embed/>
            </p:oleObj>
          </a:graphicData>
        </a:graphic>
      </p:graphicFrame>
      <p:sp>
        <p:nvSpPr>
          <p:cNvPr id="15" name="Levá složená závorka 14"/>
          <p:cNvSpPr/>
          <p:nvPr/>
        </p:nvSpPr>
        <p:spPr>
          <a:xfrm>
            <a:off x="5053017" y="1412776"/>
            <a:ext cx="144016" cy="1036419"/>
          </a:xfrm>
          <a:prstGeom prst="leftBrace">
            <a:avLst>
              <a:gd name="adj1" fmla="val 11741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extovéPole 2"/>
          <p:cNvSpPr txBox="1"/>
          <p:nvPr/>
        </p:nvSpPr>
        <p:spPr>
          <a:xfrm>
            <a:off x="3707904" y="1669355"/>
            <a:ext cx="127310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cs-CZ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</a:t>
            </a:r>
            <a:r>
              <a:rPr lang="cs-CZ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</a:t>
            </a:r>
            <a:r>
              <a:rPr lang="cs-CZ" sz="24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cs-CZ" sz="24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7651562" y="1669354"/>
            <a:ext cx="1168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</a:t>
            </a:r>
            <a:r>
              <a:rPr lang="cs-CZ" sz="2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=∞</a:t>
            </a:r>
            <a:endParaRPr lang="cs-CZ" sz="24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Levá složená závorka 13"/>
          <p:cNvSpPr/>
          <p:nvPr/>
        </p:nvSpPr>
        <p:spPr>
          <a:xfrm flipH="1">
            <a:off x="7501289" y="1456477"/>
            <a:ext cx="141082" cy="1036419"/>
          </a:xfrm>
          <a:prstGeom prst="leftBrace">
            <a:avLst>
              <a:gd name="adj1" fmla="val 11741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46825"/>
          <a:stretch/>
        </p:blipFill>
        <p:spPr bwMode="auto">
          <a:xfrm>
            <a:off x="2591780" y="2204864"/>
            <a:ext cx="2412268" cy="118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Přímá spojnice 4"/>
          <p:cNvCxnSpPr/>
          <p:nvPr/>
        </p:nvCxnSpPr>
        <p:spPr>
          <a:xfrm flipV="1">
            <a:off x="1259632" y="2348880"/>
            <a:ext cx="7272808" cy="230425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 flipV="1">
            <a:off x="1259632" y="4653136"/>
            <a:ext cx="7272808" cy="1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/>
          <p:cNvCxnSpPr/>
          <p:nvPr/>
        </p:nvCxnSpPr>
        <p:spPr>
          <a:xfrm>
            <a:off x="2051720" y="4396733"/>
            <a:ext cx="0" cy="247654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/>
          <p:cNvCxnSpPr/>
          <p:nvPr/>
        </p:nvCxnSpPr>
        <p:spPr>
          <a:xfrm>
            <a:off x="2771800" y="4149080"/>
            <a:ext cx="0" cy="495307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>
            <a:off x="3491880" y="3933056"/>
            <a:ext cx="0" cy="72008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>
            <a:off x="8532440" y="2348880"/>
            <a:ext cx="0" cy="230425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>
            <a:off x="7812360" y="2564904"/>
            <a:ext cx="0" cy="208823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>
            <a:off x="7092280" y="2780928"/>
            <a:ext cx="0" cy="187220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k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81428417"/>
              </p:ext>
            </p:extLst>
          </p:nvPr>
        </p:nvGraphicFramePr>
        <p:xfrm>
          <a:off x="7812360" y="2564904"/>
          <a:ext cx="735013" cy="517525"/>
        </p:xfrm>
        <a:graphic>
          <a:graphicData uri="http://schemas.openxmlformats.org/presentationml/2006/ole">
            <p:oleObj spid="_x0000_s19503" name="Rovnice" r:id="rId7" imgW="558720" imgH="393480" progId="Equation.3">
              <p:embed/>
            </p:oleObj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81275675"/>
              </p:ext>
            </p:extLst>
          </p:nvPr>
        </p:nvGraphicFramePr>
        <p:xfrm>
          <a:off x="738188" y="3933825"/>
          <a:ext cx="1131887" cy="573088"/>
        </p:xfrm>
        <a:graphic>
          <a:graphicData uri="http://schemas.openxmlformats.org/presentationml/2006/ole">
            <p:oleObj spid="_x0000_s19504" name="Rovnice" r:id="rId8" imgW="952200" imgH="482400" progId="Equation.3">
              <p:embed/>
            </p:oleObj>
          </a:graphicData>
        </a:graphic>
      </p:graphicFrame>
      <p:cxnSp>
        <p:nvCxnSpPr>
          <p:cNvPr id="7" name="Přímá spojnice 6"/>
          <p:cNvCxnSpPr/>
          <p:nvPr/>
        </p:nvCxnSpPr>
        <p:spPr>
          <a:xfrm flipV="1">
            <a:off x="3653641" y="3529315"/>
            <a:ext cx="3318866" cy="533237"/>
          </a:xfrm>
          <a:prstGeom prst="line">
            <a:avLst/>
          </a:prstGeom>
          <a:ln w="28575"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14716701"/>
              </p:ext>
            </p:extLst>
          </p:nvPr>
        </p:nvGraphicFramePr>
        <p:xfrm>
          <a:off x="4648199" y="3870340"/>
          <a:ext cx="2272749" cy="644944"/>
        </p:xfrm>
        <a:graphic>
          <a:graphicData uri="http://schemas.openxmlformats.org/presentationml/2006/ole">
            <p:oleObj spid="_x0000_s19505" name="Rovnice" r:id="rId9" imgW="1701720" imgH="482400" progId="Equation.3">
              <p:embed/>
            </p:oleObj>
          </a:graphicData>
        </a:graphic>
      </p:graphicFrame>
      <p:pic>
        <p:nvPicPr>
          <p:cNvPr id="19506" name="Picture 5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6136" y="4797152"/>
            <a:ext cx="2880320" cy="195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bdélník 30"/>
          <p:cNvSpPr/>
          <p:nvPr/>
        </p:nvSpPr>
        <p:spPr>
          <a:xfrm>
            <a:off x="6012160" y="5229200"/>
            <a:ext cx="7200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TextovéPole 31"/>
          <p:cNvSpPr txBox="1"/>
          <p:nvPr/>
        </p:nvSpPr>
        <p:spPr>
          <a:xfrm>
            <a:off x="5940152" y="5147900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cs-CZ" baseline="-250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cs-CZ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cs-CZ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cs-CZ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7812360" y="6237312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TextovéPole 33"/>
          <p:cNvSpPr txBox="1"/>
          <p:nvPr/>
        </p:nvSpPr>
        <p:spPr>
          <a:xfrm>
            <a:off x="7812360" y="616530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Přímá spojovací šipka 35"/>
          <p:cNvCxnSpPr/>
          <p:nvPr/>
        </p:nvCxnSpPr>
        <p:spPr>
          <a:xfrm>
            <a:off x="8388424" y="4149080"/>
            <a:ext cx="216024" cy="2376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Objekt 39"/>
          <p:cNvGraphicFramePr>
            <a:graphicFrameLocks noChangeAspect="1"/>
          </p:cNvGraphicFramePr>
          <p:nvPr/>
        </p:nvGraphicFramePr>
        <p:xfrm>
          <a:off x="7668344" y="4747780"/>
          <a:ext cx="732260" cy="394134"/>
        </p:xfrm>
        <a:graphic>
          <a:graphicData uri="http://schemas.openxmlformats.org/presentationml/2006/ole">
            <p:oleObj spid="_x0000_s19507" name="Rovnice" r:id="rId11" imgW="495000" imgH="266400" progId="Equation.3">
              <p:embed/>
            </p:oleObj>
          </a:graphicData>
        </a:graphic>
      </p:graphicFrame>
      <p:sp>
        <p:nvSpPr>
          <p:cNvPr id="44" name="TextovéPole 43"/>
          <p:cNvSpPr txBox="1"/>
          <p:nvPr/>
        </p:nvSpPr>
        <p:spPr>
          <a:xfrm>
            <a:off x="5950621" y="3131676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dim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+1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508" name="Picture 52"/>
          <p:cNvPicPr>
            <a:picLocks noChangeAspect="1" noChangeArrowheads="1"/>
          </p:cNvPicPr>
          <p:nvPr/>
        </p:nvPicPr>
        <p:blipFill>
          <a:blip r:embed="rId12" cstate="print"/>
          <a:stretch>
            <a:fillRect/>
          </a:stretch>
        </p:blipFill>
        <p:spPr bwMode="auto">
          <a:xfrm>
            <a:off x="539552" y="4989622"/>
            <a:ext cx="2664296" cy="131969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5" name="Objekt 44"/>
          <p:cNvGraphicFramePr>
            <a:graphicFrameLocks noChangeAspect="1"/>
          </p:cNvGraphicFramePr>
          <p:nvPr/>
        </p:nvGraphicFramePr>
        <p:xfrm>
          <a:off x="3491880" y="5157192"/>
          <a:ext cx="1265858" cy="933518"/>
        </p:xfrm>
        <a:graphic>
          <a:graphicData uri="http://schemas.openxmlformats.org/presentationml/2006/ole">
            <p:oleObj spid="_x0000_s19509" name="Rovnice" r:id="rId13" imgW="622080" imgH="457200" progId="Equation.3">
              <p:embed/>
            </p:oleObj>
          </a:graphicData>
        </a:graphic>
      </p:graphicFrame>
      <p:sp>
        <p:nvSpPr>
          <p:cNvPr id="47" name="TextovéPole 46"/>
          <p:cNvSpPr txBox="1"/>
          <p:nvPr/>
        </p:nvSpPr>
        <p:spPr>
          <a:xfrm>
            <a:off x="6084168" y="615601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=40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2646648" y="6185604"/>
            <a:ext cx="2372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=</a:t>
            </a:r>
            <a:r>
              <a:rPr lang="en-US" b="1" dirty="0" smtClean="0"/>
              <a:t>number of </a:t>
            </a:r>
            <a:r>
              <a:rPr lang="en-US" b="1" dirty="0" err="1" smtClean="0"/>
              <a:t>exc.atoms</a:t>
            </a:r>
            <a:endParaRPr lang="cs-CZ" b="1" dirty="0"/>
          </a:p>
        </p:txBody>
      </p:sp>
      <p:sp>
        <p:nvSpPr>
          <p:cNvPr id="42" name="Obdélník 41"/>
          <p:cNvSpPr/>
          <p:nvPr/>
        </p:nvSpPr>
        <p:spPr>
          <a:xfrm>
            <a:off x="539552" y="5013176"/>
            <a:ext cx="4464496" cy="1584176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43" name="Objekt 42"/>
          <p:cNvGraphicFramePr>
            <a:graphicFrameLocks noChangeAspect="1"/>
          </p:cNvGraphicFramePr>
          <p:nvPr/>
        </p:nvGraphicFramePr>
        <p:xfrm>
          <a:off x="639763" y="6165850"/>
          <a:ext cx="2166937" cy="388938"/>
        </p:xfrm>
        <a:graphic>
          <a:graphicData uri="http://schemas.openxmlformats.org/presentationml/2006/ole">
            <p:oleObj spid="_x0000_s19510" name="Rovnice" r:id="rId14" imgW="1130040" imgH="203040" progId="Equation.3">
              <p:embed/>
            </p:oleObj>
          </a:graphicData>
        </a:graphic>
      </p:graphicFrame>
      <p:sp>
        <p:nvSpPr>
          <p:cNvPr id="46" name="TextovéPole 45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07/13</a:t>
            </a:r>
            <a:endParaRPr lang="cs-CZ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44" grpId="0"/>
      <p:bldP spid="47" grpId="0"/>
      <p:bldP spid="39" grpId="0"/>
      <p:bldP spid="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81" name="Picture 17" descr="C:\Users\Pavel\Desktop\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581128"/>
            <a:ext cx="3456384" cy="2131437"/>
          </a:xfrm>
          <a:prstGeom prst="rect">
            <a:avLst/>
          </a:prstGeom>
          <a:noFill/>
        </p:spPr>
      </p:pic>
      <p:sp>
        <p:nvSpPr>
          <p:cNvPr id="48" name="Obdélník 47"/>
          <p:cNvSpPr/>
          <p:nvPr/>
        </p:nvSpPr>
        <p:spPr>
          <a:xfrm>
            <a:off x="6156176" y="260648"/>
            <a:ext cx="2520280" cy="62646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539552" y="251937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flash</a:t>
            </a:r>
            <a:endParaRPr lang="cs-CZ" sz="3600" b="1" dirty="0">
              <a:solidFill>
                <a:srgbClr val="FF0000"/>
              </a:solidFill>
            </a:endParaRPr>
          </a:p>
        </p:txBody>
      </p:sp>
      <p:cxnSp>
        <p:nvCxnSpPr>
          <p:cNvPr id="5" name="Přímá spojovací čára 4"/>
          <p:cNvCxnSpPr/>
          <p:nvPr/>
        </p:nvCxnSpPr>
        <p:spPr>
          <a:xfrm>
            <a:off x="7134329" y="90872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ovací čára 5"/>
          <p:cNvCxnSpPr/>
          <p:nvPr/>
        </p:nvCxnSpPr>
        <p:spPr>
          <a:xfrm>
            <a:off x="7134329" y="126876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ovací čára 6"/>
          <p:cNvCxnSpPr/>
          <p:nvPr/>
        </p:nvCxnSpPr>
        <p:spPr>
          <a:xfrm>
            <a:off x="7134329" y="162880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ovací čára 7"/>
          <p:cNvCxnSpPr/>
          <p:nvPr/>
        </p:nvCxnSpPr>
        <p:spPr>
          <a:xfrm>
            <a:off x="7134329" y="198884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>
            <a:off x="7134329" y="234888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>
            <a:off x="7134329" y="270892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čára 10"/>
          <p:cNvCxnSpPr/>
          <p:nvPr/>
        </p:nvCxnSpPr>
        <p:spPr>
          <a:xfrm>
            <a:off x="7134329" y="306896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ovací čára 11"/>
          <p:cNvCxnSpPr/>
          <p:nvPr/>
        </p:nvCxnSpPr>
        <p:spPr>
          <a:xfrm>
            <a:off x="7134329" y="342900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ovací čára 12"/>
          <p:cNvCxnSpPr/>
          <p:nvPr/>
        </p:nvCxnSpPr>
        <p:spPr>
          <a:xfrm>
            <a:off x="7134329" y="378904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ovací čára 13"/>
          <p:cNvCxnSpPr/>
          <p:nvPr/>
        </p:nvCxnSpPr>
        <p:spPr>
          <a:xfrm>
            <a:off x="7134329" y="414908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ovací čára 14"/>
          <p:cNvCxnSpPr/>
          <p:nvPr/>
        </p:nvCxnSpPr>
        <p:spPr>
          <a:xfrm>
            <a:off x="7134329" y="450912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čára 15"/>
          <p:cNvCxnSpPr/>
          <p:nvPr/>
        </p:nvCxnSpPr>
        <p:spPr>
          <a:xfrm>
            <a:off x="7134329" y="486916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čára 16"/>
          <p:cNvCxnSpPr/>
          <p:nvPr/>
        </p:nvCxnSpPr>
        <p:spPr>
          <a:xfrm>
            <a:off x="7134329" y="522920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čára 17"/>
          <p:cNvCxnSpPr/>
          <p:nvPr/>
        </p:nvCxnSpPr>
        <p:spPr>
          <a:xfrm>
            <a:off x="7134329" y="558924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ovací čára 18"/>
          <p:cNvCxnSpPr/>
          <p:nvPr/>
        </p:nvCxnSpPr>
        <p:spPr>
          <a:xfrm>
            <a:off x="7134329" y="594928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čára 19"/>
          <p:cNvCxnSpPr/>
          <p:nvPr/>
        </p:nvCxnSpPr>
        <p:spPr>
          <a:xfrm>
            <a:off x="7134329" y="6309320"/>
            <a:ext cx="1440160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Šipka dolů 22"/>
          <p:cNvSpPr/>
          <p:nvPr/>
        </p:nvSpPr>
        <p:spPr>
          <a:xfrm>
            <a:off x="7884368" y="908720"/>
            <a:ext cx="576064" cy="330336"/>
          </a:xfrm>
          <a:prstGeom prst="downArrow">
            <a:avLst>
              <a:gd name="adj1" fmla="val 840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ipka dolů 23"/>
          <p:cNvSpPr/>
          <p:nvPr/>
        </p:nvSpPr>
        <p:spPr>
          <a:xfrm>
            <a:off x="7884368" y="1268760"/>
            <a:ext cx="576064" cy="330336"/>
          </a:xfrm>
          <a:prstGeom prst="downArrow">
            <a:avLst>
              <a:gd name="adj1" fmla="val 1681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Šipka dolů 24"/>
          <p:cNvSpPr/>
          <p:nvPr/>
        </p:nvSpPr>
        <p:spPr>
          <a:xfrm>
            <a:off x="7884368" y="1658504"/>
            <a:ext cx="576064" cy="330336"/>
          </a:xfrm>
          <a:prstGeom prst="downArrow">
            <a:avLst>
              <a:gd name="adj1" fmla="val 29433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Šipka dolů 25"/>
          <p:cNvSpPr/>
          <p:nvPr/>
        </p:nvSpPr>
        <p:spPr>
          <a:xfrm>
            <a:off x="7884368" y="2018544"/>
            <a:ext cx="576064" cy="330336"/>
          </a:xfrm>
          <a:prstGeom prst="downArrow">
            <a:avLst>
              <a:gd name="adj1" fmla="val 39945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Šipka dolů 26"/>
          <p:cNvSpPr/>
          <p:nvPr/>
        </p:nvSpPr>
        <p:spPr>
          <a:xfrm>
            <a:off x="7884368" y="2378584"/>
            <a:ext cx="576064" cy="330336"/>
          </a:xfrm>
          <a:prstGeom prst="downArrow">
            <a:avLst>
              <a:gd name="adj1" fmla="val 5255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Šipka dolů 27"/>
          <p:cNvSpPr/>
          <p:nvPr/>
        </p:nvSpPr>
        <p:spPr>
          <a:xfrm>
            <a:off x="7884368" y="2738624"/>
            <a:ext cx="576064" cy="330336"/>
          </a:xfrm>
          <a:prstGeom prst="downArrow">
            <a:avLst>
              <a:gd name="adj1" fmla="val 69378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Šipka dolů 28"/>
          <p:cNvSpPr/>
          <p:nvPr/>
        </p:nvSpPr>
        <p:spPr>
          <a:xfrm>
            <a:off x="7884368" y="3098664"/>
            <a:ext cx="576064" cy="330336"/>
          </a:xfrm>
          <a:prstGeom prst="downArrow">
            <a:avLst>
              <a:gd name="adj1" fmla="val 79890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Šipka dolů 29"/>
          <p:cNvSpPr/>
          <p:nvPr/>
        </p:nvSpPr>
        <p:spPr>
          <a:xfrm>
            <a:off x="7884368" y="3458704"/>
            <a:ext cx="576064" cy="330336"/>
          </a:xfrm>
          <a:prstGeom prst="downArrow">
            <a:avLst>
              <a:gd name="adj1" fmla="val 100000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Šipka dolů 30"/>
          <p:cNvSpPr/>
          <p:nvPr/>
        </p:nvSpPr>
        <p:spPr>
          <a:xfrm>
            <a:off x="7884368" y="3818744"/>
            <a:ext cx="576064" cy="330336"/>
          </a:xfrm>
          <a:prstGeom prst="downArrow">
            <a:avLst>
              <a:gd name="adj1" fmla="val 79890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Šipka dolů 31"/>
          <p:cNvSpPr/>
          <p:nvPr/>
        </p:nvSpPr>
        <p:spPr>
          <a:xfrm>
            <a:off x="7884368" y="4178784"/>
            <a:ext cx="576064" cy="330336"/>
          </a:xfrm>
          <a:prstGeom prst="downArrow">
            <a:avLst>
              <a:gd name="adj1" fmla="val 69378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Šipka dolů 32"/>
          <p:cNvSpPr/>
          <p:nvPr/>
        </p:nvSpPr>
        <p:spPr>
          <a:xfrm>
            <a:off x="7884368" y="4538824"/>
            <a:ext cx="576064" cy="330336"/>
          </a:xfrm>
          <a:prstGeom prst="downArrow">
            <a:avLst>
              <a:gd name="adj1" fmla="val 5255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Šipka dolů 33"/>
          <p:cNvSpPr/>
          <p:nvPr/>
        </p:nvSpPr>
        <p:spPr>
          <a:xfrm>
            <a:off x="7884368" y="4898864"/>
            <a:ext cx="576064" cy="330336"/>
          </a:xfrm>
          <a:prstGeom prst="downArrow">
            <a:avLst>
              <a:gd name="adj1" fmla="val 39945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Šipka dolů 34"/>
          <p:cNvSpPr/>
          <p:nvPr/>
        </p:nvSpPr>
        <p:spPr>
          <a:xfrm>
            <a:off x="7884368" y="5258904"/>
            <a:ext cx="576064" cy="330336"/>
          </a:xfrm>
          <a:prstGeom prst="downArrow">
            <a:avLst>
              <a:gd name="adj1" fmla="val 29433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Šipka dolů 35"/>
          <p:cNvSpPr/>
          <p:nvPr/>
        </p:nvSpPr>
        <p:spPr>
          <a:xfrm>
            <a:off x="7884368" y="5618944"/>
            <a:ext cx="576064" cy="330336"/>
          </a:xfrm>
          <a:prstGeom prst="downArrow">
            <a:avLst>
              <a:gd name="adj1" fmla="val 1681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Šipka dolů 36"/>
          <p:cNvSpPr/>
          <p:nvPr/>
        </p:nvSpPr>
        <p:spPr>
          <a:xfrm>
            <a:off x="7884368" y="5978984"/>
            <a:ext cx="576064" cy="330336"/>
          </a:xfrm>
          <a:prstGeom prst="downArrow">
            <a:avLst>
              <a:gd name="adj1" fmla="val 8409"/>
              <a:gd name="adj2" fmla="val 35335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extovéPole 38"/>
          <p:cNvSpPr txBox="1"/>
          <p:nvPr/>
        </p:nvSpPr>
        <p:spPr>
          <a:xfrm>
            <a:off x="6342241" y="692696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=+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6329428" y="6093296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6114127" y="5733256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6146187" y="104344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=+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6414249" y="3573016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6414249" y="3212976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Přímá spojovací čára 45"/>
          <p:cNvCxnSpPr/>
          <p:nvPr/>
        </p:nvCxnSpPr>
        <p:spPr>
          <a:xfrm>
            <a:off x="6702281" y="1556792"/>
            <a:ext cx="0" cy="158417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6702281" y="4077072"/>
            <a:ext cx="0" cy="158417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kt 44"/>
          <p:cNvGraphicFramePr>
            <a:graphicFrameLocks noChangeAspect="1"/>
          </p:cNvGraphicFramePr>
          <p:nvPr/>
        </p:nvGraphicFramePr>
        <p:xfrm>
          <a:off x="603548" y="3192463"/>
          <a:ext cx="5408612" cy="741362"/>
        </p:xfrm>
        <a:graphic>
          <a:graphicData uri="http://schemas.openxmlformats.org/presentationml/2006/ole">
            <p:oleObj spid="_x0000_s36866" name="Rovnice" r:id="rId4" imgW="4431960" imgH="609480" progId="Equation.3">
              <p:embed/>
            </p:oleObj>
          </a:graphicData>
        </a:graphic>
      </p:graphicFrame>
      <p:graphicFrame>
        <p:nvGraphicFramePr>
          <p:cNvPr id="49" name="Objekt 48"/>
          <p:cNvGraphicFramePr>
            <a:graphicFrameLocks noChangeAspect="1"/>
          </p:cNvGraphicFramePr>
          <p:nvPr/>
        </p:nvGraphicFramePr>
        <p:xfrm>
          <a:off x="755576" y="2420522"/>
          <a:ext cx="5040560" cy="360406"/>
        </p:xfrm>
        <a:graphic>
          <a:graphicData uri="http://schemas.openxmlformats.org/presentationml/2006/ole">
            <p:oleObj spid="_x0000_s36867" name="Rovnice" r:id="rId5" imgW="3720960" imgH="266400" progId="Equation.3">
              <p:embed/>
            </p:oleObj>
          </a:graphicData>
        </a:graphic>
      </p:graphicFrame>
      <p:graphicFrame>
        <p:nvGraphicFramePr>
          <p:cNvPr id="36870" name="Object 6"/>
          <p:cNvGraphicFramePr>
            <a:graphicFrameLocks noChangeAspect="1"/>
          </p:cNvGraphicFramePr>
          <p:nvPr/>
        </p:nvGraphicFramePr>
        <p:xfrm>
          <a:off x="6372200" y="2736000"/>
          <a:ext cx="1318766" cy="290486"/>
        </p:xfrm>
        <a:graphic>
          <a:graphicData uri="http://schemas.openxmlformats.org/presentationml/2006/ole">
            <p:oleObj spid="_x0000_s36870" name="Rovnice" r:id="rId6" imgW="1384200" imgH="304560" progId="Equation.3">
              <p:embed/>
            </p:oleObj>
          </a:graphicData>
        </a:graphic>
      </p:graphicFrame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7092280" y="3487496"/>
          <a:ext cx="792088" cy="229536"/>
        </p:xfrm>
        <a:graphic>
          <a:graphicData uri="http://schemas.openxmlformats.org/presentationml/2006/ole">
            <p:oleObj spid="_x0000_s36871" name="Rovnice" r:id="rId7" imgW="787320" imgH="228600" progId="Equation.3">
              <p:embed/>
            </p:oleObj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8233791" y="5949280"/>
          <a:ext cx="802705" cy="241831"/>
        </p:xfrm>
        <a:graphic>
          <a:graphicData uri="http://schemas.openxmlformats.org/presentationml/2006/ole">
            <p:oleObj spid="_x0000_s36872" name="Rovnice" r:id="rId8" imgW="672840" imgH="203040" progId="Equation.3">
              <p:embed/>
            </p:oleObj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8244408" y="908720"/>
          <a:ext cx="730697" cy="220137"/>
        </p:xfrm>
        <a:graphic>
          <a:graphicData uri="http://schemas.openxmlformats.org/presentationml/2006/ole">
            <p:oleObj spid="_x0000_s36873" name="Rovnice" r:id="rId9" imgW="672840" imgH="203040" progId="Equation.3">
              <p:embed/>
            </p:oleObj>
          </a:graphicData>
        </a:graphic>
      </p:graphicFrame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683568" y="812751"/>
          <a:ext cx="4751387" cy="1608137"/>
        </p:xfrm>
        <a:graphic>
          <a:graphicData uri="http://schemas.openxmlformats.org/presentationml/2006/ole">
            <p:oleObj spid="_x0000_s36874" name="Rovnice" r:id="rId10" imgW="2489040" imgH="850680" progId="Equation.3">
              <p:embed/>
            </p:oleObj>
          </a:graphicData>
        </a:graphic>
      </p:graphicFrame>
      <p:sp>
        <p:nvSpPr>
          <p:cNvPr id="54" name="Elipsa 53"/>
          <p:cNvSpPr/>
          <p:nvPr/>
        </p:nvSpPr>
        <p:spPr>
          <a:xfrm>
            <a:off x="4572000" y="836712"/>
            <a:ext cx="648072" cy="432048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5" name="TextovéPole 54"/>
          <p:cNvSpPr txBox="1"/>
          <p:nvPr/>
        </p:nvSpPr>
        <p:spPr>
          <a:xfrm>
            <a:off x="539552" y="2843644"/>
            <a:ext cx="4463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Approximate solution of the decay dynamics:</a:t>
            </a:r>
            <a:endParaRPr lang="cs-CZ" dirty="0"/>
          </a:p>
        </p:txBody>
      </p:sp>
      <p:graphicFrame>
        <p:nvGraphicFramePr>
          <p:cNvPr id="36877" name="Object 13"/>
          <p:cNvGraphicFramePr>
            <a:graphicFrameLocks noChangeAspect="1"/>
          </p:cNvGraphicFramePr>
          <p:nvPr/>
        </p:nvGraphicFramePr>
        <p:xfrm>
          <a:off x="3923928" y="4005064"/>
          <a:ext cx="2232248" cy="378064"/>
        </p:xfrm>
        <a:graphic>
          <a:graphicData uri="http://schemas.openxmlformats.org/presentationml/2006/ole">
            <p:oleObj spid="_x0000_s36877" name="Rovnice" r:id="rId11" imgW="1498320" imgH="253800" progId="Equation.3">
              <p:embed/>
            </p:oleObj>
          </a:graphicData>
        </a:graphic>
      </p:graphicFrame>
      <p:graphicFrame>
        <p:nvGraphicFramePr>
          <p:cNvPr id="60" name="Objekt 59"/>
          <p:cNvGraphicFramePr>
            <a:graphicFrameLocks noChangeAspect="1"/>
          </p:cNvGraphicFramePr>
          <p:nvPr/>
        </p:nvGraphicFramePr>
        <p:xfrm>
          <a:off x="3275856" y="5013176"/>
          <a:ext cx="576064" cy="548632"/>
        </p:xfrm>
        <a:graphic>
          <a:graphicData uri="http://schemas.openxmlformats.org/presentationml/2006/ole">
            <p:oleObj spid="_x0000_s36878" name="Rovnice" r:id="rId12" imgW="266400" imgH="253800" progId="Equation.3">
              <p:embed/>
            </p:oleObj>
          </a:graphicData>
        </a:graphic>
      </p:graphicFrame>
      <p:sp>
        <p:nvSpPr>
          <p:cNvPr id="61" name="TextovéPole 60"/>
          <p:cNvSpPr txBox="1"/>
          <p:nvPr/>
        </p:nvSpPr>
        <p:spPr>
          <a:xfrm>
            <a:off x="2753210" y="4581128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5292080" y="623731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cs-CZ" i="1" dirty="0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ovéPole 62"/>
          <p:cNvSpPr txBox="1"/>
          <p:nvPr/>
        </p:nvSpPr>
        <p:spPr>
          <a:xfrm>
            <a:off x="4246270" y="52292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cs-CZ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4" name="Objekt 63"/>
          <p:cNvGraphicFramePr>
            <a:graphicFrameLocks noChangeAspect="1"/>
          </p:cNvGraphicFramePr>
          <p:nvPr/>
        </p:nvGraphicFramePr>
        <p:xfrm>
          <a:off x="6156176" y="260648"/>
          <a:ext cx="974080" cy="438336"/>
        </p:xfrm>
        <a:graphic>
          <a:graphicData uri="http://schemas.openxmlformats.org/presentationml/2006/ole">
            <p:oleObj spid="_x0000_s36879" name="Rovnice" r:id="rId13" imgW="507960" imgH="228600" progId="Equation.3">
              <p:embed/>
            </p:oleObj>
          </a:graphicData>
        </a:graphic>
      </p:graphicFrame>
      <p:sp>
        <p:nvSpPr>
          <p:cNvPr id="65" name="TextovéPole 64"/>
          <p:cNvSpPr txBox="1"/>
          <p:nvPr/>
        </p:nvSpPr>
        <p:spPr>
          <a:xfrm>
            <a:off x="5148064" y="827420"/>
            <a:ext cx="728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decay</a:t>
            </a:r>
            <a:endParaRPr lang="cs-CZ" dirty="0"/>
          </a:p>
        </p:txBody>
      </p:sp>
      <p:sp>
        <p:nvSpPr>
          <p:cNvPr id="66" name="TextovéPole 65"/>
          <p:cNvSpPr txBox="1"/>
          <p:nvPr/>
        </p:nvSpPr>
        <p:spPr>
          <a:xfrm>
            <a:off x="5580112" y="5157192"/>
            <a:ext cx="298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cs-CZ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880" name="Object 16"/>
          <p:cNvGraphicFramePr>
            <a:graphicFrameLocks noChangeAspect="1"/>
          </p:cNvGraphicFramePr>
          <p:nvPr/>
        </p:nvGraphicFramePr>
        <p:xfrm>
          <a:off x="607517" y="3914775"/>
          <a:ext cx="3100387" cy="666750"/>
        </p:xfrm>
        <a:graphic>
          <a:graphicData uri="http://schemas.openxmlformats.org/presentationml/2006/ole">
            <p:oleObj spid="_x0000_s36880" name="Rovnice" r:id="rId14" imgW="2654280" imgH="571320" progId="Equation.3">
              <p:embed/>
            </p:oleObj>
          </a:graphicData>
        </a:graphic>
      </p:graphicFrame>
      <p:sp>
        <p:nvSpPr>
          <p:cNvPr id="68" name="TextovéPole 67"/>
          <p:cNvSpPr txBox="1"/>
          <p:nvPr/>
        </p:nvSpPr>
        <p:spPr>
          <a:xfrm>
            <a:off x="611560" y="908720"/>
            <a:ext cx="1756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400" b="1" u="sng" dirty="0" smtClean="0">
                <a:solidFill>
                  <a:srgbClr val="FF0000"/>
                </a:solidFill>
              </a:rPr>
              <a:t> model</a:t>
            </a:r>
            <a:endParaRPr lang="en-US" sz="2400" dirty="0" smtClean="0"/>
          </a:p>
        </p:txBody>
      </p:sp>
      <p:sp>
        <p:nvSpPr>
          <p:cNvPr id="72" name="TextovéPole 71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08/13</a:t>
            </a:r>
            <a:endParaRPr lang="cs-CZ" dirty="0"/>
          </a:p>
        </p:txBody>
      </p:sp>
      <p:sp>
        <p:nvSpPr>
          <p:cNvPr id="67" name="TextovéPole 66"/>
          <p:cNvSpPr txBox="1"/>
          <p:nvPr/>
        </p:nvSpPr>
        <p:spPr>
          <a:xfrm>
            <a:off x="7082673" y="5621178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n*</a:t>
            </a:r>
            <a:r>
              <a:rPr lang="en-US" sz="2000" b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=1</a:t>
            </a:r>
            <a:endParaRPr lang="cs-CZ" sz="2000" b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ovéPole 72"/>
          <p:cNvSpPr txBox="1"/>
          <p:nvPr/>
        </p:nvSpPr>
        <p:spPr>
          <a:xfrm>
            <a:off x="7092280" y="5981218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n*</a:t>
            </a:r>
            <a:r>
              <a:rPr lang="en-US" sz="2000" b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=0</a:t>
            </a:r>
            <a:endParaRPr lang="cs-CZ" sz="2000" b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ovéPole 73"/>
          <p:cNvSpPr txBox="1"/>
          <p:nvPr/>
        </p:nvSpPr>
        <p:spPr>
          <a:xfrm>
            <a:off x="7092280" y="5261138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n*</a:t>
            </a:r>
            <a:r>
              <a:rPr lang="en-US" sz="2000" b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=2</a:t>
            </a:r>
            <a:endParaRPr lang="cs-CZ" sz="2000" b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TextovéPole 74"/>
          <p:cNvSpPr txBox="1"/>
          <p:nvPr/>
        </p:nvSpPr>
        <p:spPr>
          <a:xfrm>
            <a:off x="7082673" y="580618"/>
            <a:ext cx="814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n*</a:t>
            </a:r>
            <a:r>
              <a:rPr lang="en-US" sz="2000" b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sz="2000" b="1" i="1" dirty="0" smtClean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j</a:t>
            </a:r>
            <a:endParaRPr lang="cs-CZ" sz="2000" b="1" i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9" name="Přímá spojovací čára 78"/>
          <p:cNvCxnSpPr/>
          <p:nvPr/>
        </p:nvCxnSpPr>
        <p:spPr>
          <a:xfrm>
            <a:off x="2556000" y="6624000"/>
            <a:ext cx="3384376" cy="0"/>
          </a:xfrm>
          <a:prstGeom prst="line">
            <a:avLst/>
          </a:prstGeom>
          <a:ln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Přímá spojovací čára 79"/>
          <p:cNvCxnSpPr/>
          <p:nvPr/>
        </p:nvCxnSpPr>
        <p:spPr>
          <a:xfrm>
            <a:off x="2627784" y="4680000"/>
            <a:ext cx="3312000" cy="0"/>
          </a:xfrm>
          <a:prstGeom prst="line">
            <a:avLst/>
          </a:prstGeom>
          <a:ln>
            <a:solidFill>
              <a:srgbClr val="00B0F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Přímá spojovací šipka 81"/>
          <p:cNvCxnSpPr/>
          <p:nvPr/>
        </p:nvCxnSpPr>
        <p:spPr>
          <a:xfrm flipV="1">
            <a:off x="3275856" y="4869160"/>
            <a:ext cx="0" cy="15121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Přímá spojovací šipka 84"/>
          <p:cNvCxnSpPr>
            <a:stCxn id="36881" idx="1"/>
            <a:endCxn id="36881" idx="3"/>
          </p:cNvCxnSpPr>
          <p:nvPr/>
        </p:nvCxnSpPr>
        <p:spPr>
          <a:xfrm>
            <a:off x="2555776" y="5646847"/>
            <a:ext cx="345638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bdélník 103"/>
          <p:cNvSpPr/>
          <p:nvPr/>
        </p:nvSpPr>
        <p:spPr>
          <a:xfrm>
            <a:off x="539552" y="4797152"/>
            <a:ext cx="2160240" cy="16561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5" name="Picture 18" descr="C:\Users\Pavel\Desktop\.bmp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869160"/>
            <a:ext cx="2016224" cy="1271341"/>
          </a:xfrm>
          <a:prstGeom prst="rect">
            <a:avLst/>
          </a:prstGeom>
          <a:noFill/>
        </p:spPr>
      </p:pic>
      <p:cxnSp>
        <p:nvCxnSpPr>
          <p:cNvPr id="106" name="Přímá spojovací šipka 105"/>
          <p:cNvCxnSpPr/>
          <p:nvPr/>
        </p:nvCxnSpPr>
        <p:spPr>
          <a:xfrm flipV="1">
            <a:off x="1043608" y="5229200"/>
            <a:ext cx="0" cy="11521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Přímá spojovací šipka 106"/>
          <p:cNvCxnSpPr/>
          <p:nvPr/>
        </p:nvCxnSpPr>
        <p:spPr>
          <a:xfrm>
            <a:off x="611560" y="6047976"/>
            <a:ext cx="20162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8" name="Object 19"/>
          <p:cNvGraphicFramePr>
            <a:graphicFrameLocks noChangeAspect="1"/>
          </p:cNvGraphicFramePr>
          <p:nvPr/>
        </p:nvGraphicFramePr>
        <p:xfrm>
          <a:off x="539552" y="4814075"/>
          <a:ext cx="675989" cy="487133"/>
        </p:xfrm>
        <a:graphic>
          <a:graphicData uri="http://schemas.openxmlformats.org/presentationml/2006/ole">
            <p:oleObj spid="_x0000_s36886" name="Rovnice" r:id="rId16" imgW="545760" imgH="393480" progId="Equation.3">
              <p:embed/>
            </p:oleObj>
          </a:graphicData>
        </a:graphic>
      </p:graphicFrame>
      <p:sp>
        <p:nvSpPr>
          <p:cNvPr id="109" name="TextovéPole 108"/>
          <p:cNvSpPr txBox="1"/>
          <p:nvPr/>
        </p:nvSpPr>
        <p:spPr>
          <a:xfrm>
            <a:off x="2228570" y="5621178"/>
            <a:ext cx="255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endParaRPr lang="cs-CZ" sz="12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TextovéPole 109"/>
          <p:cNvSpPr txBox="1"/>
          <p:nvPr/>
        </p:nvSpPr>
        <p:spPr>
          <a:xfrm>
            <a:off x="1437958" y="565195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cs-CZ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1" name="Přímá spojovací čára 110"/>
          <p:cNvCxnSpPr/>
          <p:nvPr/>
        </p:nvCxnSpPr>
        <p:spPr>
          <a:xfrm>
            <a:off x="1475656" y="5517232"/>
            <a:ext cx="28803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" name="Objekt 111"/>
          <p:cNvGraphicFramePr>
            <a:graphicFrameLocks noChangeAspect="1"/>
          </p:cNvGraphicFramePr>
          <p:nvPr/>
        </p:nvGraphicFramePr>
        <p:xfrm>
          <a:off x="1819052" y="5195540"/>
          <a:ext cx="520700" cy="393700"/>
        </p:xfrm>
        <a:graphic>
          <a:graphicData uri="http://schemas.openxmlformats.org/presentationml/2006/ole">
            <p:oleObj spid="_x0000_s36887" name="Rovnice" r:id="rId17" imgW="520560" imgH="393480" progId="Equation.3">
              <p:embed/>
            </p:oleObj>
          </a:graphicData>
        </a:graphic>
      </p:graphicFrame>
      <p:graphicFrame>
        <p:nvGraphicFramePr>
          <p:cNvPr id="113" name="Object 21"/>
          <p:cNvGraphicFramePr>
            <a:graphicFrameLocks noChangeAspect="1"/>
          </p:cNvGraphicFramePr>
          <p:nvPr/>
        </p:nvGraphicFramePr>
        <p:xfrm>
          <a:off x="1941860" y="4821114"/>
          <a:ext cx="469900" cy="203200"/>
        </p:xfrm>
        <a:graphic>
          <a:graphicData uri="http://schemas.openxmlformats.org/presentationml/2006/ole">
            <p:oleObj spid="_x0000_s36888" name="Rovnice" r:id="rId18" imgW="469800" imgH="203040" progId="Equation.3">
              <p:embed/>
            </p:oleObj>
          </a:graphicData>
        </a:graphic>
      </p:graphicFrame>
      <p:cxnSp>
        <p:nvCxnSpPr>
          <p:cNvPr id="114" name="Přímá spojovací čára 113"/>
          <p:cNvCxnSpPr/>
          <p:nvPr/>
        </p:nvCxnSpPr>
        <p:spPr>
          <a:xfrm>
            <a:off x="1620032" y="4931976"/>
            <a:ext cx="32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4163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4" grpId="0" animBg="1"/>
      <p:bldP spid="55" grpId="0"/>
      <p:bldP spid="61" grpId="0"/>
      <p:bldP spid="62" grpId="0"/>
      <p:bldP spid="63" grpId="0"/>
      <p:bldP spid="65" grpId="0"/>
      <p:bldP spid="66" grpId="0"/>
      <p:bldP spid="104" grpId="0" animBg="1"/>
      <p:bldP spid="109" grpId="0"/>
      <p:bldP spid="1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Elipsa 66"/>
          <p:cNvSpPr/>
          <p:nvPr/>
        </p:nvSpPr>
        <p:spPr>
          <a:xfrm rot="8460000">
            <a:off x="7574281" y="4509391"/>
            <a:ext cx="1599267" cy="1928821"/>
          </a:xfrm>
          <a:prstGeom prst="ellipse">
            <a:avLst/>
          </a:prstGeom>
          <a:solidFill>
            <a:srgbClr val="FFFF99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3923928" y="836712"/>
            <a:ext cx="1224136" cy="360040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539552" y="251937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FF0000"/>
                </a:solidFill>
              </a:rPr>
              <a:t>Superradiant</a:t>
            </a:r>
            <a:r>
              <a:rPr lang="en-US" sz="3600" b="1" dirty="0" smtClean="0">
                <a:solidFill>
                  <a:srgbClr val="FF0000"/>
                </a:solidFill>
              </a:rPr>
              <a:t> phase transitions</a:t>
            </a:r>
            <a:endParaRPr lang="cs-CZ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684213" y="812800"/>
          <a:ext cx="4751387" cy="1608138"/>
        </p:xfrm>
        <a:graphic>
          <a:graphicData uri="http://schemas.openxmlformats.org/presentationml/2006/ole">
            <p:oleObj spid="_x0000_s37890" name="Rovnice" r:id="rId3" imgW="2489040" imgH="850680" progId="Equation.3">
              <p:embed/>
            </p:oleObj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611560" y="908720"/>
            <a:ext cx="1756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err="1" smtClean="0">
                <a:solidFill>
                  <a:srgbClr val="FF0000"/>
                </a:solidFill>
              </a:rPr>
              <a:t>Dicke</a:t>
            </a:r>
            <a:r>
              <a:rPr lang="en-US" sz="2400" b="1" u="sng" dirty="0" smtClean="0">
                <a:solidFill>
                  <a:srgbClr val="FF0000"/>
                </a:solidFill>
              </a:rPr>
              <a:t> model</a:t>
            </a:r>
            <a:endParaRPr lang="en-US" sz="2400" dirty="0" smtClean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/>
        </p:nvGraphicFramePr>
        <p:xfrm>
          <a:off x="1895252" y="2282317"/>
          <a:ext cx="1668636" cy="786643"/>
        </p:xfrm>
        <a:graphic>
          <a:graphicData uri="http://schemas.openxmlformats.org/presentationml/2006/ole">
            <p:oleObj spid="_x0000_s37891" name="Rovnice" r:id="rId4" imgW="888840" imgH="419040" progId="Equation.3">
              <p:embed/>
            </p:oleObj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539552" y="2138301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approximation, the model conserves the quantity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3871421" y="2607295"/>
            <a:ext cx="556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Symbol"/>
              <a:buChar char="Þ"/>
            </a:pPr>
            <a:r>
              <a:rPr lang="en-US" sz="2400" dirty="0" smtClean="0"/>
              <a:t> </a:t>
            </a:r>
            <a:endParaRPr lang="en-US" dirty="0" smtClean="0"/>
          </a:p>
        </p:txBody>
      </p:sp>
      <p:sp>
        <p:nvSpPr>
          <p:cNvPr id="14" name="Pravá složená závorka 13"/>
          <p:cNvSpPr/>
          <p:nvPr/>
        </p:nvSpPr>
        <p:spPr>
          <a:xfrm rot="5400000">
            <a:off x="2483768" y="1556792"/>
            <a:ext cx="72008" cy="360040"/>
          </a:xfrm>
          <a:prstGeom prst="rightBrace">
            <a:avLst>
              <a:gd name="adj1" fmla="val 7455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2393298" y="16288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539552" y="3131676"/>
            <a:ext cx="2689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 the </a:t>
            </a:r>
            <a:r>
              <a:rPr lang="en-US" b="1" dirty="0" smtClean="0"/>
              <a:t>resonant case </a:t>
            </a:r>
            <a:endParaRPr lang="cs-CZ" b="1" dirty="0"/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/>
        </p:nvGraphicFramePr>
        <p:xfrm>
          <a:off x="3154900" y="3131676"/>
          <a:ext cx="769027" cy="384514"/>
        </p:xfrm>
        <a:graphic>
          <a:graphicData uri="http://schemas.openxmlformats.org/presentationml/2006/ole">
            <p:oleObj spid="_x0000_s37892" name="Rovnice" r:id="rId5" imgW="457200" imgH="228600" progId="Equation.3">
              <p:embed/>
            </p:oleObj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/>
        </p:nvGraphicFramePr>
        <p:xfrm>
          <a:off x="4714329" y="2163638"/>
          <a:ext cx="2593975" cy="1049338"/>
        </p:xfrm>
        <a:graphic>
          <a:graphicData uri="http://schemas.openxmlformats.org/presentationml/2006/ole">
            <p:oleObj spid="_x0000_s37893" name="Rovnice" r:id="rId6" imgW="2260440" imgH="914400" progId="Equation.3">
              <p:embed/>
            </p:oleObj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/>
        </p:nvGraphicFramePr>
        <p:xfrm>
          <a:off x="1004764" y="3625850"/>
          <a:ext cx="1228725" cy="339725"/>
        </p:xfrm>
        <a:graphic>
          <a:graphicData uri="http://schemas.openxmlformats.org/presentationml/2006/ole">
            <p:oleObj spid="_x0000_s37894" name="Rovnice" r:id="rId7" imgW="825480" imgH="228600" progId="Equation.3">
              <p:embed/>
            </p:oleObj>
          </a:graphicData>
        </a:graphic>
      </p:graphicFrame>
      <p:graphicFrame>
        <p:nvGraphicFramePr>
          <p:cNvPr id="37895" name="Object 7"/>
          <p:cNvGraphicFramePr>
            <a:graphicFrameLocks noChangeAspect="1"/>
          </p:cNvGraphicFramePr>
          <p:nvPr/>
        </p:nvGraphicFramePr>
        <p:xfrm>
          <a:off x="438225" y="4078431"/>
          <a:ext cx="2765623" cy="646713"/>
        </p:xfrm>
        <a:graphic>
          <a:graphicData uri="http://schemas.openxmlformats.org/presentationml/2006/ole">
            <p:oleObj spid="_x0000_s37895" name="Rovnice" r:id="rId8" imgW="2171520" imgH="507960" progId="Equation.3">
              <p:embed/>
            </p:oleObj>
          </a:graphicData>
        </a:graphic>
      </p:graphicFrame>
      <p:graphicFrame>
        <p:nvGraphicFramePr>
          <p:cNvPr id="37896" name="Object 8"/>
          <p:cNvGraphicFramePr>
            <a:graphicFrameLocks noChangeAspect="1"/>
          </p:cNvGraphicFramePr>
          <p:nvPr/>
        </p:nvGraphicFramePr>
        <p:xfrm>
          <a:off x="395536" y="4797152"/>
          <a:ext cx="4302545" cy="979237"/>
        </p:xfrm>
        <a:graphic>
          <a:graphicData uri="http://schemas.openxmlformats.org/presentationml/2006/ole">
            <p:oleObj spid="_x0000_s37896" name="Rovnice" r:id="rId9" imgW="3352680" imgH="761760" progId="Equation.3">
              <p:embed/>
            </p:oleObj>
          </a:graphicData>
        </a:graphic>
      </p:graphicFrame>
      <p:pic>
        <p:nvPicPr>
          <p:cNvPr id="22" name="Picture 2" descr="Výsledek obrázku pro Shining"/>
          <p:cNvPicPr>
            <a:picLocks noChangeAspect="1" noChangeArrowheads="1"/>
          </p:cNvPicPr>
          <p:nvPr/>
        </p:nvPicPr>
        <p:blipFill>
          <a:blip r:embed="rId10" cstate="print"/>
          <a:srcRect l="22642" r="28302"/>
          <a:stretch>
            <a:fillRect/>
          </a:stretch>
        </p:blipFill>
        <p:spPr bwMode="auto">
          <a:xfrm>
            <a:off x="6660232" y="116631"/>
            <a:ext cx="2304256" cy="1957141"/>
          </a:xfrm>
          <a:prstGeom prst="ellipse">
            <a:avLst/>
          </a:prstGeom>
          <a:ln>
            <a:noFill/>
          </a:ln>
          <a:effectLst>
            <a:outerShdw blurRad="406400" dist="850900" dir="8400000" sx="94000" sy="94000" algn="r" rotWithShape="0">
              <a:prstClr val="black">
                <a:alpha val="59000"/>
              </a:prstClr>
            </a:outerShdw>
            <a:softEdge rad="31750"/>
          </a:effectLst>
        </p:spPr>
      </p:pic>
      <p:sp>
        <p:nvSpPr>
          <p:cNvPr id="23" name="TextovéPole 22"/>
          <p:cNvSpPr txBox="1"/>
          <p:nvPr/>
        </p:nvSpPr>
        <p:spPr>
          <a:xfrm>
            <a:off x="7630725" y="1826821"/>
            <a:ext cx="13337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 smtClean="0"/>
              <a:t>John</a:t>
            </a:r>
          </a:p>
          <a:p>
            <a:pPr algn="r"/>
            <a:r>
              <a:rPr lang="en-US" sz="1400" b="1" dirty="0" smtClean="0"/>
              <a:t>Daniel Edward</a:t>
            </a:r>
          </a:p>
          <a:p>
            <a:pPr algn="r"/>
            <a:r>
              <a:rPr lang="en-US" sz="1400" b="1" dirty="0" smtClean="0"/>
              <a:t>"Jack" Torrance</a:t>
            </a:r>
          </a:p>
          <a:p>
            <a:pPr algn="r"/>
            <a:r>
              <a:rPr lang="en-US" sz="1400" b="1" dirty="0" smtClean="0"/>
              <a:t>(? – ?)</a:t>
            </a:r>
            <a:endParaRPr lang="cs-CZ" sz="1400" b="1" dirty="0"/>
          </a:p>
        </p:txBody>
      </p:sp>
      <p:sp>
        <p:nvSpPr>
          <p:cNvPr id="24" name="TextovéPole 23"/>
          <p:cNvSpPr txBox="1"/>
          <p:nvPr/>
        </p:nvSpPr>
        <p:spPr>
          <a:xfrm>
            <a:off x="329951" y="357301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cs-CZ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29951" y="392376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=1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cs-CZ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329951" y="478786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=2</a:t>
            </a:r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cs-CZ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755576" y="5661248"/>
            <a:ext cx="0" cy="86409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ovací čára 31"/>
          <p:cNvCxnSpPr/>
          <p:nvPr/>
        </p:nvCxnSpPr>
        <p:spPr>
          <a:xfrm>
            <a:off x="6300192" y="6237312"/>
            <a:ext cx="1728192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ovací šipka 33"/>
          <p:cNvCxnSpPr/>
          <p:nvPr/>
        </p:nvCxnSpPr>
        <p:spPr>
          <a:xfrm>
            <a:off x="5508104" y="3429000"/>
            <a:ext cx="0" cy="288032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ovací čára 35"/>
          <p:cNvCxnSpPr/>
          <p:nvPr/>
        </p:nvCxnSpPr>
        <p:spPr>
          <a:xfrm>
            <a:off x="5508104" y="5589240"/>
            <a:ext cx="34563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ovací čára 37"/>
          <p:cNvCxnSpPr/>
          <p:nvPr/>
        </p:nvCxnSpPr>
        <p:spPr>
          <a:xfrm>
            <a:off x="5508104" y="4869160"/>
            <a:ext cx="3456384" cy="115212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ovací čára 38"/>
          <p:cNvCxnSpPr/>
          <p:nvPr/>
        </p:nvCxnSpPr>
        <p:spPr>
          <a:xfrm flipV="1">
            <a:off x="5508104" y="3429000"/>
            <a:ext cx="2808312" cy="144016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ovací čára 42"/>
          <p:cNvCxnSpPr/>
          <p:nvPr/>
        </p:nvCxnSpPr>
        <p:spPr>
          <a:xfrm>
            <a:off x="5508104" y="4149080"/>
            <a:ext cx="3456384" cy="223224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ovací čára 44"/>
          <p:cNvCxnSpPr/>
          <p:nvPr/>
        </p:nvCxnSpPr>
        <p:spPr>
          <a:xfrm flipV="1">
            <a:off x="5508104" y="3429000"/>
            <a:ext cx="1080120" cy="72008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ovéPole 47"/>
          <p:cNvSpPr txBox="1"/>
          <p:nvPr/>
        </p:nvSpPr>
        <p:spPr>
          <a:xfrm>
            <a:off x="5724128" y="5877272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i="1" dirty="0" smtClean="0">
                <a:latin typeface="Times New Roman" pitchFamily="18" charset="0"/>
                <a:cs typeface="Times New Roman" pitchFamily="18" charset="0"/>
              </a:rPr>
              <a:t>λ</a:t>
            </a:r>
            <a:endParaRPr lang="cs-CZ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Pravá složená závorka 48"/>
          <p:cNvSpPr/>
          <p:nvPr/>
        </p:nvSpPr>
        <p:spPr>
          <a:xfrm flipH="1">
            <a:off x="5292080" y="4869160"/>
            <a:ext cx="204592" cy="698376"/>
          </a:xfrm>
          <a:prstGeom prst="rightBrace">
            <a:avLst>
              <a:gd name="adj1" fmla="val 10572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Pravá složená závorka 49"/>
          <p:cNvSpPr/>
          <p:nvPr/>
        </p:nvSpPr>
        <p:spPr>
          <a:xfrm flipH="1">
            <a:off x="5303512" y="4149080"/>
            <a:ext cx="204592" cy="698376"/>
          </a:xfrm>
          <a:prstGeom prst="rightBrace">
            <a:avLst>
              <a:gd name="adj1" fmla="val 10572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TextovéPole 50"/>
          <p:cNvSpPr txBox="1"/>
          <p:nvPr/>
        </p:nvSpPr>
        <p:spPr>
          <a:xfrm>
            <a:off x="5004048" y="5003884"/>
            <a:ext cx="3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ovéPole 51"/>
          <p:cNvSpPr txBox="1"/>
          <p:nvPr/>
        </p:nvSpPr>
        <p:spPr>
          <a:xfrm>
            <a:off x="5004048" y="4293096"/>
            <a:ext cx="34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ω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ovéPole 52"/>
          <p:cNvSpPr txBox="1"/>
          <p:nvPr/>
        </p:nvSpPr>
        <p:spPr>
          <a:xfrm>
            <a:off x="4932040" y="3356992"/>
            <a:ext cx="466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ovéPole 53"/>
          <p:cNvSpPr txBox="1"/>
          <p:nvPr/>
        </p:nvSpPr>
        <p:spPr>
          <a:xfrm>
            <a:off x="4860032" y="5373216"/>
            <a:ext cx="56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−ω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6" name="Přímá spojovací čára 55"/>
          <p:cNvCxnSpPr/>
          <p:nvPr/>
        </p:nvCxnSpPr>
        <p:spPr>
          <a:xfrm flipV="1">
            <a:off x="7668344" y="4509120"/>
            <a:ext cx="0" cy="194421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ovéPole 39"/>
          <p:cNvSpPr txBox="1"/>
          <p:nvPr/>
        </p:nvSpPr>
        <p:spPr>
          <a:xfrm>
            <a:off x="6876256" y="414908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</a:rPr>
              <a:t>Quantum Phase </a:t>
            </a:r>
          </a:p>
        </p:txBody>
      </p:sp>
      <p:sp>
        <p:nvSpPr>
          <p:cNvPr id="41" name="TextovéPole 40"/>
          <p:cNvSpPr txBox="1"/>
          <p:nvPr/>
        </p:nvSpPr>
        <p:spPr>
          <a:xfrm>
            <a:off x="7668344" y="4941168"/>
            <a:ext cx="13372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Superradiant</a:t>
            </a:r>
            <a:r>
              <a:rPr lang="en-US" sz="1600" b="1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1600" b="1" dirty="0" smtClean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</a:t>
            </a:r>
            <a:endParaRPr lang="cs-CZ" sz="1600" b="1" dirty="0"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796136" y="5312241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Normal phase</a:t>
            </a:r>
            <a:endParaRPr lang="cs-CZ" sz="1200" b="1" dirty="0"/>
          </a:p>
        </p:txBody>
      </p:sp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11" cstate="print"/>
          <a:stretch>
            <a:fillRect/>
          </a:stretch>
        </p:blipFill>
        <p:spPr bwMode="auto">
          <a:xfrm>
            <a:off x="4644008" y="3284984"/>
            <a:ext cx="4104456" cy="69689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TextovéPole 45"/>
          <p:cNvSpPr txBox="1"/>
          <p:nvPr/>
        </p:nvSpPr>
        <p:spPr>
          <a:xfrm>
            <a:off x="7668344" y="4355812"/>
            <a:ext cx="113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Transition</a:t>
            </a:r>
            <a:endParaRPr lang="cs-CZ" b="1" dirty="0" smtClean="0">
              <a:solidFill>
                <a:srgbClr val="FF0000"/>
              </a:solidFill>
            </a:endParaRPr>
          </a:p>
        </p:txBody>
      </p:sp>
      <p:sp>
        <p:nvSpPr>
          <p:cNvPr id="47" name="TextovéPole 46"/>
          <p:cNvSpPr txBox="1"/>
          <p:nvPr/>
        </p:nvSpPr>
        <p:spPr>
          <a:xfrm>
            <a:off x="35496" y="44624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09/13</a:t>
            </a:r>
            <a:endParaRPr lang="cs-CZ" dirty="0"/>
          </a:p>
        </p:txBody>
      </p:sp>
      <p:graphicFrame>
        <p:nvGraphicFramePr>
          <p:cNvPr id="57" name="Objekt 56"/>
          <p:cNvGraphicFramePr>
            <a:graphicFrameLocks noChangeAspect="1"/>
          </p:cNvGraphicFramePr>
          <p:nvPr/>
        </p:nvGraphicFramePr>
        <p:xfrm>
          <a:off x="6372200" y="5589240"/>
          <a:ext cx="1293813" cy="465137"/>
        </p:xfrm>
        <a:graphic>
          <a:graphicData uri="http://schemas.openxmlformats.org/presentationml/2006/ole">
            <p:oleObj spid="_x0000_s37897" name="Rovnice" r:id="rId12" imgW="812520" imgH="291960" progId="Equation.3">
              <p:embed/>
            </p:oleObj>
          </a:graphicData>
        </a:graphic>
      </p:graphicFrame>
      <p:sp>
        <p:nvSpPr>
          <p:cNvPr id="55" name="Pravá složená závorka 54"/>
          <p:cNvSpPr/>
          <p:nvPr/>
        </p:nvSpPr>
        <p:spPr>
          <a:xfrm rot="5400000">
            <a:off x="1655676" y="1592796"/>
            <a:ext cx="72008" cy="288032"/>
          </a:xfrm>
          <a:prstGeom prst="rightBrace">
            <a:avLst>
              <a:gd name="adj1" fmla="val 74557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8" name="TextovéPole 57"/>
          <p:cNvSpPr txBox="1"/>
          <p:nvPr/>
        </p:nvSpPr>
        <p:spPr>
          <a:xfrm>
            <a:off x="1475656" y="16288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</a:t>
            </a:r>
            <a:endParaRPr lang="cs-CZ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84760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1" animBg="1"/>
      <p:bldP spid="10" grpId="0"/>
      <p:bldP spid="11" grpId="0"/>
      <p:bldP spid="16" grpId="0"/>
      <p:bldP spid="23" grpId="0"/>
      <p:bldP spid="24" grpId="0"/>
      <p:bldP spid="25" grpId="0"/>
      <p:bldP spid="26" grpId="0"/>
      <p:bldP spid="48" grpId="0"/>
      <p:bldP spid="49" grpId="0" animBg="1"/>
      <p:bldP spid="50" grpId="0" animBg="1"/>
      <p:bldP spid="51" grpId="0"/>
      <p:bldP spid="52" grpId="0"/>
      <p:bldP spid="53" grpId="0"/>
      <p:bldP spid="54" grpId="0"/>
      <p:bldP spid="40" grpId="0"/>
      <p:bldP spid="41" grpId="0"/>
      <p:bldP spid="42" grpId="0"/>
      <p:bldP spid="46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805</Words>
  <Application>Microsoft Office PowerPoint</Application>
  <PresentationFormat>Předvádění na obrazovce (4:3)</PresentationFormat>
  <Paragraphs>180</Paragraphs>
  <Slides>13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5" baseType="lpstr">
      <vt:lpstr>Motiv sady Office</vt:lpstr>
      <vt:lpstr>Rovnice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Pavel</dc:creator>
  <cp:lastModifiedBy>Pavel</cp:lastModifiedBy>
  <cp:revision>169</cp:revision>
  <dcterms:created xsi:type="dcterms:W3CDTF">2017-04-03T08:02:51Z</dcterms:created>
  <dcterms:modified xsi:type="dcterms:W3CDTF">2017-04-18T11:31:18Z</dcterms:modified>
</cp:coreProperties>
</file>