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512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2000">
                <a:latin typeface="Arial"/>
              </a:rPr>
              <a:t>Klikněte pro úpravu formátu komentářů</a:t>
            </a:r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cs-CZ" sz="1400">
                <a:latin typeface="Times New Roman"/>
              </a:rPr>
              <a:t>&lt;záhlaví&gt;</a:t>
            </a:r>
            <a:endParaRPr/>
          </a:p>
        </p:txBody>
      </p:sp>
      <p:sp>
        <p:nvSpPr>
          <p:cNvPr id="92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cs-CZ" sz="1400">
                <a:latin typeface="Times New Roman"/>
              </a:rPr>
              <a:t>&lt;datum/čas&gt;</a:t>
            </a:r>
            <a:endParaRPr/>
          </a:p>
        </p:txBody>
      </p:sp>
      <p:sp>
        <p:nvSpPr>
          <p:cNvPr id="93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cs-CZ" sz="1400">
                <a:latin typeface="Times New Roman"/>
              </a:rPr>
              <a:t>&lt;zápatí&gt;</a:t>
            </a:r>
            <a:endParaRPr/>
          </a:p>
        </p:txBody>
      </p:sp>
      <p:sp>
        <p:nvSpPr>
          <p:cNvPr id="94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754422E4-442F-46C2-9E6C-095AA13C7A66}" type="slidenum">
              <a:rPr lang="cs-CZ" sz="1400">
                <a:latin typeface="Times New Roman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7941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29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02D4DB09-24FD-4B9D-87D4-00295541FEFF}" type="slidenum">
              <a:rPr lang="cs-CZ" sz="1200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1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AF71878A-9C4E-4F64-8950-750CAC82C004}" type="slidenum">
              <a:rPr lang="cs-CZ" sz="1200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3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1145ED2D-D3F1-4CD8-9B6B-C80C05996C37}" type="slidenum">
              <a:rPr lang="cs-CZ" sz="1200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5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7FE7E632-9A03-4E1C-A935-5781AE9749D5}" type="slidenum">
              <a:rPr lang="cs-CZ" sz="1200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7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21DA7A10-A039-43F6-B32C-FDBE578A2D76}" type="slidenum">
              <a:rPr lang="cs-CZ" sz="1200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39" name="TextShape 2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D7F4304E-1401-4694-9C9A-1F78E56AFB09}" type="slidenum">
              <a:rPr lang="cs-CZ" sz="1200">
                <a:solidFill>
                  <a:srgbClr val="000000"/>
                </a:solidFill>
                <a:latin typeface="+mn-lt"/>
                <a:ea typeface="+mn-ea"/>
              </a:rPr>
              <a:t>11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46200" y="452880"/>
            <a:ext cx="9404280" cy="14004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1103400" y="2053080"/>
            <a:ext cx="8946360" cy="4195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ECBA66CF-CE29-49E5-A9DC-A98E0D1D80CB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cs-CZ" sz="1100" smtClean="0">
                <a:solidFill>
                  <a:srgbClr val="FFFFFF"/>
                </a:solidFill>
                <a:latin typeface="Century Gothic"/>
              </a:rPr>
              <a:t>19. 4. 2017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algn="ctr">
              <a:lnSpc>
                <a:spcPct val="100000"/>
              </a:lnSpc>
            </a:pPr>
            <a:fld id="{FC332933-D0E9-4924-8DF2-D98F81020362}" type="slidenum">
              <a:rPr lang="cs-CZ" sz="2800" smtClean="0">
                <a:solidFill>
                  <a:srgbClr val="FFFFFF"/>
                </a:solidFill>
                <a:latin typeface="Century Gothic"/>
              </a:rPr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1154880" y="1447920"/>
            <a:ext cx="8825400" cy="3329280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cs-CZ" sz="7200" dirty="0" err="1">
                <a:latin typeface="Century Gothic"/>
              </a:rPr>
              <a:t>Validation</a:t>
            </a:r>
            <a:r>
              <a:rPr lang="cs-CZ" sz="7200" dirty="0">
                <a:latin typeface="Century Gothic"/>
              </a:rPr>
              <a:t> </a:t>
            </a:r>
            <a:r>
              <a:rPr lang="cs-CZ" sz="7200" dirty="0" err="1">
                <a:latin typeface="Century Gothic"/>
              </a:rPr>
              <a:t>of</a:t>
            </a:r>
            <a:r>
              <a:rPr lang="cs-CZ" sz="7200" dirty="0">
                <a:latin typeface="Century Gothic"/>
              </a:rPr>
              <a:t> </a:t>
            </a:r>
            <a:r>
              <a:rPr lang="cs-CZ" sz="7200" dirty="0" err="1">
                <a:latin typeface="Century Gothic"/>
              </a:rPr>
              <a:t>cross</a:t>
            </a:r>
            <a:r>
              <a:rPr lang="cs-CZ" sz="7200" dirty="0">
                <a:latin typeface="Century Gothic"/>
              </a:rPr>
              <a:t> </a:t>
            </a:r>
            <a:r>
              <a:rPr lang="cs-CZ" sz="7200" dirty="0" err="1">
                <a:latin typeface="Century Gothic"/>
              </a:rPr>
              <a:t>section</a:t>
            </a:r>
            <a:r>
              <a:rPr lang="cs-CZ" sz="7200" dirty="0">
                <a:latin typeface="Century Gothic"/>
              </a:rPr>
              <a:t> on (n,2n) </a:t>
            </a:r>
            <a:r>
              <a:rPr lang="cs-CZ" sz="7200" dirty="0" err="1">
                <a:latin typeface="Century Gothic"/>
              </a:rPr>
              <a:t>reactions</a:t>
            </a:r>
            <a:endParaRPr dirty="0"/>
          </a:p>
        </p:txBody>
      </p:sp>
      <p:sp>
        <p:nvSpPr>
          <p:cNvPr id="96" name="TextShape 2"/>
          <p:cNvSpPr txBox="1"/>
          <p:nvPr/>
        </p:nvSpPr>
        <p:spPr>
          <a:xfrm>
            <a:off x="595080" y="6017400"/>
            <a:ext cx="3386880" cy="3916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2000" dirty="0">
                <a:latin typeface="Century Gothic"/>
              </a:rPr>
              <a:t>Nicola Burianová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Evaluation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of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measurement</a:t>
            </a:r>
            <a:endParaRPr dirty="0"/>
          </a:p>
        </p:txBody>
      </p:sp>
      <p:sp>
        <p:nvSpPr>
          <p:cNvPr id="120" name="TextShape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80000"/>
            </a:pPr>
            <a:r>
              <a:rPr lang="cs-CZ" sz="4000" dirty="0">
                <a:latin typeface="Century Gothic"/>
              </a:rPr>
              <a:t>RR = Φ*σ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400" dirty="0" err="1">
                <a:latin typeface="Century Gothic"/>
              </a:rPr>
              <a:t>Where</a:t>
            </a:r>
            <a:r>
              <a:rPr lang="cs-CZ" sz="2400" dirty="0">
                <a:latin typeface="Century Gothic"/>
              </a:rPr>
              <a:t> Φ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neutron flux and σ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cross-section</a:t>
            </a:r>
            <a:r>
              <a:rPr lang="cs-CZ" sz="2400" dirty="0">
                <a:latin typeface="Century Gothic"/>
              </a:rPr>
              <a:t>. Neutron flux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determined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from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measurement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of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activation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foils</a:t>
            </a:r>
            <a:r>
              <a:rPr lang="cs-CZ" sz="2400" dirty="0">
                <a:latin typeface="Century Gothic"/>
              </a:rPr>
              <a:t> (Au </a:t>
            </a:r>
            <a:r>
              <a:rPr lang="cs-CZ" sz="2400" dirty="0" err="1">
                <a:latin typeface="Century Gothic"/>
              </a:rPr>
              <a:t>for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thermal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neutrons</a:t>
            </a:r>
            <a:r>
              <a:rPr lang="cs-CZ" sz="2400" dirty="0">
                <a:latin typeface="Century Gothic"/>
              </a:rPr>
              <a:t> and Ni </a:t>
            </a:r>
            <a:r>
              <a:rPr lang="cs-CZ" sz="2400" dirty="0" err="1">
                <a:latin typeface="Century Gothic"/>
              </a:rPr>
              <a:t>for</a:t>
            </a:r>
            <a:r>
              <a:rPr lang="cs-CZ" sz="2400" dirty="0">
                <a:latin typeface="Century Gothic"/>
              </a:rPr>
              <a:t> fast </a:t>
            </a:r>
            <a:r>
              <a:rPr lang="cs-CZ" sz="2400" dirty="0" err="1">
                <a:latin typeface="Century Gothic"/>
              </a:rPr>
              <a:t>neutrons</a:t>
            </a:r>
            <a:r>
              <a:rPr lang="cs-CZ" sz="2400" dirty="0">
                <a:latin typeface="Century Gothic"/>
              </a:rPr>
              <a:t>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21" name="Obrázek 3"/>
          <p:cNvPicPr/>
          <p:nvPr/>
        </p:nvPicPr>
        <p:blipFill>
          <a:blip r:embed="rId2"/>
          <a:stretch>
            <a:fillRect/>
          </a:stretch>
        </p:blipFill>
        <p:spPr>
          <a:xfrm>
            <a:off x="1103400" y="4150800"/>
            <a:ext cx="8019360" cy="1218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Evaluation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of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measurement</a:t>
            </a:r>
            <a:endParaRPr dirty="0"/>
          </a:p>
        </p:txBody>
      </p:sp>
      <p:pic>
        <p:nvPicPr>
          <p:cNvPr id="123" name="Zástupný symbol pro obsah 3"/>
          <p:cNvPicPr/>
          <p:nvPr/>
        </p:nvPicPr>
        <p:blipFill>
          <a:blip r:embed="rId3"/>
          <a:stretch>
            <a:fillRect/>
          </a:stretch>
        </p:blipFill>
        <p:spPr>
          <a:xfrm>
            <a:off x="318240" y="1487880"/>
            <a:ext cx="4960800" cy="2687760"/>
          </a:xfrm>
          <a:prstGeom prst="rect">
            <a:avLst/>
          </a:prstGeom>
          <a:ln>
            <a:noFill/>
          </a:ln>
        </p:spPr>
      </p:pic>
      <p:sp>
        <p:nvSpPr>
          <p:cNvPr id="124" name="CustomShape 2"/>
          <p:cNvSpPr/>
          <p:nvPr/>
        </p:nvSpPr>
        <p:spPr>
          <a:xfrm>
            <a:off x="6019560" y="2130840"/>
            <a:ext cx="4957560" cy="82188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2400" dirty="0">
                <a:latin typeface="Century Gothic"/>
              </a:rPr>
              <a:t>Neutron </a:t>
            </a:r>
            <a:r>
              <a:rPr lang="cs-CZ" sz="2400" dirty="0" err="1">
                <a:latin typeface="Century Gothic"/>
              </a:rPr>
              <a:t>spectrum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calculated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400" dirty="0">
                <a:latin typeface="Century Gothic"/>
              </a:rPr>
              <a:t>by MCNP </a:t>
            </a:r>
            <a:r>
              <a:rPr lang="cs-CZ" sz="2400" dirty="0" err="1">
                <a:latin typeface="Century Gothic"/>
              </a:rPr>
              <a:t>method</a:t>
            </a:r>
            <a:endParaRPr dirty="0"/>
          </a:p>
        </p:txBody>
      </p:sp>
      <p:pic>
        <p:nvPicPr>
          <p:cNvPr id="125" name="Obrázek 5"/>
          <p:cNvPicPr/>
          <p:nvPr/>
        </p:nvPicPr>
        <p:blipFill>
          <a:blip r:embed="rId4"/>
          <a:stretch>
            <a:fillRect/>
          </a:stretch>
        </p:blipFill>
        <p:spPr>
          <a:xfrm>
            <a:off x="5495760" y="3131280"/>
            <a:ext cx="5719680" cy="3427920"/>
          </a:xfrm>
          <a:prstGeom prst="rect">
            <a:avLst/>
          </a:prstGeom>
          <a:ln>
            <a:noFill/>
          </a:ln>
        </p:spPr>
      </p:pic>
      <p:sp>
        <p:nvSpPr>
          <p:cNvPr id="126" name="CustomShape 3"/>
          <p:cNvSpPr/>
          <p:nvPr/>
        </p:nvSpPr>
        <p:spPr>
          <a:xfrm>
            <a:off x="155160" y="4453560"/>
            <a:ext cx="5353560" cy="10051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2000" dirty="0" err="1">
                <a:latin typeface="Century Gothic"/>
              </a:rPr>
              <a:t>Acquired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spectral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average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cross-section</a:t>
            </a:r>
            <a:r>
              <a:rPr lang="cs-CZ" sz="2000" dirty="0">
                <a:latin typeface="Century Gothic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000" dirty="0" err="1">
                <a:latin typeface="Century Gothic"/>
              </a:rPr>
              <a:t>is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compared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with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spectral</a:t>
            </a:r>
            <a:r>
              <a:rPr lang="cs-CZ" sz="2000" dirty="0">
                <a:latin typeface="Century Gothic"/>
              </a:rPr>
              <a:t> </a:t>
            </a:r>
            <a:r>
              <a:rPr lang="cs-CZ" sz="2000" dirty="0" err="1">
                <a:latin typeface="Century Gothic"/>
              </a:rPr>
              <a:t>average</a:t>
            </a:r>
            <a:r>
              <a:rPr lang="cs-CZ" sz="2000" dirty="0">
                <a:latin typeface="Century Gothic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000" dirty="0" err="1">
                <a:latin typeface="Century Gothic"/>
              </a:rPr>
              <a:t>cross-section</a:t>
            </a:r>
            <a:r>
              <a:rPr lang="cs-CZ" sz="2000" dirty="0">
                <a:latin typeface="Century Gothic"/>
              </a:rPr>
              <a:t> in </a:t>
            </a:r>
            <a:r>
              <a:rPr lang="cs-CZ" sz="2000" dirty="0" err="1">
                <a:latin typeface="Century Gothic"/>
              </a:rPr>
              <a:t>databases</a:t>
            </a:r>
            <a:r>
              <a:rPr lang="cs-CZ" sz="2000" dirty="0">
                <a:latin typeface="Century Gothic"/>
              </a:rPr>
              <a:t>.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1887120" y="281340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Thank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you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for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your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 smtClean="0">
                <a:latin typeface="Century Gothic"/>
              </a:rPr>
              <a:t>attention</a:t>
            </a:r>
            <a:r>
              <a:rPr lang="cs-CZ" sz="4200" dirty="0" smtClean="0">
                <a:latin typeface="Century Gothic"/>
              </a:rPr>
              <a:t>!</a:t>
            </a:r>
            <a:r>
              <a:rPr lang="cs-CZ" sz="4200" dirty="0">
                <a:latin typeface="Century Gothic"/>
              </a:rPr>
              <a:t>
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Reasons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of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validation</a:t>
            </a:r>
            <a:endParaRPr dirty="0"/>
          </a:p>
        </p:txBody>
      </p:sp>
      <p:sp>
        <p:nvSpPr>
          <p:cNvPr id="98" name="TextShape 2"/>
          <p:cNvSpPr txBox="1"/>
          <p:nvPr/>
        </p:nvSpPr>
        <p:spPr>
          <a:xfrm>
            <a:off x="1104120" y="1638720"/>
            <a:ext cx="8946360" cy="41950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800" dirty="0" err="1">
                <a:latin typeface="Century Gothic"/>
              </a:rPr>
              <a:t>Reactor</a:t>
            </a:r>
            <a:r>
              <a:rPr lang="cs-CZ" sz="2800" dirty="0">
                <a:latin typeface="Century Gothic"/>
              </a:rPr>
              <a:t> dosimetry - </a:t>
            </a:r>
            <a:r>
              <a:rPr lang="cs-CZ" sz="2800" dirty="0" err="1">
                <a:latin typeface="Century Gothic"/>
              </a:rPr>
              <a:t>determining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the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damage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of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smtClean="0">
                <a:latin typeface="Century Gothic"/>
              </a:rPr>
              <a:t>      </a:t>
            </a:r>
          </a:p>
          <a:p>
            <a:pPr>
              <a:lnSpc>
                <a:spcPct val="100000"/>
              </a:lnSpc>
              <a:buSzPct val="80000"/>
            </a:pPr>
            <a:r>
              <a:rPr lang="cs-CZ" sz="2800" dirty="0">
                <a:latin typeface="Century Gothic"/>
              </a:rPr>
              <a:t> </a:t>
            </a:r>
            <a:r>
              <a:rPr lang="cs-CZ" sz="2800" dirty="0" smtClean="0">
                <a:latin typeface="Century Gothic"/>
              </a:rPr>
              <a:t>  </a:t>
            </a:r>
            <a:r>
              <a:rPr lang="cs-CZ" sz="2800" dirty="0" err="1" smtClean="0">
                <a:latin typeface="Century Gothic"/>
              </a:rPr>
              <a:t>the</a:t>
            </a:r>
            <a:r>
              <a:rPr lang="cs-CZ" sz="2800" dirty="0" smtClean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reactor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vessel</a:t>
            </a:r>
            <a:r>
              <a:rPr lang="cs-CZ" sz="2800" dirty="0">
                <a:latin typeface="Century Gothic"/>
              </a:rPr>
              <a:t> (</a:t>
            </a:r>
            <a:r>
              <a:rPr lang="cs-CZ" sz="2800" dirty="0" err="1">
                <a:latin typeface="Century Gothic"/>
              </a:rPr>
              <a:t>life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expectancy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of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 smtClean="0">
                <a:latin typeface="Century Gothic"/>
              </a:rPr>
              <a:t>the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smtClean="0">
                <a:latin typeface="Century Gothic"/>
              </a:rPr>
              <a:t>       </a:t>
            </a:r>
          </a:p>
          <a:p>
            <a:pPr>
              <a:lnSpc>
                <a:spcPct val="100000"/>
              </a:lnSpc>
              <a:buSzPct val="80000"/>
            </a:pPr>
            <a:r>
              <a:rPr lang="cs-CZ" sz="2800" dirty="0" smtClean="0">
                <a:latin typeface="Century Gothic"/>
              </a:rPr>
              <a:t>   </a:t>
            </a:r>
            <a:r>
              <a:rPr lang="cs-CZ" sz="2800" dirty="0" err="1" smtClean="0">
                <a:latin typeface="Century Gothic"/>
              </a:rPr>
              <a:t>nuclear</a:t>
            </a:r>
            <a:r>
              <a:rPr lang="cs-CZ" sz="2800" dirty="0" smtClean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power</a:t>
            </a:r>
            <a:r>
              <a:rPr lang="cs-CZ" sz="2800" dirty="0">
                <a:latin typeface="Century Gothic"/>
              </a:rPr>
              <a:t> plant</a:t>
            </a:r>
            <a:r>
              <a:rPr lang="cs-CZ" sz="2800" dirty="0" smtClean="0">
                <a:latin typeface="Century Gothic"/>
              </a:rPr>
              <a:t>)</a:t>
            </a:r>
          </a:p>
          <a:p>
            <a:pPr>
              <a:lnSpc>
                <a:spcPct val="100000"/>
              </a:lnSpc>
              <a:buSzPct val="80000"/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800" dirty="0" err="1">
                <a:latin typeface="Century Gothic"/>
              </a:rPr>
              <a:t>Precision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of</a:t>
            </a:r>
            <a:r>
              <a:rPr lang="cs-CZ" sz="2800" dirty="0">
                <a:latin typeface="Century Gothic"/>
              </a:rPr>
              <a:t> neutron </a:t>
            </a:r>
            <a:r>
              <a:rPr lang="cs-CZ" sz="2800" dirty="0" err="1">
                <a:latin typeface="Century Gothic"/>
              </a:rPr>
              <a:t>fission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spectrum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of</a:t>
            </a:r>
            <a:r>
              <a:rPr lang="cs-CZ" sz="2800" dirty="0">
                <a:latin typeface="Century Gothic"/>
              </a:rPr>
              <a:t> 235U </a:t>
            </a:r>
            <a:endParaRPr lang="cs-CZ" dirty="0"/>
          </a:p>
          <a:p>
            <a:pPr>
              <a:lnSpc>
                <a:spcPct val="100000"/>
              </a:lnSpc>
              <a:buSzPct val="80000"/>
            </a:pPr>
            <a:r>
              <a:rPr lang="cs-CZ" sz="2800" dirty="0">
                <a:latin typeface="Century Gothic"/>
              </a:rPr>
              <a:t> </a:t>
            </a:r>
            <a:r>
              <a:rPr lang="cs-CZ" sz="2800" dirty="0" smtClean="0">
                <a:latin typeface="Century Gothic"/>
              </a:rPr>
              <a:t> (</a:t>
            </a:r>
            <a:r>
              <a:rPr lang="cs-CZ" sz="2800" dirty="0">
                <a:latin typeface="Century Gothic"/>
              </a:rPr>
              <a:t>in region </a:t>
            </a:r>
            <a:r>
              <a:rPr lang="cs-CZ" sz="2800" dirty="0" err="1">
                <a:latin typeface="Century Gothic"/>
              </a:rPr>
              <a:t>of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the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higher</a:t>
            </a:r>
            <a:r>
              <a:rPr lang="cs-CZ" sz="2800" dirty="0">
                <a:latin typeface="Century Gothic"/>
              </a:rPr>
              <a:t> neutron </a:t>
            </a:r>
            <a:r>
              <a:rPr lang="cs-CZ" sz="2800" dirty="0" err="1">
                <a:latin typeface="Century Gothic"/>
              </a:rPr>
              <a:t>energies</a:t>
            </a:r>
            <a:r>
              <a:rPr lang="cs-CZ" sz="2800" dirty="0">
                <a:latin typeface="Century Gothic"/>
              </a:rPr>
              <a:t>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Irradiation</a:t>
            </a:r>
            <a:r>
              <a:rPr lang="cs-CZ" sz="4200" dirty="0">
                <a:latin typeface="Century Gothic"/>
              </a:rPr>
              <a:t> </a:t>
            </a:r>
            <a:endParaRPr dirty="0"/>
          </a:p>
        </p:txBody>
      </p:sp>
      <p:sp>
        <p:nvSpPr>
          <p:cNvPr id="100" name="TextShape 2"/>
          <p:cNvSpPr txBox="1"/>
          <p:nvPr/>
        </p:nvSpPr>
        <p:spPr>
          <a:xfrm>
            <a:off x="1104120" y="1632960"/>
            <a:ext cx="8946360" cy="41950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400" dirty="0" err="1">
                <a:latin typeface="Century Gothic"/>
              </a:rPr>
              <a:t>Chosen</a:t>
            </a:r>
            <a:r>
              <a:rPr lang="cs-CZ" sz="2400" dirty="0">
                <a:latin typeface="Century Gothic"/>
              </a:rPr>
              <a:t> sample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irradiated</a:t>
            </a:r>
            <a:r>
              <a:rPr lang="cs-CZ" sz="2400" dirty="0">
                <a:latin typeface="Century Gothic"/>
              </a:rPr>
              <a:t> in </a:t>
            </a:r>
            <a:r>
              <a:rPr lang="cs-CZ" sz="2400" dirty="0" err="1">
                <a:latin typeface="Century Gothic"/>
              </a:rPr>
              <a:t>reactor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smtClean="0">
                <a:latin typeface="Century Gothic"/>
              </a:rPr>
              <a:t>LR-0</a:t>
            </a:r>
          </a:p>
          <a:p>
            <a:pPr>
              <a:lnSpc>
                <a:spcPct val="100000"/>
              </a:lnSpc>
              <a:buSzPct val="80000"/>
            </a:pP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400" dirty="0" err="1">
                <a:latin typeface="Century Gothic"/>
              </a:rPr>
              <a:t>Irradiation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time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is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dependent</a:t>
            </a:r>
            <a:r>
              <a:rPr lang="cs-CZ" sz="2400" dirty="0">
                <a:latin typeface="Century Gothic"/>
              </a:rPr>
              <a:t> on </a:t>
            </a:r>
            <a:r>
              <a:rPr lang="cs-CZ" sz="2400" dirty="0" err="1">
                <a:latin typeface="Century Gothic"/>
              </a:rPr>
              <a:t>half-life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of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generated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smtClean="0">
                <a:latin typeface="Century Gothic"/>
              </a:rPr>
              <a:t> </a:t>
            </a:r>
          </a:p>
          <a:p>
            <a:pPr>
              <a:lnSpc>
                <a:spcPct val="100000"/>
              </a:lnSpc>
              <a:buSzPct val="80000"/>
            </a:pPr>
            <a:r>
              <a:rPr lang="cs-CZ" sz="2400" dirty="0">
                <a:latin typeface="Century Gothic"/>
              </a:rPr>
              <a:t> </a:t>
            </a:r>
            <a:r>
              <a:rPr lang="cs-CZ" sz="2400" dirty="0" smtClean="0">
                <a:latin typeface="Century Gothic"/>
              </a:rPr>
              <a:t>  radioisotope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01" name="Obrázek 4"/>
          <p:cNvPicPr/>
          <p:nvPr/>
        </p:nvPicPr>
        <p:blipFill>
          <a:blip r:embed="rId3"/>
          <a:stretch>
            <a:fillRect/>
          </a:stretch>
        </p:blipFill>
        <p:spPr>
          <a:xfrm>
            <a:off x="2428200" y="3052080"/>
            <a:ext cx="6986520" cy="2917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Irradiation</a:t>
            </a:r>
            <a:endParaRPr dirty="0"/>
          </a:p>
        </p:txBody>
      </p:sp>
      <p:sp>
        <p:nvSpPr>
          <p:cNvPr id="103" name="TextShape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400" dirty="0" err="1">
                <a:latin typeface="Century Gothic"/>
              </a:rPr>
              <a:t>Example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of</a:t>
            </a:r>
            <a:r>
              <a:rPr lang="cs-CZ" sz="2400" dirty="0">
                <a:latin typeface="Century Gothic"/>
              </a:rPr>
              <a:t> ZrO2 </a:t>
            </a:r>
            <a:r>
              <a:rPr lang="cs-CZ" sz="2400" dirty="0" err="1">
                <a:latin typeface="Century Gothic"/>
              </a:rPr>
              <a:t>irradiation</a:t>
            </a:r>
            <a:endParaRPr dirty="0"/>
          </a:p>
        </p:txBody>
      </p:sp>
      <p:pic>
        <p:nvPicPr>
          <p:cNvPr id="104" name="Obrázek 3"/>
          <p:cNvPicPr/>
          <p:nvPr/>
        </p:nvPicPr>
        <p:blipFill>
          <a:blip r:embed="rId3"/>
          <a:stretch>
            <a:fillRect/>
          </a:stretch>
        </p:blipFill>
        <p:spPr>
          <a:xfrm>
            <a:off x="956880" y="2555280"/>
            <a:ext cx="2910600" cy="3954600"/>
          </a:xfrm>
          <a:prstGeom prst="rect">
            <a:avLst/>
          </a:prstGeom>
          <a:ln>
            <a:noFill/>
          </a:ln>
        </p:spPr>
      </p:pic>
      <p:pic>
        <p:nvPicPr>
          <p:cNvPr id="105" name="Obrázek 4"/>
          <p:cNvPicPr/>
          <p:nvPr/>
        </p:nvPicPr>
        <p:blipFill>
          <a:blip r:embed="rId4"/>
          <a:stretch>
            <a:fillRect/>
          </a:stretch>
        </p:blipFill>
        <p:spPr>
          <a:xfrm>
            <a:off x="5848920" y="1791000"/>
            <a:ext cx="5014080" cy="4251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685800" y="352131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>
                <a:latin typeface="Century Gothic"/>
              </a:rPr>
              <a:t>LR-0 </a:t>
            </a:r>
            <a:r>
              <a:rPr lang="cs-CZ" sz="4200" dirty="0" err="1">
                <a:latin typeface="Century Gothic"/>
              </a:rPr>
              <a:t>reactor</a:t>
            </a:r>
            <a:endParaRPr dirty="0"/>
          </a:p>
        </p:txBody>
      </p:sp>
      <p:pic>
        <p:nvPicPr>
          <p:cNvPr id="108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906136" y="152400"/>
            <a:ext cx="4761864" cy="6343080"/>
          </a:xfrm>
          <a:prstGeom prst="rect">
            <a:avLst/>
          </a:prstGeom>
          <a:ln>
            <a:noFill/>
          </a:ln>
        </p:spPr>
      </p:pic>
      <p:sp>
        <p:nvSpPr>
          <p:cNvPr id="5" name="TextovéPole 4"/>
          <p:cNvSpPr txBox="1"/>
          <p:nvPr/>
        </p:nvSpPr>
        <p:spPr>
          <a:xfrm>
            <a:off x="990600" y="1524000"/>
            <a:ext cx="5581977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>
                <a:latin typeface="Century Gothic" panose="020B0502020202020204" pitchFamily="34" charset="0"/>
              </a:rPr>
              <a:t>Moderator</a:t>
            </a:r>
            <a:r>
              <a:rPr lang="cs-CZ" sz="2400" dirty="0" smtClean="0">
                <a:latin typeface="Century Gothic" panose="020B0502020202020204" pitchFamily="34" charset="0"/>
              </a:rPr>
              <a:t> - De-</a:t>
            </a:r>
            <a:r>
              <a:rPr lang="cs-CZ" sz="2400" dirty="0" err="1" smtClean="0">
                <a:latin typeface="Century Gothic" panose="020B0502020202020204" pitchFamily="34" charset="0"/>
              </a:rPr>
              <a:t>mineralized</a:t>
            </a:r>
            <a:r>
              <a:rPr lang="cs-CZ" sz="2400" dirty="0" smtClean="0">
                <a:latin typeface="Century Gothic" panose="020B0502020202020204" pitchFamily="34" charset="0"/>
              </a:rPr>
              <a:t> </a:t>
            </a:r>
            <a:r>
              <a:rPr lang="cs-CZ" sz="2400" dirty="0" err="1" smtClean="0">
                <a:latin typeface="Century Gothic" panose="020B0502020202020204" pitchFamily="34" charset="0"/>
              </a:rPr>
              <a:t>water</a:t>
            </a:r>
            <a:endParaRPr lang="cs-CZ" sz="2400" dirty="0" smtClean="0">
              <a:latin typeface="Century Gothic" panose="020B0502020202020204" pitchFamily="34" charset="0"/>
            </a:endParaRPr>
          </a:p>
          <a:p>
            <a:r>
              <a:rPr lang="cs-CZ" sz="2400" dirty="0">
                <a:latin typeface="Century Gothic" panose="020B0502020202020204" pitchFamily="34" charset="0"/>
              </a:rPr>
              <a:t> </a:t>
            </a:r>
            <a:r>
              <a:rPr lang="cs-CZ" sz="2400" dirty="0" smtClean="0">
                <a:latin typeface="Century Gothic" panose="020B0502020202020204" pitchFamily="34" charset="0"/>
              </a:rPr>
              <a:t>  </a:t>
            </a:r>
            <a:r>
              <a:rPr lang="cs-CZ" sz="2400" dirty="0" err="1" smtClean="0">
                <a:latin typeface="Century Gothic" panose="020B0502020202020204" pitchFamily="34" charset="0"/>
              </a:rPr>
              <a:t>with</a:t>
            </a:r>
            <a:r>
              <a:rPr lang="cs-CZ" sz="2400" dirty="0" smtClean="0">
                <a:latin typeface="Century Gothic" panose="020B0502020202020204" pitchFamily="34" charset="0"/>
              </a:rPr>
              <a:t> </a:t>
            </a:r>
            <a:r>
              <a:rPr lang="cs-CZ" sz="2400" dirty="0" err="1" smtClean="0">
                <a:latin typeface="Century Gothic" panose="020B0502020202020204" pitchFamily="34" charset="0"/>
              </a:rPr>
              <a:t>boric</a:t>
            </a:r>
            <a:r>
              <a:rPr lang="cs-CZ" sz="2400" dirty="0" smtClean="0">
                <a:latin typeface="Century Gothic" panose="020B0502020202020204" pitchFamily="34" charset="0"/>
              </a:rPr>
              <a:t> acid</a:t>
            </a:r>
          </a:p>
          <a:p>
            <a:endParaRPr lang="cs-CZ" sz="24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>
                <a:latin typeface="Century Gothic" panose="020B0502020202020204" pitchFamily="34" charset="0"/>
              </a:rPr>
              <a:t>Fuel</a:t>
            </a:r>
            <a:r>
              <a:rPr lang="cs-CZ" sz="2400" dirty="0" smtClean="0">
                <a:latin typeface="Century Gothic" panose="020B0502020202020204" pitchFamily="34" charset="0"/>
              </a:rPr>
              <a:t> - UO2</a:t>
            </a:r>
          </a:p>
          <a:p>
            <a:endParaRPr lang="cs-CZ" sz="24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>
                <a:latin typeface="Century Gothic" panose="020B0502020202020204" pitchFamily="34" charset="0"/>
              </a:rPr>
              <a:t>Enrichment</a:t>
            </a:r>
            <a:r>
              <a:rPr lang="cs-CZ" sz="2400" dirty="0" smtClean="0">
                <a:latin typeface="Century Gothic" panose="020B0502020202020204" pitchFamily="34" charset="0"/>
              </a:rPr>
              <a:t> - 1.6 - 4.4</a:t>
            </a:r>
            <a:r>
              <a:rPr lang="en-US" sz="2400" dirty="0" smtClean="0">
                <a:latin typeface="Century Gothic" panose="020B0502020202020204" pitchFamily="34" charset="0"/>
              </a:rPr>
              <a:t>%</a:t>
            </a:r>
            <a:r>
              <a:rPr lang="cs-CZ" sz="2400" dirty="0" smtClean="0">
                <a:latin typeface="Century Gothic" panose="020B0502020202020204" pitchFamily="34" charset="0"/>
              </a:rPr>
              <a:t> U235</a:t>
            </a:r>
          </a:p>
          <a:p>
            <a:endParaRPr lang="cs-CZ" sz="24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>
                <a:latin typeface="Century Gothic" panose="020B0502020202020204" pitchFamily="34" charset="0"/>
              </a:rPr>
              <a:t>Absorption</a:t>
            </a:r>
            <a:r>
              <a:rPr lang="cs-CZ" sz="2400" dirty="0" smtClean="0">
                <a:latin typeface="Century Gothic" panose="020B0502020202020204" pitchFamily="34" charset="0"/>
              </a:rPr>
              <a:t> </a:t>
            </a:r>
            <a:r>
              <a:rPr lang="cs-CZ" sz="2400" dirty="0" err="1" smtClean="0">
                <a:latin typeface="Century Gothic" panose="020B0502020202020204" pitchFamily="34" charset="0"/>
              </a:rPr>
              <a:t>Clusters</a:t>
            </a:r>
            <a:r>
              <a:rPr lang="cs-CZ" sz="2400" dirty="0" smtClean="0">
                <a:latin typeface="Century Gothic" panose="020B0502020202020204" pitchFamily="34" charset="0"/>
              </a:rPr>
              <a:t> - 18 </a:t>
            </a:r>
            <a:r>
              <a:rPr lang="cs-CZ" sz="2400" dirty="0" err="1" smtClean="0">
                <a:latin typeface="Century Gothic" panose="020B0502020202020204" pitchFamily="34" charset="0"/>
              </a:rPr>
              <a:t>rods</a:t>
            </a:r>
            <a:r>
              <a:rPr lang="cs-CZ" sz="2400" dirty="0" smtClean="0">
                <a:latin typeface="Century Gothic" panose="020B0502020202020204" pitchFamily="34" charset="0"/>
              </a:rPr>
              <a:t> - </a:t>
            </a:r>
          </a:p>
          <a:p>
            <a:r>
              <a:rPr lang="cs-CZ" sz="2400" dirty="0">
                <a:latin typeface="Century Gothic" panose="020B0502020202020204" pitchFamily="34" charset="0"/>
              </a:rPr>
              <a:t> </a:t>
            </a:r>
            <a:r>
              <a:rPr lang="cs-CZ" sz="2400" dirty="0" smtClean="0">
                <a:latin typeface="Century Gothic" panose="020B0502020202020204" pitchFamily="34" charset="0"/>
              </a:rPr>
              <a:t>  solid B4C</a:t>
            </a:r>
          </a:p>
          <a:p>
            <a:endParaRPr lang="cs-CZ" sz="2400" dirty="0" smtClean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smtClean="0">
                <a:latin typeface="Century Gothic" panose="020B0502020202020204" pitchFamily="34" charset="0"/>
              </a:rPr>
              <a:t>Maximum output - 1kW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r>
              <a:rPr lang="cs-CZ" sz="4200" dirty="0">
                <a:latin typeface="Century Gothic"/>
              </a:rPr>
              <a:t>LR-0 </a:t>
            </a:r>
            <a:r>
              <a:rPr lang="cs-CZ" sz="4200" dirty="0" err="1">
                <a:latin typeface="Century Gothic"/>
              </a:rPr>
              <a:t>reactor</a:t>
            </a:r>
            <a:endParaRPr lang="cs-CZ" sz="4400"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10" name="Zástupný symbol pro obsah 3"/>
          <p:cNvPicPr/>
          <p:nvPr/>
        </p:nvPicPr>
        <p:blipFill>
          <a:blip r:embed="rId3"/>
          <a:stretch>
            <a:fillRect/>
          </a:stretch>
        </p:blipFill>
        <p:spPr>
          <a:xfrm>
            <a:off x="5125320" y="573840"/>
            <a:ext cx="4130280" cy="5789880"/>
          </a:xfrm>
          <a:prstGeom prst="rect">
            <a:avLst/>
          </a:prstGeom>
          <a:ln>
            <a:noFill/>
          </a:ln>
        </p:spPr>
      </p:pic>
      <p:sp>
        <p:nvSpPr>
          <p:cNvPr id="111" name="CustomShape 2"/>
          <p:cNvSpPr/>
          <p:nvPr/>
        </p:nvSpPr>
        <p:spPr>
          <a:xfrm>
            <a:off x="618480" y="2286000"/>
            <a:ext cx="4120560" cy="179676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2800" dirty="0" err="1">
                <a:latin typeface="Century Gothic"/>
              </a:rPr>
              <a:t>Overhead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view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inside</a:t>
            </a:r>
            <a:r>
              <a:rPr lang="cs-CZ" sz="2800" dirty="0">
                <a:latin typeface="Century Gothic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800" dirty="0" err="1">
                <a:latin typeface="Century Gothic"/>
              </a:rPr>
              <a:t>the</a:t>
            </a:r>
            <a:r>
              <a:rPr lang="cs-CZ" sz="2800" dirty="0">
                <a:latin typeface="Century Gothic"/>
              </a:rPr>
              <a:t> LR-0 </a:t>
            </a:r>
            <a:r>
              <a:rPr lang="cs-CZ" sz="2800" dirty="0" err="1">
                <a:latin typeface="Century Gothic"/>
              </a:rPr>
              <a:t>reactor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with</a:t>
            </a:r>
            <a:r>
              <a:rPr lang="cs-CZ" sz="2800" dirty="0">
                <a:latin typeface="Century Gothic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800" dirty="0" err="1">
                <a:latin typeface="Century Gothic"/>
              </a:rPr>
              <a:t>special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core</a:t>
            </a:r>
            <a:r>
              <a:rPr lang="cs-CZ" sz="2800" dirty="0">
                <a:latin typeface="Century Gothic"/>
              </a:rPr>
              <a:t> </a:t>
            </a:r>
            <a:r>
              <a:rPr lang="cs-CZ" sz="2800" dirty="0" err="1">
                <a:latin typeface="Century Gothic"/>
              </a:rPr>
              <a:t>without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800" dirty="0" err="1">
                <a:latin typeface="Century Gothic"/>
              </a:rPr>
              <a:t>moderator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Measurement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after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irradiation</a:t>
            </a:r>
            <a:endParaRPr dirty="0"/>
          </a:p>
        </p:txBody>
      </p:sp>
      <p:sp>
        <p:nvSpPr>
          <p:cNvPr id="113" name="TextShape 2"/>
          <p:cNvSpPr txBox="1"/>
          <p:nvPr/>
        </p:nvSpPr>
        <p:spPr>
          <a:xfrm>
            <a:off x="516600" y="1853280"/>
            <a:ext cx="8946360" cy="41950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400" dirty="0" err="1">
                <a:latin typeface="Century Gothic"/>
              </a:rPr>
              <a:t>HPGe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spectrometry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400" dirty="0" err="1">
                <a:latin typeface="Century Gothic"/>
              </a:rPr>
              <a:t>Measurement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of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activation</a:t>
            </a:r>
            <a:r>
              <a:rPr lang="cs-CZ" sz="2400" dirty="0">
                <a:latin typeface="Century Gothic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400" dirty="0">
                <a:latin typeface="Century Gothic"/>
              </a:rPr>
              <a:t>   </a:t>
            </a:r>
            <a:r>
              <a:rPr lang="cs-CZ" sz="2400" dirty="0" err="1">
                <a:latin typeface="Century Gothic"/>
              </a:rPr>
              <a:t>foils</a:t>
            </a:r>
            <a:r>
              <a:rPr lang="cs-CZ" sz="2400" dirty="0">
                <a:latin typeface="Century Gothic"/>
              </a:rPr>
              <a:t> (Au, Ni)</a:t>
            </a:r>
            <a:endParaRPr dirty="0"/>
          </a:p>
          <a:p>
            <a:pPr>
              <a:lnSpc>
                <a:spcPct val="100000"/>
              </a:lnSpc>
              <a:buSzPct val="80000"/>
              <a:buFont typeface="Wingdings 3" charset="2"/>
              <a:buChar char=""/>
            </a:pPr>
            <a:r>
              <a:rPr lang="cs-CZ" sz="2400" dirty="0" err="1">
                <a:latin typeface="Century Gothic"/>
              </a:rPr>
              <a:t>Measurement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of</a:t>
            </a:r>
            <a:r>
              <a:rPr lang="cs-CZ" sz="2400" dirty="0">
                <a:latin typeface="Century Gothic"/>
              </a:rPr>
              <a:t> </a:t>
            </a:r>
            <a:r>
              <a:rPr lang="cs-CZ" sz="2400" dirty="0" err="1">
                <a:latin typeface="Century Gothic"/>
              </a:rPr>
              <a:t>irradiated</a:t>
            </a:r>
            <a:endParaRPr dirty="0"/>
          </a:p>
          <a:p>
            <a:pPr>
              <a:lnSpc>
                <a:spcPct val="100000"/>
              </a:lnSpc>
            </a:pPr>
            <a:r>
              <a:rPr lang="cs-CZ" sz="2400" dirty="0">
                <a:latin typeface="Century Gothic"/>
              </a:rPr>
              <a:t>   </a:t>
            </a:r>
            <a:r>
              <a:rPr lang="cs-CZ" sz="2400" dirty="0" err="1">
                <a:latin typeface="Century Gothic"/>
              </a:rPr>
              <a:t>capsule</a:t>
            </a:r>
            <a:r>
              <a:rPr lang="cs-CZ" sz="2400" dirty="0">
                <a:latin typeface="Century Gothic"/>
              </a:rPr>
              <a:t> (ZrO2, …)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14" name="Obrázek 29"/>
          <p:cNvPicPr/>
          <p:nvPr/>
        </p:nvPicPr>
        <p:blipFill>
          <a:blip r:embed="rId3"/>
          <a:stretch>
            <a:fillRect/>
          </a:stretch>
        </p:blipFill>
        <p:spPr>
          <a:xfrm>
            <a:off x="5348520" y="1516680"/>
            <a:ext cx="6276600" cy="4678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3400" y="457200"/>
            <a:ext cx="79560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200" dirty="0" err="1">
                <a:latin typeface="Century Gothic"/>
              </a:rPr>
              <a:t>Measurement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after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irradiation</a:t>
            </a:r>
            <a:endParaRPr lang="cs-CZ" sz="4200" dirty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62000" y="1676400"/>
            <a:ext cx="111674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err="1" smtClean="0"/>
              <a:t>It</a:t>
            </a:r>
            <a:r>
              <a:rPr lang="cs-CZ" sz="2400" dirty="0" smtClean="0"/>
              <a:t> </a:t>
            </a:r>
            <a:r>
              <a:rPr lang="cs-CZ" sz="2400" dirty="0" err="1" smtClean="0"/>
              <a:t>is</a:t>
            </a:r>
            <a:r>
              <a:rPr lang="cs-CZ" sz="2400" dirty="0" smtClean="0"/>
              <a:t> </a:t>
            </a:r>
            <a:r>
              <a:rPr lang="cs-CZ" sz="2400" dirty="0" err="1" smtClean="0"/>
              <a:t>needed</a:t>
            </a:r>
            <a:r>
              <a:rPr lang="cs-CZ" sz="2400" dirty="0" smtClean="0"/>
              <a:t> to </a:t>
            </a:r>
            <a:r>
              <a:rPr lang="cs-CZ" sz="2400" dirty="0" err="1" smtClean="0"/>
              <a:t>have</a:t>
            </a:r>
            <a:r>
              <a:rPr lang="cs-CZ" sz="2400" dirty="0" smtClean="0"/>
              <a:t> </a:t>
            </a:r>
            <a:r>
              <a:rPr lang="cs-CZ" sz="2400" dirty="0" err="1" smtClean="0"/>
              <a:t>well-defined</a:t>
            </a:r>
            <a:r>
              <a:rPr lang="cs-CZ" sz="2400" dirty="0" smtClean="0"/>
              <a:t> </a:t>
            </a:r>
            <a:r>
              <a:rPr lang="cs-CZ" sz="2400" dirty="0" err="1" smtClean="0"/>
              <a:t>detector</a:t>
            </a:r>
            <a:r>
              <a:rPr lang="cs-CZ" sz="2400" dirty="0" smtClean="0"/>
              <a:t>, </a:t>
            </a:r>
            <a:r>
              <a:rPr lang="cs-CZ" sz="2400" dirty="0" err="1"/>
              <a:t>b</a:t>
            </a:r>
            <a:r>
              <a:rPr lang="cs-CZ" sz="2400" dirty="0" err="1" smtClean="0"/>
              <a:t>ecause</a:t>
            </a:r>
            <a:r>
              <a:rPr lang="cs-CZ" sz="2400" dirty="0" smtClean="0"/>
              <a:t> </a:t>
            </a:r>
            <a:r>
              <a:rPr lang="cs-CZ" sz="2400" dirty="0" err="1" smtClean="0"/>
              <a:t>we</a:t>
            </a:r>
            <a:r>
              <a:rPr lang="cs-CZ" sz="2400" dirty="0" smtClean="0"/>
              <a:t> </a:t>
            </a:r>
            <a:r>
              <a:rPr lang="cs-CZ" sz="2400" dirty="0" err="1" smtClean="0"/>
              <a:t>measure</a:t>
            </a:r>
            <a:r>
              <a:rPr lang="cs-CZ" sz="2400" dirty="0" smtClean="0"/>
              <a:t> </a:t>
            </a:r>
            <a:r>
              <a:rPr lang="cs-CZ" sz="2400" dirty="0" err="1" smtClean="0"/>
              <a:t>large-volume</a:t>
            </a:r>
            <a:r>
              <a:rPr lang="cs-CZ" sz="2400" dirty="0" smtClean="0"/>
              <a:t> sample (</a:t>
            </a:r>
            <a:r>
              <a:rPr lang="cs-CZ" sz="2400" dirty="0" err="1" smtClean="0"/>
              <a:t>for</a:t>
            </a:r>
            <a:r>
              <a:rPr lang="cs-CZ" sz="2400" dirty="0" smtClean="0"/>
              <a:t> </a:t>
            </a:r>
            <a:r>
              <a:rPr lang="cs-CZ" sz="2400" dirty="0" err="1" smtClean="0"/>
              <a:t>efficiency</a:t>
            </a:r>
            <a:r>
              <a:rPr lang="cs-CZ" sz="2400" dirty="0" smtClean="0"/>
              <a:t> </a:t>
            </a:r>
            <a:r>
              <a:rPr lang="cs-CZ" sz="2400" dirty="0" err="1" smtClean="0"/>
              <a:t>calibration</a:t>
            </a:r>
            <a:r>
              <a:rPr lang="cs-CZ" sz="2400" dirty="0" smtClean="0"/>
              <a:t>). 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/>
              <a:t>Radiograms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detector</a:t>
            </a:r>
            <a:r>
              <a:rPr lang="cs-CZ" sz="2400" dirty="0" smtClean="0"/>
              <a:t> – </a:t>
            </a:r>
            <a:r>
              <a:rPr lang="cs-CZ" sz="2400" dirty="0" err="1" smtClean="0"/>
              <a:t>pictures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detector</a:t>
            </a:r>
            <a:r>
              <a:rPr lang="cs-CZ" sz="2400" dirty="0" smtClean="0"/>
              <a:t> geometry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 err="1" smtClean="0"/>
              <a:t>Measurement</a:t>
            </a:r>
            <a:r>
              <a:rPr lang="cs-CZ" sz="2400" dirty="0" smtClean="0"/>
              <a:t> </a:t>
            </a:r>
            <a:r>
              <a:rPr lang="cs-CZ" sz="2400" dirty="0" err="1" smtClean="0"/>
              <a:t>of</a:t>
            </a:r>
            <a:r>
              <a:rPr lang="cs-CZ" sz="2400" dirty="0" smtClean="0"/>
              <a:t> </a:t>
            </a:r>
            <a:r>
              <a:rPr lang="cs-CZ" sz="2400" dirty="0" err="1" smtClean="0"/>
              <a:t>insensitive</a:t>
            </a:r>
            <a:r>
              <a:rPr lang="cs-CZ" sz="2400" dirty="0" smtClean="0"/>
              <a:t> </a:t>
            </a:r>
            <a:r>
              <a:rPr lang="cs-CZ" sz="2400" dirty="0" err="1" smtClean="0"/>
              <a:t>layer</a:t>
            </a:r>
            <a:r>
              <a:rPr lang="cs-CZ" sz="2400" dirty="0" smtClean="0"/>
              <a:t> 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1990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646200" y="452880"/>
            <a:ext cx="9404280" cy="140004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cs-CZ" sz="4200" dirty="0" err="1">
                <a:latin typeface="Century Gothic"/>
              </a:rPr>
              <a:t>Evaluation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of</a:t>
            </a:r>
            <a:r>
              <a:rPr lang="cs-CZ" sz="4200" dirty="0">
                <a:latin typeface="Century Gothic"/>
              </a:rPr>
              <a:t> </a:t>
            </a:r>
            <a:r>
              <a:rPr lang="cs-CZ" sz="4200" dirty="0" err="1">
                <a:latin typeface="Century Gothic"/>
              </a:rPr>
              <a:t>measurement</a:t>
            </a:r>
            <a:endParaRPr dirty="0"/>
          </a:p>
        </p:txBody>
      </p:sp>
      <p:sp>
        <p:nvSpPr>
          <p:cNvPr id="116" name="TextShape 2"/>
          <p:cNvSpPr txBox="1"/>
          <p:nvPr/>
        </p:nvSpPr>
        <p:spPr>
          <a:xfrm>
            <a:off x="1103400" y="2053080"/>
            <a:ext cx="8946360" cy="419508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117" name="Obrázek 43"/>
          <p:cNvPicPr/>
          <p:nvPr/>
        </p:nvPicPr>
        <p:blipFill>
          <a:blip r:embed="rId2"/>
          <a:stretch>
            <a:fillRect/>
          </a:stretch>
        </p:blipFill>
        <p:spPr>
          <a:xfrm>
            <a:off x="754560" y="3515400"/>
            <a:ext cx="7256160" cy="2059560"/>
          </a:xfrm>
          <a:prstGeom prst="rect">
            <a:avLst/>
          </a:prstGeom>
          <a:ln>
            <a:noFill/>
          </a:ln>
        </p:spPr>
      </p:pic>
      <p:pic>
        <p:nvPicPr>
          <p:cNvPr id="118" name="Obrázek 3"/>
          <p:cNvPicPr/>
          <p:nvPr/>
        </p:nvPicPr>
        <p:blipFill>
          <a:blip r:embed="rId3"/>
          <a:stretch>
            <a:fillRect/>
          </a:stretch>
        </p:blipFill>
        <p:spPr>
          <a:xfrm>
            <a:off x="754560" y="1801080"/>
            <a:ext cx="4975560" cy="1040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112</TotalTime>
  <Words>252</Words>
  <Application>Microsoft Office PowerPoint</Application>
  <PresentationFormat>Vlastní</PresentationFormat>
  <Paragraphs>65</Paragraphs>
  <Slides>12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Exekutivní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cp:lastModifiedBy>Nicola S904</cp:lastModifiedBy>
  <cp:revision>11</cp:revision>
  <dcterms:modified xsi:type="dcterms:W3CDTF">2017-04-21T10:14:55Z</dcterms:modified>
</cp:coreProperties>
</file>