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68" r:id="rId4"/>
    <p:sldId id="258" r:id="rId5"/>
    <p:sldId id="260" r:id="rId6"/>
    <p:sldId id="269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AEE48B-11B1-4D47-82A8-971A12E36D03}" type="datetimeFigureOut">
              <a:rPr lang="sk-SK" smtClean="0"/>
              <a:pPr/>
              <a:t>21. 4. 2017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D721A7-C6B4-4C9F-9AF5-873445CE7AC6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721A7-C6B4-4C9F-9AF5-873445CE7AC6}" type="slidenum">
              <a:rPr lang="sk-SK" smtClean="0"/>
              <a:pPr/>
              <a:t>3</a:t>
            </a:fld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721A7-C6B4-4C9F-9AF5-873445CE7AC6}" type="slidenum">
              <a:rPr lang="sk-SK" smtClean="0"/>
              <a:pPr/>
              <a:t>5</a:t>
            </a:fld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D721A7-C6B4-4C9F-9AF5-873445CE7AC6}" type="slidenum">
              <a:rPr lang="sk-SK" smtClean="0"/>
              <a:pPr/>
              <a:t>9</a:t>
            </a:fld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809B1-2AA8-4E53-BCB9-BD99421130DD}" type="slidenum">
              <a:rPr lang="sk-SK" smtClean="0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1714512"/>
          </a:xfrm>
        </p:spPr>
        <p:txBody>
          <a:bodyPr>
            <a:normAutofit fontScale="90000"/>
          </a:bodyPr>
          <a:lstStyle/>
          <a:p>
            <a:r>
              <a:rPr lang="en-US" dirty="0"/>
              <a:t>Photon strength functions in </a:t>
            </a:r>
            <a:r>
              <a:rPr lang="sk-SK" baseline="30000" dirty="0" smtClean="0"/>
              <a:t>168</a:t>
            </a:r>
            <a:r>
              <a:rPr lang="sk-SK" dirty="0" smtClean="0"/>
              <a:t>Er </a:t>
            </a:r>
            <a:r>
              <a:rPr lang="en-US" dirty="0" smtClean="0"/>
              <a:t>from </a:t>
            </a:r>
            <a:r>
              <a:rPr lang="en-US" dirty="0"/>
              <a:t>multi-step gamma cascade measurement at DANCE</a:t>
            </a:r>
            <a:endParaRPr lang="sk-SK" dirty="0"/>
          </a:p>
        </p:txBody>
      </p:sp>
      <p:sp>
        <p:nvSpPr>
          <p:cNvPr id="5" name="Podnadpis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BlokTextu 3"/>
          <p:cNvSpPr txBox="1"/>
          <p:nvPr/>
        </p:nvSpPr>
        <p:spPr>
          <a:xfrm>
            <a:off x="5214942" y="5929330"/>
            <a:ext cx="31432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err="1" smtClean="0"/>
              <a:t>Ingrid</a:t>
            </a:r>
            <a:r>
              <a:rPr lang="sk-SK" sz="2000" dirty="0" smtClean="0"/>
              <a:t> </a:t>
            </a:r>
            <a:r>
              <a:rPr lang="sk-SK" sz="2000" dirty="0" err="1" smtClean="0"/>
              <a:t>Knapová</a:t>
            </a:r>
            <a:endParaRPr lang="sk-SK" sz="2000" dirty="0" smtClean="0"/>
          </a:p>
          <a:p>
            <a:r>
              <a:rPr lang="sk-SK" sz="2000" dirty="0" smtClean="0"/>
              <a:t>Malá </a:t>
            </a:r>
            <a:r>
              <a:rPr lang="sk-SK" sz="2000" dirty="0" err="1" smtClean="0"/>
              <a:t>Skála</a:t>
            </a:r>
            <a:r>
              <a:rPr lang="sk-SK" sz="2000" dirty="0" smtClean="0"/>
              <a:t>, 21. 4. 2017</a:t>
            </a:r>
            <a:endParaRPr lang="sk-SK" sz="2000" dirty="0" smtClean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000232" y="3286124"/>
          <a:ext cx="5181616" cy="2429231"/>
        </p:xfrm>
        <a:graphic>
          <a:graphicData uri="http://schemas.openxmlformats.org/presentationml/2006/ole">
            <p:oleObj spid="_x0000_s2051" name="Fotografie" r:id="rId3" imgW="6342857" imgH="298095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/>
          </a:bodyPr>
          <a:lstStyle/>
          <a:p>
            <a:r>
              <a:rPr lang="sk-SK" sz="2800" dirty="0" err="1" smtClean="0"/>
              <a:t>Results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sk-SK" sz="1800" dirty="0" err="1" smtClean="0"/>
              <a:t>Different</a:t>
            </a:r>
            <a:r>
              <a:rPr lang="sk-SK" sz="1800" dirty="0" smtClean="0"/>
              <a:t> </a:t>
            </a:r>
            <a:r>
              <a:rPr lang="sk-SK" sz="1800" dirty="0" err="1" smtClean="0"/>
              <a:t>parameters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scissor</a:t>
            </a:r>
            <a:r>
              <a:rPr lang="sk-SK" sz="1800" dirty="0" smtClean="0"/>
              <a:t> </a:t>
            </a:r>
            <a:r>
              <a:rPr lang="sk-SK" sz="1800" dirty="0" err="1" smtClean="0"/>
              <a:t>mode</a:t>
            </a:r>
            <a:r>
              <a:rPr lang="sk-SK" sz="1800" dirty="0" smtClean="0"/>
              <a:t> in M1 PSF</a:t>
            </a:r>
          </a:p>
          <a:p>
            <a:r>
              <a:rPr lang="sk-SK" sz="1800" dirty="0" err="1" smtClean="0"/>
              <a:t>Resonance</a:t>
            </a:r>
            <a:r>
              <a:rPr lang="sk-SK" sz="1800" dirty="0" smtClean="0"/>
              <a:t> </a:t>
            </a:r>
            <a:r>
              <a:rPr lang="sk-SK" sz="1800" dirty="0" err="1" smtClean="0"/>
              <a:t>structure</a:t>
            </a:r>
            <a:r>
              <a:rPr lang="sk-SK" sz="1800" dirty="0" smtClean="0"/>
              <a:t> </a:t>
            </a:r>
            <a:r>
              <a:rPr lang="sk-SK" sz="1800" dirty="0" err="1" smtClean="0"/>
              <a:t>described</a:t>
            </a:r>
            <a:r>
              <a:rPr lang="sk-SK" sz="1800" dirty="0" smtClean="0"/>
              <a:t> by 3 </a:t>
            </a:r>
            <a:r>
              <a:rPr lang="sk-SK" sz="1800" dirty="0" err="1" smtClean="0"/>
              <a:t>parameters</a:t>
            </a:r>
            <a:r>
              <a:rPr lang="sk-SK" sz="1800" dirty="0" smtClean="0"/>
              <a:t> - (E, </a:t>
            </a:r>
            <a:r>
              <a:rPr lang="sk-SK" sz="1800" dirty="0" smtClean="0">
                <a:latin typeface="Symbol" pitchFamily="18" charset="2"/>
              </a:rPr>
              <a:t>G, s</a:t>
            </a:r>
            <a:r>
              <a:rPr lang="sk-SK" sz="1800" dirty="0" smtClean="0"/>
              <a:t>) </a:t>
            </a:r>
            <a:endParaRPr lang="sk-SK" sz="18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10</a:t>
            </a:fld>
            <a:endParaRPr lang="sk-SK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4671795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357430"/>
            <a:ext cx="410953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bdĺžnik 7"/>
          <p:cNvSpPr/>
          <p:nvPr/>
        </p:nvSpPr>
        <p:spPr>
          <a:xfrm>
            <a:off x="285720" y="5572140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 smtClean="0"/>
              <a:t>MSC </a:t>
            </a:r>
            <a:r>
              <a:rPr lang="sk-SK" dirty="0" err="1" smtClean="0"/>
              <a:t>spectra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smtClean="0"/>
              <a:t>SC </a:t>
            </a:r>
            <a:r>
              <a:rPr lang="sk-SK" dirty="0" err="1" smtClean="0"/>
              <a:t>mode</a:t>
            </a:r>
            <a:r>
              <a:rPr lang="sk-SK" dirty="0" smtClean="0"/>
              <a:t> E=2.8 </a:t>
            </a:r>
            <a:r>
              <a:rPr lang="sk-SK" dirty="0" err="1" smtClean="0"/>
              <a:t>MeV</a:t>
            </a:r>
            <a:r>
              <a:rPr lang="sk-SK" dirty="0" smtClean="0"/>
              <a:t> </a:t>
            </a:r>
            <a:endParaRPr lang="sk-SK" dirty="0" smtClean="0"/>
          </a:p>
          <a:p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9" name="Obdĺžnik 8"/>
          <p:cNvSpPr/>
          <p:nvPr/>
        </p:nvSpPr>
        <p:spPr>
          <a:xfrm>
            <a:off x="4643438" y="5572140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 smtClean="0"/>
              <a:t>MSC </a:t>
            </a:r>
            <a:r>
              <a:rPr lang="sk-SK" dirty="0" err="1" smtClean="0"/>
              <a:t>spectra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smtClean="0"/>
              <a:t>SC </a:t>
            </a:r>
            <a:r>
              <a:rPr lang="sk-SK" dirty="0" err="1" smtClean="0"/>
              <a:t>mode</a:t>
            </a:r>
            <a:r>
              <a:rPr lang="sk-SK" dirty="0" smtClean="0"/>
              <a:t> E=3.4 </a:t>
            </a:r>
            <a:r>
              <a:rPr lang="sk-SK" dirty="0" err="1" smtClean="0"/>
              <a:t>MeV</a:t>
            </a:r>
            <a:r>
              <a:rPr lang="sk-SK" dirty="0" smtClean="0"/>
              <a:t> </a:t>
            </a:r>
            <a:endParaRPr lang="sk-SK" dirty="0" smtClean="0"/>
          </a:p>
          <a:p>
            <a:r>
              <a:rPr lang="sk-SK" dirty="0" smtClean="0"/>
              <a:t> 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sk-SK" sz="2800" dirty="0" err="1" smtClean="0"/>
              <a:t>Results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sk-SK" sz="1800" dirty="0" err="1" smtClean="0"/>
              <a:t>Simulations</a:t>
            </a:r>
            <a:r>
              <a:rPr lang="sk-SK" sz="1800" dirty="0" smtClean="0"/>
              <a:t> </a:t>
            </a:r>
            <a:r>
              <a:rPr lang="sk-SK" sz="1800" dirty="0" err="1" smtClean="0"/>
              <a:t>cannot</a:t>
            </a:r>
            <a:r>
              <a:rPr lang="sk-SK" sz="1800" dirty="0" smtClean="0"/>
              <a:t> </a:t>
            </a:r>
            <a:r>
              <a:rPr lang="sk-SK" sz="1800" dirty="0" err="1" smtClean="0"/>
              <a:t>describe</a:t>
            </a:r>
            <a:r>
              <a:rPr lang="sk-SK" sz="1800" dirty="0" smtClean="0"/>
              <a:t> </a:t>
            </a:r>
            <a:r>
              <a:rPr lang="sk-SK" sz="1800" dirty="0" err="1" smtClean="0"/>
              <a:t>peak</a:t>
            </a:r>
            <a:r>
              <a:rPr lang="sk-SK" sz="1800" dirty="0" smtClean="0"/>
              <a:t> </a:t>
            </a:r>
            <a:r>
              <a:rPr lang="sk-SK" sz="1800" dirty="0" err="1" smtClean="0"/>
              <a:t>at</a:t>
            </a:r>
            <a:r>
              <a:rPr lang="sk-SK" sz="1800" dirty="0" smtClean="0"/>
              <a:t> </a:t>
            </a:r>
            <a:r>
              <a:rPr lang="sk-SK" sz="1800" dirty="0" smtClean="0"/>
              <a:t>6.677 </a:t>
            </a:r>
            <a:r>
              <a:rPr lang="sk-SK" sz="1800" dirty="0" err="1" smtClean="0"/>
              <a:t>MeV</a:t>
            </a:r>
            <a:endParaRPr lang="sk-SK" sz="1800" dirty="0" smtClean="0"/>
          </a:p>
          <a:p>
            <a:r>
              <a:rPr lang="sk-SK" sz="1800" dirty="0" err="1" smtClean="0"/>
              <a:t>Isomere</a:t>
            </a:r>
            <a:r>
              <a:rPr lang="sk-SK" sz="1800" dirty="0" smtClean="0"/>
              <a:t> state </a:t>
            </a:r>
            <a:r>
              <a:rPr lang="sk-SK" sz="1800" dirty="0" err="1" smtClean="0"/>
              <a:t>at</a:t>
            </a:r>
            <a:r>
              <a:rPr lang="sk-SK" sz="1800" dirty="0" smtClean="0"/>
              <a:t> </a:t>
            </a:r>
            <a:r>
              <a:rPr lang="sk-SK" sz="1800" dirty="0" err="1" smtClean="0"/>
              <a:t>the</a:t>
            </a:r>
            <a:r>
              <a:rPr lang="sk-SK" sz="1800" dirty="0" smtClean="0"/>
              <a:t> </a:t>
            </a:r>
            <a:r>
              <a:rPr lang="sk-SK" sz="1800" dirty="0" err="1" smtClean="0"/>
              <a:t>energy</a:t>
            </a:r>
            <a:r>
              <a:rPr lang="sk-SK" sz="1800" dirty="0" smtClean="0"/>
              <a:t> 1.094 </a:t>
            </a:r>
            <a:r>
              <a:rPr lang="sk-SK" sz="1800" dirty="0" err="1" smtClean="0"/>
              <a:t>MeV</a:t>
            </a:r>
            <a:r>
              <a:rPr lang="sk-SK" sz="1800" dirty="0" smtClean="0"/>
              <a:t>, </a:t>
            </a:r>
            <a:r>
              <a:rPr lang="sk-SK" sz="1800" dirty="0" err="1" smtClean="0"/>
              <a:t>mean</a:t>
            </a:r>
            <a:r>
              <a:rPr lang="sk-SK" sz="1800" dirty="0" smtClean="0"/>
              <a:t> </a:t>
            </a:r>
            <a:r>
              <a:rPr lang="sk-SK" sz="1800" dirty="0" err="1" smtClean="0"/>
              <a:t>lifetime</a:t>
            </a:r>
            <a:r>
              <a:rPr lang="sk-SK" sz="1800" dirty="0" smtClean="0"/>
              <a:t> </a:t>
            </a:r>
            <a:r>
              <a:rPr lang="sk-SK" sz="1800" dirty="0" smtClean="0">
                <a:latin typeface="Symbol" pitchFamily="18" charset="2"/>
              </a:rPr>
              <a:t>t</a:t>
            </a:r>
            <a:r>
              <a:rPr lang="sk-SK" sz="1800" dirty="0" smtClean="0"/>
              <a:t> </a:t>
            </a:r>
            <a:r>
              <a:rPr lang="sk-SK" sz="1800" dirty="0" err="1" smtClean="0"/>
              <a:t>too</a:t>
            </a:r>
            <a:r>
              <a:rPr lang="sk-SK" sz="1800" dirty="0" smtClean="0"/>
              <a:t> </a:t>
            </a:r>
            <a:r>
              <a:rPr lang="sk-SK" sz="1800" dirty="0" err="1" smtClean="0"/>
              <a:t>long</a:t>
            </a:r>
            <a:r>
              <a:rPr lang="sk-SK" sz="1800" dirty="0" smtClean="0"/>
              <a:t> (109 </a:t>
            </a:r>
            <a:r>
              <a:rPr lang="sk-SK" sz="1800" dirty="0" err="1" smtClean="0"/>
              <a:t>ns</a:t>
            </a:r>
            <a:r>
              <a:rPr lang="sk-SK" sz="1800" dirty="0" smtClean="0"/>
              <a:t>) </a:t>
            </a:r>
            <a:r>
              <a:rPr lang="sk-SK" sz="1800" dirty="0" err="1" smtClean="0"/>
              <a:t>while</a:t>
            </a:r>
            <a:r>
              <a:rPr lang="sk-SK" sz="1800" dirty="0" smtClean="0"/>
              <a:t> </a:t>
            </a:r>
            <a:r>
              <a:rPr lang="sk-SK" sz="1800" dirty="0" err="1" smtClean="0"/>
              <a:t>coincidence</a:t>
            </a:r>
            <a:r>
              <a:rPr lang="sk-SK" sz="1800" dirty="0" smtClean="0"/>
              <a:t> </a:t>
            </a:r>
            <a:r>
              <a:rPr lang="sk-SK" sz="1800" dirty="0" err="1" smtClean="0"/>
              <a:t>window</a:t>
            </a:r>
            <a:r>
              <a:rPr lang="sk-SK" sz="1800" dirty="0" smtClean="0"/>
              <a:t> 20 </a:t>
            </a:r>
            <a:r>
              <a:rPr lang="sk-SK" sz="1800" dirty="0" err="1" smtClean="0"/>
              <a:t>ns</a:t>
            </a:r>
            <a:endParaRPr lang="sk-SK" sz="1800" dirty="0" smtClean="0"/>
          </a:p>
          <a:p>
            <a:r>
              <a:rPr lang="sk-SK" sz="1800" dirty="0" err="1" smtClean="0"/>
              <a:t>Quantum</a:t>
            </a:r>
            <a:r>
              <a:rPr lang="sk-SK" sz="1800" dirty="0" smtClean="0"/>
              <a:t> </a:t>
            </a:r>
            <a:r>
              <a:rPr lang="sk-SK" sz="1800" dirty="0" err="1" smtClean="0"/>
              <a:t>number</a:t>
            </a:r>
            <a:r>
              <a:rPr lang="sk-SK" sz="1800" dirty="0" smtClean="0"/>
              <a:t> K </a:t>
            </a:r>
            <a:r>
              <a:rPr lang="sk-SK" sz="1800" dirty="0" err="1" smtClean="0"/>
              <a:t>may</a:t>
            </a:r>
            <a:r>
              <a:rPr lang="sk-SK" sz="1800" dirty="0" smtClean="0"/>
              <a:t> </a:t>
            </a:r>
            <a:r>
              <a:rPr lang="sk-SK" sz="1800" dirty="0" err="1" smtClean="0"/>
              <a:t>play</a:t>
            </a:r>
            <a:r>
              <a:rPr lang="sk-SK" sz="1800" dirty="0" smtClean="0"/>
              <a:t> a role in </a:t>
            </a:r>
            <a:r>
              <a:rPr lang="sk-SK" sz="1800" dirty="0" err="1" smtClean="0"/>
              <a:t>the</a:t>
            </a:r>
            <a:r>
              <a:rPr lang="sk-SK" sz="1800" dirty="0" smtClean="0"/>
              <a:t> </a:t>
            </a:r>
            <a:r>
              <a:rPr lang="sk-SK" sz="1800" dirty="0" err="1" smtClean="0"/>
              <a:t>region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low</a:t>
            </a:r>
            <a:r>
              <a:rPr lang="sk-SK" sz="1800" dirty="0" smtClean="0"/>
              <a:t> </a:t>
            </a:r>
            <a:r>
              <a:rPr lang="sk-SK" sz="1800" dirty="0" err="1" smtClean="0"/>
              <a:t>excitation</a:t>
            </a:r>
            <a:r>
              <a:rPr lang="sk-SK" sz="1800" dirty="0" smtClean="0"/>
              <a:t> </a:t>
            </a:r>
            <a:r>
              <a:rPr lang="sk-SK" sz="1800" dirty="0" err="1" smtClean="0"/>
              <a:t>energies</a:t>
            </a:r>
            <a:endParaRPr lang="sk-SK" sz="1800" dirty="0" smtClean="0"/>
          </a:p>
          <a:p>
            <a:r>
              <a:rPr lang="sk-SK" sz="1800" dirty="0" err="1" smtClean="0"/>
              <a:t>This</a:t>
            </a:r>
            <a:r>
              <a:rPr lang="sk-SK" sz="1800" dirty="0" smtClean="0"/>
              <a:t> </a:t>
            </a:r>
            <a:r>
              <a:rPr lang="sk-SK" sz="1800" dirty="0" err="1" smtClean="0"/>
              <a:t>phenomenon</a:t>
            </a:r>
            <a:r>
              <a:rPr lang="sk-SK" sz="1800" dirty="0" smtClean="0"/>
              <a:t> </a:t>
            </a:r>
            <a:r>
              <a:rPr lang="sk-SK" sz="1800" dirty="0" err="1" smtClean="0"/>
              <a:t>will</a:t>
            </a:r>
            <a:r>
              <a:rPr lang="sk-SK" sz="1800" dirty="0" smtClean="0"/>
              <a:t> </a:t>
            </a:r>
            <a:r>
              <a:rPr lang="sk-SK" sz="1800" dirty="0" err="1" smtClean="0"/>
              <a:t>be</a:t>
            </a:r>
            <a:r>
              <a:rPr lang="sk-SK" sz="1800" dirty="0" smtClean="0"/>
              <a:t> </a:t>
            </a:r>
            <a:r>
              <a:rPr lang="sk-SK" sz="1800" dirty="0" err="1" smtClean="0"/>
              <a:t>probably</a:t>
            </a:r>
            <a:r>
              <a:rPr lang="sk-SK" sz="1800" dirty="0" smtClean="0"/>
              <a:t> </a:t>
            </a:r>
            <a:r>
              <a:rPr lang="sk-SK" sz="1800" dirty="0" err="1" smtClean="0"/>
              <a:t>studied</a:t>
            </a:r>
            <a:r>
              <a:rPr lang="sk-SK" sz="1800" dirty="0" smtClean="0"/>
              <a:t> more</a:t>
            </a:r>
            <a:endParaRPr lang="sk-SK" sz="18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11</a:t>
            </a:fld>
            <a:endParaRPr lang="sk-SK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714620"/>
            <a:ext cx="4587882" cy="3630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Rovná spojovacia šípka 7"/>
          <p:cNvCxnSpPr/>
          <p:nvPr/>
        </p:nvCxnSpPr>
        <p:spPr>
          <a:xfrm rot="5400000">
            <a:off x="6143636" y="3571876"/>
            <a:ext cx="128588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Rovná spojovacia šípka 9"/>
          <p:cNvCxnSpPr/>
          <p:nvPr/>
        </p:nvCxnSpPr>
        <p:spPr>
          <a:xfrm rot="5400000">
            <a:off x="6500826" y="450057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Rovná spojnica 21"/>
          <p:cNvCxnSpPr/>
          <p:nvPr/>
        </p:nvCxnSpPr>
        <p:spPr>
          <a:xfrm>
            <a:off x="5857884" y="4214818"/>
            <a:ext cx="185738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Rovná spojnica 24"/>
          <p:cNvCxnSpPr/>
          <p:nvPr/>
        </p:nvCxnSpPr>
        <p:spPr>
          <a:xfrm>
            <a:off x="5857884" y="2928934"/>
            <a:ext cx="185738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Rovná spojnica 25"/>
          <p:cNvCxnSpPr/>
          <p:nvPr/>
        </p:nvCxnSpPr>
        <p:spPr>
          <a:xfrm>
            <a:off x="5857884" y="4786322"/>
            <a:ext cx="185738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BlokTextu 26"/>
          <p:cNvSpPr txBox="1"/>
          <p:nvPr/>
        </p:nvSpPr>
        <p:spPr>
          <a:xfrm>
            <a:off x="7786710" y="4071942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/>
              <a:t>1.094 </a:t>
            </a:r>
            <a:r>
              <a:rPr lang="sk-SK" sz="1400" dirty="0" err="1" smtClean="0"/>
              <a:t>MeV</a:t>
            </a:r>
            <a:endParaRPr lang="sk-SK" sz="1400" dirty="0"/>
          </a:p>
        </p:txBody>
      </p:sp>
      <p:sp>
        <p:nvSpPr>
          <p:cNvPr id="29" name="BlokTextu 28"/>
          <p:cNvSpPr txBox="1"/>
          <p:nvPr/>
        </p:nvSpPr>
        <p:spPr>
          <a:xfrm>
            <a:off x="7858148" y="2786058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/>
              <a:t>7.771 </a:t>
            </a:r>
            <a:r>
              <a:rPr lang="sk-SK" sz="1400" dirty="0" err="1" smtClean="0"/>
              <a:t>MeV</a:t>
            </a:r>
            <a:endParaRPr lang="sk-SK" sz="1400" dirty="0"/>
          </a:p>
        </p:txBody>
      </p:sp>
      <p:sp>
        <p:nvSpPr>
          <p:cNvPr id="30" name="BlokTextu 29"/>
          <p:cNvSpPr txBox="1"/>
          <p:nvPr/>
        </p:nvSpPr>
        <p:spPr>
          <a:xfrm>
            <a:off x="7786710" y="4643446"/>
            <a:ext cx="1108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err="1" smtClean="0"/>
              <a:t>ground</a:t>
            </a:r>
            <a:r>
              <a:rPr lang="sk-SK" sz="1400" dirty="0" smtClean="0"/>
              <a:t> state</a:t>
            </a:r>
            <a:endParaRPr lang="sk-SK" sz="1400" dirty="0"/>
          </a:p>
        </p:txBody>
      </p:sp>
      <p:sp>
        <p:nvSpPr>
          <p:cNvPr id="15" name="BlokTextu 14"/>
          <p:cNvSpPr txBox="1"/>
          <p:nvPr/>
        </p:nvSpPr>
        <p:spPr>
          <a:xfrm>
            <a:off x="6858016" y="3429000"/>
            <a:ext cx="981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400" dirty="0" smtClean="0"/>
              <a:t>6.677 </a:t>
            </a:r>
            <a:r>
              <a:rPr lang="sk-SK" sz="1400" dirty="0" err="1" smtClean="0"/>
              <a:t>MeV</a:t>
            </a:r>
            <a:endParaRPr lang="sk-SK" sz="1400" dirty="0"/>
          </a:p>
        </p:txBody>
      </p:sp>
      <p:sp>
        <p:nvSpPr>
          <p:cNvPr id="16" name="BlokTextu 15"/>
          <p:cNvSpPr txBox="1"/>
          <p:nvPr/>
        </p:nvSpPr>
        <p:spPr>
          <a:xfrm>
            <a:off x="5072066" y="5857892"/>
            <a:ext cx="2050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err="1" smtClean="0"/>
              <a:t>Sum-energy</a:t>
            </a:r>
            <a:r>
              <a:rPr lang="sk-SK" dirty="0" smtClean="0"/>
              <a:t> </a:t>
            </a:r>
            <a:r>
              <a:rPr lang="sk-SK" dirty="0" err="1" smtClean="0"/>
              <a:t>spectra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sk-SK" sz="2800" dirty="0" err="1" smtClean="0"/>
              <a:t>Conclusion</a:t>
            </a:r>
            <a:endParaRPr lang="sk-SK" sz="2800" dirty="0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12</a:t>
            </a:fld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sk-SK" sz="1800" dirty="0" err="1" smtClean="0"/>
              <a:t>Analysis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experimental</a:t>
            </a:r>
            <a:r>
              <a:rPr lang="sk-SK" sz="1800" dirty="0" smtClean="0"/>
              <a:t> </a:t>
            </a:r>
            <a:r>
              <a:rPr lang="sk-SK" sz="1800" dirty="0" err="1" smtClean="0"/>
              <a:t>data</a:t>
            </a:r>
            <a:r>
              <a:rPr lang="sk-SK" sz="1800" dirty="0" smtClean="0"/>
              <a:t> </a:t>
            </a:r>
            <a:r>
              <a:rPr lang="sk-SK" sz="1800" dirty="0" err="1" smtClean="0"/>
              <a:t>from</a:t>
            </a:r>
            <a:r>
              <a:rPr lang="sk-SK" sz="1800" dirty="0" smtClean="0"/>
              <a:t> </a:t>
            </a:r>
            <a:r>
              <a:rPr lang="sk-SK" sz="1800" dirty="0" err="1" smtClean="0"/>
              <a:t>neutron</a:t>
            </a:r>
            <a:r>
              <a:rPr lang="sk-SK" sz="1800" dirty="0" smtClean="0"/>
              <a:t> </a:t>
            </a:r>
            <a:r>
              <a:rPr lang="sk-SK" sz="1800" dirty="0" err="1" smtClean="0"/>
              <a:t>capture</a:t>
            </a:r>
            <a:r>
              <a:rPr lang="sk-SK" sz="1800" dirty="0" smtClean="0"/>
              <a:t> on </a:t>
            </a:r>
            <a:r>
              <a:rPr lang="sk-SK" sz="1800" baseline="30000" dirty="0" smtClean="0"/>
              <a:t>167</a:t>
            </a:r>
            <a:r>
              <a:rPr lang="sk-SK" sz="1800" dirty="0" smtClean="0"/>
              <a:t>Er </a:t>
            </a:r>
            <a:r>
              <a:rPr lang="sk-SK" sz="1800" dirty="0" err="1" smtClean="0"/>
              <a:t>was</a:t>
            </a:r>
            <a:r>
              <a:rPr lang="sk-SK" sz="1800" dirty="0" smtClean="0"/>
              <a:t> </a:t>
            </a:r>
            <a:r>
              <a:rPr lang="sk-SK" sz="1800" dirty="0" err="1" smtClean="0"/>
              <a:t>made</a:t>
            </a:r>
            <a:endParaRPr lang="sk-SK" sz="1800" dirty="0" smtClean="0"/>
          </a:p>
          <a:p>
            <a:r>
              <a:rPr lang="sk-SK" sz="1800" dirty="0" err="1" smtClean="0"/>
              <a:t>Experimental</a:t>
            </a:r>
            <a:r>
              <a:rPr lang="sk-SK" sz="1800" dirty="0" smtClean="0"/>
              <a:t> </a:t>
            </a:r>
            <a:r>
              <a:rPr lang="sk-SK" sz="1800" dirty="0" err="1" smtClean="0"/>
              <a:t>output</a:t>
            </a:r>
            <a:r>
              <a:rPr lang="sk-SK" sz="1800" dirty="0" smtClean="0"/>
              <a:t> </a:t>
            </a:r>
            <a:r>
              <a:rPr lang="sk-SK" sz="1800" dirty="0" err="1" smtClean="0"/>
              <a:t>was</a:t>
            </a:r>
            <a:r>
              <a:rPr lang="sk-SK" sz="1800" dirty="0" smtClean="0"/>
              <a:t> </a:t>
            </a:r>
            <a:r>
              <a:rPr lang="sk-SK" sz="1800" dirty="0" err="1" smtClean="0"/>
              <a:t>compared</a:t>
            </a:r>
            <a:r>
              <a:rPr lang="sk-SK" sz="1800" dirty="0" smtClean="0"/>
              <a:t> </a:t>
            </a:r>
            <a:r>
              <a:rPr lang="sk-SK" sz="1800" dirty="0" err="1" smtClean="0"/>
              <a:t>with</a:t>
            </a:r>
            <a:r>
              <a:rPr lang="sk-SK" sz="1800" dirty="0" smtClean="0"/>
              <a:t> </a:t>
            </a:r>
            <a:r>
              <a:rPr lang="sk-SK" sz="1800" dirty="0" err="1" smtClean="0"/>
              <a:t>computer</a:t>
            </a:r>
            <a:r>
              <a:rPr lang="sk-SK" sz="1800" dirty="0" smtClean="0"/>
              <a:t> </a:t>
            </a:r>
            <a:r>
              <a:rPr lang="sk-SK" sz="1800" dirty="0" err="1" smtClean="0"/>
              <a:t>simulations</a:t>
            </a:r>
            <a:r>
              <a:rPr lang="sk-SK" sz="1800" dirty="0" smtClean="0"/>
              <a:t> </a:t>
            </a:r>
            <a:r>
              <a:rPr lang="sk-SK" sz="1800" dirty="0" smtClean="0"/>
              <a:t>and </a:t>
            </a:r>
            <a:r>
              <a:rPr lang="sk-SK" sz="1800" dirty="0" err="1" smtClean="0"/>
              <a:t>information</a:t>
            </a:r>
            <a:r>
              <a:rPr lang="sk-SK" sz="1800" dirty="0" smtClean="0"/>
              <a:t> on LD and PSF </a:t>
            </a:r>
            <a:r>
              <a:rPr lang="sk-SK" sz="1800" dirty="0" err="1" smtClean="0"/>
              <a:t>was</a:t>
            </a:r>
            <a:r>
              <a:rPr lang="sk-SK" sz="1800" dirty="0" smtClean="0"/>
              <a:t> </a:t>
            </a:r>
            <a:r>
              <a:rPr lang="sk-SK" sz="1800" dirty="0" err="1" smtClean="0"/>
              <a:t>obtained</a:t>
            </a:r>
            <a:endParaRPr lang="sk-SK" sz="1800" dirty="0" smtClean="0"/>
          </a:p>
          <a:p>
            <a:r>
              <a:rPr lang="sk-SK" sz="1800" dirty="0" err="1" smtClean="0"/>
              <a:t>Interesting</a:t>
            </a:r>
            <a:r>
              <a:rPr lang="sk-SK" sz="1800" dirty="0" smtClean="0"/>
              <a:t> </a:t>
            </a:r>
            <a:r>
              <a:rPr lang="sk-SK" sz="1800" dirty="0" err="1" smtClean="0"/>
              <a:t>phenomenon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isomere</a:t>
            </a:r>
            <a:r>
              <a:rPr lang="sk-SK" sz="1800" dirty="0" smtClean="0"/>
              <a:t> state in </a:t>
            </a:r>
            <a:r>
              <a:rPr lang="sk-SK" sz="1800" dirty="0" err="1" smtClean="0"/>
              <a:t>the</a:t>
            </a:r>
            <a:r>
              <a:rPr lang="sk-SK" sz="1800" dirty="0" smtClean="0"/>
              <a:t> </a:t>
            </a:r>
            <a:r>
              <a:rPr lang="sk-SK" sz="1800" dirty="0" err="1" smtClean="0"/>
              <a:t>nucleus</a:t>
            </a:r>
            <a:r>
              <a:rPr lang="sk-SK" sz="1800" dirty="0" smtClean="0"/>
              <a:t> </a:t>
            </a:r>
            <a:r>
              <a:rPr lang="sk-SK" sz="1800" dirty="0" err="1" smtClean="0"/>
              <a:t>can</a:t>
            </a:r>
            <a:r>
              <a:rPr lang="sk-SK" sz="1800" dirty="0" smtClean="0"/>
              <a:t> </a:t>
            </a:r>
            <a:r>
              <a:rPr lang="sk-SK" sz="1800" dirty="0" err="1" smtClean="0"/>
              <a:t>be</a:t>
            </a:r>
            <a:r>
              <a:rPr lang="sk-SK" sz="1800" dirty="0" smtClean="0"/>
              <a:t> a </a:t>
            </a:r>
            <a:r>
              <a:rPr lang="sk-SK" sz="1800" dirty="0" err="1" smtClean="0"/>
              <a:t>subject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future</a:t>
            </a:r>
            <a:r>
              <a:rPr lang="sk-SK" sz="1800" dirty="0" smtClean="0"/>
              <a:t> </a:t>
            </a:r>
            <a:r>
              <a:rPr lang="sk-SK" sz="1800" dirty="0" err="1" smtClean="0"/>
              <a:t>research</a:t>
            </a:r>
            <a:endParaRPr lang="sk-SK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857256"/>
          </a:xfrm>
        </p:spPr>
        <p:txBody>
          <a:bodyPr>
            <a:normAutofit/>
          </a:bodyPr>
          <a:lstStyle/>
          <a:p>
            <a:r>
              <a:rPr lang="sk-SK" sz="2800" dirty="0" err="1" smtClean="0"/>
              <a:t>Outline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Aim of </a:t>
            </a:r>
            <a:r>
              <a:rPr lang="en-US" sz="1800" dirty="0" err="1" smtClean="0"/>
              <a:t>th</a:t>
            </a:r>
            <a:r>
              <a:rPr lang="sk-SK" sz="1800" dirty="0" smtClean="0"/>
              <a:t>e</a:t>
            </a:r>
            <a:r>
              <a:rPr lang="en-US" sz="1800" dirty="0" smtClean="0"/>
              <a:t> thesis:</a:t>
            </a:r>
            <a:r>
              <a:rPr lang="sk-SK" sz="1800" dirty="0" smtClean="0"/>
              <a:t> study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nuclear</a:t>
            </a:r>
            <a:r>
              <a:rPr lang="sk-SK" sz="1800" dirty="0" smtClean="0"/>
              <a:t> </a:t>
            </a:r>
            <a:r>
              <a:rPr lang="sk-SK" sz="1800" dirty="0" err="1" smtClean="0"/>
              <a:t>gamma</a:t>
            </a:r>
            <a:r>
              <a:rPr lang="sk-SK" sz="1800" dirty="0" smtClean="0"/>
              <a:t> </a:t>
            </a:r>
            <a:r>
              <a:rPr lang="sk-SK" sz="1800" dirty="0" err="1" smtClean="0"/>
              <a:t>decay</a:t>
            </a:r>
            <a:r>
              <a:rPr lang="sk-SK" sz="1800" dirty="0" smtClean="0"/>
              <a:t> </a:t>
            </a:r>
          </a:p>
          <a:p>
            <a:r>
              <a:rPr lang="sk-SK" sz="1800" dirty="0" err="1" smtClean="0"/>
              <a:t>Information</a:t>
            </a:r>
            <a:r>
              <a:rPr lang="sk-SK" sz="1800" dirty="0" smtClean="0"/>
              <a:t> </a:t>
            </a:r>
            <a:r>
              <a:rPr lang="sk-SK" sz="1800" dirty="0" err="1" smtClean="0"/>
              <a:t>about</a:t>
            </a:r>
            <a:r>
              <a:rPr lang="sk-SK" sz="1800" dirty="0" smtClean="0"/>
              <a:t> </a:t>
            </a:r>
            <a:r>
              <a:rPr lang="sk-SK" sz="1800" dirty="0" err="1" smtClean="0"/>
              <a:t>the</a:t>
            </a:r>
            <a:r>
              <a:rPr lang="sk-SK" sz="1800" dirty="0" smtClean="0"/>
              <a:t> </a:t>
            </a:r>
            <a:r>
              <a:rPr lang="sk-SK" sz="1800" dirty="0" err="1" smtClean="0"/>
              <a:t>decay</a:t>
            </a:r>
            <a:r>
              <a:rPr lang="sk-SK" sz="1800" dirty="0" smtClean="0"/>
              <a:t> </a:t>
            </a:r>
            <a:r>
              <a:rPr lang="sk-SK" sz="1800" dirty="0" err="1" smtClean="0"/>
              <a:t>obtained</a:t>
            </a:r>
            <a:r>
              <a:rPr lang="sk-SK" sz="1800" dirty="0" smtClean="0"/>
              <a:t> by</a:t>
            </a:r>
            <a:r>
              <a:rPr lang="en-US" sz="1800" dirty="0" smtClean="0"/>
              <a:t> analysis of experimental data from reaction </a:t>
            </a:r>
            <a:r>
              <a:rPr lang="sk-SK" sz="1800" baseline="30000" dirty="0" smtClean="0"/>
              <a:t>167</a:t>
            </a:r>
            <a:r>
              <a:rPr lang="sk-SK" sz="1800" dirty="0" smtClean="0"/>
              <a:t>Er</a:t>
            </a:r>
            <a:r>
              <a:rPr lang="en-US" sz="1800" dirty="0" smtClean="0"/>
              <a:t>(n,</a:t>
            </a:r>
            <a:r>
              <a:rPr lang="en-US" sz="1800" dirty="0" smtClean="0">
                <a:latin typeface="Symbol" pitchFamily="18" charset="2"/>
                <a:cs typeface="Times New Roman" pitchFamily="18" charset="0"/>
              </a:rPr>
              <a:t> g</a:t>
            </a:r>
            <a:r>
              <a:rPr lang="en-US" sz="1800" dirty="0" smtClean="0"/>
              <a:t>)</a:t>
            </a:r>
            <a:r>
              <a:rPr lang="sk-SK" sz="1800" baseline="30000" dirty="0" smtClean="0"/>
              <a:t> 168</a:t>
            </a:r>
            <a:r>
              <a:rPr lang="sk-SK" sz="1800" dirty="0" smtClean="0"/>
              <a:t>Er </a:t>
            </a:r>
            <a:r>
              <a:rPr lang="en-US" sz="1800" dirty="0" smtClean="0"/>
              <a:t>and their comparison to simulated gamma spectra</a:t>
            </a:r>
            <a:endParaRPr lang="sk-SK" sz="1800" dirty="0" smtClean="0"/>
          </a:p>
          <a:p>
            <a:pPr>
              <a:buNone/>
            </a:pPr>
            <a:endParaRPr lang="sk-SK" sz="1800" dirty="0" smtClean="0"/>
          </a:p>
          <a:p>
            <a:r>
              <a:rPr lang="sk-SK" sz="1800" dirty="0" err="1" smtClean="0"/>
              <a:t>Introduction</a:t>
            </a:r>
            <a:r>
              <a:rPr lang="sk-SK" sz="1800" dirty="0" smtClean="0"/>
              <a:t> to </a:t>
            </a:r>
            <a:r>
              <a:rPr lang="sk-SK" sz="1800" dirty="0" err="1" smtClean="0"/>
              <a:t>gamma</a:t>
            </a:r>
            <a:r>
              <a:rPr lang="sk-SK" sz="1800" dirty="0" smtClean="0"/>
              <a:t> </a:t>
            </a:r>
            <a:r>
              <a:rPr lang="sk-SK" sz="1800" dirty="0" err="1" smtClean="0"/>
              <a:t>decay</a:t>
            </a:r>
            <a:endParaRPr lang="sk-SK" sz="1800" dirty="0" smtClean="0"/>
          </a:p>
          <a:p>
            <a:r>
              <a:rPr lang="sk-SK" sz="1800" dirty="0" err="1" smtClean="0"/>
              <a:t>Neutron</a:t>
            </a:r>
            <a:r>
              <a:rPr lang="sk-SK" sz="1800" dirty="0" smtClean="0"/>
              <a:t> </a:t>
            </a:r>
            <a:r>
              <a:rPr lang="sk-SK" sz="1800" dirty="0" err="1" smtClean="0"/>
              <a:t>capture</a:t>
            </a:r>
            <a:r>
              <a:rPr lang="sk-SK" sz="1800" dirty="0" smtClean="0"/>
              <a:t> </a:t>
            </a:r>
            <a:r>
              <a:rPr lang="sk-SK" sz="1800" dirty="0" err="1" smtClean="0"/>
              <a:t>reaction</a:t>
            </a:r>
            <a:endParaRPr lang="en-US" sz="1800" dirty="0" smtClean="0"/>
          </a:p>
          <a:p>
            <a:r>
              <a:rPr lang="en-US" sz="1800" dirty="0" smtClean="0"/>
              <a:t>Experimental setup</a:t>
            </a:r>
          </a:p>
          <a:p>
            <a:r>
              <a:rPr lang="en-US" sz="1800" dirty="0" smtClean="0"/>
              <a:t>Computer simulations</a:t>
            </a:r>
          </a:p>
          <a:p>
            <a:r>
              <a:rPr lang="en-US" sz="1800" dirty="0" smtClean="0"/>
              <a:t>Results</a:t>
            </a:r>
          </a:p>
          <a:p>
            <a:r>
              <a:rPr lang="en-US" sz="1800" dirty="0" smtClean="0"/>
              <a:t>Conclusion</a:t>
            </a:r>
          </a:p>
          <a:p>
            <a:endParaRPr lang="en-US" sz="1800" dirty="0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2</a:t>
            </a:fld>
            <a:endParaRPr lang="sk-SK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23" name="Zástupný symbol dátumu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 smtClean="0"/>
              <a:t>21. 4. 2017</a:t>
            </a:r>
            <a:endParaRPr lang="sk-SK" dirty="0"/>
          </a:p>
        </p:txBody>
      </p:sp>
      <p:sp>
        <p:nvSpPr>
          <p:cNvPr id="24" name="Zástupný symbol čísla snímky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3</a:t>
            </a:fld>
            <a:endParaRPr lang="sk-SK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57200" y="58738"/>
            <a:ext cx="8229600" cy="7984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</a:t>
            </a:r>
            <a:endParaRPr kumimoji="0" lang="cs-CZ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57200" y="1142984"/>
            <a:ext cx="5194300" cy="17097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Decay of levels at low excitation energies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often known experimentally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Properties of individual levels can be often predicted in models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6" name="Zástupný symbol pro text 4"/>
          <p:cNvSpPr txBox="1">
            <a:spLocks/>
          </p:cNvSpPr>
          <p:nvPr/>
        </p:nvSpPr>
        <p:spPr>
          <a:xfrm>
            <a:off x="457200" y="2714620"/>
            <a:ext cx="5483225" cy="371477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Decay of levels in the region of high level density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described by “statistical approach”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sk-SK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two</a:t>
            </a:r>
            <a:r>
              <a:rPr kumimoji="0" lang="sk-SK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average quantities</a:t>
            </a: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sk-SK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needed</a:t>
            </a: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sk-SK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for</a:t>
            </a: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sk-SK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description</a:t>
            </a: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sk-SK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of</a:t>
            </a: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g</a:t>
            </a:r>
            <a:r>
              <a:rPr lang="en-US" dirty="0" smtClean="0">
                <a:cs typeface="Times New Roman" pitchFamily="18" charset="0"/>
              </a:rPr>
              <a:t> decay or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g</a:t>
            </a:r>
            <a:r>
              <a:rPr lang="en-US" dirty="0" smtClean="0">
                <a:cs typeface="Times New Roman" pitchFamily="18" charset="0"/>
              </a:rPr>
              <a:t> absorption</a:t>
            </a: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level density</a:t>
            </a: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(LD)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&amp; 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Times New Roman" pitchFamily="18" charset="0"/>
              </a:rPr>
              <a:t>g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-ray </a:t>
            </a:r>
            <a:r>
              <a:rPr kumimoji="0" lang="en-US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photon strength functions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</a:t>
            </a:r>
            <a:r>
              <a:rPr kumimoji="0" lang="sk-SK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(PSF)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sk-SK" dirty="0" smtClean="0">
                <a:cs typeface="Times New Roman" pitchFamily="18" charset="0"/>
              </a:rPr>
              <a:t>PSF </a:t>
            </a:r>
            <a:r>
              <a:rPr lang="sk-SK" dirty="0" err="1" smtClean="0">
                <a:cs typeface="Times New Roman" pitchFamily="18" charset="0"/>
              </a:rPr>
              <a:t>describes</a:t>
            </a:r>
            <a:r>
              <a:rPr lang="sk-SK" dirty="0" smtClean="0">
                <a:cs typeface="Times New Roman" pitchFamily="18" charset="0"/>
              </a:rPr>
              <a:t> </a:t>
            </a:r>
            <a:r>
              <a:rPr lang="sk-SK" dirty="0" err="1" smtClean="0">
                <a:cs typeface="Times New Roman" pitchFamily="18" charset="0"/>
              </a:rPr>
              <a:t>average</a:t>
            </a:r>
            <a:r>
              <a:rPr lang="sk-SK" dirty="0" smtClean="0">
                <a:cs typeface="Times New Roman" pitchFamily="18" charset="0"/>
              </a:rPr>
              <a:t> </a:t>
            </a:r>
            <a:r>
              <a:rPr lang="sk-SK" dirty="0" err="1" smtClean="0">
                <a:cs typeface="Times New Roman" pitchFamily="18" charset="0"/>
              </a:rPr>
              <a:t>probability</a:t>
            </a:r>
            <a:r>
              <a:rPr lang="sk-SK" dirty="0" smtClean="0">
                <a:cs typeface="Times New Roman" pitchFamily="18" charset="0"/>
              </a:rPr>
              <a:t> </a:t>
            </a:r>
            <a:r>
              <a:rPr lang="sk-SK" dirty="0" err="1" smtClean="0">
                <a:cs typeface="Times New Roman" pitchFamily="18" charset="0"/>
              </a:rPr>
              <a:t>of</a:t>
            </a:r>
            <a:r>
              <a:rPr lang="sk-SK" dirty="0" smtClean="0">
                <a:cs typeface="Times New Roman" pitchFamily="18" charset="0"/>
              </a:rPr>
              <a:t> 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g</a:t>
            </a:r>
            <a:r>
              <a:rPr lang="sk-SK" dirty="0" smtClean="0">
                <a:latin typeface="Symbol" pitchFamily="18" charset="2"/>
                <a:cs typeface="Times New Roman" pitchFamily="18" charset="0"/>
              </a:rPr>
              <a:t>-</a:t>
            </a:r>
            <a:r>
              <a:rPr lang="sk-SK" dirty="0" err="1" smtClean="0">
                <a:cs typeface="Times New Roman" pitchFamily="18" charset="0"/>
              </a:rPr>
              <a:t>decay</a:t>
            </a:r>
            <a:r>
              <a:rPr lang="sk-SK" dirty="0" smtClean="0">
                <a:cs typeface="Times New Roman" pitchFamily="18" charset="0"/>
              </a:rPr>
              <a:t>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endParaRPr kumimoji="0" lang="en-US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fluctuation properties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Porter-Thomas fluctuations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Times New Roman" pitchFamily="18" charset="0"/>
              </a:rPr>
              <a:t> of partial radiation widths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981075"/>
            <a:ext cx="2803525" cy="475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572264" y="5786454"/>
            <a:ext cx="16430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kumimoji="1" lang="sk-SK" dirty="0" smtClean="0">
                <a:latin typeface="+mn-lt"/>
              </a:rPr>
              <a:t> </a:t>
            </a:r>
            <a:r>
              <a:rPr kumimoji="1" lang="sk-SK" dirty="0" err="1" smtClean="0">
                <a:latin typeface="+mn-lt"/>
              </a:rPr>
              <a:t>Nuclear</a:t>
            </a:r>
            <a:r>
              <a:rPr kumimoji="1" lang="sk-SK" dirty="0" smtClean="0">
                <a:latin typeface="+mn-lt"/>
              </a:rPr>
              <a:t> </a:t>
            </a:r>
            <a:r>
              <a:rPr kumimoji="1" lang="sk-SK" dirty="0" err="1" smtClean="0">
                <a:latin typeface="+mn-lt"/>
              </a:rPr>
              <a:t>levels</a:t>
            </a:r>
            <a:endParaRPr kumimoji="1" lang="cs-CZ" dirty="0">
              <a:latin typeface="+mn-lt"/>
            </a:endParaRPr>
          </a:p>
        </p:txBody>
      </p:sp>
      <p:pic>
        <p:nvPicPr>
          <p:cNvPr id="10" name="Picture 83" descr="a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4929198"/>
            <a:ext cx="2882900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Neutron capture </a:t>
            </a:r>
            <a:r>
              <a:rPr lang="sk-SK" sz="2800" dirty="0" err="1" smtClean="0"/>
              <a:t>reaction</a:t>
            </a:r>
            <a:endParaRPr lang="sk-SK" sz="2800" dirty="0"/>
          </a:p>
        </p:txBody>
      </p:sp>
      <p:sp>
        <p:nvSpPr>
          <p:cNvPr id="5" name="Zástupný symbol obsahu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Reaction </a:t>
            </a:r>
            <a:r>
              <a:rPr lang="sk-SK" sz="1800" baseline="30000" dirty="0" smtClean="0"/>
              <a:t>167</a:t>
            </a:r>
            <a:r>
              <a:rPr lang="sk-SK" sz="1800" dirty="0" smtClean="0"/>
              <a:t>Er</a:t>
            </a:r>
            <a:r>
              <a:rPr lang="en-US" sz="1800" dirty="0" smtClean="0"/>
              <a:t>(n</a:t>
            </a:r>
            <a:r>
              <a:rPr lang="en-US" sz="1800" dirty="0" smtClean="0"/>
              <a:t>,</a:t>
            </a:r>
            <a:r>
              <a:rPr lang="en-US" sz="1800" dirty="0" smtClean="0">
                <a:latin typeface="Symbol" pitchFamily="18" charset="2"/>
                <a:cs typeface="Times New Roman" pitchFamily="18" charset="0"/>
              </a:rPr>
              <a:t> g</a:t>
            </a:r>
            <a:r>
              <a:rPr lang="en-US" sz="1800" dirty="0" smtClean="0"/>
              <a:t>)</a:t>
            </a:r>
            <a:r>
              <a:rPr lang="sk-SK" sz="1800" baseline="30000" dirty="0" smtClean="0"/>
              <a:t> </a:t>
            </a:r>
            <a:r>
              <a:rPr lang="sk-SK" sz="1800" baseline="30000" dirty="0" smtClean="0"/>
              <a:t>168</a:t>
            </a:r>
            <a:r>
              <a:rPr lang="sk-SK" sz="1800" dirty="0" smtClean="0"/>
              <a:t>Er</a:t>
            </a:r>
            <a:endParaRPr lang="en-US" sz="1800" dirty="0" smtClean="0"/>
          </a:p>
          <a:p>
            <a:r>
              <a:rPr lang="en-US" sz="1800" dirty="0" smtClean="0"/>
              <a:t>Neutron separation energy </a:t>
            </a:r>
            <a:r>
              <a:rPr lang="sk-SK" sz="1800" dirty="0" err="1" smtClean="0"/>
              <a:t>B</a:t>
            </a:r>
            <a:r>
              <a:rPr lang="sk-SK" sz="1800" baseline="-25000" dirty="0" err="1" smtClean="0"/>
              <a:t>n</a:t>
            </a:r>
            <a:r>
              <a:rPr lang="en-US" sz="1800" dirty="0" smtClean="0"/>
              <a:t>= </a:t>
            </a:r>
            <a:r>
              <a:rPr lang="en-US" sz="1800" dirty="0" smtClean="0"/>
              <a:t>7.771 </a:t>
            </a:r>
            <a:r>
              <a:rPr lang="en-US" sz="1800" dirty="0" err="1" smtClean="0"/>
              <a:t>MeV</a:t>
            </a:r>
            <a:endParaRPr lang="en-US" sz="1800" dirty="0" smtClean="0"/>
          </a:p>
          <a:p>
            <a:r>
              <a:rPr lang="en-US" sz="1800" dirty="0" smtClean="0"/>
              <a:t>Neutron captured in the nucleus, followed by </a:t>
            </a:r>
            <a:r>
              <a:rPr lang="en-US" sz="1800" u="sng" dirty="0" err="1" smtClean="0"/>
              <a:t>emi</a:t>
            </a:r>
            <a:r>
              <a:rPr lang="sk-SK" sz="1800" u="sng" dirty="0" err="1" smtClean="0"/>
              <a:t>ssion</a:t>
            </a:r>
            <a:r>
              <a:rPr lang="sk-SK" sz="1800" u="sng" dirty="0" smtClean="0"/>
              <a:t> </a:t>
            </a:r>
            <a:r>
              <a:rPr lang="sk-SK" sz="1800" u="sng" dirty="0" err="1" smtClean="0"/>
              <a:t>of</a:t>
            </a:r>
            <a:r>
              <a:rPr lang="en-US" sz="1800" u="sng" dirty="0" smtClean="0"/>
              <a:t> gamma rays</a:t>
            </a:r>
            <a:endParaRPr lang="sk-SK" sz="1800" u="sng" dirty="0"/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4</a:t>
            </a:fld>
            <a:endParaRPr lang="sk-SK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214554"/>
            <a:ext cx="6993056" cy="3805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>
          <a:xfrm>
            <a:off x="2500298" y="6072206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 </a:t>
            </a:r>
            <a:r>
              <a:rPr lang="sk-SK" dirty="0" err="1" smtClean="0"/>
              <a:t>An</a:t>
            </a:r>
            <a:r>
              <a:rPr lang="sk-SK" dirty="0" smtClean="0"/>
              <a:t> </a:t>
            </a:r>
            <a:r>
              <a:rPr lang="sk-SK" dirty="0" err="1" smtClean="0"/>
              <a:t>illustration</a:t>
            </a:r>
            <a:r>
              <a:rPr lang="sk-SK" dirty="0" smtClean="0"/>
              <a:t> 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en-US" dirty="0" smtClean="0"/>
              <a:t>(n,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 g</a:t>
            </a:r>
            <a:r>
              <a:rPr lang="en-US" dirty="0" smtClean="0"/>
              <a:t>)</a:t>
            </a:r>
            <a:r>
              <a:rPr lang="sk-SK" dirty="0" smtClean="0"/>
              <a:t> </a:t>
            </a:r>
            <a:r>
              <a:rPr lang="sk-SK" dirty="0" err="1" smtClean="0"/>
              <a:t>interaction</a:t>
            </a:r>
            <a:r>
              <a:rPr lang="sk-SK" dirty="0" smtClean="0"/>
              <a:t> 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Experiment</a:t>
            </a:r>
            <a:r>
              <a:rPr lang="sk-SK" sz="2800" dirty="0" err="1" smtClean="0"/>
              <a:t>al</a:t>
            </a:r>
            <a:r>
              <a:rPr lang="sk-SK" sz="2800" dirty="0" smtClean="0"/>
              <a:t> </a:t>
            </a:r>
            <a:r>
              <a:rPr lang="sk-SK" sz="2800" dirty="0" err="1" smtClean="0"/>
              <a:t>setup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LANSCE (</a:t>
            </a:r>
            <a:r>
              <a:rPr lang="sk-SK" sz="1800" dirty="0" smtClean="0"/>
              <a:t>Los </a:t>
            </a:r>
            <a:r>
              <a:rPr lang="sk-SK" sz="1800" dirty="0" err="1" smtClean="0"/>
              <a:t>Alamos</a:t>
            </a:r>
            <a:r>
              <a:rPr lang="en-US" sz="1800" dirty="0" smtClean="0"/>
              <a:t> </a:t>
            </a:r>
            <a:r>
              <a:rPr lang="sk-SK" sz="1800" dirty="0" err="1" smtClean="0"/>
              <a:t>Neutron</a:t>
            </a:r>
            <a:r>
              <a:rPr lang="sk-SK" sz="1800" dirty="0" smtClean="0"/>
              <a:t> </a:t>
            </a:r>
            <a:r>
              <a:rPr lang="sk-SK" sz="1800" dirty="0" err="1" smtClean="0"/>
              <a:t>Science</a:t>
            </a:r>
            <a:r>
              <a:rPr lang="sk-SK" sz="1800" dirty="0" smtClean="0"/>
              <a:t> Center</a:t>
            </a:r>
            <a:r>
              <a:rPr lang="en-US" sz="1800" dirty="0" smtClean="0"/>
              <a:t>) facility,</a:t>
            </a:r>
            <a:r>
              <a:rPr lang="sk-SK" sz="1800" dirty="0" smtClean="0"/>
              <a:t> </a:t>
            </a:r>
            <a:r>
              <a:rPr lang="en-US" sz="1800" dirty="0" smtClean="0"/>
              <a:t>detector</a:t>
            </a:r>
            <a:r>
              <a:rPr lang="en-US" sz="1800" u="sng" dirty="0" smtClean="0"/>
              <a:t> DANCE</a:t>
            </a:r>
            <a:r>
              <a:rPr lang="en-US" sz="1800" dirty="0" smtClean="0"/>
              <a:t> (Detector for Advanced Neutron Capture Experiments)</a:t>
            </a:r>
          </a:p>
          <a:p>
            <a:r>
              <a:rPr lang="en-US" sz="1800" dirty="0" smtClean="0"/>
              <a:t>High efficiency</a:t>
            </a:r>
            <a:r>
              <a:rPr lang="sk-SK" sz="1800" dirty="0" smtClean="0"/>
              <a:t>, </a:t>
            </a:r>
            <a:r>
              <a:rPr lang="sk-SK" sz="1800" dirty="0" err="1" smtClean="0"/>
              <a:t>high</a:t>
            </a:r>
            <a:r>
              <a:rPr lang="sk-SK" sz="1800" dirty="0" smtClean="0"/>
              <a:t> </a:t>
            </a:r>
            <a:r>
              <a:rPr lang="sk-SK" sz="1800" dirty="0" err="1" smtClean="0"/>
              <a:t>segmented</a:t>
            </a:r>
            <a:r>
              <a:rPr lang="sk-SK" sz="1800" dirty="0" smtClean="0"/>
              <a:t> </a:t>
            </a:r>
            <a:r>
              <a:rPr lang="en-US" sz="1800" u="sng" dirty="0" err="1" smtClean="0"/>
              <a:t>scintillator</a:t>
            </a:r>
            <a:r>
              <a:rPr lang="en-US" sz="1800" dirty="0" smtClean="0"/>
              <a:t>, 160 BaF2 crystals</a:t>
            </a:r>
          </a:p>
          <a:p>
            <a:r>
              <a:rPr lang="en-US" sz="1800" u="sng" dirty="0" err="1" smtClean="0"/>
              <a:t>Spallation</a:t>
            </a:r>
            <a:r>
              <a:rPr lang="en-US" sz="1800" u="sng" dirty="0" smtClean="0"/>
              <a:t> source of neutrons</a:t>
            </a:r>
            <a:r>
              <a:rPr lang="en-US" sz="1800" dirty="0" smtClean="0"/>
              <a:t>, neutron energies from thermal up to several </a:t>
            </a:r>
            <a:r>
              <a:rPr lang="en-US" sz="1800" dirty="0" err="1" smtClean="0"/>
              <a:t>MeVs</a:t>
            </a:r>
            <a:endParaRPr lang="en-US" sz="1800" dirty="0" smtClean="0"/>
          </a:p>
          <a:p>
            <a:r>
              <a:rPr lang="en-US" sz="1800" dirty="0" smtClean="0"/>
              <a:t>Neutrons strike 167Er sample in the center of the detector, resulting photons detected by scintillation crystals</a:t>
            </a:r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dirty="0" smtClean="0"/>
              <a:t>21. 4. 20</a:t>
            </a:r>
            <a:endParaRPr lang="sk-SK" dirty="0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5</a:t>
            </a:fld>
            <a:endParaRPr lang="sk-SK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143248"/>
            <a:ext cx="332422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500438"/>
            <a:ext cx="5292476" cy="1834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BlokTextu 5"/>
          <p:cNvSpPr txBox="1"/>
          <p:nvPr/>
        </p:nvSpPr>
        <p:spPr>
          <a:xfrm>
            <a:off x="357158" y="5929330"/>
            <a:ext cx="3929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DANCE </a:t>
            </a:r>
            <a:r>
              <a:rPr lang="sk-SK" dirty="0" err="1" smtClean="0"/>
              <a:t>detector</a:t>
            </a:r>
            <a:r>
              <a:rPr lang="sk-SK" dirty="0" smtClean="0"/>
              <a:t> </a:t>
            </a:r>
            <a:r>
              <a:rPr lang="sk-SK" dirty="0" err="1" smtClean="0"/>
              <a:t>visualized</a:t>
            </a:r>
            <a:r>
              <a:rPr lang="sk-SK" dirty="0" smtClean="0"/>
              <a:t> by Geant4 </a:t>
            </a:r>
            <a:endParaRPr lang="sk-SK" dirty="0"/>
          </a:p>
        </p:txBody>
      </p:sp>
      <p:sp>
        <p:nvSpPr>
          <p:cNvPr id="7" name="BlokTextu 6"/>
          <p:cNvSpPr txBox="1"/>
          <p:nvPr/>
        </p:nvSpPr>
        <p:spPr>
          <a:xfrm>
            <a:off x="4857753" y="5500702"/>
            <a:ext cx="4286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 smtClean="0"/>
              <a:t>Flying</a:t>
            </a:r>
            <a:r>
              <a:rPr lang="sk-SK" dirty="0" smtClean="0"/>
              <a:t> </a:t>
            </a:r>
            <a:r>
              <a:rPr lang="sk-SK" dirty="0" err="1" smtClean="0"/>
              <a:t>path</a:t>
            </a:r>
            <a:r>
              <a:rPr lang="sk-SK" dirty="0" smtClean="0"/>
              <a:t> in </a:t>
            </a:r>
            <a:r>
              <a:rPr lang="sk-SK" dirty="0" err="1" smtClean="0"/>
              <a:t>experimental</a:t>
            </a:r>
            <a:r>
              <a:rPr lang="sk-SK" dirty="0" smtClean="0"/>
              <a:t> </a:t>
            </a:r>
            <a:r>
              <a:rPr lang="sk-SK" dirty="0" err="1" smtClean="0"/>
              <a:t>area</a:t>
            </a:r>
            <a:r>
              <a:rPr lang="sk-SK" dirty="0" smtClean="0"/>
              <a:t> ER-2 in LANSCE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Experiment</a:t>
            </a:r>
            <a:r>
              <a:rPr lang="sk-SK" sz="2800" dirty="0" err="1" smtClean="0"/>
              <a:t>al</a:t>
            </a:r>
            <a:r>
              <a:rPr lang="sk-SK" sz="2800" dirty="0" smtClean="0"/>
              <a:t> </a:t>
            </a:r>
            <a:r>
              <a:rPr lang="sk-SK" sz="2800" dirty="0" err="1" smtClean="0"/>
              <a:t>output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43296" cy="4525963"/>
          </a:xfrm>
        </p:spPr>
        <p:txBody>
          <a:bodyPr>
            <a:normAutofit/>
          </a:bodyPr>
          <a:lstStyle/>
          <a:p>
            <a:r>
              <a:rPr lang="sk-SK" sz="1800" dirty="0" err="1" smtClean="0"/>
              <a:t>Experimental</a:t>
            </a:r>
            <a:r>
              <a:rPr lang="sk-SK" sz="1800" dirty="0" smtClean="0"/>
              <a:t> </a:t>
            </a:r>
            <a:r>
              <a:rPr lang="sk-SK" sz="1800" dirty="0" err="1" smtClean="0"/>
              <a:t>output</a:t>
            </a:r>
            <a:r>
              <a:rPr lang="sk-SK" sz="1800" dirty="0" smtClean="0"/>
              <a:t> – </a:t>
            </a:r>
            <a:r>
              <a:rPr lang="sk-SK" sz="1800" u="sng" dirty="0" err="1" smtClean="0"/>
              <a:t>sum-energy</a:t>
            </a:r>
            <a:r>
              <a:rPr lang="sk-SK" sz="1800" u="sng" dirty="0" smtClean="0"/>
              <a:t> </a:t>
            </a:r>
            <a:r>
              <a:rPr lang="sk-SK" sz="1800" u="sng" dirty="0" err="1" smtClean="0"/>
              <a:t>spectra</a:t>
            </a:r>
            <a:r>
              <a:rPr lang="sk-SK" sz="1800" dirty="0" smtClean="0"/>
              <a:t> </a:t>
            </a:r>
            <a:r>
              <a:rPr lang="sk-SK" sz="1800" dirty="0" err="1" smtClean="0"/>
              <a:t>for</a:t>
            </a:r>
            <a:r>
              <a:rPr lang="sk-SK" sz="1800" dirty="0" smtClean="0"/>
              <a:t> </a:t>
            </a:r>
            <a:r>
              <a:rPr lang="sk-SK" sz="1800" dirty="0" err="1" smtClean="0"/>
              <a:t>different</a:t>
            </a:r>
            <a:r>
              <a:rPr lang="sk-SK" sz="1800" dirty="0" smtClean="0"/>
              <a:t> </a:t>
            </a:r>
            <a:r>
              <a:rPr lang="sk-SK" sz="1800" dirty="0" err="1" smtClean="0"/>
              <a:t>multiplicities</a:t>
            </a:r>
            <a:r>
              <a:rPr lang="sk-SK" sz="1800" dirty="0" smtClean="0"/>
              <a:t> (</a:t>
            </a:r>
            <a:r>
              <a:rPr lang="sk-SK" sz="1800" dirty="0" err="1" smtClean="0"/>
              <a:t>number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photons</a:t>
            </a:r>
            <a:r>
              <a:rPr lang="sk-SK" sz="1800" dirty="0" smtClean="0"/>
              <a:t> per </a:t>
            </a:r>
            <a:r>
              <a:rPr lang="sk-SK" sz="1800" dirty="0" err="1" smtClean="0"/>
              <a:t>event</a:t>
            </a:r>
            <a:r>
              <a:rPr lang="sk-SK" sz="1800" dirty="0" smtClean="0"/>
              <a:t>)</a:t>
            </a:r>
          </a:p>
          <a:p>
            <a:r>
              <a:rPr lang="sk-SK" sz="1800" u="sng" dirty="0" smtClean="0"/>
              <a:t>MSC (</a:t>
            </a:r>
            <a:r>
              <a:rPr lang="sk-SK" sz="1800" u="sng" dirty="0" err="1" smtClean="0"/>
              <a:t>multi-step</a:t>
            </a:r>
            <a:r>
              <a:rPr lang="sk-SK" sz="1800" u="sng" dirty="0" smtClean="0"/>
              <a:t> </a:t>
            </a:r>
            <a:r>
              <a:rPr lang="sk-SK" sz="1800" u="sng" dirty="0" err="1" smtClean="0"/>
              <a:t>cascades</a:t>
            </a:r>
            <a:r>
              <a:rPr lang="sk-SK" sz="1800" u="sng" dirty="0" smtClean="0"/>
              <a:t>) </a:t>
            </a:r>
            <a:r>
              <a:rPr lang="sk-SK" sz="1800" u="sng" dirty="0" err="1" smtClean="0"/>
              <a:t>spectra</a:t>
            </a:r>
            <a:r>
              <a:rPr lang="sk-SK" sz="1800" u="sng" dirty="0" smtClean="0"/>
              <a:t> </a:t>
            </a:r>
            <a:r>
              <a:rPr lang="sk-SK" sz="1800" dirty="0" err="1" smtClean="0"/>
              <a:t>constructed</a:t>
            </a:r>
            <a:r>
              <a:rPr lang="sk-SK" sz="1800" dirty="0" smtClean="0"/>
              <a:t> </a:t>
            </a:r>
            <a:r>
              <a:rPr lang="sk-SK" sz="1800" dirty="0" err="1" smtClean="0"/>
              <a:t>from</a:t>
            </a:r>
            <a:r>
              <a:rPr lang="sk-SK" sz="1800" dirty="0" smtClean="0"/>
              <a:t> </a:t>
            </a:r>
            <a:r>
              <a:rPr lang="sk-SK" sz="1800" dirty="0" err="1" smtClean="0"/>
              <a:t>sum-energy</a:t>
            </a:r>
            <a:r>
              <a:rPr lang="sk-SK" sz="1800" dirty="0" smtClean="0"/>
              <a:t> </a:t>
            </a:r>
            <a:r>
              <a:rPr lang="sk-SK" sz="1800" dirty="0" err="1" smtClean="0"/>
              <a:t>spectra</a:t>
            </a:r>
            <a:r>
              <a:rPr lang="sk-SK" sz="1800" dirty="0" smtClean="0"/>
              <a:t> by </a:t>
            </a:r>
            <a:r>
              <a:rPr lang="sk-SK" sz="1800" dirty="0" err="1" smtClean="0"/>
              <a:t>choosing</a:t>
            </a:r>
            <a:r>
              <a:rPr lang="sk-SK" sz="1800" dirty="0" smtClean="0"/>
              <a:t> </a:t>
            </a:r>
            <a:r>
              <a:rPr lang="sk-SK" sz="1800" dirty="0" err="1" smtClean="0"/>
              <a:t>well-isolated</a:t>
            </a:r>
            <a:r>
              <a:rPr lang="sk-SK" sz="1800" dirty="0" smtClean="0"/>
              <a:t> </a:t>
            </a:r>
            <a:r>
              <a:rPr lang="sk-SK" sz="1800" dirty="0" err="1" smtClean="0"/>
              <a:t>neutron</a:t>
            </a:r>
            <a:r>
              <a:rPr lang="sk-SK" sz="1800" dirty="0" smtClean="0"/>
              <a:t> </a:t>
            </a:r>
            <a:r>
              <a:rPr lang="sk-SK" sz="1800" dirty="0" err="1" smtClean="0"/>
              <a:t>resonances</a:t>
            </a:r>
            <a:r>
              <a:rPr lang="sk-SK" sz="1800" dirty="0" smtClean="0"/>
              <a:t> and a </a:t>
            </a:r>
            <a:r>
              <a:rPr lang="sk-SK" sz="1800" dirty="0" err="1" smtClean="0"/>
              <a:t>narrow</a:t>
            </a:r>
            <a:r>
              <a:rPr lang="sk-SK" sz="1800" dirty="0" smtClean="0"/>
              <a:t> </a:t>
            </a:r>
            <a:r>
              <a:rPr lang="sk-SK" sz="1800" dirty="0" err="1" smtClean="0"/>
              <a:t>photon</a:t>
            </a:r>
            <a:r>
              <a:rPr lang="sk-SK" sz="1800" dirty="0" smtClean="0"/>
              <a:t> </a:t>
            </a:r>
            <a:r>
              <a:rPr lang="sk-SK" sz="1800" dirty="0" err="1" smtClean="0"/>
              <a:t>energy</a:t>
            </a:r>
            <a:r>
              <a:rPr lang="sk-SK" sz="1800" dirty="0" smtClean="0"/>
              <a:t> interval</a:t>
            </a:r>
            <a:endParaRPr lang="sk-SK" sz="1800" dirty="0"/>
          </a:p>
        </p:txBody>
      </p:sp>
      <p:grpSp>
        <p:nvGrpSpPr>
          <p:cNvPr id="9" name="Group 8"/>
          <p:cNvGrpSpPr>
            <a:grpSpLocks noGrp="1"/>
          </p:cNvGrpSpPr>
          <p:nvPr>
            <p:ph sz="half" idx="2"/>
          </p:nvPr>
        </p:nvGrpSpPr>
        <p:grpSpPr bwMode="auto">
          <a:xfrm>
            <a:off x="3929058" y="3214686"/>
            <a:ext cx="5000628" cy="3429024"/>
            <a:chOff x="2400" y="2016"/>
            <a:chExt cx="3120" cy="1968"/>
          </a:xfrm>
        </p:grpSpPr>
        <p:sp>
          <p:nvSpPr>
            <p:cNvPr id="10" name="Line 9"/>
            <p:cNvSpPr>
              <a:spLocks noChangeShapeType="1"/>
            </p:cNvSpPr>
            <p:nvPr/>
          </p:nvSpPr>
          <p:spPr bwMode="auto">
            <a:xfrm rot="5400000">
              <a:off x="3864" y="2184"/>
              <a:ext cx="336" cy="0"/>
            </a:xfrm>
            <a:prstGeom prst="line">
              <a:avLst/>
            </a:prstGeom>
            <a:noFill/>
            <a:ln w="152400">
              <a:solidFill>
                <a:srgbClr val="FF0066"/>
              </a:solidFill>
              <a:round/>
              <a:headEnd/>
              <a:tailEnd type="triangle" w="med" len="sm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cs-CZ"/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2400" y="2208"/>
              <a:ext cx="3120" cy="1776"/>
              <a:chOff x="3024" y="2352"/>
              <a:chExt cx="2736" cy="1536"/>
            </a:xfrm>
          </p:grpSpPr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3120" y="2486"/>
                <a:ext cx="2496" cy="1344"/>
              </a:xfrm>
              <a:prstGeom prst="rect">
                <a:avLst/>
              </a:prstGeom>
              <a:solidFill>
                <a:srgbClr val="CCFFCC">
                  <a:alpha val="50195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cs-CZ"/>
              </a:p>
            </p:txBody>
          </p:sp>
          <p:pic>
            <p:nvPicPr>
              <p:cNvPr id="13" name="Picture 12" descr="Ksp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4" y="2352"/>
                <a:ext cx="2736" cy="1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13"/>
              <p:cNvGrpSpPr>
                <a:grpSpLocks/>
              </p:cNvGrpSpPr>
              <p:nvPr/>
            </p:nvGrpSpPr>
            <p:grpSpPr bwMode="auto">
              <a:xfrm>
                <a:off x="4912" y="3216"/>
                <a:ext cx="752" cy="505"/>
                <a:chOff x="4624" y="3024"/>
                <a:chExt cx="752" cy="505"/>
              </a:xfrm>
            </p:grpSpPr>
            <p:grpSp>
              <p:nvGrpSpPr>
                <p:cNvPr id="15" name="Group 14"/>
                <p:cNvGrpSpPr>
                  <a:grpSpLocks/>
                </p:cNvGrpSpPr>
                <p:nvPr/>
              </p:nvGrpSpPr>
              <p:grpSpPr bwMode="auto">
                <a:xfrm>
                  <a:off x="4624" y="3109"/>
                  <a:ext cx="438" cy="347"/>
                  <a:chOff x="4608" y="2965"/>
                  <a:chExt cx="438" cy="347"/>
                </a:xfrm>
              </p:grpSpPr>
              <p:sp>
                <p:nvSpPr>
                  <p:cNvPr id="20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3089"/>
                    <a:ext cx="438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 type="stealth" w="sm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  <p:sp>
                <p:nvSpPr>
                  <p:cNvPr id="21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3169"/>
                    <a:ext cx="136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 type="stealth" w="sm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  <p:sp>
                <p:nvSpPr>
                  <p:cNvPr id="22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3004"/>
                    <a:ext cx="170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 type="stealth" w="sm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  <p:sp>
                <p:nvSpPr>
                  <p:cNvPr id="23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3253"/>
                    <a:ext cx="204" cy="1"/>
                  </a:xfrm>
                  <a:prstGeom prst="line">
                    <a:avLst/>
                  </a:prstGeom>
                  <a:noFill/>
                  <a:ln w="19050">
                    <a:solidFill>
                      <a:srgbClr val="FF0000"/>
                    </a:solidFill>
                    <a:round/>
                    <a:headEnd/>
                    <a:tailEnd type="stealth" w="sm" len="med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  <p:sp>
                <p:nvSpPr>
                  <p:cNvPr id="24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4608" y="2965"/>
                    <a:ext cx="0" cy="347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cs-CZ"/>
                  </a:p>
                </p:txBody>
              </p:sp>
            </p:grpSp>
            <p:sp>
              <p:nvSpPr>
                <p:cNvPr id="16" name="Text Box 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752" y="3024"/>
                  <a:ext cx="336" cy="1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000"/>
                    <a:t>E</a:t>
                  </a:r>
                  <a:r>
                    <a:rPr lang="en-US" baseline="-25000">
                      <a:latin typeface="Symbol" pitchFamily="18" charset="2"/>
                    </a:rPr>
                    <a:t>g</a:t>
                  </a:r>
                  <a:r>
                    <a:rPr lang="en-US" sz="1000" baseline="-25000">
                      <a:latin typeface="Times New Roman" pitchFamily="18" charset="0"/>
                    </a:rPr>
                    <a:t>1</a:t>
                  </a:r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17" name="Text Box 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5040" y="3120"/>
                  <a:ext cx="336" cy="1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000"/>
                    <a:t>E</a:t>
                  </a:r>
                  <a:r>
                    <a:rPr lang="en-US" baseline="-25000">
                      <a:latin typeface="Symbol" pitchFamily="18" charset="2"/>
                    </a:rPr>
                    <a:t>g</a:t>
                  </a:r>
                  <a:r>
                    <a:rPr lang="en-US" sz="1000" baseline="-25000">
                      <a:latin typeface="Times New Roman" pitchFamily="18" charset="0"/>
                    </a:rPr>
                    <a:t>2</a:t>
                  </a:r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18" name="Text Box 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752" y="3187"/>
                  <a:ext cx="336" cy="14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000"/>
                    <a:t>E</a:t>
                  </a:r>
                  <a:r>
                    <a:rPr lang="en-US" baseline="-25000">
                      <a:latin typeface="Symbol" pitchFamily="18" charset="2"/>
                    </a:rPr>
                    <a:t>g</a:t>
                  </a:r>
                  <a:r>
                    <a:rPr lang="en-US" sz="1000" baseline="-25000">
                      <a:latin typeface="Times New Roman" pitchFamily="18" charset="0"/>
                    </a:rPr>
                    <a:t>3</a:t>
                  </a:r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19" name="Text Box 2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752" y="3379"/>
                  <a:ext cx="336" cy="1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</a:pPr>
                  <a:r>
                    <a:rPr lang="en-US" sz="1000"/>
                    <a:t>E</a:t>
                  </a:r>
                  <a:r>
                    <a:rPr lang="en-US" baseline="-25000">
                      <a:latin typeface="Symbol" pitchFamily="18" charset="2"/>
                    </a:rPr>
                    <a:t>g</a:t>
                  </a:r>
                  <a:r>
                    <a:rPr lang="en-US" sz="1000" baseline="-25000">
                      <a:latin typeface="Times New Roman" pitchFamily="18" charset="0"/>
                    </a:rPr>
                    <a:t>4</a:t>
                  </a:r>
                  <a:endParaRPr lang="en-US" sz="240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26" name="Zástupný symbol dátumu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27" name="Zástupný symbol čísla snímky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6</a:t>
            </a:fld>
            <a:endParaRPr lang="sk-SK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4000496" y="642918"/>
            <a:ext cx="4800600" cy="2667000"/>
            <a:chOff x="192" y="2400"/>
            <a:chExt cx="2825" cy="1497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40" y="2496"/>
              <a:ext cx="2688" cy="1344"/>
            </a:xfrm>
            <a:prstGeom prst="rect">
              <a:avLst/>
            </a:prstGeom>
            <a:solidFill>
              <a:srgbClr val="FFFFCC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cs-CZ"/>
            </a:p>
          </p:txBody>
        </p:sp>
        <p:pic>
          <p:nvPicPr>
            <p:cNvPr id="8" name="Picture 7" descr="Ksum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400"/>
              <a:ext cx="2825" cy="1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BlokTextu 24"/>
          <p:cNvSpPr txBox="1"/>
          <p:nvPr/>
        </p:nvSpPr>
        <p:spPr>
          <a:xfrm>
            <a:off x="1428728" y="5715016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 </a:t>
            </a:r>
            <a:r>
              <a:rPr lang="sk-SK" dirty="0" err="1" smtClean="0"/>
              <a:t>Sum-energy</a:t>
            </a:r>
            <a:r>
              <a:rPr lang="sk-SK" dirty="0" smtClean="0"/>
              <a:t> and MSC </a:t>
            </a:r>
            <a:r>
              <a:rPr lang="sk-SK" dirty="0" err="1" smtClean="0"/>
              <a:t>spectra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Computer simulations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Simulations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en-US" sz="1800" dirty="0" smtClean="0"/>
              <a:t> </a:t>
            </a:r>
            <a:r>
              <a:rPr lang="sk-SK" sz="1800" dirty="0" err="1" smtClean="0"/>
              <a:t>gamma</a:t>
            </a:r>
            <a:r>
              <a:rPr lang="sk-SK" sz="1800" dirty="0" smtClean="0"/>
              <a:t> </a:t>
            </a:r>
            <a:r>
              <a:rPr lang="sk-SK" sz="1800" dirty="0" err="1" smtClean="0"/>
              <a:t>decay</a:t>
            </a:r>
            <a:r>
              <a:rPr lang="sk-SK" sz="1800" dirty="0" smtClean="0"/>
              <a:t> – to </a:t>
            </a:r>
            <a:r>
              <a:rPr lang="sk-SK" sz="1800" dirty="0" err="1" smtClean="0"/>
              <a:t>obtain</a:t>
            </a:r>
            <a:r>
              <a:rPr lang="sk-SK" sz="1800" dirty="0" smtClean="0"/>
              <a:t> </a:t>
            </a:r>
            <a:r>
              <a:rPr lang="sk-SK" sz="1800" dirty="0" err="1" smtClean="0"/>
              <a:t>information</a:t>
            </a:r>
            <a:r>
              <a:rPr lang="sk-SK" sz="1800" dirty="0" smtClean="0"/>
              <a:t> on LD and PSF by </a:t>
            </a:r>
            <a:r>
              <a:rPr lang="sk-SK" sz="1800" dirty="0" err="1" smtClean="0"/>
              <a:t>comparison</a:t>
            </a:r>
            <a:r>
              <a:rPr lang="sk-SK" sz="1800" dirty="0" smtClean="0"/>
              <a:t> to </a:t>
            </a:r>
            <a:r>
              <a:rPr lang="sk-SK" sz="1800" dirty="0" err="1" smtClean="0"/>
              <a:t>experimental</a:t>
            </a:r>
            <a:r>
              <a:rPr lang="sk-SK" sz="1800" dirty="0" smtClean="0"/>
              <a:t> </a:t>
            </a:r>
            <a:r>
              <a:rPr lang="sk-SK" sz="1800" dirty="0" err="1" smtClean="0"/>
              <a:t>data</a:t>
            </a:r>
            <a:endParaRPr lang="en-US" sz="1800" dirty="0" smtClean="0"/>
          </a:p>
          <a:p>
            <a:r>
              <a:rPr lang="en-US" sz="1800" dirty="0" smtClean="0"/>
              <a:t>Algorithm based on validity </a:t>
            </a:r>
            <a:r>
              <a:rPr lang="sk-SK" sz="1800" u="sng" dirty="0" smtClean="0"/>
              <a:t>s</a:t>
            </a:r>
            <a:r>
              <a:rPr lang="en-US" sz="1800" u="sng" dirty="0" err="1" smtClean="0"/>
              <a:t>tatistical</a:t>
            </a:r>
            <a:r>
              <a:rPr lang="en-US" sz="1800" u="sng" dirty="0" smtClean="0"/>
              <a:t> </a:t>
            </a:r>
            <a:r>
              <a:rPr lang="sk-SK" sz="1800" u="sng" dirty="0" smtClean="0"/>
              <a:t>m</a:t>
            </a:r>
            <a:r>
              <a:rPr lang="en-US" sz="1800" u="sng" dirty="0" err="1" smtClean="0"/>
              <a:t>odel</a:t>
            </a:r>
            <a:endParaRPr lang="sk-SK" sz="1800" u="sng" dirty="0" smtClean="0"/>
          </a:p>
          <a:p>
            <a:r>
              <a:rPr lang="sk-SK" sz="1800" dirty="0" err="1" smtClean="0"/>
              <a:t>Various</a:t>
            </a:r>
            <a:r>
              <a:rPr lang="sk-SK" sz="1800" dirty="0" smtClean="0"/>
              <a:t> </a:t>
            </a:r>
            <a:r>
              <a:rPr lang="sk-SK" sz="1800" dirty="0" err="1" smtClean="0"/>
              <a:t>models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LD and PSF </a:t>
            </a:r>
            <a:r>
              <a:rPr lang="sk-SK" sz="1800" dirty="0" err="1" smtClean="0"/>
              <a:t>can</a:t>
            </a:r>
            <a:r>
              <a:rPr lang="sk-SK" sz="1800" dirty="0" smtClean="0"/>
              <a:t> </a:t>
            </a:r>
            <a:r>
              <a:rPr lang="sk-SK" sz="1800" dirty="0" err="1" smtClean="0"/>
              <a:t>be</a:t>
            </a:r>
            <a:r>
              <a:rPr lang="sk-SK" sz="1800" dirty="0" smtClean="0"/>
              <a:t> </a:t>
            </a:r>
            <a:r>
              <a:rPr lang="sk-SK" sz="1800" dirty="0" err="1" smtClean="0"/>
              <a:t>tested</a:t>
            </a:r>
            <a:endParaRPr lang="en-US" sz="1800" dirty="0" smtClean="0"/>
          </a:p>
          <a:p>
            <a:r>
              <a:rPr lang="en-US" sz="1800" dirty="0" smtClean="0"/>
              <a:t>Output: a set of levels and their properties (spin, parity, radiation width, branching intensities) called </a:t>
            </a:r>
            <a:r>
              <a:rPr lang="en-US" sz="1800" u="sng" dirty="0" smtClean="0"/>
              <a:t>nuclear realization </a:t>
            </a:r>
            <a:endParaRPr lang="sk-SK" sz="1800" u="sng" dirty="0" smtClean="0"/>
          </a:p>
          <a:p>
            <a:r>
              <a:rPr lang="sk-SK" sz="1800" dirty="0" err="1" smtClean="0"/>
              <a:t>Necessary</a:t>
            </a:r>
            <a:r>
              <a:rPr lang="sk-SK" sz="1800" dirty="0" smtClean="0"/>
              <a:t> to </a:t>
            </a:r>
            <a:r>
              <a:rPr lang="sk-SK" sz="1800" dirty="0" err="1" smtClean="0"/>
              <a:t>include</a:t>
            </a:r>
            <a:r>
              <a:rPr lang="sk-SK" sz="1800" dirty="0" smtClean="0"/>
              <a:t> </a:t>
            </a:r>
            <a:r>
              <a:rPr lang="sk-SK" sz="1800" dirty="0" err="1" smtClean="0"/>
              <a:t>also</a:t>
            </a:r>
            <a:r>
              <a:rPr lang="sk-SK" sz="1800" dirty="0" smtClean="0"/>
              <a:t> </a:t>
            </a:r>
            <a:r>
              <a:rPr lang="sk-SK" sz="1800" dirty="0" err="1" smtClean="0"/>
              <a:t>simulation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the</a:t>
            </a:r>
            <a:r>
              <a:rPr lang="sk-SK" sz="1800" dirty="0" smtClean="0"/>
              <a:t> </a:t>
            </a:r>
            <a:r>
              <a:rPr lang="sk-SK" sz="1800" dirty="0" err="1" smtClean="0"/>
              <a:t>detector</a:t>
            </a:r>
            <a:r>
              <a:rPr lang="sk-SK" sz="1800" dirty="0" smtClean="0"/>
              <a:t> </a:t>
            </a:r>
            <a:r>
              <a:rPr lang="sk-SK" sz="1800" dirty="0" err="1" smtClean="0"/>
              <a:t>response</a:t>
            </a:r>
            <a:r>
              <a:rPr lang="sk-SK" sz="1800" dirty="0" smtClean="0"/>
              <a:t> (Geant4)</a:t>
            </a:r>
          </a:p>
          <a:p>
            <a:endParaRPr lang="sk-SK" sz="1800" dirty="0" smtClean="0"/>
          </a:p>
          <a:p>
            <a:r>
              <a:rPr lang="en-US" sz="1800" dirty="0" smtClean="0"/>
              <a:t>Two mostly used phenomenological models of LD </a:t>
            </a:r>
            <a:r>
              <a:rPr lang="en-US" sz="1800" i="1" dirty="0" smtClean="0"/>
              <a:t>– Back-Shifted Fermi Gas</a:t>
            </a:r>
            <a:r>
              <a:rPr lang="en-US" sz="1800" dirty="0" smtClean="0"/>
              <a:t> and </a:t>
            </a:r>
            <a:r>
              <a:rPr lang="en-US" sz="1800" i="1" dirty="0" smtClean="0"/>
              <a:t>Constant Temperature Model</a:t>
            </a:r>
          </a:p>
          <a:p>
            <a:endParaRPr lang="sk-SK" sz="1800" dirty="0" smtClean="0"/>
          </a:p>
          <a:p>
            <a:endParaRPr lang="sk-SK" sz="1800" dirty="0" smtClean="0"/>
          </a:p>
          <a:p>
            <a:endParaRPr lang="sk-SK" sz="1800" dirty="0"/>
          </a:p>
        </p:txBody>
      </p:sp>
      <p:sp>
        <p:nvSpPr>
          <p:cNvPr id="8" name="Zástupný symbol dátumu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7</a:t>
            </a:fld>
            <a:endParaRPr lang="sk-SK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852334"/>
            <a:ext cx="4214842" cy="300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>
          <a:xfrm>
            <a:off x="4714876" y="557214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energy</a:t>
            </a:r>
            <a:r>
              <a:rPr lang="sk-SK" dirty="0" smtClean="0"/>
              <a:t> </a:t>
            </a:r>
            <a:r>
              <a:rPr lang="sk-SK" dirty="0" err="1" smtClean="0"/>
              <a:t>dependence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level</a:t>
            </a:r>
            <a:r>
              <a:rPr lang="sk-SK" dirty="0" smtClean="0"/>
              <a:t> </a:t>
            </a:r>
            <a:r>
              <a:rPr lang="sk-SK" dirty="0" err="1" smtClean="0"/>
              <a:t>density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r>
              <a:rPr lang="sk-SK" sz="2800" dirty="0" err="1" smtClean="0"/>
              <a:t>Computer</a:t>
            </a:r>
            <a:r>
              <a:rPr lang="sk-SK" sz="2800" dirty="0" smtClean="0"/>
              <a:t> </a:t>
            </a:r>
            <a:r>
              <a:rPr lang="sk-SK" sz="2800" dirty="0" err="1" smtClean="0"/>
              <a:t>simulations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Electromagnetic transitions -different </a:t>
            </a:r>
            <a:r>
              <a:rPr lang="en-US" sz="1800" u="sng" dirty="0" smtClean="0"/>
              <a:t>types</a:t>
            </a:r>
            <a:r>
              <a:rPr lang="en-US" sz="1800" dirty="0" smtClean="0"/>
              <a:t> (electric and magnetic) and </a:t>
            </a:r>
            <a:r>
              <a:rPr lang="en-US" sz="1800" u="sng" dirty="0" err="1" smtClean="0"/>
              <a:t>multipolarit</a:t>
            </a:r>
            <a:r>
              <a:rPr lang="sk-SK" sz="1800" u="sng" dirty="0" err="1" smtClean="0"/>
              <a:t>ies</a:t>
            </a:r>
            <a:r>
              <a:rPr lang="en-US" sz="1800" dirty="0" smtClean="0"/>
              <a:t> (1, 2, 3…)</a:t>
            </a:r>
          </a:p>
          <a:p>
            <a:r>
              <a:rPr lang="en-US" sz="1800" dirty="0" smtClean="0"/>
              <a:t>E1, M1</a:t>
            </a:r>
            <a:r>
              <a:rPr lang="sk-SK" sz="1800" dirty="0" smtClean="0"/>
              <a:t> and </a:t>
            </a:r>
            <a:r>
              <a:rPr lang="en-US" sz="1800" dirty="0" smtClean="0"/>
              <a:t>E2 </a:t>
            </a:r>
            <a:r>
              <a:rPr lang="sk-SK" sz="1800" dirty="0" err="1" smtClean="0"/>
              <a:t>transitions</a:t>
            </a:r>
            <a:r>
              <a:rPr lang="sk-SK" sz="1800" dirty="0" smtClean="0"/>
              <a:t> </a:t>
            </a:r>
            <a:r>
              <a:rPr lang="sk-SK" sz="1800" dirty="0" err="1" smtClean="0"/>
              <a:t>give</a:t>
            </a:r>
            <a:r>
              <a:rPr lang="sk-SK" sz="1800" dirty="0" smtClean="0"/>
              <a:t> </a:t>
            </a:r>
            <a:r>
              <a:rPr lang="sk-SK" sz="1800" dirty="0" err="1" smtClean="0"/>
              <a:t>main</a:t>
            </a:r>
            <a:r>
              <a:rPr lang="sk-SK" sz="1800" dirty="0" smtClean="0"/>
              <a:t> </a:t>
            </a:r>
            <a:r>
              <a:rPr lang="sk-SK" sz="1800" dirty="0" err="1" smtClean="0"/>
              <a:t>contribution</a:t>
            </a:r>
            <a:r>
              <a:rPr lang="sk-SK" sz="1800" dirty="0" smtClean="0"/>
              <a:t>, </a:t>
            </a:r>
            <a:r>
              <a:rPr lang="sk-SK" sz="1800" dirty="0" err="1" smtClean="0"/>
              <a:t>higher</a:t>
            </a:r>
            <a:r>
              <a:rPr lang="sk-SK" sz="1800" dirty="0" smtClean="0"/>
              <a:t> </a:t>
            </a:r>
            <a:r>
              <a:rPr lang="sk-SK" sz="1800" dirty="0" err="1" smtClean="0"/>
              <a:t>multipolarities</a:t>
            </a:r>
            <a:r>
              <a:rPr lang="sk-SK" sz="1800" dirty="0" smtClean="0"/>
              <a:t> </a:t>
            </a:r>
            <a:r>
              <a:rPr lang="sk-SK" sz="1800" dirty="0" err="1" smtClean="0"/>
              <a:t>strongly</a:t>
            </a:r>
            <a:r>
              <a:rPr lang="sk-SK" sz="1800" dirty="0" smtClean="0"/>
              <a:t> </a:t>
            </a:r>
            <a:r>
              <a:rPr lang="sk-SK" sz="1800" dirty="0" err="1" smtClean="0"/>
              <a:t>su</a:t>
            </a:r>
            <a:r>
              <a:rPr lang="en-US" sz="1800" dirty="0" err="1" smtClean="0"/>
              <a:t>ppressed</a:t>
            </a:r>
            <a:r>
              <a:rPr lang="en-US" sz="1800" dirty="0" smtClean="0"/>
              <a:t> </a:t>
            </a:r>
            <a:endParaRPr lang="sk-SK" sz="1800" dirty="0" smtClean="0"/>
          </a:p>
          <a:p>
            <a:r>
              <a:rPr lang="sk-SK" sz="1800" dirty="0" err="1" smtClean="0"/>
              <a:t>Different</a:t>
            </a:r>
            <a:r>
              <a:rPr lang="sk-SK" sz="1800" dirty="0" smtClean="0"/>
              <a:t> </a:t>
            </a:r>
            <a:r>
              <a:rPr lang="sk-SK" sz="1800" dirty="0" err="1" smtClean="0"/>
              <a:t>PSFs</a:t>
            </a:r>
            <a:r>
              <a:rPr lang="sk-SK" sz="1800" dirty="0" smtClean="0"/>
              <a:t> </a:t>
            </a:r>
            <a:r>
              <a:rPr lang="sk-SK" sz="1800" dirty="0" err="1" smtClean="0"/>
              <a:t>for</a:t>
            </a:r>
            <a:r>
              <a:rPr lang="sk-SK" sz="1800" dirty="0" smtClean="0"/>
              <a:t> </a:t>
            </a:r>
            <a:r>
              <a:rPr lang="sk-SK" sz="1800" dirty="0" err="1" smtClean="0"/>
              <a:t>different</a:t>
            </a:r>
            <a:r>
              <a:rPr lang="sk-SK" sz="1800" dirty="0" smtClean="0"/>
              <a:t> </a:t>
            </a:r>
            <a:r>
              <a:rPr lang="sk-SK" sz="1800" dirty="0" err="1" smtClean="0"/>
              <a:t>types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</a:t>
            </a:r>
            <a:r>
              <a:rPr lang="sk-SK" sz="1800" dirty="0" err="1" smtClean="0"/>
              <a:t>transitions</a:t>
            </a:r>
            <a:endParaRPr lang="sk-SK" sz="1800" dirty="0" smtClean="0"/>
          </a:p>
          <a:p>
            <a:r>
              <a:rPr lang="sk-SK" sz="1800" dirty="0" smtClean="0"/>
              <a:t>E1 </a:t>
            </a:r>
            <a:r>
              <a:rPr lang="sk-SK" sz="1800" dirty="0" err="1" smtClean="0"/>
              <a:t>transitions</a:t>
            </a:r>
            <a:r>
              <a:rPr lang="sk-SK" sz="1800" dirty="0" smtClean="0"/>
              <a:t> </a:t>
            </a:r>
            <a:r>
              <a:rPr lang="sk-SK" sz="1800" dirty="0" err="1" smtClean="0"/>
              <a:t>dominant</a:t>
            </a:r>
            <a:endParaRPr lang="en-US" sz="1800" dirty="0" smtClean="0"/>
          </a:p>
          <a:p>
            <a:r>
              <a:rPr lang="sk-SK" sz="1800" dirty="0" smtClean="0"/>
              <a:t> </a:t>
            </a:r>
            <a:r>
              <a:rPr lang="sk-SK" sz="1800" dirty="0" err="1" smtClean="0"/>
              <a:t>Different</a:t>
            </a:r>
            <a:r>
              <a:rPr lang="sk-SK" sz="1800" dirty="0" smtClean="0"/>
              <a:t> p</a:t>
            </a:r>
            <a:r>
              <a:rPr lang="en-US" sz="1800" dirty="0" err="1" smtClean="0"/>
              <a:t>henomenological</a:t>
            </a:r>
            <a:r>
              <a:rPr lang="en-US" sz="1800" dirty="0" smtClean="0"/>
              <a:t> models</a:t>
            </a:r>
            <a:r>
              <a:rPr lang="sk-SK" sz="1800" dirty="0" smtClean="0"/>
              <a:t> </a:t>
            </a:r>
            <a:r>
              <a:rPr lang="sk-SK" sz="1800" dirty="0" err="1" smtClean="0"/>
              <a:t>visualized</a:t>
            </a:r>
            <a:r>
              <a:rPr lang="sk-SK" sz="1800" dirty="0" smtClean="0"/>
              <a:t> </a:t>
            </a:r>
            <a:r>
              <a:rPr lang="sk-SK" sz="1800" dirty="0" smtClean="0"/>
              <a:t>in </a:t>
            </a:r>
            <a:r>
              <a:rPr lang="sk-SK" sz="1800" dirty="0" err="1" smtClean="0"/>
              <a:t>the</a:t>
            </a:r>
            <a:r>
              <a:rPr lang="sk-SK" sz="1800" dirty="0" smtClean="0"/>
              <a:t> </a:t>
            </a:r>
            <a:r>
              <a:rPr lang="sk-SK" sz="1800" dirty="0" err="1" smtClean="0"/>
              <a:t>figures</a:t>
            </a:r>
            <a:r>
              <a:rPr lang="sk-SK" sz="1800" dirty="0" smtClean="0"/>
              <a:t> </a:t>
            </a:r>
            <a:r>
              <a:rPr lang="sk-SK" sz="1800" dirty="0" err="1" smtClean="0"/>
              <a:t>below</a:t>
            </a:r>
            <a:endParaRPr lang="sk-SK" sz="1800" dirty="0"/>
          </a:p>
        </p:txBody>
      </p:sp>
      <p:sp>
        <p:nvSpPr>
          <p:cNvPr id="14" name="Zástupný symbol dátumu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15" name="Zástupný symbol čísla snímky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8</a:t>
            </a:fld>
            <a:endParaRPr lang="sk-SK"/>
          </a:p>
        </p:txBody>
      </p:sp>
      <p:sp>
        <p:nvSpPr>
          <p:cNvPr id="5" name="BlokTextu 4"/>
          <p:cNvSpPr txBox="1"/>
          <p:nvPr/>
        </p:nvSpPr>
        <p:spPr>
          <a:xfrm>
            <a:off x="1285852" y="6143644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models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E1 PSF</a:t>
            </a:r>
            <a:endParaRPr lang="sk-SK" dirty="0"/>
          </a:p>
        </p:txBody>
      </p:sp>
      <p:pic>
        <p:nvPicPr>
          <p:cNvPr id="7" name="Picture 16" descr="C:\ORNL\tex\seminars\n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071810"/>
            <a:ext cx="4429156" cy="30658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ĺžnik 8"/>
          <p:cNvSpPr/>
          <p:nvPr/>
        </p:nvSpPr>
        <p:spPr>
          <a:xfrm>
            <a:off x="1285852" y="4357694"/>
            <a:ext cx="157163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10" name="Picture 8" descr="C:\ORNL\tex\seminars\a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0909" y="3143248"/>
            <a:ext cx="4383091" cy="29565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dĺžnik 10"/>
          <p:cNvSpPr/>
          <p:nvPr/>
        </p:nvSpPr>
        <p:spPr>
          <a:xfrm>
            <a:off x="5715008" y="4572008"/>
            <a:ext cx="1143008" cy="142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2" name="Obdĺžnik 11"/>
          <p:cNvSpPr/>
          <p:nvPr/>
        </p:nvSpPr>
        <p:spPr>
          <a:xfrm>
            <a:off x="7000892" y="4643446"/>
            <a:ext cx="142876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3" name="Obdĺžnik 12"/>
          <p:cNvSpPr/>
          <p:nvPr/>
        </p:nvSpPr>
        <p:spPr>
          <a:xfrm>
            <a:off x="6858016" y="4572008"/>
            <a:ext cx="71438" cy="71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16" name="BlokTextu 15"/>
          <p:cNvSpPr txBox="1"/>
          <p:nvPr/>
        </p:nvSpPr>
        <p:spPr>
          <a:xfrm>
            <a:off x="5857884" y="6143645"/>
            <a:ext cx="2928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models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M1 PSF</a:t>
            </a:r>
          </a:p>
          <a:p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71504"/>
          </a:xfrm>
        </p:spPr>
        <p:txBody>
          <a:bodyPr>
            <a:normAutofit/>
          </a:bodyPr>
          <a:lstStyle/>
          <a:p>
            <a:r>
              <a:rPr lang="sk-SK" sz="2800" dirty="0" err="1" smtClean="0"/>
              <a:t>Results</a:t>
            </a:r>
            <a:endParaRPr lang="sk-SK" sz="28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sk-SK" sz="1800" dirty="0" err="1" smtClean="0"/>
              <a:t>Different</a:t>
            </a:r>
            <a:r>
              <a:rPr lang="sk-SK" sz="1800" dirty="0" smtClean="0"/>
              <a:t> </a:t>
            </a:r>
            <a:r>
              <a:rPr lang="sk-SK" sz="1800" dirty="0" err="1" smtClean="0"/>
              <a:t>models</a:t>
            </a:r>
            <a:r>
              <a:rPr lang="sk-SK" sz="1800" dirty="0" smtClean="0"/>
              <a:t> </a:t>
            </a:r>
            <a:r>
              <a:rPr lang="sk-SK" sz="1800" dirty="0" err="1" smtClean="0"/>
              <a:t>of</a:t>
            </a:r>
            <a:r>
              <a:rPr lang="sk-SK" sz="1800" dirty="0" smtClean="0"/>
              <a:t> LD and PSF </a:t>
            </a:r>
            <a:r>
              <a:rPr lang="sk-SK" sz="1800" dirty="0" err="1" smtClean="0"/>
              <a:t>were</a:t>
            </a:r>
            <a:r>
              <a:rPr lang="sk-SK" sz="1800" dirty="0" smtClean="0"/>
              <a:t> </a:t>
            </a:r>
            <a:r>
              <a:rPr lang="sk-SK" sz="1800" dirty="0" err="1" smtClean="0"/>
              <a:t>used</a:t>
            </a:r>
            <a:endParaRPr lang="sk-SK" sz="1800" dirty="0" smtClean="0"/>
          </a:p>
          <a:p>
            <a:r>
              <a:rPr lang="sk-SK" sz="1800" dirty="0" smtClean="0"/>
              <a:t>MSC </a:t>
            </a:r>
            <a:r>
              <a:rPr lang="sk-SK" sz="1800" dirty="0" err="1" smtClean="0"/>
              <a:t>spectra</a:t>
            </a:r>
            <a:endParaRPr lang="sk-SK" sz="1800" dirty="0"/>
          </a:p>
        </p:txBody>
      </p:sp>
      <p:sp>
        <p:nvSpPr>
          <p:cNvPr id="20" name="Zástupný symbol dátumu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k-SK" smtClean="0"/>
              <a:t>21. 4. 2017</a:t>
            </a:r>
            <a:endParaRPr lang="sk-SK"/>
          </a:p>
        </p:txBody>
      </p:sp>
      <p:sp>
        <p:nvSpPr>
          <p:cNvPr id="21" name="Zástupný symbol čísla snímky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809B1-2AA8-4E53-BCB9-BD99421130DD}" type="slidenum">
              <a:rPr lang="sk-SK" smtClean="0"/>
              <a:pPr/>
              <a:t>9</a:t>
            </a:fld>
            <a:endParaRPr lang="sk-SK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85926"/>
            <a:ext cx="6357982" cy="46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>
          <a:xfrm>
            <a:off x="6572264" y="4929198"/>
            <a:ext cx="22746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 smtClean="0"/>
              <a:t>MSC </a:t>
            </a:r>
            <a:r>
              <a:rPr lang="sk-SK" dirty="0" err="1" smtClean="0"/>
              <a:t>spectra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two</a:t>
            </a:r>
            <a:r>
              <a:rPr lang="sk-SK" dirty="0" smtClean="0"/>
              <a:t> </a:t>
            </a:r>
          </a:p>
          <a:p>
            <a:r>
              <a:rPr lang="sk-SK" dirty="0" err="1" smtClean="0"/>
              <a:t>different</a:t>
            </a:r>
            <a:r>
              <a:rPr lang="sk-SK" dirty="0" smtClean="0"/>
              <a:t> </a:t>
            </a:r>
            <a:r>
              <a:rPr lang="sk-SK" dirty="0" err="1" smtClean="0"/>
              <a:t>models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LD</a:t>
            </a:r>
          </a:p>
          <a:p>
            <a:r>
              <a:rPr lang="sk-SK" dirty="0" smtClean="0"/>
              <a:t> and PSF</a:t>
            </a: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1994</TotalTime>
  <Words>711</Words>
  <Application>Microsoft Office PowerPoint</Application>
  <PresentationFormat>Prezentácia na obrazovke (4:3)</PresentationFormat>
  <Paragraphs>117</Paragraphs>
  <Slides>12</Slides>
  <Notes>3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12</vt:i4>
      </vt:variant>
    </vt:vector>
  </HeadingPairs>
  <TitlesOfParts>
    <vt:vector size="14" baseType="lpstr">
      <vt:lpstr>Motív Office</vt:lpstr>
      <vt:lpstr>Fotografie</vt:lpstr>
      <vt:lpstr>Photon strength functions in 168Er from multi-step gamma cascade measurement at DANCE</vt:lpstr>
      <vt:lpstr>Outline</vt:lpstr>
      <vt:lpstr>Snímka 3</vt:lpstr>
      <vt:lpstr>Neutron capture reaction</vt:lpstr>
      <vt:lpstr>Experimental setup</vt:lpstr>
      <vt:lpstr>Experimental output</vt:lpstr>
      <vt:lpstr>Computer simulations</vt:lpstr>
      <vt:lpstr>Computer simulations</vt:lpstr>
      <vt:lpstr>Results</vt:lpstr>
      <vt:lpstr>Results</vt:lpstr>
      <vt:lpstr>Results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Snímka 1</dc:title>
  <dc:creator>nb</dc:creator>
  <cp:lastModifiedBy>nb</cp:lastModifiedBy>
  <cp:revision>169</cp:revision>
  <dcterms:created xsi:type="dcterms:W3CDTF">2017-04-12T07:01:54Z</dcterms:created>
  <dcterms:modified xsi:type="dcterms:W3CDTF">2017-04-21T16:13:51Z</dcterms:modified>
</cp:coreProperties>
</file>