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4"/>
  </p:sldMasterIdLst>
  <p:notesMasterIdLst>
    <p:notesMasterId r:id="rId48"/>
  </p:notesMasterIdLst>
  <p:handoutMasterIdLst>
    <p:handoutMasterId r:id="rId49"/>
  </p:handoutMasterIdLst>
  <p:sldIdLst>
    <p:sldId id="3594" r:id="rId5"/>
    <p:sldId id="3266" r:id="rId6"/>
    <p:sldId id="3432" r:id="rId7"/>
    <p:sldId id="2671" r:id="rId8"/>
    <p:sldId id="3103" r:id="rId9"/>
    <p:sldId id="5082" r:id="rId10"/>
    <p:sldId id="4918" r:id="rId11"/>
    <p:sldId id="5098" r:id="rId12"/>
    <p:sldId id="5083" r:id="rId13"/>
    <p:sldId id="5093" r:id="rId14"/>
    <p:sldId id="5089" r:id="rId15"/>
    <p:sldId id="5088" r:id="rId16"/>
    <p:sldId id="5090" r:id="rId17"/>
    <p:sldId id="5091" r:id="rId18"/>
    <p:sldId id="5092" r:id="rId19"/>
    <p:sldId id="5078" r:id="rId20"/>
    <p:sldId id="3373" r:id="rId21"/>
    <p:sldId id="5079" r:id="rId22"/>
    <p:sldId id="4750" r:id="rId23"/>
    <p:sldId id="4784" r:id="rId24"/>
    <p:sldId id="4700" r:id="rId25"/>
    <p:sldId id="5058" r:id="rId26"/>
    <p:sldId id="5080" r:id="rId27"/>
    <p:sldId id="4851" r:id="rId28"/>
    <p:sldId id="5059" r:id="rId29"/>
    <p:sldId id="5060" r:id="rId30"/>
    <p:sldId id="5061" r:id="rId31"/>
    <p:sldId id="5062" r:id="rId32"/>
    <p:sldId id="5068" r:id="rId33"/>
    <p:sldId id="5081" r:id="rId34"/>
    <p:sldId id="5085" r:id="rId35"/>
    <p:sldId id="4782" r:id="rId36"/>
    <p:sldId id="4783" r:id="rId37"/>
    <p:sldId id="5095" r:id="rId38"/>
    <p:sldId id="5097" r:id="rId39"/>
    <p:sldId id="3034" r:id="rId40"/>
    <p:sldId id="5094" r:id="rId41"/>
    <p:sldId id="5057" r:id="rId42"/>
    <p:sldId id="5069" r:id="rId43"/>
    <p:sldId id="5071" r:id="rId44"/>
    <p:sldId id="5072" r:id="rId45"/>
    <p:sldId id="5073" r:id="rId46"/>
    <p:sldId id="5074" r:id="rId4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34913D"/>
    <a:srgbClr val="0000FF"/>
    <a:srgbClr val="FFFF70"/>
    <a:srgbClr val="B00000"/>
    <a:srgbClr val="FF0000"/>
    <a:srgbClr val="4BC995"/>
    <a:srgbClr val="7D1E33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19" autoAdjust="0"/>
    <p:restoredTop sz="93380" autoAdjust="0"/>
  </p:normalViewPr>
  <p:slideViewPr>
    <p:cSldViewPr>
      <p:cViewPr varScale="1">
        <p:scale>
          <a:sx n="114" d="100"/>
          <a:sy n="114" d="100"/>
        </p:scale>
        <p:origin x="1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6616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1CEA25-2264-E049-8AB1-883035214C59}" type="slidenum">
              <a:rPr lang="fr-FR">
                <a:latin typeface="Times New Roman" pitchFamily="4" charset="0"/>
              </a:rPr>
              <a:pPr/>
              <a:t>0</a:t>
            </a:fld>
            <a:endParaRPr lang="fr-FR">
              <a:latin typeface="Times New Roman" pitchFamily="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5A74E-44B9-394B-84F4-F392643B6CD1}" type="slidenum">
              <a:rPr lang="en-US"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7D66B-D317-7345-B7CC-4451CA6CE2B3}" type="slidenum">
              <a:rPr lang="fr-FR"/>
              <a:pPr/>
              <a:t>3</a:t>
            </a:fld>
            <a:endParaRPr lang="fr-FR"/>
          </a:p>
        </p:txBody>
      </p:sp>
      <p:sp>
        <p:nvSpPr>
          <p:cNvPr id="1146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96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219C5-CF6C-6F48-92FF-38302DE2EA1D}" type="slidenum">
              <a:rPr lang="fr-FR">
                <a:latin typeface="Times New Roman" pitchFamily="-84" charset="0"/>
              </a:rPr>
              <a:pPr/>
              <a:t>4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923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30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8DE8FC-6038-164E-BAAC-8CF35F1B0B40}" type="slidenum">
              <a:rPr lang="en-US">
                <a:latin typeface="Times New Roman" pitchFamily="4" charset="0"/>
              </a:rPr>
              <a:pPr/>
              <a:t>12</a:t>
            </a:fld>
            <a:endParaRPr lang="en-US">
              <a:latin typeface="Times New Roman" pitchFamily="4" charset="0"/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4306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3FAA7E-02C0-EF4B-B909-772E35B89284}" type="slidenum">
              <a:rPr lang="en-US" sz="1300">
                <a:latin typeface="Times New Roman" pitchFamily="4" charset="0"/>
                <a:ea typeface="ＭＳ Ｐゴシック" pitchFamily="4" charset="-128"/>
                <a:cs typeface="ＭＳ Ｐゴシック" pitchFamily="4" charset="-128"/>
              </a:rPr>
              <a:pPr/>
              <a:t>13</a:t>
            </a:fld>
            <a:endParaRPr lang="en-US" sz="1300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936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23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16416" y="6315075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85150" y="6315075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8424" y="6315075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65FE0CE3-D478-5253-B1F9-B74FD7991EA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8028384" y="6315075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EE9ABDC2-2BB3-D84A-A24A-EEC16E12EAAE}" type="slidenum">
              <a:rPr lang="fr-CH" smtClean="0">
                <a:latin typeface="Times New Roman" pitchFamily="4" charset="0"/>
              </a:rPr>
              <a:pPr/>
              <a:t>0</a:t>
            </a:fld>
            <a:r>
              <a:rPr lang="fr-CH">
                <a:latin typeface="Times New Roman" pitchFamily="4" charset="0"/>
              </a:rPr>
              <a:t> </a:t>
            </a:r>
            <a:endParaRPr lang="fr-FR">
              <a:latin typeface="Times New Roman" pitchFamily="4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_lecture5</a:t>
            </a: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6745" name="Text Box 9"/>
          <p:cNvSpPr txBox="1">
            <a:spLocks noChangeArrowheads="1"/>
          </p:cNvSpPr>
          <p:nvPr/>
        </p:nvSpPr>
        <p:spPr bwMode="auto">
          <a:xfrm>
            <a:off x="467544" y="980728"/>
            <a:ext cx="8305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4000" b="1" i="1" dirty="0">
                <a:solidFill>
                  <a:schemeClr val="bg1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Review and Prospects of Higgs            </a:t>
            </a:r>
          </a:p>
          <a:p>
            <a:pPr eaLnBrk="0" hangingPunct="0">
              <a:defRPr/>
            </a:pPr>
            <a:r>
              <a:rPr lang="en-US" sz="4000" b="1" i="1" dirty="0">
                <a:solidFill>
                  <a:schemeClr val="bg1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           Physics from CMS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11016" y="3352801"/>
            <a:ext cx="3421129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UC-Davis California USA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NYT, Singapore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July 4</a:t>
            </a:r>
            <a:r>
              <a:rPr lang="en-US" sz="1600" baseline="300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th</a:t>
            </a: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   On-Line Workshop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18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2559D-255A-3BBD-4B31-E47CFA84B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731" y="5733256"/>
            <a:ext cx="6593484" cy="512645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DB546154-A0DB-2C7A-F8E5-A1A7674F0E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1989" y="5286911"/>
            <a:ext cx="3161989" cy="13234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CDC0B-C58B-0C4D-96D9-A2AB233FD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140968"/>
            <a:ext cx="7239000" cy="904875"/>
          </a:xfrm>
        </p:spPr>
        <p:txBody>
          <a:bodyPr/>
          <a:lstStyle/>
          <a:p>
            <a:r>
              <a:rPr lang="en-CH" dirty="0"/>
              <a:t>July 4th  2012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D932D-6746-64F4-3E41-900323F5A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2972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54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6"/>
          <p:cNvSpPr txBox="1">
            <a:spLocks noChangeArrowheads="1"/>
          </p:cNvSpPr>
          <p:nvPr/>
        </p:nvSpPr>
        <p:spPr bwMode="auto">
          <a:xfrm>
            <a:off x="422031" y="-315416"/>
            <a:ext cx="872196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endParaRPr lang="en-US" sz="3900" b="1">
              <a:solidFill>
                <a:srgbClr val="184B8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477151" y="3702700"/>
            <a:ext cx="3581400" cy="2800766"/>
          </a:xfrm>
          <a:prstGeom prst="rect">
            <a:avLst/>
          </a:prstGeom>
          <a:solidFill>
            <a:schemeClr val="accent3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200" dirty="0">
                <a:solidFill>
                  <a:srgbClr val="0000FF"/>
                </a:solidFill>
                <a:latin typeface="Arial" pitchFamily="-84" charset="0"/>
              </a:rPr>
              <a:t>But two Z bosons can also be produced in LHC collisions, without involving a Higgs!</a:t>
            </a:r>
          </a:p>
          <a:p>
            <a:pPr>
              <a:defRPr/>
            </a:pPr>
            <a:r>
              <a:rPr lang="en-GB" sz="2200" dirty="0">
                <a:solidFill>
                  <a:srgbClr val="FF0000"/>
                </a:solidFill>
                <a:latin typeface="Arial" pitchFamily="-84" charset="0"/>
              </a:rPr>
              <a:t>We cannot say for sure on event by event (but we can reconstruct the total mass with the leptons)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8894" y="884058"/>
            <a:ext cx="7704802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 pitchFamily="-84" charset="0"/>
              </a:rPr>
              <a:t>A Higgs particle will decay immediately, </a:t>
            </a:r>
            <a:r>
              <a:rPr lang="en-GB" dirty="0" err="1">
                <a:solidFill>
                  <a:srgbClr val="0000FF"/>
                </a:solidFill>
                <a:latin typeface="Arial" pitchFamily="-84" charset="0"/>
              </a:rPr>
              <a:t>eg</a:t>
            </a:r>
            <a:r>
              <a:rPr lang="en-GB" dirty="0">
                <a:solidFill>
                  <a:srgbClr val="0000FF"/>
                </a:solidFill>
                <a:latin typeface="Arial" pitchFamily="-84" charset="0"/>
              </a:rPr>
              <a:t> in two heavy Z bosons</a:t>
            </a:r>
          </a:p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 pitchFamily="-84" charset="0"/>
              </a:rPr>
              <a:t>-&gt; Select Z decays into electron or muon pairs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147952" y="2368980"/>
            <a:ext cx="3002745" cy="707886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 err="1">
                <a:solidFill>
                  <a:srgbClr val="FF0000"/>
                </a:solidFill>
                <a:latin typeface="Arial" pitchFamily="-84" charset="0"/>
              </a:rPr>
              <a:t>Eg</a:t>
            </a:r>
            <a:r>
              <a:rPr lang="en-GB" dirty="0">
                <a:solidFill>
                  <a:srgbClr val="FF0000"/>
                </a:solidFill>
                <a:latin typeface="Arial" pitchFamily="-84" charset="0"/>
              </a:rPr>
              <a:t> we look for 4 muons </a:t>
            </a:r>
          </a:p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 pitchFamily="-84" charset="0"/>
              </a:rPr>
              <a:t>in the detector</a:t>
            </a:r>
          </a:p>
        </p:txBody>
      </p:sp>
      <p:pic>
        <p:nvPicPr>
          <p:cNvPr id="18740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168" y="1720408"/>
            <a:ext cx="160752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72A1D59-377F-E805-B98F-8CED9A645E32}"/>
              </a:ext>
            </a:extLst>
          </p:cNvPr>
          <p:cNvSpPr txBox="1">
            <a:spLocks/>
          </p:cNvSpPr>
          <p:nvPr/>
        </p:nvSpPr>
        <p:spPr>
          <a:xfrm>
            <a:off x="0" y="3845"/>
            <a:ext cx="9036496" cy="904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CH" kern="0" dirty="0"/>
              <a:t>Example: H→ ZZ→ Four Leptons</a:t>
            </a:r>
          </a:p>
        </p:txBody>
      </p:sp>
      <p:pic>
        <p:nvPicPr>
          <p:cNvPr id="16" name="Run146511_Event504867308_4Muons_Rotation_Download.mov" descr="Run146511_Event504867308_4Muons_Rotation_Download.mov">
            <a:hlinkClick r:id="" action="ppaction://media"/>
            <a:extLst>
              <a:ext uri="{FF2B5EF4-FFF2-40B4-BE49-F238E27FC236}">
                <a16:creationId xmlns:a16="http://schemas.microsoft.com/office/drawing/2014/main" id="{EEF45244-8B06-33DB-FCB6-6B798EDB93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3580252"/>
            <a:ext cx="4998948" cy="28093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67A89E-0C44-4FB0-AAA1-26729E1C9337}"/>
              </a:ext>
            </a:extLst>
          </p:cNvPr>
          <p:cNvSpPr txBox="1"/>
          <p:nvPr/>
        </p:nvSpPr>
        <p:spPr>
          <a:xfrm>
            <a:off x="412428" y="6389556"/>
            <a:ext cx="340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</a:t>
            </a:r>
            <a:r>
              <a:rPr lang="en-CH" sz="1600" dirty="0"/>
              <a:t>eal event from the original sample</a:t>
            </a:r>
          </a:p>
        </p:txBody>
      </p:sp>
      <p:pic>
        <p:nvPicPr>
          <p:cNvPr id="17" name="Run146511_Event504867308_4Muons_Rotation_Download.mov" descr="Run146511_Event504867308_4Muons_Rotation_Download.mov">
            <a:hlinkClick r:id="" action="ppaction://media"/>
            <a:extLst>
              <a:ext uri="{FF2B5EF4-FFF2-40B4-BE49-F238E27FC236}">
                <a16:creationId xmlns:a16="http://schemas.microsoft.com/office/drawing/2014/main" id="{BC03374C-4A85-CE70-96B6-3E8628BAD7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3429000"/>
            <a:ext cx="4998948" cy="280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939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36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B71B9-1D98-CAFD-4302-8B6F023E0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1438"/>
            <a:ext cx="9036496" cy="904875"/>
          </a:xfrm>
        </p:spPr>
        <p:txBody>
          <a:bodyPr/>
          <a:lstStyle/>
          <a:p>
            <a:r>
              <a:rPr lang="en-CH" dirty="0"/>
              <a:t>Example: H→ ZZ→ Four Leptons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313A26-FE55-5044-683E-8996E6E00DCD}"/>
              </a:ext>
            </a:extLst>
          </p:cNvPr>
          <p:cNvSpPr txBox="1"/>
          <p:nvPr/>
        </p:nvSpPr>
        <p:spPr>
          <a:xfrm>
            <a:off x="179512" y="970856"/>
            <a:ext cx="595861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Data collected and analysed till 4th July 2012.</a:t>
            </a:r>
          </a:p>
          <a:p>
            <a:r>
              <a:rPr lang="en-CH" dirty="0">
                <a:solidFill>
                  <a:srgbClr val="0000FF"/>
                </a:solidFill>
              </a:rPr>
              <a:t>-&gt; Invariant mass distribution of 4 charged leptons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F13B06C9-08A3-BBD2-7F9C-180E17397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16161"/>
            <a:ext cx="4922196" cy="4797152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C686196-471A-3636-67BD-1D56C070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44216"/>
            <a:ext cx="4963720" cy="47971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5F2B72-7F5C-CC0C-9B30-EED4FF3F0FF2}"/>
              </a:ext>
            </a:extLst>
          </p:cNvPr>
          <p:cNvSpPr txBox="1"/>
          <p:nvPr/>
        </p:nvSpPr>
        <p:spPr>
          <a:xfrm>
            <a:off x="5699293" y="2810583"/>
            <a:ext cx="3362459" cy="378565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Any sign of a new particle </a:t>
            </a:r>
          </a:p>
          <a:p>
            <a:r>
              <a:rPr lang="en-GB" dirty="0"/>
              <a:t>h</a:t>
            </a:r>
            <a:r>
              <a:rPr lang="en-CH" dirty="0"/>
              <a:t>ere? We need a yardstick</a:t>
            </a:r>
          </a:p>
          <a:p>
            <a:r>
              <a:rPr lang="en-GB" dirty="0" err="1"/>
              <a:t>i</a:t>
            </a:r>
            <a:r>
              <a:rPr lang="en-GB" dirty="0"/>
              <a:t>.</a:t>
            </a:r>
            <a:r>
              <a:rPr lang="en-CH" dirty="0"/>
              <a:t>e. what do we expect from</a:t>
            </a:r>
          </a:p>
          <a:p>
            <a:r>
              <a:rPr lang="en-CH" dirty="0"/>
              <a:t>the SM on ZZ production?</a:t>
            </a:r>
          </a:p>
          <a:p>
            <a:endParaRPr lang="en-CH" dirty="0"/>
          </a:p>
          <a:p>
            <a:r>
              <a:rPr lang="en-CH" dirty="0">
                <a:solidFill>
                  <a:srgbClr val="0000FF"/>
                </a:solidFill>
              </a:rPr>
              <a:t>Add Monte Carlo prediction:</a:t>
            </a:r>
          </a:p>
          <a:p>
            <a:r>
              <a:rPr lang="en-CH" dirty="0">
                <a:solidFill>
                  <a:srgbClr val="0000FF"/>
                </a:solidFill>
              </a:rPr>
              <a:t>some excess above SM at </a:t>
            </a:r>
          </a:p>
          <a:p>
            <a:r>
              <a:rPr lang="en-CH" dirty="0">
                <a:solidFill>
                  <a:srgbClr val="0000FF"/>
                </a:solidFill>
              </a:rPr>
              <a:t>125 GeV.</a:t>
            </a:r>
          </a:p>
          <a:p>
            <a:r>
              <a:rPr lang="en-CH" dirty="0">
                <a:solidFill>
                  <a:srgbClr val="0000FF"/>
                </a:solidFill>
              </a:rPr>
              <a:t>Consistent with a Higgs?</a:t>
            </a:r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Add 126 GeV SM Higgs </a:t>
            </a:r>
          </a:p>
          <a:p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CH" dirty="0">
                <a:solidFill>
                  <a:srgbClr val="FF0000"/>
                </a:solidFill>
              </a:rPr>
              <a:t>rediction:  A nice match…</a:t>
            </a:r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14A80A51-F045-5772-19B5-BD0CDCB9A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38" y="1921551"/>
            <a:ext cx="5056763" cy="4797152"/>
          </a:xfrm>
          <a:prstGeom prst="rect">
            <a:avLst/>
          </a:prstGeom>
        </p:spPr>
      </p:pic>
      <p:pic>
        <p:nvPicPr>
          <p:cNvPr id="13" name="Picture 7">
            <a:extLst>
              <a:ext uri="{FF2B5EF4-FFF2-40B4-BE49-F238E27FC236}">
                <a16:creationId xmlns:a16="http://schemas.microsoft.com/office/drawing/2014/main" id="{E1DA7C4F-FEE8-76B9-21B9-007D10824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93464" y="898938"/>
            <a:ext cx="160752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381D3-BD28-39A0-1431-5991E5609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414467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970" y="1844824"/>
            <a:ext cx="4909474" cy="36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4434254" y="5064126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>
              <a:solidFill>
                <a:srgbClr val="184B81"/>
              </a:solidFill>
              <a:latin typeface="Arial" pitchFamily="4" charset="0"/>
            </a:endParaRPr>
          </a:p>
          <a:p>
            <a:endParaRPr lang="en-US" sz="2400">
              <a:solidFill>
                <a:srgbClr val="184B81"/>
              </a:solidFill>
              <a:latin typeface="Arial" pitchFamily="4" charset="0"/>
            </a:endParaRPr>
          </a:p>
        </p:txBody>
      </p:sp>
      <p:pic>
        <p:nvPicPr>
          <p:cNvPr id="1884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8184" y="1560592"/>
            <a:ext cx="1923401" cy="165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5" descr="Screen shot 2012-07-21 at 11.28.16 PM.png">
            <a:extLst>
              <a:ext uri="{FF2B5EF4-FFF2-40B4-BE49-F238E27FC236}">
                <a16:creationId xmlns:a16="http://schemas.microsoft.com/office/drawing/2014/main" id="{6B86E01C-5730-B846-BF23-68361D7343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112" y="3284984"/>
            <a:ext cx="3371932" cy="3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EF5E622-2A01-A11B-B17B-F425185888F9}"/>
              </a:ext>
            </a:extLst>
          </p:cNvPr>
          <p:cNvSpPr txBox="1">
            <a:spLocks/>
          </p:cNvSpPr>
          <p:nvPr/>
        </p:nvSpPr>
        <p:spPr>
          <a:xfrm>
            <a:off x="0" y="75853"/>
            <a:ext cx="9036496" cy="904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CH" kern="0" dirty="0"/>
              <a:t>Example: H→ Two Photons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E674E-1821-8804-E975-22D0B88605FA}"/>
              </a:ext>
            </a:extLst>
          </p:cNvPr>
          <p:cNvSpPr txBox="1"/>
          <p:nvPr/>
        </p:nvSpPr>
        <p:spPr>
          <a:xfrm>
            <a:off x="323528" y="987191"/>
            <a:ext cx="738311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Different Higgs decay channel: decay to two photons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45437-8B6A-0D20-3326-24182858DCCE}"/>
              </a:ext>
            </a:extLst>
          </p:cNvPr>
          <p:cNvSpPr txBox="1"/>
          <p:nvPr/>
        </p:nvSpPr>
        <p:spPr>
          <a:xfrm>
            <a:off x="179512" y="5765194"/>
            <a:ext cx="510518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Observe an excess also at around 125 GeV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446678-F577-BE9A-FC4E-1CCD9B7C486D}"/>
              </a:ext>
            </a:extLst>
          </p:cNvPr>
          <p:cNvSpPr/>
          <p:nvPr/>
        </p:nvSpPr>
        <p:spPr bwMode="auto">
          <a:xfrm>
            <a:off x="6588224" y="3573016"/>
            <a:ext cx="648072" cy="1591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9BCE69-0B7C-3D2D-67EE-8FA4CF46E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281738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181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6" descr="muhat_zoom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1772816"/>
            <a:ext cx="4728805" cy="37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5" name="Titre 1"/>
          <p:cNvSpPr txBox="1">
            <a:spLocks/>
          </p:cNvSpPr>
          <p:nvPr/>
        </p:nvSpPr>
        <p:spPr bwMode="auto">
          <a:xfrm>
            <a:off x="609600" y="-152400"/>
            <a:ext cx="821087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37160" rIns="92075" bIns="46038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4000" b="1" dirty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Results from Different Channels</a:t>
            </a:r>
          </a:p>
        </p:txBody>
      </p:sp>
      <p:pic>
        <p:nvPicPr>
          <p:cNvPr id="192516" name="Picture 5" descr="pvalue_FermiBose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508" y="1772816"/>
            <a:ext cx="4068452" cy="378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ZoneTexte 28"/>
          <p:cNvSpPr txBox="1"/>
          <p:nvPr/>
        </p:nvSpPr>
        <p:spPr>
          <a:xfrm>
            <a:off x="899592" y="5589240"/>
            <a:ext cx="7122992" cy="1200329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00FF"/>
                </a:solidFill>
                <a:latin typeface="Arial"/>
              </a:rPr>
              <a:t>CMS observe a </a:t>
            </a:r>
            <a:r>
              <a:rPr lang="en-GB" sz="2400" dirty="0">
                <a:solidFill>
                  <a:srgbClr val="FF0000"/>
                </a:solidFill>
                <a:latin typeface="Arial"/>
              </a:rPr>
              <a:t>new boson </a:t>
            </a:r>
            <a:r>
              <a:rPr lang="en-GB" sz="2400" dirty="0">
                <a:solidFill>
                  <a:srgbClr val="0000FF"/>
                </a:solidFill>
                <a:latin typeface="Arial"/>
              </a:rPr>
              <a:t>with a significance of </a:t>
            </a:r>
          </a:p>
          <a:p>
            <a:pPr>
              <a:defRPr/>
            </a:pPr>
            <a:r>
              <a:rPr lang="en-GB" sz="2400" dirty="0">
                <a:solidFill>
                  <a:srgbClr val="FF0000"/>
                </a:solidFill>
                <a:latin typeface="Arial"/>
              </a:rPr>
              <a:t>5 sigma.   ATLAS announces the same !</a:t>
            </a:r>
          </a:p>
          <a:p>
            <a:pPr>
              <a:defRPr/>
            </a:pPr>
            <a:r>
              <a:rPr lang="en-GB" sz="2400" dirty="0">
                <a:solidFill>
                  <a:srgbClr val="0000FF"/>
                </a:solidFill>
                <a:latin typeface="Arial"/>
              </a:rPr>
              <a:t>The particle is consistent with a Higgs-like boson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084168" y="2255218"/>
            <a:ext cx="1008112" cy="16567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" name="Rectangle 21"/>
          <p:cNvSpPr/>
          <p:nvPr/>
        </p:nvSpPr>
        <p:spPr bwMode="auto">
          <a:xfrm flipV="1">
            <a:off x="2593524" y="4509120"/>
            <a:ext cx="995203" cy="144016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144AEF-E331-84BA-DCB8-7EF3D8C13404}"/>
              </a:ext>
            </a:extLst>
          </p:cNvPr>
          <p:cNvSpPr txBox="1"/>
          <p:nvPr/>
        </p:nvSpPr>
        <p:spPr>
          <a:xfrm>
            <a:off x="609600" y="981057"/>
            <a:ext cx="346473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      </a:t>
            </a:r>
            <a:r>
              <a:rPr lang="en-CH" dirty="0">
                <a:solidFill>
                  <a:srgbClr val="FF0000"/>
                </a:solidFill>
              </a:rPr>
              <a:t>July  4th  2012</a:t>
            </a:r>
          </a:p>
          <a:p>
            <a:r>
              <a:rPr lang="en-CH" dirty="0"/>
              <a:t>Combined statistical strenght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2B2FBF-1F20-BBF1-D8E7-3F50FFB06937}"/>
              </a:ext>
            </a:extLst>
          </p:cNvPr>
          <p:cNvSpPr txBox="1"/>
          <p:nvPr/>
        </p:nvSpPr>
        <p:spPr>
          <a:xfrm>
            <a:off x="5148064" y="950016"/>
            <a:ext cx="342164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      </a:t>
            </a:r>
            <a:r>
              <a:rPr lang="en-CH" dirty="0">
                <a:solidFill>
                  <a:srgbClr val="FF0000"/>
                </a:solidFill>
              </a:rPr>
              <a:t>July  4th  2012</a:t>
            </a:r>
          </a:p>
          <a:p>
            <a:r>
              <a:rPr lang="en-CH" dirty="0"/>
              <a:t>Consistency with a SM Higgs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511EE6-C74C-AEEB-2681-59B0803AC3C6}"/>
              </a:ext>
            </a:extLst>
          </p:cNvPr>
          <p:cNvSpPr/>
          <p:nvPr/>
        </p:nvSpPr>
        <p:spPr bwMode="auto">
          <a:xfrm>
            <a:off x="5889848" y="2054349"/>
            <a:ext cx="914400" cy="1656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C79EE6-23FA-C4E0-DDE1-DAFC9CC57340}"/>
              </a:ext>
            </a:extLst>
          </p:cNvPr>
          <p:cNvSpPr/>
          <p:nvPr/>
        </p:nvSpPr>
        <p:spPr bwMode="auto">
          <a:xfrm>
            <a:off x="2870191" y="4199434"/>
            <a:ext cx="914400" cy="1656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41217-4A18-14DB-B178-A7E68AFCF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281738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68342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239000" cy="904875"/>
          </a:xfrm>
        </p:spPr>
        <p:txBody>
          <a:bodyPr/>
          <a:lstStyle/>
          <a:p>
            <a:r>
              <a:rPr lang="en-GB" sz="360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July 4</a:t>
            </a:r>
            <a:r>
              <a:rPr lang="en-GB" sz="3600" baseline="3000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th</a:t>
            </a:r>
            <a:r>
              <a:rPr lang="en-GB" sz="360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 2012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20574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GB" sz="240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Official announcement of the discovery of a Higgs-like particle with mass of 125-126 GeV by CMS and ATLAS. </a:t>
            </a:r>
          </a:p>
          <a:p>
            <a:pPr>
              <a:defRPr/>
            </a:pPr>
            <a:r>
              <a:rPr lang="en-GB" sz="2400">
                <a:solidFill>
                  <a:srgbClr val="0000FF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Historic seminar at CERN with simultaneous transmission and live link at the large particle physics conference of 2012 </a:t>
            </a:r>
            <a:r>
              <a:rPr lang="en-GB" sz="2400">
                <a:solidFill>
                  <a:srgbClr val="FF0000"/>
                </a:solidFill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in Melbourne, Australia  </a:t>
            </a:r>
          </a:p>
        </p:txBody>
      </p:sp>
      <p:pic>
        <p:nvPicPr>
          <p:cNvPr id="190468" name="Image 4" descr="Screen shot 2012-07-12 at 6.12.49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1862" y="3276600"/>
            <a:ext cx="30421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Image 5" descr="Screen shot 2012-07-12 at 3.32.17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3731" y="2996952"/>
            <a:ext cx="3502269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0" name="Image 6" descr="Screen shot 2012-07-12 at 1.24.16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85800" y="4191000"/>
            <a:ext cx="3355731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547664" y="3625666"/>
            <a:ext cx="911402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CERN</a:t>
            </a:r>
          </a:p>
        </p:txBody>
      </p:sp>
      <p:pic>
        <p:nvPicPr>
          <p:cNvPr id="10" name="Image 3" descr="Screen Shot 2016-08-14 at 10.01.24.png">
            <a:extLst>
              <a:ext uri="{FF2B5EF4-FFF2-40B4-BE49-F238E27FC236}">
                <a16:creationId xmlns:a16="http://schemas.microsoft.com/office/drawing/2014/main" id="{F0CBFAE9-2FA9-DD26-26B6-E485A13A0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6680" y="5005701"/>
            <a:ext cx="2895480" cy="1807675"/>
          </a:xfrm>
          <a:prstGeom prst="rect">
            <a:avLst/>
          </a:prstGeom>
        </p:spPr>
      </p:pic>
      <p:sp>
        <p:nvSpPr>
          <p:cNvPr id="11" name="ZoneTexte 8">
            <a:extLst>
              <a:ext uri="{FF2B5EF4-FFF2-40B4-BE49-F238E27FC236}">
                <a16:creationId xmlns:a16="http://schemas.microsoft.com/office/drawing/2014/main" id="{05A7D33E-03A8-1CA5-4DD3-65C84DB66D5E}"/>
              </a:ext>
            </a:extLst>
          </p:cNvPr>
          <p:cNvSpPr txBox="1"/>
          <p:nvPr/>
        </p:nvSpPr>
        <p:spPr>
          <a:xfrm>
            <a:off x="5479695" y="5715000"/>
            <a:ext cx="1396561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Melbourne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D96D73-C94A-18AC-0FC5-A208C9871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7467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2C5DB-BF31-DE82-CBE1-9DC211D7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0171"/>
            <a:ext cx="8839200" cy="904875"/>
          </a:xfrm>
        </p:spPr>
        <p:txBody>
          <a:bodyPr/>
          <a:lstStyle/>
          <a:p>
            <a:r>
              <a:rPr lang="en-CH" dirty="0"/>
              <a:t>Now: 10 Years of Higgs Studies</a:t>
            </a:r>
          </a:p>
        </p:txBody>
      </p:sp>
      <p:pic>
        <p:nvPicPr>
          <p:cNvPr id="4" name="Picture 2" descr="PHYSICS LETTERS B layout LHC.pdf">
            <a:extLst>
              <a:ext uri="{FF2B5EF4-FFF2-40B4-BE49-F238E27FC236}">
                <a16:creationId xmlns:a16="http://schemas.microsoft.com/office/drawing/2014/main" id="{696FC371-2C6B-46A9-B1BC-19E3BD924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143250" cy="4191000"/>
          </a:xfrm>
          <a:prstGeom prst="rect">
            <a:avLst/>
          </a:prstGeom>
        </p:spPr>
      </p:pic>
      <p:sp>
        <p:nvSpPr>
          <p:cNvPr id="5" name="ZoneTexte 6">
            <a:extLst>
              <a:ext uri="{FF2B5EF4-FFF2-40B4-BE49-F238E27FC236}">
                <a16:creationId xmlns:a16="http://schemas.microsoft.com/office/drawing/2014/main" id="{C71D62F0-5E25-0E9F-2B7E-4CE824252372}"/>
              </a:ext>
            </a:extLst>
          </p:cNvPr>
          <p:cNvSpPr txBox="1"/>
          <p:nvPr/>
        </p:nvSpPr>
        <p:spPr>
          <a:xfrm>
            <a:off x="0" y="914400"/>
            <a:ext cx="38862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2012:</a:t>
            </a:r>
            <a:r>
              <a:rPr lang="en-GB" dirty="0">
                <a:solidFill>
                  <a:srgbClr val="0000FF"/>
                </a:solidFill>
              </a:rPr>
              <a:t> Special Physics Letters B edition with the ATLAS and CMS papers on the </a:t>
            </a:r>
            <a:r>
              <a:rPr lang="en-GB" dirty="0">
                <a:solidFill>
                  <a:srgbClr val="FF0000"/>
                </a:solidFill>
              </a:rPr>
              <a:t>Higgs Discovery</a:t>
            </a: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A05F4AEB-B622-36E4-4736-E12CB59CAC63}"/>
              </a:ext>
            </a:extLst>
          </p:cNvPr>
          <p:cNvSpPr txBox="1"/>
          <p:nvPr/>
        </p:nvSpPr>
        <p:spPr>
          <a:xfrm>
            <a:off x="533400" y="5943600"/>
            <a:ext cx="2743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More than 13,000 times </a:t>
            </a:r>
          </a:p>
          <a:p>
            <a:r>
              <a:rPr lang="en-GB" sz="1800" dirty="0"/>
              <a:t>cited so far…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A7189A-0FF9-51F9-9A52-C3D34B0EEBAB}"/>
              </a:ext>
            </a:extLst>
          </p:cNvPr>
          <p:cNvSpPr txBox="1"/>
          <p:nvPr/>
        </p:nvSpPr>
        <p:spPr>
          <a:xfrm>
            <a:off x="4953000" y="914399"/>
            <a:ext cx="38862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2022: </a:t>
            </a:r>
            <a:r>
              <a:rPr lang="en-GB" dirty="0">
                <a:solidFill>
                  <a:srgbClr val="0000FF"/>
                </a:solidFill>
              </a:rPr>
              <a:t>Special Nature magazine edition with the ATLAS and CMS papers on </a:t>
            </a:r>
            <a:r>
              <a:rPr lang="en-GB" dirty="0">
                <a:solidFill>
                  <a:srgbClr val="FF0000"/>
                </a:solidFill>
              </a:rPr>
              <a:t>10 years of Higgs</a:t>
            </a:r>
          </a:p>
        </p:txBody>
      </p:sp>
      <p:sp>
        <p:nvSpPr>
          <p:cNvPr id="8" name="ZoneTexte 10">
            <a:extLst>
              <a:ext uri="{FF2B5EF4-FFF2-40B4-BE49-F238E27FC236}">
                <a16:creationId xmlns:a16="http://schemas.microsoft.com/office/drawing/2014/main" id="{472CFDA5-C8B2-13BB-9703-7101AFB4F837}"/>
              </a:ext>
            </a:extLst>
          </p:cNvPr>
          <p:cNvSpPr txBox="1"/>
          <p:nvPr/>
        </p:nvSpPr>
        <p:spPr>
          <a:xfrm>
            <a:off x="5292080" y="5943599"/>
            <a:ext cx="29586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Released by Nature and to </a:t>
            </a:r>
          </a:p>
          <a:p>
            <a:r>
              <a:rPr lang="en-GB" sz="1800" dirty="0" err="1"/>
              <a:t>arXiv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today:  2207.00043</a:t>
            </a:r>
          </a:p>
        </p:txBody>
      </p:sp>
      <p:pic>
        <p:nvPicPr>
          <p:cNvPr id="9" name="Picture 8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864A3428-DC30-D658-533A-406537E37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060848"/>
            <a:ext cx="2956841" cy="10156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FCF460-DB60-EDCE-64FF-672E76B36210}"/>
              </a:ext>
            </a:extLst>
          </p:cNvPr>
          <p:cNvSpPr/>
          <p:nvPr/>
        </p:nvSpPr>
        <p:spPr bwMode="auto">
          <a:xfrm>
            <a:off x="5292080" y="2996952"/>
            <a:ext cx="2956841" cy="28083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955B9-A8B0-56D7-7D56-9002602CA1EE}"/>
              </a:ext>
            </a:extLst>
          </p:cNvPr>
          <p:cNvSpPr txBox="1"/>
          <p:nvPr/>
        </p:nvSpPr>
        <p:spPr>
          <a:xfrm>
            <a:off x="6253371" y="3414479"/>
            <a:ext cx="10342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A0E7CEE-96B9-3A40-A7BE-A17C0CF0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E149A8-F506-67E6-DEA9-01660E430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788" y="3052658"/>
            <a:ext cx="2956841" cy="38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013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04800" y="5457418"/>
            <a:ext cx="854259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SM-like behaviour for most properties, but continue to look for anomalies,</a:t>
            </a:r>
          </a:p>
          <a:p>
            <a:r>
              <a:rPr lang="en-GB" dirty="0">
                <a:solidFill>
                  <a:srgbClr val="0000FF"/>
                </a:solidFill>
              </a:rPr>
              <a:t>new/unexpected decay modes or couplings, multi-Higgs production…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980728"/>
            <a:ext cx="8533306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We knew already a lot on this Brand New Higgs Particle!!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0" y="4293096"/>
            <a:ext cx="2667000" cy="95410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Mass =  CMS+ATLAS </a:t>
            </a:r>
          </a:p>
          <a:p>
            <a:r>
              <a:rPr lang="en-GB" sz="1800" dirty="0">
                <a:solidFill>
                  <a:srgbClr val="FF0000"/>
                </a:solidFill>
              </a:rPr>
              <a:t>125.09 ±0.21(stat)</a:t>
            </a:r>
          </a:p>
          <a:p>
            <a:r>
              <a:rPr lang="en-GB" sz="1800" dirty="0">
                <a:solidFill>
                  <a:srgbClr val="FF0000"/>
                </a:solidFill>
              </a:rPr>
              <a:t>          ±0.11(syst) </a:t>
            </a:r>
            <a:r>
              <a:rPr lang="en-GB" sz="1800" dirty="0" err="1">
                <a:solidFill>
                  <a:srgbClr val="FF0000"/>
                </a:solidFill>
              </a:rPr>
              <a:t>GeV</a:t>
            </a:r>
            <a:r>
              <a:rPr lang="en-GB" sz="18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971800" y="4293096"/>
            <a:ext cx="13774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Width </a:t>
            </a:r>
          </a:p>
          <a:p>
            <a:r>
              <a:rPr lang="en-GB" dirty="0">
                <a:solidFill>
                  <a:srgbClr val="FF0000"/>
                </a:solidFill>
              </a:rPr>
              <a:t> &lt; 24 </a:t>
            </a:r>
            <a:r>
              <a:rPr lang="en-GB" dirty="0" err="1">
                <a:solidFill>
                  <a:srgbClr val="FF0000"/>
                </a:solidFill>
              </a:rPr>
              <a:t>MeV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293096"/>
            <a:ext cx="211359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>
                <a:solidFill>
                  <a:srgbClr val="FF0000"/>
                </a:solidFill>
              </a:rPr>
              <a:t>within ~15-20% </a:t>
            </a:r>
          </a:p>
          <a:p>
            <a:r>
              <a:rPr lang="en-GB" dirty="0">
                <a:solidFill>
                  <a:srgbClr val="FF0000"/>
                </a:solidFill>
              </a:rPr>
              <a:t>of the SM values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157834" y="4293096"/>
            <a:ext cx="182699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Spin =</a:t>
            </a:r>
          </a:p>
          <a:p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+(+)</a:t>
            </a:r>
            <a:r>
              <a:rPr lang="en-GB" dirty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>
                <a:solidFill>
                  <a:srgbClr val="FF0000"/>
                </a:solidFill>
              </a:rPr>
              <a:t>over 0</a:t>
            </a:r>
            <a:r>
              <a:rPr lang="en-GB" baseline="30000" dirty="0">
                <a:solidFill>
                  <a:srgbClr val="FF0000"/>
                </a:solidFill>
              </a:rPr>
              <a:t>-</a:t>
            </a:r>
            <a:r>
              <a:rPr lang="en-GB" dirty="0">
                <a:solidFill>
                  <a:srgbClr val="FF0000"/>
                </a:solidFill>
              </a:rPr>
              <a:t>,1,2</a:t>
            </a:r>
          </a:p>
        </p:txBody>
      </p:sp>
      <p:pic>
        <p:nvPicPr>
          <p:cNvPr id="22" name="Image 21" descr="Screen Shot 2014-07-06 at 10.52.4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858888"/>
            <a:ext cx="2251910" cy="2362200"/>
          </a:xfrm>
          <a:prstGeom prst="rect">
            <a:avLst/>
          </a:prstGeom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22860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 from Run-1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24" name="Image 23" descr="Screen Shot 2015-04-25 at 16.08.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4824"/>
            <a:ext cx="2362200" cy="2362200"/>
          </a:xfrm>
          <a:prstGeom prst="rect">
            <a:avLst/>
          </a:prstGeom>
        </p:spPr>
      </p:pic>
      <p:pic>
        <p:nvPicPr>
          <p:cNvPr id="25" name="Image 24" descr="Screen Shot 2016-06-20 at 13.21.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919" y="1844299"/>
            <a:ext cx="2440073" cy="2387642"/>
          </a:xfrm>
          <a:prstGeom prst="rect">
            <a:avLst/>
          </a:prstGeom>
        </p:spPr>
      </p:pic>
      <p:pic>
        <p:nvPicPr>
          <p:cNvPr id="26" name="Image 25" descr="Screen Shot 2014-04-11 at 5.53.39 PM.png">
            <a:extLst>
              <a:ext uri="{FF2B5EF4-FFF2-40B4-BE49-F238E27FC236}">
                <a16:creationId xmlns:a16="http://schemas.microsoft.com/office/drawing/2014/main" id="{4AD083AF-2B50-8615-867B-3AFA1A345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199" y="1844824"/>
            <a:ext cx="2209801" cy="2362200"/>
          </a:xfrm>
          <a:prstGeom prst="rect">
            <a:avLst/>
          </a:prstGeom>
        </p:spPr>
      </p:pic>
      <p:pic>
        <p:nvPicPr>
          <p:cNvPr id="27" name="Image 15" descr="Screen Shot 2014-04-14 at 10.18.06 AM.png">
            <a:extLst>
              <a:ext uri="{FF2B5EF4-FFF2-40B4-BE49-F238E27FC236}">
                <a16:creationId xmlns:a16="http://schemas.microsoft.com/office/drawing/2014/main" id="{D893C575-FB0C-753A-09A7-DC8729E75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1891" y="4005064"/>
            <a:ext cx="2032109" cy="2622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FB013F-1A26-2A85-C5AE-3B46CE0FD8BC}"/>
              </a:ext>
            </a:extLst>
          </p:cNvPr>
          <p:cNvSpPr txBox="1"/>
          <p:nvPr/>
        </p:nvSpPr>
        <p:spPr>
          <a:xfrm>
            <a:off x="1640602" y="6358486"/>
            <a:ext cx="75117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(*) F</a:t>
            </a:r>
            <a:r>
              <a:rPr lang="en-CH" sz="1600" dirty="0"/>
              <a:t>irst ATLAS+CMS paper : &gt; 5000 authors, a new record as noted by Nature!!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C4AC4A-4DAF-8924-1FF6-2D29E4613FCE}"/>
              </a:ext>
            </a:extLst>
          </p:cNvPr>
          <p:cNvSpPr txBox="1"/>
          <p:nvPr/>
        </p:nvSpPr>
        <p:spPr>
          <a:xfrm>
            <a:off x="971600" y="1969095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(*)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149BC-0F9A-983C-2C3B-CCC1E5A0D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976562"/>
            <a:ext cx="7239000" cy="904875"/>
          </a:xfrm>
        </p:spPr>
        <p:txBody>
          <a:bodyPr/>
          <a:lstStyle/>
          <a:p>
            <a:r>
              <a:rPr lang="en-CH" dirty="0"/>
              <a:t>The Higgs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F0BEC-05B8-F8BC-93AA-01E996F0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948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8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239000" cy="904875"/>
          </a:xfrm>
        </p:spPr>
        <p:txBody>
          <a:bodyPr/>
          <a:lstStyle/>
          <a:p>
            <a:r>
              <a:rPr lang="en-GB" dirty="0"/>
              <a:t>Higgs @ 13 </a:t>
            </a:r>
            <a:r>
              <a:rPr lang="en-GB" dirty="0" err="1"/>
              <a:t>TeV</a:t>
            </a:r>
            <a:r>
              <a:rPr lang="en-GB" dirty="0"/>
              <a:t> in Run-2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52736"/>
            <a:ext cx="8534400" cy="5399112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Higgs particle is still there !! </a:t>
            </a:r>
            <a:r>
              <a:rPr lang="en-GB" sz="2400" dirty="0">
                <a:solidFill>
                  <a:srgbClr val="FF0000"/>
                </a:solidFill>
                <a:sym typeface="Wingdings"/>
              </a:rPr>
              <a:t></a:t>
            </a:r>
          </a:p>
          <a:p>
            <a:r>
              <a:rPr lang="en-GB" sz="2400" dirty="0">
                <a:solidFill>
                  <a:srgbClr val="0000FF"/>
                </a:solidFill>
                <a:sym typeface="Wingdings"/>
              </a:rPr>
              <a:t>More precision on Higgs properties</a:t>
            </a:r>
          </a:p>
          <a:p>
            <a:r>
              <a:rPr lang="en-GB" sz="2400" dirty="0">
                <a:solidFill>
                  <a:srgbClr val="0000FF"/>
                </a:solidFill>
                <a:sym typeface="Wingdings"/>
              </a:rPr>
              <a:t>New Combined Fits with all data</a:t>
            </a:r>
          </a:p>
          <a:p>
            <a:r>
              <a:rPr lang="en-GB" sz="2400" dirty="0">
                <a:solidFill>
                  <a:srgbClr val="FF0000"/>
                </a:solidFill>
                <a:sym typeface="Wingdings"/>
              </a:rPr>
              <a:t>Observation of </a:t>
            </a:r>
            <a:r>
              <a:rPr lang="en-GB" sz="2400" dirty="0">
                <a:solidFill>
                  <a:srgbClr val="FF0000"/>
                </a:solidFill>
              </a:rPr>
              <a:t>H→𝛕𝛕</a:t>
            </a: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Direct observation of </a:t>
            </a:r>
            <a:r>
              <a:rPr lang="en-GB" sz="2400" dirty="0" err="1">
                <a:solidFill>
                  <a:srgbClr val="FF0000"/>
                </a:solidFill>
              </a:rPr>
              <a:t>ttH</a:t>
            </a:r>
            <a:r>
              <a:rPr lang="en-GB" sz="2400" dirty="0">
                <a:solidFill>
                  <a:srgbClr val="FF0000"/>
                </a:solidFill>
              </a:rPr>
              <a:t> production</a:t>
            </a:r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Observation of </a:t>
            </a:r>
            <a:r>
              <a:rPr lang="en-GB" sz="2400" dirty="0" err="1">
                <a:solidFill>
                  <a:srgbClr val="FF0000"/>
                </a:solidFill>
              </a:rPr>
              <a:t>H</a:t>
            </a:r>
            <a:r>
              <a:rPr lang="en-GB" sz="2400" dirty="0" err="1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→bb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Evidence for  H</a:t>
            </a:r>
            <a:r>
              <a:rPr lang="en-GB" sz="2400" dirty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</a:t>
            </a:r>
            <a:r>
              <a:rPr lang="en-GB" sz="2400" dirty="0">
                <a:solidFill>
                  <a:srgbClr val="FF0000"/>
                </a:solidFill>
              </a:rPr>
              <a:t>𝜇 𝜇    (second generation fermions)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Detailed CP analysis </a:t>
            </a:r>
            <a:r>
              <a:rPr lang="en-GB" sz="2400" dirty="0" err="1">
                <a:solidFill>
                  <a:srgbClr val="0000FF"/>
                </a:solidFill>
              </a:rPr>
              <a:t>eg</a:t>
            </a:r>
            <a:r>
              <a:rPr lang="en-GB" sz="2400" dirty="0">
                <a:solidFill>
                  <a:srgbClr val="0000FF"/>
                </a:solidFill>
              </a:rPr>
              <a:t> in H→VV &amp; H→𝛕𝛕</a:t>
            </a:r>
          </a:p>
          <a:p>
            <a:r>
              <a:rPr lang="en-GB" sz="2400" dirty="0">
                <a:solidFill>
                  <a:srgbClr val="0000FF"/>
                </a:solidFill>
              </a:rPr>
              <a:t>Differential distributions/STXS event classification…</a:t>
            </a:r>
          </a:p>
          <a:p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The mild deviations seen in Run-1 seem to be gone </a:t>
            </a:r>
            <a:r>
              <a:rPr lang="en-GB" sz="2400" dirty="0">
                <a:solidFill>
                  <a:srgbClr val="0000FF"/>
                </a:solidFill>
                <a:sym typeface="Wingdings"/>
              </a:rPr>
              <a:t></a:t>
            </a:r>
          </a:p>
          <a:p>
            <a:r>
              <a:rPr lang="en-GB" sz="2400" dirty="0">
                <a:solidFill>
                  <a:srgbClr val="FF0000"/>
                </a:solidFill>
                <a:sym typeface="Wingdings"/>
              </a:rPr>
              <a:t>NEW: 10 year Anniversary Paper with Run-2 legacy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age 20" descr="Screen Shot 2017-09-01 at 16.13.49.png">
            <a:extLst>
              <a:ext uri="{FF2B5EF4-FFF2-40B4-BE49-F238E27FC236}">
                <a16:creationId xmlns:a16="http://schemas.microsoft.com/office/drawing/2014/main" id="{42E87489-3D70-4F67-A4EC-43D994032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836712"/>
            <a:ext cx="2200216" cy="2150520"/>
          </a:xfrm>
          <a:prstGeom prst="rect">
            <a:avLst/>
          </a:prstGeom>
        </p:spPr>
      </p:pic>
      <p:sp>
        <p:nvSpPr>
          <p:cNvPr id="12" name="ZoneTexte 8">
            <a:extLst>
              <a:ext uri="{FF2B5EF4-FFF2-40B4-BE49-F238E27FC236}">
                <a16:creationId xmlns:a16="http://schemas.microsoft.com/office/drawing/2014/main" id="{FED88426-8B88-11EF-8411-5CF1215059D9}"/>
              </a:ext>
            </a:extLst>
          </p:cNvPr>
          <p:cNvSpPr txBox="1"/>
          <p:nvPr/>
        </p:nvSpPr>
        <p:spPr>
          <a:xfrm>
            <a:off x="7944691" y="1711917"/>
            <a:ext cx="9766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H</a:t>
            </a:r>
            <a:r>
              <a:rPr lang="en-CA" dirty="0" err="1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ZZ</a:t>
            </a:r>
            <a:endParaRPr lang="en-GB" dirty="0">
              <a:solidFill>
                <a:srgbClr val="0000FF"/>
              </a:solidFill>
              <a:latin typeface="Georgia"/>
              <a:sym typeface="Symbo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3C81F-4BC9-76FC-AA13-FC93EB42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4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36512" y="-27384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Contents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978861" y="1772816"/>
            <a:ext cx="5165139" cy="597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>
                <a:solidFill>
                  <a:schemeClr val="bg1"/>
                </a:solidFill>
              </a:rPr>
              <a:t>  </a:t>
            </a:r>
            <a:r>
              <a:rPr lang="en-GB" sz="2800" dirty="0">
                <a:solidFill>
                  <a:schemeClr val="bg1"/>
                </a:solidFill>
              </a:rPr>
              <a:t>Introduction: 4</a:t>
            </a:r>
            <a:r>
              <a:rPr lang="en-GB" sz="2800" baseline="30000" dirty="0">
                <a:solidFill>
                  <a:schemeClr val="bg1"/>
                </a:solidFill>
              </a:rPr>
              <a:t>th</a:t>
            </a:r>
            <a:r>
              <a:rPr lang="en-GB" sz="2800" dirty="0">
                <a:solidFill>
                  <a:schemeClr val="bg1"/>
                </a:solidFill>
              </a:rPr>
              <a:t> of July 2012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 </a:t>
            </a:r>
            <a:r>
              <a:rPr lang="en-GB" sz="2800" dirty="0">
                <a:solidFill>
                  <a:srgbClr val="FFFF00"/>
                </a:solidFill>
              </a:rPr>
              <a:t>A day to remember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 A Higgs particle in Run-1: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 </a:t>
            </a:r>
            <a:r>
              <a:rPr lang="en-GB" sz="2800" dirty="0">
                <a:solidFill>
                  <a:srgbClr val="FFFF00"/>
                </a:solidFill>
              </a:rPr>
              <a:t>First contact with an entirely      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rgbClr val="FFFF00"/>
                </a:solidFill>
              </a:rPr>
              <a:t>   new particle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 A Higgs particle in Run-2: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 </a:t>
            </a:r>
            <a:r>
              <a:rPr lang="en-GB" sz="2800" dirty="0">
                <a:solidFill>
                  <a:srgbClr val="FFFF00"/>
                </a:solidFill>
              </a:rPr>
              <a:t>Completing the Higgs pattern  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 The Future:                       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 </a:t>
            </a:r>
            <a:r>
              <a:rPr lang="en-GB" sz="2800" dirty="0">
                <a:solidFill>
                  <a:srgbClr val="FFFF00"/>
                </a:solidFill>
              </a:rPr>
              <a:t>Quo Vadis Higgs?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8417B-E82E-C049-95B5-DFC408FD9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46" y="404664"/>
            <a:ext cx="1323256" cy="1730412"/>
          </a:xfrm>
          <a:prstGeom prst="rect">
            <a:avLst/>
          </a:prstGeom>
        </p:spPr>
      </p:pic>
      <p:pic>
        <p:nvPicPr>
          <p:cNvPr id="11" name="Picture 10" descr="A satellite in space&#10;&#10;Description automatically generated with low confidence">
            <a:extLst>
              <a:ext uri="{FF2B5EF4-FFF2-40B4-BE49-F238E27FC236}">
                <a16:creationId xmlns:a16="http://schemas.microsoft.com/office/drawing/2014/main" id="{5D17A0E3-4E01-54D4-CB19-04585449A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86" y="2924944"/>
            <a:ext cx="3744416" cy="259724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-69126" y="-99092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 </a:t>
            </a:r>
            <a:r>
              <a:rPr kumimoji="0" lang="en-GB" sz="4000" b="1" i="0" u="none" strike="noStrike" kern="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ttH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Production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3527" y="833735"/>
            <a:ext cx="856895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Observation of </a:t>
            </a:r>
            <a:r>
              <a:rPr lang="en-GB" sz="2400" dirty="0" err="1">
                <a:solidFill>
                  <a:srgbClr val="FF0000"/>
                </a:solidFill>
              </a:rPr>
              <a:t>ttH</a:t>
            </a:r>
            <a:r>
              <a:rPr lang="en-GB" sz="2400" dirty="0">
                <a:solidFill>
                  <a:srgbClr val="FF0000"/>
                </a:solidFill>
              </a:rPr>
              <a:t> production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: 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Combination of all Higgs decay channels and combination with the 7/8 </a:t>
            </a:r>
            <a:r>
              <a:rPr lang="en-CA" sz="2400" dirty="0" err="1">
                <a:solidFill>
                  <a:srgbClr val="0000FF"/>
                </a:solidFill>
                <a:sym typeface="Symbol"/>
              </a:rPr>
              <a:t>TeV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 data of Run-1  </a:t>
            </a:r>
            <a:endParaRPr lang="en-GB" sz="2400" dirty="0">
              <a:solidFill>
                <a:srgbClr val="0000FF"/>
              </a:solidFill>
              <a:latin typeface="Georgia"/>
            </a:endParaRPr>
          </a:p>
        </p:txBody>
      </p:sp>
      <p:pic>
        <p:nvPicPr>
          <p:cNvPr id="12" name="Image 11" descr="Screen Shot 2018-05-28 at 12.53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153931"/>
            <a:ext cx="2391582" cy="1674107"/>
          </a:xfrm>
          <a:prstGeom prst="rect">
            <a:avLst/>
          </a:prstGeom>
        </p:spPr>
      </p:pic>
      <p:pic>
        <p:nvPicPr>
          <p:cNvPr id="13" name="Image 12" descr="Screen Shot 2018-05-28 at 13.09.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67" y="1775522"/>
            <a:ext cx="3299497" cy="3431478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7074250" y="1713718"/>
            <a:ext cx="1982594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arXiv:1804.02610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146941-1F55-012D-1F83-8A8EC144DBA0}"/>
              </a:ext>
            </a:extLst>
          </p:cNvPr>
          <p:cNvSpPr txBox="1"/>
          <p:nvPr/>
        </p:nvSpPr>
        <p:spPr>
          <a:xfrm>
            <a:off x="323528" y="5509681"/>
            <a:ext cx="8424999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NEW:</a:t>
            </a:r>
            <a:r>
              <a:rPr lang="en-CH" dirty="0"/>
              <a:t> </a:t>
            </a:r>
            <a:r>
              <a:rPr lang="en-CH" dirty="0">
                <a:solidFill>
                  <a:srgbClr val="0000FF"/>
                </a:solidFill>
              </a:rPr>
              <a:t>ttH and tH in final states with muons, electrons and hadronic taus </a:t>
            </a:r>
          </a:p>
          <a:p>
            <a:r>
              <a:rPr lang="en-GB" dirty="0">
                <a:solidFill>
                  <a:srgbClr val="0000FF"/>
                </a:solidFill>
              </a:rPr>
              <a:t>         u</a:t>
            </a:r>
            <a:r>
              <a:rPr lang="en-CH" dirty="0">
                <a:solidFill>
                  <a:srgbClr val="0000FF"/>
                </a:solidFill>
              </a:rPr>
              <a:t>sing the full Run-2 data, giving the following 𝞵 values:</a:t>
            </a:r>
          </a:p>
          <a:p>
            <a:r>
              <a:rPr lang="en-CH" dirty="0"/>
              <a:t>        ttH:                                      and   tH: </a:t>
            </a: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1F6A2C21-0A9F-9BD0-694D-818E12552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6151144"/>
            <a:ext cx="2811193" cy="359487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2D201E7-D38A-ED07-31E4-F230142E0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5496" y="6165857"/>
            <a:ext cx="2860920" cy="359487"/>
          </a:xfrm>
          <a:prstGeom prst="rect">
            <a:avLst/>
          </a:prstGeom>
        </p:spPr>
      </p:pic>
      <p:sp>
        <p:nvSpPr>
          <p:cNvPr id="20" name="ZoneTexte 23">
            <a:extLst>
              <a:ext uri="{FF2B5EF4-FFF2-40B4-BE49-F238E27FC236}">
                <a16:creationId xmlns:a16="http://schemas.microsoft.com/office/drawing/2014/main" id="{554E4590-67D0-A615-9D12-D5FBF5DB16D2}"/>
              </a:ext>
            </a:extLst>
          </p:cNvPr>
          <p:cNvSpPr txBox="1"/>
          <p:nvPr/>
        </p:nvSpPr>
        <p:spPr>
          <a:xfrm>
            <a:off x="7055669" y="5085184"/>
            <a:ext cx="198483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arXiv:2011.03652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5BF70D-1F96-5628-097D-907C6EB54D56}"/>
              </a:ext>
            </a:extLst>
          </p:cNvPr>
          <p:cNvSpPr/>
          <p:nvPr/>
        </p:nvSpPr>
        <p:spPr bwMode="auto">
          <a:xfrm>
            <a:off x="971600" y="6151144"/>
            <a:ext cx="3456384" cy="380952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63F268D-D621-C088-7D0E-FA99BFAAF881}"/>
              </a:ext>
            </a:extLst>
          </p:cNvPr>
          <p:cNvSpPr/>
          <p:nvPr/>
        </p:nvSpPr>
        <p:spPr bwMode="auto">
          <a:xfrm>
            <a:off x="5078016" y="6140411"/>
            <a:ext cx="3456384" cy="380952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9" name="Picture 18" descr="Text&#10;&#10;Description automatically generated with medium confidence">
            <a:extLst>
              <a:ext uri="{FF2B5EF4-FFF2-40B4-BE49-F238E27FC236}">
                <a16:creationId xmlns:a16="http://schemas.microsoft.com/office/drawing/2014/main" id="{07637D71-817C-875F-99AB-933DD66419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8064" y="3949298"/>
            <a:ext cx="3041051" cy="105806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19F298C-832E-E8D8-CDF3-1CAC16CB3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42459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6185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/>
              <a:t>Higgs to bb Decay</a:t>
            </a:r>
          </a:p>
        </p:txBody>
      </p:sp>
      <p:pic>
        <p:nvPicPr>
          <p:cNvPr id="12" name="Image 4" descr="Screen Shot 2018-08-30 at 10.49.26.png">
            <a:extLst>
              <a:ext uri="{FF2B5EF4-FFF2-40B4-BE49-F238E27FC236}">
                <a16:creationId xmlns:a16="http://schemas.microsoft.com/office/drawing/2014/main" id="{76263CE4-0F56-094E-B42F-0BFE9A4F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76667"/>
            <a:ext cx="3692130" cy="3508399"/>
          </a:xfrm>
          <a:prstGeom prst="rect">
            <a:avLst/>
          </a:prstGeom>
        </p:spPr>
      </p:pic>
      <p:pic>
        <p:nvPicPr>
          <p:cNvPr id="13" name="Image 6" descr="Screen Shot 2018-09-02 at 14.38.11.png">
            <a:extLst>
              <a:ext uri="{FF2B5EF4-FFF2-40B4-BE49-F238E27FC236}">
                <a16:creationId xmlns:a16="http://schemas.microsoft.com/office/drawing/2014/main" id="{7A7617D2-93FA-3F48-9823-08ECB15DE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928" y="2132856"/>
            <a:ext cx="4452474" cy="3350830"/>
          </a:xfrm>
          <a:prstGeom prst="rect">
            <a:avLst/>
          </a:prstGeom>
        </p:spPr>
      </p:pic>
      <p:sp>
        <p:nvSpPr>
          <p:cNvPr id="14" name="ZoneTexte 10">
            <a:extLst>
              <a:ext uri="{FF2B5EF4-FFF2-40B4-BE49-F238E27FC236}">
                <a16:creationId xmlns:a16="http://schemas.microsoft.com/office/drawing/2014/main" id="{FBACDBA0-686C-AF40-9AC6-419498679F8D}"/>
              </a:ext>
            </a:extLst>
          </p:cNvPr>
          <p:cNvSpPr txBox="1"/>
          <p:nvPr/>
        </p:nvSpPr>
        <p:spPr>
          <a:xfrm>
            <a:off x="609600" y="833735"/>
            <a:ext cx="79248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H-&gt;bb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 decay: 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Combination of all Higgs decay channels</a:t>
            </a:r>
          </a:p>
          <a:p>
            <a:r>
              <a:rPr lang="en-CA" sz="2400" dirty="0">
                <a:solidFill>
                  <a:srgbClr val="0000FF"/>
                </a:solidFill>
                <a:sym typeface="Symbol"/>
              </a:rPr>
              <a:t>and combination with the 7/8 </a:t>
            </a:r>
            <a:r>
              <a:rPr lang="en-CA" sz="2400" dirty="0" err="1">
                <a:solidFill>
                  <a:srgbClr val="0000FF"/>
                </a:solidFill>
                <a:sym typeface="Symbol"/>
              </a:rPr>
              <a:t>TeV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 data of Run-1  </a:t>
            </a:r>
            <a:endParaRPr lang="en-GB" sz="2400" dirty="0">
              <a:solidFill>
                <a:srgbClr val="0000FF"/>
              </a:solidFill>
              <a:latin typeface="Georgi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856D0A-03CB-2944-A39A-4227960CB53A}"/>
              </a:ext>
            </a:extLst>
          </p:cNvPr>
          <p:cNvSpPr txBox="1"/>
          <p:nvPr/>
        </p:nvSpPr>
        <p:spPr>
          <a:xfrm>
            <a:off x="971600" y="5877272"/>
            <a:ext cx="669674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H-&gt;bb observed (expected) with 5.6 (5.6)</a:t>
            </a:r>
            <a:r>
              <a:rPr lang="en-CA" dirty="0">
                <a:solidFill>
                  <a:srgbClr val="0000FF"/>
                </a:solidFill>
                <a:sym typeface="Symbol" pitchFamily="2" charset="2"/>
              </a:rPr>
              <a:t> significance</a:t>
            </a:r>
            <a:r>
              <a:rPr lang="en-US" dirty="0">
                <a:solidFill>
                  <a:srgbClr val="0000FF"/>
                </a:solidFill>
              </a:rPr>
              <a:t>  </a:t>
            </a:r>
          </a:p>
          <a:p>
            <a:r>
              <a:rPr lang="en-US" dirty="0">
                <a:solidFill>
                  <a:srgbClr val="0000FF"/>
                </a:solidFill>
              </a:rPr>
              <a:t>Combined best fit </a:t>
            </a:r>
          </a:p>
        </p:txBody>
      </p:sp>
      <p:sp>
        <p:nvSpPr>
          <p:cNvPr id="17" name="ZoneTexte 5">
            <a:extLst>
              <a:ext uri="{FF2B5EF4-FFF2-40B4-BE49-F238E27FC236}">
                <a16:creationId xmlns:a16="http://schemas.microsoft.com/office/drawing/2014/main" id="{94F3DA42-BE9D-2842-8BB5-7936419F4C7D}"/>
              </a:ext>
            </a:extLst>
          </p:cNvPr>
          <p:cNvSpPr txBox="1"/>
          <p:nvPr/>
        </p:nvSpPr>
        <p:spPr>
          <a:xfrm>
            <a:off x="7073900" y="1794302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arXiv:1808.08242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03A243-58A4-C340-99D1-34190F70F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984" y="6263946"/>
            <a:ext cx="1667032" cy="33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140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CH" dirty="0"/>
              <a:t>Higgs Decaying to Vector Bosons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3D22A668-2A0F-0148-8ADE-CDC3D3DB2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23401"/>
            <a:ext cx="6552890" cy="58874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272561-EF76-2390-9511-F37C0A1547D2}"/>
              </a:ext>
            </a:extLst>
          </p:cNvPr>
          <p:cNvSpPr txBox="1"/>
          <p:nvPr/>
        </p:nvSpPr>
        <p:spPr>
          <a:xfrm>
            <a:off x="2555776" y="2276872"/>
            <a:ext cx="952505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H→𝛾𝛾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DFB207-7D44-58BF-8513-992FDFC83C47}"/>
              </a:ext>
            </a:extLst>
          </p:cNvPr>
          <p:cNvSpPr txBox="1"/>
          <p:nvPr/>
        </p:nvSpPr>
        <p:spPr>
          <a:xfrm>
            <a:off x="5868144" y="2276871"/>
            <a:ext cx="970394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H→ZZ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CB7EFC-343C-B648-06EA-8C79EDFAC68C}"/>
              </a:ext>
            </a:extLst>
          </p:cNvPr>
          <p:cNvSpPr txBox="1"/>
          <p:nvPr/>
        </p:nvSpPr>
        <p:spPr>
          <a:xfrm>
            <a:off x="2699792" y="5157192"/>
            <a:ext cx="1167307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H→WW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2E450-28F1-9B20-A5AB-1225F93D7137}"/>
              </a:ext>
            </a:extLst>
          </p:cNvPr>
          <p:cNvSpPr txBox="1"/>
          <p:nvPr/>
        </p:nvSpPr>
        <p:spPr>
          <a:xfrm>
            <a:off x="6211945" y="4761802"/>
            <a:ext cx="962123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H→Z𝛾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3B1A1C-9A3F-6942-D0B9-F4EAFFB460F5}"/>
              </a:ext>
            </a:extLst>
          </p:cNvPr>
          <p:cNvSpPr txBox="1"/>
          <p:nvPr/>
        </p:nvSpPr>
        <p:spPr>
          <a:xfrm>
            <a:off x="7236296" y="2921168"/>
            <a:ext cx="1847750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These are the </a:t>
            </a:r>
          </a:p>
          <a:p>
            <a:r>
              <a:rPr lang="en-CH" dirty="0">
                <a:solidFill>
                  <a:srgbClr val="0000FF"/>
                </a:solidFill>
              </a:rPr>
              <a:t>CMS Run-2</a:t>
            </a:r>
          </a:p>
          <a:p>
            <a:r>
              <a:rPr lang="en-GB" dirty="0">
                <a:solidFill>
                  <a:srgbClr val="0000FF"/>
                </a:solidFill>
              </a:rPr>
              <a:t>l</a:t>
            </a:r>
            <a:r>
              <a:rPr lang="en-CH" dirty="0">
                <a:solidFill>
                  <a:srgbClr val="0000FF"/>
                </a:solidFill>
              </a:rPr>
              <a:t>egacy results!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0000FF"/>
                </a:solidFill>
              </a:rPr>
              <a:t>Full run-2 data</a:t>
            </a:r>
          </a:p>
          <a:p>
            <a:r>
              <a:rPr lang="en-CH" dirty="0">
                <a:solidFill>
                  <a:srgbClr val="0000FF"/>
                </a:solidFill>
              </a:rPr>
              <a:t>sample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C3DDF-6B53-63D7-6CF5-F0D47997A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B3483D-F0D0-CD84-2B9C-612E7D54CEE4}"/>
              </a:ext>
            </a:extLst>
          </p:cNvPr>
          <p:cNvSpPr txBox="1"/>
          <p:nvPr/>
        </p:nvSpPr>
        <p:spPr>
          <a:xfrm>
            <a:off x="7411184" y="1132830"/>
            <a:ext cx="14979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2207.00043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06788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A3155-DA78-FB2B-52B6-F77C21B38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99392"/>
            <a:ext cx="7239000" cy="904875"/>
          </a:xfrm>
        </p:spPr>
        <p:txBody>
          <a:bodyPr/>
          <a:lstStyle/>
          <a:p>
            <a:r>
              <a:rPr lang="en-CH" dirty="0"/>
              <a:t>Higgs Decaying to Fermions</a:t>
            </a:r>
          </a:p>
        </p:txBody>
      </p:sp>
      <p:pic>
        <p:nvPicPr>
          <p:cNvPr id="5" name="Picture 4" descr="Chart, waterfall chart&#10;&#10;Description automatically generated">
            <a:extLst>
              <a:ext uri="{FF2B5EF4-FFF2-40B4-BE49-F238E27FC236}">
                <a16:creationId xmlns:a16="http://schemas.microsoft.com/office/drawing/2014/main" id="{AC305A7F-ADC5-92DA-13F4-CD1207537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9482"/>
            <a:ext cx="9144000" cy="2959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83265-3512-C03D-83AA-FAFE4368105B}"/>
              </a:ext>
            </a:extLst>
          </p:cNvPr>
          <p:cNvSpPr txBox="1"/>
          <p:nvPr/>
        </p:nvSpPr>
        <p:spPr>
          <a:xfrm>
            <a:off x="2483768" y="5483289"/>
            <a:ext cx="373422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CMS Run-2 </a:t>
            </a:r>
            <a:r>
              <a:rPr lang="en-GB" sz="2400" dirty="0">
                <a:solidFill>
                  <a:srgbClr val="0000FF"/>
                </a:solidFill>
              </a:rPr>
              <a:t>l</a:t>
            </a:r>
            <a:r>
              <a:rPr lang="en-CH" sz="2400" dirty="0">
                <a:solidFill>
                  <a:srgbClr val="0000FF"/>
                </a:solidFill>
              </a:rPr>
              <a:t>egacy results!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AE469B-5488-27D8-E29C-6028E5B2591A}"/>
              </a:ext>
            </a:extLst>
          </p:cNvPr>
          <p:cNvSpPr txBox="1"/>
          <p:nvPr/>
        </p:nvSpPr>
        <p:spPr>
          <a:xfrm>
            <a:off x="114049" y="1269921"/>
            <a:ext cx="8915902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Background-subtracted results for H→𝞽𝞽, H→bb and H→𝞵𝞵 channels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ACF7BA-CDBA-40BF-C523-BBA47AAA7581}"/>
              </a:ext>
            </a:extLst>
          </p:cNvPr>
          <p:cNvSpPr txBox="1"/>
          <p:nvPr/>
        </p:nvSpPr>
        <p:spPr>
          <a:xfrm>
            <a:off x="423339" y="2708920"/>
            <a:ext cx="933269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H→𝞽𝞽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0F198F-B7C3-FB99-7497-E39A2F1E7C86}"/>
              </a:ext>
            </a:extLst>
          </p:cNvPr>
          <p:cNvSpPr/>
          <p:nvPr/>
        </p:nvSpPr>
        <p:spPr>
          <a:xfrm>
            <a:off x="3623713" y="2524253"/>
            <a:ext cx="896399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H→bb</a:t>
            </a:r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71883F-578C-7EC7-A53E-D5552ACE4046}"/>
              </a:ext>
            </a:extLst>
          </p:cNvPr>
          <p:cNvSpPr/>
          <p:nvPr/>
        </p:nvSpPr>
        <p:spPr>
          <a:xfrm>
            <a:off x="8232386" y="2708920"/>
            <a:ext cx="1011815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H→𝞵𝞵 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354661-7A37-6500-EEF9-B2075A0B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2440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0A20B7-FCEB-E17C-23DC-0DA0B6CD4C33}"/>
              </a:ext>
            </a:extLst>
          </p:cNvPr>
          <p:cNvSpPr txBox="1"/>
          <p:nvPr/>
        </p:nvSpPr>
        <p:spPr>
          <a:xfrm>
            <a:off x="7646026" y="846094"/>
            <a:ext cx="14979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2207.00043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83715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F4FBD6DF-ADFA-9E43-A33F-4FC00C377983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Higgs decaying to Di-Muons 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E5FBE2-6ED3-404F-82AF-328540F19369}"/>
              </a:ext>
            </a:extLst>
          </p:cNvPr>
          <p:cNvSpPr txBox="1"/>
          <p:nvPr/>
        </p:nvSpPr>
        <p:spPr>
          <a:xfrm>
            <a:off x="467544" y="1052736"/>
            <a:ext cx="695793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Evidence  for </a:t>
            </a:r>
            <a:r>
              <a:rPr lang="en-US" dirty="0">
                <a:solidFill>
                  <a:srgbClr val="FF0000"/>
                </a:solidFill>
              </a:rPr>
              <a:t>H-&gt;𝜇𝜇 </a:t>
            </a:r>
            <a:r>
              <a:rPr lang="en-US" dirty="0">
                <a:solidFill>
                  <a:srgbClr val="0000FF"/>
                </a:solidFill>
              </a:rPr>
              <a:t>with full run-2 data sample (3 sigma)</a:t>
            </a:r>
          </a:p>
          <a:p>
            <a:r>
              <a:rPr lang="en-US" dirty="0">
                <a:solidFill>
                  <a:srgbClr val="0000FF"/>
                </a:solidFill>
              </a:rPr>
              <a:t>-&gt; Clean signature but small Branching Ratio: 0.02% only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02C92-7154-724F-9A3D-712E7B2AE0AF}"/>
              </a:ext>
            </a:extLst>
          </p:cNvPr>
          <p:cNvSpPr txBox="1"/>
          <p:nvPr/>
        </p:nvSpPr>
        <p:spPr>
          <a:xfrm>
            <a:off x="7380312" y="2308810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2009.04363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92337D-F880-4C42-97EC-90BC898330A5}"/>
              </a:ext>
            </a:extLst>
          </p:cNvPr>
          <p:cNvSpPr txBox="1"/>
          <p:nvPr/>
        </p:nvSpPr>
        <p:spPr>
          <a:xfrm>
            <a:off x="467544" y="6165304"/>
            <a:ext cx="635808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First evidence of Higgs coupling to second generation!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7F896D-86E0-3148-BBA2-3BD8E825A02E}"/>
              </a:ext>
            </a:extLst>
          </p:cNvPr>
          <p:cNvSpPr txBox="1"/>
          <p:nvPr/>
        </p:nvSpPr>
        <p:spPr>
          <a:xfrm>
            <a:off x="467544" y="2092786"/>
            <a:ext cx="296805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SM coupling  strenght 𝞵 </a:t>
            </a: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53B19036-EABB-1B42-BDA3-09A27EE59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532" y="2086496"/>
            <a:ext cx="3060700" cy="4064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29DEA03B-6E63-F742-9D3F-8A87E1052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" y="2731055"/>
            <a:ext cx="6258660" cy="2858185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9F07FAC-4562-B408-827A-BC9E8F605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382" y="2764399"/>
            <a:ext cx="2882639" cy="28248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51DF94-3D04-AF88-4ED3-FA81E138F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2440" y="6281738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228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Signal Strenght Parameters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9ACC87-E2F9-5FF2-7019-7C2223666E77}"/>
              </a:ext>
            </a:extLst>
          </p:cNvPr>
          <p:cNvSpPr txBox="1"/>
          <p:nvPr/>
        </p:nvSpPr>
        <p:spPr>
          <a:xfrm>
            <a:off x="395536" y="873425"/>
            <a:ext cx="290207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Higgs Production Modes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4686F15-31EB-21BA-EF52-D8889A692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79" y="1340768"/>
            <a:ext cx="7279749" cy="42155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C2732B-50D9-FA3A-788C-7F5CD924CA39}"/>
              </a:ext>
            </a:extLst>
          </p:cNvPr>
          <p:cNvSpPr txBox="1"/>
          <p:nvPr/>
        </p:nvSpPr>
        <p:spPr>
          <a:xfrm>
            <a:off x="4488175" y="839693"/>
            <a:ext cx="268682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Higgs Decay Channels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EFAEF4-2500-D7C7-9912-8B9A43B116AE}"/>
              </a:ext>
            </a:extLst>
          </p:cNvPr>
          <p:cNvSpPr txBox="1"/>
          <p:nvPr/>
        </p:nvSpPr>
        <p:spPr>
          <a:xfrm>
            <a:off x="1287331" y="6315075"/>
            <a:ext cx="640168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T</a:t>
            </a:r>
            <a:r>
              <a:rPr lang="en-CH" sz="1800" dirty="0">
                <a:solidFill>
                  <a:srgbClr val="0000FF"/>
                </a:solidFill>
              </a:rPr>
              <a:t>he value </a:t>
            </a:r>
            <a:r>
              <a:rPr lang="en-CH" sz="1800" dirty="0">
                <a:solidFill>
                  <a:srgbClr val="FF0000"/>
                </a:solidFill>
              </a:rPr>
              <a:t>𝞵 =1</a:t>
            </a:r>
            <a:r>
              <a:rPr lang="en-CH" sz="1800" dirty="0">
                <a:solidFill>
                  <a:srgbClr val="0000FF"/>
                </a:solidFill>
              </a:rPr>
              <a:t> is the expected value for the </a:t>
            </a:r>
            <a:r>
              <a:rPr lang="en-CH" sz="1800" dirty="0">
                <a:solidFill>
                  <a:srgbClr val="FF0000"/>
                </a:solidFill>
              </a:rPr>
              <a:t>Standard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72F139-4D23-EACD-8DCD-4CCB7499AF02}"/>
              </a:ext>
            </a:extLst>
          </p:cNvPr>
          <p:cNvSpPr txBox="1"/>
          <p:nvPr/>
        </p:nvSpPr>
        <p:spPr>
          <a:xfrm>
            <a:off x="1131839" y="5703639"/>
            <a:ext cx="416024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Global Higgs Signal Strenght:</a:t>
            </a: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D5FB0FBE-71B4-0E0A-7E54-C66B1D0F3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5692223"/>
            <a:ext cx="2552435" cy="47308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C40E649-A89C-3075-859D-BF2C8BCB0368}"/>
              </a:ext>
            </a:extLst>
          </p:cNvPr>
          <p:cNvSpPr/>
          <p:nvPr/>
        </p:nvSpPr>
        <p:spPr bwMode="auto">
          <a:xfrm>
            <a:off x="1131839" y="5692223"/>
            <a:ext cx="6712675" cy="473081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2382F62-669D-0EB5-1236-43F09A4E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88A66385-7AB5-1EC6-5E22-B12CF5C23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6434" y="4149116"/>
            <a:ext cx="1522069" cy="397920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5C98B965-4002-2254-18DD-7B229BF64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6436" y="4634685"/>
            <a:ext cx="1522068" cy="3784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66D924-7D2E-8303-41A6-AF649C1399A3}"/>
              </a:ext>
            </a:extLst>
          </p:cNvPr>
          <p:cNvSpPr txBox="1"/>
          <p:nvPr/>
        </p:nvSpPr>
        <p:spPr>
          <a:xfrm>
            <a:off x="7341161" y="2275099"/>
            <a:ext cx="1767343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C</a:t>
            </a:r>
            <a:r>
              <a:rPr lang="en-CH" dirty="0">
                <a:solidFill>
                  <a:srgbClr val="0000FF"/>
                </a:solidFill>
              </a:rPr>
              <a:t>ompare</a:t>
            </a:r>
          </a:p>
          <a:p>
            <a:r>
              <a:rPr lang="en-GB" dirty="0">
                <a:solidFill>
                  <a:srgbClr val="0000FF"/>
                </a:solidFill>
              </a:rPr>
              <a:t>observed</a:t>
            </a:r>
          </a:p>
          <a:p>
            <a:r>
              <a:rPr lang="en-GB" dirty="0">
                <a:solidFill>
                  <a:srgbClr val="0000FF"/>
                </a:solidFill>
              </a:rPr>
              <a:t>yield with SM </a:t>
            </a:r>
          </a:p>
          <a:p>
            <a:r>
              <a:rPr lang="en-GB" dirty="0">
                <a:solidFill>
                  <a:srgbClr val="0000FF"/>
                </a:solidFill>
              </a:rPr>
              <a:t>expectation</a:t>
            </a:r>
            <a:r>
              <a:rPr lang="en-CH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BD96A6-CF77-3EA5-3768-1E1D15876A70}"/>
              </a:ext>
            </a:extLst>
          </p:cNvPr>
          <p:cNvSpPr txBox="1"/>
          <p:nvPr/>
        </p:nvSpPr>
        <p:spPr>
          <a:xfrm>
            <a:off x="7610530" y="1132830"/>
            <a:ext cx="14979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2207.00043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37278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Coupling Modifiers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A681A23-12B5-9D71-C101-FA9CE4A9E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69659"/>
            <a:ext cx="5045193" cy="4941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DDABCE-64D2-79EE-0565-9F7D726CCABE}"/>
              </a:ext>
            </a:extLst>
          </p:cNvPr>
          <p:cNvSpPr txBox="1"/>
          <p:nvPr/>
        </p:nvSpPr>
        <p:spPr>
          <a:xfrm>
            <a:off x="395536" y="836712"/>
            <a:ext cx="8658781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C</a:t>
            </a:r>
            <a:r>
              <a:rPr lang="en-CH" sz="2200" dirty="0">
                <a:solidFill>
                  <a:srgbClr val="0000FF"/>
                </a:solidFill>
              </a:rPr>
              <a:t>onstraints on the Higgs coupling modifiers to </a:t>
            </a:r>
            <a:r>
              <a:rPr lang="en-CH" sz="2200" dirty="0">
                <a:solidFill>
                  <a:srgbClr val="FF0000"/>
                </a:solidFill>
              </a:rPr>
              <a:t>fermions </a:t>
            </a:r>
            <a:r>
              <a:rPr lang="en-CH" sz="2200" dirty="0">
                <a:solidFill>
                  <a:srgbClr val="0000FF"/>
                </a:solidFill>
              </a:rPr>
              <a:t>and </a:t>
            </a:r>
            <a:r>
              <a:rPr lang="en-CH" sz="2200" dirty="0">
                <a:solidFill>
                  <a:srgbClr val="FF0000"/>
                </a:solidFill>
              </a:rPr>
              <a:t>heavy </a:t>
            </a:r>
          </a:p>
          <a:p>
            <a:r>
              <a:rPr lang="en-CH" sz="2200" dirty="0">
                <a:solidFill>
                  <a:srgbClr val="FF0000"/>
                </a:solidFill>
              </a:rPr>
              <a:t>gauge bosons</a:t>
            </a:r>
            <a:r>
              <a:rPr lang="en-CH" sz="2200" dirty="0">
                <a:solidFill>
                  <a:srgbClr val="0000FF"/>
                </a:solidFill>
              </a:rPr>
              <a:t>, and the evolution with time from </a:t>
            </a:r>
            <a:r>
              <a:rPr lang="en-CH" sz="2200" dirty="0">
                <a:solidFill>
                  <a:srgbClr val="FF0000"/>
                </a:solidFill>
              </a:rPr>
              <a:t>discovery till today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D310F0-EC15-C755-36EA-0C9B8C3AF99F}"/>
              </a:ext>
            </a:extLst>
          </p:cNvPr>
          <p:cNvSpPr txBox="1"/>
          <p:nvPr/>
        </p:nvSpPr>
        <p:spPr>
          <a:xfrm>
            <a:off x="6405612" y="2852936"/>
            <a:ext cx="2721642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CH" dirty="0">
                <a:solidFill>
                  <a:srgbClr val="FF0000"/>
                </a:solidFill>
              </a:rPr>
              <a:t>oupling Modifiers:</a:t>
            </a:r>
          </a:p>
          <a:p>
            <a:r>
              <a:rPr lang="en-GB" dirty="0">
                <a:solidFill>
                  <a:srgbClr val="0000FF"/>
                </a:solidFill>
              </a:rPr>
              <a:t>I</a:t>
            </a:r>
            <a:r>
              <a:rPr lang="en-CH" dirty="0">
                <a:solidFill>
                  <a:srgbClr val="0000FF"/>
                </a:solidFill>
              </a:rPr>
              <a:t>n the 𝜅-framework</a:t>
            </a:r>
          </a:p>
          <a:p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CH" dirty="0">
                <a:solidFill>
                  <a:srgbClr val="0000FF"/>
                </a:solidFill>
              </a:rPr>
              <a:t>or cross sections and </a:t>
            </a:r>
          </a:p>
          <a:p>
            <a:r>
              <a:rPr lang="en-GB" dirty="0">
                <a:solidFill>
                  <a:srgbClr val="0000FF"/>
                </a:solidFill>
              </a:rPr>
              <a:t>b</a:t>
            </a:r>
            <a:r>
              <a:rPr lang="en-CH" dirty="0">
                <a:solidFill>
                  <a:srgbClr val="0000FF"/>
                </a:solidFill>
              </a:rPr>
              <a:t>ranching ratios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In the SM: 𝜅=1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476F21-4B1F-C66D-3559-20031BC83F65}"/>
              </a:ext>
            </a:extLst>
          </p:cNvPr>
          <p:cNvSpPr txBox="1"/>
          <p:nvPr/>
        </p:nvSpPr>
        <p:spPr>
          <a:xfrm>
            <a:off x="6437297" y="5661248"/>
            <a:ext cx="2644763" cy="98488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F</a:t>
            </a:r>
            <a:r>
              <a:rPr lang="en-CH" sz="1800" dirty="0"/>
              <a:t>or a single contribution</a:t>
            </a:r>
          </a:p>
          <a:p>
            <a:endParaRPr lang="en-CH" dirty="0"/>
          </a:p>
          <a:p>
            <a:endParaRPr lang="en-CH" dirty="0"/>
          </a:p>
        </p:txBody>
      </p:sp>
      <p:pic>
        <p:nvPicPr>
          <p:cNvPr id="11" name="Image 9" descr="Screen Shot 2016-09-01 at 14.28.53.png">
            <a:extLst>
              <a:ext uri="{FF2B5EF4-FFF2-40B4-BE49-F238E27FC236}">
                <a16:creationId xmlns:a16="http://schemas.microsoft.com/office/drawing/2014/main" id="{6F9CF218-6064-70A5-A3D7-EBFD2BB03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86" y="5986011"/>
            <a:ext cx="1311473" cy="585479"/>
          </a:xfrm>
          <a:prstGeom prst="rect">
            <a:avLst/>
          </a:prstGeom>
        </p:spPr>
      </p:pic>
      <p:pic>
        <p:nvPicPr>
          <p:cNvPr id="12" name="Image 8" descr="Screen Shot 2016-09-01 at 14.28.49.png">
            <a:extLst>
              <a:ext uri="{FF2B5EF4-FFF2-40B4-BE49-F238E27FC236}">
                <a16:creationId xmlns:a16="http://schemas.microsoft.com/office/drawing/2014/main" id="{8FDE8464-5B9B-9121-6A8D-A2680818D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360" y="5986011"/>
            <a:ext cx="1170957" cy="585479"/>
          </a:xfrm>
          <a:prstGeom prst="rect">
            <a:avLst/>
          </a:prstGeom>
        </p:spPr>
      </p:pic>
      <p:pic>
        <p:nvPicPr>
          <p:cNvPr id="8" name="Picture 7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AD1C974-997D-4613-5E4D-618386CE9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612" y="1794091"/>
            <a:ext cx="2558876" cy="80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504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252520" cy="904875"/>
          </a:xfrm>
        </p:spPr>
        <p:txBody>
          <a:bodyPr/>
          <a:lstStyle/>
          <a:p>
            <a:r>
              <a:rPr lang="en-CH" sz="3600" dirty="0"/>
              <a:t>Higgs Coupling to Fermions and Bosons</a:t>
            </a: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0A0C72FC-DAD0-0E0B-6B2B-88C11B1DC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52736"/>
            <a:ext cx="5696333" cy="53990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1A51F8-4972-10E8-EEFF-841016ED152B}"/>
              </a:ext>
            </a:extLst>
          </p:cNvPr>
          <p:cNvSpPr txBox="1"/>
          <p:nvPr/>
        </p:nvSpPr>
        <p:spPr>
          <a:xfrm>
            <a:off x="6444208" y="2782765"/>
            <a:ext cx="2722220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</a:t>
            </a:r>
            <a:r>
              <a:rPr lang="en-CH" dirty="0">
                <a:solidFill>
                  <a:srgbClr val="0000FF"/>
                </a:solidFill>
              </a:rPr>
              <a:t>caled coupling</a:t>
            </a:r>
          </a:p>
          <a:p>
            <a:r>
              <a:rPr lang="en-GB" dirty="0">
                <a:solidFill>
                  <a:srgbClr val="0000FF"/>
                </a:solidFill>
              </a:rPr>
              <a:t>m</a:t>
            </a:r>
            <a:r>
              <a:rPr lang="en-CH" dirty="0">
                <a:solidFill>
                  <a:srgbClr val="0000FF"/>
                </a:solidFill>
              </a:rPr>
              <a:t>odifiers for bosons</a:t>
            </a:r>
          </a:p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CH" dirty="0">
                <a:solidFill>
                  <a:srgbClr val="0000FF"/>
                </a:solidFill>
              </a:rPr>
              <a:t>nd fermions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0000FF"/>
                </a:solidFill>
              </a:rPr>
              <a:t>𝜐 is the vacuum </a:t>
            </a:r>
          </a:p>
          <a:p>
            <a:r>
              <a:rPr lang="en-GB" dirty="0">
                <a:solidFill>
                  <a:srgbClr val="0000FF"/>
                </a:solidFill>
              </a:rPr>
              <a:t>e</a:t>
            </a:r>
            <a:r>
              <a:rPr lang="en-CH" dirty="0">
                <a:solidFill>
                  <a:srgbClr val="0000FF"/>
                </a:solidFill>
              </a:rPr>
              <a:t>xpectation (246 GeV)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B278B8-130E-D397-50E9-2FC47E68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2440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44F071-52C2-5FB6-A996-BD8F72BEAF4C}"/>
              </a:ext>
            </a:extLst>
          </p:cNvPr>
          <p:cNvSpPr txBox="1"/>
          <p:nvPr/>
        </p:nvSpPr>
        <p:spPr>
          <a:xfrm>
            <a:off x="7411184" y="1156682"/>
            <a:ext cx="14979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2207.00043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67310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904875"/>
          </a:xfrm>
        </p:spPr>
        <p:txBody>
          <a:bodyPr/>
          <a:lstStyle/>
          <a:p>
            <a:r>
              <a:rPr lang="en-CH" dirty="0"/>
              <a:t>R</a:t>
            </a:r>
            <a:r>
              <a:rPr lang="en-GB" dirty="0"/>
              <a:t>e</a:t>
            </a:r>
            <a:r>
              <a:rPr lang="en-CH" dirty="0"/>
              <a:t>sults from the fit of all channels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3142B555-5703-B102-5911-479EEBD96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11" y="1736812"/>
            <a:ext cx="3725869" cy="47251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ACAC12-3D47-D3FF-091C-4CC4B70983D7}"/>
              </a:ext>
            </a:extLst>
          </p:cNvPr>
          <p:cNvSpPr txBox="1"/>
          <p:nvPr/>
        </p:nvSpPr>
        <p:spPr>
          <a:xfrm>
            <a:off x="179512" y="908720"/>
            <a:ext cx="884928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D</a:t>
            </a:r>
            <a:r>
              <a:rPr lang="en-CH" dirty="0">
                <a:solidFill>
                  <a:srgbClr val="0000FF"/>
                </a:solidFill>
              </a:rPr>
              <a:t>ifferent coupling modifiers and evolution with time from discovery till today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F496C62-56DD-9620-1D9F-521CB1562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908" y="1461259"/>
            <a:ext cx="3827727" cy="50851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D5576-FF0A-1795-5174-CDAA4594D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953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Higgs to Charm?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292975-8507-6D08-1B38-7D6CFA392E30}"/>
              </a:ext>
            </a:extLst>
          </p:cNvPr>
          <p:cNvSpPr txBox="1"/>
          <p:nvPr/>
        </p:nvSpPr>
        <p:spPr>
          <a:xfrm>
            <a:off x="107504" y="1056624"/>
            <a:ext cx="6288388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</a:rPr>
              <a:t>Search for H→ cc in HV assoc. production mode.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Find c-jets using the </a:t>
            </a:r>
            <a:r>
              <a:rPr lang="en-GB" sz="2200" dirty="0"/>
              <a:t>PARTICLENET</a:t>
            </a:r>
            <a:r>
              <a:rPr lang="en-GB" sz="2200" dirty="0">
                <a:solidFill>
                  <a:srgbClr val="0000FF"/>
                </a:solidFill>
              </a:rPr>
              <a:t> graph neural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network, with jet tagging via particle clouds.</a:t>
            </a:r>
          </a:p>
          <a:p>
            <a:r>
              <a:rPr lang="en-GB" sz="2200" dirty="0">
                <a:solidFill>
                  <a:srgbClr val="FF0000"/>
                </a:solidFill>
              </a:rPr>
              <a:t>-&gt; Observation of Z→ cc with 5.7σ significance</a:t>
            </a:r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D177EA54-7588-36B0-9AEB-FCAF056D1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836713"/>
            <a:ext cx="2120923" cy="20162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462ABC-073B-5981-F402-3601C04AA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2707191"/>
            <a:ext cx="3528392" cy="3314097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A81FFB2-1520-3FDB-2C4D-F37356CE8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708920"/>
            <a:ext cx="3767953" cy="33016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6961CA-7492-5938-771A-45C2284321FA}"/>
              </a:ext>
            </a:extLst>
          </p:cNvPr>
          <p:cNvSpPr txBox="1"/>
          <p:nvPr/>
        </p:nvSpPr>
        <p:spPr>
          <a:xfrm>
            <a:off x="35496" y="6169164"/>
            <a:ext cx="8928992" cy="384721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900" dirty="0">
                <a:solidFill>
                  <a:srgbClr val="FF0000"/>
                </a:solidFill>
              </a:rPr>
              <a:t>O</a:t>
            </a:r>
            <a:r>
              <a:rPr lang="en-CH" sz="1900" dirty="0">
                <a:solidFill>
                  <a:srgbClr val="FF0000"/>
                </a:solidFill>
              </a:rPr>
              <a:t>bserved (95%):</a:t>
            </a:r>
            <a:r>
              <a:rPr lang="en-CH" sz="1900" dirty="0"/>
              <a:t>  𝛍 upper limit &lt;14 SM prediction, Yukawa coupling  </a:t>
            </a:r>
          </a:p>
        </p:txBody>
      </p:sp>
      <p:pic>
        <p:nvPicPr>
          <p:cNvPr id="14" name="Picture 13" descr="Text, whiteboard&#10;&#10;Description automatically generated">
            <a:extLst>
              <a:ext uri="{FF2B5EF4-FFF2-40B4-BE49-F238E27FC236}">
                <a16:creationId xmlns:a16="http://schemas.microsoft.com/office/drawing/2014/main" id="{926D2E34-CC94-ACB2-4098-C5C9D963B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328" y="6241334"/>
            <a:ext cx="1440160" cy="31232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62E5433-1ACE-D3C0-9FAB-2C4FCA606A31}"/>
              </a:ext>
            </a:extLst>
          </p:cNvPr>
          <p:cNvSpPr/>
          <p:nvPr/>
        </p:nvSpPr>
        <p:spPr bwMode="auto">
          <a:xfrm>
            <a:off x="5004048" y="3284984"/>
            <a:ext cx="914400" cy="648072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12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The “Standard Model”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30188" y="3505200"/>
            <a:ext cx="4270375" cy="3124200"/>
            <a:chOff x="1373" y="1920"/>
            <a:chExt cx="3272" cy="2288"/>
          </a:xfrm>
        </p:grpSpPr>
        <p:pic>
          <p:nvPicPr>
            <p:cNvPr id="26634" name="Picture 4" descr="QUarks_leptons et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5" name="Rectangle 33"/>
            <p:cNvSpPr>
              <a:spLocks noChangeArrowheads="1"/>
            </p:cNvSpPr>
            <p:nvPr/>
          </p:nvSpPr>
          <p:spPr bwMode="auto">
            <a:xfrm rot="-5400000">
              <a:off x="649" y="2867"/>
              <a:ext cx="1801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26636" name="Rectangle 34"/>
            <p:cNvSpPr>
              <a:spLocks noChangeArrowheads="1"/>
            </p:cNvSpPr>
            <p:nvPr/>
          </p:nvSpPr>
          <p:spPr bwMode="auto">
            <a:xfrm rot="5400000">
              <a:off x="3598" y="2836"/>
              <a:ext cx="173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tx2"/>
                  </a:solidFill>
                </a:rPr>
                <a:t>Force particles</a:t>
              </a:r>
            </a:p>
          </p:txBody>
        </p:sp>
      </p:grpSp>
      <p:sp>
        <p:nvSpPr>
          <p:cNvPr id="26630" name="Text Box 14"/>
          <p:cNvSpPr txBox="1">
            <a:spLocks noChangeArrowheads="1"/>
          </p:cNvSpPr>
          <p:nvPr/>
        </p:nvSpPr>
        <p:spPr bwMode="auto">
          <a:xfrm>
            <a:off x="204788" y="987385"/>
            <a:ext cx="8710612" cy="190821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Over the last 100 years:</a:t>
            </a:r>
            <a:r>
              <a:rPr lang="el-GR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combination of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Quantum Mechanics and Special Theory of relativity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along with all new particles discovered has led to the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Standard Model of Particle Physics.</a:t>
            </a:r>
          </a:p>
          <a:p>
            <a:pPr algn="ctr" eaLnBrk="0" hangingPunct="0"/>
            <a:r>
              <a:rPr lang="en-US" sz="2200" b="1" dirty="0">
                <a:solidFill>
                  <a:srgbClr val="FF0000"/>
                </a:solidFill>
              </a:rPr>
              <a:t>The new (final?) “Periodic Table” of fundamental elements: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9" name="Rectangle 1028"/>
          <p:cNvSpPr>
            <a:spLocks noChangeArrowheads="1"/>
          </p:cNvSpPr>
          <p:nvPr/>
        </p:nvSpPr>
        <p:spPr bwMode="auto">
          <a:xfrm>
            <a:off x="4572000" y="3048000"/>
            <a:ext cx="4419600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most basic mechanism of the SM, that of granting mass to particles remained a mystery for a long time   </a:t>
            </a:r>
          </a:p>
          <a:p>
            <a:pPr eaLnBrk="0" hangingPunct="0">
              <a:defRPr/>
            </a:pPr>
            <a:r>
              <a:rPr lang="en-US" b="1" dirty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A major step forward was made in  July 2012 with the discovery of what could be the long-sought Higgs boson!!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95403" y="3105090"/>
            <a:ext cx="121071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Fermions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898655" y="3105090"/>
            <a:ext cx="98754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Bosons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773013" y="5921514"/>
            <a:ext cx="406618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Fermions:  particles with spin ½</a:t>
            </a:r>
          </a:p>
          <a:p>
            <a:r>
              <a:rPr lang="en-GB" dirty="0">
                <a:solidFill>
                  <a:srgbClr val="0000FF"/>
                </a:solidFill>
              </a:rPr>
              <a:t>Bosons: particles with integer spin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7CE26-B25F-C241-E954-96589F523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71438"/>
            <a:ext cx="7239000" cy="904875"/>
          </a:xfrm>
        </p:spPr>
        <p:txBody>
          <a:bodyPr/>
          <a:lstStyle/>
          <a:p>
            <a:r>
              <a:rPr lang="en-CH" dirty="0"/>
              <a:t>Higgs Self Coupling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05A708C-98B5-EF4A-D0D7-ADCA1DC61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06" y="856920"/>
            <a:ext cx="7588426" cy="32403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B9CDEE-F933-4FF3-6578-DBF63B206E1E}"/>
              </a:ext>
            </a:extLst>
          </p:cNvPr>
          <p:cNvSpPr txBox="1"/>
          <p:nvPr/>
        </p:nvSpPr>
        <p:spPr>
          <a:xfrm>
            <a:off x="323528" y="4149080"/>
            <a:ext cx="5724067" cy="24929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0000FF"/>
                </a:solidFill>
              </a:rPr>
              <a:t>Main tool at the LHC to measure the Higgs </a:t>
            </a:r>
          </a:p>
          <a:p>
            <a:r>
              <a:rPr lang="en-CH" sz="2200" dirty="0">
                <a:solidFill>
                  <a:srgbClr val="0000FF"/>
                </a:solidFill>
              </a:rPr>
              <a:t>self-coupling is </a:t>
            </a:r>
            <a:r>
              <a:rPr lang="en-CH" sz="2200" dirty="0">
                <a:solidFill>
                  <a:srgbClr val="FF0000"/>
                </a:solidFill>
              </a:rPr>
              <a:t>via Higgs </a:t>
            </a:r>
            <a:r>
              <a:rPr lang="en-GB" sz="2200" dirty="0">
                <a:solidFill>
                  <a:srgbClr val="FF0000"/>
                </a:solidFill>
              </a:rPr>
              <a:t>P</a:t>
            </a:r>
            <a:r>
              <a:rPr lang="en-CH" sz="2200" dirty="0">
                <a:solidFill>
                  <a:srgbClr val="FF0000"/>
                </a:solidFill>
              </a:rPr>
              <a:t>air production</a:t>
            </a:r>
          </a:p>
          <a:p>
            <a:r>
              <a:rPr lang="en-CH" sz="2200" dirty="0">
                <a:solidFill>
                  <a:srgbClr val="0000FF"/>
                </a:solidFill>
              </a:rPr>
              <a:t>● Small cross sections</a:t>
            </a:r>
          </a:p>
          <a:p>
            <a:r>
              <a:rPr lang="en-CH" sz="2200" dirty="0">
                <a:solidFill>
                  <a:srgbClr val="0000FF"/>
                </a:solidFill>
              </a:rPr>
              <a:t>● Negative interference with background</a:t>
            </a:r>
          </a:p>
          <a:p>
            <a:r>
              <a:rPr lang="en-CH" sz="2200" dirty="0">
                <a:solidFill>
                  <a:srgbClr val="0000FF"/>
                </a:solidFill>
              </a:rPr>
              <a:t>● Many decay channels  to study</a:t>
            </a:r>
          </a:p>
          <a:p>
            <a:endParaRPr lang="en-CH" sz="2200" dirty="0">
              <a:solidFill>
                <a:srgbClr val="0000FF"/>
              </a:solidFill>
            </a:endParaRPr>
          </a:p>
          <a:p>
            <a:r>
              <a:rPr lang="en-CH" sz="2200" dirty="0">
                <a:solidFill>
                  <a:srgbClr val="FF0000"/>
                </a:solidFill>
              </a:rPr>
              <a:t>-&gt;</a:t>
            </a:r>
            <a:r>
              <a:rPr lang="en-CH" sz="2400" dirty="0">
                <a:solidFill>
                  <a:srgbClr val="FF0000"/>
                </a:solidFill>
              </a:rPr>
              <a:t>A challenging measurement @ LHC!</a:t>
            </a:r>
          </a:p>
        </p:txBody>
      </p:sp>
      <p:pic>
        <p:nvPicPr>
          <p:cNvPr id="8" name="Picture 7" descr="Line chart&#10;&#10;Description automatically generated">
            <a:extLst>
              <a:ext uri="{FF2B5EF4-FFF2-40B4-BE49-F238E27FC236}">
                <a16:creationId xmlns:a16="http://schemas.microsoft.com/office/drawing/2014/main" id="{65BAE1B2-DAE8-BFB9-866D-EA5E6D78F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704" y="4149079"/>
            <a:ext cx="2284736" cy="1129033"/>
          </a:xfrm>
          <a:prstGeom prst="rect">
            <a:avLst/>
          </a:prstGeom>
        </p:spPr>
      </p:pic>
      <p:pic>
        <p:nvPicPr>
          <p:cNvPr id="10" name="Picture 9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3F897511-9467-0E44-AD6E-ED1673590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704" y="5392208"/>
            <a:ext cx="2284736" cy="12851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9CAE42-026B-C8FF-A9E4-22CC90D1677D}"/>
              </a:ext>
            </a:extLst>
          </p:cNvPr>
          <p:cNvSpPr txBox="1"/>
          <p:nvPr/>
        </p:nvSpPr>
        <p:spPr>
          <a:xfrm>
            <a:off x="4738264" y="901169"/>
            <a:ext cx="401020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● Does the Higgs couple to itself?</a:t>
            </a:r>
          </a:p>
          <a:p>
            <a:r>
              <a:rPr lang="en-CH" dirty="0">
                <a:solidFill>
                  <a:srgbClr val="0000FF"/>
                </a:solidFill>
              </a:rPr>
              <a:t>● Access the shape of the Higgs </a:t>
            </a:r>
          </a:p>
          <a:p>
            <a:r>
              <a:rPr lang="en-CH" dirty="0">
                <a:solidFill>
                  <a:srgbClr val="0000FF"/>
                </a:solidFill>
              </a:rPr>
              <a:t>   potential…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3DEF6C2-ECBB-2766-331C-A3567A44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0964" y="6342459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798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2E184-DBAA-2994-4C97-49F971EBC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99392"/>
            <a:ext cx="7239000" cy="904875"/>
          </a:xfrm>
        </p:spPr>
        <p:txBody>
          <a:bodyPr/>
          <a:lstStyle/>
          <a:p>
            <a:r>
              <a:rPr lang="en-CH" dirty="0"/>
              <a:t>Higgs Pair Production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BE9CC37-9F5E-2E9A-C4BD-56428FB1E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" y="1556792"/>
            <a:ext cx="9138443" cy="46085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2E6239F-933C-A8CC-6F97-489F47BF330A}"/>
              </a:ext>
            </a:extLst>
          </p:cNvPr>
          <p:cNvSpPr/>
          <p:nvPr/>
        </p:nvSpPr>
        <p:spPr bwMode="auto">
          <a:xfrm>
            <a:off x="179512" y="1628800"/>
            <a:ext cx="5472608" cy="50405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F6A9BE-0E75-AF80-EBC5-B4B491940BF0}"/>
              </a:ext>
            </a:extLst>
          </p:cNvPr>
          <p:cNvSpPr txBox="1"/>
          <p:nvPr/>
        </p:nvSpPr>
        <p:spPr>
          <a:xfrm>
            <a:off x="179512" y="953917"/>
            <a:ext cx="878855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State of the art studies, including </a:t>
            </a:r>
            <a:r>
              <a:rPr lang="en-CH" dirty="0">
                <a:solidFill>
                  <a:srgbClr val="FF0000"/>
                </a:solidFill>
              </a:rPr>
              <a:t>bbZZ, bb𝛄𝛄, bb𝛕𝛕, bbbb and multi-leptons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3B4DD4-5FCA-18FB-4BB6-57440260CA30}"/>
              </a:ext>
            </a:extLst>
          </p:cNvPr>
          <p:cNvSpPr/>
          <p:nvPr/>
        </p:nvSpPr>
        <p:spPr bwMode="auto">
          <a:xfrm>
            <a:off x="3707904" y="5877272"/>
            <a:ext cx="2384648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N. Wardle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3F0242-0388-3F6A-8B58-FED1B347D480}"/>
              </a:ext>
            </a:extLst>
          </p:cNvPr>
          <p:cNvSpPr txBox="1"/>
          <p:nvPr/>
        </p:nvSpPr>
        <p:spPr>
          <a:xfrm>
            <a:off x="344634" y="6269250"/>
            <a:ext cx="843602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Result is </a:t>
            </a:r>
            <a:r>
              <a:rPr lang="en-CH" dirty="0">
                <a:solidFill>
                  <a:srgbClr val="FF0000"/>
                </a:solidFill>
              </a:rPr>
              <a:t>a few times SM value </a:t>
            </a:r>
            <a:r>
              <a:rPr lang="en-CH" dirty="0">
                <a:solidFill>
                  <a:srgbClr val="0000FF"/>
                </a:solidFill>
              </a:rPr>
              <a:t>already!  Very promising for Run-3/HL-LHC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2F5DDA-D5A4-CDA5-D8CF-0070338B341E}"/>
              </a:ext>
            </a:extLst>
          </p:cNvPr>
          <p:cNvSpPr txBox="1"/>
          <p:nvPr/>
        </p:nvSpPr>
        <p:spPr>
          <a:xfrm>
            <a:off x="179512" y="1700808"/>
            <a:ext cx="3727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95% upper limits for𝜿</a:t>
            </a:r>
            <a:r>
              <a:rPr lang="en-CH" baseline="-25000" dirty="0">
                <a:solidFill>
                  <a:srgbClr val="0000FF"/>
                </a:solidFill>
              </a:rPr>
              <a:t>𝝠 </a:t>
            </a:r>
            <a:r>
              <a:rPr lang="en-CH" dirty="0">
                <a:solidFill>
                  <a:srgbClr val="0000FF"/>
                </a:solidFill>
              </a:rPr>
              <a:t>and 𝝹</a:t>
            </a:r>
            <a:r>
              <a:rPr lang="en-CH" baseline="-25000" dirty="0">
                <a:solidFill>
                  <a:srgbClr val="0000FF"/>
                </a:solidFill>
              </a:rPr>
              <a:t>2V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9F3271-EC05-222F-6E01-8AC2371A1FEB}"/>
              </a:ext>
            </a:extLst>
          </p:cNvPr>
          <p:cNvSpPr txBox="1"/>
          <p:nvPr/>
        </p:nvSpPr>
        <p:spPr>
          <a:xfrm>
            <a:off x="7466514" y="1412776"/>
            <a:ext cx="14979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2207.00043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60052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38B085B3-4947-1946-BA98-0C91999A9025}"/>
              </a:ext>
            </a:extLst>
          </p:cNvPr>
          <p:cNvSpPr txBox="1">
            <a:spLocks/>
          </p:cNvSpPr>
          <p:nvPr/>
        </p:nvSpPr>
        <p:spPr>
          <a:xfrm>
            <a:off x="0" y="-5680"/>
            <a:ext cx="92964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Higgs Properties: Higgs Mass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417C76-3D86-1F45-9FEE-0ACFC662C4BE}"/>
              </a:ext>
            </a:extLst>
          </p:cNvPr>
          <p:cNvSpPr txBox="1"/>
          <p:nvPr/>
        </p:nvSpPr>
        <p:spPr>
          <a:xfrm>
            <a:off x="5328427" y="5838124"/>
            <a:ext cx="3564053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M</a:t>
            </a:r>
            <a:r>
              <a:rPr lang="en-US" sz="2200" baseline="-25000" dirty="0">
                <a:solidFill>
                  <a:srgbClr val="FF0000"/>
                </a:solidFill>
              </a:rPr>
              <a:t>H</a:t>
            </a:r>
            <a:r>
              <a:rPr lang="en-US" sz="2200" dirty="0">
                <a:solidFill>
                  <a:srgbClr val="FF0000"/>
                </a:solidFill>
              </a:rPr>
              <a:t> is known to a precision </a:t>
            </a:r>
          </a:p>
          <a:p>
            <a:r>
              <a:rPr lang="en-US" sz="2200" dirty="0">
                <a:solidFill>
                  <a:srgbClr val="FF0000"/>
                </a:solidFill>
              </a:rPr>
              <a:t>of almost 1 per </a:t>
            </a:r>
            <a:r>
              <a:rPr lang="en-US" sz="2200" dirty="0" err="1">
                <a:solidFill>
                  <a:srgbClr val="FF0000"/>
                </a:solidFill>
              </a:rPr>
              <a:t>mille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B961938-B13E-3447-BDBF-FED3F8F04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79" y="2239384"/>
            <a:ext cx="4710053" cy="34082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4D8EFF-BA0E-1441-829E-BB4E309E5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358" y="2239385"/>
            <a:ext cx="3657505" cy="3415286"/>
          </a:xfrm>
          <a:prstGeom prst="rect">
            <a:avLst/>
          </a:prstGeom>
        </p:spPr>
      </p:pic>
      <p:pic>
        <p:nvPicPr>
          <p:cNvPr id="17" name="Picture 16" descr="Text&#10;&#10;Description automatically generated with low confidence">
            <a:extLst>
              <a:ext uri="{FF2B5EF4-FFF2-40B4-BE49-F238E27FC236}">
                <a16:creationId xmlns:a16="http://schemas.microsoft.com/office/drawing/2014/main" id="{04B140CB-FC44-904E-B7B7-568232ACE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6048408"/>
            <a:ext cx="3098800" cy="4953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0E5F9D-294D-892E-429B-A53F890744E4}"/>
              </a:ext>
            </a:extLst>
          </p:cNvPr>
          <p:cNvSpPr txBox="1"/>
          <p:nvPr/>
        </p:nvSpPr>
        <p:spPr>
          <a:xfrm>
            <a:off x="228894" y="869152"/>
            <a:ext cx="8879610" cy="104644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   </a:t>
            </a:r>
            <a:r>
              <a:rPr lang="en-CH" dirty="0">
                <a:solidFill>
                  <a:srgbClr val="FF0000"/>
                </a:solidFill>
              </a:rPr>
              <a:t>Higgs Mass from H→𝛾𝛾 and H→ZZ →4leptons with run-1 and 2016 data</a:t>
            </a:r>
          </a:p>
          <a:p>
            <a:r>
              <a:rPr lang="en-CH" dirty="0">
                <a:solidFill>
                  <a:srgbClr val="0000FF"/>
                </a:solidFill>
              </a:rPr>
              <a:t>● Excellent detector performance and lepton/photon energy scale calibration</a:t>
            </a:r>
          </a:p>
          <a:p>
            <a:r>
              <a:rPr lang="en-CH" dirty="0">
                <a:solidFill>
                  <a:srgbClr val="0000FF"/>
                </a:solidFill>
              </a:rPr>
              <a:t>● Results still dominated by statistical uncertainties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1E7410-A4AF-2840-D451-7222EBF8656F}"/>
              </a:ext>
            </a:extLst>
          </p:cNvPr>
          <p:cNvSpPr txBox="1"/>
          <p:nvPr/>
        </p:nvSpPr>
        <p:spPr>
          <a:xfrm>
            <a:off x="7366422" y="1698935"/>
            <a:ext cx="159691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2002.06398 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010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38B085B3-4947-1946-BA98-0C91999A9025}"/>
              </a:ext>
            </a:extLst>
          </p:cNvPr>
          <p:cNvSpPr txBox="1">
            <a:spLocks/>
          </p:cNvSpPr>
          <p:nvPr/>
        </p:nvSpPr>
        <p:spPr>
          <a:xfrm>
            <a:off x="0" y="-5680"/>
            <a:ext cx="92964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Higgs Properties: Higgs Width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608EF1-FB22-D145-B926-15D8DC8EB859}"/>
              </a:ext>
            </a:extLst>
          </p:cNvPr>
          <p:cNvSpPr txBox="1"/>
          <p:nvPr/>
        </p:nvSpPr>
        <p:spPr>
          <a:xfrm>
            <a:off x="84408" y="848906"/>
            <a:ext cx="688464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Direct resonance width measurement not possible.</a:t>
            </a:r>
          </a:p>
          <a:p>
            <a:r>
              <a:rPr lang="en-US" dirty="0">
                <a:solidFill>
                  <a:srgbClr val="FF0000"/>
                </a:solidFill>
              </a:rPr>
              <a:t>Technique used: on-shell to off-shell cross section in H→ZZ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4E2459-ADAC-314A-AB25-A17E1DE72521}"/>
              </a:ext>
            </a:extLst>
          </p:cNvPr>
          <p:cNvSpPr/>
          <p:nvPr/>
        </p:nvSpPr>
        <p:spPr bwMode="auto">
          <a:xfrm>
            <a:off x="107504" y="1556792"/>
            <a:ext cx="6035666" cy="489654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470C6F-7921-CB4A-9E8E-6267CEE74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718321"/>
            <a:ext cx="2412852" cy="1134615"/>
          </a:xfrm>
          <a:prstGeom prst="rect">
            <a:avLst/>
          </a:prstGeom>
          <a:ln w="47625">
            <a:solidFill>
              <a:srgbClr val="0000FF"/>
            </a:solidFill>
          </a:ln>
        </p:spPr>
      </p:pic>
      <p:sp>
        <p:nvSpPr>
          <p:cNvPr id="17" name="ZoneTexte 5">
            <a:extLst>
              <a:ext uri="{FF2B5EF4-FFF2-40B4-BE49-F238E27FC236}">
                <a16:creationId xmlns:a16="http://schemas.microsoft.com/office/drawing/2014/main" id="{96073B08-94F7-A843-8952-7608E715062B}"/>
              </a:ext>
            </a:extLst>
          </p:cNvPr>
          <p:cNvSpPr txBox="1"/>
          <p:nvPr/>
        </p:nvSpPr>
        <p:spPr>
          <a:xfrm>
            <a:off x="7216441" y="692696"/>
            <a:ext cx="1778051" cy="58477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arXiv:1901.00174</a:t>
            </a:r>
          </a:p>
          <a:p>
            <a:r>
              <a:rPr lang="en-GB" sz="1600" dirty="0"/>
              <a:t>arXiv:2202.06923</a:t>
            </a:r>
          </a:p>
        </p:txBody>
      </p:sp>
      <p:pic>
        <p:nvPicPr>
          <p:cNvPr id="5" name="Picture 4" descr="Diagram, histogram&#10;&#10;Description automatically generated">
            <a:extLst>
              <a:ext uri="{FF2B5EF4-FFF2-40B4-BE49-F238E27FC236}">
                <a16:creationId xmlns:a16="http://schemas.microsoft.com/office/drawing/2014/main" id="{B1D0A7C7-9CE2-7F8D-EDA5-2ADD08316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30" y="1613028"/>
            <a:ext cx="3635896" cy="4291012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FFE52C20-E327-5BC7-3166-B90AA8EFE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104" y="4016950"/>
            <a:ext cx="4534400" cy="852210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70F9144D-7C6C-8907-5066-BE9B6BA32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170" y="5009356"/>
            <a:ext cx="2755900" cy="723900"/>
          </a:xfrm>
          <a:prstGeom prst="rect">
            <a:avLst/>
          </a:prstGeom>
        </p:spPr>
      </p:pic>
      <p:pic>
        <p:nvPicPr>
          <p:cNvPr id="21" name="Picture 20" descr="Text, letter&#10;&#10;Description automatically generated">
            <a:extLst>
              <a:ext uri="{FF2B5EF4-FFF2-40B4-BE49-F238E27FC236}">
                <a16:creationId xmlns:a16="http://schemas.microsoft.com/office/drawing/2014/main" id="{1CFC835E-0704-E982-0A87-4C4A7B4E48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0" y="3006440"/>
            <a:ext cx="4506069" cy="665749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D790ED-AEDC-08F5-6EC1-0D0D859E5FC8}"/>
              </a:ext>
            </a:extLst>
          </p:cNvPr>
          <p:cNvSpPr txBox="1"/>
          <p:nvPr/>
        </p:nvSpPr>
        <p:spPr>
          <a:xfrm>
            <a:off x="3851920" y="1718515"/>
            <a:ext cx="206890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SM Higgs(125) </a:t>
            </a:r>
          </a:p>
          <a:p>
            <a:r>
              <a:rPr lang="en-US" dirty="0"/>
              <a:t>width = 4.1 MeV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54CDEB-AB6C-938F-E8EC-D891CC102E17}"/>
              </a:ext>
            </a:extLst>
          </p:cNvPr>
          <p:cNvSpPr txBox="1"/>
          <p:nvPr/>
        </p:nvSpPr>
        <p:spPr>
          <a:xfrm>
            <a:off x="6143170" y="3759423"/>
            <a:ext cx="3008867" cy="27699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      68% | 95% CL           68% | 95% CL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E62ACE-2AB0-CFDD-36C4-F4E7EACDC3BD}"/>
              </a:ext>
            </a:extLst>
          </p:cNvPr>
          <p:cNvSpPr/>
          <p:nvPr/>
        </p:nvSpPr>
        <p:spPr bwMode="auto">
          <a:xfrm>
            <a:off x="4609600" y="3758534"/>
            <a:ext cx="4534400" cy="1106805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46C153-AD5C-1EEB-FA4B-6355B65D7B4E}"/>
              </a:ext>
            </a:extLst>
          </p:cNvPr>
          <p:cNvSpPr txBox="1"/>
          <p:nvPr/>
        </p:nvSpPr>
        <p:spPr>
          <a:xfrm>
            <a:off x="4997330" y="5127575"/>
            <a:ext cx="1225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 Result: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AF3997-E3F4-841B-B4B9-E6E0E1EA5C86}"/>
              </a:ext>
            </a:extLst>
          </p:cNvPr>
          <p:cNvSpPr txBox="1"/>
          <p:nvPr/>
        </p:nvSpPr>
        <p:spPr>
          <a:xfrm>
            <a:off x="4527160" y="5107250"/>
            <a:ext cx="6896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000" dirty="0">
                <a:solidFill>
                  <a:srgbClr val="0000FF"/>
                </a:solidFill>
              </a:rPr>
              <a:t> ➨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C2F15F1-28A6-F715-5362-2F80BAEAC2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844" y="6210534"/>
            <a:ext cx="4769660" cy="458826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931603E-5A70-AFA0-2DC4-29601CF1AA69}"/>
              </a:ext>
            </a:extLst>
          </p:cNvPr>
          <p:cNvSpPr txBox="1"/>
          <p:nvPr/>
        </p:nvSpPr>
        <p:spPr>
          <a:xfrm>
            <a:off x="4196525" y="5748836"/>
            <a:ext cx="1703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 in addition</a:t>
            </a:r>
          </a:p>
        </p:txBody>
      </p:sp>
    </p:spTree>
    <p:extLst>
      <p:ext uri="{BB962C8B-B14F-4D97-AF65-F5344CB8AC3E}">
        <p14:creationId xmlns:p14="http://schemas.microsoft.com/office/powerpoint/2010/main" val="623687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CH" dirty="0"/>
              <a:t>Invisible Decays of the Higgs Boson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4F5072-04FD-DD5A-6F10-284FFB772291}"/>
              </a:ext>
            </a:extLst>
          </p:cNvPr>
          <p:cNvSpPr txBox="1"/>
          <p:nvPr/>
        </p:nvSpPr>
        <p:spPr>
          <a:xfrm>
            <a:off x="179512" y="837087"/>
            <a:ext cx="7329827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Direct search for H decaying into invisibles, using VBF channels</a:t>
            </a:r>
          </a:p>
          <a:p>
            <a:r>
              <a:rPr lang="en-CH" dirty="0">
                <a:solidFill>
                  <a:srgbClr val="0000FF"/>
                </a:solidFill>
              </a:rPr>
              <a:t>● Major challenge is control of backgrounds</a:t>
            </a:r>
          </a:p>
          <a:p>
            <a:r>
              <a:rPr lang="en-CH" dirty="0">
                <a:solidFill>
                  <a:srgbClr val="0000FF"/>
                </a:solidFill>
              </a:rPr>
              <a:t>● Present limit </a:t>
            </a:r>
            <a:r>
              <a:rPr lang="en-CH" dirty="0">
                <a:solidFill>
                  <a:srgbClr val="FF0000"/>
                </a:solidFill>
              </a:rPr>
              <a:t>BR(inv.) &lt; 0.18 @ 95% CL (0.10 expexted)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1D13B3F-CEDF-482E-20D5-ED1A77F59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723" y="1884354"/>
            <a:ext cx="4198676" cy="3701636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F001797F-F4FB-DEF9-4DEA-03B4AD980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6" y="2068897"/>
            <a:ext cx="4536504" cy="3228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4AD035-2953-D434-C848-5F5CA8761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01" y="5874072"/>
            <a:ext cx="4536504" cy="435248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586654-0E1A-671B-5BB6-2911014D0727}"/>
              </a:ext>
            </a:extLst>
          </p:cNvPr>
          <p:cNvSpPr txBox="1"/>
          <p:nvPr/>
        </p:nvSpPr>
        <p:spPr>
          <a:xfrm>
            <a:off x="4738172" y="5661248"/>
            <a:ext cx="448097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Dark Matter </a:t>
            </a:r>
            <a:r>
              <a:rPr lang="en-GB" dirty="0" err="1">
                <a:solidFill>
                  <a:srgbClr val="0000FF"/>
                </a:solidFill>
              </a:rPr>
              <a:t>i</a:t>
            </a:r>
            <a:r>
              <a:rPr lang="en-CH" dirty="0">
                <a:solidFill>
                  <a:srgbClr val="0000FF"/>
                </a:solidFill>
              </a:rPr>
              <a:t>nterpretation in terms of</a:t>
            </a:r>
          </a:p>
          <a:p>
            <a:r>
              <a:rPr lang="en-CH" dirty="0">
                <a:solidFill>
                  <a:srgbClr val="0000FF"/>
                </a:solidFill>
              </a:rPr>
              <a:t> WIMP-Nucleon cross section limits 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93D438A-C85A-F8DA-737B-29C91C06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083790-9FF8-ABE6-48A6-B0F274E301AD}"/>
              </a:ext>
            </a:extLst>
          </p:cNvPr>
          <p:cNvSpPr txBox="1"/>
          <p:nvPr/>
        </p:nvSpPr>
        <p:spPr>
          <a:xfrm>
            <a:off x="7538522" y="1372706"/>
            <a:ext cx="151676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2201.11585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929499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61B0B-FDE9-DC8D-04A6-2ADB303B5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-71438"/>
            <a:ext cx="7239000" cy="904875"/>
          </a:xfrm>
        </p:spPr>
        <p:txBody>
          <a:bodyPr/>
          <a:lstStyle/>
          <a:p>
            <a:r>
              <a:rPr lang="en-CH" dirty="0"/>
              <a:t>Brief 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B6461-BEDD-6493-667B-4F72E6F2D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616624"/>
          </a:xfrm>
          <a:solidFill>
            <a:schemeClr val="accent3"/>
          </a:solidFill>
        </p:spPr>
        <p:txBody>
          <a:bodyPr/>
          <a:lstStyle/>
          <a:p>
            <a:r>
              <a:rPr lang="en-CH" sz="2400" dirty="0">
                <a:solidFill>
                  <a:srgbClr val="0000FF"/>
                </a:solidFill>
              </a:rPr>
              <a:t>Channels covered with Run-2 data</a:t>
            </a:r>
          </a:p>
          <a:p>
            <a:endParaRPr lang="en-CH" sz="2400" dirty="0">
              <a:solidFill>
                <a:srgbClr val="0000FF"/>
              </a:solidFill>
            </a:endParaRPr>
          </a:p>
          <a:p>
            <a:endParaRPr lang="en-CH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400" dirty="0">
              <a:solidFill>
                <a:srgbClr val="0000FF"/>
              </a:solidFill>
            </a:endParaRPr>
          </a:p>
          <a:p>
            <a:endParaRPr lang="en-CH" sz="2400" dirty="0">
              <a:solidFill>
                <a:srgbClr val="0000FF"/>
              </a:solidFill>
            </a:endParaRPr>
          </a:p>
          <a:p>
            <a:endParaRPr lang="en-CH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CH" sz="2400" dirty="0">
                <a:solidFill>
                  <a:srgbClr val="0000FF"/>
                </a:solidFill>
              </a:rPr>
              <a:t>                    More rare processes remain to be observed…</a:t>
            </a:r>
          </a:p>
          <a:p>
            <a:r>
              <a:rPr lang="en-CH" sz="2400" dirty="0">
                <a:solidFill>
                  <a:srgbClr val="0000FF"/>
                </a:solidFill>
              </a:rPr>
              <a:t>Coupling uncertainties in range 5-12% </a:t>
            </a:r>
          </a:p>
          <a:p>
            <a:r>
              <a:rPr lang="en-CH" sz="2400" dirty="0">
                <a:solidFill>
                  <a:srgbClr val="0000FF"/>
                </a:solidFill>
              </a:rPr>
              <a:t>Mass of the Higgs</a:t>
            </a:r>
          </a:p>
          <a:p>
            <a:r>
              <a:rPr lang="en-CH" sz="2400" dirty="0">
                <a:solidFill>
                  <a:srgbClr val="0000FF"/>
                </a:solidFill>
              </a:rPr>
              <a:t>Width of the Higgs</a:t>
            </a:r>
          </a:p>
          <a:p>
            <a:r>
              <a:rPr lang="en-CH" sz="2400" dirty="0">
                <a:solidFill>
                  <a:srgbClr val="FF0000"/>
                </a:solidFill>
              </a:rPr>
              <a:t>Run-2 data is only 5% of the total data sample with HL-LHC! </a:t>
            </a:r>
          </a:p>
        </p:txBody>
      </p:sp>
      <p:pic>
        <p:nvPicPr>
          <p:cNvPr id="5" name="Picture 4" descr="Table&#10;&#10;Description automatically generated with medium confidence">
            <a:extLst>
              <a:ext uri="{FF2B5EF4-FFF2-40B4-BE49-F238E27FC236}">
                <a16:creationId xmlns:a16="http://schemas.microsoft.com/office/drawing/2014/main" id="{799A4CBB-B6B4-45D0-B50E-6BFDB3E95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1804442"/>
            <a:ext cx="5400600" cy="2141489"/>
          </a:xfrm>
          <a:prstGeom prst="rect">
            <a:avLst/>
          </a:prstGeom>
        </p:spPr>
      </p:pic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225A8D39-8D94-EEAB-CD86-2A5AE90D1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731" y="5053558"/>
            <a:ext cx="3098800" cy="495300"/>
          </a:xfrm>
          <a:prstGeom prst="rect">
            <a:avLst/>
          </a:prstGeom>
          <a:ln w="34925">
            <a:noFill/>
          </a:ln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C9921D71-0520-4704-1622-9C6AC3543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582" y="5517232"/>
            <a:ext cx="2057506" cy="385270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75EF8F06-4D7A-A6F5-A845-0F62EC5D9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2124" y="1251663"/>
            <a:ext cx="3132928" cy="29694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1B874B6-3AC6-DB11-4E3D-3540B4E46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2440" y="6342459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515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8378048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The Future: Studying the Higgs      </a:t>
            </a: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071" y="1169834"/>
            <a:ext cx="4676087" cy="267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361" y="4152172"/>
            <a:ext cx="4033643" cy="270582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067944" y="764704"/>
            <a:ext cx="5257800" cy="33547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       The Higgs gets 10 today</a:t>
            </a:r>
          </a:p>
          <a:p>
            <a:r>
              <a:rPr lang="en-GB" sz="2400" dirty="0">
                <a:solidFill>
                  <a:srgbClr val="0000FF"/>
                </a:solidFill>
              </a:rPr>
              <a:t>We know already a lot on Higgs but:       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What explains a </a:t>
            </a:r>
            <a:r>
              <a:rPr lang="en-GB" dirty="0">
                <a:solidFill>
                  <a:srgbClr val="FF0000"/>
                </a:solidFill>
              </a:rPr>
              <a:t>Higgs  mass ~ 125 GeV?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What</a:t>
            </a:r>
            <a:r>
              <a:rPr lang="en-GB" dirty="0">
                <a:solidFill>
                  <a:srgbClr val="0000FF"/>
                </a:solidFill>
              </a:rPr>
              <a:t> explains the </a:t>
            </a:r>
            <a:r>
              <a:rPr lang="en-GB" dirty="0">
                <a:solidFill>
                  <a:srgbClr val="FF0000"/>
                </a:solidFill>
              </a:rPr>
              <a:t>particle mass pattern?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What is the connection with </a:t>
            </a:r>
            <a:r>
              <a:rPr lang="en-GB" dirty="0">
                <a:solidFill>
                  <a:srgbClr val="FF0000"/>
                </a:solidFill>
              </a:rPr>
              <a:t>Dark Matter?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Is the boson </a:t>
            </a:r>
            <a:r>
              <a:rPr lang="en-GB" dirty="0">
                <a:solidFill>
                  <a:srgbClr val="FF0000"/>
                </a:solidFill>
              </a:rPr>
              <a:t>fundamental or composite?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Will </a:t>
            </a:r>
            <a:r>
              <a:rPr lang="en-GB" dirty="0">
                <a:solidFill>
                  <a:srgbClr val="FF0000"/>
                </a:solidFill>
              </a:rPr>
              <a:t>BSM physics </a:t>
            </a:r>
            <a:r>
              <a:rPr lang="en-GB" dirty="0">
                <a:solidFill>
                  <a:srgbClr val="0000FF"/>
                </a:solidFill>
              </a:rPr>
              <a:t>show up in the Higgs ?</a:t>
            </a:r>
            <a:endParaRPr lang="en-GB" dirty="0">
              <a:solidFill>
                <a:srgbClr val="0000FF"/>
              </a:solidFill>
              <a:latin typeface="Wingdings"/>
              <a:ea typeface="Wingdings"/>
              <a:cs typeface="Wingdings"/>
            </a:endParaRP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Are there </a:t>
            </a:r>
            <a:r>
              <a:rPr lang="en-GB" dirty="0">
                <a:solidFill>
                  <a:srgbClr val="FF0000"/>
                </a:solidFill>
              </a:rPr>
              <a:t>more Higgs bosons?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etc…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356" y="4085778"/>
            <a:ext cx="5524718" cy="289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A program for detailed studies is in place</a:t>
            </a:r>
          </a:p>
          <a:p>
            <a:r>
              <a:rPr lang="en-GB" sz="2200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0000FF"/>
                </a:solidFill>
              </a:rPr>
              <a:t>More LHC Data 2022-2025 with Run-3</a:t>
            </a:r>
          </a:p>
          <a:p>
            <a:r>
              <a:rPr lang="en-GB" sz="2200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0000FF"/>
                </a:solidFill>
              </a:rPr>
              <a:t>HL-LHC Data 2029-2040+ with 3000fb</a:t>
            </a:r>
            <a:r>
              <a:rPr lang="en-GB" sz="2200" baseline="30000" dirty="0">
                <a:solidFill>
                  <a:srgbClr val="0000FF"/>
                </a:solidFill>
              </a:rPr>
              <a:t>-1</a:t>
            </a:r>
            <a:r>
              <a:rPr lang="en-GB" sz="2200" dirty="0">
                <a:solidFill>
                  <a:srgbClr val="0000FF"/>
                </a:solidFill>
              </a:rPr>
              <a:t>   </a:t>
            </a:r>
          </a:p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Other/new machines in the future??</a:t>
            </a:r>
          </a:p>
          <a:p>
            <a:r>
              <a:rPr lang="en-GB" sz="2200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…</a:t>
            </a:r>
            <a:endParaRPr lang="en-GB" sz="2200" dirty="0">
              <a:solidFill>
                <a:srgbClr val="FF0000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  </a:t>
            </a:r>
            <a:r>
              <a:rPr lang="en-GB" sz="2200" dirty="0">
                <a:solidFill>
                  <a:srgbClr val="0000FF"/>
                </a:solidFill>
              </a:rPr>
              <a:t>Will the Higgs shows us some surprises?</a:t>
            </a:r>
          </a:p>
          <a:p>
            <a:r>
              <a:rPr lang="en-GB" sz="2200" dirty="0">
                <a:solidFill>
                  <a:srgbClr val="FF0000"/>
                </a:solidFill>
              </a:rPr>
              <a:t>            </a:t>
            </a:r>
            <a:r>
              <a:rPr lang="en-GB" sz="2800" dirty="0">
                <a:solidFill>
                  <a:srgbClr val="FF0000"/>
                </a:solidFill>
              </a:rPr>
              <a:t>The Future will tell </a:t>
            </a:r>
          </a:p>
          <a:p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513053-E082-6DC5-08C6-5F456933EA93}"/>
              </a:ext>
            </a:extLst>
          </p:cNvPr>
          <p:cNvSpPr/>
          <p:nvPr/>
        </p:nvSpPr>
        <p:spPr bwMode="auto">
          <a:xfrm>
            <a:off x="1043608" y="6165304"/>
            <a:ext cx="3168352" cy="432048"/>
          </a:xfrm>
          <a:prstGeom prst="rect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8" name="Picture 7" descr="A picture containing cake, decorated, dessert&#10;&#10;Description automatically generated">
            <a:extLst>
              <a:ext uri="{FF2B5EF4-FFF2-40B4-BE49-F238E27FC236}">
                <a16:creationId xmlns:a16="http://schemas.microsoft.com/office/drawing/2014/main" id="{8D53A80F-065C-F1DB-8588-08EF7B24D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034" y="133598"/>
            <a:ext cx="731966" cy="102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43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3C827-B655-4D30-2006-91558B1C9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2976562"/>
            <a:ext cx="7239000" cy="904875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9A74B3-49AF-42D1-8505-9860ECD60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332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CH" sz="3600" dirty="0"/>
              <a:t>Higgs Production and Decay Processes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50F02A5-BEDE-C1D0-B000-4D53EDC0A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9144000" cy="38644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C311CB-6B6E-9CDA-F91E-1F2C032D77F1}"/>
              </a:ext>
            </a:extLst>
          </p:cNvPr>
          <p:cNvSpPr txBox="1"/>
          <p:nvPr/>
        </p:nvSpPr>
        <p:spPr>
          <a:xfrm>
            <a:off x="707576" y="836712"/>
            <a:ext cx="772884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00FF"/>
                </a:solidFill>
              </a:rPr>
              <a:t>Processes studied for single and pair Higgs production  </a:t>
            </a:r>
          </a:p>
        </p:txBody>
      </p:sp>
      <p:pic>
        <p:nvPicPr>
          <p:cNvPr id="8" name="Picture 7" descr="Chart, pie chart&#10;&#10;Description automatically generated">
            <a:extLst>
              <a:ext uri="{FF2B5EF4-FFF2-40B4-BE49-F238E27FC236}">
                <a16:creationId xmlns:a16="http://schemas.microsoft.com/office/drawing/2014/main" id="{7A9D964F-F78A-31AD-1617-C4C83456E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180" y="5181411"/>
            <a:ext cx="2378844" cy="1566684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42FF333A-C275-4EA7-4A60-86CCB98F7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102" y="5157192"/>
            <a:ext cx="2719338" cy="16151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555791-D116-A08D-3DE1-A47FF70B86D3}"/>
              </a:ext>
            </a:extLst>
          </p:cNvPr>
          <p:cNvSpPr txBox="1"/>
          <p:nvPr/>
        </p:nvSpPr>
        <p:spPr>
          <a:xfrm>
            <a:off x="3976849" y="5181222"/>
            <a:ext cx="138723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production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8336FF-C7A2-BE11-7590-84DD5E7B2771}"/>
              </a:ext>
            </a:extLst>
          </p:cNvPr>
          <p:cNvSpPr txBox="1"/>
          <p:nvPr/>
        </p:nvSpPr>
        <p:spPr>
          <a:xfrm>
            <a:off x="7596257" y="5221166"/>
            <a:ext cx="84016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decay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373CD1-4970-04D2-167D-F40B9B20EAE0}"/>
              </a:ext>
            </a:extLst>
          </p:cNvPr>
          <p:cNvSpPr txBox="1"/>
          <p:nvPr/>
        </p:nvSpPr>
        <p:spPr>
          <a:xfrm>
            <a:off x="107504" y="5421221"/>
            <a:ext cx="2195345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CH" dirty="0">
                <a:solidFill>
                  <a:srgbClr val="0000FF"/>
                </a:solidFill>
              </a:rPr>
              <a:t>or pp at 13 TeV</a:t>
            </a:r>
          </a:p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CH" dirty="0">
                <a:solidFill>
                  <a:srgbClr val="0000FF"/>
                </a:solidFill>
              </a:rPr>
              <a:t>nd a Higgs </a:t>
            </a:r>
            <a:r>
              <a:rPr lang="en-GB" dirty="0">
                <a:solidFill>
                  <a:srgbClr val="0000FF"/>
                </a:solidFill>
              </a:rPr>
              <a:t>w</a:t>
            </a:r>
            <a:r>
              <a:rPr lang="en-CH" dirty="0">
                <a:solidFill>
                  <a:srgbClr val="0000FF"/>
                </a:solidFill>
              </a:rPr>
              <a:t>ith </a:t>
            </a:r>
          </a:p>
          <a:p>
            <a:r>
              <a:rPr lang="en-CH" dirty="0">
                <a:solidFill>
                  <a:srgbClr val="0000FF"/>
                </a:solidFill>
              </a:rPr>
              <a:t>mass 125.38 GeV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0D3123-DD25-F8A3-8521-81EF2E6BE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8956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032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Higgs Pair production</a:t>
            </a:r>
          </a:p>
        </p:txBody>
      </p:sp>
      <p:pic>
        <p:nvPicPr>
          <p:cNvPr id="4" name="Picture 3" descr="Chart, histogram, waterfall chart&#10;&#10;Description automatically generated">
            <a:extLst>
              <a:ext uri="{FF2B5EF4-FFF2-40B4-BE49-F238E27FC236}">
                <a16:creationId xmlns:a16="http://schemas.microsoft.com/office/drawing/2014/main" id="{613B25F9-7FA8-55CE-A966-262959922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85" y="2056333"/>
            <a:ext cx="4538640" cy="4365104"/>
          </a:xfrm>
          <a:prstGeom prst="rect">
            <a:avLst/>
          </a:prstGeom>
        </p:spPr>
      </p:pic>
      <p:pic>
        <p:nvPicPr>
          <p:cNvPr id="7" name="Picture 6" descr="Chart, waterfall chart&#10;&#10;Description automatically generated">
            <a:extLst>
              <a:ext uri="{FF2B5EF4-FFF2-40B4-BE49-F238E27FC236}">
                <a16:creationId xmlns:a16="http://schemas.microsoft.com/office/drawing/2014/main" id="{53030DC4-4A64-20D4-DB73-DDBA0E68C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105525"/>
            <a:ext cx="3504006" cy="43651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01A4DF-562E-A340-9822-59865259D42A}"/>
              </a:ext>
            </a:extLst>
          </p:cNvPr>
          <p:cNvSpPr txBox="1"/>
          <p:nvPr/>
        </p:nvSpPr>
        <p:spPr>
          <a:xfrm>
            <a:off x="395536" y="908720"/>
            <a:ext cx="8488157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Limits on the </a:t>
            </a:r>
            <a:r>
              <a:rPr lang="en-CH" dirty="0">
                <a:solidFill>
                  <a:srgbClr val="FF0000"/>
                </a:solidFill>
              </a:rPr>
              <a:t>di-Higgs cross section ratios to SM expectation </a:t>
            </a:r>
            <a:r>
              <a:rPr lang="en-CH" dirty="0">
                <a:solidFill>
                  <a:srgbClr val="0000FF"/>
                </a:solidFill>
              </a:rPr>
              <a:t>for different</a:t>
            </a:r>
          </a:p>
          <a:p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CH" dirty="0">
                <a:solidFill>
                  <a:srgbClr val="0000FF"/>
                </a:solidFill>
              </a:rPr>
              <a:t>inal states and the expected sensitivity evolution up to the HL-LHC data </a:t>
            </a:r>
          </a:p>
          <a:p>
            <a:r>
              <a:rPr lang="en-GB" dirty="0">
                <a:solidFill>
                  <a:srgbClr val="0000FF"/>
                </a:solidFill>
              </a:rPr>
              <a:t>s</a:t>
            </a:r>
            <a:r>
              <a:rPr lang="en-CH" dirty="0">
                <a:solidFill>
                  <a:srgbClr val="0000FF"/>
                </a:solidFill>
              </a:rPr>
              <a:t>et</a:t>
            </a:r>
            <a:r>
              <a:rPr lang="en-GB" dirty="0">
                <a:solidFill>
                  <a:srgbClr val="0000FF"/>
                </a:solidFill>
              </a:rPr>
              <a:t> o</a:t>
            </a:r>
            <a:r>
              <a:rPr lang="en-CH" dirty="0">
                <a:solidFill>
                  <a:srgbClr val="0000FF"/>
                </a:solidFill>
              </a:rPr>
              <a:t>f 3000 fb </a:t>
            </a:r>
            <a:r>
              <a:rPr lang="en-CH" baseline="30000" dirty="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90A75-D58C-E15B-43DC-C4D0B536B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0964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86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919C9D4-5679-3B44-B812-D138AB9C6241}" type="slidenum">
              <a:rPr lang="fr-CH" smtClean="0"/>
              <a:pPr/>
              <a:t>3</a:t>
            </a:fld>
            <a:r>
              <a:rPr lang="fr-CH"/>
              <a:t> </a:t>
            </a:r>
            <a:endParaRPr lang="fr-FR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pic>
        <p:nvPicPr>
          <p:cNvPr id="113669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3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914400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</a:rPr>
              <a:t>The Hunt for the Higgs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" y="1235075"/>
            <a:ext cx="4191003" cy="822325"/>
            <a:chOff x="2160" y="960"/>
            <a:chExt cx="2640" cy="518"/>
          </a:xfrm>
        </p:grpSpPr>
        <p:sp>
          <p:nvSpPr>
            <p:cNvPr id="11368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64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86" name="Rectangle 11"/>
            <p:cNvSpPr>
              <a:spLocks noChangeArrowheads="1"/>
            </p:cNvSpPr>
            <p:nvPr/>
          </p:nvSpPr>
          <p:spPr bwMode="auto">
            <a:xfrm>
              <a:off x="2218" y="1002"/>
              <a:ext cx="51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Where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7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194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do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8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23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9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81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masses  of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0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54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elementary particles come from?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334451" y="1066802"/>
            <a:ext cx="4114349" cy="1219201"/>
            <a:chOff x="2160" y="960"/>
            <a:chExt cx="2288" cy="768"/>
          </a:xfrm>
        </p:grpSpPr>
        <p:sp>
          <p:nvSpPr>
            <p:cNvPr id="113678" name="Rectangle 25"/>
            <p:cNvSpPr>
              <a:spLocks noChangeArrowheads="1"/>
            </p:cNvSpPr>
            <p:nvPr/>
          </p:nvSpPr>
          <p:spPr bwMode="auto">
            <a:xfrm>
              <a:off x="2160" y="960"/>
              <a:ext cx="2288" cy="76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79" name="Rectangle 26"/>
            <p:cNvSpPr>
              <a:spLocks noChangeArrowheads="1"/>
            </p:cNvSpPr>
            <p:nvPr/>
          </p:nvSpPr>
          <p:spPr bwMode="auto">
            <a:xfrm>
              <a:off x="2218" y="1002"/>
              <a:ext cx="2230" cy="6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key  question (pre-2012):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Does the Higgs particle exist? 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0" name="Rectangle 27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1" name="Rectangle 28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2" name="Rectangle 29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3" name="Rectangle 30"/>
            <p:cNvSpPr>
              <a:spLocks noChangeArrowheads="1"/>
            </p:cNvSpPr>
            <p:nvPr/>
          </p:nvSpPr>
          <p:spPr bwMode="auto">
            <a:xfrm>
              <a:off x="2208" y="1488"/>
              <a:ext cx="1749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If so, where is the Higgs?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4" name="Rectangle 31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28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79800"/>
            <a:ext cx="4152900" cy="2692400"/>
          </a:xfrm>
          <a:prstGeom prst="rect">
            <a:avLst/>
          </a:prstGeom>
        </p:spPr>
      </p:pic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6200" y="5959475"/>
            <a:ext cx="3054350" cy="822325"/>
            <a:chOff x="2160" y="960"/>
            <a:chExt cx="1924" cy="518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186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Scalar field with at least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141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one scalar particle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943945" y="2454275"/>
            <a:ext cx="3352455" cy="822325"/>
            <a:chOff x="2160" y="960"/>
            <a:chExt cx="2033" cy="518"/>
          </a:xfrm>
        </p:grpSpPr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033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2208" y="960"/>
              <a:ext cx="1939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We do not know the 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mass of the Higgs Boson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248400" y="4959350"/>
            <a:ext cx="3048003" cy="1822450"/>
            <a:chOff x="2448" y="1002"/>
            <a:chExt cx="1920" cy="1148"/>
          </a:xfrm>
        </p:grpSpPr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2448" y="1632"/>
              <a:ext cx="192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2544" y="1680"/>
              <a:ext cx="1764" cy="46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It could be anywhere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from 114 to ~700 </a:t>
              </a:r>
              <a:r>
                <a:rPr lang="en-US" sz="2400" dirty="0" err="1">
                  <a:solidFill>
                    <a:srgbClr val="FFFF0C"/>
                  </a:solidFill>
                  <a:latin typeface="Times" charset="0"/>
                </a:rPr>
                <a:t>GeV</a:t>
              </a:r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52401" y="2362200"/>
            <a:ext cx="4648204" cy="822325"/>
            <a:chOff x="2160" y="960"/>
            <a:chExt cx="2928" cy="518"/>
          </a:xfrm>
        </p:grpSpPr>
        <p:sp>
          <p:nvSpPr>
            <p:cNvPr id="5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928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2848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>
                  <a:solidFill>
                    <a:srgbClr val="FFFF0C"/>
                  </a:solidFill>
                  <a:latin typeface="Times" charset="0"/>
                </a:rPr>
                <a:t>Massless</a:t>
              </a:r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particles move at the speed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45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of light  -&gt; no atom formation!!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61" name="Image 60" descr="Screen shot 2012-07-11 at 3.33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683" y="3657600"/>
            <a:ext cx="2433517" cy="2139950"/>
          </a:xfrm>
          <a:prstGeom prst="rect">
            <a:avLst/>
          </a:prstGeom>
        </p:spPr>
      </p:pic>
      <p:pic>
        <p:nvPicPr>
          <p:cNvPr id="54" name="Image 53" descr="Screen Shot 2013-04-20 at 10.36.00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600" y="3352800"/>
            <a:ext cx="2800350" cy="736934"/>
          </a:xfrm>
          <a:prstGeom prst="rect">
            <a:avLst/>
          </a:prstGeom>
        </p:spPr>
      </p:pic>
      <p:pic>
        <p:nvPicPr>
          <p:cNvPr id="63" name="Picture 62" descr="A picture containing wearing, hat&#10;&#10;Description automatically generated">
            <a:extLst>
              <a:ext uri="{FF2B5EF4-FFF2-40B4-BE49-F238E27FC236}">
                <a16:creationId xmlns:a16="http://schemas.microsoft.com/office/drawing/2014/main" id="{8C9E8E30-ECF2-1A40-91CD-0B563D4A96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5988" y="3692771"/>
            <a:ext cx="2493212" cy="20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711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r>
              <a:rPr lang="en-CH" dirty="0"/>
              <a:t>Signal strenght parameters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3DE466AE-27B5-2B7B-961E-02FB6EDC3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028384" cy="53904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D472C0-211D-5330-EBF9-5F522618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09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CH" dirty="0"/>
              <a:t>Signal Strenght Parameter Evolution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BF597A1-0E89-D2DC-F92D-52B5A4A4F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8191500" cy="55661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8E9E32-1360-F8AA-CFFB-A44B09D2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0964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174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99392"/>
            <a:ext cx="7239000" cy="904875"/>
          </a:xfrm>
        </p:spPr>
        <p:txBody>
          <a:bodyPr/>
          <a:lstStyle/>
          <a:p>
            <a:endParaRPr lang="en-CH"/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7A84E4E-5FD5-DBF6-BC07-F4EE40314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12776"/>
            <a:ext cx="8191500" cy="47175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B42402-4A8D-B36D-95D1-D2AB4AC70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15028" y="6293043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491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99392"/>
            <a:ext cx="9036496" cy="904875"/>
          </a:xfrm>
        </p:spPr>
        <p:txBody>
          <a:bodyPr/>
          <a:lstStyle/>
          <a:p>
            <a:r>
              <a:rPr lang="en-GB" sz="3600" dirty="0"/>
              <a:t>C</a:t>
            </a:r>
            <a:r>
              <a:rPr lang="en-CH" sz="3600" dirty="0"/>
              <a:t>onstraints from Higgs pair production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B17AC42-C2B7-C3C3-BBD7-6275CFB24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0" y="805483"/>
            <a:ext cx="4330700" cy="3403600"/>
          </a:xfrm>
          <a:prstGeom prst="rect">
            <a:avLst/>
          </a:prstGeom>
        </p:spPr>
      </p:pic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7A538315-9B54-7F23-DFE1-AFBCD9553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9514" y="3488821"/>
            <a:ext cx="4791641" cy="325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797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0" y="0"/>
          <a:ext cx="9146931" cy="691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16888104" imgH="12770914" progId="">
                  <p:embed/>
                </p:oleObj>
              </mc:Choice>
              <mc:Fallback>
                <p:oleObj name="Image" r:id="rId3" imgW="16888104" imgH="12770914" progId="">
                  <p:embed/>
                  <p:pic>
                    <p:nvPicPr>
                      <p:cNvPr id="870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6931" cy="691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61443" name="Text Box 3"/>
          <p:cNvSpPr txBox="1">
            <a:spLocks noChangeArrowheads="1"/>
          </p:cNvSpPr>
          <p:nvPr/>
        </p:nvSpPr>
        <p:spPr bwMode="auto">
          <a:xfrm>
            <a:off x="1969477" y="152401"/>
            <a:ext cx="5410200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3366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The LHC Machine and Experiments</a:t>
            </a:r>
          </a:p>
        </p:txBody>
      </p:sp>
      <p:sp>
        <p:nvSpPr>
          <p:cNvPr id="3261444" name="Text Box 4"/>
          <p:cNvSpPr txBox="1">
            <a:spLocks noChangeArrowheads="1"/>
          </p:cNvSpPr>
          <p:nvPr/>
        </p:nvSpPr>
        <p:spPr bwMode="auto">
          <a:xfrm>
            <a:off x="0" y="760414"/>
            <a:ext cx="5416062" cy="1538883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pitchFamily="-84" charset="0"/>
              </a:rPr>
              <a:t>LHC is </a:t>
            </a:r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100m</a:t>
            </a:r>
            <a:r>
              <a:rPr lang="en-US" dirty="0">
                <a:latin typeface="Arial" pitchFamily="-84" charset="0"/>
              </a:rPr>
              <a:t> underground</a:t>
            </a:r>
          </a:p>
          <a:p>
            <a:r>
              <a:rPr lang="en-US" dirty="0">
                <a:latin typeface="Arial" pitchFamily="-84" charset="0"/>
              </a:rPr>
              <a:t>LHC is </a:t>
            </a:r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27 km</a:t>
            </a:r>
            <a:r>
              <a:rPr lang="en-US" dirty="0">
                <a:latin typeface="Arial" pitchFamily="-84" charset="0"/>
              </a:rPr>
              <a:t> long</a:t>
            </a:r>
          </a:p>
          <a:p>
            <a:r>
              <a:rPr lang="en-US" sz="1800" dirty="0">
                <a:latin typeface="Arial" pitchFamily="-84" charset="0"/>
              </a:rPr>
              <a:t>Magnet Temperature is </a:t>
            </a:r>
            <a:r>
              <a:rPr lang="en-US" sz="1800" dirty="0">
                <a:solidFill>
                  <a:srgbClr val="CC0000"/>
                </a:solidFill>
                <a:latin typeface="Arial" pitchFamily="-84" charset="0"/>
              </a:rPr>
              <a:t>1.9 Kelvin</a:t>
            </a:r>
            <a:r>
              <a:rPr lang="en-US" sz="1800" dirty="0">
                <a:latin typeface="Arial" pitchFamily="-84" charset="0"/>
              </a:rPr>
              <a:t> = -271 Celsius</a:t>
            </a:r>
          </a:p>
          <a:p>
            <a:r>
              <a:rPr lang="en-US" sz="1800" dirty="0">
                <a:latin typeface="Arial" pitchFamily="-84" charset="0"/>
              </a:rPr>
              <a:t>LHC has ~ </a:t>
            </a:r>
            <a:r>
              <a:rPr lang="en-US" sz="1800" dirty="0">
                <a:solidFill>
                  <a:srgbClr val="CC0000"/>
                </a:solidFill>
                <a:latin typeface="Arial" pitchFamily="-84" charset="0"/>
              </a:rPr>
              <a:t>9000 magnets</a:t>
            </a:r>
            <a:endParaRPr lang="en-US" sz="1800" dirty="0">
              <a:latin typeface="Arial" pitchFamily="-84" charset="0"/>
            </a:endParaRPr>
          </a:p>
          <a:p>
            <a:r>
              <a:rPr lang="en-US" sz="1800" dirty="0">
                <a:latin typeface="Arial" pitchFamily="-84" charset="0"/>
              </a:rPr>
              <a:t>LHC: </a:t>
            </a:r>
            <a:r>
              <a:rPr lang="en-US" sz="1800" dirty="0">
                <a:solidFill>
                  <a:srgbClr val="CC0000"/>
                </a:solidFill>
                <a:latin typeface="Arial" pitchFamily="-84" charset="0"/>
              </a:rPr>
              <a:t>40 million</a:t>
            </a:r>
            <a:r>
              <a:rPr lang="en-US" sz="1800" dirty="0">
                <a:latin typeface="Arial" pitchFamily="-84" charset="0"/>
              </a:rPr>
              <a:t> proton-proton collisions per second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4932040" y="4470211"/>
            <a:ext cx="1228221" cy="83099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</a:rPr>
              <a:t>LHCf</a:t>
            </a:r>
            <a:endParaRPr lang="en-US" sz="1600" b="1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FASER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SND@LHC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1899138" y="5715001"/>
            <a:ext cx="876149" cy="36933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tx2"/>
                </a:solidFill>
              </a:rPr>
              <a:t>totem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3635620" y="4516438"/>
            <a:ext cx="103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sz="1800" b="1">
                <a:solidFill>
                  <a:schemeClr val="tx2"/>
                </a:solidFill>
              </a:rPr>
              <a:t>moedal</a:t>
            </a:r>
            <a:endParaRPr kumimoji="1" lang="en-US" sz="2400">
              <a:solidFill>
                <a:schemeClr val="tx1"/>
              </a:solidFill>
              <a:latin typeface="Arial" pitchFamily="-84" charset="0"/>
            </a:endParaRPr>
          </a:p>
        </p:txBody>
      </p:sp>
      <p:pic>
        <p:nvPicPr>
          <p:cNvPr id="3261449" name="Picture 12" descr="accel_pi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67754" y="838200"/>
            <a:ext cx="148296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1450" name="Picture 11" descr="accel_aima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1305" y="762000"/>
            <a:ext cx="1642696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AE376D-3433-D7C3-A5AC-D5440B223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448" y="6342459"/>
            <a:ext cx="1917700" cy="542925"/>
          </a:xfrm>
        </p:spPr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9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14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Higgs Hunters @ the LHC</a:t>
            </a:r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ATLAS experiment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19672" y="5304183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CMS experiment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2D8B4C-0B8C-C95C-DEAC-BF19114BF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2C920-028E-2946-AE60-1B44A99515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66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20DB6-C2CF-DE43-A74A-86861B21F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-71657"/>
            <a:ext cx="7239000" cy="904875"/>
          </a:xfrm>
        </p:spPr>
        <p:txBody>
          <a:bodyPr/>
          <a:lstStyle/>
          <a:p>
            <a:r>
              <a:rPr lang="en-CH" dirty="0"/>
              <a:t>LHC Operations</a:t>
            </a:r>
          </a:p>
        </p:txBody>
      </p:sp>
      <p:sp>
        <p:nvSpPr>
          <p:cNvPr id="7" name="ZoneTexte 17">
            <a:extLst>
              <a:ext uri="{FF2B5EF4-FFF2-40B4-BE49-F238E27FC236}">
                <a16:creationId xmlns:a16="http://schemas.microsoft.com/office/drawing/2014/main" id="{83319BC7-9891-524A-8AB9-21E1158BFF40}"/>
              </a:ext>
            </a:extLst>
          </p:cNvPr>
          <p:cNvSpPr txBox="1"/>
          <p:nvPr/>
        </p:nvSpPr>
        <p:spPr>
          <a:xfrm>
            <a:off x="342900" y="1809836"/>
            <a:ext cx="4889415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2010-2012: </a:t>
            </a:r>
            <a:r>
              <a:rPr lang="en-GB" dirty="0">
                <a:solidFill>
                  <a:srgbClr val="FF0000"/>
                </a:solidFill>
              </a:rPr>
              <a:t>Run-1</a:t>
            </a:r>
            <a:r>
              <a:rPr lang="en-GB" dirty="0">
                <a:solidFill>
                  <a:srgbClr val="0000FF"/>
                </a:solidFill>
              </a:rPr>
              <a:t> at 7/8 </a:t>
            </a:r>
            <a:r>
              <a:rPr lang="en-GB" dirty="0" err="1">
                <a:solidFill>
                  <a:srgbClr val="0000FF"/>
                </a:solidFill>
              </a:rPr>
              <a:t>TeV</a:t>
            </a:r>
            <a:r>
              <a:rPr lang="en-GB" dirty="0">
                <a:solidFill>
                  <a:srgbClr val="0000FF"/>
                </a:solidFill>
              </a:rPr>
              <a:t> CM energy</a:t>
            </a:r>
          </a:p>
          <a:p>
            <a:r>
              <a:rPr lang="en-GB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</a:t>
            </a:r>
            <a:r>
              <a:rPr lang="en-GB" dirty="0">
                <a:solidFill>
                  <a:srgbClr val="FF0000"/>
                </a:solidFill>
              </a:rPr>
              <a:t>Collected ~ 25 fb</a:t>
            </a:r>
            <a:r>
              <a:rPr lang="en-GB" baseline="30000" dirty="0">
                <a:solidFill>
                  <a:srgbClr val="FF0000"/>
                </a:solidFill>
              </a:rPr>
              <a:t>-1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2015-2018: </a:t>
            </a:r>
            <a:r>
              <a:rPr lang="en-GB" dirty="0">
                <a:solidFill>
                  <a:srgbClr val="FF0000"/>
                </a:solidFill>
              </a:rPr>
              <a:t>Run-2 </a:t>
            </a:r>
            <a:r>
              <a:rPr lang="en-GB" dirty="0">
                <a:solidFill>
                  <a:srgbClr val="0000FF"/>
                </a:solidFill>
              </a:rPr>
              <a:t>at 13 </a:t>
            </a:r>
            <a:r>
              <a:rPr lang="en-GB" dirty="0" err="1">
                <a:solidFill>
                  <a:srgbClr val="0000FF"/>
                </a:solidFill>
              </a:rPr>
              <a:t>TeV</a:t>
            </a:r>
            <a:r>
              <a:rPr lang="en-GB" dirty="0">
                <a:solidFill>
                  <a:srgbClr val="0000FF"/>
                </a:solidFill>
              </a:rPr>
              <a:t> CM energy</a:t>
            </a:r>
          </a:p>
          <a:p>
            <a:r>
              <a:rPr lang="en-GB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 </a:t>
            </a:r>
            <a:r>
              <a:rPr lang="en-GB" dirty="0">
                <a:solidFill>
                  <a:srgbClr val="FF0000"/>
                </a:solidFill>
              </a:rPr>
              <a:t>Collected ~ 140 fb</a:t>
            </a:r>
            <a:r>
              <a:rPr lang="en-GB" baseline="30000" dirty="0">
                <a:solidFill>
                  <a:srgbClr val="FF0000"/>
                </a:solidFill>
              </a:rPr>
              <a:t>-1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7FFAD44D-78AF-2C43-812D-8D22B2B4D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508" y="752475"/>
            <a:ext cx="3292996" cy="25255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79747B-0EF1-AB44-8F21-4919FEE1DB5F}"/>
              </a:ext>
            </a:extLst>
          </p:cNvPr>
          <p:cNvSpPr txBox="1"/>
          <p:nvPr/>
        </p:nvSpPr>
        <p:spPr>
          <a:xfrm>
            <a:off x="107504" y="1060673"/>
            <a:ext cx="5608267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pp Run-2 was finished on 24/10/18 6:00am</a:t>
            </a: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E4F0D593-C499-83F4-9DA3-61363537B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505490"/>
            <a:ext cx="6127612" cy="31606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4AC15D-72C9-DC81-9791-813B6175215F}"/>
              </a:ext>
            </a:extLst>
          </p:cNvPr>
          <p:cNvSpPr txBox="1"/>
          <p:nvPr/>
        </p:nvSpPr>
        <p:spPr>
          <a:xfrm>
            <a:off x="6444208" y="3499261"/>
            <a:ext cx="2669320" cy="31700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LHC is restarting </a:t>
            </a: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CH" dirty="0">
                <a:solidFill>
                  <a:srgbClr val="0000FF"/>
                </a:solidFill>
              </a:rPr>
              <a:t>fter</a:t>
            </a:r>
          </a:p>
          <a:p>
            <a:r>
              <a:rPr lang="en-GB" dirty="0">
                <a:solidFill>
                  <a:srgbClr val="0000FF"/>
                </a:solidFill>
              </a:rPr>
              <a:t>m</a:t>
            </a:r>
            <a:r>
              <a:rPr lang="en-CH" dirty="0">
                <a:solidFill>
                  <a:srgbClr val="0000FF"/>
                </a:solidFill>
              </a:rPr>
              <a:t>ore than 3 years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FF0000"/>
                </a:solidFill>
              </a:rPr>
              <a:t>Expect &gt;250 fb</a:t>
            </a:r>
            <a:r>
              <a:rPr lang="en-CH" baseline="30000" dirty="0">
                <a:solidFill>
                  <a:srgbClr val="FF0000"/>
                </a:solidFill>
              </a:rPr>
              <a:t>-1 </a:t>
            </a:r>
          </a:p>
          <a:p>
            <a:r>
              <a:rPr lang="en-GB" dirty="0">
                <a:solidFill>
                  <a:srgbClr val="FF0000"/>
                </a:solidFill>
              </a:rPr>
              <a:t>b</a:t>
            </a:r>
            <a:r>
              <a:rPr lang="en-CH" dirty="0">
                <a:solidFill>
                  <a:srgbClr val="FF0000"/>
                </a:solidFill>
              </a:rPr>
              <a:t>y 2025 in Run-3 at </a:t>
            </a:r>
          </a:p>
          <a:p>
            <a:r>
              <a:rPr lang="en-CH" dirty="0">
                <a:solidFill>
                  <a:srgbClr val="FF0000"/>
                </a:solidFill>
              </a:rPr>
              <a:t>13.6 TeV CM energy.</a:t>
            </a:r>
          </a:p>
          <a:p>
            <a:r>
              <a:rPr lang="en-CH" dirty="0">
                <a:solidFill>
                  <a:srgbClr val="0000FF"/>
                </a:solidFill>
              </a:rPr>
              <a:t>Run-3 starts on 5/7 !!</a:t>
            </a:r>
          </a:p>
          <a:p>
            <a:endParaRPr lang="en-CH" dirty="0">
              <a:solidFill>
                <a:srgbClr val="0000FF"/>
              </a:solidFill>
            </a:endParaRPr>
          </a:p>
          <a:p>
            <a:r>
              <a:rPr lang="en-CH" dirty="0">
                <a:solidFill>
                  <a:srgbClr val="0000FF"/>
                </a:solidFill>
              </a:rPr>
              <a:t>Followed by HL-LHC:</a:t>
            </a:r>
          </a:p>
          <a:p>
            <a:r>
              <a:rPr lang="en-CH" dirty="0">
                <a:solidFill>
                  <a:srgbClr val="0000FF"/>
                </a:solidFill>
              </a:rPr>
              <a:t>3000 fb</a:t>
            </a:r>
            <a:r>
              <a:rPr lang="en-CH" baseline="30000" dirty="0">
                <a:solidFill>
                  <a:srgbClr val="0000FF"/>
                </a:solidFill>
              </a:rPr>
              <a:t>-1 </a:t>
            </a:r>
            <a:r>
              <a:rPr lang="en-CH" dirty="0">
                <a:solidFill>
                  <a:srgbClr val="0000FF"/>
                </a:solidFill>
              </a:rPr>
              <a:t>per exp.</a:t>
            </a:r>
          </a:p>
        </p:txBody>
      </p:sp>
      <p:cxnSp>
        <p:nvCxnSpPr>
          <p:cNvPr id="12" name="Connecteur droit avec flèche 7">
            <a:extLst>
              <a:ext uri="{FF2B5EF4-FFF2-40B4-BE49-F238E27FC236}">
                <a16:creationId xmlns:a16="http://schemas.microsoft.com/office/drawing/2014/main" id="{59565397-7102-487B-9A3A-D2C223DF65C6}"/>
              </a:ext>
            </a:extLst>
          </p:cNvPr>
          <p:cNvCxnSpPr>
            <a:cxnSpLocks/>
          </p:cNvCxnSpPr>
          <p:nvPr/>
        </p:nvCxnSpPr>
        <p:spPr bwMode="auto">
          <a:xfrm flipH="1">
            <a:off x="3347864" y="3885660"/>
            <a:ext cx="144016" cy="9835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34913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658D77B-AA72-8AE3-7B8C-D02E680194EB}"/>
              </a:ext>
            </a:extLst>
          </p:cNvPr>
          <p:cNvSpPr txBox="1"/>
          <p:nvPr/>
        </p:nvSpPr>
        <p:spPr>
          <a:xfrm>
            <a:off x="3203848" y="3300885"/>
            <a:ext cx="944489" cy="584775"/>
          </a:xfrm>
          <a:prstGeom prst="rect">
            <a:avLst/>
          </a:prstGeom>
          <a:solidFill>
            <a:schemeClr val="bg1"/>
          </a:solidFill>
          <a:ln w="22225">
            <a:solidFill>
              <a:srgbClr val="34913D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34913D"/>
                </a:solidFill>
              </a:rPr>
              <a:t>Y</a:t>
            </a:r>
            <a:r>
              <a:rPr lang="en-CH" sz="1600" dirty="0">
                <a:solidFill>
                  <a:srgbClr val="34913D"/>
                </a:solidFill>
              </a:rPr>
              <a:t>ou are </a:t>
            </a:r>
          </a:p>
          <a:p>
            <a:r>
              <a:rPr lang="en-CH" sz="1600" dirty="0">
                <a:solidFill>
                  <a:srgbClr val="34913D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58223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1DCF-F3C4-EF1E-D0BD-7A20D298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CH" sz="3600" dirty="0"/>
              <a:t>Higgs Production and Decay Processes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D2A8F41-EA4D-E635-AD22-E2C47CB44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39" y="1124744"/>
            <a:ext cx="9212356" cy="48965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C20CAB-CA13-5710-E647-34556735845A}"/>
              </a:ext>
            </a:extLst>
          </p:cNvPr>
          <p:cNvSpPr txBox="1"/>
          <p:nvPr/>
        </p:nvSpPr>
        <p:spPr>
          <a:xfrm>
            <a:off x="8013362" y="6021288"/>
            <a:ext cx="1099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M. Kado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4AD62D-CC9F-3865-A1A9-4B053D78F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2972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60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B2274-A54F-E646-36B6-1744764FC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171400"/>
            <a:ext cx="7239000" cy="904875"/>
          </a:xfrm>
        </p:spPr>
        <p:txBody>
          <a:bodyPr/>
          <a:lstStyle/>
          <a:p>
            <a:r>
              <a:rPr lang="en-CH" dirty="0"/>
              <a:t>The Search for Higgs in 2011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F8AE5-1A04-E05A-BA20-B829D019019A}"/>
              </a:ext>
            </a:extLst>
          </p:cNvPr>
          <p:cNvSpPr/>
          <p:nvPr/>
        </p:nvSpPr>
        <p:spPr bwMode="auto">
          <a:xfrm>
            <a:off x="0" y="836712"/>
            <a:ext cx="9144000" cy="6021288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5C231335-23B3-1BFA-892B-96CA51E1E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837" y="1675422"/>
            <a:ext cx="4217987" cy="2807678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244B539A-8A81-FAB5-4FD8-38352605A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2997"/>
            <a:ext cx="4761333" cy="32304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0012A8-4AA4-E4E6-49C2-09023762C1A3}"/>
              </a:ext>
            </a:extLst>
          </p:cNvPr>
          <p:cNvSpPr txBox="1"/>
          <p:nvPr/>
        </p:nvSpPr>
        <p:spPr>
          <a:xfrm>
            <a:off x="467544" y="1012887"/>
            <a:ext cx="18957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CH" dirty="0"/>
              <a:t>efore the LHC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B80D70C5-3354-216A-F97C-57ADCFD19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797152"/>
            <a:ext cx="4968552" cy="1543865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35EE3A-1AB7-65C2-AC3D-19E968540504}"/>
              </a:ext>
            </a:extLst>
          </p:cNvPr>
          <p:cNvSpPr txBox="1"/>
          <p:nvPr/>
        </p:nvSpPr>
        <p:spPr>
          <a:xfrm>
            <a:off x="6386833" y="1012887"/>
            <a:ext cx="206659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</a:t>
            </a:r>
            <a:r>
              <a:rPr lang="en-CH" dirty="0"/>
              <a:t>LHC in 2011</a:t>
            </a:r>
          </a:p>
        </p:txBody>
      </p:sp>
      <p:cxnSp>
        <p:nvCxnSpPr>
          <p:cNvPr id="15" name="Connecteur droit avec flèche 7">
            <a:extLst>
              <a:ext uri="{FF2B5EF4-FFF2-40B4-BE49-F238E27FC236}">
                <a16:creationId xmlns:a16="http://schemas.microsoft.com/office/drawing/2014/main" id="{7255761A-0EB3-B65D-8F98-6D165EE6FA5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172900" y="3398624"/>
            <a:ext cx="1651992" cy="1662281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ZoneTexte 5">
            <a:extLst>
              <a:ext uri="{FF2B5EF4-FFF2-40B4-BE49-F238E27FC236}">
                <a16:creationId xmlns:a16="http://schemas.microsoft.com/office/drawing/2014/main" id="{7E64DF9D-1EF9-4908-3FB9-6F548E587B23}"/>
              </a:ext>
            </a:extLst>
          </p:cNvPr>
          <p:cNvSpPr txBox="1"/>
          <p:nvPr/>
        </p:nvSpPr>
        <p:spPr>
          <a:xfrm>
            <a:off x="5292079" y="4944711"/>
            <a:ext cx="37213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(SM) Higgs Boson exclusion when full line goes below value of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84D0E2-95F2-BDAA-BD68-044E1ED4D602}"/>
              </a:ext>
            </a:extLst>
          </p:cNvPr>
          <p:cNvSpPr txBox="1"/>
          <p:nvPr/>
        </p:nvSpPr>
        <p:spPr>
          <a:xfrm>
            <a:off x="5198351" y="4799034"/>
            <a:ext cx="3963008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C</a:t>
            </a:r>
            <a:r>
              <a:rPr lang="en-CH" sz="1800" dirty="0">
                <a:solidFill>
                  <a:srgbClr val="0000FF"/>
                </a:solidFill>
              </a:rPr>
              <a:t>losed all mass space for a SM Higgs</a:t>
            </a:r>
          </a:p>
          <a:p>
            <a:r>
              <a:rPr lang="en-CH" sz="1800" dirty="0">
                <a:solidFill>
                  <a:srgbClr val="0000FF"/>
                </a:solidFill>
              </a:rPr>
              <a:t>except for the region 114.5-127 GeV</a:t>
            </a:r>
          </a:p>
          <a:p>
            <a:r>
              <a:rPr lang="en-CH" sz="1800" dirty="0">
                <a:solidFill>
                  <a:srgbClr val="0000FF"/>
                </a:solidFill>
              </a:rPr>
              <a:t>This region </a:t>
            </a:r>
            <a:r>
              <a:rPr lang="en-CH" sz="1800" dirty="0">
                <a:solidFill>
                  <a:srgbClr val="FF0000"/>
                </a:solidFill>
              </a:rPr>
              <a:t>“refuses to be excluded”</a:t>
            </a:r>
          </a:p>
          <a:p>
            <a:r>
              <a:rPr lang="en-GB" sz="1800" dirty="0">
                <a:solidFill>
                  <a:srgbClr val="0000FF"/>
                </a:solidFill>
              </a:rPr>
              <a:t>w</a:t>
            </a:r>
            <a:r>
              <a:rPr lang="en-CH" sz="1800" dirty="0">
                <a:solidFill>
                  <a:srgbClr val="0000FF"/>
                </a:solidFill>
              </a:rPr>
              <a:t>ith 2011 data and shows a slight</a:t>
            </a:r>
          </a:p>
          <a:p>
            <a:r>
              <a:rPr lang="en-GB" sz="1800" dirty="0">
                <a:solidFill>
                  <a:srgbClr val="0000FF"/>
                </a:solidFill>
              </a:rPr>
              <a:t>e</a:t>
            </a:r>
            <a:r>
              <a:rPr lang="en-CH" sz="1800" dirty="0">
                <a:solidFill>
                  <a:srgbClr val="0000FF"/>
                </a:solidFill>
              </a:rPr>
              <a:t>xcess. </a:t>
            </a:r>
            <a:r>
              <a:rPr lang="en-CH" sz="1800" dirty="0">
                <a:solidFill>
                  <a:srgbClr val="FF0000"/>
                </a:solidFill>
              </a:rPr>
              <a:t>What will 2012 data say?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82DE566-C64A-7E30-9190-541A60D32AA5}"/>
              </a:ext>
            </a:extLst>
          </p:cNvPr>
          <p:cNvSpPr/>
          <p:nvPr/>
        </p:nvSpPr>
        <p:spPr bwMode="auto">
          <a:xfrm>
            <a:off x="5260278" y="2725855"/>
            <a:ext cx="597612" cy="631137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2146B4-4E75-7DA7-E624-F01C5B3DD176}"/>
              </a:ext>
            </a:extLst>
          </p:cNvPr>
          <p:cNvSpPr txBox="1"/>
          <p:nvPr/>
        </p:nvSpPr>
        <p:spPr>
          <a:xfrm>
            <a:off x="7829210" y="1471276"/>
            <a:ext cx="100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</a:t>
            </a:r>
            <a:r>
              <a:rPr lang="en-CH" sz="1600" dirty="0"/>
              <a:t>ct 2012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0F1BD-10C2-51E1-A720-BDFB429E3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2972" y="6315075"/>
            <a:ext cx="1917700" cy="542925"/>
          </a:xfrm>
        </p:spPr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96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3" grpId="0"/>
    </p:bld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185561</TotalTime>
  <Words>2025</Words>
  <Application>Microsoft Macintosh PowerPoint</Application>
  <PresentationFormat>On-screen Show (4:3)</PresentationFormat>
  <Paragraphs>394</Paragraphs>
  <Slides>43</Slides>
  <Notes>9</Notes>
  <HiddenSlides>0</HiddenSlides>
  <MMClips>2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 Unicode MS</vt:lpstr>
      <vt:lpstr>Arial</vt:lpstr>
      <vt:lpstr>Georgia</vt:lpstr>
      <vt:lpstr>Tahoma</vt:lpstr>
      <vt:lpstr>Times</vt:lpstr>
      <vt:lpstr>Times New Roman</vt:lpstr>
      <vt:lpstr>Wingdings</vt:lpstr>
      <vt:lpstr>Reunion_17_01_03</vt:lpstr>
      <vt:lpstr>Image</vt:lpstr>
      <vt:lpstr>_lecture5</vt:lpstr>
      <vt:lpstr>Contents</vt:lpstr>
      <vt:lpstr>The “Standard Model”</vt:lpstr>
      <vt:lpstr>PowerPoint Presentation</vt:lpstr>
      <vt:lpstr>PowerPoint Presentation</vt:lpstr>
      <vt:lpstr>Higgs Hunters @ the LHC</vt:lpstr>
      <vt:lpstr>LHC Operations</vt:lpstr>
      <vt:lpstr>Higgs Production and Decay Processes</vt:lpstr>
      <vt:lpstr>The Search for Higgs in 2011</vt:lpstr>
      <vt:lpstr>July 4th  2012</vt:lpstr>
      <vt:lpstr>PowerPoint Presentation</vt:lpstr>
      <vt:lpstr>Example: H→ ZZ→ Four Leptons</vt:lpstr>
      <vt:lpstr>PowerPoint Presentation</vt:lpstr>
      <vt:lpstr>PowerPoint Presentation</vt:lpstr>
      <vt:lpstr>July 4th  2012 </vt:lpstr>
      <vt:lpstr>Now: 10 Years of Higgs Studies</vt:lpstr>
      <vt:lpstr>PowerPoint Presentation</vt:lpstr>
      <vt:lpstr>The Higgs Today</vt:lpstr>
      <vt:lpstr>Higgs @ 13 TeV in Run-2</vt:lpstr>
      <vt:lpstr>PowerPoint Presentation</vt:lpstr>
      <vt:lpstr>Higgs to bb Decay</vt:lpstr>
      <vt:lpstr>Higgs Decaying to Vector Bosons</vt:lpstr>
      <vt:lpstr>Higgs Decaying to Fermions</vt:lpstr>
      <vt:lpstr>PowerPoint Presentation</vt:lpstr>
      <vt:lpstr>Signal Strenght Parameters</vt:lpstr>
      <vt:lpstr>Coupling Modifiers</vt:lpstr>
      <vt:lpstr>Higgs Coupling to Fermions and Bosons</vt:lpstr>
      <vt:lpstr>Results from the fit of all channels</vt:lpstr>
      <vt:lpstr>Higgs to Charm?</vt:lpstr>
      <vt:lpstr>Higgs Self Coupling</vt:lpstr>
      <vt:lpstr>Higgs Pair Production</vt:lpstr>
      <vt:lpstr>PowerPoint Presentation</vt:lpstr>
      <vt:lpstr>PowerPoint Presentation</vt:lpstr>
      <vt:lpstr>Invisible Decays of the Higgs Boson</vt:lpstr>
      <vt:lpstr>Brief Summary </vt:lpstr>
      <vt:lpstr>The Future: Studying the Higgs      </vt:lpstr>
      <vt:lpstr>Backup</vt:lpstr>
      <vt:lpstr>Higgs Production and Decay Processes</vt:lpstr>
      <vt:lpstr>Higgs Pair production</vt:lpstr>
      <vt:lpstr>Signal strenght parameters</vt:lpstr>
      <vt:lpstr>Signal Strenght Parameter Evolution</vt:lpstr>
      <vt:lpstr>PowerPoint Presentation</vt:lpstr>
      <vt:lpstr>Constraints from Higgs pair production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5842</cp:revision>
  <cp:lastPrinted>2020-09-25T07:43:50Z</cp:lastPrinted>
  <dcterms:created xsi:type="dcterms:W3CDTF">2018-09-21T14:55:53Z</dcterms:created>
  <dcterms:modified xsi:type="dcterms:W3CDTF">2022-07-04T07:09:39Z</dcterms:modified>
</cp:coreProperties>
</file>