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</p:sldMasterIdLst>
  <p:notesMasterIdLst>
    <p:notesMasterId r:id="rId38"/>
  </p:notesMasterIdLst>
  <p:handoutMasterIdLst>
    <p:handoutMasterId r:id="rId39"/>
  </p:handoutMasterIdLst>
  <p:sldIdLst>
    <p:sldId id="271" r:id="rId3"/>
    <p:sldId id="459" r:id="rId4"/>
    <p:sldId id="337" r:id="rId5"/>
    <p:sldId id="393" r:id="rId6"/>
    <p:sldId id="458" r:id="rId7"/>
    <p:sldId id="451" r:id="rId8"/>
    <p:sldId id="416" r:id="rId9"/>
    <p:sldId id="342" r:id="rId10"/>
    <p:sldId id="430" r:id="rId11"/>
    <p:sldId id="420" r:id="rId12"/>
    <p:sldId id="426" r:id="rId13"/>
    <p:sldId id="424" r:id="rId14"/>
    <p:sldId id="429" r:id="rId15"/>
    <p:sldId id="452" r:id="rId16"/>
    <p:sldId id="432" r:id="rId17"/>
    <p:sldId id="476" r:id="rId18"/>
    <p:sldId id="475" r:id="rId19"/>
    <p:sldId id="461" r:id="rId20"/>
    <p:sldId id="462" r:id="rId21"/>
    <p:sldId id="453" r:id="rId22"/>
    <p:sldId id="433" r:id="rId23"/>
    <p:sldId id="351" r:id="rId24"/>
    <p:sldId id="436" r:id="rId25"/>
    <p:sldId id="265" r:id="rId26"/>
    <p:sldId id="437" r:id="rId27"/>
    <p:sldId id="440" r:id="rId28"/>
    <p:sldId id="474" r:id="rId29"/>
    <p:sldId id="473" r:id="rId30"/>
    <p:sldId id="444" r:id="rId31"/>
    <p:sldId id="447" r:id="rId32"/>
    <p:sldId id="477" r:id="rId33"/>
    <p:sldId id="370" r:id="rId34"/>
    <p:sldId id="466" r:id="rId35"/>
    <p:sldId id="464" r:id="rId36"/>
    <p:sldId id="463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4CFF"/>
    <a:srgbClr val="64FF4A"/>
    <a:srgbClr val="BED243"/>
    <a:srgbClr val="94ACF0"/>
    <a:srgbClr val="0066FF"/>
    <a:srgbClr val="B80000"/>
    <a:srgbClr val="EA0000"/>
    <a:srgbClr val="E7E6E6"/>
    <a:srgbClr val="FF9900"/>
    <a:srgbClr val="FC4B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744" autoAdjust="0"/>
  </p:normalViewPr>
  <p:slideViewPr>
    <p:cSldViewPr snapToGrid="0">
      <p:cViewPr>
        <p:scale>
          <a:sx n="200" d="100"/>
          <a:sy n="200" d="100"/>
        </p:scale>
        <p:origin x="2376" y="28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117F4-3712-7141-AF26-78D9D87F832D}" type="datetimeFigureOut">
              <a:rPr lang="en-US" smtClean="0"/>
              <a:t>25/09/19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D3FAD-8741-2A4F-BAAE-583B5DEB7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854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11EB84-CC9E-439B-BA5B-C7840FE3F4AD}" type="datetimeFigureOut">
              <a:rPr lang="en-US" smtClean="0"/>
              <a:t>25/09/19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5F9B4-ACEF-4805-A353-7A27A98B8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264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5F9B4-ACEF-4805-A353-7A27A98B80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07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2AD8E-5061-E64A-85E3-07DEF794B12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3600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2AD8E-5061-E64A-85E3-07DEF794B1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37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5F9B4-ACEF-4805-A353-7A27A98B80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517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5F9B4-ACEF-4805-A353-7A27A98B802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69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5F9B4-ACEF-4805-A353-7A27A98B802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717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5F9B4-ACEF-4805-A353-7A27A98B802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99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dirty="0" smtClean="0">
              <a:solidFill>
                <a:srgbClr val="9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5F9B4-ACEF-4805-A353-7A27A98B802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19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km3net.org/logo/oldLogo/KM3NeT_logo_web_no_shade.gif" TargetMode="External"/><Relationship Id="rId3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917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634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065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sz="2600" cap="all" spc="417">
                <a:solidFill>
                  <a:srgbClr val="FFFFFF"/>
                </a:solidFill>
              </a:rPr>
              <a:t>Titolo Testo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FFFFFF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FFFFFF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FFFFFF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FFFFFF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FFFFFF"/>
                </a:solidFill>
              </a:rPr>
              <a:t>Livello 5</a:t>
            </a:r>
          </a:p>
        </p:txBody>
      </p:sp>
    </p:spTree>
    <p:extLst>
      <p:ext uri="{BB962C8B-B14F-4D97-AF65-F5344CB8AC3E}">
        <p14:creationId xmlns:p14="http://schemas.microsoft.com/office/powerpoint/2010/main" val="4162491480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GB" noProof="0" dirty="0" smtClean="0"/>
              <a:t>Fare </a:t>
            </a:r>
            <a:r>
              <a:rPr lang="en-GB" noProof="0" dirty="0" err="1" smtClean="0"/>
              <a:t>clic</a:t>
            </a:r>
            <a:r>
              <a:rPr lang="en-GB" noProof="0" dirty="0" smtClean="0"/>
              <a:t> per </a:t>
            </a:r>
            <a:r>
              <a:rPr lang="en-GB" noProof="0" dirty="0" err="1" smtClean="0"/>
              <a:t>modificare</a:t>
            </a:r>
            <a:r>
              <a:rPr lang="en-GB" noProof="0" dirty="0" smtClean="0"/>
              <a:t> lo stile del </a:t>
            </a:r>
            <a:r>
              <a:rPr lang="en-GB" noProof="0" dirty="0" err="1" smtClean="0"/>
              <a:t>titolo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Fare </a:t>
            </a:r>
            <a:r>
              <a:rPr lang="en-GB" noProof="0" dirty="0" err="1" smtClean="0"/>
              <a:t>clic</a:t>
            </a:r>
            <a:r>
              <a:rPr lang="en-GB" noProof="0" dirty="0" smtClean="0"/>
              <a:t> per </a:t>
            </a:r>
            <a:r>
              <a:rPr lang="en-GB" noProof="0" dirty="0" err="1" smtClean="0"/>
              <a:t>modificare</a:t>
            </a:r>
            <a:r>
              <a:rPr lang="en-GB" noProof="0" dirty="0" smtClean="0"/>
              <a:t> lo stile del </a:t>
            </a:r>
            <a:r>
              <a:rPr lang="en-GB" noProof="0" dirty="0" err="1" smtClean="0"/>
              <a:t>sottotitolo</a:t>
            </a:r>
            <a:r>
              <a:rPr lang="en-GB" noProof="0" dirty="0" smtClean="0"/>
              <a:t> </a:t>
            </a:r>
            <a:r>
              <a:rPr lang="en-GB" noProof="0" dirty="0" err="1" smtClean="0"/>
              <a:t>dello</a:t>
            </a:r>
            <a:r>
              <a:rPr lang="en-GB" noProof="0" dirty="0" smtClean="0"/>
              <a:t> schema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413178"/>
            <a:ext cx="857473" cy="365125"/>
          </a:xfrm>
        </p:spPr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413178"/>
            <a:ext cx="3609438" cy="365125"/>
          </a:xfrm>
        </p:spPr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53226" y="6413178"/>
            <a:ext cx="411480" cy="365125"/>
          </a:xfrm>
        </p:spPr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pic>
        <p:nvPicPr>
          <p:cNvPr id="17" name="Picture 4" descr="http://www.km3net.org/logo/oldLogo/KM3NeT_logo_web_no_shade.gif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4058" y="126346"/>
            <a:ext cx="972000" cy="1006021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5640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4" y="457201"/>
            <a:ext cx="7014992" cy="874888"/>
          </a:xfrm>
        </p:spPr>
        <p:txBody>
          <a:bodyPr/>
          <a:lstStyle/>
          <a:p>
            <a:r>
              <a:rPr lang="en-GB" noProof="0" dirty="0" smtClean="0"/>
              <a:t>Fare </a:t>
            </a:r>
            <a:r>
              <a:rPr lang="en-GB" noProof="0" dirty="0" err="1" smtClean="0"/>
              <a:t>clic</a:t>
            </a:r>
            <a:r>
              <a:rPr lang="en-GB" noProof="0" dirty="0" smtClean="0"/>
              <a:t> per </a:t>
            </a:r>
            <a:r>
              <a:rPr lang="en-GB" noProof="0" dirty="0" err="1" smtClean="0"/>
              <a:t>modificare</a:t>
            </a:r>
            <a:r>
              <a:rPr lang="en-GB" noProof="0" dirty="0" smtClean="0"/>
              <a:t> lo stile del </a:t>
            </a:r>
            <a:r>
              <a:rPr lang="en-GB" noProof="0" dirty="0" err="1" smtClean="0"/>
              <a:t>titolo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512711"/>
            <a:ext cx="7704667" cy="4487105"/>
          </a:xfrm>
        </p:spPr>
        <p:txBody>
          <a:bodyPr anchor="ctr"/>
          <a:lstStyle/>
          <a:p>
            <a:pPr lvl="0"/>
            <a:r>
              <a:rPr lang="en-GB" noProof="0" dirty="0" smtClean="0"/>
              <a:t>Fare </a:t>
            </a:r>
            <a:r>
              <a:rPr lang="en-GB" noProof="0" dirty="0" err="1" smtClean="0"/>
              <a:t>clic</a:t>
            </a:r>
            <a:r>
              <a:rPr lang="en-GB" noProof="0" dirty="0" smtClean="0"/>
              <a:t> per </a:t>
            </a:r>
            <a:r>
              <a:rPr lang="en-GB" noProof="0" dirty="0" err="1" smtClean="0"/>
              <a:t>modificare</a:t>
            </a:r>
            <a:r>
              <a:rPr lang="en-GB" noProof="0" dirty="0" smtClean="0"/>
              <a:t> </a:t>
            </a:r>
            <a:r>
              <a:rPr lang="en-GB" noProof="0" dirty="0" err="1" smtClean="0"/>
              <a:t>stili</a:t>
            </a:r>
            <a:r>
              <a:rPr lang="en-GB" noProof="0" dirty="0" smtClean="0"/>
              <a:t> del </a:t>
            </a:r>
            <a:r>
              <a:rPr lang="en-GB" noProof="0" dirty="0" err="1" smtClean="0"/>
              <a:t>testo</a:t>
            </a:r>
            <a:r>
              <a:rPr lang="en-GB" noProof="0" dirty="0" smtClean="0"/>
              <a:t> </a:t>
            </a:r>
            <a:r>
              <a:rPr lang="en-GB" noProof="0" dirty="0" err="1" smtClean="0"/>
              <a:t>dello</a:t>
            </a:r>
            <a:r>
              <a:rPr lang="en-GB" noProof="0" dirty="0" smtClean="0"/>
              <a:t> schema</a:t>
            </a:r>
          </a:p>
          <a:p>
            <a:pPr lvl="1"/>
            <a:r>
              <a:rPr lang="en-GB" noProof="0" dirty="0" smtClean="0"/>
              <a:t>Secondo </a:t>
            </a:r>
            <a:r>
              <a:rPr lang="en-GB" noProof="0" dirty="0" err="1" smtClean="0"/>
              <a:t>livello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Terzo</a:t>
            </a:r>
            <a:r>
              <a:rPr lang="en-GB" noProof="0" dirty="0" smtClean="0"/>
              <a:t> </a:t>
            </a:r>
            <a:r>
              <a:rPr lang="en-GB" noProof="0" dirty="0" err="1" smtClean="0"/>
              <a:t>livello</a:t>
            </a:r>
            <a:endParaRPr lang="en-GB" noProof="0" dirty="0" smtClean="0"/>
          </a:p>
          <a:p>
            <a:pPr lvl="3"/>
            <a:r>
              <a:rPr lang="en-GB" noProof="0" dirty="0" smtClean="0"/>
              <a:t>Quarto </a:t>
            </a:r>
            <a:r>
              <a:rPr lang="en-GB" noProof="0" dirty="0" err="1" smtClean="0"/>
              <a:t>livello</a:t>
            </a:r>
            <a:endParaRPr lang="en-GB" noProof="0" dirty="0" smtClean="0"/>
          </a:p>
          <a:p>
            <a:pPr lvl="4"/>
            <a:r>
              <a:rPr lang="en-GB" noProof="0" dirty="0" smtClean="0"/>
              <a:t>Quinto </a:t>
            </a:r>
            <a:r>
              <a:rPr lang="en-GB" noProof="0" dirty="0" err="1" smtClean="0"/>
              <a:t>livello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412974"/>
            <a:ext cx="857473" cy="365125"/>
          </a:xfrm>
        </p:spPr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412974"/>
            <a:ext cx="5314517" cy="365125"/>
          </a:xfrm>
        </p:spPr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6873" y="6412974"/>
            <a:ext cx="427833" cy="365125"/>
          </a:xfrm>
        </p:spPr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32012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51223" y="6411908"/>
            <a:ext cx="413483" cy="365125"/>
          </a:xfrm>
        </p:spPr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408517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170942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58350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017491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53416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</a:t>
            </a:r>
            <a:r>
              <a:rPr lang="en-US" noProof="0" dirty="0" err="1" smtClean="0"/>
              <a:t>stili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testo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</a:p>
          <a:p>
            <a:pPr lvl="1"/>
            <a:r>
              <a:rPr lang="en-US" noProof="0" dirty="0" smtClean="0"/>
              <a:t>Secondo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Terzo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3"/>
            <a:r>
              <a:rPr lang="en-US" noProof="0" dirty="0" smtClean="0"/>
              <a:t>Quarto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4"/>
            <a:r>
              <a:rPr lang="en-US" noProof="0" dirty="0" smtClean="0"/>
              <a:t>Quinto </a:t>
            </a:r>
            <a:r>
              <a:rPr lang="en-US" noProof="0" dirty="0" err="1" smtClean="0"/>
              <a:t>livello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28900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5810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815687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0534671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9378629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  <a:latin typeface="Corbe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  <a:latin typeface="Corbe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5988409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208975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  <a:latin typeface="Corbe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  <a:latin typeface="Corbe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2245888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031949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95329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72236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63315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107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779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531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280215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2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82123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20" Type="http://schemas.openxmlformats.org/officeDocument/2006/relationships/image" Target="../media/image2.gif"/><Relationship Id="rId21" Type="http://schemas.openxmlformats.org/officeDocument/2006/relationships/image" Target="../media/image3.jpeg"/><Relationship Id="rId10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29.xml"/><Relationship Id="rId18" Type="http://schemas.openxmlformats.org/officeDocument/2006/relationships/theme" Target="../theme/theme2.xml"/><Relationship Id="rId19" Type="http://schemas.openxmlformats.org/officeDocument/2006/relationships/hyperlink" Target="http://www.km3net.org/logo/oldLogo/KM3NeT_logo_web_no_shade.gif" TargetMode="Externa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80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020932"/>
            <a:ext cx="7886700" cy="5156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cxnSp>
        <p:nvCxnSpPr>
          <p:cNvPr id="8" name="Connettore 1 7"/>
          <p:cNvCxnSpPr/>
          <p:nvPr userDrawn="1"/>
        </p:nvCxnSpPr>
        <p:spPr>
          <a:xfrm>
            <a:off x="628650" y="763480"/>
            <a:ext cx="7886700" cy="0"/>
          </a:xfrm>
          <a:prstGeom prst="line">
            <a:avLst/>
          </a:prstGeom>
          <a:ln w="28575">
            <a:solidFill>
              <a:srgbClr val="0000FF"/>
            </a:solidFill>
          </a:ln>
          <a:effectLst>
            <a:glow rad="63500">
              <a:schemeClr val="accent1">
                <a:lumMod val="20000"/>
                <a:lumOff val="80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180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9" r:id="rId6"/>
    <p:sldLayoutId id="2147483680" r:id="rId7"/>
    <p:sldLayoutId id="2147483678" r:id="rId8"/>
    <p:sldLayoutId id="2147483681" r:id="rId9"/>
    <p:sldLayoutId id="2147483682" r:id="rId10"/>
    <p:sldLayoutId id="2147483683" r:id="rId11"/>
    <p:sldLayoutId id="2147483702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39812">
              <a:schemeClr val="accent1"/>
            </a:gs>
            <a:gs pos="0">
              <a:schemeClr val="accent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Fare </a:t>
            </a:r>
            <a:r>
              <a:rPr lang="en-GB" noProof="0" dirty="0" err="1" smtClean="0"/>
              <a:t>clic</a:t>
            </a:r>
            <a:r>
              <a:rPr lang="en-GB" noProof="0" dirty="0" smtClean="0"/>
              <a:t> per </a:t>
            </a:r>
            <a:r>
              <a:rPr lang="en-GB" noProof="0" dirty="0" err="1" smtClean="0"/>
              <a:t>modificare</a:t>
            </a:r>
            <a:r>
              <a:rPr lang="en-GB" noProof="0" dirty="0" smtClean="0"/>
              <a:t> lo stile del </a:t>
            </a:r>
            <a:r>
              <a:rPr lang="en-GB" noProof="0" dirty="0" err="1" smtClean="0"/>
              <a:t>titolo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 noProof="0" dirty="0" smtClean="0"/>
              <a:t>Fare </a:t>
            </a:r>
            <a:r>
              <a:rPr lang="en-GB" noProof="0" dirty="0" err="1" smtClean="0"/>
              <a:t>clic</a:t>
            </a:r>
            <a:r>
              <a:rPr lang="en-GB" noProof="0" dirty="0" smtClean="0"/>
              <a:t> per </a:t>
            </a:r>
            <a:r>
              <a:rPr lang="en-GB" noProof="0" dirty="0" err="1" smtClean="0"/>
              <a:t>modificare</a:t>
            </a:r>
            <a:r>
              <a:rPr lang="en-GB" noProof="0" dirty="0" smtClean="0"/>
              <a:t> </a:t>
            </a:r>
            <a:r>
              <a:rPr lang="en-GB" noProof="0" dirty="0" err="1" smtClean="0"/>
              <a:t>stili</a:t>
            </a:r>
            <a:r>
              <a:rPr lang="en-GB" noProof="0" dirty="0" smtClean="0"/>
              <a:t> del </a:t>
            </a:r>
            <a:r>
              <a:rPr lang="en-GB" noProof="0" dirty="0" err="1" smtClean="0"/>
              <a:t>testo</a:t>
            </a:r>
            <a:r>
              <a:rPr lang="en-GB" noProof="0" dirty="0" smtClean="0"/>
              <a:t> </a:t>
            </a:r>
            <a:r>
              <a:rPr lang="en-GB" noProof="0" dirty="0" err="1" smtClean="0"/>
              <a:t>dello</a:t>
            </a:r>
            <a:r>
              <a:rPr lang="en-GB" noProof="0" dirty="0" smtClean="0"/>
              <a:t> schema</a:t>
            </a:r>
          </a:p>
          <a:p>
            <a:pPr lvl="1"/>
            <a:r>
              <a:rPr lang="en-GB" noProof="0" dirty="0" smtClean="0"/>
              <a:t>Secondo </a:t>
            </a:r>
            <a:r>
              <a:rPr lang="en-GB" noProof="0" dirty="0" err="1" smtClean="0"/>
              <a:t>livello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Terzo</a:t>
            </a:r>
            <a:r>
              <a:rPr lang="en-GB" noProof="0" dirty="0" smtClean="0"/>
              <a:t> </a:t>
            </a:r>
            <a:r>
              <a:rPr lang="en-GB" noProof="0" dirty="0" err="1" smtClean="0"/>
              <a:t>livello</a:t>
            </a:r>
            <a:endParaRPr lang="en-GB" noProof="0" dirty="0" smtClean="0"/>
          </a:p>
          <a:p>
            <a:pPr lvl="3"/>
            <a:r>
              <a:rPr lang="en-GB" noProof="0" dirty="0" smtClean="0"/>
              <a:t>Quarto </a:t>
            </a:r>
            <a:r>
              <a:rPr lang="en-GB" noProof="0" dirty="0" err="1" smtClean="0"/>
              <a:t>livello</a:t>
            </a:r>
            <a:endParaRPr lang="en-GB" noProof="0" dirty="0" smtClean="0"/>
          </a:p>
          <a:p>
            <a:pPr lvl="4"/>
            <a:r>
              <a:rPr lang="en-GB" noProof="0" dirty="0" smtClean="0"/>
              <a:t>Quinto </a:t>
            </a:r>
            <a:r>
              <a:rPr lang="en-GB" noProof="0" dirty="0" err="1" smtClean="0"/>
              <a:t>livello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420868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it-IT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420868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endParaRPr lang="it-IT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0189" y="6420868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B022ABE-17FB-4427-A233-1ED0F2914854}" type="slidenum">
              <a:rPr lang="it-IT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it-IT" dirty="0">
              <a:solidFill>
                <a:prstClr val="black"/>
              </a:solidFill>
              <a:latin typeface="Corbel"/>
            </a:endParaRPr>
          </a:p>
        </p:txBody>
      </p:sp>
      <p:pic>
        <p:nvPicPr>
          <p:cNvPr id="21" name="Picture 4" descr="http://www.km3net.org/logo/oldLogo/KM3NeT_logo_web_no_shade.gif">
            <a:hlinkClick r:id="rId19"/>
          </p:cNvPr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994058" y="126346"/>
            <a:ext cx="972000" cy="1006021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24" name="Rettangolo 23"/>
          <p:cNvSpPr/>
          <p:nvPr userDrawn="1"/>
        </p:nvSpPr>
        <p:spPr>
          <a:xfrm>
            <a:off x="-30044" y="0"/>
            <a:ext cx="1008000" cy="6858000"/>
          </a:xfrm>
          <a:prstGeom prst="rect">
            <a:avLst/>
          </a:prstGeom>
          <a:solidFill>
            <a:srgbClr val="0C5F88"/>
          </a:solidFill>
          <a:ln>
            <a:solidFill>
              <a:srgbClr val="0B5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orbel"/>
            </a:endParaRPr>
          </a:p>
        </p:txBody>
      </p:sp>
      <p:pic>
        <p:nvPicPr>
          <p:cNvPr id="17" name="Immagine 16"/>
          <p:cNvPicPr>
            <a:picLocks noChangeAspect="1"/>
          </p:cNvPicPr>
          <p:nvPr userDrawn="1"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31" t="-14480" r="7614" b="14480"/>
          <a:stretch/>
        </p:blipFill>
        <p:spPr>
          <a:xfrm>
            <a:off x="-34950" y="-665152"/>
            <a:ext cx="1008000" cy="7523151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31" t="-14480" r="7614" b="18359"/>
          <a:stretch/>
        </p:blipFill>
        <p:spPr>
          <a:xfrm>
            <a:off x="-59532" y="-974864"/>
            <a:ext cx="1008000" cy="6648077"/>
          </a:xfrm>
          <a:prstGeom prst="rect">
            <a:avLst/>
          </a:prstGeom>
        </p:spPr>
      </p:pic>
      <p:cxnSp>
        <p:nvCxnSpPr>
          <p:cNvPr id="8" name="Connettore diritto 7"/>
          <p:cNvCxnSpPr/>
          <p:nvPr userDrawn="1"/>
        </p:nvCxnSpPr>
        <p:spPr>
          <a:xfrm>
            <a:off x="973050" y="0"/>
            <a:ext cx="0" cy="68580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89374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accent5">
              <a:lumMod val="50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145000"/>
        <a:buFont typeface="Arial"/>
        <a:buChar char="•"/>
        <a:defRPr sz="2400" kern="1200" cap="none">
          <a:solidFill>
            <a:schemeClr val="accent5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145000"/>
        <a:buFont typeface="Arial"/>
        <a:buChar char="•"/>
        <a:defRPr sz="2000" kern="1200" cap="none">
          <a:solidFill>
            <a:schemeClr val="accent5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accent5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accent5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accent5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gif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1.jpe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45.png"/><Relationship Id="rId5" Type="http://schemas.openxmlformats.org/officeDocument/2006/relationships/hyperlink" Target="https://pos.sissa.it/358/006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2.gif"/><Relationship Id="rId5" Type="http://schemas.openxmlformats.org/officeDocument/2006/relationships/image" Target="../media/image6.jpe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.gif"/><Relationship Id="rId5" Type="http://schemas.openxmlformats.org/officeDocument/2006/relationships/image" Target="../media/image6.jpeg"/><Relationship Id="rId6" Type="http://schemas.openxmlformats.org/officeDocument/2006/relationships/image" Target="../media/image10.png"/><Relationship Id="rId7" Type="http://schemas.openxmlformats.org/officeDocument/2006/relationships/image" Target="../media/image11.jpg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hyperlink" Target="https://pos.sissa.it/358/891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gcn.gsfc.nasa.gov/" TargetMode="External"/><Relationship Id="rId4" Type="http://schemas.openxmlformats.org/officeDocument/2006/relationships/image" Target="../media/image34.jpeg"/><Relationship Id="rId5" Type="http://schemas.openxmlformats.org/officeDocument/2006/relationships/image" Target="../media/image6.jpeg"/><Relationship Id="rId6" Type="http://schemas.openxmlformats.org/officeDocument/2006/relationships/hyperlink" Target="https://pos.sissa.it/358/871/" TargetMode="External"/><Relationship Id="rId7" Type="http://schemas.openxmlformats.org/officeDocument/2006/relationships/hyperlink" Target="https://pos.sissa.it/358/872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7.png"/><Relationship Id="rId3" Type="http://schemas.openxmlformats.org/officeDocument/2006/relationships/image" Target="../media/image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2.gif"/><Relationship Id="rId7" Type="http://schemas.openxmlformats.org/officeDocument/2006/relationships/image" Target="../media/image34.jpeg"/><Relationship Id="rId8" Type="http://schemas.openxmlformats.org/officeDocument/2006/relationships/hyperlink" Target="https://pos.sissa.it/358/536/" TargetMode="External"/><Relationship Id="rId9" Type="http://schemas.openxmlformats.org/officeDocument/2006/relationships/hyperlink" Target="https://pos.sissa.it/358/552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2.gif"/><Relationship Id="rId6" Type="http://schemas.openxmlformats.org/officeDocument/2006/relationships/image" Target="../media/image63.png"/><Relationship Id="rId7" Type="http://schemas.openxmlformats.org/officeDocument/2006/relationships/image" Target="../media/image64.png"/><Relationship Id="rId8" Type="http://schemas.openxmlformats.org/officeDocument/2006/relationships/hyperlink" Target="https://pos.sissa.it/358/857/" TargetMode="Externa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2.gif"/><Relationship Id="rId6" Type="http://schemas.openxmlformats.org/officeDocument/2006/relationships/hyperlink" Target="https://pos.sissa.it/358/931/" TargetMode="External"/><Relationship Id="rId7" Type="http://schemas.openxmlformats.org/officeDocument/2006/relationships/hyperlink" Target="https://pos.sissa.it/358/1019/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2.gif"/><Relationship Id="rId6" Type="http://schemas.openxmlformats.org/officeDocument/2006/relationships/hyperlink" Target="https://pos.sissa.it/358/870/" TargetMode="Externa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Relationship Id="rId7" Type="http://schemas.openxmlformats.org/officeDocument/2006/relationships/image" Target="../media/image2.gif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4" Type="http://schemas.openxmlformats.org/officeDocument/2006/relationships/image" Target="../media/image2.gif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2.gif"/><Relationship Id="rId5" Type="http://schemas.openxmlformats.org/officeDocument/2006/relationships/hyperlink" Target="https://pos.sissa.it/358/910/" TargetMode="Externa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60.png"/><Relationship Id="rId5" Type="http://schemas.openxmlformats.org/officeDocument/2006/relationships/hyperlink" Target="https://arxiv.org/pdf/1906.02704.pdf" TargetMode="External"/><Relationship Id="rId6" Type="http://schemas.openxmlformats.org/officeDocument/2006/relationships/image" Target="../media/image2.gif"/><Relationship Id="rId7" Type="http://schemas.openxmlformats.org/officeDocument/2006/relationships/hyperlink" Target="https://pos.sissa.it/358/943/" TargetMode="Externa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81.wmf"/><Relationship Id="rId6" Type="http://schemas.openxmlformats.org/officeDocument/2006/relationships/image" Target="../media/image2.gif"/><Relationship Id="rId7" Type="http://schemas.openxmlformats.org/officeDocument/2006/relationships/image" Target="../media/image6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5.emf"/><Relationship Id="rId6" Type="http://schemas.openxmlformats.org/officeDocument/2006/relationships/image" Target="../media/image2.gif"/><Relationship Id="rId7" Type="http://schemas.openxmlformats.org/officeDocument/2006/relationships/image" Target="../media/image6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4" Type="http://schemas.openxmlformats.org/officeDocument/2006/relationships/image" Target="../media/image6.jpe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jpeg"/><Relationship Id="rId9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83342" y="1563668"/>
            <a:ext cx="7772400" cy="2266588"/>
          </a:xfrm>
        </p:spPr>
        <p:txBody>
          <a:bodyPr>
            <a:normAutofit fontScale="90000"/>
          </a:bodyPr>
          <a:lstStyle/>
          <a:p>
            <a:r>
              <a:rPr lang="en-US" dirty="0"/>
              <a:t>Neutrino telescopes in the Mediterranean Sea: status and perspectives</a:t>
            </a:r>
          </a:p>
        </p:txBody>
      </p:sp>
      <p:pic>
        <p:nvPicPr>
          <p:cNvPr id="5" name="Picture 4" descr="https://lh6.googleusercontent.com/-vpOgu9EmeSg/UxXfGlDJadI/AAAAAAAAAB4/UpvqE_1WvUw/s250-no/logo250x250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1" y="5766336"/>
            <a:ext cx="1072356" cy="107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upload.wikimedia.org/wikipedia/it/archive/5/58/20140103114318!INFN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066" y="5733483"/>
            <a:ext cx="1199761" cy="117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/>
          <p:cNvSpPr/>
          <p:nvPr/>
        </p:nvSpPr>
        <p:spPr>
          <a:xfrm>
            <a:off x="1887681" y="4313293"/>
            <a:ext cx="52565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solidFill>
                  <a:srgbClr val="000090"/>
                </a:solidFill>
              </a:rPr>
              <a:t>Annarita</a:t>
            </a:r>
            <a:r>
              <a:rPr lang="en-US" sz="2400" dirty="0">
                <a:solidFill>
                  <a:srgbClr val="000090"/>
                </a:solidFill>
              </a:rPr>
              <a:t> </a:t>
            </a:r>
            <a:r>
              <a:rPr lang="en-US" sz="2400" dirty="0" err="1">
                <a:solidFill>
                  <a:srgbClr val="000090"/>
                </a:solidFill>
              </a:rPr>
              <a:t>Margiotta</a:t>
            </a:r>
            <a:endParaRPr lang="en-US" sz="2400" dirty="0">
              <a:solidFill>
                <a:srgbClr val="000090"/>
              </a:solidFill>
            </a:endParaRPr>
          </a:p>
          <a:p>
            <a:pPr algn="ctr"/>
            <a:r>
              <a:rPr lang="en-US" sz="2400" dirty="0">
                <a:solidFill>
                  <a:srgbClr val="000090"/>
                </a:solidFill>
              </a:rPr>
              <a:t>INFN &amp; University of Bologna</a:t>
            </a:r>
          </a:p>
          <a:p>
            <a:pPr algn="ctr"/>
            <a:r>
              <a:rPr lang="en-US" sz="2400" dirty="0">
                <a:solidFill>
                  <a:srgbClr val="000090"/>
                </a:solidFill>
              </a:rPr>
              <a:t>on behalf of the ANTARES and of the KM3NeT Collaborations</a:t>
            </a:r>
          </a:p>
          <a:p>
            <a:pPr algn="ctr"/>
            <a:r>
              <a:rPr lang="en-US" sz="2400" spc="-100" dirty="0" err="1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annarita.margiotta@unibo.it</a:t>
            </a:r>
            <a:endParaRPr lang="en-US" sz="2400" spc="-100" dirty="0" smtClean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1260271" cy="126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KM3NeT_logo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303" y="0"/>
            <a:ext cx="1222697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1038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80" y="3042843"/>
            <a:ext cx="5825720" cy="34849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80" y="0"/>
            <a:ext cx="8940800" cy="780093"/>
          </a:xfrm>
        </p:spPr>
        <p:txBody>
          <a:bodyPr>
            <a:normAutofit/>
          </a:bodyPr>
          <a:lstStyle/>
          <a:p>
            <a:r>
              <a:rPr lang="en-US" dirty="0" smtClean="0"/>
              <a:t>The KM3NeT detectors </a:t>
            </a:r>
            <a:endParaRPr lang="en-US" dirty="0"/>
          </a:p>
        </p:txBody>
      </p:sp>
      <p:sp>
        <p:nvSpPr>
          <p:cNvPr id="6" name="Rettangolo 12"/>
          <p:cNvSpPr/>
          <p:nvPr/>
        </p:nvSpPr>
        <p:spPr>
          <a:xfrm>
            <a:off x="0" y="1030821"/>
            <a:ext cx="8283862" cy="691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b="1" dirty="0" smtClean="0">
                <a:solidFill>
                  <a:srgbClr val="9F0000"/>
                </a:solidFill>
              </a:rPr>
              <a:t>KM3NeT</a:t>
            </a:r>
            <a:r>
              <a:rPr lang="en-US" sz="1600" b="1" dirty="0">
                <a:solidFill>
                  <a:srgbClr val="9F0000"/>
                </a:solidFill>
              </a:rPr>
              <a:t>/ARCA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(</a:t>
            </a:r>
            <a:r>
              <a:rPr lang="en-US" sz="1600" b="1" dirty="0" err="1">
                <a:solidFill>
                  <a:srgbClr val="9F0000"/>
                </a:solidFill>
              </a:rPr>
              <a:t>A</a:t>
            </a:r>
            <a:r>
              <a:rPr lang="en-US" sz="1600" dirty="0" err="1"/>
              <a:t>stroparticle</a:t>
            </a:r>
            <a:r>
              <a:rPr lang="en-US" sz="1600" dirty="0"/>
              <a:t> </a:t>
            </a:r>
            <a:r>
              <a:rPr lang="en-US" sz="1600" b="1" dirty="0">
                <a:solidFill>
                  <a:srgbClr val="9F0000"/>
                </a:solidFill>
              </a:rPr>
              <a:t>R</a:t>
            </a:r>
            <a:r>
              <a:rPr lang="en-US" sz="1600" dirty="0"/>
              <a:t>esearch with </a:t>
            </a:r>
            <a:r>
              <a:rPr lang="en-US" sz="1600" b="1" dirty="0" err="1">
                <a:solidFill>
                  <a:srgbClr val="9F0000"/>
                </a:solidFill>
              </a:rPr>
              <a:t>C</a:t>
            </a:r>
            <a:r>
              <a:rPr lang="en-US" sz="1600" dirty="0" err="1"/>
              <a:t>osmics</a:t>
            </a:r>
            <a:r>
              <a:rPr lang="en-US" sz="1600" dirty="0"/>
              <a:t> in the </a:t>
            </a:r>
            <a:r>
              <a:rPr lang="en-US" sz="1600" b="1" dirty="0" smtClean="0">
                <a:solidFill>
                  <a:srgbClr val="9F0000"/>
                </a:solidFill>
              </a:rPr>
              <a:t>A</a:t>
            </a:r>
            <a:r>
              <a:rPr lang="en-US" sz="1600" dirty="0" smtClean="0"/>
              <a:t>byss) </a:t>
            </a: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600" dirty="0"/>
              <a:t>• discovery and observation of high energy </a:t>
            </a:r>
            <a:r>
              <a:rPr lang="en-US" sz="1600" dirty="0" smtClean="0"/>
              <a:t>neutrino </a:t>
            </a:r>
            <a:r>
              <a:rPr lang="en-US" sz="1600" dirty="0"/>
              <a:t>sources </a:t>
            </a:r>
            <a:r>
              <a:rPr lang="en-US" sz="1600" dirty="0" smtClean="0"/>
              <a:t>of cosmic </a:t>
            </a:r>
            <a:r>
              <a:rPr lang="en-US" sz="1600" dirty="0"/>
              <a:t>origin (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ν</a:t>
            </a:r>
            <a:r>
              <a:rPr lang="en-US" sz="1600" dirty="0"/>
              <a:t> </a:t>
            </a:r>
            <a:r>
              <a:rPr lang="en-US" sz="1600" b="1" dirty="0"/>
              <a:t>~</a:t>
            </a:r>
            <a:r>
              <a:rPr lang="en-US" sz="1600" dirty="0"/>
              <a:t> </a:t>
            </a:r>
            <a:r>
              <a:rPr lang="en-US" sz="1600" dirty="0" err="1" smtClean="0"/>
              <a:t>GeV-PeV</a:t>
            </a:r>
            <a:r>
              <a:rPr lang="en-US" sz="1600" dirty="0" smtClean="0"/>
              <a:t>)</a:t>
            </a: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600" dirty="0" smtClean="0"/>
              <a:t>Depth </a:t>
            </a:r>
            <a:r>
              <a:rPr lang="mr-IN" sz="1600" dirty="0" smtClean="0"/>
              <a:t>–</a:t>
            </a:r>
            <a:r>
              <a:rPr lang="en-US" sz="1600" dirty="0" smtClean="0"/>
              <a:t> 3500 m 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6129867" y="2266048"/>
            <a:ext cx="3014133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KM3NeT 2.0 Letter of Intent: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is-IS" dirty="0">
                <a:solidFill>
                  <a:srgbClr val="FF0000"/>
                </a:solidFill>
              </a:rPr>
              <a:t>J.Phys. G43 (2016) 084001 </a:t>
            </a:r>
          </a:p>
        </p:txBody>
      </p:sp>
      <p:pic>
        <p:nvPicPr>
          <p:cNvPr id="2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31853" y="24726"/>
            <a:ext cx="695653" cy="720000"/>
          </a:xfrm>
          <a:prstGeom prst="rect">
            <a:avLst/>
          </a:prstGeom>
        </p:spPr>
      </p:pic>
      <p:pic>
        <p:nvPicPr>
          <p:cNvPr id="23" name="KM3NeT-String.jpg" descr="KM3NeT-String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2806700"/>
            <a:ext cx="401016" cy="4051300"/>
          </a:xfrm>
          <a:prstGeom prst="rect">
            <a:avLst/>
          </a:prstGeom>
          <a:noFill/>
          <a:ln w="12700">
            <a:miter lim="400000"/>
          </a:ln>
        </p:spPr>
      </p:pic>
      <p:sp>
        <p:nvSpPr>
          <p:cNvPr id="30" name="Shape 105"/>
          <p:cNvSpPr/>
          <p:nvPr/>
        </p:nvSpPr>
        <p:spPr>
          <a:xfrm>
            <a:off x="444100" y="5890449"/>
            <a:ext cx="1968756" cy="390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b="1" dirty="0">
                <a:solidFill>
                  <a:srgbClr val="FF0000"/>
                </a:solidFill>
              </a:rPr>
              <a:t>Detection Unit (DU)</a:t>
            </a:r>
          </a:p>
        </p:txBody>
      </p:sp>
      <p:sp>
        <p:nvSpPr>
          <p:cNvPr id="31" name="Shape 106"/>
          <p:cNvSpPr/>
          <p:nvPr/>
        </p:nvSpPr>
        <p:spPr>
          <a:xfrm flipV="1">
            <a:off x="297125" y="6199816"/>
            <a:ext cx="256260" cy="327984"/>
          </a:xfrm>
          <a:prstGeom prst="line">
            <a:avLst/>
          </a:prstGeom>
          <a:ln w="38100">
            <a:solidFill>
              <a:srgbClr val="FF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32" name="Shape 99"/>
          <p:cNvSpPr/>
          <p:nvPr/>
        </p:nvSpPr>
        <p:spPr>
          <a:xfrm>
            <a:off x="1701575" y="2448269"/>
            <a:ext cx="2165105" cy="63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Optical sensor (DOM)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31 PMTs of 3 inches</a:t>
            </a:r>
          </a:p>
        </p:txBody>
      </p:sp>
      <p:sp>
        <p:nvSpPr>
          <p:cNvPr id="33" name="Shape 106"/>
          <p:cNvSpPr/>
          <p:nvPr/>
        </p:nvSpPr>
        <p:spPr>
          <a:xfrm flipV="1">
            <a:off x="1804990" y="3079004"/>
            <a:ext cx="965628" cy="1254146"/>
          </a:xfrm>
          <a:prstGeom prst="line">
            <a:avLst/>
          </a:prstGeom>
          <a:ln w="38100">
            <a:solidFill>
              <a:srgbClr val="FF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75827" y="2005535"/>
            <a:ext cx="5638799" cy="691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b="1" dirty="0">
                <a:solidFill>
                  <a:srgbClr val="9F0000"/>
                </a:solidFill>
              </a:rPr>
              <a:t>KM3NeT/ORCA </a:t>
            </a:r>
            <a:r>
              <a:rPr lang="en-US" sz="1600" dirty="0"/>
              <a:t>(</a:t>
            </a:r>
            <a:r>
              <a:rPr lang="en-US" sz="1600" b="1" dirty="0">
                <a:solidFill>
                  <a:srgbClr val="9F0000"/>
                </a:solidFill>
              </a:rPr>
              <a:t>O</a:t>
            </a:r>
            <a:r>
              <a:rPr lang="en-US" sz="1600" dirty="0"/>
              <a:t>scillation </a:t>
            </a:r>
            <a:r>
              <a:rPr lang="en-US" sz="1600" b="1" dirty="0">
                <a:solidFill>
                  <a:srgbClr val="9F0000"/>
                </a:solidFill>
              </a:rPr>
              <a:t>R</a:t>
            </a:r>
            <a:r>
              <a:rPr lang="en-US" sz="1600" dirty="0"/>
              <a:t>esearch with </a:t>
            </a:r>
            <a:r>
              <a:rPr lang="en-US" sz="1600" b="1" dirty="0" err="1">
                <a:solidFill>
                  <a:srgbClr val="9F0000"/>
                </a:solidFill>
              </a:rPr>
              <a:t>C</a:t>
            </a:r>
            <a:r>
              <a:rPr lang="en-US" sz="1600" dirty="0" err="1"/>
              <a:t>osmics</a:t>
            </a:r>
            <a:r>
              <a:rPr lang="en-US" sz="1600" dirty="0"/>
              <a:t> in the </a:t>
            </a:r>
            <a:r>
              <a:rPr lang="en-US" sz="1600" b="1" dirty="0">
                <a:solidFill>
                  <a:srgbClr val="9F0000"/>
                </a:solidFill>
              </a:rPr>
              <a:t>A</a:t>
            </a:r>
            <a:r>
              <a:rPr lang="en-US" sz="1600" dirty="0"/>
              <a:t>byss) 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• determination of the neutrino mass hierarchy (</a:t>
            </a:r>
            <a:r>
              <a:rPr lang="en-US" sz="1600" dirty="0" err="1"/>
              <a:t>E</a:t>
            </a:r>
            <a:r>
              <a:rPr lang="en-US" sz="1600" baseline="-25000" dirty="0" err="1"/>
              <a:t>ν</a:t>
            </a:r>
            <a:r>
              <a:rPr lang="en-US" sz="1600" dirty="0"/>
              <a:t> </a:t>
            </a:r>
            <a:r>
              <a:rPr lang="en-US" sz="1600" b="1" dirty="0"/>
              <a:t>~</a:t>
            </a:r>
            <a:r>
              <a:rPr lang="en-US" sz="1600" dirty="0"/>
              <a:t> </a:t>
            </a:r>
            <a:r>
              <a:rPr lang="en-US" sz="1600" dirty="0" smtClean="0"/>
              <a:t>MeV - 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Depth </a:t>
            </a:r>
            <a:r>
              <a:rPr lang="mr-IN" sz="1600" dirty="0"/>
              <a:t>–</a:t>
            </a:r>
            <a:r>
              <a:rPr lang="en-US" sz="1600" dirty="0"/>
              <a:t> </a:t>
            </a:r>
            <a:r>
              <a:rPr lang="en-US" sz="1600" dirty="0" smtClean="0"/>
              <a:t>2500 m</a:t>
            </a:r>
            <a:endParaRPr lang="en-US" sz="1600" dirty="0"/>
          </a:p>
        </p:txBody>
      </p:sp>
      <p:grpSp>
        <p:nvGrpSpPr>
          <p:cNvPr id="44" name="Group 96"/>
          <p:cNvGrpSpPr/>
          <p:nvPr/>
        </p:nvGrpSpPr>
        <p:grpSpPr>
          <a:xfrm>
            <a:off x="6060727" y="3566067"/>
            <a:ext cx="2753306" cy="2264796"/>
            <a:chOff x="0" y="0"/>
            <a:chExt cx="7426281" cy="5044751"/>
          </a:xfrm>
        </p:grpSpPr>
        <p:pic>
          <p:nvPicPr>
            <p:cNvPr id="45" name="Schermata 2019-07-18 alle 19.08.38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7426281" cy="5044751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190500" dist="38100" dir="5400000" rotWithShape="0">
                <a:srgbClr val="000000"/>
              </a:outerShdw>
            </a:effectLst>
          </p:spPr>
        </p:pic>
        <p:pic>
          <p:nvPicPr>
            <p:cNvPr id="46" name="Schermata 2019-07-18 alle 19.14.13.png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4389545" y="3920337"/>
              <a:ext cx="367867" cy="4598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7" name="Shape 94"/>
            <p:cNvSpPr/>
            <p:nvPr/>
          </p:nvSpPr>
          <p:spPr>
            <a:xfrm>
              <a:off x="797385" y="1776032"/>
              <a:ext cx="2915755" cy="7986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sz="4100"/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000" dirty="0">
                  <a:solidFill>
                    <a:srgbClr val="FFFFFF"/>
                  </a:solidFill>
                </a:rPr>
                <a:t>ORCA</a:t>
              </a:r>
            </a:p>
          </p:txBody>
        </p:sp>
        <p:sp>
          <p:nvSpPr>
            <p:cNvPr id="48" name="Shape 95"/>
            <p:cNvSpPr/>
            <p:nvPr/>
          </p:nvSpPr>
          <p:spPr>
            <a:xfrm>
              <a:off x="4688193" y="4141960"/>
              <a:ext cx="2312781" cy="744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sz="4100"/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000" dirty="0">
                  <a:solidFill>
                    <a:srgbClr val="FFFFFF"/>
                  </a:solidFill>
                </a:rPr>
                <a:t>ARCA</a:t>
              </a:r>
            </a:p>
          </p:txBody>
        </p:sp>
      </p:grpSp>
      <p:pic>
        <p:nvPicPr>
          <p:cNvPr id="25" name="Picture 6" descr="mage result for book symbo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279" y="2364035"/>
            <a:ext cx="325877" cy="32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86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magine 1"/>
          <p:cNvPicPr>
            <a:picLocks noChangeAspect="1"/>
          </p:cNvPicPr>
          <p:nvPr/>
        </p:nvPicPr>
        <p:blipFill rotWithShape="1">
          <a:blip r:embed="rId2"/>
          <a:srcRect l="15573" b="17102"/>
          <a:stretch/>
        </p:blipFill>
        <p:spPr>
          <a:xfrm>
            <a:off x="3975100" y="3719258"/>
            <a:ext cx="4927600" cy="3138742"/>
          </a:xfrm>
          <a:prstGeom prst="rect">
            <a:avLst/>
          </a:prstGeom>
        </p:spPr>
      </p:pic>
      <p:pic>
        <p:nvPicPr>
          <p:cNvPr id="2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91" y="0"/>
            <a:ext cx="7886700" cy="780093"/>
          </a:xfrm>
        </p:spPr>
        <p:txBody>
          <a:bodyPr/>
          <a:lstStyle/>
          <a:p>
            <a:r>
              <a:rPr lang="en-US" dirty="0"/>
              <a:t>The KM3NeT detectors - Design </a:t>
            </a:r>
          </a:p>
        </p:txBody>
      </p:sp>
      <p:grpSp>
        <p:nvGrpSpPr>
          <p:cNvPr id="23" name="Gruppo 23"/>
          <p:cNvGrpSpPr>
            <a:grpSpLocks noChangeAspect="1"/>
          </p:cNvGrpSpPr>
          <p:nvPr/>
        </p:nvGrpSpPr>
        <p:grpSpPr>
          <a:xfrm>
            <a:off x="0" y="419100"/>
            <a:ext cx="9144000" cy="3621340"/>
            <a:chOff x="1206620" y="683448"/>
            <a:chExt cx="7206961" cy="3170023"/>
          </a:xfrm>
        </p:grpSpPr>
        <p:pic>
          <p:nvPicPr>
            <p:cNvPr id="24" name="Immagin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49377" y="1626795"/>
              <a:ext cx="3082506" cy="2226676"/>
            </a:xfrm>
            <a:prstGeom prst="rect">
              <a:avLst/>
            </a:prstGeom>
          </p:spPr>
        </p:pic>
        <p:sp>
          <p:nvSpPr>
            <p:cNvPr id="28" name="Rettangolo 31"/>
            <p:cNvSpPr/>
            <p:nvPr/>
          </p:nvSpPr>
          <p:spPr>
            <a:xfrm>
              <a:off x="1206620" y="972402"/>
              <a:ext cx="2935543" cy="619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The optical sensor: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the 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9F0000"/>
                  </a:solidFill>
                  <a:effectLst/>
                  <a:uLnTx/>
                  <a:uFillTx/>
                </a:rPr>
                <a:t>D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igital 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F0000"/>
                  </a:solidFill>
                  <a:effectLst/>
                  <a:uLnTx/>
                  <a:uFillTx/>
                </a:rPr>
                <a:t>O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ptical</a:t>
              </a:r>
              <a:r>
                <a:rPr kumimoji="0" lang="en-US" sz="2000" b="0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F0000"/>
                  </a:solidFill>
                  <a:effectLst/>
                  <a:uLnTx/>
                  <a:uFillTx/>
                </a:rPr>
                <a:t>M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odule 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(DOM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"/>
                </a:rPr>
                <a:t>)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9" name="Rettangolo 32"/>
            <p:cNvSpPr/>
            <p:nvPr/>
          </p:nvSpPr>
          <p:spPr>
            <a:xfrm>
              <a:off x="2766180" y="2974049"/>
              <a:ext cx="1605113" cy="3205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"/>
                </a:rPr>
                <a:t>Seafloor 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"/>
                </a:rPr>
                <a:t>Network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0" name="Rettangolo 33"/>
            <p:cNvSpPr/>
            <p:nvPr/>
          </p:nvSpPr>
          <p:spPr>
            <a:xfrm>
              <a:off x="2570223" y="1618892"/>
              <a:ext cx="246980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"/>
                </a:rPr>
                <a:t>a 3D array of optical sensors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1" name="Ovale 34"/>
            <p:cNvSpPr/>
            <p:nvPr/>
          </p:nvSpPr>
          <p:spPr>
            <a:xfrm>
              <a:off x="3530518" y="2436746"/>
              <a:ext cx="75422" cy="61482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2" name="Connettore 1 35"/>
            <p:cNvCxnSpPr/>
            <p:nvPr/>
          </p:nvCxnSpPr>
          <p:spPr>
            <a:xfrm flipH="1">
              <a:off x="1826808" y="2513054"/>
              <a:ext cx="1710383" cy="68917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3" name="Connettore 1 36"/>
            <p:cNvCxnSpPr/>
            <p:nvPr/>
          </p:nvCxnSpPr>
          <p:spPr>
            <a:xfrm flipH="1" flipV="1">
              <a:off x="1934519" y="2017972"/>
              <a:ext cx="1609346" cy="398732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34" name="Ovale 37"/>
            <p:cNvSpPr/>
            <p:nvPr/>
          </p:nvSpPr>
          <p:spPr>
            <a:xfrm>
              <a:off x="2450984" y="3360783"/>
              <a:ext cx="2899540" cy="443506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Ovale 38"/>
            <p:cNvSpPr/>
            <p:nvPr/>
          </p:nvSpPr>
          <p:spPr>
            <a:xfrm>
              <a:off x="4960245" y="1773748"/>
              <a:ext cx="155923" cy="1944706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6" name="Connettore 1 39"/>
            <p:cNvCxnSpPr>
              <a:stCxn id="35" idx="0"/>
            </p:cNvCxnSpPr>
            <p:nvPr/>
          </p:nvCxnSpPr>
          <p:spPr>
            <a:xfrm flipV="1">
              <a:off x="5038207" y="683448"/>
              <a:ext cx="812901" cy="10903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7" name="Connettore 1 40"/>
            <p:cNvCxnSpPr>
              <a:stCxn id="35" idx="4"/>
            </p:cNvCxnSpPr>
            <p:nvPr/>
          </p:nvCxnSpPr>
          <p:spPr>
            <a:xfrm>
              <a:off x="5038207" y="3718453"/>
              <a:ext cx="923006" cy="11116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7" name="Rettangolo 30"/>
            <p:cNvSpPr/>
            <p:nvPr/>
          </p:nvSpPr>
          <p:spPr>
            <a:xfrm>
              <a:off x="6288739" y="946405"/>
              <a:ext cx="2124842" cy="35024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The</a:t>
              </a:r>
              <a:r>
                <a:rPr kumimoji="0" lang="en-US" sz="2000" b="0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F0000"/>
                  </a:solidFill>
                  <a:effectLst/>
                  <a:uLnTx/>
                  <a:uFillTx/>
                </a:rPr>
                <a:t>D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etection</a:t>
              </a:r>
              <a:r>
                <a:rPr kumimoji="0" lang="en-US" sz="2000" b="0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F0000"/>
                  </a:solidFill>
                  <a:effectLst/>
                  <a:uLnTx/>
                  <a:uFillTx/>
                </a:rPr>
                <a:t>U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nit</a:t>
              </a:r>
              <a:r>
                <a:rPr kumimoji="0" lang="en-US" sz="2000" b="0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</a:t>
              </a: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(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DU)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4260066"/>
            <a:ext cx="2984500" cy="1036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</a:pPr>
            <a:r>
              <a:rPr lang="en-GB" sz="1400" dirty="0" smtClean="0">
                <a:solidFill>
                  <a:prstClr val="black"/>
                </a:solidFill>
                <a:cs typeface="Calibri (corpo)"/>
              </a:rPr>
              <a:t>Improved background rejection</a:t>
            </a:r>
          </a:p>
          <a:p>
            <a:pPr lvl="0">
              <a:lnSpc>
                <a:spcPct val="110000"/>
              </a:lnSpc>
            </a:pPr>
            <a:r>
              <a:rPr lang="en-GB" sz="1400" dirty="0" smtClean="0">
                <a:solidFill>
                  <a:prstClr val="black"/>
                </a:solidFill>
                <a:cs typeface="Calibri (corpo)"/>
              </a:rPr>
              <a:t>Compact and cost effective design: photocathode area ≃ 3 x 10” PMTs </a:t>
            </a:r>
          </a:p>
          <a:p>
            <a:pPr lvl="0">
              <a:lnSpc>
                <a:spcPct val="110000"/>
              </a:lnSpc>
            </a:pPr>
            <a:endParaRPr lang="en-GB" sz="1400" dirty="0">
              <a:solidFill>
                <a:prstClr val="black"/>
              </a:solidFill>
              <a:latin typeface="Calibri (corpo)"/>
              <a:cs typeface="Calibri (corpo)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67" y="1826710"/>
            <a:ext cx="1588836" cy="16286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Rettangolo arrotondato 15"/>
          <p:cNvSpPr/>
          <p:nvPr/>
        </p:nvSpPr>
        <p:spPr>
          <a:xfrm>
            <a:off x="5884615" y="459207"/>
            <a:ext cx="566986" cy="3569557"/>
          </a:xfrm>
          <a:prstGeom prst="roundRect">
            <a:avLst>
              <a:gd name="adj" fmla="val 10228"/>
            </a:avLst>
          </a:prstGeom>
          <a:solidFill>
            <a:schemeClr val="tx1"/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2" name="Immagin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6852" y="482351"/>
            <a:ext cx="887948" cy="3609913"/>
          </a:xfrm>
          <a:prstGeom prst="rect">
            <a:avLst/>
          </a:prstGeom>
        </p:spPr>
      </p:pic>
      <p:sp>
        <p:nvSpPr>
          <p:cNvPr id="44" name="Text Placeholder 54"/>
          <p:cNvSpPr txBox="1">
            <a:spLocks/>
          </p:cNvSpPr>
          <p:nvPr/>
        </p:nvSpPr>
        <p:spPr>
          <a:xfrm>
            <a:off x="6706652" y="1092155"/>
            <a:ext cx="2119848" cy="2484639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l" defTabSz="457200" rtl="0" eaLnBrk="1" fontAlgn="auto" latinLnBrk="0" hangingPunct="1">
              <a:lnSpc>
                <a:spcPct val="95000"/>
              </a:lnSpc>
              <a:spcBef>
                <a:spcPct val="15000"/>
              </a:spcBef>
              <a:spcAft>
                <a:spcPct val="100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String: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1" indent="0" algn="l" defTabSz="457200" rtl="0" eaLnBrk="1" fontAlgn="auto" latinLnBrk="0" hangingPunct="1">
              <a:lnSpc>
                <a:spcPct val="95000"/>
              </a:lnSpc>
              <a:spcBef>
                <a:spcPct val="15000"/>
              </a:spcBef>
              <a:spcAft>
                <a:spcPct val="100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1 Buoy </a:t>
            </a:r>
          </a:p>
          <a:p>
            <a:pPr marL="0" marR="0" lvl="1" indent="0" algn="l" defTabSz="457200" rtl="0" eaLnBrk="1" fontAlgn="auto" latinLnBrk="0" hangingPunct="1">
              <a:lnSpc>
                <a:spcPct val="95000"/>
              </a:lnSpc>
              <a:spcBef>
                <a:spcPct val="15000"/>
              </a:spcBef>
              <a:spcAft>
                <a:spcPct val="100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2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Dyneema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ropes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1" indent="0" algn="l" defTabSz="457200" rtl="0" eaLnBrk="1" fontAlgn="auto" latinLnBrk="0" hangingPunct="1">
              <a:lnSpc>
                <a:spcPct val="95000"/>
              </a:lnSpc>
              <a:spcBef>
                <a:spcPct val="15000"/>
              </a:spcBef>
              <a:spcAft>
                <a:spcPct val="100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18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DOMs</a:t>
            </a:r>
          </a:p>
          <a:p>
            <a:pPr marL="0" marR="0" lvl="1" indent="0" algn="l" defTabSz="457200" rtl="0" eaLnBrk="1" fontAlgn="auto" latinLnBrk="0" hangingPunct="1">
              <a:lnSpc>
                <a:spcPct val="95000"/>
              </a:lnSpc>
              <a:spcBef>
                <a:spcPct val="15000"/>
              </a:spcBef>
              <a:spcAft>
                <a:spcPct val="1000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1400" dirty="0" smtClean="0">
                <a:solidFill>
                  <a:sysClr val="windowText" lastClr="000000"/>
                </a:solidFill>
                <a:latin typeface="Calibri"/>
                <a:cs typeface="Calibri"/>
              </a:rPr>
              <a:t>1 Anchor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1" indent="0" algn="l" defTabSz="457200" rtl="0" eaLnBrk="1" fontAlgn="auto" latinLnBrk="0" hangingPunct="1">
              <a:lnSpc>
                <a:spcPct val="95000"/>
              </a:lnSpc>
              <a:spcBef>
                <a:spcPct val="15000"/>
              </a:spcBef>
              <a:spcAft>
                <a:spcPct val="100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Electro-optical backbone:</a:t>
            </a:r>
          </a:p>
          <a:p>
            <a:pPr marL="0" marR="0" lvl="1" indent="0" algn="l" defTabSz="457200" rtl="0" eaLnBrk="1" fontAlgn="auto" latinLnBrk="0" hangingPunct="1">
              <a:lnSpc>
                <a:spcPct val="95000"/>
              </a:lnSpc>
              <a:spcBef>
                <a:spcPct val="15000"/>
              </a:spcBef>
              <a:spcAft>
                <a:spcPct val="100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	Flexible hose 7mm</a:t>
            </a:r>
          </a:p>
          <a:p>
            <a:pPr marL="0" marR="0" lvl="1" indent="0" algn="l" defTabSz="457200" rtl="0" eaLnBrk="1" fontAlgn="auto" latinLnBrk="0" hangingPunct="1">
              <a:lnSpc>
                <a:spcPct val="95000"/>
              </a:lnSpc>
              <a:spcBef>
                <a:spcPct val="15000"/>
              </a:spcBef>
              <a:spcAft>
                <a:spcPct val="100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	Oil-filled</a:t>
            </a:r>
          </a:p>
          <a:p>
            <a:pPr marL="0" marR="0" lvl="1" indent="0" algn="l" defTabSz="457200" rtl="0" eaLnBrk="1" fontAlgn="auto" latinLnBrk="0" hangingPunct="1">
              <a:lnSpc>
                <a:spcPct val="95000"/>
              </a:lnSpc>
              <a:spcBef>
                <a:spcPct val="15000"/>
              </a:spcBef>
              <a:spcAft>
                <a:spcPct val="100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	18 fibres </a:t>
            </a:r>
          </a:p>
          <a:p>
            <a:pPr marL="0" marR="0" lvl="1" indent="0" algn="l" defTabSz="457200" rtl="0" eaLnBrk="1" fontAlgn="auto" latinLnBrk="0" hangingPunct="1">
              <a:lnSpc>
                <a:spcPct val="95000"/>
              </a:lnSpc>
              <a:spcBef>
                <a:spcPct val="15000"/>
              </a:spcBef>
              <a:spcAft>
                <a:spcPct val="100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	2 copper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wires</a:t>
            </a:r>
            <a:endParaRPr lang="en-GB" sz="1400" dirty="0">
              <a:solidFill>
                <a:srgbClr val="000090"/>
              </a:solidFill>
              <a:latin typeface="Calibri"/>
              <a:cs typeface="Calibri"/>
            </a:endParaRPr>
          </a:p>
          <a:p>
            <a:pPr marL="0" marR="0" lvl="1" indent="0" algn="l" defTabSz="457200" rtl="0" eaLnBrk="1" fontAlgn="auto" latinLnBrk="0" hangingPunct="1">
              <a:lnSpc>
                <a:spcPct val="95000"/>
              </a:lnSpc>
              <a:spcBef>
                <a:spcPct val="15000"/>
              </a:spcBef>
              <a:spcAft>
                <a:spcPct val="100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63421" y="788775"/>
            <a:ext cx="1980029" cy="392415"/>
          </a:xfrm>
          <a:prstGeom prst="rect">
            <a:avLst/>
          </a:prstGeom>
          <a:ln>
            <a:solidFill>
              <a:srgbClr val="EA0000"/>
            </a:solidFill>
          </a:ln>
        </p:spPr>
        <p:txBody>
          <a:bodyPr wrap="none">
            <a:spAutoFit/>
          </a:bodyPr>
          <a:lstStyle/>
          <a:p>
            <a:pPr lvl="0">
              <a:lnSpc>
                <a:spcPct val="110000"/>
              </a:lnSpc>
            </a:pPr>
            <a:r>
              <a:rPr lang="en-GB" dirty="0" smtClean="0">
                <a:solidFill>
                  <a:prstClr val="black"/>
                </a:solidFill>
                <a:cs typeface="Calibri (corpo)"/>
              </a:rPr>
              <a:t>31 PMTs </a:t>
            </a:r>
            <a:r>
              <a:rPr lang="en-GB" dirty="0">
                <a:solidFill>
                  <a:prstClr val="black"/>
                </a:solidFill>
                <a:cs typeface="Calibri (corpo)"/>
              </a:rPr>
              <a:t>x 3” PMTs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27000" y="3520764"/>
            <a:ext cx="1206500" cy="127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5727" y="3629357"/>
            <a:ext cx="91999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0000"/>
              </a:lnSpc>
            </a:pPr>
            <a:r>
              <a:rPr lang="en-GB" dirty="0" smtClean="0">
                <a:cs typeface="Calibri (corpo)"/>
              </a:rPr>
              <a:t>~ 40 cm</a:t>
            </a:r>
            <a:endParaRPr lang="en-GB" dirty="0">
              <a:cs typeface="Calibri (corpo)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5510020"/>
            <a:ext cx="31120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dirty="0"/>
              <a:t>Building </a:t>
            </a:r>
            <a:r>
              <a:rPr lang="en-US" dirty="0" smtClean="0"/>
              <a:t>Block (BB) = 115 DUs</a:t>
            </a:r>
          </a:p>
          <a:p>
            <a:r>
              <a:rPr lang="en-US" dirty="0" smtClean="0"/>
              <a:t>ARCA= 2 BB = 230 DUs </a:t>
            </a:r>
          </a:p>
          <a:p>
            <a:r>
              <a:rPr lang="en-US" dirty="0" smtClean="0"/>
              <a:t>ORCA</a:t>
            </a:r>
            <a:r>
              <a:rPr lang="en-US" dirty="0"/>
              <a:t>= </a:t>
            </a:r>
            <a:r>
              <a:rPr lang="en-US" dirty="0" smtClean="0"/>
              <a:t>1 BB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465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80" y="0"/>
            <a:ext cx="8940800" cy="780093"/>
          </a:xfrm>
        </p:spPr>
        <p:txBody>
          <a:bodyPr>
            <a:normAutofit/>
          </a:bodyPr>
          <a:lstStyle/>
          <a:p>
            <a:r>
              <a:rPr lang="en-US" dirty="0" smtClean="0"/>
              <a:t>The KM3NeT detectors - Design </a:t>
            </a:r>
            <a:endParaRPr lang="en-US" dirty="0"/>
          </a:p>
        </p:txBody>
      </p:sp>
      <p:sp>
        <p:nvSpPr>
          <p:cNvPr id="25" name="Segnaposto contenuto 7"/>
          <p:cNvSpPr>
            <a:spLocks noGrp="1"/>
          </p:cNvSpPr>
          <p:nvPr>
            <p:ph idx="1"/>
          </p:nvPr>
        </p:nvSpPr>
        <p:spPr>
          <a:xfrm>
            <a:off x="0" y="1012505"/>
            <a:ext cx="9144000" cy="4976716"/>
          </a:xfrm>
        </p:spPr>
        <p:txBody>
          <a:bodyPr>
            <a:noAutofit/>
          </a:bodyPr>
          <a:lstStyle/>
          <a:p>
            <a:r>
              <a:rPr lang="en-GB" sz="1800" dirty="0" smtClean="0"/>
              <a:t>The same technology and design </a:t>
            </a:r>
            <a:r>
              <a:rPr lang="mr-IN" sz="1800" dirty="0" smtClean="0"/>
              <a:t>–</a:t>
            </a:r>
            <a:r>
              <a:rPr lang="en-GB" sz="1800" dirty="0" smtClean="0"/>
              <a:t> different density of active sensors</a:t>
            </a:r>
          </a:p>
          <a:p>
            <a:r>
              <a:rPr lang="en-GB" sz="1800" dirty="0" smtClean="0"/>
              <a:t>Modular design</a:t>
            </a:r>
          </a:p>
          <a:p>
            <a:r>
              <a:rPr lang="en-US" sz="1800" dirty="0" smtClean="0"/>
              <a:t>Power and data distributed by a single backbone cable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with breakouts at DOMs </a:t>
            </a:r>
          </a:p>
          <a:p>
            <a:r>
              <a:rPr lang="en-US" sz="1800" dirty="0" smtClean="0"/>
              <a:t>Sea network of submarine cables and Junction Boxes </a:t>
            </a:r>
          </a:p>
          <a:p>
            <a:pPr marL="0" indent="0">
              <a:buNone/>
            </a:pPr>
            <a:r>
              <a:rPr lang="en-US" sz="1800" dirty="0" smtClean="0"/>
              <a:t>connected to shore via a main e/o cable</a:t>
            </a:r>
          </a:p>
          <a:p>
            <a:r>
              <a:rPr lang="en-US" sz="1800" dirty="0" smtClean="0"/>
              <a:t>All-data-to-shore </a:t>
            </a:r>
            <a:r>
              <a:rPr lang="en-US" sz="1800" dirty="0" smtClean="0">
                <a:sym typeface="Wingdings"/>
              </a:rPr>
              <a:t> no trigger off-shore</a:t>
            </a:r>
            <a:endParaRPr lang="en-GB" sz="1800" dirty="0" smtClean="0"/>
          </a:p>
        </p:txBody>
      </p:sp>
      <p:sp>
        <p:nvSpPr>
          <p:cNvPr id="27" name="Segnaposto numero diapositiva 3"/>
          <p:cNvSpPr txBox="1">
            <a:spLocks/>
          </p:cNvSpPr>
          <p:nvPr/>
        </p:nvSpPr>
        <p:spPr>
          <a:xfrm>
            <a:off x="8536873" y="6412974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B022ABE-17FB-4427-A233-1ED0F2914854}" type="slidenum">
              <a:rPr lang="it-IT" smtClean="0">
                <a:solidFill>
                  <a:schemeClr val="bg1"/>
                </a:solidFill>
              </a:rPr>
              <a:pPr/>
              <a:t>12</a:t>
            </a:fld>
            <a:endParaRPr lang="it-IT" dirty="0">
              <a:solidFill>
                <a:schemeClr val="bg1"/>
              </a:solidFill>
            </a:endParaRPr>
          </a:p>
        </p:txBody>
      </p:sp>
      <p:graphicFrame>
        <p:nvGraphicFramePr>
          <p:cNvPr id="29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149714"/>
              </p:ext>
            </p:extLst>
          </p:nvPr>
        </p:nvGraphicFramePr>
        <p:xfrm>
          <a:off x="5934375" y="1446021"/>
          <a:ext cx="3209625" cy="1585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2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45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78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59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cap="none" dirty="0" smtClean="0">
                          <a:solidFill>
                            <a:srgbClr val="FFFF00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ARCA</a:t>
                      </a:r>
                      <a:endParaRPr lang="en-US" sz="1000" b="1" kern="1200" cap="none" dirty="0">
                        <a:solidFill>
                          <a:srgbClr val="FFFF00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FFFF00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ORCA</a:t>
                      </a:r>
                      <a:endParaRPr lang="en-US" sz="1000" b="1" dirty="0">
                        <a:solidFill>
                          <a:srgbClr val="FFFF00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376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Location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Italy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France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155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DU distance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90 m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23 m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155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DOM spacing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36 m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 m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2334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Instrumented</a:t>
                      </a:r>
                      <a:r>
                        <a:rPr lang="en-US" sz="1000" baseline="0" dirty="0" smtClean="0"/>
                        <a:t> mass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2*500 </a:t>
                      </a:r>
                      <a:r>
                        <a:rPr lang="en-US" sz="1000" dirty="0" err="1" smtClean="0"/>
                        <a:t>Mton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 </a:t>
                      </a:r>
                      <a:r>
                        <a:rPr lang="en-US" sz="1000" dirty="0" err="1" smtClean="0"/>
                        <a:t>Mton</a:t>
                      </a:r>
                      <a:endParaRPr lang="en-US" sz="1000" dirty="0" smtClean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376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Depth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3500 m</a:t>
                      </a:r>
                      <a:endParaRPr lang="en-US" sz="1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2500 m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1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31853" y="24726"/>
            <a:ext cx="695653" cy="720000"/>
          </a:xfrm>
          <a:prstGeom prst="rect">
            <a:avLst/>
          </a:prstGeom>
        </p:spPr>
      </p:pic>
      <p:pic>
        <p:nvPicPr>
          <p:cNvPr id="15" name="Immagin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63151"/>
            <a:ext cx="4359598" cy="24948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3895245"/>
            <a:ext cx="490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ARCA shore station @ </a:t>
            </a:r>
            <a:r>
              <a:rPr lang="en-US" dirty="0" err="1" smtClean="0">
                <a:solidFill>
                  <a:srgbClr val="0000FF"/>
                </a:solidFill>
              </a:rPr>
              <a:t>Portopalo</a:t>
            </a:r>
            <a:r>
              <a:rPr lang="en-US" dirty="0" smtClean="0">
                <a:solidFill>
                  <a:srgbClr val="0000FF"/>
                </a:solidFill>
              </a:rPr>
              <a:t> di Capo </a:t>
            </a:r>
            <a:r>
              <a:rPr lang="en-US" dirty="0" err="1" smtClean="0">
                <a:solidFill>
                  <a:srgbClr val="0000FF"/>
                </a:solidFill>
              </a:rPr>
              <a:t>Passero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7" name="Picture 16" descr="InstitutMichelPach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408" y="4518078"/>
            <a:ext cx="3119896" cy="233992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34951" y="3982926"/>
            <a:ext cx="3909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O</a:t>
            </a:r>
            <a:r>
              <a:rPr lang="en-US" dirty="0" smtClean="0">
                <a:solidFill>
                  <a:srgbClr val="0000FF"/>
                </a:solidFill>
              </a:rPr>
              <a:t>RCA shore station @ La </a:t>
            </a:r>
            <a:r>
              <a:rPr lang="en-US" dirty="0" err="1" smtClean="0">
                <a:solidFill>
                  <a:srgbClr val="0000FF"/>
                </a:solidFill>
              </a:rPr>
              <a:t>Seyne-sur-mer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924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Detection Unit Deployment </a:t>
            </a:r>
          </a:p>
        </p:txBody>
      </p:sp>
      <p:pic>
        <p:nvPicPr>
          <p:cNvPr id="6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7963" y="1367646"/>
            <a:ext cx="4599452" cy="2588005"/>
          </a:xfrm>
          <a:prstGeom prst="rect">
            <a:avLst/>
          </a:prstGeom>
        </p:spPr>
      </p:pic>
      <p:pic>
        <p:nvPicPr>
          <p:cNvPr id="8" name="Immagin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58" y="1712008"/>
            <a:ext cx="2364745" cy="2609163"/>
          </a:xfrm>
          <a:prstGeom prst="rect">
            <a:avLst/>
          </a:prstGeom>
        </p:spPr>
      </p:pic>
      <p:pic>
        <p:nvPicPr>
          <p:cNvPr id="9" name="Immagin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913" y="4392197"/>
            <a:ext cx="3185743" cy="2313456"/>
          </a:xfrm>
          <a:prstGeom prst="rect">
            <a:avLst/>
          </a:prstGeom>
        </p:spPr>
      </p:pic>
      <p:sp>
        <p:nvSpPr>
          <p:cNvPr id="10" name="Rettangolo 16"/>
          <p:cNvSpPr/>
          <p:nvPr/>
        </p:nvSpPr>
        <p:spPr>
          <a:xfrm>
            <a:off x="0" y="841153"/>
            <a:ext cx="5040985" cy="798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9F0000"/>
                </a:solidFill>
              </a:rPr>
              <a:t>The </a:t>
            </a:r>
            <a:r>
              <a:rPr lang="en-US" b="1" dirty="0">
                <a:solidFill>
                  <a:srgbClr val="9A2520"/>
                </a:solidFill>
              </a:rPr>
              <a:t>Launcher</a:t>
            </a:r>
            <a:r>
              <a:rPr lang="en-US" b="1" dirty="0">
                <a:solidFill>
                  <a:srgbClr val="9F0000"/>
                </a:solidFill>
              </a:rPr>
              <a:t> </a:t>
            </a:r>
            <a:r>
              <a:rPr lang="en-US" b="1" dirty="0" smtClean="0">
                <a:solidFill>
                  <a:srgbClr val="9F0000"/>
                </a:solidFill>
              </a:rPr>
              <a:t>of Optical Modules (</a:t>
            </a:r>
            <a:r>
              <a:rPr lang="en-US" b="1" dirty="0" err="1" smtClean="0">
                <a:solidFill>
                  <a:srgbClr val="9F0000"/>
                </a:solidFill>
              </a:rPr>
              <a:t>LoM</a:t>
            </a:r>
            <a:r>
              <a:rPr lang="en-US" b="1" dirty="0" smtClean="0">
                <a:solidFill>
                  <a:srgbClr val="9F0000"/>
                </a:solidFill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9F0000"/>
                </a:solidFill>
              </a:rPr>
              <a:t> 2 m diameter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293296" y="5865350"/>
            <a:ext cx="1813643" cy="361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chemeClr val="bg1"/>
                </a:solidFill>
              </a:rPr>
              <a:t>autonomous </a:t>
            </a:r>
            <a:r>
              <a:rPr lang="en-US" sz="1400" dirty="0">
                <a:solidFill>
                  <a:schemeClr val="bg1"/>
                </a:solidFill>
              </a:rPr>
              <a:t>unfurling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19848" y="3028731"/>
            <a:ext cx="3237447" cy="7986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FFFFFF"/>
                </a:solidFill>
              </a:rPr>
              <a:t>efficient deployment</a:t>
            </a:r>
          </a:p>
          <a:p>
            <a:pPr>
              <a:lnSpc>
                <a:spcPct val="130000"/>
              </a:lnSpc>
            </a:pPr>
            <a:r>
              <a:rPr lang="en-GB" dirty="0">
                <a:solidFill>
                  <a:srgbClr val="FFFFFF"/>
                </a:solidFill>
              </a:rPr>
              <a:t>several strings per sea </a:t>
            </a:r>
            <a:r>
              <a:rPr lang="en-GB" dirty="0" smtClean="0">
                <a:solidFill>
                  <a:srgbClr val="FFFFFF"/>
                </a:solidFill>
              </a:rPr>
              <a:t>operation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98401" y="5369013"/>
            <a:ext cx="21082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 the sea bottom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connection to the JB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with ROV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586066" y="4271408"/>
            <a:ext cx="3564902" cy="2586592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8" name="Straight Arrow Connector 17"/>
          <p:cNvCxnSpPr/>
          <p:nvPr/>
        </p:nvCxnSpPr>
        <p:spPr>
          <a:xfrm>
            <a:off x="1834343" y="1330281"/>
            <a:ext cx="181419" cy="907009"/>
          </a:xfrm>
          <a:prstGeom prst="straightConnector1">
            <a:avLst/>
          </a:prstGeom>
          <a:ln w="57150" cmpd="sng">
            <a:solidFill>
              <a:srgbClr val="B8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431853" y="24726"/>
            <a:ext cx="695653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107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</a:t>
            </a:r>
            <a:endParaRPr lang="en-US" dirty="0"/>
          </a:p>
        </p:txBody>
      </p:sp>
      <p:pic>
        <p:nvPicPr>
          <p:cNvPr id="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pic>
        <p:nvPicPr>
          <p:cNvPr id="8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251511"/>
            <a:ext cx="71786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Recent results presented at the 36</a:t>
            </a:r>
            <a:r>
              <a:rPr lang="en-US" baseline="30000" dirty="0" smtClean="0"/>
              <a:t>th</a:t>
            </a:r>
            <a:r>
              <a:rPr lang="en-US" dirty="0" smtClean="0"/>
              <a:t>  International Cosmic Ray Conference,</a:t>
            </a:r>
          </a:p>
          <a:p>
            <a:r>
              <a:rPr lang="en-US" dirty="0" smtClean="0"/>
              <a:t>July 2019,</a:t>
            </a:r>
            <a:r>
              <a:rPr lang="en-US" dirty="0"/>
              <a:t> </a:t>
            </a:r>
            <a:r>
              <a:rPr lang="en-US" dirty="0" smtClean="0"/>
              <a:t>Madison WI, USA</a:t>
            </a:r>
          </a:p>
          <a:p>
            <a:r>
              <a:rPr lang="en-US" dirty="0"/>
              <a:t>https://</a:t>
            </a:r>
            <a:r>
              <a:rPr lang="en-US" dirty="0" err="1"/>
              <a:t>pos.sissa.it</a:t>
            </a:r>
            <a:r>
              <a:rPr lang="en-US" dirty="0"/>
              <a:t>/358/</a:t>
            </a:r>
          </a:p>
        </p:txBody>
      </p:sp>
      <p:pic>
        <p:nvPicPr>
          <p:cNvPr id="9" name="Picture 8" descr="Screen Shot 2019-09-25 at 08.02.3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9824"/>
            <a:ext cx="5669556" cy="21471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6561" y="4766782"/>
            <a:ext cx="19203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Summary here:</a:t>
            </a:r>
          </a:p>
          <a:p>
            <a:r>
              <a:rPr lang="is-IS" dirty="0">
                <a:hlinkClick r:id="rId5"/>
              </a:rPr>
              <a:t>PoS(ICRC2019)006</a:t>
            </a:r>
            <a:r>
              <a:rPr lang="is-IS" dirty="0"/>
              <a:t> </a:t>
            </a:r>
            <a:endParaRPr lang="is-I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467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12" y="-38488"/>
            <a:ext cx="7886700" cy="780093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Pointlike</a:t>
            </a:r>
            <a:r>
              <a:rPr lang="en-US" dirty="0"/>
              <a:t> </a:t>
            </a:r>
            <a:r>
              <a:rPr lang="en-US" dirty="0" smtClean="0"/>
              <a:t>sources: search for an excess of events  over the expected background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360" y="850930"/>
            <a:ext cx="7210467" cy="28400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898333"/>
            <a:ext cx="4102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the most significant cluster: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α</a:t>
            </a:r>
            <a:r>
              <a:rPr lang="en-US" sz="1400" b="1" dirty="0">
                <a:solidFill>
                  <a:srgbClr val="FF0000"/>
                </a:solidFill>
                <a:latin typeface="+mj-lt"/>
              </a:rPr>
              <a:t>=343.7° 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        </a:t>
            </a:r>
            <a:r>
              <a:rPr lang="en-US" sz="1400" b="1" dirty="0" err="1" smtClean="0">
                <a:solidFill>
                  <a:srgbClr val="FF0000"/>
                </a:solidFill>
                <a:latin typeface="+mj-lt"/>
              </a:rPr>
              <a:t>δ</a:t>
            </a:r>
            <a:r>
              <a:rPr lang="en-US" sz="1400" b="1" dirty="0">
                <a:solidFill>
                  <a:srgbClr val="FF0000"/>
                </a:solidFill>
                <a:latin typeface="+mj-lt"/>
              </a:rPr>
              <a:t>=+23.6°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post </a:t>
            </a:r>
            <a:r>
              <a:rPr lang="en-US" sz="1400" b="1" dirty="0">
                <a:solidFill>
                  <a:srgbClr val="FF0000"/>
                </a:solidFill>
                <a:latin typeface="+mj-lt"/>
              </a:rPr>
              <a:t>trial 0.23 (1.2 </a:t>
            </a:r>
            <a:r>
              <a:rPr lang="en-US" sz="1400" b="1" dirty="0" err="1">
                <a:solidFill>
                  <a:srgbClr val="FF0000"/>
                </a:solidFill>
                <a:latin typeface="+mj-lt"/>
              </a:rPr>
              <a:t>σ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)     3 </a:t>
            </a:r>
            <a:r>
              <a:rPr lang="en-US" sz="1400" b="1" dirty="0">
                <a:solidFill>
                  <a:srgbClr val="FF0000"/>
                </a:solidFill>
                <a:latin typeface="+mj-lt"/>
              </a:rPr>
              <a:t>track events 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within </a:t>
            </a:r>
            <a:r>
              <a:rPr lang="en-US" sz="1400" b="1" dirty="0">
                <a:solidFill>
                  <a:srgbClr val="FF0000"/>
                </a:solidFill>
                <a:latin typeface="+mj-lt"/>
              </a:rPr>
              <a:t>1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° ;          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                                          15 </a:t>
            </a:r>
            <a:r>
              <a:rPr lang="en-US" sz="1400" b="1" dirty="0">
                <a:solidFill>
                  <a:srgbClr val="FF0000"/>
                </a:solidFill>
                <a:latin typeface="+mj-lt"/>
              </a:rPr>
              <a:t>tracks + 1 shower 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within 5°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044128" y="2006865"/>
            <a:ext cx="264080" cy="11237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hape 142"/>
          <p:cNvSpPr/>
          <p:nvPr/>
        </p:nvSpPr>
        <p:spPr>
          <a:xfrm>
            <a:off x="152297" y="853601"/>
            <a:ext cx="3695783" cy="63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rgbClr val="FF0000"/>
                </a:solidFill>
              </a:rPr>
              <a:t>ANTARES 11 year</a:t>
            </a:r>
            <a:r>
              <a:rPr sz="1600" dirty="0" smtClean="0">
                <a:solidFill>
                  <a:srgbClr val="FF0000"/>
                </a:solidFill>
              </a:rPr>
              <a:t>s </a:t>
            </a:r>
            <a:r>
              <a:rPr sz="1600" dirty="0">
                <a:solidFill>
                  <a:srgbClr val="FF0000"/>
                </a:solidFill>
              </a:rPr>
              <a:t>(3136 days of livetime)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u="sng" dirty="0">
                <a:solidFill>
                  <a:srgbClr val="FF0000"/>
                </a:solidFill>
              </a:rPr>
              <a:t>track and cascade</a:t>
            </a:r>
            <a:r>
              <a:rPr sz="1600" dirty="0">
                <a:solidFill>
                  <a:srgbClr val="FF0000"/>
                </a:solidFill>
              </a:rPr>
              <a:t> analysis</a:t>
            </a:r>
          </a:p>
        </p:txBody>
      </p:sp>
      <p:pic>
        <p:nvPicPr>
          <p:cNvPr id="12" name="SensitivityLimits_NEW_ICRC_ARCA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08585" y="3995641"/>
            <a:ext cx="4012186" cy="2880000"/>
          </a:xfrm>
          <a:prstGeom prst="rect">
            <a:avLst/>
          </a:prstGeom>
          <a:ln w="12700">
            <a:miter lim="400000"/>
          </a:ln>
          <a:effectLst/>
        </p:spPr>
      </p:pic>
      <p:sp>
        <p:nvSpPr>
          <p:cNvPr id="13" name="Shape 141"/>
          <p:cNvSpPr/>
          <p:nvPr/>
        </p:nvSpPr>
        <p:spPr>
          <a:xfrm>
            <a:off x="202861" y="3941289"/>
            <a:ext cx="2269852" cy="430887"/>
          </a:xfrm>
          <a:prstGeom prst="rect">
            <a:avLst/>
          </a:prstGeom>
          <a:ln w="12700">
            <a:miter lim="400000"/>
          </a:ln>
          <a:effectLst>
            <a:outerShdw blurRad="190500" dist="8455" dir="5400000" rotWithShape="0">
              <a:srgbClr val="000000">
                <a:alpha val="9604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1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 dirty="0">
                <a:solidFill>
                  <a:srgbClr val="FF0000"/>
                </a:solidFill>
              </a:rPr>
              <a:t>upper limits and </a:t>
            </a:r>
            <a:r>
              <a:rPr sz="1400" b="1" dirty="0" smtClean="0">
                <a:solidFill>
                  <a:srgbClr val="FF0000"/>
                </a:solidFill>
              </a:rPr>
              <a:t>sensitivities</a:t>
            </a:r>
            <a:endParaRPr lang="it-IT" sz="1400" b="1" dirty="0" smtClean="0">
              <a:solidFill>
                <a:srgbClr val="FF0000"/>
              </a:solidFill>
            </a:endParaRPr>
          </a:p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it-IT" sz="1400" dirty="0" smtClean="0">
                <a:solidFill>
                  <a:srgbClr val="FF0000"/>
                </a:solidFill>
              </a:rPr>
              <a:t>E</a:t>
            </a:r>
            <a:r>
              <a:rPr lang="it-IT" sz="1400" baseline="30000" dirty="0" smtClean="0">
                <a:solidFill>
                  <a:srgbClr val="FF0000"/>
                </a:solidFill>
              </a:rPr>
              <a:t>-2 </a:t>
            </a:r>
            <a:r>
              <a:rPr lang="it-IT" sz="1400" dirty="0" err="1" smtClean="0">
                <a:solidFill>
                  <a:srgbClr val="FF0000"/>
                </a:solidFill>
              </a:rPr>
              <a:t>spectrum</a:t>
            </a:r>
            <a:endParaRPr sz="1400" b="1" dirty="0">
              <a:solidFill>
                <a:srgbClr val="FF0000"/>
              </a:solidFill>
            </a:endParaRPr>
          </a:p>
        </p:txBody>
      </p:sp>
      <p:sp>
        <p:nvSpPr>
          <p:cNvPr id="16" name="Shape 147"/>
          <p:cNvSpPr/>
          <p:nvPr/>
        </p:nvSpPr>
        <p:spPr>
          <a:xfrm>
            <a:off x="5071799" y="5624023"/>
            <a:ext cx="2131227" cy="492443"/>
          </a:xfrm>
          <a:prstGeom prst="rect">
            <a:avLst/>
          </a:prstGeom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008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KM3NeT/ARCA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008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sensitivity after 6 years</a:t>
            </a:r>
          </a:p>
        </p:txBody>
      </p:sp>
      <p:sp>
        <p:nvSpPr>
          <p:cNvPr id="21" name="Shape 147"/>
          <p:cNvSpPr/>
          <p:nvPr/>
        </p:nvSpPr>
        <p:spPr>
          <a:xfrm>
            <a:off x="4709810" y="3671787"/>
            <a:ext cx="4892823" cy="246221"/>
          </a:xfrm>
          <a:prstGeom prst="rect">
            <a:avLst/>
          </a:prstGeom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it-IT" sz="1600" b="1" dirty="0" err="1" smtClean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Search</a:t>
            </a:r>
            <a:r>
              <a:rPr lang="it-IT" sz="1600" b="1" dirty="0" smtClean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 over a list of </a:t>
            </a:r>
            <a:r>
              <a:rPr lang="it-IT" sz="1600" b="1" dirty="0" err="1" smtClean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astrophysical</a:t>
            </a:r>
            <a:r>
              <a:rPr lang="it-IT" sz="1600" b="1" dirty="0" smtClean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 </a:t>
            </a:r>
            <a:r>
              <a:rPr lang="it-IT" sz="1600" b="1" dirty="0" err="1" smtClean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objects</a:t>
            </a:r>
            <a:endParaRPr lang="it-IT" sz="1600" b="1" dirty="0" smtClean="0">
              <a:solidFill>
                <a:srgbClr val="FF0000"/>
              </a:solidFill>
              <a:latin typeface="Avenir Medium"/>
              <a:ea typeface="Avenir Medium"/>
              <a:cs typeface="Avenir Medium"/>
              <a:sym typeface="Avenir Medium"/>
            </a:endParaRPr>
          </a:p>
        </p:txBody>
      </p:sp>
      <p:pic>
        <p:nvPicPr>
          <p:cNvPr id="1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pic>
        <p:nvPicPr>
          <p:cNvPr id="15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1645" y="1558746"/>
            <a:ext cx="116525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1°x 1° bins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053632" y="5077756"/>
            <a:ext cx="1806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ANTARES 11 year</a:t>
            </a:r>
            <a:endParaRPr lang="en-US" dirty="0"/>
          </a:p>
        </p:txBody>
      </p:sp>
      <p:pic>
        <p:nvPicPr>
          <p:cNvPr id="20" name="Segnaposto contenuto 3"/>
          <p:cNvPicPr>
            <a:picLocks noChangeAspect="1"/>
          </p:cNvPicPr>
          <p:nvPr/>
        </p:nvPicPr>
        <p:blipFill rotWithShape="1">
          <a:blip r:embed="rId6"/>
          <a:srcRect l="3415" t="183" r="49035" b="6255"/>
          <a:stretch/>
        </p:blipFill>
        <p:spPr>
          <a:xfrm>
            <a:off x="194038" y="4605106"/>
            <a:ext cx="3192792" cy="2252894"/>
          </a:xfrm>
          <a:prstGeom prst="rect">
            <a:avLst/>
          </a:prstGeom>
        </p:spPr>
      </p:pic>
      <p:sp>
        <p:nvSpPr>
          <p:cNvPr id="22" name="Shape 147"/>
          <p:cNvSpPr/>
          <p:nvPr/>
        </p:nvSpPr>
        <p:spPr>
          <a:xfrm>
            <a:off x="153504" y="2389957"/>
            <a:ext cx="1398793" cy="246221"/>
          </a:xfrm>
          <a:prstGeom prst="rect">
            <a:avLst/>
          </a:prstGeom>
          <a:ln w="508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it-IT" sz="1600" b="1" dirty="0" smtClean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Full </a:t>
            </a:r>
            <a:r>
              <a:rPr lang="it-IT" sz="1600" b="1" dirty="0" err="1" smtClean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sky</a:t>
            </a:r>
            <a:r>
              <a:rPr lang="it-IT" sz="1600" b="1" dirty="0" smtClean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 </a:t>
            </a:r>
            <a:r>
              <a:rPr lang="it-IT" sz="1600" b="1" dirty="0" err="1" smtClean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search</a:t>
            </a:r>
            <a:endParaRPr sz="1600" b="1" dirty="0">
              <a:solidFill>
                <a:srgbClr val="FF0000"/>
              </a:solidFill>
              <a:latin typeface="Avenir Medium"/>
              <a:ea typeface="Avenir Medium"/>
              <a:cs typeface="Avenir Medium"/>
              <a:sym typeface="Avenir Medium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92823" y="758570"/>
            <a:ext cx="4251177" cy="37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G. Illuminati S. </a:t>
            </a:r>
            <a:r>
              <a:rPr lang="en-US" b="1" dirty="0" err="1">
                <a:solidFill>
                  <a:srgbClr val="0000FF"/>
                </a:solidFill>
              </a:rPr>
              <a:t>Navas</a:t>
            </a:r>
            <a:r>
              <a:rPr lang="en-US" b="1" dirty="0">
                <a:solidFill>
                  <a:srgbClr val="0000FF"/>
                </a:solidFill>
              </a:rPr>
              <a:t> - PoS920 ICRC2019</a:t>
            </a:r>
          </a:p>
        </p:txBody>
      </p:sp>
    </p:spTree>
    <p:extLst>
      <p:ext uri="{BB962C8B-B14F-4D97-AF65-F5344CB8AC3E}">
        <p14:creationId xmlns:p14="http://schemas.microsoft.com/office/powerpoint/2010/main" val="3446784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578" y="0"/>
            <a:ext cx="7886700" cy="780093"/>
          </a:xfrm>
        </p:spPr>
        <p:txBody>
          <a:bodyPr/>
          <a:lstStyle/>
          <a:p>
            <a:r>
              <a:rPr lang="en-US" dirty="0" smtClean="0"/>
              <a:t>Point like sources </a:t>
            </a:r>
            <a:r>
              <a:rPr lang="mr-IN" dirty="0" smtClean="0"/>
              <a:t>–</a:t>
            </a:r>
            <a:r>
              <a:rPr lang="en-US" dirty="0" smtClean="0"/>
              <a:t> stacking  analysis</a:t>
            </a:r>
            <a:endParaRPr lang="en-US" dirty="0"/>
          </a:p>
        </p:txBody>
      </p:sp>
      <p:pic>
        <p:nvPicPr>
          <p:cNvPr id="8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801670"/>
              </p:ext>
            </p:extLst>
          </p:nvPr>
        </p:nvGraphicFramePr>
        <p:xfrm>
          <a:off x="326531" y="1100952"/>
          <a:ext cx="8176631" cy="274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984"/>
                <a:gridCol w="1307562"/>
                <a:gridCol w="1088776"/>
                <a:gridCol w="2745309"/>
              </a:tblGrid>
              <a:tr h="61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CATALOG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PRE-TRIAL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POSTTRIAL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DOMINANT SOURCE</a:t>
                      </a:r>
                      <a:endParaRPr lang="en-US" sz="1400" dirty="0"/>
                    </a:p>
                  </a:txBody>
                  <a:tcPr/>
                </a:tc>
              </a:tr>
              <a:tr h="2694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Fermi 3LAC</a:t>
                      </a:r>
                      <a:r>
                        <a:rPr lang="en-US" sz="1400" baseline="0" dirty="0" smtClean="0"/>
                        <a:t> All </a:t>
                      </a:r>
                      <a:r>
                        <a:rPr lang="en-US" sz="1400" baseline="0" dirty="0" err="1" smtClean="0"/>
                        <a:t>Blazars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3692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Fermi 3LAC FSQR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2369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Fermi 3LAC BL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Lacs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0.088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0.64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MG3J225517+2409</a:t>
                      </a:r>
                      <a:endParaRPr lang="en-US" sz="1400" dirty="0"/>
                    </a:p>
                  </a:txBody>
                  <a:tcPr/>
                </a:tc>
              </a:tr>
              <a:tr h="23692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Radio-</a:t>
                      </a:r>
                      <a:r>
                        <a:rPr lang="en-US" sz="1400" baseline="0" dirty="0" smtClean="0"/>
                        <a:t>galaxies</a:t>
                      </a:r>
                      <a:endParaRPr lang="en-US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4.8 10</a:t>
                      </a:r>
                      <a:r>
                        <a:rPr lang="en-US" sz="1400" baseline="30000" dirty="0" smtClean="0"/>
                        <a:t>-3</a:t>
                      </a:r>
                      <a:endParaRPr lang="en-US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0.10</a:t>
                      </a:r>
                      <a:endParaRPr lang="en-US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3C403</a:t>
                      </a:r>
                      <a:endParaRPr lang="en-US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934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Star Forming Galaxies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23692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Obscured</a:t>
                      </a:r>
                      <a:r>
                        <a:rPr lang="en-US" sz="1400" baseline="0" dirty="0" smtClean="0"/>
                        <a:t> AGN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0.73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0.98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65233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IceCube</a:t>
                      </a:r>
                      <a:r>
                        <a:rPr lang="en-US" sz="1400" dirty="0" smtClean="0"/>
                        <a:t> HE tracks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0.49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6839" y="4770783"/>
            <a:ext cx="6892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Radio Galaxies are the most significant category of sources</a:t>
            </a:r>
          </a:p>
          <a:p>
            <a:endParaRPr lang="en-US" dirty="0"/>
          </a:p>
          <a:p>
            <a:r>
              <a:rPr lang="en-US" dirty="0" smtClean="0"/>
              <a:t>Two individual sources look particularly interesting:</a:t>
            </a:r>
            <a:endParaRPr lang="en-US" dirty="0"/>
          </a:p>
        </p:txBody>
      </p:sp>
      <p:pic>
        <p:nvPicPr>
          <p:cNvPr id="11" name="Schermata 2019-07-21 alle 07.49.0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203432" y="4151197"/>
            <a:ext cx="2974639" cy="2598373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6068070" y="2928432"/>
            <a:ext cx="1629695" cy="1346685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11192" y="2586754"/>
            <a:ext cx="696981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1.6 </a:t>
            </a:r>
            <a:r>
              <a:rPr lang="en-US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endParaRPr lang="en-US" b="1" dirty="0">
              <a:solidFill>
                <a:srgbClr val="008000"/>
              </a:solidFill>
              <a:latin typeface="Symbol" charset="2"/>
              <a:cs typeface="Symbol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01245" y="4071254"/>
            <a:ext cx="2542593" cy="37424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11 years of track events</a:t>
            </a:r>
            <a:endParaRPr lang="en-US" b="1" dirty="0">
              <a:solidFill>
                <a:srgbClr val="0000FF"/>
              </a:solidFill>
              <a:latin typeface="Symbol" charset="2"/>
              <a:cs typeface="Symbol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3915" y="5808583"/>
            <a:ext cx="6241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Radio Galaxy 3C403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Blazar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MG3J225517+</a:t>
            </a:r>
            <a:r>
              <a:rPr lang="en-US" b="1" dirty="0" smtClean="0">
                <a:solidFill>
                  <a:srgbClr val="FF0000"/>
                </a:solidFill>
              </a:rPr>
              <a:t>2409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 same location found in the full sky</a:t>
            </a:r>
            <a:endParaRPr lang="en-US" dirty="0" smtClean="0"/>
          </a:p>
        </p:txBody>
      </p:sp>
      <p:sp>
        <p:nvSpPr>
          <p:cNvPr id="18" name="Shape 189"/>
          <p:cNvSpPr/>
          <p:nvPr/>
        </p:nvSpPr>
        <p:spPr>
          <a:xfrm>
            <a:off x="7240314" y="5087832"/>
            <a:ext cx="298158" cy="359713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1400" dirty="0">
                <a:solidFill>
                  <a:srgbClr val="FF0000"/>
                </a:solidFill>
              </a:rPr>
              <a:t>1°</a:t>
            </a:r>
          </a:p>
        </p:txBody>
      </p:sp>
      <p:sp>
        <p:nvSpPr>
          <p:cNvPr id="19" name="Shape 189"/>
          <p:cNvSpPr/>
          <p:nvPr/>
        </p:nvSpPr>
        <p:spPr>
          <a:xfrm>
            <a:off x="7968271" y="5010384"/>
            <a:ext cx="298158" cy="359713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lang="it-IT" sz="1400" dirty="0" smtClean="0">
                <a:solidFill>
                  <a:srgbClr val="FF0000"/>
                </a:solidFill>
              </a:rPr>
              <a:t>2</a:t>
            </a:r>
            <a:r>
              <a:rPr sz="1400" dirty="0" smtClean="0">
                <a:solidFill>
                  <a:srgbClr val="FF0000"/>
                </a:solidFill>
              </a:rPr>
              <a:t>°</a:t>
            </a:r>
            <a:endParaRPr sz="1400" dirty="0">
              <a:solidFill>
                <a:srgbClr val="FF0000"/>
              </a:solidFill>
            </a:endParaRPr>
          </a:p>
        </p:txBody>
      </p:sp>
      <p:sp>
        <p:nvSpPr>
          <p:cNvPr id="20" name="Shape 189"/>
          <p:cNvSpPr/>
          <p:nvPr/>
        </p:nvSpPr>
        <p:spPr>
          <a:xfrm>
            <a:off x="8370971" y="4499229"/>
            <a:ext cx="298158" cy="359713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lang="it-IT" sz="1400" dirty="0" smtClean="0">
                <a:solidFill>
                  <a:srgbClr val="FF0000"/>
                </a:solidFill>
              </a:rPr>
              <a:t>5</a:t>
            </a:r>
            <a:r>
              <a:rPr sz="1400" dirty="0" smtClean="0">
                <a:solidFill>
                  <a:srgbClr val="FF0000"/>
                </a:solidFill>
              </a:rPr>
              <a:t>°</a:t>
            </a:r>
            <a:endParaRPr sz="1400" dirty="0">
              <a:solidFill>
                <a:srgbClr val="FF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5556518" y="2258068"/>
            <a:ext cx="1940371" cy="4057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9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itle 1"/>
          <p:cNvSpPr txBox="1">
            <a:spLocks/>
          </p:cNvSpPr>
          <p:nvPr/>
        </p:nvSpPr>
        <p:spPr>
          <a:xfrm>
            <a:off x="922928" y="0"/>
            <a:ext cx="7886700" cy="780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Point like sources </a:t>
            </a:r>
            <a:r>
              <a:rPr lang="mr-IN" dirty="0" smtClean="0"/>
              <a:t>–</a:t>
            </a:r>
            <a:r>
              <a:rPr lang="en-US" dirty="0" smtClean="0"/>
              <a:t> stacking  analysis</a:t>
            </a:r>
            <a:endParaRPr lang="en-US" dirty="0"/>
          </a:p>
        </p:txBody>
      </p:sp>
      <p:pic>
        <p:nvPicPr>
          <p:cNvPr id="38" name="Schermata 2019-07-21 alle 07.49.57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2930" y="1626403"/>
            <a:ext cx="3574674" cy="3376723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Shape 170"/>
          <p:cNvSpPr/>
          <p:nvPr/>
        </p:nvSpPr>
        <p:spPr>
          <a:xfrm>
            <a:off x="170374" y="1004563"/>
            <a:ext cx="3051227" cy="492443"/>
          </a:xfrm>
          <a:prstGeom prst="rect">
            <a:avLst/>
          </a:prstGeom>
          <a:ln w="12700">
            <a:miter lim="400000"/>
          </a:ln>
          <a:effectLst>
            <a:outerShdw blurRad="190500" dist="8455" dir="5400000" rotWithShape="0">
              <a:srgbClr val="000000">
                <a:alpha val="9604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b="1" dirty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Blazar MG3J225517+2409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FF0000"/>
                </a:solidFill>
              </a:rPr>
              <a:t>α=343.78° δ=+24.19°       </a:t>
            </a:r>
          </a:p>
        </p:txBody>
      </p:sp>
      <p:sp>
        <p:nvSpPr>
          <p:cNvPr id="40" name="Shape 172"/>
          <p:cNvSpPr/>
          <p:nvPr/>
        </p:nvSpPr>
        <p:spPr>
          <a:xfrm>
            <a:off x="213274" y="5198932"/>
            <a:ext cx="3192141" cy="63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b="1" dirty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pre-trial value  3.8 </a:t>
            </a:r>
            <a:r>
              <a:rPr sz="1600" b="1" dirty="0" smtClean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σ</a:t>
            </a:r>
            <a:endParaRPr sz="1600" b="1" dirty="0">
              <a:solidFill>
                <a:srgbClr val="FF0000"/>
              </a:solidFill>
              <a:latin typeface="Avenir Book"/>
              <a:ea typeface="Avenir Book"/>
              <a:cs typeface="Avenir Book"/>
              <a:sym typeface="Avenir Book"/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b="1" dirty="0" smtClean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5 </a:t>
            </a:r>
            <a:r>
              <a:rPr lang="it-IT" sz="1600" b="1" dirty="0" smtClean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ANTARES </a:t>
            </a:r>
            <a:r>
              <a:rPr sz="1600" b="1" dirty="0" smtClean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tracks </a:t>
            </a:r>
            <a:r>
              <a:rPr sz="1600" b="1" dirty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within 1</a:t>
            </a:r>
            <a:r>
              <a:rPr sz="1600" b="1" dirty="0" smtClean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°</a:t>
            </a:r>
            <a:endParaRPr lang="it-IT" sz="1600" b="1" dirty="0" smtClean="0">
              <a:solidFill>
                <a:srgbClr val="FF0000"/>
              </a:solidFill>
              <a:latin typeface="Avenir Book"/>
              <a:ea typeface="Avenir Book"/>
              <a:cs typeface="Avenir Book"/>
              <a:sym typeface="Avenir Book"/>
            </a:endParaRPr>
          </a:p>
        </p:txBody>
      </p:sp>
      <p:sp>
        <p:nvSpPr>
          <p:cNvPr id="41" name="Shape 174"/>
          <p:cNvSpPr/>
          <p:nvPr/>
        </p:nvSpPr>
        <p:spPr>
          <a:xfrm>
            <a:off x="3759621" y="5293336"/>
            <a:ext cx="5273931" cy="769441"/>
          </a:xfrm>
          <a:prstGeom prst="rect">
            <a:avLst/>
          </a:prstGeom>
          <a:ln w="76200">
            <a:noFill/>
            <a:miter lim="400000"/>
          </a:ln>
          <a:effectLst>
            <a:outerShdw blurRad="190500" dist="50800" dir="5400000" rotWithShape="0">
              <a:srgbClr val="000000">
                <a:alpha val="9604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indent="203200" algn="l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FF0000"/>
                </a:solidFill>
                <a:ea typeface="Avenir Medium"/>
                <a:cs typeface="Avenir Medium"/>
                <a:sym typeface="Avenir Medium"/>
              </a:rPr>
              <a:t> Time analysis &amp; combining the IceCube - ANTARES events </a:t>
            </a:r>
            <a:endParaRPr lang="it-IT" sz="1600" dirty="0">
              <a:solidFill>
                <a:srgbClr val="FF0000"/>
              </a:solidFill>
              <a:ea typeface="Avenir Medium"/>
              <a:cs typeface="Avenir Medium"/>
              <a:sym typeface="Avenir Medium"/>
            </a:endParaRPr>
          </a:p>
          <a:p>
            <a:pPr indent="203200" algn="ctr">
              <a:defRPr sz="1800">
                <a:solidFill>
                  <a:srgbClr val="000000"/>
                </a:solidFill>
              </a:defRPr>
            </a:pPr>
            <a:r>
              <a:rPr lang="it-IT" b="1" dirty="0">
                <a:solidFill>
                  <a:srgbClr val="FF0000"/>
                </a:solidFill>
                <a:ea typeface="Avenir Medium"/>
                <a:cs typeface="Avenir Medium"/>
                <a:sym typeface="Avenir Medium"/>
              </a:rPr>
              <a:t> </a:t>
            </a:r>
            <a:r>
              <a:rPr lang="it-IT" b="1" dirty="0" smtClean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1 </a:t>
            </a:r>
            <a:r>
              <a:rPr lang="it-IT" b="1" dirty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EHE IC </a:t>
            </a:r>
            <a:r>
              <a:rPr lang="it-IT" b="1" dirty="0" err="1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event</a:t>
            </a:r>
            <a:r>
              <a:rPr lang="it-IT" b="1" dirty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during</a:t>
            </a:r>
            <a:r>
              <a:rPr lang="it-IT" b="1" dirty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 a source </a:t>
            </a:r>
            <a:r>
              <a:rPr lang="it-IT" b="1" dirty="0" err="1" smtClean="0">
                <a:solidFill>
                  <a:srgbClr val="FF0000"/>
                </a:solidFill>
                <a:latin typeface="Avenir Book"/>
                <a:ea typeface="Avenir Book"/>
                <a:cs typeface="Avenir Book"/>
                <a:sym typeface="Avenir Book"/>
              </a:rPr>
              <a:t>flare</a:t>
            </a:r>
            <a:endParaRPr lang="it-IT" b="1" dirty="0">
              <a:solidFill>
                <a:srgbClr val="FF0000"/>
              </a:solidFill>
              <a:latin typeface="Avenir Book"/>
              <a:ea typeface="Avenir Book"/>
              <a:cs typeface="Avenir Book"/>
              <a:sym typeface="Avenir Book"/>
            </a:endParaRPr>
          </a:p>
          <a:p>
            <a:pPr lvl="0" indent="203200" algn="l">
              <a:defRPr sz="1800">
                <a:solidFill>
                  <a:srgbClr val="000000"/>
                </a:solidFill>
              </a:defRPr>
            </a:pPr>
            <a:endParaRPr sz="1600" dirty="0">
              <a:solidFill>
                <a:srgbClr val="FF0000"/>
              </a:solidFill>
              <a:ea typeface="Avenir Medium"/>
              <a:cs typeface="Avenir Medium"/>
              <a:sym typeface="Avenir Medium"/>
            </a:endParaRPr>
          </a:p>
        </p:txBody>
      </p:sp>
      <p:sp>
        <p:nvSpPr>
          <p:cNvPr id="42" name="Shape 175"/>
          <p:cNvSpPr/>
          <p:nvPr/>
        </p:nvSpPr>
        <p:spPr>
          <a:xfrm>
            <a:off x="4260709" y="1407081"/>
            <a:ext cx="2644831" cy="390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45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FF0000"/>
                </a:solidFill>
              </a:rPr>
              <a:t>EHE IC#3 event </a:t>
            </a:r>
          </a:p>
        </p:txBody>
      </p:sp>
      <p:sp>
        <p:nvSpPr>
          <p:cNvPr id="43" name="Shape 176"/>
          <p:cNvSpPr/>
          <p:nvPr/>
        </p:nvSpPr>
        <p:spPr>
          <a:xfrm>
            <a:off x="1676400" y="1198297"/>
            <a:ext cx="11015903" cy="6167704"/>
          </a:xfrm>
          <a:prstGeom prst="rect">
            <a:avLst/>
          </a:prstGeom>
          <a:ln w="50800">
            <a:noFill/>
            <a:miter lim="400000"/>
          </a:ln>
        </p:spPr>
        <p:txBody>
          <a:bodyPr lIns="0" tIns="0" rIns="0" bIns="0" anchor="ctr"/>
          <a:lstStyle/>
          <a:p>
            <a:pPr lvl="0">
              <a:defRPr sz="3200" cap="all" spc="512"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>
              <a:solidFill>
                <a:srgbClr val="FF0000"/>
              </a:solidFill>
            </a:endParaRPr>
          </a:p>
        </p:txBody>
      </p:sp>
      <p:sp>
        <p:nvSpPr>
          <p:cNvPr id="50" name="Shape 177"/>
          <p:cNvSpPr/>
          <p:nvPr/>
        </p:nvSpPr>
        <p:spPr>
          <a:xfrm flipH="1">
            <a:off x="2281169" y="1510575"/>
            <a:ext cx="2043810" cy="1618313"/>
          </a:xfrm>
          <a:prstGeom prst="line">
            <a:avLst/>
          </a:prstGeom>
          <a:ln w="25400">
            <a:solidFill>
              <a:srgbClr val="FF26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sp>
        <p:nvSpPr>
          <p:cNvPr id="53" name="Shape 178"/>
          <p:cNvSpPr/>
          <p:nvPr/>
        </p:nvSpPr>
        <p:spPr>
          <a:xfrm>
            <a:off x="3063031" y="935125"/>
            <a:ext cx="5300738" cy="421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35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FF0000"/>
                </a:solidFill>
              </a:rPr>
              <a:t>same location found in the full-sky search</a:t>
            </a:r>
          </a:p>
        </p:txBody>
      </p:sp>
      <p:pic>
        <p:nvPicPr>
          <p:cNvPr id="57" name="Schermata 2019-07-21 alle 18.19.33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041939" y="2098318"/>
            <a:ext cx="5102061" cy="2683154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180"/>
          <p:cNvSpPr/>
          <p:nvPr/>
        </p:nvSpPr>
        <p:spPr>
          <a:xfrm flipV="1">
            <a:off x="2506438" y="3283785"/>
            <a:ext cx="4169089" cy="32948"/>
          </a:xfrm>
          <a:prstGeom prst="line">
            <a:avLst/>
          </a:prstGeom>
          <a:ln w="25400">
            <a:solidFill>
              <a:srgbClr val="FF26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sp>
        <p:nvSpPr>
          <p:cNvPr id="61" name="Shape 181"/>
          <p:cNvSpPr/>
          <p:nvPr/>
        </p:nvSpPr>
        <p:spPr>
          <a:xfrm flipV="1">
            <a:off x="6721607" y="2291290"/>
            <a:ext cx="1" cy="2276302"/>
          </a:xfrm>
          <a:prstGeom prst="line">
            <a:avLst/>
          </a:prstGeom>
          <a:ln w="88900">
            <a:solidFill>
              <a:srgbClr val="FF2600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sp>
        <p:nvSpPr>
          <p:cNvPr id="62" name="Shape 182"/>
          <p:cNvSpPr/>
          <p:nvPr/>
        </p:nvSpPr>
        <p:spPr>
          <a:xfrm rot="19200000">
            <a:off x="6819197" y="2028489"/>
            <a:ext cx="1249000" cy="390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 marL="482600" indent="-482600">
              <a:defRPr sz="33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FF0000"/>
                </a:solidFill>
              </a:rPr>
              <a:t>July 2010</a:t>
            </a:r>
          </a:p>
        </p:txBody>
      </p:sp>
      <p:sp>
        <p:nvSpPr>
          <p:cNvPr id="65" name="Shape 189"/>
          <p:cNvSpPr/>
          <p:nvPr/>
        </p:nvSpPr>
        <p:spPr>
          <a:xfrm>
            <a:off x="1501489" y="3062492"/>
            <a:ext cx="312272" cy="390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1600" dirty="0"/>
              <a:t>1°</a:t>
            </a:r>
          </a:p>
        </p:txBody>
      </p:sp>
      <p:sp>
        <p:nvSpPr>
          <p:cNvPr id="66" name="Shape 190"/>
          <p:cNvSpPr/>
          <p:nvPr/>
        </p:nvSpPr>
        <p:spPr>
          <a:xfrm>
            <a:off x="1494030" y="2525428"/>
            <a:ext cx="456593" cy="390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1600" dirty="0"/>
              <a:t>2°</a:t>
            </a:r>
          </a:p>
        </p:txBody>
      </p:sp>
      <p:sp>
        <p:nvSpPr>
          <p:cNvPr id="67" name="Shape 191"/>
          <p:cNvSpPr/>
          <p:nvPr/>
        </p:nvSpPr>
        <p:spPr>
          <a:xfrm>
            <a:off x="755488" y="2155869"/>
            <a:ext cx="456593" cy="390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1600" dirty="0"/>
              <a:t>5°</a:t>
            </a:r>
          </a:p>
        </p:txBody>
      </p:sp>
      <p:sp>
        <p:nvSpPr>
          <p:cNvPr id="68" name="Shape 192"/>
          <p:cNvSpPr/>
          <p:nvPr/>
        </p:nvSpPr>
        <p:spPr>
          <a:xfrm>
            <a:off x="4632978" y="1941128"/>
            <a:ext cx="1381980" cy="63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0433FF"/>
                </a:solidFill>
              </a:rPr>
              <a:t>ANTARES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0433FF"/>
                </a:solidFill>
              </a:rPr>
              <a:t>events</a:t>
            </a:r>
          </a:p>
        </p:txBody>
      </p:sp>
      <p:sp>
        <p:nvSpPr>
          <p:cNvPr id="69" name="Shape 193"/>
          <p:cNvSpPr/>
          <p:nvPr/>
        </p:nvSpPr>
        <p:spPr>
          <a:xfrm>
            <a:off x="4847558" y="2486915"/>
            <a:ext cx="539413" cy="235467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</p:spTree>
    <p:extLst>
      <p:ext uri="{BB962C8B-B14F-4D97-AF65-F5344CB8AC3E}">
        <p14:creationId xmlns:p14="http://schemas.microsoft.com/office/powerpoint/2010/main" val="3299691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Diffuse fluxes of neutrinos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374844" y="2129186"/>
            <a:ext cx="3708400" cy="3157537"/>
          </a:xfrm>
          <a:prstGeom prst="rect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 flipV="1">
            <a:off x="5685994" y="2210148"/>
            <a:ext cx="1588" cy="2784475"/>
          </a:xfrm>
          <a:prstGeom prst="line">
            <a:avLst/>
          </a:prstGeom>
          <a:noFill/>
          <a:ln w="291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5685994" y="4993036"/>
            <a:ext cx="3184525" cy="1587"/>
          </a:xfrm>
          <a:prstGeom prst="line">
            <a:avLst/>
          </a:prstGeom>
          <a:noFill/>
          <a:ln w="291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5685994" y="2576861"/>
            <a:ext cx="1903413" cy="2416175"/>
          </a:xfrm>
          <a:prstGeom prst="line">
            <a:avLst/>
          </a:prstGeom>
          <a:noFill/>
          <a:ln w="29160" cap="flat">
            <a:solidFill>
              <a:srgbClr val="00A65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5685994" y="3034061"/>
            <a:ext cx="1538288" cy="1958975"/>
          </a:xfrm>
          <a:prstGeom prst="line">
            <a:avLst/>
          </a:prstGeom>
          <a:noFill/>
          <a:ln w="29160" cap="flat">
            <a:solidFill>
              <a:srgbClr val="00A65D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5908244" y="2684811"/>
            <a:ext cx="387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74988" rIns="90000" bIns="45000"/>
          <a:lstStyle/>
          <a:p>
            <a:pPr>
              <a:lnSpc>
                <a:spcPct val="83000"/>
              </a:lnSpc>
            </a:pPr>
            <a:r>
              <a:rPr lang="en-US" sz="1400" b="1">
                <a:solidFill>
                  <a:srgbClr val="00A65D"/>
                </a:solidFill>
                <a:latin typeface="Symbol" charset="0"/>
              </a:rPr>
              <a:t>n</a:t>
            </a:r>
            <a:r>
              <a:rPr lang="en-US" sz="1400" b="1" baseline="-33000">
                <a:solidFill>
                  <a:srgbClr val="00A65D"/>
                </a:solidFill>
                <a:latin typeface="Symbol" charset="0"/>
              </a:rPr>
              <a:t>m</a:t>
            </a: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5692344" y="4053236"/>
            <a:ext cx="3492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74988" rIns="90000" bIns="45000"/>
          <a:lstStyle/>
          <a:p>
            <a:pPr>
              <a:lnSpc>
                <a:spcPct val="83000"/>
              </a:lnSpc>
            </a:pPr>
            <a:r>
              <a:rPr lang="en-US" sz="1400">
                <a:solidFill>
                  <a:srgbClr val="00A65D"/>
                </a:solidFill>
                <a:latin typeface="Symbol" charset="0"/>
              </a:rPr>
              <a:t>n</a:t>
            </a:r>
            <a:r>
              <a:rPr lang="en-US" sz="1400" baseline="-33000">
                <a:solidFill>
                  <a:srgbClr val="00A65D"/>
                </a:solidFill>
                <a:latin typeface="Ubuntu" charset="0"/>
              </a:rPr>
              <a:t>e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8546669" y="4996211"/>
            <a:ext cx="506413" cy="59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>
              <a:lnSpc>
                <a:spcPct val="112000"/>
              </a:lnSpc>
            </a:pPr>
            <a:r>
              <a:rPr lang="en-US" sz="1200" b="1">
                <a:solidFill>
                  <a:srgbClr val="000000"/>
                </a:solidFill>
                <a:latin typeface="Ubuntu" charset="0"/>
              </a:rPr>
              <a:t>E</a:t>
            </a:r>
            <a:r>
              <a:rPr lang="en-US" sz="1200" b="1" baseline="-33000">
                <a:solidFill>
                  <a:srgbClr val="000000"/>
                </a:solidFill>
                <a:latin typeface="Symbol" charset="0"/>
              </a:rPr>
              <a:t>n</a:t>
            </a:r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 rot="16200000">
            <a:off x="5285944" y="2122836"/>
            <a:ext cx="817563" cy="59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lnSpc>
                <a:spcPct val="112000"/>
              </a:lnSpc>
            </a:pPr>
            <a:r>
              <a:rPr lang="en-US" sz="1200" dirty="0" smtClean="0">
                <a:latin typeface="Ubuntu" charset="0"/>
              </a:rPr>
              <a:t>E</a:t>
            </a:r>
            <a:r>
              <a:rPr lang="en-US" sz="1200" baseline="33000" dirty="0" smtClean="0">
                <a:latin typeface="Ubuntu" charset="0"/>
              </a:rPr>
              <a:t>2 </a:t>
            </a:r>
            <a:r>
              <a:rPr lang="en-US" sz="1200" dirty="0" err="1" smtClean="0">
                <a:latin typeface="Symbol" charset="0"/>
              </a:rPr>
              <a:t>F</a:t>
            </a:r>
            <a:r>
              <a:rPr lang="en-US" sz="1200" baseline="-33000" dirty="0" err="1" smtClean="0">
                <a:latin typeface="Symbol" charset="0"/>
              </a:rPr>
              <a:t>n</a:t>
            </a:r>
            <a:endParaRPr lang="en-US" sz="1200" baseline="-33000" dirty="0">
              <a:latin typeface="Symbol" charset="0"/>
            </a:endParaRPr>
          </a:p>
        </p:txBody>
      </p:sp>
      <p:sp>
        <p:nvSpPr>
          <p:cNvPr id="22" name="Line 17"/>
          <p:cNvSpPr>
            <a:spLocks noChangeShapeType="1"/>
          </p:cNvSpPr>
          <p:nvPr/>
        </p:nvSpPr>
        <p:spPr bwMode="auto">
          <a:xfrm>
            <a:off x="5685994" y="3857973"/>
            <a:ext cx="2909888" cy="1096963"/>
          </a:xfrm>
          <a:prstGeom prst="line">
            <a:avLst/>
          </a:prstGeom>
          <a:noFill/>
          <a:ln w="9525" cap="flat">
            <a:solidFill>
              <a:srgbClr val="00A65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5908244" y="4089748"/>
            <a:ext cx="387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74988" rIns="90000" bIns="45000"/>
          <a:lstStyle/>
          <a:p>
            <a:pPr>
              <a:lnSpc>
                <a:spcPct val="83000"/>
              </a:lnSpc>
            </a:pPr>
            <a:r>
              <a:rPr lang="en-US" sz="1400">
                <a:solidFill>
                  <a:srgbClr val="00A65D"/>
                </a:solidFill>
                <a:latin typeface="Symbol" charset="0"/>
              </a:rPr>
              <a:t>n</a:t>
            </a:r>
            <a:r>
              <a:rPr lang="en-US" sz="1400" baseline="-33000">
                <a:solidFill>
                  <a:srgbClr val="00A65D"/>
                </a:solidFill>
                <a:latin typeface="Symbol" charset="0"/>
              </a:rPr>
              <a:t>m</a:t>
            </a: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5655832" y="3189636"/>
            <a:ext cx="344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74988" rIns="90000" bIns="45000"/>
          <a:lstStyle/>
          <a:p>
            <a:pPr>
              <a:lnSpc>
                <a:spcPct val="83000"/>
              </a:lnSpc>
            </a:pPr>
            <a:r>
              <a:rPr lang="en-US" sz="1400" b="1">
                <a:solidFill>
                  <a:srgbClr val="00A65D"/>
                </a:solidFill>
                <a:latin typeface="Symbol" charset="0"/>
              </a:rPr>
              <a:t>n</a:t>
            </a:r>
            <a:r>
              <a:rPr lang="en-US" sz="1400" b="1" baseline="-33000">
                <a:solidFill>
                  <a:srgbClr val="00A65D"/>
                </a:solidFill>
                <a:latin typeface="Ubuntu" charset="0"/>
              </a:rPr>
              <a:t>e</a:t>
            </a: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5790769" y="4315173"/>
            <a:ext cx="70167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pPr>
              <a:lnSpc>
                <a:spcPct val="112000"/>
              </a:lnSpc>
            </a:pPr>
            <a:r>
              <a:rPr lang="en-US" sz="1200">
                <a:solidFill>
                  <a:srgbClr val="00A65D"/>
                </a:solidFill>
                <a:latin typeface="Ubuntu" charset="0"/>
              </a:rPr>
              <a:t>prompt</a:t>
            </a:r>
          </a:p>
        </p:txBody>
      </p:sp>
      <p:sp>
        <p:nvSpPr>
          <p:cNvPr id="26" name="Line 21"/>
          <p:cNvSpPr>
            <a:spLocks noChangeShapeType="1"/>
          </p:cNvSpPr>
          <p:nvPr/>
        </p:nvSpPr>
        <p:spPr bwMode="auto">
          <a:xfrm flipV="1">
            <a:off x="6217807" y="1660873"/>
            <a:ext cx="639762" cy="1831975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6127319" y="1133823"/>
            <a:ext cx="1736725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lnSpc>
                <a:spcPct val="112000"/>
              </a:lnSpc>
            </a:pPr>
            <a:r>
              <a:rPr lang="en-US" sz="1500">
                <a:latin typeface="Ubuntu" charset="0"/>
              </a:rPr>
              <a:t>Kaons and pions in CR showers</a:t>
            </a:r>
          </a:p>
        </p:txBody>
      </p:sp>
      <p:sp>
        <p:nvSpPr>
          <p:cNvPr id="28" name="Line 23"/>
          <p:cNvSpPr>
            <a:spLocks noChangeShapeType="1"/>
          </p:cNvSpPr>
          <p:nvPr/>
        </p:nvSpPr>
        <p:spPr bwMode="auto">
          <a:xfrm flipV="1">
            <a:off x="7498919" y="3324573"/>
            <a:ext cx="457200" cy="1100138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Text Box 24"/>
          <p:cNvSpPr txBox="1">
            <a:spLocks noChangeArrowheads="1"/>
          </p:cNvSpPr>
          <p:nvPr/>
        </p:nvSpPr>
        <p:spPr bwMode="auto">
          <a:xfrm>
            <a:off x="7278257" y="2718148"/>
            <a:ext cx="1736725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lnSpc>
                <a:spcPct val="112000"/>
              </a:lnSpc>
            </a:pPr>
            <a:r>
              <a:rPr lang="en-US" sz="1500">
                <a:latin typeface="Ubuntu" charset="0"/>
              </a:rPr>
              <a:t>Charmed mesons in CR showers</a:t>
            </a: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 rot="3000000">
            <a:off x="6419419" y="3245198"/>
            <a:ext cx="1068388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lnSpc>
                <a:spcPct val="112000"/>
              </a:lnSpc>
            </a:pPr>
            <a:r>
              <a:rPr lang="en-US" sz="1200">
                <a:solidFill>
                  <a:srgbClr val="00A65D"/>
                </a:solidFill>
                <a:latin typeface="Ubuntu" charset="0"/>
              </a:rPr>
              <a:t>conventional</a:t>
            </a:r>
          </a:p>
        </p:txBody>
      </p:sp>
      <p:pic>
        <p:nvPicPr>
          <p:cNvPr id="31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0" y="1487960"/>
            <a:ext cx="4974387" cy="3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3087256" y="3178523"/>
            <a:ext cx="1478307" cy="1563688"/>
          </a:xfrm>
          <a:prstGeom prst="rect">
            <a:avLst/>
          </a:prstGeom>
          <a:noFill/>
          <a:ln w="29160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Line 5"/>
          <p:cNvSpPr>
            <a:spLocks noChangeShapeType="1"/>
          </p:cNvSpPr>
          <p:nvPr/>
        </p:nvSpPr>
        <p:spPr bwMode="auto">
          <a:xfrm flipV="1">
            <a:off x="3087257" y="2127598"/>
            <a:ext cx="2287587" cy="1052513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3087257" y="4742211"/>
            <a:ext cx="2287587" cy="542925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7"/>
          <p:cNvSpPr>
            <a:spLocks noChangeShapeType="1"/>
          </p:cNvSpPr>
          <p:nvPr/>
        </p:nvSpPr>
        <p:spPr bwMode="auto">
          <a:xfrm flipV="1">
            <a:off x="4350907" y="2951511"/>
            <a:ext cx="1023937" cy="228600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4350907" y="4742211"/>
            <a:ext cx="1023937" cy="12223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83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"/>
          <p:cNvSpPr>
            <a:spLocks noChangeArrowheads="1"/>
          </p:cNvSpPr>
          <p:nvPr/>
        </p:nvSpPr>
        <p:spPr bwMode="auto">
          <a:xfrm>
            <a:off x="5677922" y="3817534"/>
            <a:ext cx="1371600" cy="493712"/>
          </a:xfrm>
          <a:prstGeom prst="rtTriangle">
            <a:avLst/>
          </a:prstGeom>
          <a:solidFill>
            <a:srgbClr val="F7A19A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382647" y="2125259"/>
            <a:ext cx="3708400" cy="3157537"/>
          </a:xfrm>
          <a:prstGeom prst="rect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5693797" y="2206221"/>
            <a:ext cx="1588" cy="2784475"/>
          </a:xfrm>
          <a:prstGeom prst="line">
            <a:avLst/>
          </a:prstGeom>
          <a:noFill/>
          <a:ln w="291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5693797" y="4989109"/>
            <a:ext cx="3184525" cy="1587"/>
          </a:xfrm>
          <a:prstGeom prst="line">
            <a:avLst/>
          </a:prstGeom>
          <a:noFill/>
          <a:ln w="291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5693797" y="2572934"/>
            <a:ext cx="1903413" cy="2416175"/>
          </a:xfrm>
          <a:prstGeom prst="line">
            <a:avLst/>
          </a:prstGeom>
          <a:noFill/>
          <a:ln w="29160" cap="flat">
            <a:solidFill>
              <a:srgbClr val="00A65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5693797" y="3030134"/>
            <a:ext cx="1538288" cy="1958975"/>
          </a:xfrm>
          <a:prstGeom prst="line">
            <a:avLst/>
          </a:prstGeom>
          <a:noFill/>
          <a:ln w="29160" cap="flat">
            <a:solidFill>
              <a:srgbClr val="00A65D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5916047" y="2680884"/>
            <a:ext cx="387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74988" rIns="90000" bIns="45000"/>
          <a:lstStyle/>
          <a:p>
            <a:pPr>
              <a:lnSpc>
                <a:spcPct val="83000"/>
              </a:lnSpc>
            </a:pPr>
            <a:r>
              <a:rPr lang="en-US" sz="1400" b="1">
                <a:solidFill>
                  <a:srgbClr val="00A65D"/>
                </a:solidFill>
                <a:latin typeface="Symbol" charset="0"/>
              </a:rPr>
              <a:t>n</a:t>
            </a:r>
            <a:r>
              <a:rPr lang="en-US" sz="1400" b="1" baseline="-33000">
                <a:solidFill>
                  <a:srgbClr val="00A65D"/>
                </a:solidFill>
                <a:latin typeface="Symbol" charset="0"/>
              </a:rPr>
              <a:t>m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8554472" y="4992284"/>
            <a:ext cx="506413" cy="59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>
              <a:lnSpc>
                <a:spcPct val="112000"/>
              </a:lnSpc>
            </a:pPr>
            <a:r>
              <a:rPr lang="en-US" sz="1200" b="1">
                <a:solidFill>
                  <a:srgbClr val="000000"/>
                </a:solidFill>
                <a:latin typeface="Ubuntu" charset="0"/>
              </a:rPr>
              <a:t>E</a:t>
            </a:r>
            <a:r>
              <a:rPr lang="en-US" sz="1200" b="1" baseline="-33000">
                <a:solidFill>
                  <a:srgbClr val="000000"/>
                </a:solidFill>
                <a:latin typeface="Symbol" charset="0"/>
              </a:rPr>
              <a:t>n</a:t>
            </a:r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 rot="16200000">
            <a:off x="5293747" y="2118909"/>
            <a:ext cx="817563" cy="59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lnSpc>
                <a:spcPct val="112000"/>
              </a:lnSpc>
            </a:pPr>
            <a:r>
              <a:rPr lang="en-US" sz="1200">
                <a:latin typeface="Ubuntu" charset="0"/>
              </a:rPr>
              <a:t>E</a:t>
            </a:r>
            <a:r>
              <a:rPr lang="en-US" sz="1200" baseline="33000">
                <a:latin typeface="Ubuntu" charset="0"/>
              </a:rPr>
              <a:t>2</a:t>
            </a:r>
            <a:r>
              <a:rPr lang="en-US" sz="1200">
                <a:latin typeface="Symbol" charset="0"/>
              </a:rPr>
              <a:t>F</a:t>
            </a:r>
            <a:r>
              <a:rPr lang="en-US" sz="1200" baseline="-33000">
                <a:latin typeface="Symbol" charset="0"/>
              </a:rPr>
              <a:t>n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5663635" y="3185709"/>
            <a:ext cx="344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74988" rIns="90000" bIns="45000"/>
          <a:lstStyle/>
          <a:p>
            <a:pPr>
              <a:lnSpc>
                <a:spcPct val="83000"/>
              </a:lnSpc>
            </a:pPr>
            <a:r>
              <a:rPr lang="en-US" sz="1400" b="1">
                <a:solidFill>
                  <a:srgbClr val="00A65D"/>
                </a:solidFill>
                <a:latin typeface="Symbol" charset="0"/>
              </a:rPr>
              <a:t>n</a:t>
            </a:r>
            <a:r>
              <a:rPr lang="en-US" sz="1400" b="1" baseline="-33000">
                <a:solidFill>
                  <a:srgbClr val="00A65D"/>
                </a:solidFill>
                <a:latin typeface="Ubuntu" charset="0"/>
              </a:rPr>
              <a:t>e</a:t>
            </a:r>
          </a:p>
        </p:txBody>
      </p:sp>
      <p:sp>
        <p:nvSpPr>
          <p:cNvPr id="23" name="Line 18"/>
          <p:cNvSpPr>
            <a:spLocks noChangeShapeType="1"/>
          </p:cNvSpPr>
          <p:nvPr/>
        </p:nvSpPr>
        <p:spPr bwMode="auto">
          <a:xfrm>
            <a:off x="5693797" y="4311246"/>
            <a:ext cx="3000375" cy="1588"/>
          </a:xfrm>
          <a:prstGeom prst="line">
            <a:avLst/>
          </a:prstGeom>
          <a:noFill/>
          <a:ln w="29160" cap="flat">
            <a:solidFill>
              <a:srgbClr val="F7A1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7322572" y="3473128"/>
            <a:ext cx="21717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4988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US" sz="1400" b="1">
                <a:solidFill>
                  <a:srgbClr val="F7A19A"/>
                </a:solidFill>
                <a:latin typeface="Symbol" charset="0"/>
              </a:rPr>
              <a:t>n</a:t>
            </a:r>
            <a:r>
              <a:rPr lang="en-US" sz="1400" b="1" baseline="-33000">
                <a:solidFill>
                  <a:srgbClr val="F7A19A"/>
                </a:solidFill>
                <a:latin typeface="Ubuntu" charset="0"/>
              </a:rPr>
              <a:t>e </a:t>
            </a:r>
            <a:r>
              <a:rPr lang="en-US" sz="1400" b="1">
                <a:solidFill>
                  <a:srgbClr val="F7A19A"/>
                </a:solidFill>
                <a:latin typeface="Ubuntu" charset="0"/>
              </a:rPr>
              <a:t>:</a:t>
            </a: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7574985" y="3509641"/>
            <a:ext cx="434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74988" rIns="90000" bIns="45000"/>
          <a:lstStyle/>
          <a:p>
            <a:pPr>
              <a:lnSpc>
                <a:spcPct val="83000"/>
              </a:lnSpc>
            </a:pPr>
            <a:r>
              <a:rPr lang="en-US" sz="1400" b="1" dirty="0">
                <a:solidFill>
                  <a:srgbClr val="F7A19A"/>
                </a:solidFill>
                <a:latin typeface="Symbol" charset="0"/>
              </a:rPr>
              <a:t>n</a:t>
            </a:r>
            <a:r>
              <a:rPr lang="en-US" sz="1400" b="1" baseline="-33000" dirty="0">
                <a:solidFill>
                  <a:srgbClr val="F7A19A"/>
                </a:solidFill>
                <a:latin typeface="Symbol" charset="0"/>
              </a:rPr>
              <a:t>m</a:t>
            </a:r>
            <a:r>
              <a:rPr lang="en-US" sz="1400" b="1" dirty="0">
                <a:solidFill>
                  <a:srgbClr val="F7A19A"/>
                </a:solidFill>
                <a:latin typeface="Symbol" charset="0"/>
              </a:rPr>
              <a:t>:</a:t>
            </a: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7827397" y="3509641"/>
            <a:ext cx="3286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74988" rIns="90000" bIns="45000"/>
          <a:lstStyle/>
          <a:p>
            <a:pPr>
              <a:lnSpc>
                <a:spcPct val="83000"/>
              </a:lnSpc>
            </a:pPr>
            <a:r>
              <a:rPr lang="en-US" sz="1400" b="1">
                <a:solidFill>
                  <a:srgbClr val="F7A19A"/>
                </a:solidFill>
                <a:latin typeface="Symbol" charset="0"/>
              </a:rPr>
              <a:t>n</a:t>
            </a:r>
            <a:r>
              <a:rPr lang="en-US" sz="1400" b="1" baseline="-33000">
                <a:solidFill>
                  <a:srgbClr val="F7A19A"/>
                </a:solidFill>
                <a:latin typeface="Symbol" charset="0"/>
              </a:rPr>
              <a:t>t</a:t>
            </a: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7359085" y="3723953"/>
            <a:ext cx="106045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lnSpc>
                <a:spcPct val="112000"/>
              </a:lnSpc>
            </a:pPr>
            <a:r>
              <a:rPr lang="en-US" sz="1400" b="1" dirty="0">
                <a:solidFill>
                  <a:srgbClr val="F7A19A"/>
                </a:solidFill>
                <a:latin typeface="Ubuntu" charset="0"/>
              </a:rPr>
              <a:t>1 : 1 : 1 (?)</a:t>
            </a: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6631430" y="2383338"/>
            <a:ext cx="3200400" cy="113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lnSpc>
                <a:spcPct val="112000"/>
              </a:lnSpc>
            </a:pPr>
            <a:r>
              <a:rPr lang="en-US" b="1" dirty="0">
                <a:solidFill>
                  <a:srgbClr val="F7A19A"/>
                </a:solidFill>
                <a:latin typeface="Ubuntu" charset="0"/>
              </a:rPr>
              <a:t>Extragalactic?</a:t>
            </a:r>
          </a:p>
          <a:p>
            <a:pPr>
              <a:lnSpc>
                <a:spcPct val="112000"/>
              </a:lnSpc>
            </a:pPr>
            <a:r>
              <a:rPr lang="en-US" b="1" dirty="0">
                <a:solidFill>
                  <a:srgbClr val="F7A19A"/>
                </a:solidFill>
                <a:latin typeface="Ubuntu" charset="0"/>
              </a:rPr>
              <a:t>Local?</a:t>
            </a:r>
          </a:p>
          <a:p>
            <a:pPr>
              <a:lnSpc>
                <a:spcPct val="112000"/>
              </a:lnSpc>
            </a:pPr>
            <a:r>
              <a:rPr lang="en-US" b="1" dirty="0">
                <a:solidFill>
                  <a:srgbClr val="F7A19A"/>
                </a:solidFill>
                <a:latin typeface="Ubuntu" charset="0"/>
              </a:rPr>
              <a:t>Which Sources?</a:t>
            </a:r>
          </a:p>
          <a:p>
            <a:pPr>
              <a:lnSpc>
                <a:spcPct val="112000"/>
              </a:lnSpc>
            </a:pPr>
            <a:r>
              <a:rPr lang="en-US" b="1" dirty="0">
                <a:solidFill>
                  <a:srgbClr val="F7A19A"/>
                </a:solidFill>
                <a:latin typeface="Ubuntu" charset="0"/>
              </a:rPr>
              <a:t>…?</a:t>
            </a:r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>
            <a:off x="5693797" y="3817534"/>
            <a:ext cx="3000375" cy="1096962"/>
          </a:xfrm>
          <a:prstGeom prst="line">
            <a:avLst/>
          </a:prstGeom>
          <a:noFill/>
          <a:ln w="29160" cap="flat">
            <a:solidFill>
              <a:srgbClr val="F7A1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AutoShape 25"/>
          <p:cNvSpPr>
            <a:spLocks noChangeArrowheads="1"/>
          </p:cNvSpPr>
          <p:nvPr/>
        </p:nvSpPr>
        <p:spPr bwMode="auto">
          <a:xfrm flipH="1" flipV="1">
            <a:off x="7049522" y="4311246"/>
            <a:ext cx="1646238" cy="604838"/>
          </a:xfrm>
          <a:prstGeom prst="rtTriangle">
            <a:avLst/>
          </a:prstGeom>
          <a:solidFill>
            <a:srgbClr val="F7A19A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Line 26"/>
          <p:cNvSpPr>
            <a:spLocks noChangeShapeType="1"/>
          </p:cNvSpPr>
          <p:nvPr/>
        </p:nvSpPr>
        <p:spPr bwMode="auto">
          <a:xfrm>
            <a:off x="6500247" y="4127096"/>
            <a:ext cx="1588" cy="1463675"/>
          </a:xfrm>
          <a:prstGeom prst="line">
            <a:avLst/>
          </a:prstGeom>
          <a:noFill/>
          <a:ln w="19080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27"/>
          <p:cNvSpPr>
            <a:spLocks noChangeShapeType="1"/>
          </p:cNvSpPr>
          <p:nvPr/>
        </p:nvSpPr>
        <p:spPr bwMode="auto">
          <a:xfrm>
            <a:off x="7120960" y="4311246"/>
            <a:ext cx="1587" cy="1279525"/>
          </a:xfrm>
          <a:prstGeom prst="line">
            <a:avLst/>
          </a:prstGeom>
          <a:noFill/>
          <a:ln w="19080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Text Box 28"/>
          <p:cNvSpPr txBox="1">
            <a:spLocks noChangeArrowheads="1"/>
          </p:cNvSpPr>
          <p:nvPr/>
        </p:nvSpPr>
        <p:spPr bwMode="auto">
          <a:xfrm>
            <a:off x="4453525" y="5684735"/>
            <a:ext cx="4668134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 algn="ctr">
              <a:lnSpc>
                <a:spcPct val="112000"/>
              </a:lnSpc>
            </a:pPr>
            <a:r>
              <a:rPr lang="en-US" dirty="0" err="1">
                <a:latin typeface="Ubuntu" charset="0"/>
              </a:rPr>
              <a:t>Atmos</a:t>
            </a:r>
            <a:r>
              <a:rPr lang="en-US" dirty="0">
                <a:latin typeface="Ubuntu" charset="0"/>
              </a:rPr>
              <a:t>-to-Cosmic transition</a:t>
            </a:r>
          </a:p>
          <a:p>
            <a:pPr algn="ctr">
              <a:lnSpc>
                <a:spcPct val="112000"/>
              </a:lnSpc>
            </a:pPr>
            <a:r>
              <a:rPr lang="en-US" dirty="0">
                <a:latin typeface="Ubuntu" charset="0"/>
              </a:rPr>
              <a:t>30-200 </a:t>
            </a:r>
            <a:r>
              <a:rPr lang="en-US" dirty="0" err="1">
                <a:latin typeface="Ubuntu" charset="0"/>
              </a:rPr>
              <a:t>TeV</a:t>
            </a:r>
            <a:endParaRPr lang="en-US" dirty="0">
              <a:latin typeface="Ubuntu" charset="0"/>
            </a:endParaRPr>
          </a:p>
        </p:txBody>
      </p:sp>
      <p:sp>
        <p:nvSpPr>
          <p:cNvPr id="34" name="Line 29"/>
          <p:cNvSpPr>
            <a:spLocks noChangeShapeType="1"/>
          </p:cNvSpPr>
          <p:nvPr/>
        </p:nvSpPr>
        <p:spPr bwMode="auto">
          <a:xfrm>
            <a:off x="6500247" y="5665384"/>
            <a:ext cx="639763" cy="1587"/>
          </a:xfrm>
          <a:prstGeom prst="line">
            <a:avLst/>
          </a:prstGeom>
          <a:noFill/>
          <a:ln w="19080" cap="flat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Titolo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80093"/>
          </a:xfrm>
        </p:spPr>
        <p:txBody>
          <a:bodyPr/>
          <a:lstStyle/>
          <a:p>
            <a:r>
              <a:rPr lang="en-US" dirty="0"/>
              <a:t>Diffuse fluxes of neutrinos</a:t>
            </a:r>
            <a:endParaRPr lang="it-IT" dirty="0"/>
          </a:p>
        </p:txBody>
      </p:sp>
      <p:pic>
        <p:nvPicPr>
          <p:cNvPr id="36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0" y="1487960"/>
            <a:ext cx="4974387" cy="3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3087256" y="3178523"/>
            <a:ext cx="1478307" cy="1563688"/>
          </a:xfrm>
          <a:prstGeom prst="rect">
            <a:avLst/>
          </a:prstGeom>
          <a:noFill/>
          <a:ln w="29160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 flipV="1">
            <a:off x="3087257" y="2127598"/>
            <a:ext cx="2287587" cy="1052513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6"/>
          <p:cNvSpPr>
            <a:spLocks noChangeShapeType="1"/>
          </p:cNvSpPr>
          <p:nvPr/>
        </p:nvSpPr>
        <p:spPr bwMode="auto">
          <a:xfrm>
            <a:off x="3087257" y="4742211"/>
            <a:ext cx="2287587" cy="542925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7"/>
          <p:cNvSpPr>
            <a:spLocks noChangeShapeType="1"/>
          </p:cNvSpPr>
          <p:nvPr/>
        </p:nvSpPr>
        <p:spPr bwMode="auto">
          <a:xfrm flipV="1">
            <a:off x="4350907" y="2951511"/>
            <a:ext cx="1023937" cy="228600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8"/>
          <p:cNvSpPr>
            <a:spLocks noChangeShapeType="1"/>
          </p:cNvSpPr>
          <p:nvPr/>
        </p:nvSpPr>
        <p:spPr bwMode="auto">
          <a:xfrm>
            <a:off x="4350907" y="4742211"/>
            <a:ext cx="1023937" cy="12223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407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3268214" y="840327"/>
            <a:ext cx="3030985" cy="6017673"/>
          </a:xfrm>
          <a:prstGeom prst="rect">
            <a:avLst/>
          </a:prstGeom>
          <a:solidFill>
            <a:srgbClr val="FFF2CC"/>
          </a:solidFill>
          <a:ln>
            <a:solidFill>
              <a:srgbClr val="FFF2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olo 9"/>
          <p:cNvSpPr txBox="1">
            <a:spLocks/>
          </p:cNvSpPr>
          <p:nvPr/>
        </p:nvSpPr>
        <p:spPr>
          <a:xfrm>
            <a:off x="1000810" y="0"/>
            <a:ext cx="7014992" cy="874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Motivations &amp; Objectives</a:t>
            </a:r>
            <a:endParaRPr lang="it-IT" dirty="0"/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4106125" y="5770155"/>
            <a:ext cx="2086404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algn="ctr">
              <a:lnSpc>
                <a:spcPct val="90000"/>
              </a:lnSpc>
            </a:pPr>
            <a:r>
              <a:rPr lang="en-US" b="1" dirty="0">
                <a:solidFill>
                  <a:srgbClr val="5B9BD5">
                    <a:lumMod val="75000"/>
                  </a:srgbClr>
                </a:solidFill>
                <a:latin typeface="Corbel"/>
              </a:rPr>
              <a:t>Low Energy </a:t>
            </a:r>
          </a:p>
          <a:p>
            <a:pPr marL="457200" indent="-457200" algn="ctr">
              <a:lnSpc>
                <a:spcPct val="90000"/>
              </a:lnSpc>
            </a:pPr>
            <a:r>
              <a:rPr lang="en-US" b="1" dirty="0">
                <a:solidFill>
                  <a:srgbClr val="5B9BD5">
                    <a:lumMod val="75000"/>
                  </a:srgbClr>
                </a:solidFill>
                <a:latin typeface="Corbel"/>
              </a:rPr>
              <a:t>MeV &lt; E</a:t>
            </a:r>
            <a:r>
              <a:rPr lang="en-US" b="1" baseline="-25000" dirty="0">
                <a:solidFill>
                  <a:srgbClr val="5B9BD5">
                    <a:lumMod val="75000"/>
                  </a:srgbClr>
                </a:solidFill>
                <a:latin typeface="Corbel"/>
                <a:sym typeface="Symbol" pitchFamily="-1" charset="2"/>
              </a:rPr>
              <a:t></a:t>
            </a:r>
            <a:r>
              <a:rPr lang="en-US" b="1" dirty="0">
                <a:solidFill>
                  <a:srgbClr val="5B9BD5">
                    <a:lumMod val="75000"/>
                  </a:srgbClr>
                </a:solidFill>
                <a:latin typeface="Corbel"/>
              </a:rPr>
              <a:t> &lt; 100 </a:t>
            </a:r>
            <a:r>
              <a:rPr lang="en-US" b="1" dirty="0" err="1">
                <a:solidFill>
                  <a:srgbClr val="5B9BD5">
                    <a:lumMod val="75000"/>
                  </a:srgbClr>
                </a:solidFill>
                <a:latin typeface="Corbel"/>
              </a:rPr>
              <a:t>GeV</a:t>
            </a:r>
            <a:endParaRPr lang="en-US" b="1" dirty="0">
              <a:solidFill>
                <a:srgbClr val="5B9BD5">
                  <a:lumMod val="75000"/>
                </a:srgbClr>
              </a:solidFill>
              <a:latin typeface="Corbel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4010799" y="2219245"/>
            <a:ext cx="14606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000090"/>
                </a:solidFill>
                <a:latin typeface="Corbel"/>
              </a:rPr>
              <a:t>High Energy </a:t>
            </a:r>
          </a:p>
          <a:p>
            <a:pPr algn="ctr"/>
            <a:r>
              <a:rPr lang="en-US" b="1" dirty="0">
                <a:solidFill>
                  <a:srgbClr val="000090"/>
                </a:solidFill>
                <a:latin typeface="Corbel"/>
              </a:rPr>
              <a:t>E</a:t>
            </a:r>
            <a:r>
              <a:rPr lang="en-US" b="1" baseline="-25000" dirty="0">
                <a:solidFill>
                  <a:srgbClr val="000090"/>
                </a:solidFill>
                <a:latin typeface="Corbel"/>
                <a:sym typeface="Symbol" pitchFamily="-1" charset="2"/>
              </a:rPr>
              <a:t></a:t>
            </a:r>
            <a:r>
              <a:rPr lang="en-US" b="1" dirty="0">
                <a:solidFill>
                  <a:srgbClr val="000090"/>
                </a:solidFill>
                <a:latin typeface="Corbel"/>
              </a:rPr>
              <a:t> &gt; 1 </a:t>
            </a:r>
            <a:r>
              <a:rPr lang="en-US" b="1" dirty="0" err="1">
                <a:solidFill>
                  <a:srgbClr val="000090"/>
                </a:solidFill>
                <a:latin typeface="Corbel"/>
              </a:rPr>
              <a:t>TeV</a:t>
            </a:r>
            <a:endParaRPr lang="en-US" b="1" dirty="0">
              <a:solidFill>
                <a:srgbClr val="000090"/>
              </a:solidFill>
              <a:latin typeface="Corbel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3719868" y="4096463"/>
            <a:ext cx="205434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660066"/>
                </a:solidFill>
                <a:latin typeface="Corbel"/>
              </a:rPr>
              <a:t>Medium Energy </a:t>
            </a:r>
          </a:p>
          <a:p>
            <a:pPr algn="ctr"/>
            <a:r>
              <a:rPr lang="en-US" b="1" dirty="0">
                <a:solidFill>
                  <a:srgbClr val="660066"/>
                </a:solidFill>
                <a:latin typeface="Corbel"/>
              </a:rPr>
              <a:t>10 </a:t>
            </a:r>
            <a:r>
              <a:rPr lang="en-US" b="1" dirty="0" err="1">
                <a:solidFill>
                  <a:srgbClr val="660066"/>
                </a:solidFill>
                <a:latin typeface="Corbel"/>
              </a:rPr>
              <a:t>GeV</a:t>
            </a:r>
            <a:r>
              <a:rPr lang="en-US" b="1" dirty="0">
                <a:solidFill>
                  <a:srgbClr val="660066"/>
                </a:solidFill>
                <a:latin typeface="Corbel"/>
              </a:rPr>
              <a:t> &lt; E</a:t>
            </a:r>
            <a:r>
              <a:rPr lang="en-US" b="1" baseline="-25000" dirty="0">
                <a:solidFill>
                  <a:srgbClr val="660066"/>
                </a:solidFill>
                <a:latin typeface="Corbel"/>
                <a:sym typeface="Symbol" pitchFamily="-1" charset="2"/>
              </a:rPr>
              <a:t></a:t>
            </a:r>
            <a:r>
              <a:rPr lang="en-US" b="1" dirty="0">
                <a:solidFill>
                  <a:srgbClr val="660066"/>
                </a:solidFill>
                <a:latin typeface="Corbel"/>
              </a:rPr>
              <a:t> &lt; 1 </a:t>
            </a:r>
            <a:r>
              <a:rPr lang="en-US" b="1" dirty="0" err="1">
                <a:solidFill>
                  <a:srgbClr val="660066"/>
                </a:solidFill>
                <a:latin typeface="Corbel"/>
              </a:rPr>
              <a:t>TeV</a:t>
            </a:r>
            <a:endParaRPr lang="en-US" b="1" dirty="0">
              <a:solidFill>
                <a:srgbClr val="660066"/>
              </a:solidFill>
              <a:latin typeface="Corbel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134044" y="5409701"/>
            <a:ext cx="2021784" cy="357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/>
              <a:buChar char="•"/>
              <a:defRPr/>
            </a:pPr>
            <a:r>
              <a:rPr lang="en-US" altLang="fr-FR" b="1" dirty="0" smtClean="0">
                <a:solidFill>
                  <a:srgbClr val="008000"/>
                </a:solidFill>
                <a:latin typeface="Corbel"/>
              </a:rPr>
              <a:t>Supernovae</a:t>
            </a:r>
            <a:endParaRPr lang="en-US" altLang="fr-FR" b="1" dirty="0">
              <a:solidFill>
                <a:srgbClr val="008000"/>
              </a:solidFill>
              <a:latin typeface="Corbel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3425725" y="3448934"/>
            <a:ext cx="2826415" cy="63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5000"/>
              </a:lnSpc>
              <a:buFont typeface="Arial"/>
              <a:buChar char="•"/>
            </a:pPr>
            <a:r>
              <a:rPr lang="en-US" b="1" dirty="0">
                <a:solidFill>
                  <a:srgbClr val="008000"/>
                </a:solidFill>
                <a:latin typeface="Corbel"/>
              </a:rPr>
              <a:t>Dark matter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8000"/>
                </a:solidFill>
                <a:latin typeface="Corbel"/>
              </a:rPr>
              <a:t>Monopoles, </a:t>
            </a:r>
            <a:r>
              <a:rPr lang="en-US" b="1" dirty="0" err="1" smtClean="0">
                <a:solidFill>
                  <a:srgbClr val="008000"/>
                </a:solidFill>
                <a:latin typeface="Corbel"/>
              </a:rPr>
              <a:t>Nuclearites</a:t>
            </a:r>
            <a:endParaRPr lang="en-US" b="1" dirty="0">
              <a:solidFill>
                <a:srgbClr val="008000"/>
              </a:solidFill>
              <a:latin typeface="Corbel"/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3405448" y="1273561"/>
            <a:ext cx="3208324" cy="934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75000"/>
              </a:lnSpc>
              <a:buFont typeface="Arial"/>
              <a:buChar char="•"/>
            </a:pPr>
            <a:r>
              <a:rPr lang="en-US" b="1" dirty="0" smtClean="0">
                <a:solidFill>
                  <a:srgbClr val="008000"/>
                </a:solidFill>
                <a:latin typeface="Corbel"/>
              </a:rPr>
              <a:t>Sources of cosmic </a:t>
            </a:r>
            <a:r>
              <a:rPr lang="en-US" b="1" dirty="0" err="1">
                <a:solidFill>
                  <a:srgbClr val="008000"/>
                </a:solidFill>
                <a:latin typeface="Corbel"/>
              </a:rPr>
              <a:t>ν</a:t>
            </a:r>
            <a:endParaRPr lang="en-US" b="1" dirty="0">
              <a:solidFill>
                <a:srgbClr val="008000"/>
              </a:solidFill>
              <a:latin typeface="Corbel"/>
            </a:endParaRPr>
          </a:p>
          <a:p>
            <a:pPr marL="285750" indent="-285750">
              <a:lnSpc>
                <a:spcPct val="75000"/>
              </a:lnSpc>
              <a:buFont typeface="Arial"/>
              <a:buChar char="•"/>
            </a:pPr>
            <a:r>
              <a:rPr lang="en-US" b="1" dirty="0" smtClean="0">
                <a:solidFill>
                  <a:srgbClr val="008000"/>
                </a:solidFill>
                <a:latin typeface="Corbel"/>
              </a:rPr>
              <a:t>Production and acceleration of ultra high-energy cosmic rays</a:t>
            </a:r>
          </a:p>
        </p:txBody>
      </p:sp>
      <p:pic>
        <p:nvPicPr>
          <p:cNvPr id="28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6660" y="3084952"/>
            <a:ext cx="2135123" cy="182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5475" y="5270020"/>
            <a:ext cx="2173447" cy="15879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027" y="5407501"/>
            <a:ext cx="3286891" cy="1454969"/>
          </a:xfrm>
          <a:prstGeom prst="rect">
            <a:avLst/>
          </a:prstGeom>
          <a:solidFill>
            <a:srgbClr val="FFF2CC"/>
          </a:solidFill>
          <a:ln>
            <a:solidFill>
              <a:srgbClr val="FFF2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" name="TextBox 2"/>
          <p:cNvSpPr txBox="1"/>
          <p:nvPr/>
        </p:nvSpPr>
        <p:spPr>
          <a:xfrm>
            <a:off x="535176" y="5355219"/>
            <a:ext cx="318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ATMOSPHERIC  NEUTRINOS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88688" y="766399"/>
            <a:ext cx="2438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8000"/>
                </a:solidFill>
              </a:rPr>
              <a:t>COSMIC NEUTRINOS</a:t>
            </a:r>
            <a:endParaRPr lang="en-US" b="1" u="sng" dirty="0">
              <a:solidFill>
                <a:srgbClr val="008000"/>
              </a:solidFill>
            </a:endParaRPr>
          </a:p>
        </p:txBody>
      </p:sp>
      <p:pic>
        <p:nvPicPr>
          <p:cNvPr id="3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pic>
        <p:nvPicPr>
          <p:cNvPr id="33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26263" y="5613813"/>
            <a:ext cx="2201334" cy="88408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/>
              <a:buChar char="•"/>
              <a:defRPr/>
            </a:pPr>
            <a:r>
              <a:rPr lang="en-US" altLang="fr-FR" b="1" dirty="0" err="1">
                <a:solidFill>
                  <a:srgbClr val="FF0000"/>
                </a:solidFill>
                <a:latin typeface="Corbel"/>
              </a:rPr>
              <a:t>ν</a:t>
            </a:r>
            <a:r>
              <a:rPr lang="en-US" altLang="fr-FR" b="1" dirty="0">
                <a:solidFill>
                  <a:srgbClr val="FF0000"/>
                </a:solidFill>
                <a:latin typeface="Corbel"/>
              </a:rPr>
              <a:t>  </a:t>
            </a:r>
            <a:r>
              <a:rPr lang="en-US" altLang="fr-FR" b="1" dirty="0" smtClean="0">
                <a:solidFill>
                  <a:srgbClr val="FF0000"/>
                </a:solidFill>
                <a:latin typeface="Corbel"/>
              </a:rPr>
              <a:t>oscillations</a:t>
            </a:r>
          </a:p>
          <a:p>
            <a:pPr marL="285750" indent="-285750">
              <a:lnSpc>
                <a:spcPct val="95000"/>
              </a:lnSpc>
              <a:buFont typeface="Arial"/>
              <a:buChar char="•"/>
              <a:defRPr/>
            </a:pPr>
            <a:r>
              <a:rPr lang="en-US" altLang="fr-FR" b="1" dirty="0" smtClean="0">
                <a:solidFill>
                  <a:srgbClr val="FF0000"/>
                </a:solidFill>
                <a:latin typeface="Corbel"/>
              </a:rPr>
              <a:t>sterile neutrinos</a:t>
            </a:r>
          </a:p>
          <a:p>
            <a:pPr marL="285750" indent="-285750">
              <a:lnSpc>
                <a:spcPct val="95000"/>
              </a:lnSpc>
              <a:buFont typeface="Arial"/>
              <a:buChar char="•"/>
              <a:defRPr/>
            </a:pPr>
            <a:r>
              <a:rPr lang="en-US" altLang="fr-FR" b="1" dirty="0" smtClean="0">
                <a:solidFill>
                  <a:srgbClr val="FF0000"/>
                </a:solidFill>
                <a:latin typeface="Corbel"/>
                <a:ea typeface="ＭＳ Ｐゴシック" charset="0"/>
                <a:cs typeface="ＭＳ Ｐゴシック" charset="0"/>
              </a:rPr>
              <a:t>mass </a:t>
            </a:r>
            <a:r>
              <a:rPr lang="en-US" altLang="fr-FR" b="1" dirty="0">
                <a:solidFill>
                  <a:srgbClr val="FF0000"/>
                </a:solidFill>
                <a:latin typeface="Corbel"/>
                <a:ea typeface="ＭＳ Ｐゴシック" charset="0"/>
                <a:cs typeface="ＭＳ Ｐゴシック" charset="0"/>
              </a:rPr>
              <a:t>hierarchy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2904" y="929704"/>
            <a:ext cx="2721096" cy="2039406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321940" y="742181"/>
            <a:ext cx="2623896" cy="2585078"/>
            <a:chOff x="76199" y="1236133"/>
            <a:chExt cx="2921001" cy="2993580"/>
          </a:xfrm>
        </p:grpSpPr>
        <p:pic>
          <p:nvPicPr>
            <p:cNvPr id="36" name="Picture 35" descr="motivation.jp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82" t="1837" r="8629" b="3277"/>
            <a:stretch/>
          </p:blipFill>
          <p:spPr>
            <a:xfrm>
              <a:off x="76199" y="1236133"/>
              <a:ext cx="2921001" cy="299358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93663" y="1337734"/>
              <a:ext cx="101070" cy="63499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0" y="3279282"/>
            <a:ext cx="122458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Perfect </a:t>
            </a:r>
            <a:r>
              <a:rPr lang="en-US" dirty="0" err="1" smtClean="0"/>
              <a:t>prob</a:t>
            </a:r>
            <a:r>
              <a:rPr lang="en-US" dirty="0" smtClean="0"/>
              <a:t>										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smtClean="0"/>
              <a:t>: </a:t>
            </a:r>
            <a:r>
              <a:rPr lang="en-US" dirty="0" err="1" smtClean="0"/>
              <a:t>undeflected</a:t>
            </a:r>
            <a:r>
              <a:rPr lang="en-US" dirty="0" smtClean="0"/>
              <a:t> and </a:t>
            </a:r>
          </a:p>
          <a:p>
            <a:r>
              <a:rPr lang="en-US" dirty="0" smtClean="0"/>
              <a:t>unabsorbed</a:t>
            </a:r>
          </a:p>
          <a:p>
            <a:r>
              <a:rPr lang="en-US" dirty="0" err="1" smtClean="0"/>
              <a:t>Multimessenger</a:t>
            </a:r>
            <a:r>
              <a:rPr lang="en-US" dirty="0" smtClean="0"/>
              <a:t> approach</a:t>
            </a:r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195662"/>
            <a:ext cx="1669281" cy="1192525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597454" y="4827085"/>
            <a:ext cx="116267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D. Williams </a:t>
            </a:r>
            <a:r>
              <a:rPr lang="mr-IN" sz="800" dirty="0" smtClean="0"/>
              <a:t>–</a:t>
            </a:r>
            <a:r>
              <a:rPr lang="en-US" sz="800" dirty="0" smtClean="0"/>
              <a:t> ICRC 2019</a:t>
            </a:r>
            <a:endParaRPr 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1643583" y="4370653"/>
            <a:ext cx="1415772" cy="276999"/>
          </a:xfrm>
          <a:prstGeom prst="rect">
            <a:avLst/>
          </a:prstGeom>
          <a:solidFill>
            <a:srgbClr val="ED7D31"/>
          </a:solidFill>
          <a:ln>
            <a:solidFill>
              <a:srgbClr val="5B9BD5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IceCube</a:t>
            </a:r>
            <a:r>
              <a:rPr lang="en-US" sz="1200" dirty="0" smtClean="0"/>
              <a:t> diffuse flux </a:t>
            </a:r>
            <a:endParaRPr lang="en-US" sz="12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0" y="5369013"/>
            <a:ext cx="6310851" cy="192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309346" y="2963537"/>
            <a:ext cx="3001502" cy="192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962663" y="5602336"/>
            <a:ext cx="2201334" cy="114723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/>
              <a:buChar char="•"/>
              <a:defRPr/>
            </a:pPr>
            <a:r>
              <a:rPr lang="en-US" altLang="fr-FR" b="1" dirty="0" smtClean="0">
                <a:solidFill>
                  <a:srgbClr val="FF0000"/>
                </a:solidFill>
                <a:latin typeface="Corbel"/>
              </a:rPr>
              <a:t>tau appearance</a:t>
            </a:r>
            <a:endParaRPr lang="en-US" altLang="fr-FR" b="1" dirty="0">
              <a:solidFill>
                <a:srgbClr val="FF0000"/>
              </a:solidFill>
              <a:latin typeface="Corbel"/>
            </a:endParaRPr>
          </a:p>
          <a:p>
            <a:pPr marL="285750" indent="-285750">
              <a:lnSpc>
                <a:spcPct val="95000"/>
              </a:lnSpc>
              <a:buFont typeface="Arial"/>
              <a:buChar char="•"/>
              <a:defRPr/>
            </a:pPr>
            <a:r>
              <a:rPr lang="en-US" altLang="fr-FR" b="1" dirty="0">
                <a:solidFill>
                  <a:srgbClr val="FF0000"/>
                </a:solidFill>
                <a:latin typeface="Corbel"/>
                <a:ea typeface="ＭＳ Ｐゴシック" charset="0"/>
                <a:cs typeface="ＭＳ Ｐゴシック" charset="0"/>
              </a:rPr>
              <a:t>mass </a:t>
            </a:r>
            <a:r>
              <a:rPr lang="en-US" altLang="fr-FR" b="1" dirty="0" smtClean="0">
                <a:solidFill>
                  <a:srgbClr val="FF0000"/>
                </a:solidFill>
                <a:latin typeface="Corbel"/>
                <a:ea typeface="ＭＳ Ｐゴシック" charset="0"/>
                <a:cs typeface="ＭＳ Ｐゴシック" charset="0"/>
              </a:rPr>
              <a:t>hierarchy</a:t>
            </a:r>
          </a:p>
          <a:p>
            <a:pPr marL="285750" indent="-285750">
              <a:lnSpc>
                <a:spcPct val="95000"/>
              </a:lnSpc>
              <a:buFont typeface="Arial"/>
              <a:buChar char="•"/>
              <a:defRPr/>
            </a:pPr>
            <a:r>
              <a:rPr lang="en-US" altLang="fr-FR" b="1" dirty="0" smtClean="0">
                <a:solidFill>
                  <a:srgbClr val="FF0000"/>
                </a:solidFill>
                <a:latin typeface="Corbel"/>
                <a:ea typeface="ＭＳ Ｐゴシック" charset="0"/>
                <a:cs typeface="ＭＳ Ｐゴシック" charset="0"/>
              </a:rPr>
              <a:t>Non-standard interactions</a:t>
            </a:r>
            <a:endParaRPr lang="en-US" altLang="fr-FR" b="1" dirty="0">
              <a:solidFill>
                <a:srgbClr val="FF0000"/>
              </a:solidFill>
              <a:latin typeface="Corbel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31368" y="2958504"/>
            <a:ext cx="2424136" cy="523220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</a:rPr>
              <a:t>ASTROPHYSICS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47874" y="6387702"/>
            <a:ext cx="2896646" cy="52322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PARTICLE PHYSICS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316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330" y="0"/>
            <a:ext cx="7886700" cy="780093"/>
          </a:xfrm>
        </p:spPr>
        <p:txBody>
          <a:bodyPr/>
          <a:lstStyle/>
          <a:p>
            <a:r>
              <a:rPr lang="en-US" dirty="0" smtClean="0"/>
              <a:t>Diffuse flux - ANTARES </a:t>
            </a:r>
            <a:endParaRPr lang="en-US" dirty="0"/>
          </a:p>
        </p:txBody>
      </p:sp>
      <p:sp>
        <p:nvSpPr>
          <p:cNvPr id="9" name="ApJL 853, L7 (2018)"/>
          <p:cNvSpPr txBox="1"/>
          <p:nvPr/>
        </p:nvSpPr>
        <p:spPr>
          <a:xfrm>
            <a:off x="370810" y="4368034"/>
            <a:ext cx="3301791" cy="66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914400">
              <a:lnSpc>
                <a:spcPct val="90000"/>
              </a:lnSpc>
              <a:defRPr sz="3500">
                <a:solidFill>
                  <a:srgbClr val="C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mr-IN" sz="2000" dirty="0">
                <a:solidFill>
                  <a:srgbClr val="FF6600"/>
                </a:solidFill>
                <a:latin typeface="Calibri"/>
                <a:cs typeface="Calibri"/>
              </a:rPr>
              <a:t>ɸ = 1.5±1 10</a:t>
            </a:r>
            <a:r>
              <a:rPr lang="mr-IN" sz="2000" baseline="31999" dirty="0">
                <a:solidFill>
                  <a:srgbClr val="FF6600"/>
                </a:solidFill>
                <a:latin typeface="Calibri"/>
                <a:cs typeface="Calibri"/>
              </a:rPr>
              <a:t>-8 </a:t>
            </a:r>
            <a:r>
              <a:rPr lang="mr-IN" sz="2000" dirty="0">
                <a:solidFill>
                  <a:srgbClr val="FF6600"/>
                </a:solidFill>
                <a:latin typeface="Calibri"/>
                <a:cs typeface="Calibri"/>
              </a:rPr>
              <a:t>GeV</a:t>
            </a:r>
            <a:r>
              <a:rPr lang="mr-IN" sz="2000" baseline="31999" dirty="0">
                <a:solidFill>
                  <a:srgbClr val="FF6600"/>
                </a:solidFill>
                <a:latin typeface="Calibri"/>
                <a:cs typeface="Calibri"/>
              </a:rPr>
              <a:t> -1</a:t>
            </a:r>
            <a:r>
              <a:rPr lang="mr-IN" sz="2000" dirty="0">
                <a:solidFill>
                  <a:srgbClr val="FF6600"/>
                </a:solidFill>
                <a:latin typeface="Calibri"/>
                <a:cs typeface="Calibri"/>
              </a:rPr>
              <a:t>cm</a:t>
            </a:r>
            <a:r>
              <a:rPr lang="mr-IN" sz="2000" baseline="31999" dirty="0">
                <a:solidFill>
                  <a:srgbClr val="FF6600"/>
                </a:solidFill>
                <a:latin typeface="Calibri"/>
                <a:cs typeface="Calibri"/>
              </a:rPr>
              <a:t>-2 </a:t>
            </a:r>
            <a:r>
              <a:rPr lang="mr-IN" sz="2000" dirty="0">
                <a:solidFill>
                  <a:srgbClr val="FF6600"/>
                </a:solidFill>
                <a:latin typeface="Calibri"/>
                <a:cs typeface="Calibri"/>
              </a:rPr>
              <a:t>sr</a:t>
            </a:r>
            <a:r>
              <a:rPr lang="mr-IN" sz="2000" baseline="31999" dirty="0">
                <a:solidFill>
                  <a:srgbClr val="FF6600"/>
                </a:solidFill>
                <a:latin typeface="Calibri"/>
                <a:cs typeface="Calibri"/>
              </a:rPr>
              <a:t>-1 </a:t>
            </a:r>
            <a:r>
              <a:rPr lang="mr-IN" sz="2000" dirty="0">
                <a:solidFill>
                  <a:srgbClr val="FF6600"/>
                </a:solidFill>
                <a:latin typeface="Calibri"/>
                <a:cs typeface="Calibri"/>
              </a:rPr>
              <a:t>s</a:t>
            </a:r>
            <a:r>
              <a:rPr lang="mr-IN" sz="2000" baseline="31999" dirty="0">
                <a:solidFill>
                  <a:srgbClr val="FF6600"/>
                </a:solidFill>
                <a:latin typeface="Calibri"/>
                <a:cs typeface="Calibri"/>
              </a:rPr>
              <a:t>-1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mr-IN" sz="2000" dirty="0">
                <a:solidFill>
                  <a:srgbClr val="FF6600"/>
                </a:solidFill>
                <a:latin typeface="Calibri"/>
                <a:cs typeface="Calibri"/>
              </a:rPr>
              <a:t>Γ=2.3±0.4</a:t>
            </a:r>
            <a:r>
              <a:rPr lang="mr-IN" sz="2000" baseline="31999" dirty="0">
                <a:solidFill>
                  <a:srgbClr val="FF6600"/>
                </a:solidFill>
                <a:latin typeface="Calibri"/>
                <a:cs typeface="Calibri"/>
              </a:rPr>
              <a:t>      </a:t>
            </a:r>
            <a:r>
              <a:rPr lang="mr-IN" sz="2000" dirty="0">
                <a:solidFill>
                  <a:srgbClr val="FF6600"/>
                </a:solidFill>
                <a:latin typeface="Calibri"/>
                <a:cs typeface="Calibri"/>
              </a:rPr>
              <a:t> </a:t>
            </a:r>
          </a:p>
        </p:txBody>
      </p:sp>
      <p:pic>
        <p:nvPicPr>
          <p:cNvPr id="15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ANT_DiffEnergySpectra.png"/>
          <p:cNvPicPr>
            <a:picLocks noChangeAspect="1"/>
          </p:cNvPicPr>
          <p:nvPr/>
        </p:nvPicPr>
        <p:blipFill>
          <a:blip r:embed="rId3">
            <a:extLst/>
          </a:blip>
          <a:srcRect r="50698"/>
          <a:stretch>
            <a:fillRect/>
          </a:stretch>
        </p:blipFill>
        <p:spPr>
          <a:xfrm>
            <a:off x="5198010" y="1154625"/>
            <a:ext cx="3945990" cy="2698749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224"/>
          <p:cNvSpPr/>
          <p:nvPr/>
        </p:nvSpPr>
        <p:spPr>
          <a:xfrm>
            <a:off x="6652948" y="3024922"/>
            <a:ext cx="662616" cy="3077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3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2000" dirty="0"/>
              <a:t>Tracks</a:t>
            </a:r>
          </a:p>
        </p:txBody>
      </p:sp>
      <p:pic>
        <p:nvPicPr>
          <p:cNvPr id="18" name="ANT_DiffEnergySpectra.png"/>
          <p:cNvPicPr>
            <a:picLocks noChangeAspect="1"/>
          </p:cNvPicPr>
          <p:nvPr/>
        </p:nvPicPr>
        <p:blipFill>
          <a:blip r:embed="rId3">
            <a:extLst/>
          </a:blip>
          <a:srcRect l="50010"/>
          <a:stretch>
            <a:fillRect/>
          </a:stretch>
        </p:blipFill>
        <p:spPr>
          <a:xfrm>
            <a:off x="5013286" y="4110013"/>
            <a:ext cx="3989750" cy="2691113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hape 225"/>
          <p:cNvSpPr/>
          <p:nvPr/>
        </p:nvSpPr>
        <p:spPr>
          <a:xfrm>
            <a:off x="6489894" y="6457203"/>
            <a:ext cx="888540" cy="3077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3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2000" dirty="0"/>
              <a:t>Showers</a:t>
            </a:r>
          </a:p>
        </p:txBody>
      </p:sp>
      <p:sp>
        <p:nvSpPr>
          <p:cNvPr id="22" name="Rettangolo 4"/>
          <p:cNvSpPr/>
          <p:nvPr/>
        </p:nvSpPr>
        <p:spPr>
          <a:xfrm>
            <a:off x="0" y="855195"/>
            <a:ext cx="58875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Data sample: </a:t>
            </a:r>
            <a:r>
              <a:rPr lang="en-US" dirty="0" smtClean="0"/>
              <a:t>2007 – 2018 </a:t>
            </a:r>
            <a:endParaRPr lang="en-US" dirty="0">
              <a:sym typeface="Wingdings"/>
            </a:endParaRPr>
          </a:p>
          <a:p>
            <a:r>
              <a:rPr lang="en-US" b="1" dirty="0" err="1" smtClean="0"/>
              <a:t>Livetime</a:t>
            </a:r>
            <a:r>
              <a:rPr lang="en-US" dirty="0"/>
              <a:t>:</a:t>
            </a:r>
            <a:r>
              <a:rPr lang="en-US" dirty="0" smtClean="0"/>
              <a:t> 3380 days</a:t>
            </a:r>
          </a:p>
          <a:p>
            <a:r>
              <a:rPr lang="en-US" dirty="0" smtClean="0"/>
              <a:t>All-</a:t>
            </a:r>
            <a:r>
              <a:rPr lang="en-US" dirty="0" err="1" smtClean="0"/>
              <a:t>flavour</a:t>
            </a:r>
            <a:r>
              <a:rPr lang="en-US" dirty="0" smtClean="0"/>
              <a:t> events (</a:t>
            </a:r>
            <a:r>
              <a:rPr lang="en-US" dirty="0" err="1" smtClean="0"/>
              <a:t>track+showers</a:t>
            </a:r>
            <a:r>
              <a:rPr lang="en-US" dirty="0" smtClean="0"/>
              <a:t>)</a:t>
            </a:r>
          </a:p>
          <a:p>
            <a:r>
              <a:rPr lang="en-US" dirty="0" smtClean="0"/>
              <a:t>Event selection chain + energy-related cut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 high-purity neutrino sample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maximise</a:t>
            </a:r>
            <a:r>
              <a:rPr lang="en-US" dirty="0" smtClean="0"/>
              <a:t> sensitivity</a:t>
            </a:r>
            <a:endParaRPr lang="it-IT" dirty="0"/>
          </a:p>
          <a:p>
            <a:endParaRPr lang="it-IT" dirty="0" smtClean="0">
              <a:solidFill>
                <a:srgbClr val="FF0000"/>
              </a:solidFill>
            </a:endParaRPr>
          </a:p>
          <a:p>
            <a:r>
              <a:rPr lang="it-IT" b="1" dirty="0">
                <a:solidFill>
                  <a:srgbClr val="FF6600"/>
                </a:solidFill>
              </a:rPr>
              <a:t>50 </a:t>
            </a:r>
            <a:r>
              <a:rPr lang="it-IT" b="1" dirty="0" err="1">
                <a:solidFill>
                  <a:srgbClr val="FF6600"/>
                </a:solidFill>
              </a:rPr>
              <a:t>events</a:t>
            </a:r>
            <a:r>
              <a:rPr lang="it-IT" b="1" dirty="0">
                <a:solidFill>
                  <a:srgbClr val="FF6600"/>
                </a:solidFill>
              </a:rPr>
              <a:t> </a:t>
            </a:r>
            <a:r>
              <a:rPr lang="it-IT" b="1" dirty="0" err="1">
                <a:solidFill>
                  <a:srgbClr val="FF6600"/>
                </a:solidFill>
              </a:rPr>
              <a:t>found</a:t>
            </a:r>
            <a:r>
              <a:rPr lang="it-IT" b="1" dirty="0">
                <a:solidFill>
                  <a:srgbClr val="FF6600"/>
                </a:solidFill>
              </a:rPr>
              <a:t> </a:t>
            </a:r>
            <a:r>
              <a:rPr lang="it-IT" b="1" dirty="0" err="1">
                <a:solidFill>
                  <a:srgbClr val="0000FF"/>
                </a:solidFill>
              </a:rPr>
              <a:t>when</a:t>
            </a:r>
            <a:r>
              <a:rPr lang="it-IT" b="1" dirty="0">
                <a:solidFill>
                  <a:srgbClr val="0000FF"/>
                </a:solidFill>
              </a:rPr>
              <a:t> 36.1 </a:t>
            </a:r>
            <a:r>
              <a:rPr lang="en-US" b="1" dirty="0" smtClean="0">
                <a:solidFill>
                  <a:srgbClr val="0000FF"/>
                </a:solidFill>
                <a:ea typeface="ＭＳ ゴシック"/>
                <a:cs typeface="ＭＳ ゴシック"/>
              </a:rPr>
              <a:t>±8.7 expected as background</a:t>
            </a:r>
          </a:p>
        </p:txBody>
      </p:sp>
      <p:sp>
        <p:nvSpPr>
          <p:cNvPr id="29" name="Shape 230"/>
          <p:cNvSpPr/>
          <p:nvPr/>
        </p:nvSpPr>
        <p:spPr>
          <a:xfrm>
            <a:off x="0" y="3564250"/>
            <a:ext cx="5974691" cy="759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lang="en-US" sz="2000" dirty="0"/>
              <a:t>1.8</a:t>
            </a:r>
            <a:r>
              <a:rPr lang="en-US" sz="2000" dirty="0">
                <a:latin typeface="Symbol" charset="2"/>
                <a:cs typeface="Symbol" charset="2"/>
              </a:rPr>
              <a:t>s </a:t>
            </a:r>
            <a:r>
              <a:rPr lang="en-US" sz="2000" dirty="0"/>
              <a:t>excess over the (Honda + </a:t>
            </a:r>
            <a:r>
              <a:rPr lang="en-US" sz="2000" dirty="0" err="1"/>
              <a:t>Enberg</a:t>
            </a:r>
            <a:r>
              <a:rPr lang="en-US" sz="2000" dirty="0"/>
              <a:t>) </a:t>
            </a:r>
            <a:r>
              <a:rPr lang="en-US" sz="2000" dirty="0" smtClean="0"/>
              <a:t>atmospheric flux</a:t>
            </a:r>
          </a:p>
          <a:p>
            <a:pPr defTabSz="457200">
              <a:defRPr sz="1800">
                <a:solidFill>
                  <a:srgbClr val="000000"/>
                </a:solidFill>
              </a:defRPr>
            </a:pPr>
            <a:r>
              <a:rPr lang="en-US" sz="2000" dirty="0" smtClean="0"/>
              <a:t>increased with increased stat.(</a:t>
            </a:r>
            <a:r>
              <a:rPr lang="is-IS" sz="2000" b="1" kern="0" dirty="0">
                <a:solidFill>
                  <a:srgbClr val="FF0000"/>
                </a:solidFill>
                <a:sym typeface="Calibri Light"/>
              </a:rPr>
              <a:t>ApJL 853 (2018) </a:t>
            </a:r>
            <a:r>
              <a:rPr lang="is-IS" sz="2000" b="1" kern="0" dirty="0">
                <a:solidFill>
                  <a:srgbClr val="FF0000"/>
                </a:solidFill>
              </a:rPr>
              <a:t>L7 </a:t>
            </a:r>
            <a:r>
              <a:rPr lang="en-US" sz="2000" dirty="0" smtClean="0"/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153923" y="5110979"/>
            <a:ext cx="43483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6600"/>
                </a:solidFill>
              </a:rPr>
              <a:t>Null-cosmic excluded at 90% </a:t>
            </a:r>
            <a:r>
              <a:rPr lang="en-US" sz="2400" b="1" dirty="0" err="1">
                <a:solidFill>
                  <a:srgbClr val="FF6600"/>
                </a:solidFill>
              </a:rPr>
              <a:t>c.l</a:t>
            </a:r>
            <a:r>
              <a:rPr lang="en-US" sz="2400" b="1" dirty="0">
                <a:solidFill>
                  <a:srgbClr val="FF6600"/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7707" y="6091910"/>
            <a:ext cx="192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>
                <a:hlinkClick r:id="rId4"/>
              </a:rPr>
              <a:t>PoS(ICRC2019)891</a:t>
            </a:r>
            <a:r>
              <a:rPr lang="is-IS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84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Diffuse flux </a:t>
            </a:r>
            <a:r>
              <a:rPr lang="mr-IN" dirty="0" smtClean="0"/>
              <a:t>–</a:t>
            </a:r>
            <a:r>
              <a:rPr lang="en-US" dirty="0" smtClean="0"/>
              <a:t> KM3NeT</a:t>
            </a:r>
            <a:endParaRPr lang="en-US" dirty="0"/>
          </a:p>
        </p:txBody>
      </p:sp>
      <p:pic>
        <p:nvPicPr>
          <p:cNvPr id="7" name="Schermata 2019-07-29 alle 16.42.5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7086" y="1885889"/>
            <a:ext cx="4078965" cy="3061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Sigma_Year_LoI_forPaschal_ERIC_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45792" y="2097388"/>
            <a:ext cx="4244285" cy="273413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240"/>
          <p:cNvSpPr/>
          <p:nvPr/>
        </p:nvSpPr>
        <p:spPr>
          <a:xfrm>
            <a:off x="688599" y="4208626"/>
            <a:ext cx="2443386" cy="359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200">
                <a:solidFill>
                  <a:srgbClr val="000000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 lvl="0">
              <a:defRPr sz="1800"/>
            </a:pPr>
            <a:r>
              <a:rPr sz="1400" b="1" dirty="0"/>
              <a:t>ANTARES 11 years spectrum</a:t>
            </a:r>
          </a:p>
        </p:txBody>
      </p:sp>
      <p:sp>
        <p:nvSpPr>
          <p:cNvPr id="10" name="Shape 241"/>
          <p:cNvSpPr/>
          <p:nvPr/>
        </p:nvSpPr>
        <p:spPr>
          <a:xfrm flipV="1">
            <a:off x="1457700" y="3784152"/>
            <a:ext cx="125517" cy="562228"/>
          </a:xfrm>
          <a:prstGeom prst="line">
            <a:avLst/>
          </a:prstGeom>
          <a:ln w="38100">
            <a:solidFill>
              <a:srgbClr val="FF26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12" name="Shape 243"/>
          <p:cNvSpPr/>
          <p:nvPr/>
        </p:nvSpPr>
        <p:spPr>
          <a:xfrm>
            <a:off x="2283217" y="5368426"/>
            <a:ext cx="6165983" cy="615553"/>
          </a:xfrm>
          <a:prstGeom prst="rect">
            <a:avLst/>
          </a:prstGeom>
          <a:ln w="76200">
            <a:noFill/>
            <a:miter lim="400000"/>
          </a:ln>
          <a:effectLst>
            <a:outerShdw blurRad="190500" dist="8455" dir="5400000" rotWithShape="0">
              <a:srgbClr val="000000">
                <a:alpha val="9604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5σ in ∼ 0.5 year for the full detector (230 DUs)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0000"/>
                </a:solidFill>
                <a:latin typeface="Avenir Medium"/>
                <a:ea typeface="Avenir Medium"/>
                <a:cs typeface="Avenir Medium"/>
                <a:sym typeface="Avenir Medium"/>
              </a:rPr>
              <a:t>5σ ∼ 1 year for one block detector (115 DUs)</a:t>
            </a:r>
          </a:p>
        </p:txBody>
      </p:sp>
      <p:sp>
        <p:nvSpPr>
          <p:cNvPr id="13" name="Shape 244"/>
          <p:cNvSpPr/>
          <p:nvPr/>
        </p:nvSpPr>
        <p:spPr>
          <a:xfrm>
            <a:off x="7063456" y="1724812"/>
            <a:ext cx="2080544" cy="421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dirty="0"/>
              <a:t>preliminary</a:t>
            </a:r>
          </a:p>
        </p:txBody>
      </p:sp>
      <p:sp>
        <p:nvSpPr>
          <p:cNvPr id="14" name="Shape 245"/>
          <p:cNvSpPr/>
          <p:nvPr/>
        </p:nvSpPr>
        <p:spPr>
          <a:xfrm>
            <a:off x="800749" y="2013636"/>
            <a:ext cx="1336903" cy="4520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5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2000" dirty="0"/>
              <a:t>one flavour</a:t>
            </a:r>
          </a:p>
        </p:txBody>
      </p:sp>
      <p:pic>
        <p:nvPicPr>
          <p:cNvPr id="1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31853" y="24726"/>
            <a:ext cx="695653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6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050" y="0"/>
            <a:ext cx="7886700" cy="780093"/>
          </a:xfrm>
        </p:spPr>
        <p:txBody>
          <a:bodyPr/>
          <a:lstStyle/>
          <a:p>
            <a:r>
              <a:rPr lang="en-US" dirty="0" err="1" smtClean="0"/>
              <a:t>Multimessenger</a:t>
            </a:r>
            <a:r>
              <a:rPr lang="en-US" dirty="0" smtClean="0"/>
              <a:t> with ANTARES</a:t>
            </a:r>
            <a:endParaRPr lang="en-US" dirty="0"/>
          </a:p>
        </p:txBody>
      </p:sp>
      <p:pic>
        <p:nvPicPr>
          <p:cNvPr id="6" name="Immagine 3" descr="Senza titolo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85" y="1807282"/>
            <a:ext cx="8756650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ttangolo 5"/>
          <p:cNvSpPr/>
          <p:nvPr/>
        </p:nvSpPr>
        <p:spPr>
          <a:xfrm>
            <a:off x="731135" y="1123780"/>
            <a:ext cx="69575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Gamma-ray Coordinates </a:t>
            </a:r>
            <a:r>
              <a:rPr lang="en-US" dirty="0" smtClean="0"/>
              <a:t>Network (GCN)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://gcn.gsfc.nasa.gov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1" name="Picture 6" descr="mage result for book symbo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539" y="208731"/>
            <a:ext cx="325877" cy="32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ttangolo 3"/>
          <p:cNvSpPr/>
          <p:nvPr/>
        </p:nvSpPr>
        <p:spPr>
          <a:xfrm>
            <a:off x="7095416" y="61544"/>
            <a:ext cx="16610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alibri Light" panose="020F0302020204030204"/>
                <a:ea typeface="+mj-ea"/>
                <a:cs typeface="+mj-cs"/>
              </a:rPr>
              <a:t>APP35 (2012)530 </a:t>
            </a:r>
            <a:endParaRPr lang="en-US" sz="1600" b="1" dirty="0" smtClean="0">
              <a:solidFill>
                <a:srgbClr val="FF0000"/>
              </a:solidFill>
              <a:latin typeface="Calibri Light" panose="020F0302020204030204"/>
              <a:ea typeface="+mj-ea"/>
              <a:cs typeface="+mj-cs"/>
            </a:endParaRPr>
          </a:p>
          <a:p>
            <a:r>
              <a:rPr lang="en-US" sz="1600" b="1" dirty="0" smtClean="0">
                <a:solidFill>
                  <a:srgbClr val="FF0000"/>
                </a:solidFill>
                <a:latin typeface="Calibri Light" panose="020F0302020204030204"/>
                <a:ea typeface="+mj-ea"/>
                <a:cs typeface="+mj-cs"/>
              </a:rPr>
              <a:t>JCAP02(2016)062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13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4522" y="809800"/>
            <a:ext cx="376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>
                <a:hlinkClick r:id="rId6"/>
              </a:rPr>
              <a:t>PoS(ICRC2019)</a:t>
            </a:r>
            <a:r>
              <a:rPr lang="is-IS" dirty="0" smtClean="0">
                <a:hlinkClick r:id="rId6"/>
              </a:rPr>
              <a:t>871</a:t>
            </a:r>
            <a:r>
              <a:rPr lang="is-IS" dirty="0" smtClean="0"/>
              <a:t>  </a:t>
            </a:r>
            <a:r>
              <a:rPr lang="is-IS" dirty="0">
                <a:hlinkClick r:id="rId7"/>
              </a:rPr>
              <a:t>PoS(ICRC2019)872</a:t>
            </a:r>
            <a:r>
              <a:rPr lang="is-I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89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Schermata 2019-07-21 alle 18.41.3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8003" y="843970"/>
            <a:ext cx="6542882" cy="4655021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Shape 303"/>
          <p:cNvSpPr/>
          <p:nvPr/>
        </p:nvSpPr>
        <p:spPr>
          <a:xfrm>
            <a:off x="180530" y="5670835"/>
            <a:ext cx="3532909" cy="983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000" dirty="0" smtClean="0">
                <a:solidFill>
                  <a:srgbClr val="0000FF"/>
                </a:solidFill>
              </a:rPr>
              <a:t>on</a:t>
            </a:r>
            <a:r>
              <a:rPr sz="2000" dirty="0">
                <a:solidFill>
                  <a:srgbClr val="0000FF"/>
                </a:solidFill>
              </a:rPr>
              <a:t>-line track </a:t>
            </a:r>
            <a:r>
              <a:rPr sz="2000" dirty="0" smtClean="0">
                <a:solidFill>
                  <a:srgbClr val="0000FF"/>
                </a:solidFill>
              </a:rPr>
              <a:t>reconstruction</a:t>
            </a:r>
            <a:r>
              <a:rPr lang="it-IT" sz="2000" dirty="0" smtClean="0">
                <a:solidFill>
                  <a:srgbClr val="0000FF"/>
                </a:solidFill>
              </a:rPr>
              <a:t> and  </a:t>
            </a:r>
            <a:r>
              <a:rPr sz="2000" dirty="0" smtClean="0">
                <a:solidFill>
                  <a:srgbClr val="0000FF"/>
                </a:solidFill>
              </a:rPr>
              <a:t>trigger </a:t>
            </a:r>
            <a:r>
              <a:rPr sz="2000" dirty="0">
                <a:solidFill>
                  <a:srgbClr val="0000FF"/>
                </a:solidFill>
              </a:rPr>
              <a:t>for </a:t>
            </a:r>
            <a:r>
              <a:rPr sz="2000" dirty="0" smtClean="0">
                <a:solidFill>
                  <a:srgbClr val="0000FF"/>
                </a:solidFill>
              </a:rPr>
              <a:t>C</a:t>
            </a:r>
            <a:r>
              <a:rPr lang="it-IT" sz="2000" dirty="0" smtClean="0">
                <a:solidFill>
                  <a:srgbClr val="0000FF"/>
                </a:solidFill>
              </a:rPr>
              <a:t>ore </a:t>
            </a:r>
            <a:r>
              <a:rPr sz="2000" dirty="0" smtClean="0">
                <a:solidFill>
                  <a:srgbClr val="0000FF"/>
                </a:solidFill>
              </a:rPr>
              <a:t>C</a:t>
            </a:r>
            <a:r>
              <a:rPr lang="it-IT" sz="2000" dirty="0" err="1" smtClean="0">
                <a:solidFill>
                  <a:srgbClr val="0000FF"/>
                </a:solidFill>
              </a:rPr>
              <a:t>ollapse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sz="2000" dirty="0" smtClean="0">
                <a:solidFill>
                  <a:srgbClr val="0000FF"/>
                </a:solidFill>
              </a:rPr>
              <a:t>S</a:t>
            </a:r>
            <a:r>
              <a:rPr lang="it-IT" sz="2000" dirty="0" err="1" smtClean="0">
                <a:solidFill>
                  <a:srgbClr val="0000FF"/>
                </a:solidFill>
              </a:rPr>
              <a:t>upernov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already</a:t>
            </a:r>
            <a:r>
              <a:rPr lang="it-IT" sz="2000" dirty="0" smtClean="0">
                <a:solidFill>
                  <a:srgbClr val="0000FF"/>
                </a:solidFill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</a:rPr>
              <a:t>available</a:t>
            </a:r>
            <a:endParaRPr lang="it-IT" sz="2000" dirty="0">
              <a:solidFill>
                <a:srgbClr val="0000FF"/>
              </a:solidFill>
            </a:endParaRPr>
          </a:p>
        </p:txBody>
      </p:sp>
      <p:sp>
        <p:nvSpPr>
          <p:cNvPr id="304" name="Shape 304"/>
          <p:cNvSpPr/>
          <p:nvPr/>
        </p:nvSpPr>
        <p:spPr>
          <a:xfrm>
            <a:off x="5482390" y="5691831"/>
            <a:ext cx="3384242" cy="983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0004" tIns="30004" rIns="30004" bIns="30004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0000FF"/>
                </a:solidFill>
              </a:rPr>
              <a:t>Open Public Alert Program is being implemented for both ORCA and ARCA detectors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Multimessenger</a:t>
            </a:r>
            <a:r>
              <a:rPr lang="en-US" dirty="0" smtClean="0"/>
              <a:t> with </a:t>
            </a:r>
            <a:r>
              <a:rPr lang="en-US" dirty="0"/>
              <a:t>KM3NeT</a:t>
            </a:r>
            <a:endParaRPr lang="en-US" dirty="0">
              <a:latin typeface="+mn-lt"/>
            </a:endParaRPr>
          </a:p>
        </p:txBody>
      </p:sp>
      <p:pic>
        <p:nvPicPr>
          <p:cNvPr id="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31853" y="24726"/>
            <a:ext cx="695653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95394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6370" y="0"/>
            <a:ext cx="7886700" cy="780093"/>
          </a:xfrm>
        </p:spPr>
        <p:txBody>
          <a:bodyPr>
            <a:normAutofit/>
          </a:bodyPr>
          <a:lstStyle/>
          <a:p>
            <a:r>
              <a:rPr lang="en-US" dirty="0" smtClean="0"/>
              <a:t>Dark Matter</a:t>
            </a:r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3765778" y="0"/>
            <a:ext cx="469008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ea typeface="+mj-ea"/>
                <a:cs typeface="+mj-cs"/>
              </a:rPr>
              <a:t>(Sun) Phys</a:t>
            </a:r>
            <a:r>
              <a:rPr lang="en-US" sz="1400" i="1" dirty="0">
                <a:solidFill>
                  <a:srgbClr val="FF0000"/>
                </a:solidFill>
                <a:ea typeface="+mj-ea"/>
                <a:cs typeface="+mj-cs"/>
              </a:rPr>
              <a:t>. Lett. B 759 (2016) </a:t>
            </a:r>
            <a:r>
              <a:rPr lang="en-US" sz="1400" i="1" dirty="0" smtClean="0">
                <a:solidFill>
                  <a:srgbClr val="FF0000"/>
                </a:solidFill>
                <a:ea typeface="+mj-ea"/>
                <a:cs typeface="+mj-cs"/>
              </a:rPr>
              <a:t>69-74</a:t>
            </a:r>
          </a:p>
          <a:p>
            <a:r>
              <a:rPr lang="en-US" sz="1400" i="1" dirty="0" smtClean="0">
                <a:solidFill>
                  <a:srgbClr val="FF0000"/>
                </a:solidFill>
              </a:rPr>
              <a:t>(GC) Phys</a:t>
            </a:r>
            <a:r>
              <a:rPr lang="en-US" sz="1400" i="1" dirty="0">
                <a:solidFill>
                  <a:srgbClr val="FF0000"/>
                </a:solidFill>
              </a:rPr>
              <a:t>. Lett. B 769 (2017) </a:t>
            </a:r>
            <a:r>
              <a:rPr lang="en-US" sz="1400" i="1" dirty="0" smtClean="0">
                <a:solidFill>
                  <a:srgbClr val="FF0000"/>
                </a:solidFill>
              </a:rPr>
              <a:t>249 (erratum PLB796(2019)253</a:t>
            </a:r>
          </a:p>
          <a:p>
            <a:r>
              <a:rPr lang="it-IT" sz="1400" i="1" dirty="0" smtClean="0">
                <a:solidFill>
                  <a:srgbClr val="FF0000"/>
                </a:solidFill>
              </a:rPr>
              <a:t>(Earth) </a:t>
            </a:r>
            <a:r>
              <a:rPr lang="en-US" sz="1400" i="1" dirty="0" smtClean="0">
                <a:solidFill>
                  <a:srgbClr val="FF0000"/>
                </a:solidFill>
              </a:rPr>
              <a:t>Physics of the Dark Universe 16 (2017) 41 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312689" y="1087180"/>
            <a:ext cx="4467632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WIMPs </a:t>
            </a:r>
            <a:r>
              <a:rPr lang="en-US" sz="1500" dirty="0" smtClean="0"/>
              <a:t>accumulate </a:t>
            </a:r>
            <a:r>
              <a:rPr lang="en-US" sz="1500" dirty="0"/>
              <a:t>in massive celestial </a:t>
            </a:r>
            <a:r>
              <a:rPr lang="en-US" sz="1500" dirty="0" smtClean="0"/>
              <a:t>objects (Sun</a:t>
            </a:r>
            <a:r>
              <a:rPr lang="en-US" sz="1500" dirty="0"/>
              <a:t>, Galactic Centre, </a:t>
            </a:r>
            <a:r>
              <a:rPr lang="en-US" sz="1500" dirty="0" smtClean="0"/>
              <a:t>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Neutrinos </a:t>
            </a:r>
            <a:r>
              <a:rPr lang="en-US" sz="1500" dirty="0"/>
              <a:t>could be produced in WIMP-WIMP </a:t>
            </a:r>
            <a:r>
              <a:rPr lang="en-US" sz="1500" dirty="0" smtClean="0"/>
              <a:t>annihilation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Clean </a:t>
            </a:r>
            <a:r>
              <a:rPr lang="en-US" sz="1500" dirty="0"/>
              <a:t>signal and low expected </a:t>
            </a:r>
            <a:r>
              <a:rPr lang="en-US" sz="1500" dirty="0" smtClean="0"/>
              <a:t>background</a:t>
            </a:r>
          </a:p>
          <a:p>
            <a:endParaRPr lang="it-IT" sz="1500" dirty="0"/>
          </a:p>
          <a:p>
            <a:r>
              <a:rPr lang="en-US" sz="1500" b="1" dirty="0" smtClean="0"/>
              <a:t>Ingredients </a:t>
            </a:r>
            <a:r>
              <a:rPr lang="en-US" sz="1500" dirty="0" smtClean="0"/>
              <a:t>used in the analysis:</a:t>
            </a:r>
            <a:endParaRPr lang="en-US" sz="15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Signal </a:t>
            </a:r>
            <a:r>
              <a:rPr lang="en-US" sz="1500" dirty="0"/>
              <a:t>energy spectra for each considered WIMP mass and annihilation channel:</a:t>
            </a:r>
          </a:p>
          <a:p>
            <a:r>
              <a:rPr lang="en-US" sz="1500" dirty="0"/>
              <a:t>𝑊𝐼𝑀𝑃 +𝑊𝐼𝑀𝑃 → 𝑏𝑏s,</a:t>
            </a:r>
            <a:r>
              <a:rPr lang="en-US" sz="1500" dirty="0" smtClean="0"/>
              <a:t>𝑊</a:t>
            </a:r>
            <a:r>
              <a:rPr lang="en-US" sz="1500" baseline="30000" dirty="0" smtClean="0"/>
              <a:t>+</a:t>
            </a:r>
            <a:r>
              <a:rPr lang="en-US" sz="1500" dirty="0" smtClean="0"/>
              <a:t>𝑊</a:t>
            </a:r>
            <a:r>
              <a:rPr lang="en-US" sz="1500" baseline="30000" dirty="0" smtClean="0"/>
              <a:t>-</a:t>
            </a:r>
            <a:r>
              <a:rPr lang="en-US" sz="1500" dirty="0" smtClean="0"/>
              <a:t>,𝜏</a:t>
            </a:r>
            <a:r>
              <a:rPr lang="en-US" sz="1500" baseline="30000" dirty="0" smtClean="0"/>
              <a:t>+ </a:t>
            </a:r>
            <a:r>
              <a:rPr lang="en-US" sz="1500" dirty="0" smtClean="0"/>
              <a:t>𝜏</a:t>
            </a:r>
            <a:r>
              <a:rPr lang="en-US" sz="1500" baseline="30000" dirty="0" smtClean="0"/>
              <a:t>-</a:t>
            </a:r>
            <a:r>
              <a:rPr lang="en-US" sz="1500" dirty="0" smtClean="0"/>
              <a:t>,𝜇</a:t>
            </a:r>
            <a:r>
              <a:rPr lang="en-US" sz="1500" baseline="30000" dirty="0" smtClean="0"/>
              <a:t>+ </a:t>
            </a:r>
            <a:r>
              <a:rPr lang="en-US" sz="1500" dirty="0" smtClean="0"/>
              <a:t>𝜇</a:t>
            </a:r>
            <a:r>
              <a:rPr lang="en-US" sz="1500" baseline="30000" dirty="0"/>
              <a:t>-</a:t>
            </a:r>
            <a:r>
              <a:rPr lang="en-US" sz="1500" dirty="0" smtClean="0"/>
              <a:t>,𝜈𝜈̅</a:t>
            </a:r>
            <a:endParaRPr lang="en-US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S</a:t>
            </a:r>
            <a:r>
              <a:rPr lang="en-US" sz="1500" dirty="0" smtClean="0"/>
              <a:t>patial </a:t>
            </a:r>
            <a:r>
              <a:rPr lang="en-US" sz="1500" dirty="0"/>
              <a:t>distribution of dark matter in the </a:t>
            </a:r>
            <a:r>
              <a:rPr lang="en-US" sz="1500" dirty="0" smtClean="0"/>
              <a:t>source: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Point-like </a:t>
            </a:r>
            <a:r>
              <a:rPr lang="en-US" sz="1500" dirty="0"/>
              <a:t>(</a:t>
            </a:r>
            <a:r>
              <a:rPr lang="en-US" sz="1500" dirty="0" smtClean="0"/>
              <a:t>Sun)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NFW</a:t>
            </a:r>
            <a:r>
              <a:rPr lang="en-US" sz="1500" dirty="0"/>
              <a:t>, </a:t>
            </a:r>
            <a:r>
              <a:rPr lang="en-US" sz="1500" dirty="0" err="1"/>
              <a:t>Burkert</a:t>
            </a:r>
            <a:r>
              <a:rPr lang="en-US" sz="1500" dirty="0"/>
              <a:t>, McMillan </a:t>
            </a:r>
            <a:r>
              <a:rPr lang="en-US" sz="1500" dirty="0" smtClean="0"/>
              <a:t>halos (GC</a:t>
            </a:r>
            <a:r>
              <a:rPr lang="en-US" sz="1500" dirty="0"/>
              <a:t>)</a:t>
            </a:r>
            <a:endParaRPr lang="it-IT" sz="1500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 </a:t>
            </a:r>
            <a:r>
              <a:rPr lang="en-US" b="1" dirty="0" smtClean="0"/>
              <a:t>excess </a:t>
            </a:r>
            <a:r>
              <a:rPr lang="en-US" dirty="0"/>
              <a:t>above background </a:t>
            </a:r>
            <a:r>
              <a:rPr lang="en-US" dirty="0" smtClean="0"/>
              <a:t>observed;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Upper </a:t>
            </a:r>
            <a:r>
              <a:rPr lang="en-US" dirty="0"/>
              <a:t>limits </a:t>
            </a:r>
            <a:r>
              <a:rPr lang="en-US" dirty="0" smtClean="0"/>
              <a:t>derived, as a function of the WIMP mass and annihilation channel 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spin-</a:t>
            </a:r>
            <a:r>
              <a:rPr lang="en-US" dirty="0"/>
              <a:t>(in)dependent WIMP-nucleon scattering cross-section </a:t>
            </a:r>
            <a:r>
              <a:rPr lang="en-US" b="1" dirty="0"/>
              <a:t>(</a:t>
            </a:r>
            <a:r>
              <a:rPr lang="en-US" b="1" dirty="0" smtClean="0"/>
              <a:t>Sun)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thermally </a:t>
            </a:r>
            <a:r>
              <a:rPr lang="en-US" dirty="0"/>
              <a:t>averaged annihilation </a:t>
            </a:r>
            <a:r>
              <a:rPr lang="en-US" dirty="0" smtClean="0"/>
              <a:t>cross-section </a:t>
            </a:r>
            <a:r>
              <a:rPr lang="en-US" b="1" dirty="0" smtClean="0"/>
              <a:t>(Galactic center) </a:t>
            </a:r>
            <a:endParaRPr lang="en-US" b="1" dirty="0"/>
          </a:p>
        </p:txBody>
      </p:sp>
      <p:pic>
        <p:nvPicPr>
          <p:cNvPr id="14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chermata 2019-07-21 alle 09.46.35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20301" y="4103178"/>
            <a:ext cx="4423699" cy="2754822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hape 371"/>
          <p:cNvSpPr/>
          <p:nvPr/>
        </p:nvSpPr>
        <p:spPr>
          <a:xfrm>
            <a:off x="6267222" y="4758632"/>
            <a:ext cx="1536778" cy="390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3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1600" dirty="0"/>
              <a:t>NFW halo model</a:t>
            </a:r>
          </a:p>
        </p:txBody>
      </p:sp>
      <p:pic>
        <p:nvPicPr>
          <p:cNvPr id="17" name="ANTKM3_GCDarkMatter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29807" y="1072738"/>
            <a:ext cx="4614193" cy="360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368"/>
          <p:cNvSpPr/>
          <p:nvPr/>
        </p:nvSpPr>
        <p:spPr>
          <a:xfrm>
            <a:off x="4893722" y="766931"/>
            <a:ext cx="4042772" cy="4520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0000FF"/>
                </a:solidFill>
              </a:rPr>
              <a:t>Dark Matter from the Galactic Center</a:t>
            </a:r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26753" y="0"/>
            <a:ext cx="695653" cy="720000"/>
          </a:xfrm>
          <a:prstGeom prst="rect">
            <a:avLst/>
          </a:prstGeom>
        </p:spPr>
      </p:pic>
      <p:pic>
        <p:nvPicPr>
          <p:cNvPr id="19" name="Picture 6" descr="mage result for book symbo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661" y="220549"/>
            <a:ext cx="325877" cy="32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6115" y="6478406"/>
            <a:ext cx="38125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s-IS" dirty="0">
                <a:hlinkClick r:id="rId8"/>
              </a:rPr>
              <a:t>PoS(ICRC2019)</a:t>
            </a:r>
            <a:r>
              <a:rPr lang="is-IS" dirty="0" smtClean="0">
                <a:hlinkClick r:id="rId8"/>
              </a:rPr>
              <a:t>536</a:t>
            </a:r>
            <a:r>
              <a:rPr lang="is-IS" dirty="0" smtClean="0"/>
              <a:t>   </a:t>
            </a:r>
            <a:r>
              <a:rPr lang="is-IS" dirty="0">
                <a:hlinkClick r:id="rId9"/>
              </a:rPr>
              <a:t>PoS(ICRC2019)552</a:t>
            </a:r>
            <a:r>
              <a:rPr lang="is-I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424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2" name="Group 332"/>
          <p:cNvGrpSpPr/>
          <p:nvPr/>
        </p:nvGrpSpPr>
        <p:grpSpPr>
          <a:xfrm>
            <a:off x="223129" y="1166953"/>
            <a:ext cx="4565564" cy="4133721"/>
            <a:chOff x="2" y="0"/>
            <a:chExt cx="12585375" cy="9651591"/>
          </a:xfrm>
        </p:grpSpPr>
        <p:grpSp>
          <p:nvGrpSpPr>
            <p:cNvPr id="330" name="Group 330"/>
            <p:cNvGrpSpPr/>
            <p:nvPr/>
          </p:nvGrpSpPr>
          <p:grpSpPr>
            <a:xfrm>
              <a:off x="5310" y="0"/>
              <a:ext cx="12580067" cy="9651591"/>
              <a:chOff x="0" y="0"/>
              <a:chExt cx="12580065" cy="9651590"/>
            </a:xfrm>
          </p:grpSpPr>
          <p:pic>
            <p:nvPicPr>
              <p:cNvPr id="322" name="multiplicity.pdf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9322745" cy="965159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3" name="DOMpicture2.png"/>
              <p:cNvPicPr/>
              <p:nvPr/>
            </p:nvPicPr>
            <p:blipFill>
              <a:blip r:embed="rId3">
                <a:extLst/>
              </a:blip>
              <a:srcRect l="9777" r="49297"/>
              <a:stretch>
                <a:fillRect/>
              </a:stretch>
            </p:blipFill>
            <p:spPr>
              <a:xfrm>
                <a:off x="8566948" y="224190"/>
                <a:ext cx="4013117" cy="38828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24" name="Shape 324"/>
              <p:cNvSpPr/>
              <p:nvPr/>
            </p:nvSpPr>
            <p:spPr>
              <a:xfrm>
                <a:off x="1568474" y="3878846"/>
                <a:ext cx="1328485" cy="8425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71437" tIns="71437" rIns="71437" bIns="71437" numCol="1" anchor="ctr">
                <a:spAutoFit/>
              </a:bodyPr>
              <a:lstStyle>
                <a:lvl1pPr>
                  <a:defRPr sz="4400">
                    <a:solidFill>
                      <a:srgbClr val="212121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800">
                    <a:solidFill>
                      <a:srgbClr val="0000FF"/>
                    </a:solidFill>
                  </a:rPr>
                  <a:t>K40</a:t>
                </a:r>
              </a:p>
            </p:txBody>
          </p:sp>
          <p:sp>
            <p:nvSpPr>
              <p:cNvPr id="325" name="Shape 325"/>
              <p:cNvSpPr/>
              <p:nvPr/>
            </p:nvSpPr>
            <p:spPr>
              <a:xfrm>
                <a:off x="3666601" y="2023142"/>
                <a:ext cx="3622729" cy="12734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71437" tIns="71437" rIns="71437" bIns="71437" numCol="1" anchor="ctr">
                <a:spAutoFit/>
              </a:bodyPr>
              <a:lstStyle>
                <a:lvl1pPr>
                  <a:defRPr sz="3900">
                    <a:solidFill>
                      <a:srgbClr val="212121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600">
                    <a:solidFill>
                      <a:srgbClr val="0000FF"/>
                    </a:solidFill>
                  </a:rPr>
                  <a:t>Atmospheric muons</a:t>
                </a:r>
              </a:p>
            </p:txBody>
          </p:sp>
          <p:sp>
            <p:nvSpPr>
              <p:cNvPr id="326" name="Shape 326"/>
              <p:cNvSpPr/>
              <p:nvPr/>
            </p:nvSpPr>
            <p:spPr>
              <a:xfrm>
                <a:off x="3666601" y="5756393"/>
                <a:ext cx="3622729" cy="7809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71437" tIns="71437" rIns="71437" bIns="71437" numCol="1" anchor="ctr">
                <a:spAutoFit/>
              </a:bodyPr>
              <a:lstStyle>
                <a:lvl1pPr>
                  <a:defRPr sz="3900">
                    <a:solidFill>
                      <a:srgbClr val="212121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600">
                    <a:solidFill>
                      <a:srgbClr val="0000FF"/>
                    </a:solidFill>
                  </a:rPr>
                  <a:t>DATA</a:t>
                </a:r>
              </a:p>
            </p:txBody>
          </p:sp>
          <p:sp>
            <p:nvSpPr>
              <p:cNvPr id="327" name="Shape 327"/>
              <p:cNvSpPr/>
              <p:nvPr/>
            </p:nvSpPr>
            <p:spPr>
              <a:xfrm flipV="1">
                <a:off x="2744279" y="809022"/>
                <a:ext cx="1" cy="5923903"/>
              </a:xfrm>
              <a:prstGeom prst="line">
                <a:avLst/>
              </a:prstGeom>
              <a:noFill/>
              <a:ln w="63500" cap="flat">
                <a:solidFill>
                  <a:srgbClr val="FF2600"/>
                </a:solidFill>
                <a:prstDash val="sysDot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 cap="all" spc="512">
                    <a:solidFill>
                      <a:srgbClr val="55D7FF"/>
                    </a:solidFill>
                    <a:latin typeface="Avenir Medium"/>
                    <a:ea typeface="Avenir Medium"/>
                    <a:cs typeface="Avenir Medium"/>
                    <a:sym typeface="Avenir Medium"/>
                  </a:defRPr>
                </a:pPr>
                <a:endParaRPr>
                  <a:solidFill>
                    <a:srgbClr val="0000FF"/>
                  </a:solidFill>
                </a:endParaRPr>
              </a:p>
            </p:txBody>
          </p:sp>
          <p:sp>
            <p:nvSpPr>
              <p:cNvPr id="328" name="Shape 328"/>
              <p:cNvSpPr/>
              <p:nvPr/>
            </p:nvSpPr>
            <p:spPr>
              <a:xfrm flipH="1">
                <a:off x="2096150" y="1423852"/>
                <a:ext cx="688042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ysDot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 cap="all" spc="512">
                    <a:solidFill>
                      <a:srgbClr val="55D7FF"/>
                    </a:solidFill>
                    <a:latin typeface="Avenir Medium"/>
                    <a:ea typeface="Avenir Medium"/>
                    <a:cs typeface="Avenir Medium"/>
                    <a:sym typeface="Avenir Medium"/>
                  </a:defRPr>
                </a:pPr>
                <a:endParaRPr>
                  <a:solidFill>
                    <a:srgbClr val="0000FF"/>
                  </a:solidFill>
                </a:endParaRPr>
              </a:p>
            </p:txBody>
          </p:sp>
          <p:sp>
            <p:nvSpPr>
              <p:cNvPr id="329" name="Shape 329"/>
              <p:cNvSpPr/>
              <p:nvPr/>
            </p:nvSpPr>
            <p:spPr>
              <a:xfrm>
                <a:off x="2772960" y="1822214"/>
                <a:ext cx="1383178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ysDot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 cap="all" spc="512">
                    <a:solidFill>
                      <a:srgbClr val="55D7FF"/>
                    </a:solidFill>
                    <a:latin typeface="Avenir Medium"/>
                    <a:ea typeface="Avenir Medium"/>
                    <a:cs typeface="Avenir Medium"/>
                    <a:sym typeface="Avenir Medium"/>
                  </a:defRPr>
                </a:pPr>
                <a:endParaRPr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331" name="Shape 331"/>
            <p:cNvSpPr/>
            <p:nvPr/>
          </p:nvSpPr>
          <p:spPr>
            <a:xfrm>
              <a:off x="2" y="9149281"/>
              <a:ext cx="5923014" cy="43088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4700">
                  <a:solidFill>
                    <a:srgbClr val="000000"/>
                  </a:solidFill>
                  <a:latin typeface="Avenir Medium"/>
                  <a:ea typeface="Avenir Medium"/>
                  <a:cs typeface="Avenir Medium"/>
                  <a:sym typeface="Avenir Medium"/>
                </a:defRPr>
              </a:lvl1pPr>
            </a:lstStyle>
            <a:p>
              <a:pPr lvl="0">
                <a:defRPr sz="1800"/>
              </a:pPr>
              <a:r>
                <a:rPr sz="1400" dirty="0">
                  <a:solidFill>
                    <a:srgbClr val="0000FF"/>
                  </a:solidFill>
                </a:rPr>
                <a:t>Number of PMT in coincidence</a:t>
              </a:r>
            </a:p>
          </p:txBody>
        </p:sp>
      </p:grpSp>
      <p:sp>
        <p:nvSpPr>
          <p:cNvPr id="333" name="Shape 333"/>
          <p:cNvSpPr/>
          <p:nvPr/>
        </p:nvSpPr>
        <p:spPr>
          <a:xfrm>
            <a:off x="338990" y="863118"/>
            <a:ext cx="8707692" cy="368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0004" tIns="30004" rIns="30004" bIns="30004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0000FF"/>
                </a:solidFill>
              </a:rPr>
              <a:t>I</a:t>
            </a:r>
            <a:r>
              <a:rPr lang="en-US" sz="2000" dirty="0" smtClean="0">
                <a:solidFill>
                  <a:srgbClr val="0000FF"/>
                </a:solidFill>
              </a:rPr>
              <a:t>ncrease of the DOM rates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due to many MeV neutrinos from the collapse</a:t>
            </a:r>
            <a:endParaRPr sz="2000" dirty="0">
              <a:solidFill>
                <a:srgbClr val="0000FF"/>
              </a:solidFill>
            </a:endParaRPr>
          </a:p>
        </p:txBody>
      </p:sp>
      <p:pic>
        <p:nvPicPr>
          <p:cNvPr id="335" name="SN_Mult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88923" y="1216069"/>
            <a:ext cx="2971370" cy="3640343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Shape 336"/>
          <p:cNvSpPr/>
          <p:nvPr/>
        </p:nvSpPr>
        <p:spPr>
          <a:xfrm>
            <a:off x="6389104" y="3554089"/>
            <a:ext cx="712407" cy="614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 dirty="0">
                <a:solidFill>
                  <a:srgbClr val="FF0000"/>
                </a:solidFill>
              </a:rPr>
              <a:t>Muon rejection applied</a:t>
            </a:r>
          </a:p>
        </p:txBody>
      </p:sp>
      <p:sp>
        <p:nvSpPr>
          <p:cNvPr id="321" name="Shape 321"/>
          <p:cNvSpPr/>
          <p:nvPr/>
        </p:nvSpPr>
        <p:spPr>
          <a:xfrm>
            <a:off x="3310036" y="3327272"/>
            <a:ext cx="2105364" cy="614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0000FF"/>
                </a:solidFill>
              </a:rPr>
              <a:t>Each</a:t>
            </a:r>
            <a:r>
              <a:rPr dirty="0" smtClean="0">
                <a:solidFill>
                  <a:srgbClr val="0000FF"/>
                </a:solidFill>
              </a:rPr>
              <a:t> </a:t>
            </a:r>
            <a:r>
              <a:rPr dirty="0">
                <a:solidFill>
                  <a:srgbClr val="0000FF"/>
                </a:solidFill>
              </a:rPr>
              <a:t>single DOM can act as a detector 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>
                <a:latin typeface="+mn-lt"/>
              </a:rPr>
              <a:t>Core </a:t>
            </a:r>
            <a:r>
              <a:rPr lang="it-IT" sz="2800" dirty="0" err="1" smtClean="0">
                <a:latin typeface="+mn-lt"/>
              </a:rPr>
              <a:t>Collapse</a:t>
            </a:r>
            <a:r>
              <a:rPr lang="it-IT" sz="2800" dirty="0" smtClean="0">
                <a:latin typeface="+mn-lt"/>
              </a:rPr>
              <a:t> </a:t>
            </a:r>
            <a:r>
              <a:rPr lang="it-IT" sz="2800" dirty="0" err="1" smtClean="0">
                <a:latin typeface="+mn-lt"/>
              </a:rPr>
              <a:t>SuperNovae</a:t>
            </a:r>
            <a:r>
              <a:rPr lang="it-IT" sz="2800" dirty="0" smtClean="0">
                <a:latin typeface="+mn-lt"/>
              </a:rPr>
              <a:t> (CCSN)</a:t>
            </a:r>
            <a:endParaRPr lang="it-IT" sz="2800" dirty="0">
              <a:latin typeface="+mn-lt"/>
            </a:endParaRPr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431853" y="24726"/>
            <a:ext cx="695653" cy="720000"/>
          </a:xfrm>
          <a:prstGeom prst="rect">
            <a:avLst/>
          </a:prstGeom>
        </p:spPr>
      </p:pic>
      <p:pic>
        <p:nvPicPr>
          <p:cNvPr id="21" name="Schermata 2019-07-21 alle 19.35.13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262426" y="4015696"/>
            <a:ext cx="2659075" cy="267069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Schermata 2019-07-21 alle 19.44.40.png"/>
          <p:cNvPicPr/>
          <p:nvPr/>
        </p:nvPicPr>
        <p:blipFill>
          <a:blip r:embed="rId7">
            <a:extLst/>
          </a:blip>
          <a:srcRect l="50037"/>
          <a:stretch>
            <a:fillRect/>
          </a:stretch>
        </p:blipFill>
        <p:spPr>
          <a:xfrm>
            <a:off x="526184" y="5577354"/>
            <a:ext cx="2391657" cy="1126196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hape 344"/>
          <p:cNvSpPr/>
          <p:nvPr/>
        </p:nvSpPr>
        <p:spPr>
          <a:xfrm>
            <a:off x="6051636" y="5309788"/>
            <a:ext cx="3298330" cy="636071"/>
          </a:xfrm>
          <a:prstGeom prst="rect">
            <a:avLst/>
          </a:prstGeom>
          <a:ln w="889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0000FF"/>
                </a:solidFill>
              </a:rPr>
              <a:t>&gt;5σ for ARCA+ORCA for 27M</a:t>
            </a:r>
            <a:r>
              <a:rPr sz="3200" baseline="-5999" dirty="0">
                <a:solidFill>
                  <a:srgbClr val="0000FF"/>
                </a:solidFill>
              </a:rPr>
              <a:t>☉</a:t>
            </a:r>
            <a:r>
              <a:rPr sz="2000" dirty="0">
                <a:solidFill>
                  <a:srgbClr val="0000FF"/>
                </a:solidFill>
              </a:rPr>
              <a:t>at a distance &lt;25kpc  </a:t>
            </a:r>
          </a:p>
        </p:txBody>
      </p:sp>
      <p:sp>
        <p:nvSpPr>
          <p:cNvPr id="4" name="Rectangle 3"/>
          <p:cNvSpPr/>
          <p:nvPr/>
        </p:nvSpPr>
        <p:spPr>
          <a:xfrm>
            <a:off x="3407795" y="2926793"/>
            <a:ext cx="20400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600" u="sng" dirty="0" smtClean="0">
                <a:solidFill>
                  <a:schemeClr val="accent1">
                    <a:lumMod val="75000"/>
                  </a:schemeClr>
                </a:solidFill>
              </a:rPr>
              <a:t>PoS</a:t>
            </a:r>
            <a:r>
              <a:rPr lang="it-IT" sz="1600" u="sng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mr-IN" sz="1600" u="sng" dirty="0" smtClean="0">
                <a:solidFill>
                  <a:schemeClr val="accent1">
                    <a:lumMod val="75000"/>
                  </a:schemeClr>
                </a:solidFill>
              </a:rPr>
              <a:t>ICRC2019</a:t>
            </a:r>
            <a:r>
              <a:rPr lang="it-IT" sz="1600" u="sng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r>
              <a:rPr lang="mr-IN" sz="1600" u="sng" dirty="0" smtClean="0">
                <a:solidFill>
                  <a:schemeClr val="accent1">
                    <a:lumMod val="75000"/>
                  </a:schemeClr>
                </a:solidFill>
              </a:rPr>
              <a:t>857 </a:t>
            </a:r>
            <a:endParaRPr lang="en-US" sz="16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66563" y="6275956"/>
            <a:ext cx="2356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dirty="0" smtClean="0">
                <a:hlinkClick r:id="rId8"/>
              </a:rPr>
              <a:t>PoS</a:t>
            </a:r>
            <a:r>
              <a:rPr lang="it-IT" dirty="0" smtClean="0">
                <a:hlinkClick r:id="rId8"/>
              </a:rPr>
              <a:t>(</a:t>
            </a:r>
            <a:r>
              <a:rPr lang="mr-IN" dirty="0" smtClean="0">
                <a:hlinkClick r:id="rId8"/>
              </a:rPr>
              <a:t>ICRC2019</a:t>
            </a:r>
            <a:r>
              <a:rPr lang="it-IT" dirty="0" smtClean="0">
                <a:hlinkClick r:id="rId8"/>
              </a:rPr>
              <a:t>)</a:t>
            </a:r>
            <a:r>
              <a:rPr lang="mr-IN" dirty="0" smtClean="0">
                <a:hlinkClick r:id="rId8"/>
              </a:rPr>
              <a:t>857</a:t>
            </a:r>
            <a:r>
              <a:rPr lang="mr-IN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67606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/>
          <p:nvPr/>
        </p:nvSpPr>
        <p:spPr>
          <a:xfrm>
            <a:off x="5617883" y="1989183"/>
            <a:ext cx="3496235" cy="1045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0000FF"/>
                </a:solidFill>
              </a:rPr>
              <a:t>Energy resolution ∼25% @ 10GeV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0000FF"/>
                </a:solidFill>
              </a:rPr>
              <a:t>Zenith angular resolution ∼ 5° @ 10GeV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0000FF"/>
                </a:solidFill>
              </a:rPr>
              <a:t>Good track-cascade </a:t>
            </a:r>
            <a:r>
              <a:rPr sz="1600" dirty="0" smtClean="0">
                <a:solidFill>
                  <a:srgbClr val="0000FF"/>
                </a:solidFill>
              </a:rPr>
              <a:t>discrimination</a:t>
            </a:r>
            <a:endParaRPr lang="it-IT" sz="1600" dirty="0" smtClean="0">
              <a:solidFill>
                <a:srgbClr val="0000FF"/>
              </a:solidFill>
            </a:endParaRPr>
          </a:p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it-IT" sz="1600" dirty="0" smtClean="0">
                <a:solidFill>
                  <a:srgbClr val="FF0000"/>
                </a:solidFill>
              </a:rPr>
              <a:t>(</a:t>
            </a:r>
            <a:r>
              <a:rPr lang="en-US" sz="1600" dirty="0" err="1">
                <a:solidFill>
                  <a:srgbClr val="FF0000"/>
                </a:solidFill>
              </a:rPr>
              <a:t>flavour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determination)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393" name="Group 393"/>
          <p:cNvGrpSpPr/>
          <p:nvPr/>
        </p:nvGrpSpPr>
        <p:grpSpPr>
          <a:xfrm>
            <a:off x="2767895" y="1016265"/>
            <a:ext cx="2990423" cy="3324086"/>
            <a:chOff x="-303459" y="0"/>
            <a:chExt cx="10080201" cy="7507339"/>
          </a:xfrm>
        </p:grpSpPr>
        <p:sp>
          <p:nvSpPr>
            <p:cNvPr id="390" name="Shape 390"/>
            <p:cNvSpPr/>
            <p:nvPr/>
          </p:nvSpPr>
          <p:spPr>
            <a:xfrm>
              <a:off x="-303459" y="0"/>
              <a:ext cx="10080201" cy="14488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/>
            <a:p>
              <a:pPr lvl="0" algn="l">
                <a:defRPr sz="1800">
                  <a:solidFill>
                    <a:srgbClr val="000000"/>
                  </a:solidFill>
                </a:defRPr>
              </a:pPr>
              <a:r>
                <a:rPr sz="1600" dirty="0">
                  <a:solidFill>
                    <a:srgbClr val="0000FF"/>
                  </a:solidFill>
                </a:rPr>
                <a:t>track-cascade discrimination with</a:t>
              </a:r>
            </a:p>
            <a:p>
              <a:pPr lvl="0" algn="l">
                <a:defRPr sz="1800">
                  <a:solidFill>
                    <a:srgbClr val="000000"/>
                  </a:solidFill>
                </a:defRPr>
              </a:pPr>
              <a:r>
                <a:rPr sz="1600" dirty="0">
                  <a:solidFill>
                    <a:srgbClr val="0000FF"/>
                  </a:solidFill>
                </a:rPr>
                <a:t>Random Decision Forest </a:t>
              </a:r>
            </a:p>
          </p:txBody>
        </p:sp>
        <p:pic>
          <p:nvPicPr>
            <p:cNvPr id="391" name="Schermata 2019-07-22 alle 19.18.53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5691" y="1455793"/>
              <a:ext cx="8569129" cy="60436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2" name="Shape 392"/>
            <p:cNvSpPr/>
            <p:nvPr/>
          </p:nvSpPr>
          <p:spPr>
            <a:xfrm>
              <a:off x="0" y="23722"/>
              <a:ext cx="8700512" cy="7483617"/>
            </a:xfrm>
            <a:prstGeom prst="rect">
              <a:avLst/>
            </a:prstGeom>
            <a:noFill/>
            <a:ln w="635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 cap="all" spc="512">
                  <a:latin typeface="Avenir Medium"/>
                  <a:ea typeface="Avenir Medium"/>
                  <a:cs typeface="Avenir Medium"/>
                  <a:sym typeface="Avenir Medium"/>
                </a:defRPr>
              </a:pPr>
              <a:endParaRPr>
                <a:solidFill>
                  <a:srgbClr val="0000FF"/>
                </a:solidFill>
              </a:endParaRPr>
            </a:p>
          </p:txBody>
        </p:sp>
      </p:grpSp>
      <p:sp>
        <p:nvSpPr>
          <p:cNvPr id="396" name="Shape 396"/>
          <p:cNvSpPr/>
          <p:nvPr/>
        </p:nvSpPr>
        <p:spPr>
          <a:xfrm>
            <a:off x="1558336" y="4005222"/>
            <a:ext cx="3636306" cy="2852778"/>
          </a:xfrm>
          <a:prstGeom prst="rect">
            <a:avLst/>
          </a:prstGeom>
          <a:noFill/>
          <a:ln w="6350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 cap="all" spc="512">
                <a:latin typeface="Avenir Medium"/>
                <a:ea typeface="Avenir Medium"/>
                <a:cs typeface="Avenir Medium"/>
                <a:sym typeface="Avenir Medium"/>
              </a:defRPr>
            </a:pPr>
            <a:endParaRPr>
              <a:solidFill>
                <a:srgbClr val="0000FF"/>
              </a:solidFill>
            </a:endParaRPr>
          </a:p>
        </p:txBody>
      </p:sp>
      <p:sp>
        <p:nvSpPr>
          <p:cNvPr id="398" name="Shape 398"/>
          <p:cNvSpPr/>
          <p:nvPr/>
        </p:nvSpPr>
        <p:spPr>
          <a:xfrm flipV="1">
            <a:off x="4240309" y="5873899"/>
            <a:ext cx="1575010" cy="553038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grpSp>
        <p:nvGrpSpPr>
          <p:cNvPr id="402" name="Group 402"/>
          <p:cNvGrpSpPr/>
          <p:nvPr/>
        </p:nvGrpSpPr>
        <p:grpSpPr>
          <a:xfrm>
            <a:off x="46464" y="1109943"/>
            <a:ext cx="2524619" cy="2759210"/>
            <a:chOff x="-348426" y="0"/>
            <a:chExt cx="5692305" cy="6033294"/>
          </a:xfrm>
        </p:grpSpPr>
        <p:pic>
          <p:nvPicPr>
            <p:cNvPr id="399" name="Schermata 2019-07-22 alle 19.00.52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84764" y="1427508"/>
              <a:ext cx="4524521" cy="4556345"/>
            </a:xfrm>
            <a:prstGeom prst="rect">
              <a:avLst/>
            </a:prstGeom>
            <a:ln w="12700" cap="flat">
              <a:solidFill>
                <a:schemeClr val="tx1"/>
              </a:solidFill>
              <a:miter lim="400000"/>
            </a:ln>
            <a:effectLst/>
          </p:spPr>
        </p:pic>
        <p:sp>
          <p:nvSpPr>
            <p:cNvPr id="400" name="Shape 400"/>
            <p:cNvSpPr/>
            <p:nvPr/>
          </p:nvSpPr>
          <p:spPr>
            <a:xfrm>
              <a:off x="-348426" y="178829"/>
              <a:ext cx="5692305" cy="8201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spAutoFit/>
            </a:bodyPr>
            <a:lstStyle>
              <a:lvl1pPr>
                <a:defRPr sz="3600"/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500" dirty="0">
                  <a:solidFill>
                    <a:srgbClr val="0000FF"/>
                  </a:solidFill>
                </a:rPr>
                <a:t>Baseline from 50 to 12800 km</a:t>
              </a:r>
            </a:p>
          </p:txBody>
        </p:sp>
        <p:sp>
          <p:nvSpPr>
            <p:cNvPr id="401" name="Shape 401"/>
            <p:cNvSpPr/>
            <p:nvPr/>
          </p:nvSpPr>
          <p:spPr>
            <a:xfrm>
              <a:off x="0" y="0"/>
              <a:ext cx="4960534" cy="6033294"/>
            </a:xfrm>
            <a:prstGeom prst="rect">
              <a:avLst/>
            </a:prstGeom>
            <a:noFill/>
            <a:ln w="635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 cap="all" spc="512">
                  <a:latin typeface="Avenir Medium"/>
                  <a:ea typeface="Avenir Medium"/>
                  <a:cs typeface="Avenir Medium"/>
                  <a:sym typeface="Avenir Medium"/>
                </a:defRPr>
              </a:pPr>
              <a:endParaRPr>
                <a:solidFill>
                  <a:srgbClr val="0000FF"/>
                </a:solidFill>
              </a:endParaRP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37066" y="0"/>
            <a:ext cx="7629993" cy="706595"/>
          </a:xfrm>
        </p:spPr>
        <p:txBody>
          <a:bodyPr>
            <a:normAutofit fontScale="90000"/>
          </a:bodyPr>
          <a:lstStyle/>
          <a:p>
            <a:r>
              <a:rPr lang="it-IT" dirty="0"/>
              <a:t>Neutrino </a:t>
            </a:r>
            <a:r>
              <a:rPr lang="it-IT" dirty="0" err="1" smtClean="0"/>
              <a:t>oscillation</a:t>
            </a:r>
            <a:r>
              <a:rPr lang="it-IT" dirty="0" smtClean="0"/>
              <a:t> </a:t>
            </a:r>
            <a:r>
              <a:rPr lang="it-IT" dirty="0" err="1" smtClean="0"/>
              <a:t>studies</a:t>
            </a:r>
            <a:r>
              <a:rPr lang="it-IT" dirty="0" smtClean="0"/>
              <a:t> </a:t>
            </a:r>
            <a:r>
              <a:rPr lang="it-IT" dirty="0"/>
              <a:t>with KM3NeT/ORCA</a:t>
            </a:r>
          </a:p>
        </p:txBody>
      </p:sp>
      <p:pic>
        <p:nvPicPr>
          <p:cNvPr id="2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007" y="4590243"/>
            <a:ext cx="860611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Search for deviations from the predictions for standard 3-flavour </a:t>
            </a:r>
            <a:r>
              <a:rPr lang="en-US" sz="2400" b="1" u="sng" dirty="0" smtClean="0">
                <a:latin typeface="Symbol" charset="2"/>
                <a:cs typeface="Symbol" charset="2"/>
              </a:rPr>
              <a:t>n</a:t>
            </a:r>
            <a:r>
              <a:rPr lang="en-US" sz="2000" b="1" u="sng" dirty="0" smtClean="0"/>
              <a:t> oscillations: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Neutrino Mass Ordering (NMO)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Sterile Neutrinos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Non Standard Interactions (NSI)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2741" y="5521369"/>
            <a:ext cx="2037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>
                <a:hlinkClick r:id="rId6"/>
              </a:rPr>
              <a:t>PoS(ICRC2019)931</a:t>
            </a:r>
            <a:r>
              <a:rPr lang="is-IS" dirty="0"/>
              <a:t> </a:t>
            </a:r>
            <a:endParaRPr lang="is-IS" dirty="0" smtClean="0"/>
          </a:p>
          <a:p>
            <a:r>
              <a:rPr lang="fi-FI" dirty="0">
                <a:hlinkClick r:id="rId7"/>
              </a:rPr>
              <a:t>PoS(ICRC2019)1019</a:t>
            </a:r>
            <a:r>
              <a:rPr lang="fi-FI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91632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/>
          <p:nvPr/>
        </p:nvSpPr>
        <p:spPr>
          <a:xfrm>
            <a:off x="1558336" y="4005222"/>
            <a:ext cx="3636306" cy="2852778"/>
          </a:xfrm>
          <a:prstGeom prst="rect">
            <a:avLst/>
          </a:prstGeom>
          <a:noFill/>
          <a:ln w="63500" cap="flat">
            <a:noFill/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 cap="all" spc="512">
                <a:latin typeface="Avenir Medium"/>
                <a:ea typeface="Avenir Medium"/>
                <a:cs typeface="Avenir Medium"/>
                <a:sym typeface="Avenir Medium"/>
              </a:defRPr>
            </a:pPr>
            <a:endParaRPr>
              <a:solidFill>
                <a:srgbClr val="0000FF"/>
              </a:solidFill>
            </a:endParaRPr>
          </a:p>
        </p:txBody>
      </p:sp>
      <p:sp>
        <p:nvSpPr>
          <p:cNvPr id="398" name="Shape 398"/>
          <p:cNvSpPr/>
          <p:nvPr/>
        </p:nvSpPr>
        <p:spPr>
          <a:xfrm flipV="1">
            <a:off x="4240309" y="5873899"/>
            <a:ext cx="1575010" cy="553038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37066" y="0"/>
            <a:ext cx="7495522" cy="706595"/>
          </a:xfrm>
        </p:spPr>
        <p:txBody>
          <a:bodyPr>
            <a:normAutofit fontScale="90000"/>
          </a:bodyPr>
          <a:lstStyle/>
          <a:p>
            <a:r>
              <a:rPr lang="it-IT" dirty="0"/>
              <a:t>Neutrino </a:t>
            </a:r>
            <a:r>
              <a:rPr lang="it-IT" dirty="0" err="1"/>
              <a:t>oscillation</a:t>
            </a:r>
            <a:r>
              <a:rPr lang="it-IT" dirty="0"/>
              <a:t> </a:t>
            </a:r>
            <a:r>
              <a:rPr lang="it-IT" dirty="0" err="1"/>
              <a:t>studies</a:t>
            </a:r>
            <a:r>
              <a:rPr lang="it-IT" dirty="0"/>
              <a:t> with KM3NeT/ORCA</a:t>
            </a:r>
          </a:p>
        </p:txBody>
      </p:sp>
      <p:pic>
        <p:nvPicPr>
          <p:cNvPr id="2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pic>
        <p:nvPicPr>
          <p:cNvPr id="25" name="Schermata 2019-07-22 alle 19.00.21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1739" y="3632630"/>
            <a:ext cx="4000147" cy="262964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7" name="ORCA_NM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25810" y="2409176"/>
            <a:ext cx="4389484" cy="2880000"/>
          </a:xfrm>
          <a:prstGeom prst="rect">
            <a:avLst/>
          </a:prstGeom>
          <a:ln w="12700">
            <a:miter lim="400000"/>
          </a:ln>
          <a:effectLst/>
        </p:spPr>
      </p:pic>
      <p:sp>
        <p:nvSpPr>
          <p:cNvPr id="18" name="Shape 413"/>
          <p:cNvSpPr/>
          <p:nvPr/>
        </p:nvSpPr>
        <p:spPr>
          <a:xfrm>
            <a:off x="4797378" y="5655405"/>
            <a:ext cx="3928269" cy="615553"/>
          </a:xfrm>
          <a:prstGeom prst="rect">
            <a:avLst/>
          </a:prstGeom>
          <a:ln w="889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0000"/>
                </a:solidFill>
              </a:rPr>
              <a:t>≳ 3σ in 3 years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0000"/>
                </a:solidFill>
              </a:rPr>
              <a:t>&gt; 4σ  in 3 years for NO and large θ</a:t>
            </a:r>
            <a:r>
              <a:rPr sz="2000" baseline="-5999" dirty="0">
                <a:solidFill>
                  <a:srgbClr val="FF0000"/>
                </a:solidFill>
              </a:rPr>
              <a:t>23</a:t>
            </a:r>
          </a:p>
        </p:txBody>
      </p:sp>
      <p:sp>
        <p:nvSpPr>
          <p:cNvPr id="19" name="Shape 411"/>
          <p:cNvSpPr/>
          <p:nvPr/>
        </p:nvSpPr>
        <p:spPr>
          <a:xfrm>
            <a:off x="4602424" y="1097180"/>
            <a:ext cx="4019728" cy="1375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0000"/>
                </a:solidFill>
              </a:rPr>
              <a:t>Systematics </a:t>
            </a:r>
          </a:p>
          <a:p>
            <a:pPr marL="228600" lvl="0" indent="-228600" algn="l">
              <a:buSzPct val="100000"/>
              <a:buChar char="•"/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0000"/>
                </a:solidFill>
              </a:rPr>
              <a:t>Neutrino oscillation parameters</a:t>
            </a:r>
          </a:p>
          <a:p>
            <a:pPr marL="228600" lvl="0" indent="-228600" algn="l">
              <a:buSzPct val="100000"/>
              <a:buChar char="•"/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FF0000"/>
                </a:solidFill>
              </a:rPr>
              <a:t>Atmospheric neutrino flux parameters</a:t>
            </a:r>
          </a:p>
        </p:txBody>
      </p:sp>
      <p:pic>
        <p:nvPicPr>
          <p:cNvPr id="22" name="Immagine 18">
            <a:extLst>
              <a:ext uri="{FF2B5EF4-FFF2-40B4-BE49-F238E27FC236}">
                <a16:creationId xmlns="" xmlns:a16="http://schemas.microsoft.com/office/drawing/2014/main" id="{D12782D5-97FF-F842-8CB4-929F587C7E4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5544" t="-8190" r="-4723" b="-4921"/>
          <a:stretch/>
        </p:blipFill>
        <p:spPr>
          <a:xfrm>
            <a:off x="317552" y="932169"/>
            <a:ext cx="3489949" cy="248910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04896601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Sensitivity to sterile </a:t>
            </a:r>
            <a:r>
              <a:rPr lang="en-US" dirty="0" smtClean="0"/>
              <a:t>neutrinos </a:t>
            </a:r>
            <a:endParaRPr lang="en-US" dirty="0"/>
          </a:p>
        </p:txBody>
      </p:sp>
      <p:pic>
        <p:nvPicPr>
          <p:cNvPr id="4" name="Picture 3" descr="Screen Shot 2019-09-22 at 22.52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29" y="1553882"/>
            <a:ext cx="3040642" cy="22666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7585" y="944863"/>
            <a:ext cx="1542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ANTARES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2878" y="1069025"/>
            <a:ext cx="2998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distortion in the 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dirty="0"/>
              <a:t> oscillation </a:t>
            </a:r>
            <a:r>
              <a:rPr lang="en-US" sz="1600" dirty="0" smtClean="0"/>
              <a:t>pattern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Honda model (2014 @ Gran </a:t>
            </a:r>
            <a:r>
              <a:rPr lang="en-US" sz="1600" dirty="0" err="1"/>
              <a:t>Sasso</a:t>
            </a:r>
            <a:r>
              <a:rPr lang="en-US" sz="1600" dirty="0"/>
              <a:t> site</a:t>
            </a:r>
            <a:r>
              <a:rPr lang="en-US" sz="16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PREM for the Earth </a:t>
            </a:r>
            <a:r>
              <a:rPr lang="en-US" sz="1600" dirty="0" smtClean="0"/>
              <a:t>interior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310044" y="4160090"/>
            <a:ext cx="26548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J. High </a:t>
            </a:r>
            <a:r>
              <a:rPr lang="en-US" sz="1400" dirty="0" err="1"/>
              <a:t>Energ</a:t>
            </a:r>
            <a:r>
              <a:rPr lang="en-US" sz="1400" dirty="0"/>
              <a:t>. Phys. </a:t>
            </a:r>
            <a:r>
              <a:rPr lang="en-US" sz="1400" dirty="0" smtClean="0"/>
              <a:t>06 (</a:t>
            </a:r>
            <a:r>
              <a:rPr lang="en-US" sz="1400" dirty="0"/>
              <a:t>2019</a:t>
            </a:r>
            <a:r>
              <a:rPr lang="en-US" sz="1400" dirty="0" smtClean="0"/>
              <a:t>) </a:t>
            </a:r>
            <a:r>
              <a:rPr lang="is-IS" sz="1400" dirty="0" smtClean="0"/>
              <a:t>113</a:t>
            </a:r>
            <a:endParaRPr lang="en-US" sz="1400" dirty="0"/>
          </a:p>
        </p:txBody>
      </p:sp>
      <p:pic>
        <p:nvPicPr>
          <p:cNvPr id="9" name="Picture 8" descr="Screen Shot 2019-09-22 at 23.02.5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3"/>
          <a:stretch/>
        </p:blipFill>
        <p:spPr>
          <a:xfrm>
            <a:off x="5722471" y="1494116"/>
            <a:ext cx="3421529" cy="23448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37044" y="858205"/>
            <a:ext cx="2416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KM3NeT/ORCA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 descr="Screen Shot 2019-09-22 at 23.30.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117" y="3585882"/>
            <a:ext cx="3721764" cy="326789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44235" y="4407647"/>
            <a:ext cx="23593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ORCA: competitive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sensitivity to constrain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low sterile masses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58469" y="5363882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5D4CFF"/>
                </a:solidFill>
              </a:rPr>
              <a:t>KM3NeT/ORCA - 3 years</a:t>
            </a:r>
            <a:endParaRPr lang="en-US" b="1" dirty="0">
              <a:solidFill>
                <a:srgbClr val="5D4CFF"/>
              </a:solidFill>
            </a:endParaRPr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4177107" y="5468472"/>
            <a:ext cx="544305" cy="80076"/>
          </a:xfrm>
          <a:prstGeom prst="straightConnector1">
            <a:avLst/>
          </a:prstGeom>
          <a:ln w="38100" cmpd="sng">
            <a:solidFill>
              <a:srgbClr val="5D4C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08346" y="6091910"/>
            <a:ext cx="192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>
                <a:hlinkClick r:id="rId6"/>
              </a:rPr>
              <a:t>PoS(ICRC2019)870</a:t>
            </a:r>
            <a:r>
              <a:rPr lang="is-I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38760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KM3NeT status</a:t>
            </a:r>
            <a:endParaRPr lang="en-US" dirty="0"/>
          </a:p>
        </p:txBody>
      </p:sp>
      <p:pic>
        <p:nvPicPr>
          <p:cNvPr id="4" name="Upgoing_4DUS_Run5690.51110.mov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6059629" y="-292245"/>
            <a:ext cx="3897172" cy="7150245"/>
          </a:xfrm>
          <a:prstGeom prst="rect">
            <a:avLst/>
          </a:prstGeom>
        </p:spPr>
      </p:pic>
      <p:sp>
        <p:nvSpPr>
          <p:cNvPr id="8" name="Shape 448"/>
          <p:cNvSpPr/>
          <p:nvPr/>
        </p:nvSpPr>
        <p:spPr>
          <a:xfrm>
            <a:off x="3890588" y="24724"/>
            <a:ext cx="2040572" cy="759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dirty="0">
                <a:solidFill>
                  <a:srgbClr val="0000FF"/>
                </a:solidFill>
              </a:rPr>
              <a:t>DUs </a:t>
            </a:r>
            <a:r>
              <a:rPr lang="en-US" sz="2000" dirty="0" smtClean="0">
                <a:solidFill>
                  <a:srgbClr val="0000FF"/>
                </a:solidFill>
              </a:rPr>
              <a:t>in data taking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FF0000"/>
                </a:solidFill>
              </a:rPr>
              <a:t>TODAY</a:t>
            </a:r>
            <a:r>
              <a:rPr sz="2000" dirty="0" smtClean="0">
                <a:solidFill>
                  <a:srgbClr val="FF0000"/>
                </a:solidFill>
              </a:rPr>
              <a:t> </a:t>
            </a:r>
            <a:endParaRPr sz="2000" dirty="0">
              <a:solidFill>
                <a:srgbClr val="FF0000"/>
              </a:solidFill>
            </a:endParaRPr>
          </a:p>
        </p:txBody>
      </p:sp>
      <p:pic>
        <p:nvPicPr>
          <p:cNvPr id="10" name="Schermata 2019-07-23 alle 06.39.14.png"/>
          <p:cNvPicPr>
            <a:picLocks/>
          </p:cNvPicPr>
          <p:nvPr/>
        </p:nvPicPr>
        <p:blipFill rotWithShape="1">
          <a:blip r:embed="rId5">
            <a:extLst/>
          </a:blip>
          <a:srcRect t="1573" b="1"/>
          <a:stretch/>
        </p:blipFill>
        <p:spPr>
          <a:xfrm>
            <a:off x="196765" y="894435"/>
            <a:ext cx="3826693" cy="2795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Schermata 2019-07-23 alle 06.40.37.png"/>
          <p:cNvPicPr/>
          <p:nvPr/>
        </p:nvPicPr>
        <p:blipFill rotWithShape="1">
          <a:blip r:embed="rId6">
            <a:extLst/>
          </a:blip>
          <a:srcRect t="2259"/>
          <a:stretch/>
        </p:blipFill>
        <p:spPr>
          <a:xfrm>
            <a:off x="169934" y="4015972"/>
            <a:ext cx="3912660" cy="2636315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453"/>
          <p:cNvSpPr/>
          <p:nvPr/>
        </p:nvSpPr>
        <p:spPr>
          <a:xfrm>
            <a:off x="4327663" y="1363641"/>
            <a:ext cx="1398494" cy="759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3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2000" dirty="0"/>
              <a:t>4 DUs </a:t>
            </a:r>
            <a:endParaRPr lang="en-US" sz="2000" dirty="0" smtClean="0"/>
          </a:p>
          <a:p>
            <a:pPr lvl="0">
              <a:defRPr sz="1800"/>
            </a:pPr>
            <a:r>
              <a:rPr lang="en-US" sz="2000" dirty="0"/>
              <a:t>@</a:t>
            </a:r>
            <a:r>
              <a:rPr sz="2000" dirty="0" smtClean="0"/>
              <a:t>ORCA</a:t>
            </a:r>
            <a:r>
              <a:rPr lang="en-US" sz="2000" dirty="0" smtClean="0"/>
              <a:t> site</a:t>
            </a:r>
            <a:endParaRPr sz="2000" dirty="0"/>
          </a:p>
        </p:txBody>
      </p:sp>
      <p:sp>
        <p:nvSpPr>
          <p:cNvPr id="15" name="Shape 456"/>
          <p:cNvSpPr/>
          <p:nvPr/>
        </p:nvSpPr>
        <p:spPr>
          <a:xfrm>
            <a:off x="6060428" y="2577058"/>
            <a:ext cx="1747581" cy="575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1437" tIns="71437" rIns="71437" bIns="71437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dirty="0" smtClean="0">
                <a:solidFill>
                  <a:srgbClr val="FFFF00"/>
                </a:solidFill>
              </a:rPr>
              <a:t>July </a:t>
            </a:r>
            <a:r>
              <a:rPr sz="1400" dirty="0" smtClean="0">
                <a:solidFill>
                  <a:srgbClr val="FFFF00"/>
                </a:solidFill>
              </a:rPr>
              <a:t>18</a:t>
            </a:r>
            <a:r>
              <a:rPr sz="1400" baseline="30000" dirty="0" smtClean="0">
                <a:solidFill>
                  <a:srgbClr val="FFFF00"/>
                </a:solidFill>
              </a:rPr>
              <a:t>th</a:t>
            </a:r>
            <a:endParaRPr sz="1400" dirty="0">
              <a:solidFill>
                <a:srgbClr val="FFFF00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rgbClr val="FFFF00"/>
                </a:solidFill>
              </a:rPr>
              <a:t>cos(θ)=-0.95</a:t>
            </a:r>
          </a:p>
        </p:txBody>
      </p:sp>
      <p:sp>
        <p:nvSpPr>
          <p:cNvPr id="16" name="Shape 453"/>
          <p:cNvSpPr/>
          <p:nvPr/>
        </p:nvSpPr>
        <p:spPr>
          <a:xfrm>
            <a:off x="4408512" y="4512363"/>
            <a:ext cx="1377079" cy="759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3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lang="en-US" sz="2000" dirty="0" smtClean="0"/>
              <a:t>1</a:t>
            </a:r>
            <a:r>
              <a:rPr sz="2000" dirty="0" smtClean="0"/>
              <a:t> DU</a:t>
            </a:r>
            <a:endParaRPr lang="en-US" sz="2000" dirty="0" smtClean="0"/>
          </a:p>
          <a:p>
            <a:pPr lvl="0">
              <a:defRPr sz="1800"/>
            </a:pPr>
            <a:r>
              <a:rPr lang="en-US" sz="2000" dirty="0" smtClean="0"/>
              <a:t>@</a:t>
            </a:r>
            <a:r>
              <a:rPr lang="en-US" sz="2000" dirty="0"/>
              <a:t>A</a:t>
            </a:r>
            <a:r>
              <a:rPr sz="2000" dirty="0" smtClean="0"/>
              <a:t>RCA</a:t>
            </a:r>
            <a:r>
              <a:rPr lang="en-US" sz="2000" dirty="0" smtClean="0"/>
              <a:t> site</a:t>
            </a:r>
            <a:endParaRPr sz="2000" dirty="0"/>
          </a:p>
        </p:txBody>
      </p:sp>
      <p:pic>
        <p:nvPicPr>
          <p:cNvPr id="1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796173" y="-123711"/>
            <a:ext cx="695653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8060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4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 descr="ani_gold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462" y="742444"/>
            <a:ext cx="4337538" cy="526522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89" y="0"/>
            <a:ext cx="7886700" cy="780093"/>
          </a:xfrm>
        </p:spPr>
        <p:txBody>
          <a:bodyPr/>
          <a:lstStyle/>
          <a:p>
            <a:r>
              <a:rPr lang="en-US" dirty="0"/>
              <a:t>The concept of Cherenkov neutrino </a:t>
            </a:r>
            <a:r>
              <a:rPr lang="en-US" dirty="0" smtClean="0"/>
              <a:t>telescopes</a:t>
            </a:r>
            <a:endParaRPr lang="en-US" dirty="0"/>
          </a:p>
        </p:txBody>
      </p:sp>
      <p:cxnSp>
        <p:nvCxnSpPr>
          <p:cNvPr id="68" name="Connettore 2 4"/>
          <p:cNvCxnSpPr/>
          <p:nvPr/>
        </p:nvCxnSpPr>
        <p:spPr>
          <a:xfrm flipV="1">
            <a:off x="3038624" y="5257012"/>
            <a:ext cx="1708594" cy="937329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Star"/>
          <p:cNvSpPr/>
          <p:nvPr/>
        </p:nvSpPr>
        <p:spPr>
          <a:xfrm>
            <a:off x="4762359" y="5059964"/>
            <a:ext cx="206798" cy="242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2337" y="5735"/>
                </a:lnTo>
                <a:lnTo>
                  <a:pt x="16699" y="1750"/>
                </a:lnTo>
                <a:lnTo>
                  <a:pt x="14923" y="7414"/>
                </a:lnTo>
                <a:lnTo>
                  <a:pt x="20725" y="6444"/>
                </a:lnTo>
                <a:lnTo>
                  <a:pt x="16200" y="10239"/>
                </a:lnTo>
                <a:lnTo>
                  <a:pt x="21600" y="12592"/>
                </a:lnTo>
                <a:lnTo>
                  <a:pt x="15763" y="13313"/>
                </a:lnTo>
                <a:lnTo>
                  <a:pt x="19046" y="18242"/>
                </a:lnTo>
                <a:lnTo>
                  <a:pt x="13749" y="15660"/>
                </a:lnTo>
                <a:lnTo>
                  <a:pt x="13874" y="21600"/>
                </a:lnTo>
                <a:lnTo>
                  <a:pt x="10800" y="16535"/>
                </a:lnTo>
                <a:lnTo>
                  <a:pt x="7726" y="21600"/>
                </a:lnTo>
                <a:lnTo>
                  <a:pt x="7851" y="15660"/>
                </a:lnTo>
                <a:lnTo>
                  <a:pt x="2554" y="18242"/>
                </a:lnTo>
                <a:lnTo>
                  <a:pt x="5837" y="13313"/>
                </a:lnTo>
                <a:lnTo>
                  <a:pt x="0" y="12592"/>
                </a:lnTo>
                <a:lnTo>
                  <a:pt x="5400" y="10239"/>
                </a:lnTo>
                <a:lnTo>
                  <a:pt x="875" y="6444"/>
                </a:lnTo>
                <a:lnTo>
                  <a:pt x="6677" y="7414"/>
                </a:lnTo>
                <a:lnTo>
                  <a:pt x="4901" y="1750"/>
                </a:lnTo>
                <a:lnTo>
                  <a:pt x="9263" y="5735"/>
                </a:lnTo>
                <a:close/>
              </a:path>
            </a:pathLst>
          </a:custGeom>
          <a:solidFill>
            <a:srgbClr val="FFFB00"/>
          </a:solidFill>
          <a:ln w="25400" cap="flat">
            <a:solidFill>
              <a:srgbClr val="FF2600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ctr" defTabSz="245359" hangingPunct="0">
              <a:defRPr b="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  <a:latin typeface="Papyrus"/>
                <a:ea typeface="Papyrus"/>
                <a:cs typeface="Papyrus"/>
                <a:sym typeface="Papyrus"/>
              </a:defRPr>
            </a:pPr>
            <a:endParaRPr sz="1300" kern="0">
              <a:solidFill>
                <a:srgbClr val="FFFFFF"/>
              </a:solidFill>
              <a:effectLst>
                <a:outerShdw blurRad="76200" dist="12700" dir="5400000" rotWithShape="0">
                  <a:srgbClr val="000000">
                    <a:alpha val="50000"/>
                  </a:srgbClr>
                </a:outerShdw>
              </a:effectLst>
              <a:latin typeface="Papyrus"/>
              <a:ea typeface="Papyrus"/>
              <a:cs typeface="Papyrus"/>
              <a:sym typeface="Papyrus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39903"/>
            <a:ext cx="4266263" cy="35291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4" name="Rettangolo 2"/>
          <p:cNvSpPr/>
          <p:nvPr/>
        </p:nvSpPr>
        <p:spPr>
          <a:xfrm>
            <a:off x="0" y="2226279"/>
            <a:ext cx="12660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>
                <a:solidFill>
                  <a:srgbClr val="FFFFFF"/>
                </a:solidFill>
                <a:latin typeface=""/>
              </a:rPr>
              <a:t>Moisej Markov</a:t>
            </a:r>
            <a:endParaRPr lang="it-IT" dirty="0"/>
          </a:p>
        </p:txBody>
      </p:sp>
      <p:sp>
        <p:nvSpPr>
          <p:cNvPr id="15" name="Rettangolo 6"/>
          <p:cNvSpPr/>
          <p:nvPr/>
        </p:nvSpPr>
        <p:spPr>
          <a:xfrm>
            <a:off x="3099400" y="2252182"/>
            <a:ext cx="1527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>
                <a:solidFill>
                  <a:srgbClr val="FFFFFF"/>
                </a:solidFill>
                <a:latin typeface=""/>
              </a:rPr>
              <a:t>Bruno Pontecorvo</a:t>
            </a:r>
            <a:endParaRPr lang="it-IT" dirty="0"/>
          </a:p>
        </p:txBody>
      </p:sp>
      <p:sp>
        <p:nvSpPr>
          <p:cNvPr id="8" name="Rectangle 7"/>
          <p:cNvSpPr/>
          <p:nvPr/>
        </p:nvSpPr>
        <p:spPr>
          <a:xfrm>
            <a:off x="889909" y="4595354"/>
            <a:ext cx="19543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1960, Rochester Conference</a:t>
            </a:r>
          </a:p>
        </p:txBody>
      </p:sp>
      <p:sp>
        <p:nvSpPr>
          <p:cNvPr id="9" name="Rectangle 8"/>
          <p:cNvSpPr/>
          <p:nvPr/>
        </p:nvSpPr>
        <p:spPr>
          <a:xfrm>
            <a:off x="1654191" y="4846345"/>
            <a:ext cx="685069" cy="250673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ttangolo 2"/>
          <p:cNvSpPr/>
          <p:nvPr/>
        </p:nvSpPr>
        <p:spPr>
          <a:xfrm>
            <a:off x="0" y="3055565"/>
            <a:ext cx="13516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400" dirty="0" smtClean="0">
                <a:solidFill>
                  <a:srgbClr val="FFFFFF"/>
                </a:solidFill>
                <a:latin typeface=""/>
              </a:rPr>
              <a:t>Moisej Markov</a:t>
            </a:r>
            <a:endParaRPr lang="it-IT" sz="1400" dirty="0"/>
          </a:p>
        </p:txBody>
      </p:sp>
      <p:sp>
        <p:nvSpPr>
          <p:cNvPr id="27" name="Rettangolo 6"/>
          <p:cNvSpPr/>
          <p:nvPr/>
        </p:nvSpPr>
        <p:spPr>
          <a:xfrm>
            <a:off x="2431040" y="3081468"/>
            <a:ext cx="16218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400" dirty="0" smtClean="0">
                <a:solidFill>
                  <a:srgbClr val="FFFFFF"/>
                </a:solidFill>
                <a:latin typeface=""/>
              </a:rPr>
              <a:t>Bruno Pontecorvo</a:t>
            </a:r>
            <a:endParaRPr lang="it-IT" sz="1400" dirty="0"/>
          </a:p>
        </p:txBody>
      </p:sp>
      <p:sp>
        <p:nvSpPr>
          <p:cNvPr id="28" name="Rectangle 27"/>
          <p:cNvSpPr/>
          <p:nvPr/>
        </p:nvSpPr>
        <p:spPr>
          <a:xfrm>
            <a:off x="4879028" y="4294864"/>
            <a:ext cx="319490" cy="1671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350069" y="541683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ν</a:t>
            </a:r>
            <a:r>
              <a:rPr lang="it-IT" baseline="-25000" dirty="0"/>
              <a:t>μ</a:t>
            </a:r>
            <a:endParaRPr lang="en-US" dirty="0"/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pic>
        <p:nvPicPr>
          <p:cNvPr id="21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1012504"/>
            <a:ext cx="4771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Photomultipliers (PMTs) collecting Cherenkov photons due to relativistic charged particles from</a:t>
            </a:r>
            <a:r>
              <a:rPr lang="en-US" sz="2000" dirty="0" smtClean="0">
                <a:latin typeface="Symbol" charset="2"/>
                <a:cs typeface="Symbol" charset="2"/>
              </a:rPr>
              <a:t> n </a:t>
            </a:r>
            <a:r>
              <a:rPr lang="en-US" sz="1600" dirty="0" smtClean="0"/>
              <a:t>interactions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Parent </a:t>
            </a:r>
            <a:r>
              <a:rPr lang="en-US" sz="1600" dirty="0">
                <a:latin typeface="Symbol" charset="2"/>
                <a:cs typeface="Symbol" charset="2"/>
              </a:rPr>
              <a:t>n 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 smtClean="0"/>
              <a:t>direction reconstructed using time &amp; position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42465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KM3_NeuARCA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432773"/>
            <a:ext cx="3258154" cy="3080675"/>
          </a:xfrm>
          <a:prstGeom prst="rect">
            <a:avLst/>
          </a:prstGeom>
          <a:ln w="12700">
            <a:miter lim="400000"/>
          </a:ln>
        </p:spPr>
      </p:pic>
      <p:pic>
        <p:nvPicPr>
          <p:cNvPr id="500" name="KM3_NeuORCA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72550" y="2347072"/>
            <a:ext cx="3770187" cy="3229510"/>
          </a:xfrm>
          <a:prstGeom prst="rect">
            <a:avLst/>
          </a:prstGeom>
          <a:ln w="12700">
            <a:miter lim="400000"/>
          </a:ln>
        </p:spPr>
      </p:pic>
      <p:sp>
        <p:nvSpPr>
          <p:cNvPr id="501" name="Shape 501"/>
          <p:cNvSpPr/>
          <p:nvPr/>
        </p:nvSpPr>
        <p:spPr>
          <a:xfrm>
            <a:off x="2339590" y="771948"/>
            <a:ext cx="5177530" cy="429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0004" tIns="30004" rIns="30004" bIns="30004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008000"/>
                </a:solidFill>
              </a:rPr>
              <a:t>Up-going atmospheric neutrino selection</a:t>
            </a:r>
          </a:p>
        </p:txBody>
      </p:sp>
      <p:sp>
        <p:nvSpPr>
          <p:cNvPr id="502" name="Shape 502"/>
          <p:cNvSpPr/>
          <p:nvPr/>
        </p:nvSpPr>
        <p:spPr>
          <a:xfrm>
            <a:off x="107327" y="1267853"/>
            <a:ext cx="2764266" cy="522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>
            <a:lvl1pPr>
              <a:defRPr sz="43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1600" dirty="0" smtClean="0">
                <a:solidFill>
                  <a:srgbClr val="FF0000"/>
                </a:solidFill>
              </a:rPr>
              <a:t>ARCA2</a:t>
            </a:r>
            <a:r>
              <a:rPr lang="en-US" sz="1600" dirty="0" smtClean="0">
                <a:solidFill>
                  <a:srgbClr val="FF0000"/>
                </a:solidFill>
              </a:rPr>
              <a:t> = 2 DUs @ ARCA SITE</a:t>
            </a:r>
          </a:p>
          <a:p>
            <a:pPr lvl="0">
              <a:defRPr sz="1800"/>
            </a:pPr>
            <a:r>
              <a:rPr lang="en-US" sz="1400" dirty="0">
                <a:solidFill>
                  <a:srgbClr val="FF0000"/>
                </a:solidFill>
              </a:rPr>
              <a:t>Dec 23</a:t>
            </a:r>
            <a:r>
              <a:rPr lang="en-US" sz="1400" baseline="30000" dirty="0">
                <a:solidFill>
                  <a:srgbClr val="FF0000"/>
                </a:solidFill>
              </a:rPr>
              <a:t>rd</a:t>
            </a:r>
            <a:r>
              <a:rPr lang="en-US" sz="1400" dirty="0">
                <a:solidFill>
                  <a:srgbClr val="FF0000"/>
                </a:solidFill>
              </a:rPr>
              <a:t> 2016 - Mar 2</a:t>
            </a:r>
            <a:r>
              <a:rPr lang="en-US" sz="1400" baseline="30000" dirty="0">
                <a:solidFill>
                  <a:srgbClr val="FF0000"/>
                </a:solidFill>
              </a:rPr>
              <a:t>nd</a:t>
            </a:r>
            <a:r>
              <a:rPr lang="en-US" sz="1400" dirty="0">
                <a:solidFill>
                  <a:srgbClr val="FF0000"/>
                </a:solidFill>
              </a:rPr>
              <a:t>  </a:t>
            </a:r>
            <a:r>
              <a:rPr lang="en-US" sz="1400" dirty="0" smtClean="0">
                <a:solidFill>
                  <a:srgbClr val="FF0000"/>
                </a:solidFill>
              </a:rPr>
              <a:t>2017</a:t>
            </a:r>
          </a:p>
        </p:txBody>
      </p:sp>
      <p:sp>
        <p:nvSpPr>
          <p:cNvPr id="504" name="Shape 504"/>
          <p:cNvSpPr/>
          <p:nvPr/>
        </p:nvSpPr>
        <p:spPr>
          <a:xfrm>
            <a:off x="97615" y="1854083"/>
            <a:ext cx="3657546" cy="429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/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1200" dirty="0" smtClean="0">
                <a:solidFill>
                  <a:srgbClr val="FF0000"/>
                </a:solidFill>
              </a:rPr>
              <a:t>E</a:t>
            </a:r>
            <a:r>
              <a:rPr lang="en-US" sz="1200" baseline="-5999" dirty="0" smtClean="0">
                <a:solidFill>
                  <a:srgbClr val="FF0000"/>
                </a:solidFill>
              </a:rPr>
              <a:t>th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∼100 </a:t>
            </a:r>
            <a:r>
              <a:rPr lang="en-US" sz="1200" dirty="0" err="1" smtClean="0">
                <a:solidFill>
                  <a:srgbClr val="FF0000"/>
                </a:solidFill>
              </a:rPr>
              <a:t>GeV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 dirty="0" smtClean="0">
                <a:solidFill>
                  <a:srgbClr val="FF0000"/>
                </a:solidFill>
              </a:rPr>
              <a:t>trigger </a:t>
            </a:r>
            <a:r>
              <a:rPr sz="1200" dirty="0">
                <a:solidFill>
                  <a:srgbClr val="FF0000"/>
                </a:solidFill>
              </a:rPr>
              <a:t>rate μ</a:t>
            </a:r>
            <a:r>
              <a:rPr sz="1200" baseline="-5999" dirty="0">
                <a:solidFill>
                  <a:srgbClr val="FF0000"/>
                </a:solidFill>
              </a:rPr>
              <a:t>atm</a:t>
            </a:r>
            <a:r>
              <a:rPr sz="1200" dirty="0">
                <a:solidFill>
                  <a:srgbClr val="FF0000"/>
                </a:solidFill>
              </a:rPr>
              <a:t> ∼0.2 Hz </a:t>
            </a:r>
            <a:r>
              <a:rPr lang="en-US" sz="1200" dirty="0" smtClean="0">
                <a:solidFill>
                  <a:srgbClr val="FF0000"/>
                </a:solidFill>
              </a:rPr>
              <a:t>;  </a:t>
            </a:r>
            <a:r>
              <a:rPr sz="1200" dirty="0" smtClean="0">
                <a:solidFill>
                  <a:srgbClr val="FF0000"/>
                </a:solidFill>
              </a:rPr>
              <a:t> </a:t>
            </a:r>
            <a:r>
              <a:rPr sz="1200" dirty="0">
                <a:solidFill>
                  <a:srgbClr val="FF0000"/>
                </a:solidFill>
              </a:rPr>
              <a:t>ν</a:t>
            </a:r>
            <a:r>
              <a:rPr sz="1200" baseline="-5999" dirty="0">
                <a:solidFill>
                  <a:srgbClr val="FF0000"/>
                </a:solidFill>
              </a:rPr>
              <a:t>atm </a:t>
            </a:r>
            <a:r>
              <a:rPr sz="1200" dirty="0">
                <a:solidFill>
                  <a:srgbClr val="FF0000"/>
                </a:solidFill>
              </a:rPr>
              <a:t>∼1/day</a:t>
            </a:r>
          </a:p>
        </p:txBody>
      </p:sp>
      <p:sp>
        <p:nvSpPr>
          <p:cNvPr id="507" name="Shape 507"/>
          <p:cNvSpPr/>
          <p:nvPr/>
        </p:nvSpPr>
        <p:spPr>
          <a:xfrm>
            <a:off x="164390" y="5439361"/>
            <a:ext cx="3075356" cy="553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 dirty="0" smtClean="0">
                <a:solidFill>
                  <a:srgbClr val="FF0000"/>
                </a:solidFill>
              </a:rPr>
              <a:t>DATA:</a:t>
            </a:r>
            <a:r>
              <a:rPr sz="1600" dirty="0" smtClean="0">
                <a:solidFill>
                  <a:srgbClr val="FF0000"/>
                </a:solidFill>
              </a:rPr>
              <a:t> </a:t>
            </a:r>
            <a:r>
              <a:rPr sz="1600" dirty="0">
                <a:solidFill>
                  <a:srgbClr val="FF0000"/>
                </a:solidFill>
              </a:rPr>
              <a:t>∼6 neutrinos </a:t>
            </a:r>
            <a:r>
              <a:rPr sz="1600" dirty="0" err="1" smtClean="0">
                <a:solidFill>
                  <a:srgbClr val="FF0000"/>
                </a:solidFill>
              </a:rPr>
              <a:t>cos</a:t>
            </a:r>
            <a:r>
              <a:rPr sz="1600" dirty="0">
                <a:solidFill>
                  <a:srgbClr val="FF0000"/>
                </a:solidFill>
              </a:rPr>
              <a:t>(θ</a:t>
            </a:r>
            <a:r>
              <a:rPr sz="1600" baseline="-5999" dirty="0">
                <a:solidFill>
                  <a:srgbClr val="FF0000"/>
                </a:solidFill>
              </a:rPr>
              <a:t>rec</a:t>
            </a:r>
            <a:r>
              <a:rPr sz="1600" dirty="0">
                <a:solidFill>
                  <a:srgbClr val="FF0000"/>
                </a:solidFill>
              </a:rPr>
              <a:t>)&lt;-0.8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FF0000"/>
                </a:solidFill>
              </a:rPr>
              <a:t>MC: μ</a:t>
            </a:r>
            <a:r>
              <a:rPr sz="1600" baseline="-5999" dirty="0">
                <a:solidFill>
                  <a:srgbClr val="FF0000"/>
                </a:solidFill>
              </a:rPr>
              <a:t>atm</a:t>
            </a:r>
            <a:r>
              <a:rPr sz="1600" dirty="0">
                <a:solidFill>
                  <a:srgbClr val="FF0000"/>
                </a:solidFill>
              </a:rPr>
              <a:t> 0 </a:t>
            </a:r>
            <a:r>
              <a:rPr lang="en-US" sz="1600" dirty="0" smtClean="0">
                <a:solidFill>
                  <a:srgbClr val="FF0000"/>
                </a:solidFill>
              </a:rPr>
              <a:t>+</a:t>
            </a:r>
            <a:r>
              <a:rPr sz="1600" dirty="0" smtClean="0">
                <a:solidFill>
                  <a:srgbClr val="FF0000"/>
                </a:solidFill>
              </a:rPr>
              <a:t> </a:t>
            </a:r>
            <a:r>
              <a:rPr sz="1600" dirty="0">
                <a:solidFill>
                  <a:srgbClr val="FF0000"/>
                </a:solidFill>
              </a:rPr>
              <a:t>ν</a:t>
            </a:r>
            <a:r>
              <a:rPr sz="1600" baseline="-5999" dirty="0">
                <a:solidFill>
                  <a:srgbClr val="FF0000"/>
                </a:solidFill>
              </a:rPr>
              <a:t>atm </a:t>
            </a:r>
            <a:r>
              <a:rPr sz="1600" dirty="0">
                <a:solidFill>
                  <a:srgbClr val="FF0000"/>
                </a:solidFill>
              </a:rPr>
              <a:t>3.3</a:t>
            </a:r>
          </a:p>
        </p:txBody>
      </p:sp>
      <p:sp>
        <p:nvSpPr>
          <p:cNvPr id="508" name="Shape 508"/>
          <p:cNvSpPr/>
          <p:nvPr/>
        </p:nvSpPr>
        <p:spPr>
          <a:xfrm>
            <a:off x="984452" y="6304002"/>
            <a:ext cx="7421144" cy="553998"/>
          </a:xfrm>
          <a:prstGeom prst="rect">
            <a:avLst/>
          </a:prstGeom>
          <a:ln w="889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rgbClr val="FF0000"/>
                </a:solidFill>
              </a:rPr>
              <a:t>Good Data-MC agreement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0000"/>
                </a:solidFill>
              </a:rPr>
              <a:t>Detecting </a:t>
            </a:r>
            <a:r>
              <a:rPr dirty="0" smtClean="0">
                <a:solidFill>
                  <a:srgbClr val="FF0000"/>
                </a:solidFill>
              </a:rPr>
              <a:t>neutrinos with </a:t>
            </a:r>
            <a:r>
              <a:rPr dirty="0">
                <a:solidFill>
                  <a:srgbClr val="FF0000"/>
                </a:solidFill>
              </a:rPr>
              <a:t>1-2 DUs</a:t>
            </a:r>
          </a:p>
        </p:txBody>
      </p:sp>
      <p:sp>
        <p:nvSpPr>
          <p:cNvPr id="511" name="Shape 511"/>
          <p:cNvSpPr/>
          <p:nvPr/>
        </p:nvSpPr>
        <p:spPr>
          <a:xfrm>
            <a:off x="4736073" y="1544839"/>
            <a:ext cx="4037210" cy="4326259"/>
          </a:xfrm>
          <a:prstGeom prst="rect">
            <a:avLst/>
          </a:prstGeom>
          <a:ln w="88900">
            <a:noFill/>
            <a:miter lim="400000"/>
          </a:ln>
        </p:spPr>
        <p:txBody>
          <a:bodyPr lIns="0" tIns="0" rIns="0" bIns="0" anchor="ctr"/>
          <a:lstStyle/>
          <a:p>
            <a:pPr lvl="0">
              <a:defRPr sz="3200" cap="all" spc="512">
                <a:latin typeface="Avenir Medium"/>
                <a:ea typeface="Avenir Medium"/>
                <a:cs typeface="Avenir Medium"/>
                <a:sym typeface="Avenir Medium"/>
              </a:defRPr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512" name="Shape 512"/>
          <p:cNvSpPr/>
          <p:nvPr/>
        </p:nvSpPr>
        <p:spPr>
          <a:xfrm>
            <a:off x="594601" y="1509062"/>
            <a:ext cx="4037210" cy="4326259"/>
          </a:xfrm>
          <a:prstGeom prst="rect">
            <a:avLst/>
          </a:prstGeom>
          <a:ln w="88900">
            <a:noFill/>
            <a:miter lim="400000"/>
          </a:ln>
        </p:spPr>
        <p:txBody>
          <a:bodyPr lIns="0" tIns="0" rIns="0" bIns="0" anchor="ctr"/>
          <a:lstStyle/>
          <a:p>
            <a:pPr lvl="0">
              <a:defRPr sz="3200" cap="all" spc="512">
                <a:latin typeface="Avenir Medium"/>
                <a:ea typeface="Avenir Medium"/>
                <a:cs typeface="Avenir Medium"/>
                <a:sym typeface="Avenir Medium"/>
              </a:defRPr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800" dirty="0"/>
              <a:t>KM3NeT detectors </a:t>
            </a:r>
            <a:r>
              <a:rPr lang="mr-IN" sz="2800" dirty="0"/>
              <a:t>–</a:t>
            </a:r>
            <a:r>
              <a:rPr lang="it-IT" sz="2800" dirty="0"/>
              <a:t> first </a:t>
            </a:r>
            <a:r>
              <a:rPr lang="it-IT" sz="2800" dirty="0" err="1"/>
              <a:t>results</a:t>
            </a:r>
            <a:endParaRPr lang="it-IT" dirty="0"/>
          </a:p>
        </p:txBody>
      </p:sp>
      <p:pic>
        <p:nvPicPr>
          <p:cNvPr id="2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26753" y="0"/>
            <a:ext cx="695653" cy="720000"/>
          </a:xfrm>
          <a:prstGeom prst="rect">
            <a:avLst/>
          </a:prstGeom>
        </p:spPr>
      </p:pic>
      <p:sp>
        <p:nvSpPr>
          <p:cNvPr id="26" name="Shape 502"/>
          <p:cNvSpPr/>
          <p:nvPr/>
        </p:nvSpPr>
        <p:spPr>
          <a:xfrm>
            <a:off x="5669557" y="1287239"/>
            <a:ext cx="2764214" cy="953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>
            <a:lvl1pPr>
              <a:defRPr sz="43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lang="en-US" sz="1600" dirty="0" smtClean="0">
                <a:solidFill>
                  <a:srgbClr val="FF0000"/>
                </a:solidFill>
              </a:rPr>
              <a:t>O</a:t>
            </a:r>
            <a:r>
              <a:rPr sz="1600" dirty="0" smtClean="0">
                <a:solidFill>
                  <a:srgbClr val="FF0000"/>
                </a:solidFill>
              </a:rPr>
              <a:t>RCA</a:t>
            </a:r>
            <a:r>
              <a:rPr lang="en-US" sz="1600" dirty="0" smtClean="0">
                <a:solidFill>
                  <a:srgbClr val="FF0000"/>
                </a:solidFill>
              </a:rPr>
              <a:t>1 = 1 DU @ ORCA SITE</a:t>
            </a:r>
          </a:p>
          <a:p>
            <a:pPr lvl="0">
              <a:defRPr sz="1800"/>
            </a:pPr>
            <a:r>
              <a:rPr lang="en-US" sz="1400" dirty="0" smtClean="0">
                <a:solidFill>
                  <a:srgbClr val="FF0000"/>
                </a:solidFill>
              </a:rPr>
              <a:t>Sep 28</a:t>
            </a:r>
            <a:r>
              <a:rPr lang="en-US" sz="1400" baseline="30000" dirty="0" smtClean="0">
                <a:solidFill>
                  <a:srgbClr val="FF0000"/>
                </a:solidFill>
              </a:rPr>
              <a:t>th</a:t>
            </a:r>
            <a:r>
              <a:rPr lang="en-US" sz="1400" dirty="0" smtClean="0">
                <a:solidFill>
                  <a:srgbClr val="FF0000"/>
                </a:solidFill>
              </a:rPr>
              <a:t> 2017 </a:t>
            </a:r>
            <a:r>
              <a:rPr lang="mr-IN" sz="1400" dirty="0" smtClean="0">
                <a:solidFill>
                  <a:srgbClr val="FF0000"/>
                </a:solidFill>
              </a:rPr>
              <a:t>–</a:t>
            </a:r>
            <a:r>
              <a:rPr lang="en-US" sz="1400" dirty="0" smtClean="0">
                <a:solidFill>
                  <a:srgbClr val="FF0000"/>
                </a:solidFill>
              </a:rPr>
              <a:t> Dec 13</a:t>
            </a:r>
            <a:r>
              <a:rPr lang="en-US" sz="1400" baseline="30000" dirty="0" smtClean="0">
                <a:solidFill>
                  <a:srgbClr val="FF0000"/>
                </a:solidFill>
              </a:rPr>
              <a:t>th</a:t>
            </a:r>
            <a:r>
              <a:rPr lang="en-US" sz="1400" dirty="0" smtClean="0">
                <a:solidFill>
                  <a:srgbClr val="FF0000"/>
                </a:solidFill>
              </a:rPr>
              <a:t>  2017</a:t>
            </a:r>
          </a:p>
          <a:p>
            <a:pPr>
              <a:defRPr sz="1800"/>
            </a:pPr>
            <a:r>
              <a:rPr lang="en-US" sz="1400" dirty="0" smtClean="0">
                <a:solidFill>
                  <a:srgbClr val="FF0000"/>
                </a:solidFill>
              </a:rPr>
              <a:t>Mar 13</a:t>
            </a:r>
            <a:r>
              <a:rPr lang="en-US" sz="1400" baseline="30000" dirty="0" smtClean="0">
                <a:solidFill>
                  <a:srgbClr val="FF0000"/>
                </a:solidFill>
              </a:rPr>
              <a:t>th</a:t>
            </a:r>
            <a:r>
              <a:rPr lang="en-US" sz="1400" dirty="0" smtClean="0">
                <a:solidFill>
                  <a:srgbClr val="FF0000"/>
                </a:solidFill>
              </a:rPr>
              <a:t> 2019 </a:t>
            </a:r>
            <a:r>
              <a:rPr lang="mr-IN" sz="1400" dirty="0">
                <a:solidFill>
                  <a:srgbClr val="FF0000"/>
                </a:solidFill>
              </a:rPr>
              <a:t>–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May 15</a:t>
            </a:r>
            <a:r>
              <a:rPr lang="en-US" sz="1400" baseline="30000" dirty="0" smtClean="0">
                <a:solidFill>
                  <a:srgbClr val="FF0000"/>
                </a:solidFill>
              </a:rPr>
              <a:t>th</a:t>
            </a:r>
            <a:r>
              <a:rPr lang="en-US" sz="1400" dirty="0" smtClean="0">
                <a:solidFill>
                  <a:srgbClr val="FF0000"/>
                </a:solidFill>
              </a:rPr>
              <a:t>  2019</a:t>
            </a:r>
          </a:p>
          <a:p>
            <a:pPr>
              <a:defRPr sz="1800"/>
            </a:pP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7" name="Shape 504"/>
          <p:cNvSpPr/>
          <p:nvPr/>
        </p:nvSpPr>
        <p:spPr>
          <a:xfrm>
            <a:off x="6045650" y="2014693"/>
            <a:ext cx="2576251" cy="429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/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1200" dirty="0" smtClean="0">
                <a:solidFill>
                  <a:srgbClr val="FF0000"/>
                </a:solidFill>
              </a:rPr>
              <a:t>E</a:t>
            </a:r>
            <a:r>
              <a:rPr lang="en-US" sz="1200" baseline="-5999" dirty="0" smtClean="0">
                <a:solidFill>
                  <a:srgbClr val="FF0000"/>
                </a:solidFill>
              </a:rPr>
              <a:t>th</a:t>
            </a:r>
            <a:r>
              <a:rPr lang="en-US" sz="1200" dirty="0" smtClean="0">
                <a:solidFill>
                  <a:srgbClr val="FF0000"/>
                </a:solidFill>
              </a:rPr>
              <a:t> ∼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few </a:t>
            </a:r>
            <a:r>
              <a:rPr lang="en-US" sz="1200" dirty="0" err="1" smtClean="0">
                <a:solidFill>
                  <a:srgbClr val="FF0000"/>
                </a:solidFill>
              </a:rPr>
              <a:t>GeV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 dirty="0" smtClean="0">
                <a:solidFill>
                  <a:srgbClr val="FF0000"/>
                </a:solidFill>
              </a:rPr>
              <a:t>trigger </a:t>
            </a:r>
            <a:r>
              <a:rPr sz="1200" dirty="0">
                <a:solidFill>
                  <a:srgbClr val="FF0000"/>
                </a:solidFill>
              </a:rPr>
              <a:t>rate μ</a:t>
            </a:r>
            <a:r>
              <a:rPr sz="1200" baseline="-5999" dirty="0">
                <a:solidFill>
                  <a:srgbClr val="FF0000"/>
                </a:solidFill>
              </a:rPr>
              <a:t>atm</a:t>
            </a:r>
            <a:r>
              <a:rPr sz="1200" dirty="0">
                <a:solidFill>
                  <a:srgbClr val="FF0000"/>
                </a:solidFill>
              </a:rPr>
              <a:t> </a:t>
            </a:r>
            <a:r>
              <a:rPr sz="1200" dirty="0" smtClean="0">
                <a:solidFill>
                  <a:srgbClr val="FF0000"/>
                </a:solidFill>
              </a:rPr>
              <a:t>∼2 </a:t>
            </a:r>
            <a:r>
              <a:rPr sz="1200" dirty="0">
                <a:solidFill>
                  <a:srgbClr val="FF0000"/>
                </a:solidFill>
              </a:rPr>
              <a:t>Hz </a:t>
            </a:r>
            <a:r>
              <a:rPr lang="en-US" sz="1200" dirty="0" smtClean="0">
                <a:solidFill>
                  <a:srgbClr val="FF0000"/>
                </a:solidFill>
              </a:rPr>
              <a:t>;  </a:t>
            </a:r>
            <a:r>
              <a:rPr sz="1200" dirty="0" smtClean="0">
                <a:solidFill>
                  <a:srgbClr val="FF0000"/>
                </a:solidFill>
              </a:rPr>
              <a:t> </a:t>
            </a:r>
            <a:r>
              <a:rPr sz="1200" dirty="0">
                <a:solidFill>
                  <a:srgbClr val="FF0000"/>
                </a:solidFill>
              </a:rPr>
              <a:t>ν</a:t>
            </a:r>
            <a:r>
              <a:rPr sz="1200" baseline="-5999" dirty="0">
                <a:solidFill>
                  <a:srgbClr val="FF0000"/>
                </a:solidFill>
              </a:rPr>
              <a:t>atm </a:t>
            </a:r>
            <a:r>
              <a:rPr sz="1200" dirty="0">
                <a:solidFill>
                  <a:srgbClr val="FF0000"/>
                </a:solidFill>
              </a:rPr>
              <a:t>∼</a:t>
            </a:r>
            <a:r>
              <a:rPr sz="1200" dirty="0" smtClean="0">
                <a:solidFill>
                  <a:srgbClr val="FF0000"/>
                </a:solidFill>
              </a:rPr>
              <a:t>1</a:t>
            </a:r>
            <a:r>
              <a:rPr lang="en-US" sz="1200" dirty="0" smtClean="0">
                <a:solidFill>
                  <a:srgbClr val="FF0000"/>
                </a:solidFill>
              </a:rPr>
              <a:t>0</a:t>
            </a:r>
            <a:r>
              <a:rPr sz="1200" dirty="0" smtClean="0">
                <a:solidFill>
                  <a:srgbClr val="FF0000"/>
                </a:solidFill>
              </a:rPr>
              <a:t>/</a:t>
            </a:r>
            <a:r>
              <a:rPr sz="1200" dirty="0">
                <a:solidFill>
                  <a:srgbClr val="FF0000"/>
                </a:solidFill>
              </a:rPr>
              <a:t>day</a:t>
            </a:r>
          </a:p>
        </p:txBody>
      </p:sp>
      <p:sp>
        <p:nvSpPr>
          <p:cNvPr id="28" name="Shape 507"/>
          <p:cNvSpPr/>
          <p:nvPr/>
        </p:nvSpPr>
        <p:spPr>
          <a:xfrm>
            <a:off x="5982486" y="5540577"/>
            <a:ext cx="2951141" cy="553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 dirty="0" smtClean="0">
                <a:solidFill>
                  <a:srgbClr val="FF0000"/>
                </a:solidFill>
              </a:rPr>
              <a:t>DATA:</a:t>
            </a:r>
            <a:r>
              <a:rPr sz="1600" dirty="0" smtClean="0">
                <a:solidFill>
                  <a:srgbClr val="FF0000"/>
                </a:solidFill>
              </a:rPr>
              <a:t> ∼</a:t>
            </a:r>
            <a:r>
              <a:rPr lang="en-US" sz="1600" dirty="0" smtClean="0">
                <a:solidFill>
                  <a:srgbClr val="FF0000"/>
                </a:solidFill>
              </a:rPr>
              <a:t>77</a:t>
            </a:r>
            <a:r>
              <a:rPr sz="1600" dirty="0" smtClean="0">
                <a:solidFill>
                  <a:srgbClr val="FF0000"/>
                </a:solidFill>
              </a:rPr>
              <a:t> </a:t>
            </a:r>
            <a:r>
              <a:rPr sz="1600" dirty="0">
                <a:solidFill>
                  <a:srgbClr val="FF0000"/>
                </a:solidFill>
              </a:rPr>
              <a:t>neutrinos </a:t>
            </a:r>
            <a:r>
              <a:rPr sz="1600" dirty="0" err="1" smtClean="0">
                <a:solidFill>
                  <a:srgbClr val="FF0000"/>
                </a:solidFill>
              </a:rPr>
              <a:t>cos</a:t>
            </a:r>
            <a:r>
              <a:rPr sz="1600" dirty="0">
                <a:solidFill>
                  <a:srgbClr val="FF0000"/>
                </a:solidFill>
              </a:rPr>
              <a:t>(θ</a:t>
            </a:r>
            <a:r>
              <a:rPr sz="1600" baseline="-5999" dirty="0">
                <a:solidFill>
                  <a:srgbClr val="FF0000"/>
                </a:solidFill>
              </a:rPr>
              <a:t>rec</a:t>
            </a:r>
            <a:r>
              <a:rPr sz="1600" dirty="0">
                <a:solidFill>
                  <a:srgbClr val="FF0000"/>
                </a:solidFill>
              </a:rPr>
              <a:t>)</a:t>
            </a:r>
            <a:r>
              <a:rPr sz="1600" dirty="0" smtClean="0">
                <a:solidFill>
                  <a:srgbClr val="FF0000"/>
                </a:solidFill>
              </a:rPr>
              <a:t>&lt;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0</a:t>
            </a:r>
            <a:endParaRPr sz="1600" dirty="0">
              <a:solidFill>
                <a:srgbClr val="FF0000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FF0000"/>
                </a:solidFill>
              </a:rPr>
              <a:t>MC: μ</a:t>
            </a:r>
            <a:r>
              <a:rPr sz="1600" baseline="-5999" dirty="0">
                <a:solidFill>
                  <a:srgbClr val="FF0000"/>
                </a:solidFill>
              </a:rPr>
              <a:t>atm</a:t>
            </a:r>
            <a:r>
              <a:rPr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4</a:t>
            </a:r>
            <a:r>
              <a:rPr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+</a:t>
            </a:r>
            <a:r>
              <a:rPr sz="1600" dirty="0" smtClean="0">
                <a:solidFill>
                  <a:srgbClr val="FF0000"/>
                </a:solidFill>
              </a:rPr>
              <a:t> </a:t>
            </a:r>
            <a:r>
              <a:rPr sz="1600" dirty="0">
                <a:solidFill>
                  <a:srgbClr val="FF0000"/>
                </a:solidFill>
              </a:rPr>
              <a:t>ν</a:t>
            </a:r>
            <a:r>
              <a:rPr sz="1600" baseline="-5999" dirty="0">
                <a:solidFill>
                  <a:srgbClr val="FF0000"/>
                </a:solidFill>
              </a:rPr>
              <a:t>atm </a:t>
            </a:r>
            <a:r>
              <a:rPr lang="en-US" sz="1600" dirty="0" smtClean="0">
                <a:solidFill>
                  <a:srgbClr val="FF0000"/>
                </a:solidFill>
              </a:rPr>
              <a:t>67.5</a:t>
            </a:r>
            <a:endParaRPr sz="16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892" y="6294360"/>
            <a:ext cx="192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>
                <a:hlinkClick r:id="rId5"/>
              </a:rPr>
              <a:t>PoS(ICRC2019)910</a:t>
            </a:r>
            <a:r>
              <a:rPr lang="is-I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02871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" name="KM3_DepthDep_Raw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71124" y="1711033"/>
            <a:ext cx="3145116" cy="3403637"/>
          </a:xfrm>
          <a:prstGeom prst="rect">
            <a:avLst/>
          </a:prstGeom>
          <a:ln w="12700">
            <a:miter lim="400000"/>
          </a:ln>
        </p:spPr>
      </p:pic>
      <p:pic>
        <p:nvPicPr>
          <p:cNvPr id="476" name="KM3_DepthDep_Model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94940" y="2533904"/>
            <a:ext cx="3075639" cy="3371127"/>
          </a:xfrm>
          <a:prstGeom prst="rect">
            <a:avLst/>
          </a:prstGeom>
          <a:ln w="12700">
            <a:miter lim="400000"/>
          </a:ln>
        </p:spPr>
      </p:pic>
      <p:sp>
        <p:nvSpPr>
          <p:cNvPr id="477" name="Shape 477"/>
          <p:cNvSpPr/>
          <p:nvPr/>
        </p:nvSpPr>
        <p:spPr>
          <a:xfrm>
            <a:off x="132847" y="1064000"/>
            <a:ext cx="5633400" cy="553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0004" tIns="30004" rIns="30004" bIns="30004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 dirty="0" smtClean="0">
                <a:solidFill>
                  <a:srgbClr val="FF0000"/>
                </a:solidFill>
              </a:rPr>
              <a:t>Data </a:t>
            </a:r>
            <a:r>
              <a:rPr sz="1600" dirty="0" smtClean="0">
                <a:solidFill>
                  <a:srgbClr val="FF0000"/>
                </a:solidFill>
              </a:rPr>
              <a:t>collected </a:t>
            </a:r>
            <a:r>
              <a:rPr sz="1600" dirty="0">
                <a:solidFill>
                  <a:srgbClr val="FF0000"/>
                </a:solidFill>
              </a:rPr>
              <a:t>with 2 DUs of </a:t>
            </a:r>
            <a:r>
              <a:rPr sz="1600" dirty="0" smtClean="0">
                <a:solidFill>
                  <a:srgbClr val="FF0000"/>
                </a:solidFill>
              </a:rPr>
              <a:t>ARCA</a:t>
            </a:r>
            <a:r>
              <a:rPr lang="en-US" sz="1600" dirty="0" smtClean="0">
                <a:solidFill>
                  <a:srgbClr val="FF0000"/>
                </a:solidFill>
              </a:rPr>
              <a:t> (Dec 23</a:t>
            </a:r>
            <a:r>
              <a:rPr lang="en-US" sz="1600" baseline="30000" dirty="0" smtClean="0">
                <a:solidFill>
                  <a:srgbClr val="FF0000"/>
                </a:solidFill>
              </a:rPr>
              <a:t>rd</a:t>
            </a:r>
            <a:r>
              <a:rPr lang="en-US" sz="1600" dirty="0" smtClean="0">
                <a:solidFill>
                  <a:srgbClr val="FF0000"/>
                </a:solidFill>
              </a:rPr>
              <a:t> 2016 - Mar 2</a:t>
            </a:r>
            <a:r>
              <a:rPr lang="en-US" sz="1600" baseline="30000" dirty="0" smtClean="0">
                <a:solidFill>
                  <a:srgbClr val="FF0000"/>
                </a:solidFill>
              </a:rPr>
              <a:t>nd</a:t>
            </a:r>
            <a:r>
              <a:rPr lang="en-US" sz="1600" dirty="0" smtClean="0">
                <a:solidFill>
                  <a:srgbClr val="FF0000"/>
                </a:solidFill>
              </a:rPr>
              <a:t>  2017)</a:t>
            </a:r>
            <a:r>
              <a:rPr sz="1600" dirty="0" smtClean="0">
                <a:solidFill>
                  <a:srgbClr val="FF0000"/>
                </a:solidFill>
              </a:rPr>
              <a:t> 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                          </a:t>
            </a:r>
            <a:r>
              <a:rPr sz="1600" dirty="0" smtClean="0">
                <a:solidFill>
                  <a:srgbClr val="FF0000"/>
                </a:solidFill>
              </a:rPr>
              <a:t>and </a:t>
            </a:r>
            <a:r>
              <a:rPr sz="1600" dirty="0">
                <a:solidFill>
                  <a:srgbClr val="FF0000"/>
                </a:solidFill>
              </a:rPr>
              <a:t>1 DU of ORCA </a:t>
            </a:r>
            <a:r>
              <a:rPr lang="en-US" sz="1600" dirty="0" smtClean="0">
                <a:solidFill>
                  <a:srgbClr val="FF0000"/>
                </a:solidFill>
              </a:rPr>
              <a:t> (Nov  9</a:t>
            </a:r>
            <a:r>
              <a:rPr lang="en-US" sz="1600" baseline="30000" dirty="0" smtClean="0">
                <a:solidFill>
                  <a:srgbClr val="FF0000"/>
                </a:solidFill>
              </a:rPr>
              <a:t>th</a:t>
            </a:r>
            <a:r>
              <a:rPr lang="en-US" sz="1600" dirty="0" smtClean="0">
                <a:solidFill>
                  <a:srgbClr val="FF0000"/>
                </a:solidFill>
              </a:rPr>
              <a:t>  </a:t>
            </a:r>
            <a:r>
              <a:rPr lang="en-US" sz="1600" dirty="0">
                <a:solidFill>
                  <a:srgbClr val="FF0000"/>
                </a:solidFill>
              </a:rPr>
              <a:t>2017 </a:t>
            </a:r>
            <a:r>
              <a:rPr lang="mr-IN" sz="1600" dirty="0" smtClean="0">
                <a:solidFill>
                  <a:srgbClr val="FF0000"/>
                </a:solidFill>
              </a:rPr>
              <a:t>–</a:t>
            </a:r>
            <a:r>
              <a:rPr lang="en-US" sz="1600" dirty="0" smtClean="0">
                <a:solidFill>
                  <a:srgbClr val="FF0000"/>
                </a:solidFill>
              </a:rPr>
              <a:t> Dec 13</a:t>
            </a:r>
            <a:r>
              <a:rPr lang="en-US" sz="1600" baseline="30000" dirty="0" smtClean="0">
                <a:solidFill>
                  <a:srgbClr val="FF0000"/>
                </a:solidFill>
              </a:rPr>
              <a:t>th</a:t>
            </a:r>
            <a:r>
              <a:rPr lang="en-US" sz="1600" dirty="0" smtClean="0">
                <a:solidFill>
                  <a:srgbClr val="FF0000"/>
                </a:solidFill>
              </a:rPr>
              <a:t> 2017) </a:t>
            </a:r>
            <a:endParaRPr sz="1600" dirty="0">
              <a:solidFill>
                <a:srgbClr val="FF0000"/>
              </a:solidFill>
            </a:endParaRPr>
          </a:p>
        </p:txBody>
      </p:sp>
      <p:sp>
        <p:nvSpPr>
          <p:cNvPr id="478" name="Shape 478"/>
          <p:cNvSpPr/>
          <p:nvPr/>
        </p:nvSpPr>
        <p:spPr>
          <a:xfrm>
            <a:off x="501705" y="3366197"/>
            <a:ext cx="1358523" cy="306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0004" tIns="30004" rIns="30004" bIns="30004" anchor="ctr">
            <a:spAutoFit/>
          </a:bodyPr>
          <a:lstStyle>
            <a:lvl1pPr>
              <a:defRPr sz="3900">
                <a:solidFill>
                  <a:srgbClr val="212121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FF0000"/>
                </a:solidFill>
              </a:rPr>
              <a:t>DATA</a:t>
            </a:r>
          </a:p>
        </p:txBody>
      </p:sp>
      <p:grpSp>
        <p:nvGrpSpPr>
          <p:cNvPr id="484" name="Group 484"/>
          <p:cNvGrpSpPr/>
          <p:nvPr/>
        </p:nvGrpSpPr>
        <p:grpSpPr>
          <a:xfrm>
            <a:off x="48626" y="1831156"/>
            <a:ext cx="2078654" cy="2921963"/>
            <a:chOff x="0" y="0"/>
            <a:chExt cx="5543078" cy="5843923"/>
          </a:xfrm>
        </p:grpSpPr>
        <p:pic>
          <p:nvPicPr>
            <p:cNvPr id="479" name="multiplicity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5531534" cy="57266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0" name="Shape 480"/>
            <p:cNvSpPr/>
            <p:nvPr/>
          </p:nvSpPr>
          <p:spPr>
            <a:xfrm>
              <a:off x="2175534" y="903884"/>
              <a:ext cx="2812502" cy="15773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 sz="2700">
                  <a:solidFill>
                    <a:srgbClr val="212121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100" dirty="0"/>
                <a:t>Atmospheric muons</a:t>
              </a:r>
            </a:p>
          </p:txBody>
        </p:sp>
        <p:sp>
          <p:nvSpPr>
            <p:cNvPr id="481" name="Shape 481"/>
            <p:cNvSpPr/>
            <p:nvPr/>
          </p:nvSpPr>
          <p:spPr>
            <a:xfrm flipV="1">
              <a:off x="1907144" y="519710"/>
              <a:ext cx="1" cy="3514873"/>
            </a:xfrm>
            <a:prstGeom prst="line">
              <a:avLst/>
            </a:prstGeom>
            <a:noFill/>
            <a:ln w="635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 cap="all" spc="512">
                  <a:solidFill>
                    <a:srgbClr val="55D7FF"/>
                  </a:solidFill>
                  <a:latin typeface="Avenir Medium"/>
                  <a:ea typeface="Avenir Medium"/>
                  <a:cs typeface="Avenir Medium"/>
                  <a:sym typeface="Avenir Medium"/>
                </a:defRPr>
              </a:pPr>
              <a:endParaRPr/>
            </a:p>
          </p:txBody>
        </p:sp>
        <p:sp>
          <p:nvSpPr>
            <p:cNvPr id="482" name="Shape 482"/>
            <p:cNvSpPr/>
            <p:nvPr/>
          </p:nvSpPr>
          <p:spPr>
            <a:xfrm>
              <a:off x="1924161" y="1070796"/>
              <a:ext cx="820692" cy="1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prstDash val="sysDot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 cap="all" spc="512">
                  <a:solidFill>
                    <a:srgbClr val="55D7FF"/>
                  </a:solidFill>
                  <a:latin typeface="Avenir Medium"/>
                  <a:ea typeface="Avenir Medium"/>
                  <a:cs typeface="Avenir Medium"/>
                  <a:sym typeface="Avenir Medium"/>
                </a:defRPr>
              </a:pPr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>
              <a:off x="11543" y="5287808"/>
              <a:ext cx="5531535" cy="55611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500">
                  <a:solidFill>
                    <a:srgbClr val="000000"/>
                  </a:solidFill>
                  <a:latin typeface="Avenir Medium"/>
                  <a:ea typeface="Avenir Medium"/>
                  <a:cs typeface="Avenir Medium"/>
                  <a:sym typeface="Avenir Medium"/>
                </a:defRPr>
              </a:lvl1pPr>
            </a:lstStyle>
            <a:p>
              <a:pPr lvl="0">
                <a:defRPr sz="1800"/>
              </a:pPr>
              <a:r>
                <a:rPr sz="1100"/>
                <a:t>Number of PMT in coincidence</a:t>
              </a:r>
            </a:p>
          </p:txBody>
        </p:sp>
      </p:grpSp>
      <p:sp>
        <p:nvSpPr>
          <p:cNvPr id="485" name="Shape 485"/>
          <p:cNvSpPr/>
          <p:nvPr/>
        </p:nvSpPr>
        <p:spPr>
          <a:xfrm>
            <a:off x="2623710" y="4176195"/>
            <a:ext cx="1509709" cy="337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0004" tIns="30004" rIns="30004" bIns="30004" anchor="ctr">
            <a:spAutoFit/>
          </a:bodyPr>
          <a:lstStyle>
            <a:lvl1pPr>
              <a:defRPr sz="43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1800">
                <a:solidFill>
                  <a:srgbClr val="FF0000"/>
                </a:solidFill>
              </a:rPr>
              <a:t>Multiplicities&gt;8</a:t>
            </a:r>
          </a:p>
        </p:txBody>
      </p:sp>
      <p:sp>
        <p:nvSpPr>
          <p:cNvPr id="486" name="Shape 486"/>
          <p:cNvSpPr/>
          <p:nvPr/>
        </p:nvSpPr>
        <p:spPr>
          <a:xfrm>
            <a:off x="2797225" y="2148416"/>
            <a:ext cx="595408" cy="337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0004" tIns="30004" rIns="30004" bIns="30004" anchor="ctr">
            <a:spAutoFit/>
          </a:bodyPr>
          <a:lstStyle>
            <a:lvl1pPr>
              <a:defRPr sz="43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1800">
                <a:solidFill>
                  <a:srgbClr val="FF0000"/>
                </a:solidFill>
              </a:rPr>
              <a:t>ORCA</a:t>
            </a:r>
          </a:p>
        </p:txBody>
      </p:sp>
      <p:sp>
        <p:nvSpPr>
          <p:cNvPr id="487" name="Shape 487"/>
          <p:cNvSpPr/>
          <p:nvPr/>
        </p:nvSpPr>
        <p:spPr>
          <a:xfrm>
            <a:off x="4126644" y="3633891"/>
            <a:ext cx="576135" cy="337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0004" tIns="30004" rIns="30004" bIns="30004" anchor="ctr">
            <a:spAutoFit/>
          </a:bodyPr>
          <a:lstStyle>
            <a:lvl1pPr>
              <a:defRPr sz="43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1800">
                <a:solidFill>
                  <a:srgbClr val="FF0000"/>
                </a:solidFill>
              </a:rPr>
              <a:t>ARCA</a:t>
            </a:r>
          </a:p>
        </p:txBody>
      </p:sp>
      <p:sp>
        <p:nvSpPr>
          <p:cNvPr id="488" name="Shape 488"/>
          <p:cNvSpPr/>
          <p:nvPr/>
        </p:nvSpPr>
        <p:spPr>
          <a:xfrm>
            <a:off x="95477" y="4886172"/>
            <a:ext cx="1907952" cy="614592"/>
          </a:xfrm>
          <a:prstGeom prst="rect">
            <a:avLst/>
          </a:prstGeom>
          <a:ln w="12700">
            <a:solidFill>
              <a:srgbClr val="FF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>
            <a:lvl1pPr>
              <a:defRPr sz="3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 dirty="0" smtClean="0">
                <a:solidFill>
                  <a:srgbClr val="FF0000"/>
                </a:solidFill>
              </a:rPr>
              <a:t>PMT </a:t>
            </a:r>
            <a:r>
              <a:rPr sz="1200" dirty="0">
                <a:solidFill>
                  <a:srgbClr val="FF0000"/>
                </a:solidFill>
              </a:rPr>
              <a:t>detection </a:t>
            </a:r>
            <a:r>
              <a:rPr sz="1200" dirty="0" smtClean="0">
                <a:solidFill>
                  <a:srgbClr val="FF0000"/>
                </a:solidFill>
              </a:rPr>
              <a:t>efficiency </a:t>
            </a:r>
            <a:r>
              <a:rPr lang="en-US" sz="1200" dirty="0" smtClean="0">
                <a:solidFill>
                  <a:srgbClr val="FF0000"/>
                </a:solidFill>
              </a:rPr>
              <a:t>evaluated with </a:t>
            </a:r>
            <a:r>
              <a:rPr sz="1200" dirty="0" smtClean="0">
                <a:solidFill>
                  <a:srgbClr val="FF0000"/>
                </a:solidFill>
              </a:rPr>
              <a:t>K</a:t>
            </a:r>
            <a:r>
              <a:rPr sz="1200" baseline="30000" dirty="0" smtClean="0">
                <a:solidFill>
                  <a:srgbClr val="FF0000"/>
                </a:solidFill>
              </a:rPr>
              <a:t>40</a:t>
            </a:r>
            <a:r>
              <a:rPr sz="1200" dirty="0" smtClean="0">
                <a:solidFill>
                  <a:srgbClr val="FF0000"/>
                </a:solidFill>
              </a:rPr>
              <a:t> 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 dirty="0" smtClean="0">
                <a:solidFill>
                  <a:srgbClr val="FF0000"/>
                </a:solidFill>
              </a:rPr>
              <a:t>(</a:t>
            </a:r>
            <a:r>
              <a:rPr sz="1200" dirty="0">
                <a:solidFill>
                  <a:srgbClr val="FF0000"/>
                </a:solidFill>
              </a:rPr>
              <a:t>run-by-run</a:t>
            </a:r>
            <a:r>
              <a:rPr sz="1200" dirty="0" smtClean="0">
                <a:solidFill>
                  <a:srgbClr val="FF0000"/>
                </a:solidFill>
              </a:rPr>
              <a:t>)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endParaRPr sz="1200" dirty="0">
              <a:solidFill>
                <a:srgbClr val="FF0000"/>
              </a:solidFill>
            </a:endParaRPr>
          </a:p>
        </p:txBody>
      </p:sp>
      <p:sp>
        <p:nvSpPr>
          <p:cNvPr id="489" name="Shape 489"/>
          <p:cNvSpPr/>
          <p:nvPr/>
        </p:nvSpPr>
        <p:spPr>
          <a:xfrm>
            <a:off x="5749032" y="1799737"/>
            <a:ext cx="3394968" cy="614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0004" tIns="30004" rIns="30004" bIns="30004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dirty="0" smtClean="0">
                <a:solidFill>
                  <a:srgbClr val="FF0000"/>
                </a:solidFill>
              </a:rPr>
              <a:t>Measured rate as proxy of the </a:t>
            </a:r>
            <a:r>
              <a:rPr lang="en-US" sz="1400" dirty="0" err="1" smtClean="0">
                <a:solidFill>
                  <a:srgbClr val="FF0000"/>
                </a:solidFill>
              </a:rPr>
              <a:t>muon</a:t>
            </a:r>
            <a:r>
              <a:rPr lang="en-US" sz="1400" dirty="0" smtClean="0">
                <a:solidFill>
                  <a:srgbClr val="FF0000"/>
                </a:solidFill>
              </a:rPr>
              <a:t> flux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dirty="0" smtClean="0">
                <a:solidFill>
                  <a:srgbClr val="FF0000"/>
                </a:solidFill>
              </a:rPr>
              <a:t>C</a:t>
            </a:r>
            <a:r>
              <a:rPr sz="1400" dirty="0" smtClean="0">
                <a:solidFill>
                  <a:srgbClr val="FF0000"/>
                </a:solidFill>
              </a:rPr>
              <a:t>ompared a </a:t>
            </a:r>
            <a:r>
              <a:rPr sz="1400" dirty="0">
                <a:solidFill>
                  <a:srgbClr val="FF0000"/>
                </a:solidFill>
              </a:rPr>
              <a:t>muon depth dependence model </a:t>
            </a:r>
            <a:r>
              <a:rPr sz="800" dirty="0">
                <a:solidFill>
                  <a:srgbClr val="FF0000"/>
                </a:solidFill>
              </a:rPr>
              <a:t>(Bugaev et al, Phys. Rev. D 58 1998 054001)</a:t>
            </a:r>
          </a:p>
        </p:txBody>
      </p:sp>
      <p:sp>
        <p:nvSpPr>
          <p:cNvPr id="490" name="Shape 490"/>
          <p:cNvSpPr/>
          <p:nvPr/>
        </p:nvSpPr>
        <p:spPr>
          <a:xfrm>
            <a:off x="5885074" y="1377184"/>
            <a:ext cx="2874758" cy="26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0004" tIns="30004" rIns="30004" bIns="30004" anchor="ctr">
            <a:spAutoFit/>
          </a:bodyPr>
          <a:lstStyle>
            <a:lvl1pPr>
              <a:defRPr sz="3200" u="sng">
                <a:hlinkClick r:id="rId5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1300" dirty="0" smtClean="0">
                <a:solidFill>
                  <a:srgbClr val="FF0000"/>
                </a:solidFill>
              </a:rPr>
              <a:t>https</a:t>
            </a:r>
            <a:r>
              <a:rPr sz="1300" dirty="0">
                <a:solidFill>
                  <a:srgbClr val="FF0000"/>
                </a:solidFill>
              </a:rPr>
              <a:t>://arxiv.org/pdf/1906.02704.pdf</a:t>
            </a:r>
          </a:p>
        </p:txBody>
      </p:sp>
      <p:sp>
        <p:nvSpPr>
          <p:cNvPr id="492" name="Shape 492"/>
          <p:cNvSpPr/>
          <p:nvPr/>
        </p:nvSpPr>
        <p:spPr>
          <a:xfrm>
            <a:off x="6883475" y="3625608"/>
            <a:ext cx="792183" cy="291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0004" tIns="30004" rIns="30004" bIns="30004" anchor="ctr">
            <a:spAutoFit/>
          </a:bodyPr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1500" dirty="0">
                <a:solidFill>
                  <a:srgbClr val="FF0000"/>
                </a:solidFill>
              </a:rPr>
              <a:t>RMS &lt;2%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KM3NeT detectors </a:t>
            </a:r>
            <a:r>
              <a:rPr lang="mr-IN" sz="2800" dirty="0" smtClean="0"/>
              <a:t>–</a:t>
            </a:r>
            <a:r>
              <a:rPr lang="it-IT" sz="2800" dirty="0" smtClean="0"/>
              <a:t> first </a:t>
            </a:r>
            <a:r>
              <a:rPr lang="it-IT" sz="2800" dirty="0" err="1" smtClean="0"/>
              <a:t>results</a:t>
            </a:r>
            <a:endParaRPr lang="it-IT" sz="2800" dirty="0"/>
          </a:p>
        </p:txBody>
      </p:sp>
      <p:pic>
        <p:nvPicPr>
          <p:cNvPr id="2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26753" y="0"/>
            <a:ext cx="695653" cy="7200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6193909" y="1124540"/>
            <a:ext cx="16918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Paper in preparation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368414" y="6171529"/>
            <a:ext cx="5671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Calibration</a:t>
            </a:r>
            <a:r>
              <a:rPr lang="it-IT" dirty="0" smtClean="0"/>
              <a:t> procedure and PMT </a:t>
            </a:r>
            <a:r>
              <a:rPr lang="it-IT" dirty="0" err="1" smtClean="0"/>
              <a:t>detection</a:t>
            </a:r>
            <a:r>
              <a:rPr lang="it-IT" dirty="0" smtClean="0"/>
              <a:t> </a:t>
            </a:r>
            <a:r>
              <a:rPr lang="it-IT" dirty="0" err="1" smtClean="0"/>
              <a:t>efficiency</a:t>
            </a:r>
            <a:r>
              <a:rPr lang="it-IT" dirty="0" smtClean="0"/>
              <a:t> </a:t>
            </a:r>
            <a:r>
              <a:rPr lang="it-IT" dirty="0" err="1" smtClean="0"/>
              <a:t>tested</a:t>
            </a:r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257707" y="5871055"/>
            <a:ext cx="192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>
                <a:hlinkClick r:id="rId7"/>
              </a:rPr>
              <a:t>PoS(ICRC2019)943</a:t>
            </a:r>
            <a:r>
              <a:rPr lang="is-I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38481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90" y="0"/>
            <a:ext cx="7886700" cy="780093"/>
          </a:xfrm>
        </p:spPr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148" y="1054792"/>
            <a:ext cx="8380416" cy="5483451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Mediterranean Sea is an excellent location to look at the Southern sky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Water properties allow for good angular resolution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Technological challenges have been successfully overcome</a:t>
            </a:r>
          </a:p>
          <a:p>
            <a:r>
              <a:rPr lang="en-US" sz="2000" dirty="0">
                <a:solidFill>
                  <a:srgbClr val="008000"/>
                </a:solidFill>
              </a:rPr>
              <a:t>ANTARES paved the way to Mediterranean neutrino </a:t>
            </a:r>
            <a:r>
              <a:rPr lang="en-US" sz="2000" dirty="0" smtClean="0">
                <a:solidFill>
                  <a:srgbClr val="008000"/>
                </a:solidFill>
              </a:rPr>
              <a:t>telescopes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Promising results:</a:t>
            </a:r>
          </a:p>
          <a:p>
            <a:pPr lvl="1"/>
            <a:r>
              <a:rPr lang="en-US" sz="1600" dirty="0" smtClean="0">
                <a:solidFill>
                  <a:srgbClr val="008000"/>
                </a:solidFill>
              </a:rPr>
              <a:t>Mild excess of a neutrino diffuse flux (~1.8 </a:t>
            </a:r>
            <a:r>
              <a:rPr lang="en-US" sz="16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solidFill>
                  <a:srgbClr val="008000"/>
                </a:solidFill>
                <a:cs typeface="Symbol" charset="2"/>
              </a:rPr>
              <a:t>)</a:t>
            </a:r>
          </a:p>
          <a:p>
            <a:pPr lvl="1"/>
            <a:r>
              <a:rPr lang="en-US" sz="1600" dirty="0" smtClean="0">
                <a:solidFill>
                  <a:srgbClr val="008000"/>
                </a:solidFill>
                <a:cs typeface="Symbol" charset="2"/>
              </a:rPr>
              <a:t>Interesting region identified </a:t>
            </a:r>
            <a:r>
              <a:rPr lang="en-US" sz="1600" dirty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(α=343.78° </a:t>
            </a:r>
            <a:r>
              <a:rPr lang="en-US" sz="1600" dirty="0" err="1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δ</a:t>
            </a:r>
            <a:r>
              <a:rPr lang="en-US" sz="1600" dirty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=+24.19°) in coincidence with the </a:t>
            </a:r>
            <a:endParaRPr lang="en-US" sz="1600" dirty="0" smtClean="0">
              <a:solidFill>
                <a:srgbClr val="008000"/>
              </a:solidFill>
              <a:ea typeface="Avenir Medium"/>
              <a:cs typeface="Avenir Medium"/>
              <a:sym typeface="Avenir Medium"/>
            </a:endParaRPr>
          </a:p>
          <a:p>
            <a:pPr marL="457200" lvl="1" indent="0">
              <a:buNone/>
            </a:pPr>
            <a:r>
              <a:rPr lang="en-US" sz="16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      </a:t>
            </a:r>
            <a:r>
              <a:rPr lang="en-US" sz="1600" dirty="0" err="1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Blazar</a:t>
            </a:r>
            <a:r>
              <a:rPr lang="en-US" sz="16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 </a:t>
            </a:r>
            <a:r>
              <a:rPr lang="en-US" sz="1600" dirty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MG3J225517+2409 </a:t>
            </a:r>
            <a:endParaRPr lang="en-US" sz="1600" dirty="0" smtClean="0">
              <a:solidFill>
                <a:srgbClr val="008000"/>
              </a:solidFill>
              <a:ea typeface="Avenir Medium"/>
              <a:cs typeface="Avenir Medium"/>
              <a:sym typeface="Avenir Medium"/>
            </a:endParaRPr>
          </a:p>
          <a:p>
            <a:r>
              <a:rPr lang="en-US" sz="20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KM3NeT Collaboration constantly growing, several extra</a:t>
            </a:r>
            <a:r>
              <a:rPr lang="mr-IN" sz="20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–</a:t>
            </a:r>
            <a:r>
              <a:rPr lang="en-US" sz="20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Europe Institutes  (Australia, Morocco, South Africa, Georgia</a:t>
            </a:r>
            <a:r>
              <a:rPr lang="mr-IN" sz="20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…</a:t>
            </a:r>
            <a:r>
              <a:rPr lang="en-US" sz="20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)</a:t>
            </a:r>
          </a:p>
          <a:p>
            <a:r>
              <a:rPr lang="en-US" sz="20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5 DUs in data taking </a:t>
            </a:r>
          </a:p>
          <a:p>
            <a:r>
              <a:rPr lang="en-US" sz="20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Analysis of data : </a:t>
            </a:r>
          </a:p>
          <a:p>
            <a:pPr lvl="1"/>
            <a:r>
              <a:rPr lang="en-US" sz="16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Calibration procedure tested</a:t>
            </a:r>
          </a:p>
          <a:p>
            <a:pPr lvl="1"/>
            <a:r>
              <a:rPr lang="en-US" sz="16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Reliable MC simulations</a:t>
            </a:r>
          </a:p>
          <a:p>
            <a:pPr lvl="1"/>
            <a:r>
              <a:rPr lang="en-US" sz="1600" dirty="0" err="1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SuperNovae</a:t>
            </a:r>
            <a:r>
              <a:rPr lang="en-US" sz="1600" dirty="0" smtClean="0">
                <a:solidFill>
                  <a:srgbClr val="008000"/>
                </a:solidFill>
                <a:ea typeface="Avenir Medium"/>
                <a:cs typeface="Avenir Medium"/>
                <a:sym typeface="Avenir Medium"/>
              </a:rPr>
              <a:t> alert system already active</a:t>
            </a:r>
          </a:p>
          <a:p>
            <a:pPr lvl="1"/>
            <a:endParaRPr lang="en-US" sz="1600" dirty="0" smtClean="0">
              <a:solidFill>
                <a:srgbClr val="008000"/>
              </a:solidFill>
              <a:ea typeface="Avenir Medium"/>
              <a:cs typeface="Avenir Medium"/>
              <a:sym typeface="Avenir Medium"/>
            </a:endParaRPr>
          </a:p>
        </p:txBody>
      </p:sp>
      <p:pic>
        <p:nvPicPr>
          <p:cNvPr id="6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chermata 2019-07-21 alle 07.49.57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58396" y="2253950"/>
            <a:ext cx="1685604" cy="1493532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26753" y="0"/>
            <a:ext cx="695653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704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9183" y="0"/>
            <a:ext cx="8991600" cy="78009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Mediterranean collaborations: ANTARES &amp; KM3NeT</a:t>
            </a:r>
            <a:endParaRPr lang="en-GB" sz="2800" dirty="0"/>
          </a:p>
        </p:txBody>
      </p:sp>
      <p:pic>
        <p:nvPicPr>
          <p:cNvPr id="1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73242" y="0"/>
            <a:ext cx="695653" cy="720000"/>
          </a:xfrm>
          <a:prstGeom prst="rect">
            <a:avLst/>
          </a:prstGeom>
        </p:spPr>
      </p:pic>
      <p:pic>
        <p:nvPicPr>
          <p:cNvPr id="14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ities-and-Sites-of-KM3NeT-20190918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8336"/>
            <a:ext cx="9144000" cy="5607170"/>
          </a:xfrm>
          <a:prstGeom prst="rect">
            <a:avLst/>
          </a:prstGeom>
        </p:spPr>
      </p:pic>
      <p:sp>
        <p:nvSpPr>
          <p:cNvPr id="33" name="Sun 32"/>
          <p:cNvSpPr>
            <a:spLocks noChangeAspect="1"/>
          </p:cNvSpPr>
          <p:nvPr/>
        </p:nvSpPr>
        <p:spPr>
          <a:xfrm>
            <a:off x="4566928" y="3407163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un 35"/>
          <p:cNvSpPr>
            <a:spLocks noChangeAspect="1"/>
          </p:cNvSpPr>
          <p:nvPr/>
        </p:nvSpPr>
        <p:spPr>
          <a:xfrm>
            <a:off x="6377217" y="3939010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un 37"/>
          <p:cNvSpPr>
            <a:spLocks noChangeAspect="1"/>
          </p:cNvSpPr>
          <p:nvPr/>
        </p:nvSpPr>
        <p:spPr>
          <a:xfrm>
            <a:off x="4702394" y="3457959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n 38"/>
          <p:cNvSpPr>
            <a:spLocks noChangeAspect="1"/>
          </p:cNvSpPr>
          <p:nvPr/>
        </p:nvSpPr>
        <p:spPr>
          <a:xfrm>
            <a:off x="3567855" y="3407162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un 39"/>
          <p:cNvSpPr>
            <a:spLocks noChangeAspect="1"/>
          </p:cNvSpPr>
          <p:nvPr/>
        </p:nvSpPr>
        <p:spPr>
          <a:xfrm>
            <a:off x="4202860" y="3559563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un 40"/>
          <p:cNvSpPr>
            <a:spLocks noChangeAspect="1"/>
          </p:cNvSpPr>
          <p:nvPr/>
        </p:nvSpPr>
        <p:spPr>
          <a:xfrm>
            <a:off x="3821862" y="3398697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un 41"/>
          <p:cNvSpPr>
            <a:spLocks noChangeAspect="1"/>
          </p:cNvSpPr>
          <p:nvPr/>
        </p:nvSpPr>
        <p:spPr>
          <a:xfrm>
            <a:off x="4067395" y="2831430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un 43"/>
          <p:cNvSpPr>
            <a:spLocks noChangeAspect="1"/>
          </p:cNvSpPr>
          <p:nvPr/>
        </p:nvSpPr>
        <p:spPr>
          <a:xfrm>
            <a:off x="4643128" y="3517230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un 44"/>
          <p:cNvSpPr>
            <a:spLocks noChangeAspect="1"/>
          </p:cNvSpPr>
          <p:nvPr/>
        </p:nvSpPr>
        <p:spPr>
          <a:xfrm>
            <a:off x="4041994" y="3000763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un 45"/>
          <p:cNvSpPr>
            <a:spLocks noChangeAspect="1"/>
          </p:cNvSpPr>
          <p:nvPr/>
        </p:nvSpPr>
        <p:spPr>
          <a:xfrm>
            <a:off x="4135128" y="2916096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un 46"/>
          <p:cNvSpPr>
            <a:spLocks noChangeAspect="1"/>
          </p:cNvSpPr>
          <p:nvPr/>
        </p:nvSpPr>
        <p:spPr>
          <a:xfrm>
            <a:off x="4118195" y="3720430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496734" y="3445934"/>
            <a:ext cx="4737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err="1" smtClean="0"/>
              <a:t>Saclay</a:t>
            </a:r>
            <a:endParaRPr lang="en-US" sz="800" i="1" dirty="0"/>
          </a:p>
        </p:txBody>
      </p:sp>
      <p:sp>
        <p:nvSpPr>
          <p:cNvPr id="48" name="TextBox 47"/>
          <p:cNvSpPr txBox="1"/>
          <p:nvPr/>
        </p:nvSpPr>
        <p:spPr>
          <a:xfrm>
            <a:off x="3496734" y="3970868"/>
            <a:ext cx="5919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smtClean="0"/>
              <a:t>Clermont</a:t>
            </a:r>
            <a:endParaRPr lang="en-US" sz="800" i="1" dirty="0"/>
          </a:p>
        </p:txBody>
      </p:sp>
      <p:sp>
        <p:nvSpPr>
          <p:cNvPr id="50" name="Sun 49"/>
          <p:cNvSpPr>
            <a:spLocks noChangeAspect="1"/>
          </p:cNvSpPr>
          <p:nvPr/>
        </p:nvSpPr>
        <p:spPr>
          <a:xfrm>
            <a:off x="3728728" y="3906697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un 50"/>
          <p:cNvSpPr>
            <a:spLocks noChangeAspect="1"/>
          </p:cNvSpPr>
          <p:nvPr/>
        </p:nvSpPr>
        <p:spPr>
          <a:xfrm>
            <a:off x="4084329" y="4363896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un 51"/>
          <p:cNvSpPr>
            <a:spLocks noChangeAspect="1"/>
          </p:cNvSpPr>
          <p:nvPr/>
        </p:nvSpPr>
        <p:spPr>
          <a:xfrm>
            <a:off x="3559396" y="4567096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un 52"/>
          <p:cNvSpPr>
            <a:spLocks noChangeAspect="1"/>
          </p:cNvSpPr>
          <p:nvPr/>
        </p:nvSpPr>
        <p:spPr>
          <a:xfrm>
            <a:off x="3152995" y="4905762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un 53"/>
          <p:cNvSpPr>
            <a:spLocks noChangeAspect="1"/>
          </p:cNvSpPr>
          <p:nvPr/>
        </p:nvSpPr>
        <p:spPr>
          <a:xfrm>
            <a:off x="2839731" y="5210563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un 54"/>
          <p:cNvSpPr>
            <a:spLocks noChangeAspect="1"/>
          </p:cNvSpPr>
          <p:nvPr/>
        </p:nvSpPr>
        <p:spPr>
          <a:xfrm>
            <a:off x="2805862" y="5633897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un 55"/>
          <p:cNvSpPr>
            <a:spLocks noChangeAspect="1"/>
          </p:cNvSpPr>
          <p:nvPr/>
        </p:nvSpPr>
        <p:spPr>
          <a:xfrm>
            <a:off x="2348662" y="5684697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un 56"/>
          <p:cNvSpPr>
            <a:spLocks noChangeAspect="1"/>
          </p:cNvSpPr>
          <p:nvPr/>
        </p:nvSpPr>
        <p:spPr>
          <a:xfrm>
            <a:off x="2111596" y="5972563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un 57"/>
          <p:cNvSpPr>
            <a:spLocks noChangeAspect="1"/>
          </p:cNvSpPr>
          <p:nvPr/>
        </p:nvSpPr>
        <p:spPr>
          <a:xfrm>
            <a:off x="5286595" y="5261364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un 58"/>
          <p:cNvSpPr>
            <a:spLocks noChangeAspect="1"/>
          </p:cNvSpPr>
          <p:nvPr/>
        </p:nvSpPr>
        <p:spPr>
          <a:xfrm>
            <a:off x="5278128" y="5362963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un 59"/>
          <p:cNvSpPr>
            <a:spLocks noChangeAspect="1"/>
          </p:cNvSpPr>
          <p:nvPr/>
        </p:nvSpPr>
        <p:spPr>
          <a:xfrm>
            <a:off x="5032595" y="4829563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un 60"/>
          <p:cNvSpPr>
            <a:spLocks noChangeAspect="1"/>
          </p:cNvSpPr>
          <p:nvPr/>
        </p:nvSpPr>
        <p:spPr>
          <a:xfrm>
            <a:off x="5422062" y="4744897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un 61"/>
          <p:cNvSpPr>
            <a:spLocks noChangeAspect="1"/>
          </p:cNvSpPr>
          <p:nvPr/>
        </p:nvSpPr>
        <p:spPr>
          <a:xfrm>
            <a:off x="4812462" y="4617897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un 62"/>
          <p:cNvSpPr>
            <a:spLocks noChangeAspect="1"/>
          </p:cNvSpPr>
          <p:nvPr/>
        </p:nvSpPr>
        <p:spPr>
          <a:xfrm>
            <a:off x="4795528" y="4143763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un 63"/>
          <p:cNvSpPr>
            <a:spLocks noChangeAspect="1"/>
          </p:cNvSpPr>
          <p:nvPr/>
        </p:nvSpPr>
        <p:spPr>
          <a:xfrm>
            <a:off x="4482262" y="4228430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un 65"/>
          <p:cNvSpPr>
            <a:spLocks noChangeAspect="1"/>
          </p:cNvSpPr>
          <p:nvPr/>
        </p:nvSpPr>
        <p:spPr>
          <a:xfrm>
            <a:off x="240462" y="2272630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38079" y="922866"/>
            <a:ext cx="3541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Helvetica Neue"/>
                <a:cs typeface="Helvetica Neue"/>
              </a:rPr>
              <a:t>Cities and Sites of ANTARES</a:t>
            </a:r>
            <a:endParaRPr lang="en-US" sz="2000" i="1" dirty="0">
              <a:latin typeface="Helvetica Neue"/>
              <a:cs typeface="Helvetica Neue"/>
            </a:endParaRPr>
          </a:p>
        </p:txBody>
      </p:sp>
      <p:sp>
        <p:nvSpPr>
          <p:cNvPr id="67" name="Sun 66"/>
          <p:cNvSpPr>
            <a:spLocks noChangeAspect="1"/>
          </p:cNvSpPr>
          <p:nvPr/>
        </p:nvSpPr>
        <p:spPr>
          <a:xfrm>
            <a:off x="7064595" y="2001696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un 67"/>
          <p:cNvSpPr>
            <a:spLocks noChangeAspect="1"/>
          </p:cNvSpPr>
          <p:nvPr/>
        </p:nvSpPr>
        <p:spPr>
          <a:xfrm>
            <a:off x="1324195" y="3483364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un 68"/>
          <p:cNvSpPr>
            <a:spLocks noChangeAspect="1"/>
          </p:cNvSpPr>
          <p:nvPr/>
        </p:nvSpPr>
        <p:spPr>
          <a:xfrm>
            <a:off x="8465713" y="3665966"/>
            <a:ext cx="108000" cy="10800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789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Backup slides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84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How </a:t>
            </a:r>
            <a:r>
              <a:rPr lang="it-IT" dirty="0" err="1"/>
              <a:t>does</a:t>
            </a:r>
            <a:r>
              <a:rPr lang="it-IT" dirty="0"/>
              <a:t> a </a:t>
            </a:r>
            <a:r>
              <a:rPr lang="it-IT" b="1" dirty="0" err="1">
                <a:latin typeface="Symbol" pitchFamily="18" charset="2"/>
              </a:rPr>
              <a:t>ν</a:t>
            </a:r>
            <a:r>
              <a:rPr lang="it-IT" b="1" dirty="0">
                <a:solidFill>
                  <a:srgbClr val="000086"/>
                </a:solidFill>
                <a:latin typeface="Symbol" pitchFamily="18" charset="2"/>
              </a:rPr>
              <a:t>  </a:t>
            </a:r>
            <a:r>
              <a:rPr lang="it-IT" dirty="0" err="1"/>
              <a:t>telescope</a:t>
            </a:r>
            <a:r>
              <a:rPr lang="it-IT" dirty="0"/>
              <a:t> work?</a:t>
            </a:r>
            <a:br>
              <a:rPr lang="it-IT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Immagine 5" descr="Screen Shot 2016-11-07 at 23.59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75" y="719673"/>
            <a:ext cx="8159988" cy="6119988"/>
          </a:xfrm>
          <a:prstGeom prst="rect">
            <a:avLst/>
          </a:prstGeom>
        </p:spPr>
      </p:pic>
      <p:graphicFrame>
        <p:nvGraphicFramePr>
          <p:cNvPr id="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3455918"/>
              </p:ext>
            </p:extLst>
          </p:nvPr>
        </p:nvGraphicFramePr>
        <p:xfrm>
          <a:off x="4275303" y="5549512"/>
          <a:ext cx="2099246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2" name="Equation" r:id="rId4" imgW="7315200" imgH="2654300" progId="Equation.3">
                  <p:embed/>
                </p:oleObj>
              </mc:Choice>
              <mc:Fallback>
                <p:oleObj name="Equation" r:id="rId4" imgW="7315200" imgH="2654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5303" y="5549512"/>
                        <a:ext cx="2099246" cy="6858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pic>
        <p:nvPicPr>
          <p:cNvPr id="11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849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Rettangolo 183"/>
          <p:cNvSpPr/>
          <p:nvPr/>
        </p:nvSpPr>
        <p:spPr>
          <a:xfrm>
            <a:off x="0" y="806572"/>
            <a:ext cx="9169169" cy="5748964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9525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34446" y="-34322"/>
            <a:ext cx="8229600" cy="1143000"/>
          </a:xfrm>
        </p:spPr>
        <p:txBody>
          <a:bodyPr/>
          <a:lstStyle/>
          <a:p>
            <a:r>
              <a:rPr lang="it-IT" dirty="0" smtClean="0"/>
              <a:t>Events in a neutrino telescope</a:t>
            </a:r>
            <a:endParaRPr lang="it-IT" dirty="0"/>
          </a:p>
        </p:txBody>
      </p:sp>
      <p:cxnSp>
        <p:nvCxnSpPr>
          <p:cNvPr id="20" name="Straight Connector 409"/>
          <p:cNvCxnSpPr/>
          <p:nvPr/>
        </p:nvCxnSpPr>
        <p:spPr>
          <a:xfrm flipH="1">
            <a:off x="5228102" y="1764555"/>
            <a:ext cx="35278" cy="4407828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109"/>
          <p:cNvSpPr/>
          <p:nvPr/>
        </p:nvSpPr>
        <p:spPr>
          <a:xfrm rot="10104338">
            <a:off x="7201545" y="3364467"/>
            <a:ext cx="2796277" cy="1303200"/>
          </a:xfrm>
          <a:prstGeom prst="triangle">
            <a:avLst>
              <a:gd name="adj" fmla="val 48978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7" name="Straight Connector 493"/>
          <p:cNvCxnSpPr/>
          <p:nvPr/>
        </p:nvCxnSpPr>
        <p:spPr>
          <a:xfrm flipH="1">
            <a:off x="7591666" y="1745987"/>
            <a:ext cx="35278" cy="4407828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516"/>
          <p:cNvSpPr>
            <a:spLocks noChangeAspect="1"/>
          </p:cNvSpPr>
          <p:nvPr/>
        </p:nvSpPr>
        <p:spPr>
          <a:xfrm>
            <a:off x="7645386" y="2244105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Oval 517"/>
          <p:cNvSpPr>
            <a:spLocks noChangeAspect="1"/>
          </p:cNvSpPr>
          <p:nvPr/>
        </p:nvSpPr>
        <p:spPr>
          <a:xfrm>
            <a:off x="7430010" y="2258308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Rectangle 518"/>
          <p:cNvSpPr/>
          <p:nvPr/>
        </p:nvSpPr>
        <p:spPr>
          <a:xfrm>
            <a:off x="7555230" y="2012312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Oval 512"/>
          <p:cNvSpPr>
            <a:spLocks noChangeAspect="1"/>
          </p:cNvSpPr>
          <p:nvPr/>
        </p:nvSpPr>
        <p:spPr>
          <a:xfrm>
            <a:off x="7645386" y="2925735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Rectangle 514"/>
          <p:cNvSpPr/>
          <p:nvPr/>
        </p:nvSpPr>
        <p:spPr>
          <a:xfrm>
            <a:off x="7555230" y="2693942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Oval 508"/>
          <p:cNvSpPr>
            <a:spLocks noChangeAspect="1"/>
          </p:cNvSpPr>
          <p:nvPr/>
        </p:nvSpPr>
        <p:spPr>
          <a:xfrm>
            <a:off x="7645386" y="3660288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Oval 509"/>
          <p:cNvSpPr>
            <a:spLocks noChangeAspect="1"/>
          </p:cNvSpPr>
          <p:nvPr/>
        </p:nvSpPr>
        <p:spPr>
          <a:xfrm>
            <a:off x="8257349" y="2231208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Rectangle 510"/>
          <p:cNvSpPr/>
          <p:nvPr/>
        </p:nvSpPr>
        <p:spPr>
          <a:xfrm>
            <a:off x="7555230" y="3428495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Oval 511"/>
          <p:cNvSpPr>
            <a:spLocks noChangeAspect="1"/>
          </p:cNvSpPr>
          <p:nvPr/>
        </p:nvSpPr>
        <p:spPr>
          <a:xfrm>
            <a:off x="7532481" y="3730004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40" name="Group 498"/>
          <p:cNvGrpSpPr>
            <a:grpSpLocks noChangeAspect="1"/>
          </p:cNvGrpSpPr>
          <p:nvPr/>
        </p:nvGrpSpPr>
        <p:grpSpPr>
          <a:xfrm>
            <a:off x="7430010" y="4163048"/>
            <a:ext cx="382350" cy="468483"/>
            <a:chOff x="4921487" y="2399197"/>
            <a:chExt cx="1292677" cy="1583881"/>
          </a:xfrm>
        </p:grpSpPr>
        <p:sp>
          <p:nvSpPr>
            <p:cNvPr id="41" name="Oval 504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" name="Oval 505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" name="Rectangle 506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4" name="Oval 507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45" name="Group 499"/>
          <p:cNvGrpSpPr>
            <a:grpSpLocks noChangeAspect="1"/>
          </p:cNvGrpSpPr>
          <p:nvPr/>
        </p:nvGrpSpPr>
        <p:grpSpPr>
          <a:xfrm>
            <a:off x="7430010" y="4862319"/>
            <a:ext cx="382350" cy="468483"/>
            <a:chOff x="4921487" y="2399197"/>
            <a:chExt cx="1292677" cy="1583881"/>
          </a:xfrm>
        </p:grpSpPr>
        <p:sp>
          <p:nvSpPr>
            <p:cNvPr id="46" name="Oval 500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" name="Oval 501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" name="Rectangle 502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" name="Oval 503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50" name="Straight Connector 465"/>
          <p:cNvCxnSpPr/>
          <p:nvPr/>
        </p:nvCxnSpPr>
        <p:spPr>
          <a:xfrm flipH="1">
            <a:off x="6774178" y="1745987"/>
            <a:ext cx="35278" cy="4407828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488"/>
          <p:cNvSpPr>
            <a:spLocks noChangeAspect="1"/>
          </p:cNvSpPr>
          <p:nvPr/>
        </p:nvSpPr>
        <p:spPr>
          <a:xfrm>
            <a:off x="6827898" y="2244105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Oval 489"/>
          <p:cNvSpPr>
            <a:spLocks noChangeAspect="1"/>
          </p:cNvSpPr>
          <p:nvPr/>
        </p:nvSpPr>
        <p:spPr>
          <a:xfrm>
            <a:off x="6612522" y="2258308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" name="Rectangle 490"/>
          <p:cNvSpPr/>
          <p:nvPr/>
        </p:nvSpPr>
        <p:spPr>
          <a:xfrm>
            <a:off x="6737742" y="2012312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Oval 485"/>
          <p:cNvSpPr>
            <a:spLocks noChangeAspect="1"/>
          </p:cNvSpPr>
          <p:nvPr/>
        </p:nvSpPr>
        <p:spPr>
          <a:xfrm>
            <a:off x="6612522" y="2939938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7" name="Rectangle 486"/>
          <p:cNvSpPr/>
          <p:nvPr/>
        </p:nvSpPr>
        <p:spPr>
          <a:xfrm>
            <a:off x="6737742" y="2693942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8" name="Oval 487"/>
          <p:cNvSpPr>
            <a:spLocks noChangeAspect="1"/>
          </p:cNvSpPr>
          <p:nvPr/>
        </p:nvSpPr>
        <p:spPr>
          <a:xfrm>
            <a:off x="6714993" y="2995451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0" name="Oval 481"/>
          <p:cNvSpPr>
            <a:spLocks noChangeAspect="1"/>
          </p:cNvSpPr>
          <p:nvPr/>
        </p:nvSpPr>
        <p:spPr>
          <a:xfrm>
            <a:off x="6612522" y="3674491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1" name="Rectangle 482"/>
          <p:cNvSpPr/>
          <p:nvPr/>
        </p:nvSpPr>
        <p:spPr>
          <a:xfrm>
            <a:off x="6737742" y="3428495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2" name="Oval 483"/>
          <p:cNvSpPr>
            <a:spLocks noChangeAspect="1"/>
          </p:cNvSpPr>
          <p:nvPr/>
        </p:nvSpPr>
        <p:spPr>
          <a:xfrm>
            <a:off x="6714993" y="3730004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63" name="Group 470"/>
          <p:cNvGrpSpPr>
            <a:grpSpLocks noChangeAspect="1"/>
          </p:cNvGrpSpPr>
          <p:nvPr/>
        </p:nvGrpSpPr>
        <p:grpSpPr>
          <a:xfrm>
            <a:off x="6612522" y="4163048"/>
            <a:ext cx="382350" cy="468483"/>
            <a:chOff x="4921487" y="2399197"/>
            <a:chExt cx="1292677" cy="1583881"/>
          </a:xfrm>
        </p:grpSpPr>
        <p:sp>
          <p:nvSpPr>
            <p:cNvPr id="64" name="Oval 476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5" name="Oval 477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6" name="Rectangle 478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7" name="Oval 479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8" name="Group 471"/>
          <p:cNvGrpSpPr>
            <a:grpSpLocks noChangeAspect="1"/>
          </p:cNvGrpSpPr>
          <p:nvPr/>
        </p:nvGrpSpPr>
        <p:grpSpPr>
          <a:xfrm>
            <a:off x="6612522" y="4862319"/>
            <a:ext cx="382350" cy="468483"/>
            <a:chOff x="4921487" y="2399197"/>
            <a:chExt cx="1292677" cy="1583881"/>
          </a:xfrm>
        </p:grpSpPr>
        <p:sp>
          <p:nvSpPr>
            <p:cNvPr id="69" name="Oval 472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0" name="Oval 473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1" name="Rectangle 474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2" name="Oval 475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73" name="Straight Connector 437"/>
          <p:cNvCxnSpPr/>
          <p:nvPr/>
        </p:nvCxnSpPr>
        <p:spPr>
          <a:xfrm flipH="1">
            <a:off x="5982090" y="1758687"/>
            <a:ext cx="35278" cy="4407828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Oval 460"/>
          <p:cNvSpPr>
            <a:spLocks noChangeAspect="1"/>
          </p:cNvSpPr>
          <p:nvPr/>
        </p:nvSpPr>
        <p:spPr>
          <a:xfrm>
            <a:off x="6035810" y="2256805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5" name="Oval 461"/>
          <p:cNvSpPr>
            <a:spLocks noChangeAspect="1"/>
          </p:cNvSpPr>
          <p:nvPr/>
        </p:nvSpPr>
        <p:spPr>
          <a:xfrm>
            <a:off x="5820434" y="2271008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6" name="Rectangle 462"/>
          <p:cNvSpPr/>
          <p:nvPr/>
        </p:nvSpPr>
        <p:spPr>
          <a:xfrm>
            <a:off x="5945654" y="2025012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7" name="Oval 463"/>
          <p:cNvSpPr>
            <a:spLocks noChangeAspect="1"/>
          </p:cNvSpPr>
          <p:nvPr/>
        </p:nvSpPr>
        <p:spPr>
          <a:xfrm>
            <a:off x="5922905" y="2326521"/>
            <a:ext cx="166974" cy="16697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9" name="Oval 457"/>
          <p:cNvSpPr>
            <a:spLocks noChangeAspect="1"/>
          </p:cNvSpPr>
          <p:nvPr/>
        </p:nvSpPr>
        <p:spPr>
          <a:xfrm>
            <a:off x="5820434" y="2952638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0" name="Rectangle 458"/>
          <p:cNvSpPr/>
          <p:nvPr/>
        </p:nvSpPr>
        <p:spPr>
          <a:xfrm>
            <a:off x="5945654" y="2706642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Oval 459"/>
          <p:cNvSpPr>
            <a:spLocks noChangeAspect="1"/>
          </p:cNvSpPr>
          <p:nvPr/>
        </p:nvSpPr>
        <p:spPr>
          <a:xfrm>
            <a:off x="5922905" y="3008151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2" name="Oval 452"/>
          <p:cNvSpPr>
            <a:spLocks noChangeAspect="1"/>
          </p:cNvSpPr>
          <p:nvPr/>
        </p:nvSpPr>
        <p:spPr>
          <a:xfrm>
            <a:off x="6035810" y="3692232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4" name="Rectangle 454"/>
          <p:cNvSpPr/>
          <p:nvPr/>
        </p:nvSpPr>
        <p:spPr>
          <a:xfrm>
            <a:off x="5945654" y="3441195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5" name="Oval 455"/>
          <p:cNvSpPr>
            <a:spLocks noChangeAspect="1"/>
          </p:cNvSpPr>
          <p:nvPr/>
        </p:nvSpPr>
        <p:spPr>
          <a:xfrm>
            <a:off x="5922905" y="3742704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86" name="Group 442"/>
          <p:cNvGrpSpPr>
            <a:grpSpLocks noChangeAspect="1"/>
          </p:cNvGrpSpPr>
          <p:nvPr/>
        </p:nvGrpSpPr>
        <p:grpSpPr>
          <a:xfrm>
            <a:off x="5820434" y="4175748"/>
            <a:ext cx="382350" cy="468483"/>
            <a:chOff x="4921487" y="2399197"/>
            <a:chExt cx="1292677" cy="1583881"/>
          </a:xfrm>
        </p:grpSpPr>
        <p:sp>
          <p:nvSpPr>
            <p:cNvPr id="87" name="Oval 448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" name="Oval 449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" name="Rectangle 450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" name="Oval 451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91" name="Group 443"/>
          <p:cNvGrpSpPr>
            <a:grpSpLocks noChangeAspect="1"/>
          </p:cNvGrpSpPr>
          <p:nvPr/>
        </p:nvGrpSpPr>
        <p:grpSpPr>
          <a:xfrm>
            <a:off x="5820434" y="4875019"/>
            <a:ext cx="382350" cy="468483"/>
            <a:chOff x="4921487" y="2399197"/>
            <a:chExt cx="1292677" cy="1583881"/>
          </a:xfrm>
        </p:grpSpPr>
        <p:sp>
          <p:nvSpPr>
            <p:cNvPr id="92" name="Oval 444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3" name="Oval 445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4" name="Rectangle 446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5" name="Oval 447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96" name="Isosceles Triangle 288"/>
          <p:cNvSpPr/>
          <p:nvPr/>
        </p:nvSpPr>
        <p:spPr>
          <a:xfrm rot="20322019" flipH="1">
            <a:off x="-1039071" y="2182845"/>
            <a:ext cx="2796277" cy="1303200"/>
          </a:xfrm>
          <a:prstGeom prst="triangle">
            <a:avLst>
              <a:gd name="adj" fmla="val 48978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97" name="Straight Connector 381"/>
          <p:cNvCxnSpPr/>
          <p:nvPr/>
        </p:nvCxnSpPr>
        <p:spPr>
          <a:xfrm flipH="1">
            <a:off x="1421288" y="1830695"/>
            <a:ext cx="35278" cy="4407828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383"/>
          <p:cNvGrpSpPr>
            <a:grpSpLocks noChangeAspect="1"/>
          </p:cNvGrpSpPr>
          <p:nvPr/>
        </p:nvGrpSpPr>
        <p:grpSpPr>
          <a:xfrm>
            <a:off x="1259632" y="2097020"/>
            <a:ext cx="382350" cy="468483"/>
            <a:chOff x="4921487" y="2399197"/>
            <a:chExt cx="1292677" cy="1583881"/>
          </a:xfrm>
        </p:grpSpPr>
        <p:sp>
          <p:nvSpPr>
            <p:cNvPr id="99" name="Oval 404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0" name="Oval 405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1" name="Rectangle 406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2" name="Oval 407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03" name="Oval 400"/>
          <p:cNvSpPr>
            <a:spLocks noChangeAspect="1"/>
          </p:cNvSpPr>
          <p:nvPr/>
        </p:nvSpPr>
        <p:spPr>
          <a:xfrm>
            <a:off x="1475008" y="3010443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4" name="Oval 401"/>
          <p:cNvSpPr>
            <a:spLocks noChangeAspect="1"/>
          </p:cNvSpPr>
          <p:nvPr/>
        </p:nvSpPr>
        <p:spPr>
          <a:xfrm>
            <a:off x="1259632" y="3024646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5" name="Rectangle 402"/>
          <p:cNvSpPr/>
          <p:nvPr/>
        </p:nvSpPr>
        <p:spPr>
          <a:xfrm>
            <a:off x="1384852" y="2778650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8" name="Oval 397"/>
          <p:cNvSpPr>
            <a:spLocks noChangeAspect="1"/>
          </p:cNvSpPr>
          <p:nvPr/>
        </p:nvSpPr>
        <p:spPr>
          <a:xfrm>
            <a:off x="1259632" y="3759199"/>
            <a:ext cx="166974" cy="16697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9" name="Rectangle 398"/>
          <p:cNvSpPr/>
          <p:nvPr/>
        </p:nvSpPr>
        <p:spPr>
          <a:xfrm>
            <a:off x="1384852" y="3513203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0" name="Oval 399"/>
          <p:cNvSpPr>
            <a:spLocks noChangeAspect="1"/>
          </p:cNvSpPr>
          <p:nvPr/>
        </p:nvSpPr>
        <p:spPr>
          <a:xfrm>
            <a:off x="1362103" y="3814712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11" name="Group 386"/>
          <p:cNvGrpSpPr>
            <a:grpSpLocks noChangeAspect="1"/>
          </p:cNvGrpSpPr>
          <p:nvPr/>
        </p:nvGrpSpPr>
        <p:grpSpPr>
          <a:xfrm>
            <a:off x="1259632" y="4247756"/>
            <a:ext cx="382350" cy="468483"/>
            <a:chOff x="4921487" y="2399197"/>
            <a:chExt cx="1292677" cy="1583881"/>
          </a:xfrm>
        </p:grpSpPr>
        <p:sp>
          <p:nvSpPr>
            <p:cNvPr id="112" name="Oval 392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3" name="Oval 393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4" name="Rectangle 394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5" name="Oval 395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116" name="Group 387"/>
          <p:cNvGrpSpPr>
            <a:grpSpLocks noChangeAspect="1"/>
          </p:cNvGrpSpPr>
          <p:nvPr/>
        </p:nvGrpSpPr>
        <p:grpSpPr>
          <a:xfrm>
            <a:off x="1259632" y="4947027"/>
            <a:ext cx="382350" cy="468483"/>
            <a:chOff x="4921487" y="2399197"/>
            <a:chExt cx="1292677" cy="1583881"/>
          </a:xfrm>
        </p:grpSpPr>
        <p:sp>
          <p:nvSpPr>
            <p:cNvPr id="117" name="Oval 388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8" name="Oval 389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9" name="Rectangle 390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0" name="Oval 391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121" name="Group 352"/>
          <p:cNvGrpSpPr/>
          <p:nvPr/>
        </p:nvGrpSpPr>
        <p:grpSpPr>
          <a:xfrm>
            <a:off x="4282866" y="1777255"/>
            <a:ext cx="382350" cy="4407828"/>
            <a:chOff x="2029410" y="1916832"/>
            <a:chExt cx="382350" cy="4407828"/>
          </a:xfrm>
        </p:grpSpPr>
        <p:cxnSp>
          <p:nvCxnSpPr>
            <p:cNvPr id="122" name="Straight Connector 353"/>
            <p:cNvCxnSpPr/>
            <p:nvPr/>
          </p:nvCxnSpPr>
          <p:spPr>
            <a:xfrm flipH="1">
              <a:off x="2191066" y="1916832"/>
              <a:ext cx="35278" cy="440782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3" name="Group 354"/>
            <p:cNvGrpSpPr/>
            <p:nvPr/>
          </p:nvGrpSpPr>
          <p:grpSpPr>
            <a:xfrm>
              <a:off x="2029410" y="2183157"/>
              <a:ext cx="382350" cy="3318490"/>
              <a:chOff x="2029410" y="2183157"/>
              <a:chExt cx="382350" cy="3318490"/>
            </a:xfrm>
          </p:grpSpPr>
          <p:grpSp>
            <p:nvGrpSpPr>
              <p:cNvPr id="124" name="Group 355"/>
              <p:cNvGrpSpPr>
                <a:grpSpLocks noChangeAspect="1"/>
              </p:cNvGrpSpPr>
              <p:nvPr/>
            </p:nvGrpSpPr>
            <p:grpSpPr>
              <a:xfrm>
                <a:off x="2029410" y="218315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145" name="Oval 376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46" name="Oval 377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47" name="Rectangle 378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48" name="Oval 379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25" name="Group 356"/>
              <p:cNvGrpSpPr>
                <a:grpSpLocks noChangeAspect="1"/>
              </p:cNvGrpSpPr>
              <p:nvPr/>
            </p:nvGrpSpPr>
            <p:grpSpPr>
              <a:xfrm>
                <a:off x="2029410" y="286478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141" name="Oval 372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42" name="Oval 373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43" name="Rectangle 374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44" name="Oval 375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26" name="Group 357"/>
              <p:cNvGrpSpPr>
                <a:grpSpLocks noChangeAspect="1"/>
              </p:cNvGrpSpPr>
              <p:nvPr/>
            </p:nvGrpSpPr>
            <p:grpSpPr>
              <a:xfrm>
                <a:off x="2029410" y="3599340"/>
                <a:ext cx="382350" cy="468483"/>
                <a:chOff x="4921487" y="2399197"/>
                <a:chExt cx="1292677" cy="1583881"/>
              </a:xfrm>
            </p:grpSpPr>
            <p:sp>
              <p:nvSpPr>
                <p:cNvPr id="137" name="Oval 368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38" name="Oval 369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39" name="Rectangle 370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40" name="Oval 371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27" name="Group 358"/>
              <p:cNvGrpSpPr>
                <a:grpSpLocks noChangeAspect="1"/>
              </p:cNvGrpSpPr>
              <p:nvPr/>
            </p:nvGrpSpPr>
            <p:grpSpPr>
              <a:xfrm>
                <a:off x="2029410" y="4333893"/>
                <a:ext cx="382350" cy="468483"/>
                <a:chOff x="4921487" y="2399197"/>
                <a:chExt cx="1292677" cy="1583881"/>
              </a:xfrm>
            </p:grpSpPr>
            <p:sp>
              <p:nvSpPr>
                <p:cNvPr id="133" name="Oval 364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34" name="Oval 365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35" name="Rectangle 366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36" name="Oval 367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28" name="Group 359"/>
              <p:cNvGrpSpPr>
                <a:grpSpLocks noChangeAspect="1"/>
              </p:cNvGrpSpPr>
              <p:nvPr/>
            </p:nvGrpSpPr>
            <p:grpSpPr>
              <a:xfrm>
                <a:off x="2029410" y="5033164"/>
                <a:ext cx="382350" cy="468483"/>
                <a:chOff x="4921487" y="2399197"/>
                <a:chExt cx="1292677" cy="1583881"/>
              </a:xfrm>
            </p:grpSpPr>
            <p:sp>
              <p:nvSpPr>
                <p:cNvPr id="129" name="Oval 360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30" name="Oval 361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31" name="Rectangle 362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32" name="Oval 363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</p:grpSp>
      <p:grpSp>
        <p:nvGrpSpPr>
          <p:cNvPr id="149" name="Group 324"/>
          <p:cNvGrpSpPr/>
          <p:nvPr/>
        </p:nvGrpSpPr>
        <p:grpSpPr>
          <a:xfrm>
            <a:off x="3494970" y="1784087"/>
            <a:ext cx="382350" cy="4407828"/>
            <a:chOff x="2029410" y="1916832"/>
            <a:chExt cx="382350" cy="4407828"/>
          </a:xfrm>
        </p:grpSpPr>
        <p:cxnSp>
          <p:nvCxnSpPr>
            <p:cNvPr id="150" name="Straight Connector 325"/>
            <p:cNvCxnSpPr/>
            <p:nvPr/>
          </p:nvCxnSpPr>
          <p:spPr>
            <a:xfrm flipH="1">
              <a:off x="2191066" y="1916832"/>
              <a:ext cx="35278" cy="440782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Group 326"/>
            <p:cNvGrpSpPr/>
            <p:nvPr/>
          </p:nvGrpSpPr>
          <p:grpSpPr>
            <a:xfrm>
              <a:off x="2029410" y="2183157"/>
              <a:ext cx="382350" cy="3318490"/>
              <a:chOff x="2029410" y="2183157"/>
              <a:chExt cx="382350" cy="3318490"/>
            </a:xfrm>
          </p:grpSpPr>
          <p:grpSp>
            <p:nvGrpSpPr>
              <p:cNvPr id="152" name="Group 327"/>
              <p:cNvGrpSpPr>
                <a:grpSpLocks noChangeAspect="1"/>
              </p:cNvGrpSpPr>
              <p:nvPr/>
            </p:nvGrpSpPr>
            <p:grpSpPr>
              <a:xfrm>
                <a:off x="2029410" y="218315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173" name="Oval 348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74" name="Oval 349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75" name="Rectangle 350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76" name="Oval 351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53" name="Group 328"/>
              <p:cNvGrpSpPr>
                <a:grpSpLocks noChangeAspect="1"/>
              </p:cNvGrpSpPr>
              <p:nvPr/>
            </p:nvGrpSpPr>
            <p:grpSpPr>
              <a:xfrm>
                <a:off x="2029410" y="286478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169" name="Oval 344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70" name="Oval 345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71" name="Rectangle 346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72" name="Oval 347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54" name="Group 329"/>
              <p:cNvGrpSpPr>
                <a:grpSpLocks noChangeAspect="1"/>
              </p:cNvGrpSpPr>
              <p:nvPr/>
            </p:nvGrpSpPr>
            <p:grpSpPr>
              <a:xfrm>
                <a:off x="2029410" y="3599340"/>
                <a:ext cx="382350" cy="468483"/>
                <a:chOff x="4921487" y="2399197"/>
                <a:chExt cx="1292677" cy="1583881"/>
              </a:xfrm>
            </p:grpSpPr>
            <p:sp>
              <p:nvSpPr>
                <p:cNvPr id="165" name="Oval 340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66" name="Oval 341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67" name="Rectangle 342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68" name="Oval 343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55" name="Group 330"/>
              <p:cNvGrpSpPr>
                <a:grpSpLocks noChangeAspect="1"/>
              </p:cNvGrpSpPr>
              <p:nvPr/>
            </p:nvGrpSpPr>
            <p:grpSpPr>
              <a:xfrm>
                <a:off x="2029410" y="4333893"/>
                <a:ext cx="382350" cy="468483"/>
                <a:chOff x="4921487" y="2399197"/>
                <a:chExt cx="1292677" cy="1583881"/>
              </a:xfrm>
            </p:grpSpPr>
            <p:sp>
              <p:nvSpPr>
                <p:cNvPr id="161" name="Oval 336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62" name="Oval 337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63" name="Rectangle 338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64" name="Oval 339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56" name="Group 331"/>
              <p:cNvGrpSpPr>
                <a:grpSpLocks noChangeAspect="1"/>
              </p:cNvGrpSpPr>
              <p:nvPr/>
            </p:nvGrpSpPr>
            <p:grpSpPr>
              <a:xfrm>
                <a:off x="2029410" y="5033164"/>
                <a:ext cx="382350" cy="468483"/>
                <a:chOff x="4921487" y="2399197"/>
                <a:chExt cx="1292677" cy="1583881"/>
              </a:xfrm>
            </p:grpSpPr>
            <p:sp>
              <p:nvSpPr>
                <p:cNvPr id="157" name="Oval 332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58" name="Oval 333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59" name="Rectangle 334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60" name="Oval 335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</p:grpSp>
      <p:cxnSp>
        <p:nvCxnSpPr>
          <p:cNvPr id="177" name="Straight Connector 297"/>
          <p:cNvCxnSpPr/>
          <p:nvPr/>
        </p:nvCxnSpPr>
        <p:spPr>
          <a:xfrm flipH="1">
            <a:off x="2911146" y="1817995"/>
            <a:ext cx="35278" cy="4407828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8" name="Group 299"/>
          <p:cNvGrpSpPr>
            <a:grpSpLocks noChangeAspect="1"/>
          </p:cNvGrpSpPr>
          <p:nvPr/>
        </p:nvGrpSpPr>
        <p:grpSpPr>
          <a:xfrm>
            <a:off x="2749490" y="2084320"/>
            <a:ext cx="382350" cy="468483"/>
            <a:chOff x="4921487" y="2399197"/>
            <a:chExt cx="1292677" cy="1583881"/>
          </a:xfrm>
        </p:grpSpPr>
        <p:sp>
          <p:nvSpPr>
            <p:cNvPr id="179" name="Oval 320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0" name="Oval 321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1" name="Rectangle 322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2" name="Oval 323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83" name="Oval 316"/>
          <p:cNvSpPr>
            <a:spLocks noChangeAspect="1"/>
          </p:cNvSpPr>
          <p:nvPr/>
        </p:nvSpPr>
        <p:spPr>
          <a:xfrm>
            <a:off x="2964866" y="2997743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4" name="Oval 317"/>
          <p:cNvSpPr>
            <a:spLocks noChangeAspect="1"/>
          </p:cNvSpPr>
          <p:nvPr/>
        </p:nvSpPr>
        <p:spPr>
          <a:xfrm>
            <a:off x="2749490" y="3011946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5" name="Rectangle 318"/>
          <p:cNvSpPr/>
          <p:nvPr/>
        </p:nvSpPr>
        <p:spPr>
          <a:xfrm>
            <a:off x="2874710" y="2765950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7" name="Oval 312"/>
          <p:cNvSpPr>
            <a:spLocks noChangeAspect="1"/>
          </p:cNvSpPr>
          <p:nvPr/>
        </p:nvSpPr>
        <p:spPr>
          <a:xfrm>
            <a:off x="2964866" y="3732296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8" name="Oval 313"/>
          <p:cNvSpPr>
            <a:spLocks noChangeAspect="1"/>
          </p:cNvSpPr>
          <p:nvPr/>
        </p:nvSpPr>
        <p:spPr>
          <a:xfrm>
            <a:off x="2749490" y="3746499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9" name="Rectangle 314"/>
          <p:cNvSpPr/>
          <p:nvPr/>
        </p:nvSpPr>
        <p:spPr>
          <a:xfrm>
            <a:off x="2874710" y="3500503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91" name="Group 302"/>
          <p:cNvGrpSpPr>
            <a:grpSpLocks noChangeAspect="1"/>
          </p:cNvGrpSpPr>
          <p:nvPr/>
        </p:nvGrpSpPr>
        <p:grpSpPr>
          <a:xfrm>
            <a:off x="2749490" y="4235056"/>
            <a:ext cx="382350" cy="468483"/>
            <a:chOff x="4921487" y="2399197"/>
            <a:chExt cx="1292677" cy="1583881"/>
          </a:xfrm>
        </p:grpSpPr>
        <p:sp>
          <p:nvSpPr>
            <p:cNvPr id="192" name="Oval 308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3" name="Oval 309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4" name="Rectangle 310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5" name="Oval 311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196" name="Group 303"/>
          <p:cNvGrpSpPr>
            <a:grpSpLocks noChangeAspect="1"/>
          </p:cNvGrpSpPr>
          <p:nvPr/>
        </p:nvGrpSpPr>
        <p:grpSpPr>
          <a:xfrm>
            <a:off x="2749490" y="4934327"/>
            <a:ext cx="382350" cy="468483"/>
            <a:chOff x="4921487" y="2399197"/>
            <a:chExt cx="1292677" cy="1583881"/>
          </a:xfrm>
        </p:grpSpPr>
        <p:sp>
          <p:nvSpPr>
            <p:cNvPr id="197" name="Oval 304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8" name="Oval 305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9" name="Rectangle 306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00" name="Oval 307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202" name="Straight Connector 244"/>
          <p:cNvCxnSpPr/>
          <p:nvPr/>
        </p:nvCxnSpPr>
        <p:spPr>
          <a:xfrm flipH="1">
            <a:off x="2191066" y="1817995"/>
            <a:ext cx="35278" cy="4407828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3" name="Oval 271"/>
          <p:cNvSpPr>
            <a:spLocks noChangeAspect="1"/>
          </p:cNvSpPr>
          <p:nvPr/>
        </p:nvSpPr>
        <p:spPr>
          <a:xfrm>
            <a:off x="2244786" y="2316113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4" name="Oval 272"/>
          <p:cNvSpPr>
            <a:spLocks noChangeAspect="1"/>
          </p:cNvSpPr>
          <p:nvPr/>
        </p:nvSpPr>
        <p:spPr>
          <a:xfrm>
            <a:off x="2029410" y="2330316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5" name="Rectangle 273"/>
          <p:cNvSpPr/>
          <p:nvPr/>
        </p:nvSpPr>
        <p:spPr>
          <a:xfrm>
            <a:off x="2154630" y="2084320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7" name="Oval 267"/>
          <p:cNvSpPr>
            <a:spLocks noChangeAspect="1"/>
          </p:cNvSpPr>
          <p:nvPr/>
        </p:nvSpPr>
        <p:spPr>
          <a:xfrm>
            <a:off x="2244786" y="2997743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9" name="Rectangle 269"/>
          <p:cNvSpPr/>
          <p:nvPr/>
        </p:nvSpPr>
        <p:spPr>
          <a:xfrm>
            <a:off x="2154630" y="2765950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1" name="Oval 263"/>
          <p:cNvSpPr>
            <a:spLocks noChangeAspect="1"/>
          </p:cNvSpPr>
          <p:nvPr/>
        </p:nvSpPr>
        <p:spPr>
          <a:xfrm>
            <a:off x="2244786" y="3732296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2" name="Oval 264"/>
          <p:cNvSpPr>
            <a:spLocks noChangeAspect="1"/>
          </p:cNvSpPr>
          <p:nvPr/>
        </p:nvSpPr>
        <p:spPr>
          <a:xfrm>
            <a:off x="2029410" y="3746499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3" name="Rectangle 265"/>
          <p:cNvSpPr/>
          <p:nvPr/>
        </p:nvSpPr>
        <p:spPr>
          <a:xfrm>
            <a:off x="2154630" y="3500503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4" name="Oval 266"/>
          <p:cNvSpPr>
            <a:spLocks noChangeAspect="1"/>
          </p:cNvSpPr>
          <p:nvPr/>
        </p:nvSpPr>
        <p:spPr>
          <a:xfrm>
            <a:off x="2131881" y="3802012"/>
            <a:ext cx="166974" cy="16697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15" name="Group 248"/>
          <p:cNvGrpSpPr>
            <a:grpSpLocks noChangeAspect="1"/>
          </p:cNvGrpSpPr>
          <p:nvPr/>
        </p:nvGrpSpPr>
        <p:grpSpPr>
          <a:xfrm>
            <a:off x="2029410" y="4235056"/>
            <a:ext cx="382350" cy="468483"/>
            <a:chOff x="4921487" y="2399197"/>
            <a:chExt cx="1292677" cy="1583881"/>
          </a:xfrm>
        </p:grpSpPr>
        <p:sp>
          <p:nvSpPr>
            <p:cNvPr id="216" name="Oval 259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7" name="Oval 260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8" name="Rectangle 261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9" name="Oval 262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220" name="Group 249"/>
          <p:cNvGrpSpPr>
            <a:grpSpLocks noChangeAspect="1"/>
          </p:cNvGrpSpPr>
          <p:nvPr/>
        </p:nvGrpSpPr>
        <p:grpSpPr>
          <a:xfrm>
            <a:off x="2029410" y="4934327"/>
            <a:ext cx="382350" cy="468483"/>
            <a:chOff x="4921487" y="2399197"/>
            <a:chExt cx="1292677" cy="1583881"/>
          </a:xfrm>
        </p:grpSpPr>
        <p:sp>
          <p:nvSpPr>
            <p:cNvPr id="221" name="Oval 255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22" name="Oval 256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23" name="Rectangle 257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24" name="Oval 258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25" name="Rectangle 275"/>
          <p:cNvSpPr/>
          <p:nvPr/>
        </p:nvSpPr>
        <p:spPr>
          <a:xfrm>
            <a:off x="0" y="5932168"/>
            <a:ext cx="9144000" cy="94299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rgbClr val="1466C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6" name="TextBox 284"/>
          <p:cNvSpPr txBox="1"/>
          <p:nvPr/>
        </p:nvSpPr>
        <p:spPr>
          <a:xfrm>
            <a:off x="0" y="907671"/>
            <a:ext cx="17620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it-IT" b="1" dirty="0" smtClean="0">
                <a:solidFill>
                  <a:prstClr val="black"/>
                </a:solidFill>
              </a:rPr>
              <a:t>CC </a:t>
            </a:r>
            <a:r>
              <a:rPr lang="it-IT" b="1" dirty="0" smtClean="0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it-IT" b="1" baseline="-25000" dirty="0" smtClean="0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endParaRPr lang="en-US" dirty="0" smtClean="0">
              <a:solidFill>
                <a:srgbClr val="FFFFFF"/>
              </a:solidFill>
              <a:latin typeface="Calibri"/>
              <a:cs typeface="Comic Sans MS"/>
            </a:endParaRPr>
          </a:p>
          <a:p>
            <a:pPr defTabSz="457200"/>
            <a:r>
              <a:rPr lang="en-US" sz="2000" b="1" dirty="0" smtClean="0">
                <a:solidFill>
                  <a:srgbClr val="FFFFFF"/>
                </a:solidFill>
                <a:latin typeface="Calibri"/>
                <a:cs typeface="Comic Sans MS"/>
              </a:rPr>
              <a:t>track</a:t>
            </a:r>
            <a:r>
              <a:rPr lang="en-US" dirty="0" smtClean="0">
                <a:solidFill>
                  <a:srgbClr val="FFFFFF"/>
                </a:solidFill>
                <a:latin typeface="Calibri"/>
                <a:cs typeface="Comic Sans MS"/>
              </a:rPr>
              <a:t> like events</a:t>
            </a:r>
          </a:p>
          <a:p>
            <a:pPr defTabSz="457200"/>
            <a:r>
              <a:rPr lang="en-US" dirty="0" smtClean="0">
                <a:solidFill>
                  <a:srgbClr val="FFFFFF"/>
                </a:solidFill>
                <a:latin typeface="Calibri"/>
                <a:cs typeface="Comic Sans MS"/>
              </a:rPr>
              <a:t>good pointing</a:t>
            </a:r>
            <a:endParaRPr lang="en-US" dirty="0">
              <a:solidFill>
                <a:srgbClr val="FFFFFF"/>
              </a:solidFill>
              <a:latin typeface="Calibri"/>
              <a:cs typeface="Comic Sans MS"/>
            </a:endParaRPr>
          </a:p>
        </p:txBody>
      </p:sp>
      <p:sp>
        <p:nvSpPr>
          <p:cNvPr id="227" name="Explosion 1 291"/>
          <p:cNvSpPr/>
          <p:nvPr/>
        </p:nvSpPr>
        <p:spPr>
          <a:xfrm>
            <a:off x="1394880" y="5922451"/>
            <a:ext cx="421842" cy="413893"/>
          </a:xfrm>
          <a:prstGeom prst="irregularSeal1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9" name="TextBox 538"/>
          <p:cNvSpPr txBox="1"/>
          <p:nvPr/>
        </p:nvSpPr>
        <p:spPr>
          <a:xfrm>
            <a:off x="2089832" y="744586"/>
            <a:ext cx="2782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b="1" dirty="0" smtClean="0">
                <a:solidFill>
                  <a:prstClr val="black"/>
                </a:solidFill>
              </a:rPr>
              <a:t>CC </a:t>
            </a:r>
            <a:r>
              <a:rPr lang="it-IT" b="1" dirty="0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it-IT" b="1" baseline="-25000" dirty="0">
                <a:solidFill>
                  <a:prstClr val="black"/>
                </a:solidFill>
                <a:latin typeface="Calibri Light" panose="020F0302020204030204"/>
              </a:rPr>
              <a:t>e</a:t>
            </a:r>
            <a:r>
              <a:rPr lang="it-IT" b="1" dirty="0">
                <a:solidFill>
                  <a:prstClr val="black"/>
                </a:solidFill>
              </a:rPr>
              <a:t>+ </a:t>
            </a:r>
            <a:r>
              <a:rPr lang="it-IT" b="1" dirty="0" smtClean="0">
                <a:solidFill>
                  <a:prstClr val="black"/>
                </a:solidFill>
              </a:rPr>
              <a:t>all flavours NC </a:t>
            </a:r>
          </a:p>
        </p:txBody>
      </p:sp>
      <p:sp>
        <p:nvSpPr>
          <p:cNvPr id="230" name="TextBox 539"/>
          <p:cNvSpPr txBox="1"/>
          <p:nvPr/>
        </p:nvSpPr>
        <p:spPr>
          <a:xfrm>
            <a:off x="7150320" y="1232639"/>
            <a:ext cx="199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 smtClean="0">
                <a:solidFill>
                  <a:prstClr val="black"/>
                </a:solidFill>
                <a:latin typeface="Calibri"/>
                <a:cs typeface="Lucida Grande"/>
              </a:rPr>
              <a:t>atmospheric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  <a:cs typeface="Lucida Grande"/>
              </a:rPr>
              <a:t>muon</a:t>
            </a:r>
            <a:endParaRPr lang="en-US" b="1" dirty="0">
              <a:solidFill>
                <a:prstClr val="black"/>
              </a:solidFill>
              <a:latin typeface="Calibri"/>
              <a:cs typeface="Lucida Grande"/>
            </a:endParaRPr>
          </a:p>
        </p:txBody>
      </p:sp>
      <p:sp>
        <p:nvSpPr>
          <p:cNvPr id="231" name="TextBox 540"/>
          <p:cNvSpPr txBox="1"/>
          <p:nvPr/>
        </p:nvSpPr>
        <p:spPr>
          <a:xfrm>
            <a:off x="860801" y="6273224"/>
            <a:ext cx="4499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baseline="30000" dirty="0" smtClean="0">
                <a:solidFill>
                  <a:srgbClr val="FFFFFF"/>
                </a:solidFill>
                <a:latin typeface="Arial Rounded MT Bold"/>
                <a:ea typeface="Lucida Grande"/>
                <a:cs typeface="Arial Rounded MT Bold"/>
              </a:rPr>
              <a:t>(</a:t>
            </a:r>
            <a:r>
              <a:rPr lang="en-US" sz="1200" baseline="30000" dirty="0" smtClean="0">
                <a:solidFill>
                  <a:srgbClr val="FFFFFF"/>
                </a:solidFill>
                <a:latin typeface="ＭＳ ゴシック"/>
                <a:ea typeface="ＭＳ ゴシック"/>
                <a:cs typeface="ＭＳ ゴシック"/>
              </a:rPr>
              <a:t>−−</a:t>
            </a:r>
            <a:r>
              <a:rPr lang="en-US" sz="1200" baseline="30000" dirty="0" smtClean="0">
                <a:solidFill>
                  <a:srgbClr val="FFFFFF"/>
                </a:solidFill>
                <a:latin typeface="Arial Rounded MT Bold"/>
                <a:ea typeface="Lucida Grande"/>
                <a:cs typeface="Arial Rounded MT Bold"/>
              </a:rPr>
              <a:t>)</a:t>
            </a:r>
          </a:p>
          <a:p>
            <a:pPr defTabSz="457200"/>
            <a:r>
              <a:rPr lang="en-US" sz="3600" baseline="30000" dirty="0" err="1" smtClean="0">
                <a:solidFill>
                  <a:srgbClr val="FFFFFF"/>
                </a:solidFill>
                <a:latin typeface="Arial Rounded MT Bold"/>
                <a:ea typeface="Lucida Grande"/>
                <a:cs typeface="Arial Rounded MT Bold"/>
              </a:rPr>
              <a:t>ν</a:t>
            </a:r>
            <a:r>
              <a:rPr lang="en-US" baseline="15000" dirty="0" err="1" smtClean="0">
                <a:solidFill>
                  <a:srgbClr val="FFFFFF"/>
                </a:solidFill>
                <a:latin typeface="Lucida Grande"/>
                <a:ea typeface="Lucida Grande"/>
                <a:cs typeface="Lucida Grande"/>
              </a:rPr>
              <a:t>μ</a:t>
            </a:r>
            <a:endParaRPr lang="en-US" baseline="15000" dirty="0">
              <a:solidFill>
                <a:srgbClr val="FFFFFF"/>
              </a:solidFill>
              <a:latin typeface="Arial Rounded MT Bold"/>
            </a:endParaRPr>
          </a:p>
        </p:txBody>
      </p:sp>
      <p:cxnSp>
        <p:nvCxnSpPr>
          <p:cNvPr id="232" name="Straight Arrow Connector 276"/>
          <p:cNvCxnSpPr/>
          <p:nvPr/>
        </p:nvCxnSpPr>
        <p:spPr>
          <a:xfrm flipH="1" flipV="1">
            <a:off x="107025" y="2196975"/>
            <a:ext cx="1534567" cy="39782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279"/>
          <p:cNvCxnSpPr/>
          <p:nvPr/>
        </p:nvCxnSpPr>
        <p:spPr>
          <a:xfrm flipH="1" flipV="1">
            <a:off x="1625760" y="6204744"/>
            <a:ext cx="233040" cy="551455"/>
          </a:xfrm>
          <a:prstGeom prst="straightConnector1">
            <a:avLst/>
          </a:prstGeom>
          <a:ln w="38100">
            <a:solidFill>
              <a:srgbClr val="00009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4" name="TextBox 541"/>
          <p:cNvSpPr txBox="1"/>
          <p:nvPr/>
        </p:nvSpPr>
        <p:spPr>
          <a:xfrm>
            <a:off x="8316616" y="2559444"/>
            <a:ext cx="434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 smtClean="0">
                <a:solidFill>
                  <a:prstClr val="black"/>
                </a:solidFill>
                <a:latin typeface="Lucida Grande"/>
                <a:ea typeface="Lucida Grande"/>
                <a:cs typeface="Lucida Grande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Arial Rounded MT Bold"/>
              </a:rPr>
              <a:t>±</a:t>
            </a:r>
            <a:endParaRPr lang="en-US" b="1" baseline="30000" dirty="0">
              <a:solidFill>
                <a:prstClr val="black"/>
              </a:solidFill>
              <a:latin typeface="Arial Rounded MT Bold"/>
            </a:endParaRPr>
          </a:p>
        </p:txBody>
      </p:sp>
      <p:sp>
        <p:nvSpPr>
          <p:cNvPr id="235" name="TextBox 542"/>
          <p:cNvSpPr txBox="1"/>
          <p:nvPr/>
        </p:nvSpPr>
        <p:spPr>
          <a:xfrm>
            <a:off x="2351645" y="2226882"/>
            <a:ext cx="1627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 smtClean="0">
                <a:solidFill>
                  <a:schemeClr val="bg1"/>
                </a:solidFill>
                <a:latin typeface="Calibri"/>
                <a:ea typeface="Lucida Grande"/>
                <a:cs typeface="Comic Sans MS"/>
              </a:rPr>
              <a:t>neutrino or </a:t>
            </a:r>
            <a:br>
              <a:rPr lang="en-US" b="1" dirty="0" smtClean="0">
                <a:solidFill>
                  <a:schemeClr val="bg1"/>
                </a:solidFill>
                <a:latin typeface="Calibri"/>
                <a:ea typeface="Lucida Grande"/>
                <a:cs typeface="Comic Sans MS"/>
              </a:rPr>
            </a:br>
            <a:r>
              <a:rPr lang="en-US" b="1" dirty="0" smtClean="0">
                <a:solidFill>
                  <a:schemeClr val="bg1"/>
                </a:solidFill>
                <a:latin typeface="Calibri"/>
                <a:ea typeface="Lucida Grande"/>
                <a:cs typeface="Comic Sans MS"/>
              </a:rPr>
              <a:t>charged lepton</a:t>
            </a:r>
            <a:endParaRPr lang="en-US" b="1" baseline="30000" dirty="0">
              <a:solidFill>
                <a:schemeClr val="bg1"/>
              </a:solidFill>
              <a:latin typeface="Calibri"/>
              <a:cs typeface="Comic Sans MS"/>
            </a:endParaRPr>
          </a:p>
        </p:txBody>
      </p:sp>
      <p:grpSp>
        <p:nvGrpSpPr>
          <p:cNvPr id="236" name="Group 411"/>
          <p:cNvGrpSpPr>
            <a:grpSpLocks noChangeAspect="1"/>
          </p:cNvGrpSpPr>
          <p:nvPr/>
        </p:nvGrpSpPr>
        <p:grpSpPr>
          <a:xfrm>
            <a:off x="5066446" y="2030880"/>
            <a:ext cx="382350" cy="468483"/>
            <a:chOff x="4921487" y="2399197"/>
            <a:chExt cx="1292677" cy="1583881"/>
          </a:xfrm>
        </p:grpSpPr>
        <p:sp>
          <p:nvSpPr>
            <p:cNvPr id="237" name="Oval 432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8" name="Oval 433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9" name="Rectangle 434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0" name="Oval 435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241" name="Group 412"/>
          <p:cNvGrpSpPr>
            <a:grpSpLocks noChangeAspect="1"/>
          </p:cNvGrpSpPr>
          <p:nvPr/>
        </p:nvGrpSpPr>
        <p:grpSpPr>
          <a:xfrm>
            <a:off x="5066446" y="2712510"/>
            <a:ext cx="382350" cy="468483"/>
            <a:chOff x="4921487" y="2399197"/>
            <a:chExt cx="1292677" cy="1583881"/>
          </a:xfrm>
        </p:grpSpPr>
        <p:sp>
          <p:nvSpPr>
            <p:cNvPr id="242" name="Oval 428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3" name="Oval 429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4" name="Rectangle 430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5" name="Oval 431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47" name="Oval 425"/>
          <p:cNvSpPr>
            <a:spLocks noChangeAspect="1"/>
          </p:cNvSpPr>
          <p:nvPr/>
        </p:nvSpPr>
        <p:spPr>
          <a:xfrm>
            <a:off x="2699920" y="3770051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8" name="Rectangle 426"/>
          <p:cNvSpPr/>
          <p:nvPr/>
        </p:nvSpPr>
        <p:spPr>
          <a:xfrm>
            <a:off x="5191666" y="3447063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9" name="Oval 427"/>
          <p:cNvSpPr>
            <a:spLocks noChangeAspect="1"/>
          </p:cNvSpPr>
          <p:nvPr/>
        </p:nvSpPr>
        <p:spPr>
          <a:xfrm>
            <a:off x="2744698" y="3072057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2" name="Rectangle 422"/>
          <p:cNvSpPr/>
          <p:nvPr/>
        </p:nvSpPr>
        <p:spPr>
          <a:xfrm>
            <a:off x="5191666" y="4181616"/>
            <a:ext cx="130438" cy="32948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54" name="Group 415"/>
          <p:cNvGrpSpPr>
            <a:grpSpLocks noChangeAspect="1"/>
          </p:cNvGrpSpPr>
          <p:nvPr/>
        </p:nvGrpSpPr>
        <p:grpSpPr>
          <a:xfrm>
            <a:off x="5066446" y="4880887"/>
            <a:ext cx="382350" cy="468483"/>
            <a:chOff x="4921487" y="2399197"/>
            <a:chExt cx="1292677" cy="1583881"/>
          </a:xfrm>
        </p:grpSpPr>
        <p:sp>
          <p:nvSpPr>
            <p:cNvPr id="255" name="Oval 416"/>
            <p:cNvSpPr>
              <a:spLocks noChangeAspect="1"/>
            </p:cNvSpPr>
            <p:nvPr/>
          </p:nvSpPr>
          <p:spPr>
            <a:xfrm>
              <a:off x="5649647" y="318285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6" name="Oval 417"/>
            <p:cNvSpPr>
              <a:spLocks noChangeAspect="1"/>
            </p:cNvSpPr>
            <p:nvPr/>
          </p:nvSpPr>
          <p:spPr>
            <a:xfrm>
              <a:off x="4921487" y="3230879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7" name="Rectangle 418"/>
            <p:cNvSpPr/>
            <p:nvPr/>
          </p:nvSpPr>
          <p:spPr>
            <a:xfrm>
              <a:off x="5344841" y="2399197"/>
              <a:ext cx="440994" cy="11139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8" name="Oval 419"/>
            <p:cNvSpPr>
              <a:spLocks noChangeAspect="1"/>
            </p:cNvSpPr>
            <p:nvPr/>
          </p:nvSpPr>
          <p:spPr>
            <a:xfrm>
              <a:off x="5267927" y="3418561"/>
              <a:ext cx="564517" cy="564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66" name="TextBox 547"/>
          <p:cNvSpPr txBox="1"/>
          <p:nvPr/>
        </p:nvSpPr>
        <p:spPr>
          <a:xfrm>
            <a:off x="2719787" y="6133577"/>
            <a:ext cx="4584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baseline="30000" dirty="0" smtClean="0">
                <a:solidFill>
                  <a:srgbClr val="000000"/>
                </a:solidFill>
                <a:latin typeface="Arial Rounded MT Bold"/>
                <a:ea typeface="Lucida Grande"/>
                <a:cs typeface="Arial Rounded MT Bold"/>
              </a:rPr>
              <a:t>(</a:t>
            </a:r>
            <a:r>
              <a:rPr lang="en-US" sz="1200" baseline="30000" dirty="0" smtClean="0">
                <a:solidFill>
                  <a:srgbClr val="000000"/>
                </a:solidFill>
                <a:latin typeface="ＭＳ ゴシック"/>
                <a:ea typeface="ＭＳ ゴシック"/>
                <a:cs typeface="ＭＳ ゴシック"/>
              </a:rPr>
              <a:t>−−</a:t>
            </a:r>
            <a:r>
              <a:rPr lang="en-US" sz="1200" baseline="30000" dirty="0" smtClean="0">
                <a:solidFill>
                  <a:srgbClr val="000000"/>
                </a:solidFill>
                <a:latin typeface="Arial Rounded MT Bold"/>
                <a:ea typeface="Lucida Grande"/>
                <a:cs typeface="Arial Rounded MT Bold"/>
              </a:rPr>
              <a:t>)</a:t>
            </a:r>
          </a:p>
          <a:p>
            <a:pPr defTabSz="457200"/>
            <a:r>
              <a:rPr lang="en-US" sz="3600" baseline="30000" dirty="0" err="1" smtClean="0">
                <a:solidFill>
                  <a:srgbClr val="000000"/>
                </a:solidFill>
                <a:latin typeface="Arial Rounded MT Bold"/>
                <a:ea typeface="Lucida Grande"/>
                <a:cs typeface="Arial Rounded MT Bold"/>
              </a:rPr>
              <a:t>ν</a:t>
            </a:r>
            <a:r>
              <a:rPr lang="en-US" baseline="-25000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x</a:t>
            </a:r>
            <a:endParaRPr lang="en-US" sz="1050" baseline="15000" dirty="0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267" name="TextBox 548"/>
          <p:cNvSpPr txBox="1"/>
          <p:nvPr/>
        </p:nvSpPr>
        <p:spPr>
          <a:xfrm>
            <a:off x="320889" y="4001747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 smtClean="0">
                <a:solidFill>
                  <a:prstClr val="black"/>
                </a:solidFill>
                <a:latin typeface="Lucida Grande"/>
                <a:ea typeface="Lucida Grande"/>
                <a:cs typeface="Lucida Grande"/>
              </a:rPr>
              <a:t>μ</a:t>
            </a:r>
            <a:r>
              <a:rPr lang="en-US" sz="2400" b="1" baseline="30000" dirty="0" smtClean="0">
                <a:solidFill>
                  <a:prstClr val="black"/>
                </a:solidFill>
                <a:latin typeface="Arial Rounded MT Bold"/>
              </a:rPr>
              <a:t>±</a:t>
            </a:r>
            <a:endParaRPr lang="en-US" sz="2400" b="1" baseline="30000" dirty="0">
              <a:solidFill>
                <a:prstClr val="black"/>
              </a:solidFill>
              <a:latin typeface="Arial Rounded MT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62673" y="790826"/>
            <a:ext cx="2320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BACKGROUND !!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268" name="Group 324"/>
          <p:cNvGrpSpPr/>
          <p:nvPr/>
        </p:nvGrpSpPr>
        <p:grpSpPr>
          <a:xfrm>
            <a:off x="703589" y="1801780"/>
            <a:ext cx="382350" cy="4407828"/>
            <a:chOff x="2029410" y="1916832"/>
            <a:chExt cx="382350" cy="4407828"/>
          </a:xfrm>
        </p:grpSpPr>
        <p:cxnSp>
          <p:nvCxnSpPr>
            <p:cNvPr id="270" name="Straight Connector 325"/>
            <p:cNvCxnSpPr/>
            <p:nvPr/>
          </p:nvCxnSpPr>
          <p:spPr>
            <a:xfrm flipH="1">
              <a:off x="2191066" y="1916832"/>
              <a:ext cx="35278" cy="440782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1" name="Group 326"/>
            <p:cNvGrpSpPr/>
            <p:nvPr/>
          </p:nvGrpSpPr>
          <p:grpSpPr>
            <a:xfrm>
              <a:off x="2029410" y="2183157"/>
              <a:ext cx="382350" cy="3318490"/>
              <a:chOff x="2029410" y="2183157"/>
              <a:chExt cx="382350" cy="3318490"/>
            </a:xfrm>
          </p:grpSpPr>
          <p:grpSp>
            <p:nvGrpSpPr>
              <p:cNvPr id="272" name="Group 327"/>
              <p:cNvGrpSpPr>
                <a:grpSpLocks noChangeAspect="1"/>
              </p:cNvGrpSpPr>
              <p:nvPr/>
            </p:nvGrpSpPr>
            <p:grpSpPr>
              <a:xfrm>
                <a:off x="2029410" y="218315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293" name="Oval 348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94" name="Oval 349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95" name="Rectangle 350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96" name="Oval 351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273" name="Group 328"/>
              <p:cNvGrpSpPr>
                <a:grpSpLocks noChangeAspect="1"/>
              </p:cNvGrpSpPr>
              <p:nvPr/>
            </p:nvGrpSpPr>
            <p:grpSpPr>
              <a:xfrm>
                <a:off x="2029410" y="286478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289" name="Oval 344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90" name="Oval 345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91" name="Rectangle 346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92" name="Oval 347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274" name="Group 329"/>
              <p:cNvGrpSpPr>
                <a:grpSpLocks noChangeAspect="1"/>
              </p:cNvGrpSpPr>
              <p:nvPr/>
            </p:nvGrpSpPr>
            <p:grpSpPr>
              <a:xfrm>
                <a:off x="2029410" y="3599340"/>
                <a:ext cx="382350" cy="468483"/>
                <a:chOff x="4921487" y="2399197"/>
                <a:chExt cx="1292677" cy="1583881"/>
              </a:xfrm>
            </p:grpSpPr>
            <p:sp>
              <p:nvSpPr>
                <p:cNvPr id="285" name="Oval 340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86" name="Oval 341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87" name="Rectangle 342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88" name="Oval 343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275" name="Group 330"/>
              <p:cNvGrpSpPr>
                <a:grpSpLocks noChangeAspect="1"/>
              </p:cNvGrpSpPr>
              <p:nvPr/>
            </p:nvGrpSpPr>
            <p:grpSpPr>
              <a:xfrm>
                <a:off x="2029410" y="4333893"/>
                <a:ext cx="382350" cy="468483"/>
                <a:chOff x="4921487" y="2399197"/>
                <a:chExt cx="1292677" cy="1583881"/>
              </a:xfrm>
            </p:grpSpPr>
            <p:sp>
              <p:nvSpPr>
                <p:cNvPr id="281" name="Oval 336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82" name="Oval 337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83" name="Rectangle 338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84" name="Oval 339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276" name="Group 331"/>
              <p:cNvGrpSpPr>
                <a:grpSpLocks noChangeAspect="1"/>
              </p:cNvGrpSpPr>
              <p:nvPr/>
            </p:nvGrpSpPr>
            <p:grpSpPr>
              <a:xfrm>
                <a:off x="2029410" y="5033164"/>
                <a:ext cx="382350" cy="468483"/>
                <a:chOff x="4921487" y="2399197"/>
                <a:chExt cx="1292677" cy="1583881"/>
              </a:xfrm>
            </p:grpSpPr>
            <p:sp>
              <p:nvSpPr>
                <p:cNvPr id="277" name="Oval 332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78" name="Oval 333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79" name="Rectangle 334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80" name="Oval 335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</p:grpSp>
      <p:grpSp>
        <p:nvGrpSpPr>
          <p:cNvPr id="297" name="Group 324"/>
          <p:cNvGrpSpPr/>
          <p:nvPr/>
        </p:nvGrpSpPr>
        <p:grpSpPr>
          <a:xfrm>
            <a:off x="163335" y="1838716"/>
            <a:ext cx="382350" cy="4407828"/>
            <a:chOff x="2029410" y="1916832"/>
            <a:chExt cx="382350" cy="4407828"/>
          </a:xfrm>
        </p:grpSpPr>
        <p:cxnSp>
          <p:nvCxnSpPr>
            <p:cNvPr id="298" name="Straight Connector 325"/>
            <p:cNvCxnSpPr/>
            <p:nvPr/>
          </p:nvCxnSpPr>
          <p:spPr>
            <a:xfrm flipH="1">
              <a:off x="2191066" y="1916832"/>
              <a:ext cx="35278" cy="440782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9" name="Group 326"/>
            <p:cNvGrpSpPr/>
            <p:nvPr/>
          </p:nvGrpSpPr>
          <p:grpSpPr>
            <a:xfrm>
              <a:off x="2029410" y="2183157"/>
              <a:ext cx="382350" cy="3318490"/>
              <a:chOff x="2029410" y="2183157"/>
              <a:chExt cx="382350" cy="3318490"/>
            </a:xfrm>
          </p:grpSpPr>
          <p:grpSp>
            <p:nvGrpSpPr>
              <p:cNvPr id="300" name="Group 327"/>
              <p:cNvGrpSpPr>
                <a:grpSpLocks noChangeAspect="1"/>
              </p:cNvGrpSpPr>
              <p:nvPr/>
            </p:nvGrpSpPr>
            <p:grpSpPr>
              <a:xfrm>
                <a:off x="2029410" y="218315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21" name="Oval 348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22" name="Oval 349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23" name="Rectangle 350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24" name="Oval 351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01" name="Group 328"/>
              <p:cNvGrpSpPr>
                <a:grpSpLocks noChangeAspect="1"/>
              </p:cNvGrpSpPr>
              <p:nvPr/>
            </p:nvGrpSpPr>
            <p:grpSpPr>
              <a:xfrm>
                <a:off x="2029410" y="286478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17" name="Oval 344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18" name="Oval 345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19" name="Rectangle 346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20" name="Oval 347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02" name="Group 329"/>
              <p:cNvGrpSpPr>
                <a:grpSpLocks noChangeAspect="1"/>
              </p:cNvGrpSpPr>
              <p:nvPr/>
            </p:nvGrpSpPr>
            <p:grpSpPr>
              <a:xfrm>
                <a:off x="2029410" y="3599340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13" name="Oval 340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14" name="Oval 341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15" name="Rectangle 342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16" name="Oval 343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03" name="Group 330"/>
              <p:cNvGrpSpPr>
                <a:grpSpLocks noChangeAspect="1"/>
              </p:cNvGrpSpPr>
              <p:nvPr/>
            </p:nvGrpSpPr>
            <p:grpSpPr>
              <a:xfrm>
                <a:off x="2029410" y="4333893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09" name="Oval 336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10" name="Oval 337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11" name="Rectangle 338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12" name="Oval 339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04" name="Group 331"/>
              <p:cNvGrpSpPr>
                <a:grpSpLocks noChangeAspect="1"/>
              </p:cNvGrpSpPr>
              <p:nvPr/>
            </p:nvGrpSpPr>
            <p:grpSpPr>
              <a:xfrm>
                <a:off x="2029410" y="5033164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05" name="Oval 332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06" name="Oval 333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07" name="Rectangle 334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08" name="Oval 335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</p:grpSp>
      <p:sp>
        <p:nvSpPr>
          <p:cNvPr id="106" name="Oval 403"/>
          <p:cNvSpPr>
            <a:spLocks noChangeAspect="1"/>
          </p:cNvSpPr>
          <p:nvPr/>
        </p:nvSpPr>
        <p:spPr>
          <a:xfrm>
            <a:off x="303903" y="3080159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6" name="Oval 274"/>
          <p:cNvSpPr>
            <a:spLocks noChangeAspect="1"/>
          </p:cNvSpPr>
          <p:nvPr/>
        </p:nvSpPr>
        <p:spPr>
          <a:xfrm>
            <a:off x="284841" y="2385829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8" name="Oval 268"/>
          <p:cNvSpPr>
            <a:spLocks noChangeAspect="1"/>
          </p:cNvSpPr>
          <p:nvPr/>
        </p:nvSpPr>
        <p:spPr>
          <a:xfrm>
            <a:off x="817290" y="3011946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0" name="Oval 270"/>
          <p:cNvSpPr>
            <a:spLocks noChangeAspect="1"/>
          </p:cNvSpPr>
          <p:nvPr/>
        </p:nvSpPr>
        <p:spPr>
          <a:xfrm>
            <a:off x="939001" y="3067459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5" name="Oval 270"/>
          <p:cNvSpPr>
            <a:spLocks noChangeAspect="1"/>
          </p:cNvSpPr>
          <p:nvPr/>
        </p:nvSpPr>
        <p:spPr>
          <a:xfrm>
            <a:off x="956721" y="3739447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7" name="Oval 396"/>
          <p:cNvSpPr>
            <a:spLocks noChangeAspect="1"/>
          </p:cNvSpPr>
          <p:nvPr/>
        </p:nvSpPr>
        <p:spPr>
          <a:xfrm>
            <a:off x="262888" y="3744996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6" name="Oval 270"/>
          <p:cNvSpPr>
            <a:spLocks noChangeAspect="1"/>
          </p:cNvSpPr>
          <p:nvPr/>
        </p:nvSpPr>
        <p:spPr>
          <a:xfrm>
            <a:off x="955201" y="4392191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6" name="Oval 319"/>
          <p:cNvSpPr>
            <a:spLocks noChangeAspect="1"/>
          </p:cNvSpPr>
          <p:nvPr/>
        </p:nvSpPr>
        <p:spPr>
          <a:xfrm>
            <a:off x="177546" y="3048215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0" name="Oval 315"/>
          <p:cNvSpPr>
            <a:spLocks noChangeAspect="1"/>
          </p:cNvSpPr>
          <p:nvPr/>
        </p:nvSpPr>
        <p:spPr>
          <a:xfrm>
            <a:off x="773998" y="3744280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327" name="Group 326"/>
          <p:cNvGrpSpPr/>
          <p:nvPr/>
        </p:nvGrpSpPr>
        <p:grpSpPr>
          <a:xfrm rot="20100000" flipH="1">
            <a:off x="1556785" y="2609681"/>
            <a:ext cx="2858228" cy="3275420"/>
            <a:chOff x="2632180" y="2791539"/>
            <a:chExt cx="2858228" cy="3275420"/>
          </a:xfrm>
        </p:grpSpPr>
        <p:sp>
          <p:nvSpPr>
            <p:cNvPr id="328" name="Isosceles Triangle 545"/>
            <p:cNvSpPr>
              <a:spLocks noChangeAspect="1"/>
            </p:cNvSpPr>
            <p:nvPr/>
          </p:nvSpPr>
          <p:spPr>
            <a:xfrm rot="17762333">
              <a:off x="2989496" y="3789482"/>
              <a:ext cx="884589" cy="596886"/>
            </a:xfrm>
            <a:prstGeom prst="triangle">
              <a:avLst>
                <a:gd name="adj" fmla="val 48978"/>
              </a:avLst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lin ang="5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9" name="Isosceles Triangle 549"/>
            <p:cNvSpPr>
              <a:spLocks noChangeAspect="1"/>
            </p:cNvSpPr>
            <p:nvPr/>
          </p:nvSpPr>
          <p:spPr>
            <a:xfrm rot="20108189">
              <a:off x="3362637" y="3367408"/>
              <a:ext cx="608215" cy="410400"/>
            </a:xfrm>
            <a:prstGeom prst="triangle">
              <a:avLst>
                <a:gd name="adj" fmla="val 48978"/>
              </a:avLst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lin ang="5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0" name="Isosceles Triangle 543"/>
            <p:cNvSpPr>
              <a:spLocks noChangeAspect="1"/>
            </p:cNvSpPr>
            <p:nvPr/>
          </p:nvSpPr>
          <p:spPr>
            <a:xfrm rot="20529672">
              <a:off x="3205670" y="3406717"/>
              <a:ext cx="884589" cy="596886"/>
            </a:xfrm>
            <a:prstGeom prst="triangle">
              <a:avLst>
                <a:gd name="adj" fmla="val 48978"/>
              </a:avLst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lin ang="5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1" name="Isosceles Triangle 537"/>
            <p:cNvSpPr>
              <a:spLocks noChangeAspect="1"/>
            </p:cNvSpPr>
            <p:nvPr/>
          </p:nvSpPr>
          <p:spPr>
            <a:xfrm rot="20529672">
              <a:off x="3296075" y="3332434"/>
              <a:ext cx="608215" cy="410400"/>
            </a:xfrm>
            <a:prstGeom prst="triangle">
              <a:avLst>
                <a:gd name="adj" fmla="val 48978"/>
              </a:avLst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lin ang="5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2" name="Isosceles Triangle 536"/>
            <p:cNvSpPr>
              <a:spLocks noChangeAspect="1"/>
            </p:cNvSpPr>
            <p:nvPr/>
          </p:nvSpPr>
          <p:spPr>
            <a:xfrm rot="17762333">
              <a:off x="3149832" y="3876031"/>
              <a:ext cx="608215" cy="410400"/>
            </a:xfrm>
            <a:prstGeom prst="triangle">
              <a:avLst>
                <a:gd name="adj" fmla="val 48978"/>
              </a:avLst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lin ang="5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333" name="Straight Arrow Connector 534"/>
            <p:cNvCxnSpPr/>
            <p:nvPr/>
          </p:nvCxnSpPr>
          <p:spPr>
            <a:xfrm flipH="1" flipV="1">
              <a:off x="3411806" y="3660288"/>
              <a:ext cx="369650" cy="389955"/>
            </a:xfrm>
            <a:prstGeom prst="straightConnector1">
              <a:avLst/>
            </a:prstGeom>
            <a:ln w="38100">
              <a:solidFill>
                <a:srgbClr val="4EEE94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Arrow Connector 530"/>
            <p:cNvCxnSpPr/>
            <p:nvPr/>
          </p:nvCxnSpPr>
          <p:spPr>
            <a:xfrm flipH="1" flipV="1">
              <a:off x="3359281" y="3955425"/>
              <a:ext cx="503670" cy="2059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Arrow Connector 292"/>
            <p:cNvCxnSpPr/>
            <p:nvPr/>
          </p:nvCxnSpPr>
          <p:spPr>
            <a:xfrm flipH="1" flipV="1">
              <a:off x="2632180" y="2791539"/>
              <a:ext cx="1251961" cy="140960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Arrow Connector 522"/>
            <p:cNvCxnSpPr/>
            <p:nvPr/>
          </p:nvCxnSpPr>
          <p:spPr>
            <a:xfrm flipH="1" flipV="1">
              <a:off x="3884142" y="4201148"/>
              <a:ext cx="1606266" cy="1865811"/>
            </a:xfrm>
            <a:prstGeom prst="straightConnector1">
              <a:avLst/>
            </a:prstGeom>
            <a:ln w="38100">
              <a:solidFill>
                <a:srgbClr val="000090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Arrow Connector 525"/>
            <p:cNvCxnSpPr/>
            <p:nvPr/>
          </p:nvCxnSpPr>
          <p:spPr>
            <a:xfrm flipH="1" flipV="1">
              <a:off x="3186152" y="3981686"/>
              <a:ext cx="647686" cy="28370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Arrow Connector 527"/>
            <p:cNvCxnSpPr/>
            <p:nvPr/>
          </p:nvCxnSpPr>
          <p:spPr>
            <a:xfrm flipH="1" flipV="1">
              <a:off x="3700414" y="3466595"/>
              <a:ext cx="249012" cy="72766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Arrow Connector 532"/>
            <p:cNvCxnSpPr/>
            <p:nvPr/>
          </p:nvCxnSpPr>
          <p:spPr>
            <a:xfrm flipH="1" flipV="1">
              <a:off x="3546192" y="3402171"/>
              <a:ext cx="249012" cy="72766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Explosion 1 520"/>
            <p:cNvSpPr/>
            <p:nvPr/>
          </p:nvSpPr>
          <p:spPr>
            <a:xfrm>
              <a:off x="3719620" y="4011756"/>
              <a:ext cx="421842" cy="413893"/>
            </a:xfrm>
            <a:prstGeom prst="irregularSeal1">
              <a:avLst/>
            </a:prstGeom>
            <a:solidFill>
              <a:srgbClr val="FF66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341" name="Oval 267"/>
          <p:cNvSpPr>
            <a:spLocks noChangeAspect="1"/>
          </p:cNvSpPr>
          <p:nvPr/>
        </p:nvSpPr>
        <p:spPr>
          <a:xfrm>
            <a:off x="2127826" y="3053923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2" name="Oval 267"/>
          <p:cNvSpPr>
            <a:spLocks noChangeAspect="1"/>
          </p:cNvSpPr>
          <p:nvPr/>
        </p:nvSpPr>
        <p:spPr>
          <a:xfrm>
            <a:off x="2031626" y="2996191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3" name="Oval 267"/>
          <p:cNvSpPr>
            <a:spLocks noChangeAspect="1"/>
          </p:cNvSpPr>
          <p:nvPr/>
        </p:nvSpPr>
        <p:spPr>
          <a:xfrm>
            <a:off x="1377466" y="3111655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4" name="Oval 267"/>
          <p:cNvSpPr>
            <a:spLocks noChangeAspect="1"/>
          </p:cNvSpPr>
          <p:nvPr/>
        </p:nvSpPr>
        <p:spPr>
          <a:xfrm>
            <a:off x="2127826" y="2399627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5" name="Oval 267"/>
          <p:cNvSpPr>
            <a:spLocks noChangeAspect="1"/>
          </p:cNvSpPr>
          <p:nvPr/>
        </p:nvSpPr>
        <p:spPr>
          <a:xfrm>
            <a:off x="1492906" y="3746707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6" name="Oval 267"/>
          <p:cNvSpPr>
            <a:spLocks noChangeAspect="1"/>
          </p:cNvSpPr>
          <p:nvPr/>
        </p:nvSpPr>
        <p:spPr>
          <a:xfrm>
            <a:off x="5052306" y="3688975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7" name="Oval 267"/>
          <p:cNvSpPr>
            <a:spLocks noChangeAspect="1"/>
          </p:cNvSpPr>
          <p:nvPr/>
        </p:nvSpPr>
        <p:spPr>
          <a:xfrm>
            <a:off x="5204706" y="3706667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8" name="Oval 267"/>
          <p:cNvSpPr>
            <a:spLocks noChangeAspect="1"/>
          </p:cNvSpPr>
          <p:nvPr/>
        </p:nvSpPr>
        <p:spPr>
          <a:xfrm>
            <a:off x="5262426" y="3687423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9" name="Oval 267"/>
          <p:cNvSpPr>
            <a:spLocks noChangeAspect="1"/>
          </p:cNvSpPr>
          <p:nvPr/>
        </p:nvSpPr>
        <p:spPr>
          <a:xfrm>
            <a:off x="5204706" y="4437939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0" name="Oval 267"/>
          <p:cNvSpPr>
            <a:spLocks noChangeAspect="1"/>
          </p:cNvSpPr>
          <p:nvPr/>
        </p:nvSpPr>
        <p:spPr>
          <a:xfrm>
            <a:off x="5108506" y="4380207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1" name="Oval 267"/>
          <p:cNvSpPr>
            <a:spLocks noChangeAspect="1"/>
          </p:cNvSpPr>
          <p:nvPr/>
        </p:nvSpPr>
        <p:spPr>
          <a:xfrm>
            <a:off x="5300906" y="4360963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2" name="Oval 267"/>
          <p:cNvSpPr>
            <a:spLocks noChangeAspect="1"/>
          </p:cNvSpPr>
          <p:nvPr/>
        </p:nvSpPr>
        <p:spPr>
          <a:xfrm>
            <a:off x="5820386" y="3725911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353" name="Group 324"/>
          <p:cNvGrpSpPr/>
          <p:nvPr/>
        </p:nvGrpSpPr>
        <p:grpSpPr>
          <a:xfrm>
            <a:off x="8031134" y="1721703"/>
            <a:ext cx="382350" cy="4407828"/>
            <a:chOff x="2029410" y="1916832"/>
            <a:chExt cx="382350" cy="4407828"/>
          </a:xfrm>
        </p:grpSpPr>
        <p:cxnSp>
          <p:nvCxnSpPr>
            <p:cNvPr id="354" name="Straight Connector 325"/>
            <p:cNvCxnSpPr/>
            <p:nvPr/>
          </p:nvCxnSpPr>
          <p:spPr>
            <a:xfrm flipH="1">
              <a:off x="2191066" y="1916832"/>
              <a:ext cx="35278" cy="440782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5" name="Group 326"/>
            <p:cNvGrpSpPr/>
            <p:nvPr/>
          </p:nvGrpSpPr>
          <p:grpSpPr>
            <a:xfrm>
              <a:off x="2029410" y="2183157"/>
              <a:ext cx="382350" cy="3318490"/>
              <a:chOff x="2029410" y="2183157"/>
              <a:chExt cx="382350" cy="3318490"/>
            </a:xfrm>
          </p:grpSpPr>
          <p:grpSp>
            <p:nvGrpSpPr>
              <p:cNvPr id="356" name="Group 327"/>
              <p:cNvGrpSpPr>
                <a:grpSpLocks noChangeAspect="1"/>
              </p:cNvGrpSpPr>
              <p:nvPr/>
            </p:nvGrpSpPr>
            <p:grpSpPr>
              <a:xfrm>
                <a:off x="2029410" y="218315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77" name="Oval 348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78" name="Oval 349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79" name="Rectangle 350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80" name="Oval 351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57" name="Group 328"/>
              <p:cNvGrpSpPr>
                <a:grpSpLocks noChangeAspect="1"/>
              </p:cNvGrpSpPr>
              <p:nvPr/>
            </p:nvGrpSpPr>
            <p:grpSpPr>
              <a:xfrm>
                <a:off x="2029410" y="286478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73" name="Oval 344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74" name="Oval 345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75" name="Rectangle 346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76" name="Oval 347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58" name="Group 329"/>
              <p:cNvGrpSpPr>
                <a:grpSpLocks noChangeAspect="1"/>
              </p:cNvGrpSpPr>
              <p:nvPr/>
            </p:nvGrpSpPr>
            <p:grpSpPr>
              <a:xfrm>
                <a:off x="2029410" y="3599340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69" name="Oval 340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70" name="Oval 341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71" name="Rectangle 342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72" name="Oval 343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59" name="Group 330"/>
              <p:cNvGrpSpPr>
                <a:grpSpLocks noChangeAspect="1"/>
              </p:cNvGrpSpPr>
              <p:nvPr/>
            </p:nvGrpSpPr>
            <p:grpSpPr>
              <a:xfrm>
                <a:off x="2029410" y="4333893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65" name="Oval 336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66" name="Oval 337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67" name="Rectangle 338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68" name="Oval 339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60" name="Group 331"/>
              <p:cNvGrpSpPr>
                <a:grpSpLocks noChangeAspect="1"/>
              </p:cNvGrpSpPr>
              <p:nvPr/>
            </p:nvGrpSpPr>
            <p:grpSpPr>
              <a:xfrm>
                <a:off x="2029410" y="5033164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61" name="Oval 332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62" name="Oval 333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63" name="Rectangle 334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64" name="Oval 335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</p:grpSp>
      <p:grpSp>
        <p:nvGrpSpPr>
          <p:cNvPr id="381" name="Group 324"/>
          <p:cNvGrpSpPr/>
          <p:nvPr/>
        </p:nvGrpSpPr>
        <p:grpSpPr>
          <a:xfrm>
            <a:off x="8626064" y="1816372"/>
            <a:ext cx="382350" cy="4407828"/>
            <a:chOff x="2029410" y="1916832"/>
            <a:chExt cx="382350" cy="4407828"/>
          </a:xfrm>
        </p:grpSpPr>
        <p:cxnSp>
          <p:nvCxnSpPr>
            <p:cNvPr id="382" name="Straight Connector 325"/>
            <p:cNvCxnSpPr/>
            <p:nvPr/>
          </p:nvCxnSpPr>
          <p:spPr>
            <a:xfrm flipH="1">
              <a:off x="2191066" y="1916832"/>
              <a:ext cx="35278" cy="440782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3" name="Group 326"/>
            <p:cNvGrpSpPr/>
            <p:nvPr/>
          </p:nvGrpSpPr>
          <p:grpSpPr>
            <a:xfrm>
              <a:off x="2029410" y="2183157"/>
              <a:ext cx="382350" cy="3318490"/>
              <a:chOff x="2029410" y="2183157"/>
              <a:chExt cx="382350" cy="3318490"/>
            </a:xfrm>
          </p:grpSpPr>
          <p:grpSp>
            <p:nvGrpSpPr>
              <p:cNvPr id="384" name="Group 327"/>
              <p:cNvGrpSpPr>
                <a:grpSpLocks noChangeAspect="1"/>
              </p:cNvGrpSpPr>
              <p:nvPr/>
            </p:nvGrpSpPr>
            <p:grpSpPr>
              <a:xfrm>
                <a:off x="2029410" y="218315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405" name="Oval 348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06" name="Oval 349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07" name="Rectangle 350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08" name="Oval 351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85" name="Group 328"/>
              <p:cNvGrpSpPr>
                <a:grpSpLocks noChangeAspect="1"/>
              </p:cNvGrpSpPr>
              <p:nvPr/>
            </p:nvGrpSpPr>
            <p:grpSpPr>
              <a:xfrm>
                <a:off x="2029410" y="2864787"/>
                <a:ext cx="382350" cy="468483"/>
                <a:chOff x="4921487" y="2399197"/>
                <a:chExt cx="1292677" cy="1583881"/>
              </a:xfrm>
            </p:grpSpPr>
            <p:sp>
              <p:nvSpPr>
                <p:cNvPr id="401" name="Oval 344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02" name="Oval 345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03" name="Rectangle 346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04" name="Oval 347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86" name="Group 329"/>
              <p:cNvGrpSpPr>
                <a:grpSpLocks noChangeAspect="1"/>
              </p:cNvGrpSpPr>
              <p:nvPr/>
            </p:nvGrpSpPr>
            <p:grpSpPr>
              <a:xfrm>
                <a:off x="2029410" y="3599340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97" name="Oval 340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98" name="Oval 341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99" name="Rectangle 342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00" name="Oval 343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87" name="Group 330"/>
              <p:cNvGrpSpPr>
                <a:grpSpLocks noChangeAspect="1"/>
              </p:cNvGrpSpPr>
              <p:nvPr/>
            </p:nvGrpSpPr>
            <p:grpSpPr>
              <a:xfrm>
                <a:off x="2029410" y="4333893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93" name="Oval 336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94" name="Oval 337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95" name="Rectangle 338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96" name="Oval 339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388" name="Group 331"/>
              <p:cNvGrpSpPr>
                <a:grpSpLocks noChangeAspect="1"/>
              </p:cNvGrpSpPr>
              <p:nvPr/>
            </p:nvGrpSpPr>
            <p:grpSpPr>
              <a:xfrm>
                <a:off x="2029410" y="5033164"/>
                <a:ext cx="382350" cy="468483"/>
                <a:chOff x="4921487" y="2399197"/>
                <a:chExt cx="1292677" cy="1583881"/>
              </a:xfrm>
            </p:grpSpPr>
            <p:sp>
              <p:nvSpPr>
                <p:cNvPr id="389" name="Oval 332"/>
                <p:cNvSpPr>
                  <a:spLocks noChangeAspect="1"/>
                </p:cNvSpPr>
                <p:nvPr/>
              </p:nvSpPr>
              <p:spPr>
                <a:xfrm>
                  <a:off x="5649647" y="318285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90" name="Oval 333"/>
                <p:cNvSpPr>
                  <a:spLocks noChangeAspect="1"/>
                </p:cNvSpPr>
                <p:nvPr/>
              </p:nvSpPr>
              <p:spPr>
                <a:xfrm>
                  <a:off x="4921487" y="3230879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91" name="Rectangle 334"/>
                <p:cNvSpPr/>
                <p:nvPr/>
              </p:nvSpPr>
              <p:spPr>
                <a:xfrm>
                  <a:off x="5344841" y="2399197"/>
                  <a:ext cx="440994" cy="1113941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92" name="Oval 335"/>
                <p:cNvSpPr>
                  <a:spLocks noChangeAspect="1"/>
                </p:cNvSpPr>
                <p:nvPr/>
              </p:nvSpPr>
              <p:spPr>
                <a:xfrm>
                  <a:off x="5267927" y="3418561"/>
                  <a:ext cx="564517" cy="564517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</p:grpSp>
      <p:cxnSp>
        <p:nvCxnSpPr>
          <p:cNvPr id="201" name="Straight Arrow Connector 106"/>
          <p:cNvCxnSpPr>
            <a:endCxn id="389" idx="1"/>
          </p:cNvCxnSpPr>
          <p:nvPr/>
        </p:nvCxnSpPr>
        <p:spPr>
          <a:xfrm>
            <a:off x="8385161" y="1477549"/>
            <a:ext cx="480732" cy="37114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0" name="Oval 515"/>
          <p:cNvSpPr>
            <a:spLocks noChangeAspect="1"/>
          </p:cNvSpPr>
          <p:nvPr/>
        </p:nvSpPr>
        <p:spPr>
          <a:xfrm>
            <a:off x="8127401" y="2955411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1" name="Oval 515"/>
          <p:cNvSpPr>
            <a:spLocks noChangeAspect="1"/>
          </p:cNvSpPr>
          <p:nvPr/>
        </p:nvSpPr>
        <p:spPr>
          <a:xfrm>
            <a:off x="8030821" y="2923661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2" name="Oval 515"/>
          <p:cNvSpPr>
            <a:spLocks noChangeAspect="1"/>
          </p:cNvSpPr>
          <p:nvPr/>
        </p:nvSpPr>
        <p:spPr>
          <a:xfrm>
            <a:off x="8260181" y="2903253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Oval 515"/>
          <p:cNvSpPr>
            <a:spLocks noChangeAspect="1"/>
          </p:cNvSpPr>
          <p:nvPr/>
        </p:nvSpPr>
        <p:spPr>
          <a:xfrm>
            <a:off x="8051972" y="2244944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Oval 513"/>
          <p:cNvSpPr>
            <a:spLocks noChangeAspect="1"/>
          </p:cNvSpPr>
          <p:nvPr/>
        </p:nvSpPr>
        <p:spPr>
          <a:xfrm>
            <a:off x="8180385" y="2304893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3" name="Oval 484"/>
          <p:cNvSpPr>
            <a:spLocks noChangeAspect="1"/>
          </p:cNvSpPr>
          <p:nvPr/>
        </p:nvSpPr>
        <p:spPr>
          <a:xfrm>
            <a:off x="8040018" y="4388279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4" name="Oval 487"/>
          <p:cNvSpPr>
            <a:spLocks noChangeAspect="1"/>
          </p:cNvSpPr>
          <p:nvPr/>
        </p:nvSpPr>
        <p:spPr>
          <a:xfrm>
            <a:off x="6867393" y="2936167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5" name="Oval 487"/>
          <p:cNvSpPr>
            <a:spLocks noChangeAspect="1"/>
          </p:cNvSpPr>
          <p:nvPr/>
        </p:nvSpPr>
        <p:spPr>
          <a:xfrm>
            <a:off x="7423833" y="2953859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6" name="Oval 488"/>
          <p:cNvSpPr>
            <a:spLocks noChangeAspect="1"/>
          </p:cNvSpPr>
          <p:nvPr/>
        </p:nvSpPr>
        <p:spPr>
          <a:xfrm>
            <a:off x="6768658" y="2319529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7" name="Oval 488"/>
          <p:cNvSpPr>
            <a:spLocks noChangeAspect="1"/>
          </p:cNvSpPr>
          <p:nvPr/>
        </p:nvSpPr>
        <p:spPr>
          <a:xfrm>
            <a:off x="6018298" y="2954581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8" name="Oval 480"/>
          <p:cNvSpPr>
            <a:spLocks noChangeAspect="1"/>
          </p:cNvSpPr>
          <p:nvPr/>
        </p:nvSpPr>
        <p:spPr>
          <a:xfrm>
            <a:off x="8751898" y="2313208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9" name="Oval 480"/>
          <p:cNvSpPr>
            <a:spLocks noChangeAspect="1"/>
          </p:cNvSpPr>
          <p:nvPr/>
        </p:nvSpPr>
        <p:spPr>
          <a:xfrm>
            <a:off x="8904298" y="2234680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0" name="Oval 480"/>
          <p:cNvSpPr>
            <a:spLocks noChangeAspect="1"/>
          </p:cNvSpPr>
          <p:nvPr/>
        </p:nvSpPr>
        <p:spPr>
          <a:xfrm>
            <a:off x="8865818" y="3004440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1" name="Oval 480"/>
          <p:cNvSpPr>
            <a:spLocks noChangeAspect="1"/>
          </p:cNvSpPr>
          <p:nvPr/>
        </p:nvSpPr>
        <p:spPr>
          <a:xfrm>
            <a:off x="8731138" y="3081416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2" name="Oval 480"/>
          <p:cNvSpPr>
            <a:spLocks noChangeAspect="1"/>
          </p:cNvSpPr>
          <p:nvPr/>
        </p:nvSpPr>
        <p:spPr>
          <a:xfrm>
            <a:off x="8615508" y="3004828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3" name="Oval 487"/>
          <p:cNvSpPr>
            <a:spLocks noChangeAspect="1"/>
          </p:cNvSpPr>
          <p:nvPr/>
        </p:nvSpPr>
        <p:spPr>
          <a:xfrm>
            <a:off x="6827393" y="3627399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4" name="Oval 487"/>
          <p:cNvSpPr>
            <a:spLocks noChangeAspect="1"/>
          </p:cNvSpPr>
          <p:nvPr/>
        </p:nvSpPr>
        <p:spPr>
          <a:xfrm>
            <a:off x="7443073" y="3646643"/>
            <a:ext cx="166974" cy="1669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5" name="Oval 515"/>
          <p:cNvSpPr>
            <a:spLocks noChangeAspect="1"/>
          </p:cNvSpPr>
          <p:nvPr/>
        </p:nvSpPr>
        <p:spPr>
          <a:xfrm>
            <a:off x="8272311" y="3632585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6" name="Oval 515"/>
          <p:cNvSpPr>
            <a:spLocks noChangeAspect="1"/>
          </p:cNvSpPr>
          <p:nvPr/>
        </p:nvSpPr>
        <p:spPr>
          <a:xfrm>
            <a:off x="8142461" y="3732633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7" name="Oval 515"/>
          <p:cNvSpPr>
            <a:spLocks noChangeAspect="1"/>
          </p:cNvSpPr>
          <p:nvPr/>
        </p:nvSpPr>
        <p:spPr>
          <a:xfrm>
            <a:off x="8027211" y="3656045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8" name="Oval 515"/>
          <p:cNvSpPr>
            <a:spLocks noChangeAspect="1"/>
          </p:cNvSpPr>
          <p:nvPr/>
        </p:nvSpPr>
        <p:spPr>
          <a:xfrm>
            <a:off x="8719281" y="3816735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9" name="Oval 515"/>
          <p:cNvSpPr>
            <a:spLocks noChangeAspect="1"/>
          </p:cNvSpPr>
          <p:nvPr/>
        </p:nvSpPr>
        <p:spPr>
          <a:xfrm>
            <a:off x="8873201" y="3701271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9" name="Oval 519"/>
          <p:cNvSpPr>
            <a:spLocks noChangeAspect="1"/>
          </p:cNvSpPr>
          <p:nvPr/>
        </p:nvSpPr>
        <p:spPr>
          <a:xfrm>
            <a:off x="8839114" y="4473534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4" name="Oval 491"/>
          <p:cNvSpPr>
            <a:spLocks noChangeAspect="1"/>
          </p:cNvSpPr>
          <p:nvPr/>
        </p:nvSpPr>
        <p:spPr>
          <a:xfrm>
            <a:off x="8267291" y="4366167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Oval 519"/>
          <p:cNvSpPr>
            <a:spLocks noChangeAspect="1"/>
          </p:cNvSpPr>
          <p:nvPr/>
        </p:nvSpPr>
        <p:spPr>
          <a:xfrm>
            <a:off x="8609753" y="4455649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0" name="Oval 484"/>
          <p:cNvSpPr>
            <a:spLocks noChangeAspect="1"/>
          </p:cNvSpPr>
          <p:nvPr/>
        </p:nvSpPr>
        <p:spPr>
          <a:xfrm>
            <a:off x="7538258" y="3713187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431" name="Group 430"/>
          <p:cNvGrpSpPr/>
          <p:nvPr/>
        </p:nvGrpSpPr>
        <p:grpSpPr>
          <a:xfrm rot="1140000">
            <a:off x="4583821" y="2931200"/>
            <a:ext cx="2631731" cy="2926740"/>
            <a:chOff x="5411159" y="3200614"/>
            <a:chExt cx="2631731" cy="2926740"/>
          </a:xfrm>
        </p:grpSpPr>
        <p:grpSp>
          <p:nvGrpSpPr>
            <p:cNvPr id="432" name="Group 431"/>
            <p:cNvGrpSpPr/>
            <p:nvPr/>
          </p:nvGrpSpPr>
          <p:grpSpPr>
            <a:xfrm>
              <a:off x="6119448" y="3980730"/>
              <a:ext cx="1923442" cy="2146624"/>
              <a:chOff x="2632180" y="2791539"/>
              <a:chExt cx="1923442" cy="2146624"/>
            </a:xfrm>
          </p:grpSpPr>
          <p:sp>
            <p:nvSpPr>
              <p:cNvPr id="445" name="Isosceles Triangle 545"/>
              <p:cNvSpPr>
                <a:spLocks noChangeAspect="1"/>
              </p:cNvSpPr>
              <p:nvPr/>
            </p:nvSpPr>
            <p:spPr>
              <a:xfrm rot="17762333">
                <a:off x="2989496" y="3789482"/>
                <a:ext cx="884589" cy="596886"/>
              </a:xfrm>
              <a:prstGeom prst="triangle">
                <a:avLst>
                  <a:gd name="adj" fmla="val 48978"/>
                </a:avLst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46" name="Isosceles Triangle 549"/>
              <p:cNvSpPr>
                <a:spLocks noChangeAspect="1"/>
              </p:cNvSpPr>
              <p:nvPr/>
            </p:nvSpPr>
            <p:spPr>
              <a:xfrm rot="20108189">
                <a:off x="3522708" y="3470270"/>
                <a:ext cx="608215" cy="410400"/>
              </a:xfrm>
              <a:prstGeom prst="triangle">
                <a:avLst>
                  <a:gd name="adj" fmla="val 48978"/>
                </a:avLst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47" name="Isosceles Triangle 543"/>
              <p:cNvSpPr>
                <a:spLocks noChangeAspect="1"/>
              </p:cNvSpPr>
              <p:nvPr/>
            </p:nvSpPr>
            <p:spPr>
              <a:xfrm rot="20529672">
                <a:off x="3205670" y="3406717"/>
                <a:ext cx="884589" cy="596886"/>
              </a:xfrm>
              <a:prstGeom prst="triangle">
                <a:avLst>
                  <a:gd name="adj" fmla="val 48978"/>
                </a:avLst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48" name="Isosceles Triangle 537"/>
              <p:cNvSpPr>
                <a:spLocks noChangeAspect="1"/>
              </p:cNvSpPr>
              <p:nvPr/>
            </p:nvSpPr>
            <p:spPr>
              <a:xfrm rot="20529672">
                <a:off x="3344620" y="3496642"/>
                <a:ext cx="608215" cy="410400"/>
              </a:xfrm>
              <a:prstGeom prst="triangle">
                <a:avLst>
                  <a:gd name="adj" fmla="val 48978"/>
                </a:avLst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49" name="Isosceles Triangle 536"/>
              <p:cNvSpPr>
                <a:spLocks noChangeAspect="1"/>
              </p:cNvSpPr>
              <p:nvPr/>
            </p:nvSpPr>
            <p:spPr>
              <a:xfrm rot="17762333">
                <a:off x="3149832" y="3876031"/>
                <a:ext cx="608215" cy="410400"/>
              </a:xfrm>
              <a:prstGeom prst="triangle">
                <a:avLst>
                  <a:gd name="adj" fmla="val 48978"/>
                </a:avLst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450" name="Straight Arrow Connector 534"/>
              <p:cNvCxnSpPr/>
              <p:nvPr/>
            </p:nvCxnSpPr>
            <p:spPr>
              <a:xfrm flipH="1" flipV="1">
                <a:off x="3411806" y="3660288"/>
                <a:ext cx="369650" cy="389955"/>
              </a:xfrm>
              <a:prstGeom prst="straightConnector1">
                <a:avLst/>
              </a:prstGeom>
              <a:ln w="38100">
                <a:solidFill>
                  <a:srgbClr val="4EEE94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Arrow Connector 530"/>
              <p:cNvCxnSpPr/>
              <p:nvPr/>
            </p:nvCxnSpPr>
            <p:spPr>
              <a:xfrm flipH="1" flipV="1">
                <a:off x="3359281" y="3955425"/>
                <a:ext cx="503670" cy="20595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Straight Arrow Connector 292"/>
              <p:cNvCxnSpPr/>
              <p:nvPr/>
            </p:nvCxnSpPr>
            <p:spPr>
              <a:xfrm flipH="1" flipV="1">
                <a:off x="2632180" y="2791539"/>
                <a:ext cx="1251961" cy="140960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prstDash val="soli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Arrow Connector 522"/>
              <p:cNvCxnSpPr/>
              <p:nvPr/>
            </p:nvCxnSpPr>
            <p:spPr>
              <a:xfrm flipH="1" flipV="1">
                <a:off x="3884142" y="4201149"/>
                <a:ext cx="671480" cy="737014"/>
              </a:xfrm>
              <a:prstGeom prst="straightConnector1">
                <a:avLst/>
              </a:prstGeom>
              <a:ln w="38100">
                <a:solidFill>
                  <a:srgbClr val="00009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Arrow Connector 525"/>
              <p:cNvCxnSpPr/>
              <p:nvPr/>
            </p:nvCxnSpPr>
            <p:spPr>
              <a:xfrm flipH="1" flipV="1">
                <a:off x="3186152" y="3981686"/>
                <a:ext cx="647686" cy="28370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Arrow Connector 527"/>
              <p:cNvCxnSpPr/>
              <p:nvPr/>
            </p:nvCxnSpPr>
            <p:spPr>
              <a:xfrm flipH="1" flipV="1">
                <a:off x="3700414" y="3466595"/>
                <a:ext cx="249012" cy="72766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Arrow Connector 532"/>
              <p:cNvCxnSpPr/>
              <p:nvPr/>
            </p:nvCxnSpPr>
            <p:spPr>
              <a:xfrm flipH="1" flipV="1">
                <a:off x="3546192" y="3402171"/>
                <a:ext cx="249012" cy="72766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7" name="Explosion 1 520"/>
              <p:cNvSpPr/>
              <p:nvPr/>
            </p:nvSpPr>
            <p:spPr>
              <a:xfrm>
                <a:off x="3719620" y="4011756"/>
                <a:ext cx="421842" cy="413893"/>
              </a:xfrm>
              <a:prstGeom prst="irregularSeal1">
                <a:avLst/>
              </a:prstGeom>
              <a:solidFill>
                <a:srgbClr val="FF66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433" name="Group 432"/>
            <p:cNvGrpSpPr/>
            <p:nvPr/>
          </p:nvGrpSpPr>
          <p:grpSpPr>
            <a:xfrm>
              <a:off x="5411159" y="3200614"/>
              <a:ext cx="1008114" cy="1128048"/>
              <a:chOff x="3133348" y="3402171"/>
              <a:chExt cx="1008114" cy="1128048"/>
            </a:xfrm>
          </p:grpSpPr>
          <p:sp>
            <p:nvSpPr>
              <p:cNvPr id="434" name="Isosceles Triangle 545"/>
              <p:cNvSpPr>
                <a:spLocks noChangeAspect="1"/>
              </p:cNvSpPr>
              <p:nvPr/>
            </p:nvSpPr>
            <p:spPr>
              <a:xfrm rot="17762333">
                <a:off x="2989496" y="3789482"/>
                <a:ext cx="884589" cy="596886"/>
              </a:xfrm>
              <a:prstGeom prst="triangle">
                <a:avLst>
                  <a:gd name="adj" fmla="val 48978"/>
                </a:avLst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35" name="Isosceles Triangle 549"/>
              <p:cNvSpPr>
                <a:spLocks noChangeAspect="1"/>
              </p:cNvSpPr>
              <p:nvPr/>
            </p:nvSpPr>
            <p:spPr>
              <a:xfrm rot="20108189">
                <a:off x="3522708" y="3470270"/>
                <a:ext cx="608215" cy="410400"/>
              </a:xfrm>
              <a:prstGeom prst="triangle">
                <a:avLst>
                  <a:gd name="adj" fmla="val 48978"/>
                </a:avLst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36" name="Isosceles Triangle 543"/>
              <p:cNvSpPr>
                <a:spLocks noChangeAspect="1"/>
              </p:cNvSpPr>
              <p:nvPr/>
            </p:nvSpPr>
            <p:spPr>
              <a:xfrm rot="20529672">
                <a:off x="3205670" y="3406717"/>
                <a:ext cx="884589" cy="596886"/>
              </a:xfrm>
              <a:prstGeom prst="triangle">
                <a:avLst>
                  <a:gd name="adj" fmla="val 48978"/>
                </a:avLst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37" name="Isosceles Triangle 537"/>
              <p:cNvSpPr>
                <a:spLocks noChangeAspect="1"/>
              </p:cNvSpPr>
              <p:nvPr/>
            </p:nvSpPr>
            <p:spPr>
              <a:xfrm rot="20529672">
                <a:off x="3344620" y="3496642"/>
                <a:ext cx="608215" cy="410400"/>
              </a:xfrm>
              <a:prstGeom prst="triangle">
                <a:avLst>
                  <a:gd name="adj" fmla="val 48978"/>
                </a:avLst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38" name="Isosceles Triangle 536"/>
              <p:cNvSpPr>
                <a:spLocks noChangeAspect="1"/>
              </p:cNvSpPr>
              <p:nvPr/>
            </p:nvSpPr>
            <p:spPr>
              <a:xfrm rot="17762333">
                <a:off x="3149832" y="3876031"/>
                <a:ext cx="608215" cy="410400"/>
              </a:xfrm>
              <a:prstGeom prst="triangle">
                <a:avLst>
                  <a:gd name="adj" fmla="val 48978"/>
                </a:avLst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439" name="Straight Arrow Connector 534"/>
              <p:cNvCxnSpPr/>
              <p:nvPr/>
            </p:nvCxnSpPr>
            <p:spPr>
              <a:xfrm flipH="1" flipV="1">
                <a:off x="3411806" y="3660288"/>
                <a:ext cx="369650" cy="389955"/>
              </a:xfrm>
              <a:prstGeom prst="straightConnector1">
                <a:avLst/>
              </a:prstGeom>
              <a:ln w="38100">
                <a:solidFill>
                  <a:srgbClr val="4EEE94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Arrow Connector 530"/>
              <p:cNvCxnSpPr/>
              <p:nvPr/>
            </p:nvCxnSpPr>
            <p:spPr>
              <a:xfrm flipH="1" flipV="1">
                <a:off x="3359281" y="3955425"/>
                <a:ext cx="503670" cy="20595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Arrow Connector 525"/>
              <p:cNvCxnSpPr/>
              <p:nvPr/>
            </p:nvCxnSpPr>
            <p:spPr>
              <a:xfrm flipH="1" flipV="1">
                <a:off x="3186152" y="3981686"/>
                <a:ext cx="647686" cy="28370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Arrow Connector 527"/>
              <p:cNvCxnSpPr/>
              <p:nvPr/>
            </p:nvCxnSpPr>
            <p:spPr>
              <a:xfrm flipH="1" flipV="1">
                <a:off x="3700414" y="3466595"/>
                <a:ext cx="249012" cy="72766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Arrow Connector 532"/>
              <p:cNvCxnSpPr/>
              <p:nvPr/>
            </p:nvCxnSpPr>
            <p:spPr>
              <a:xfrm flipH="1" flipV="1">
                <a:off x="3546192" y="3402171"/>
                <a:ext cx="249012" cy="72766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4" name="Explosion 1 520"/>
              <p:cNvSpPr/>
              <p:nvPr/>
            </p:nvSpPr>
            <p:spPr>
              <a:xfrm>
                <a:off x="3719620" y="4011756"/>
                <a:ext cx="421842" cy="413893"/>
              </a:xfrm>
              <a:prstGeom prst="irregularSeal1">
                <a:avLst/>
              </a:prstGeom>
              <a:solidFill>
                <a:srgbClr val="FF66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458" name="Oval 484"/>
          <p:cNvSpPr>
            <a:spLocks noChangeAspect="1"/>
          </p:cNvSpPr>
          <p:nvPr/>
        </p:nvSpPr>
        <p:spPr>
          <a:xfrm>
            <a:off x="6047988" y="367877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459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8773647"/>
              </p:ext>
            </p:extLst>
          </p:nvPr>
        </p:nvGraphicFramePr>
        <p:xfrm>
          <a:off x="5983764" y="6030187"/>
          <a:ext cx="2642786" cy="485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9" name="Equation" r:id="rId4" imgW="1384300" imgH="254000" progId="Equation.3">
                  <p:embed/>
                </p:oleObj>
              </mc:Choice>
              <mc:Fallback>
                <p:oleObj name="Equation" r:id="rId4" imgW="13843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83764" y="6030187"/>
                        <a:ext cx="2642786" cy="4851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" name="TextBox 538"/>
          <p:cNvSpPr txBox="1"/>
          <p:nvPr/>
        </p:nvSpPr>
        <p:spPr>
          <a:xfrm>
            <a:off x="4904097" y="1246825"/>
            <a:ext cx="1812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b="1" dirty="0" smtClean="0">
                <a:solidFill>
                  <a:prstClr val="black"/>
                </a:solidFill>
              </a:rPr>
              <a:t>CC </a:t>
            </a:r>
            <a:r>
              <a:rPr lang="it-IT" b="1" dirty="0" smtClean="0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it-IT" b="1" baseline="-25000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t</a:t>
            </a:r>
          </a:p>
          <a:p>
            <a:pPr defTabSz="457200"/>
            <a:r>
              <a:rPr lang="en-US" dirty="0" smtClean="0">
                <a:solidFill>
                  <a:srgbClr val="FFFFFF"/>
                </a:solidFill>
                <a:latin typeface="Calibri"/>
                <a:cs typeface="Comic Sans MS"/>
              </a:rPr>
              <a:t>“double bang”</a:t>
            </a:r>
            <a:endParaRPr lang="en-US" dirty="0">
              <a:solidFill>
                <a:srgbClr val="FFFFFF"/>
              </a:solidFill>
              <a:latin typeface="Calibri"/>
              <a:cs typeface="Comic Sans MS"/>
            </a:endParaRPr>
          </a:p>
        </p:txBody>
      </p:sp>
      <p:sp>
        <p:nvSpPr>
          <p:cNvPr id="461" name="Oval 484"/>
          <p:cNvSpPr>
            <a:spLocks noChangeAspect="1"/>
          </p:cNvSpPr>
          <p:nvPr/>
        </p:nvSpPr>
        <p:spPr>
          <a:xfrm>
            <a:off x="5806688" y="371687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2" name="Oval 484"/>
          <p:cNvSpPr>
            <a:spLocks noChangeAspect="1"/>
          </p:cNvSpPr>
          <p:nvPr/>
        </p:nvSpPr>
        <p:spPr>
          <a:xfrm>
            <a:off x="5813038" y="442807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3" name="Oval 484"/>
          <p:cNvSpPr>
            <a:spLocks noChangeAspect="1"/>
          </p:cNvSpPr>
          <p:nvPr/>
        </p:nvSpPr>
        <p:spPr>
          <a:xfrm>
            <a:off x="5933688" y="444077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4" name="Oval 484"/>
          <p:cNvSpPr>
            <a:spLocks noChangeAspect="1"/>
          </p:cNvSpPr>
          <p:nvPr/>
        </p:nvSpPr>
        <p:spPr>
          <a:xfrm>
            <a:off x="6047988" y="439632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6" name="Oval 484"/>
          <p:cNvSpPr>
            <a:spLocks noChangeAspect="1"/>
          </p:cNvSpPr>
          <p:nvPr/>
        </p:nvSpPr>
        <p:spPr>
          <a:xfrm>
            <a:off x="6575038" y="444077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7" name="Oval 484"/>
          <p:cNvSpPr>
            <a:spLocks noChangeAspect="1"/>
          </p:cNvSpPr>
          <p:nvPr/>
        </p:nvSpPr>
        <p:spPr>
          <a:xfrm>
            <a:off x="6708388" y="448522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8" name="Oval 484"/>
          <p:cNvSpPr>
            <a:spLocks noChangeAspect="1"/>
          </p:cNvSpPr>
          <p:nvPr/>
        </p:nvSpPr>
        <p:spPr>
          <a:xfrm>
            <a:off x="6695688" y="517102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9" name="Oval 484"/>
          <p:cNvSpPr>
            <a:spLocks noChangeAspect="1"/>
          </p:cNvSpPr>
          <p:nvPr/>
        </p:nvSpPr>
        <p:spPr>
          <a:xfrm>
            <a:off x="6562338" y="509482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2" name="Oval 484"/>
          <p:cNvSpPr>
            <a:spLocks noChangeAspect="1"/>
          </p:cNvSpPr>
          <p:nvPr/>
        </p:nvSpPr>
        <p:spPr>
          <a:xfrm>
            <a:off x="5184388" y="370417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3" name="Oval 484"/>
          <p:cNvSpPr>
            <a:spLocks noChangeAspect="1"/>
          </p:cNvSpPr>
          <p:nvPr/>
        </p:nvSpPr>
        <p:spPr>
          <a:xfrm>
            <a:off x="5260588" y="367877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4" name="Oval 484"/>
          <p:cNvSpPr>
            <a:spLocks noChangeAspect="1"/>
          </p:cNvSpPr>
          <p:nvPr/>
        </p:nvSpPr>
        <p:spPr>
          <a:xfrm>
            <a:off x="5901938" y="299297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5" name="Oval 484"/>
          <p:cNvSpPr>
            <a:spLocks noChangeAspect="1"/>
          </p:cNvSpPr>
          <p:nvPr/>
        </p:nvSpPr>
        <p:spPr>
          <a:xfrm>
            <a:off x="5806688" y="294217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6" name="Oval 484"/>
          <p:cNvSpPr>
            <a:spLocks noChangeAspect="1"/>
          </p:cNvSpPr>
          <p:nvPr/>
        </p:nvSpPr>
        <p:spPr>
          <a:xfrm>
            <a:off x="6016238" y="293582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7" name="Oval 484"/>
          <p:cNvSpPr>
            <a:spLocks noChangeAspect="1"/>
          </p:cNvSpPr>
          <p:nvPr/>
        </p:nvSpPr>
        <p:spPr>
          <a:xfrm>
            <a:off x="5012938" y="367877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8" name="Oval 425"/>
          <p:cNvSpPr>
            <a:spLocks noChangeAspect="1"/>
          </p:cNvSpPr>
          <p:nvPr/>
        </p:nvSpPr>
        <p:spPr>
          <a:xfrm>
            <a:off x="3734970" y="3662101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9" name="Oval 425"/>
          <p:cNvSpPr>
            <a:spLocks noChangeAspect="1"/>
          </p:cNvSpPr>
          <p:nvPr/>
        </p:nvSpPr>
        <p:spPr>
          <a:xfrm>
            <a:off x="2930637" y="3689617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0" name="Oval 425"/>
          <p:cNvSpPr>
            <a:spLocks noChangeAspect="1"/>
          </p:cNvSpPr>
          <p:nvPr/>
        </p:nvSpPr>
        <p:spPr>
          <a:xfrm>
            <a:off x="3607970" y="3757351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1" name="Oval 425"/>
          <p:cNvSpPr>
            <a:spLocks noChangeAspect="1"/>
          </p:cNvSpPr>
          <p:nvPr/>
        </p:nvSpPr>
        <p:spPr>
          <a:xfrm>
            <a:off x="2809990" y="3727718"/>
            <a:ext cx="166974" cy="166974"/>
          </a:xfrm>
          <a:prstGeom prst="ellipse">
            <a:avLst/>
          </a:prstGeom>
          <a:solidFill>
            <a:srgbClr val="EE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3" name="Oval 453"/>
          <p:cNvSpPr>
            <a:spLocks noChangeAspect="1"/>
          </p:cNvSpPr>
          <p:nvPr/>
        </p:nvSpPr>
        <p:spPr>
          <a:xfrm>
            <a:off x="3039897" y="2988364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2" name="Oval 484"/>
          <p:cNvSpPr>
            <a:spLocks noChangeAspect="1"/>
          </p:cNvSpPr>
          <p:nvPr/>
        </p:nvSpPr>
        <p:spPr>
          <a:xfrm>
            <a:off x="5292338" y="4358223"/>
            <a:ext cx="166974" cy="16697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2400" y="3970686"/>
            <a:ext cx="33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Symbol" charset="2"/>
                <a:cs typeface="Symbol" charset="2"/>
              </a:rPr>
              <a:t>t</a:t>
            </a:r>
            <a:endParaRPr lang="en-US" sz="2400" dirty="0">
              <a:latin typeface="Symbol" charset="2"/>
              <a:cs typeface="Symbol" charset="2"/>
            </a:endParaRPr>
          </a:p>
        </p:txBody>
      </p:sp>
      <p:pic>
        <p:nvPicPr>
          <p:cNvPr id="46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pic>
        <p:nvPicPr>
          <p:cNvPr id="470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65108" y="1044520"/>
            <a:ext cx="27392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2000" b="1" dirty="0">
                <a:solidFill>
                  <a:srgbClr val="FFFFFF"/>
                </a:solidFill>
                <a:cs typeface="Comic Sans MS"/>
              </a:rPr>
              <a:t>shower</a:t>
            </a:r>
            <a:r>
              <a:rPr lang="en-US" dirty="0">
                <a:solidFill>
                  <a:srgbClr val="FFFFFF"/>
                </a:solidFill>
                <a:cs typeface="Comic Sans MS"/>
              </a:rPr>
              <a:t> like events </a:t>
            </a:r>
            <a:r>
              <a:rPr lang="mr-IN" dirty="0">
                <a:solidFill>
                  <a:srgbClr val="FFFFFF"/>
                </a:solidFill>
                <a:latin typeface="Calibri"/>
                <a:cs typeface="Comic Sans MS"/>
              </a:rPr>
              <a:t>–</a:t>
            </a:r>
            <a:r>
              <a:rPr lang="en-US" dirty="0">
                <a:solidFill>
                  <a:srgbClr val="FFFFFF"/>
                </a:solidFill>
                <a:cs typeface="Comic Sans MS"/>
              </a:rPr>
              <a:t> </a:t>
            </a:r>
          </a:p>
          <a:p>
            <a:pPr defTabSz="457200"/>
            <a:r>
              <a:rPr lang="en-US" dirty="0">
                <a:solidFill>
                  <a:srgbClr val="FFFFFF"/>
                </a:solidFill>
                <a:cs typeface="Comic Sans MS"/>
              </a:rPr>
              <a:t>good energy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3460784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48347" y="0"/>
            <a:ext cx="695653" cy="7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317" y="0"/>
            <a:ext cx="7886700" cy="780093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7806"/>
            <a:ext cx="4853605" cy="353026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Atmospheric </a:t>
            </a:r>
            <a:r>
              <a:rPr lang="en-US" sz="2400" dirty="0" err="1" smtClean="0">
                <a:solidFill>
                  <a:srgbClr val="FF0000"/>
                </a:solidFill>
              </a:rPr>
              <a:t>muons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direction cut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 upward going events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8000"/>
                </a:solidFill>
                <a:sym typeface="Wingdings"/>
              </a:rPr>
              <a:t>useful for detector calibration</a:t>
            </a:r>
            <a:endParaRPr lang="en-US" sz="2000" b="1" dirty="0">
              <a:solidFill>
                <a:srgbClr val="008000"/>
              </a:solidFill>
              <a:sym typeface="Wingdings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  <a:sym typeface="Wingdings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Atmospheric neutrinos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prstClr val="black"/>
                </a:solidFill>
                <a:sym typeface="Wingdings"/>
              </a:rPr>
              <a:t>irreducible background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8000"/>
                </a:solidFill>
                <a:sym typeface="Wingdings"/>
              </a:rPr>
              <a:t>neutrino oscillations  mass hierarchy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0" y="4857665"/>
            <a:ext cx="48293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Environmental background</a:t>
            </a:r>
          </a:p>
          <a:p>
            <a:pPr marL="342900" indent="-342900">
              <a:buFont typeface="Arial"/>
              <a:buChar char="•"/>
            </a:pPr>
            <a:r>
              <a:rPr lang="en-US" sz="2000" baseline="30000" dirty="0"/>
              <a:t>40</a:t>
            </a:r>
            <a:r>
              <a:rPr lang="en-US" sz="2000" dirty="0"/>
              <a:t>K </a:t>
            </a:r>
            <a:r>
              <a:rPr lang="en-US" sz="2000" dirty="0" smtClean="0"/>
              <a:t>decay                       rejection 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bioluminescence         causal correlation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                                       of the signals</a:t>
            </a:r>
            <a:endParaRPr lang="en-US" sz="2000" dirty="0"/>
          </a:p>
        </p:txBody>
      </p:sp>
      <p:sp>
        <p:nvSpPr>
          <p:cNvPr id="6" name="Right Bracket 5"/>
          <p:cNvSpPr/>
          <p:nvPr/>
        </p:nvSpPr>
        <p:spPr>
          <a:xfrm>
            <a:off x="2387143" y="5422905"/>
            <a:ext cx="45719" cy="480511"/>
          </a:xfrm>
          <a:prstGeom prst="rightBracke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30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61" y="6175171"/>
            <a:ext cx="880561" cy="54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Screen Shot 2019-09-21 at 21.06.2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696" y="5631927"/>
            <a:ext cx="2520000" cy="7200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266185" y="393548"/>
            <a:ext cx="5079504" cy="4749917"/>
            <a:chOff x="4266185" y="393548"/>
            <a:chExt cx="5079504" cy="4749917"/>
          </a:xfrm>
        </p:grpSpPr>
        <p:pic>
          <p:nvPicPr>
            <p:cNvPr id="7" name="Picture 6" descr="Screen Shot 2019-09-22 at 13.38.16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6185" y="393548"/>
              <a:ext cx="5079504" cy="4749917"/>
            </a:xfrm>
            <a:prstGeom prst="rect">
              <a:avLst/>
            </a:prstGeom>
          </p:spPr>
        </p:pic>
        <p:grpSp>
          <p:nvGrpSpPr>
            <p:cNvPr id="54" name="Group 53"/>
            <p:cNvGrpSpPr>
              <a:grpSpLocks noChangeAspect="1"/>
            </p:cNvGrpSpPr>
            <p:nvPr/>
          </p:nvGrpSpPr>
          <p:grpSpPr>
            <a:xfrm>
              <a:off x="4867937" y="799981"/>
              <a:ext cx="3861319" cy="2621367"/>
              <a:chOff x="694505" y="1760372"/>
              <a:chExt cx="7839369" cy="5321982"/>
            </a:xfrm>
          </p:grpSpPr>
          <p:grpSp>
            <p:nvGrpSpPr>
              <p:cNvPr id="31" name="Group"/>
              <p:cNvGrpSpPr/>
              <p:nvPr/>
            </p:nvGrpSpPr>
            <p:grpSpPr>
              <a:xfrm>
                <a:off x="694505" y="1760372"/>
                <a:ext cx="5458791" cy="5321982"/>
                <a:chOff x="0" y="221667"/>
                <a:chExt cx="5458789" cy="5321981"/>
              </a:xfrm>
            </p:grpSpPr>
            <p:sp>
              <p:nvSpPr>
                <p:cNvPr id="32" name="Oval"/>
                <p:cNvSpPr/>
                <p:nvPr/>
              </p:nvSpPr>
              <p:spPr>
                <a:xfrm>
                  <a:off x="1082613" y="835991"/>
                  <a:ext cx="3935450" cy="3771533"/>
                </a:xfrm>
                <a:prstGeom prst="ellipse">
                  <a:avLst/>
                </a:prstGeom>
                <a:solidFill>
                  <a:srgbClr val="94E3FE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2400" b="0">
                      <a:uFill>
                        <a:solidFill>
                          <a:srgbClr val="000000"/>
                        </a:solidFill>
                      </a:uFill>
                    </a:defRPr>
                  </a:pPr>
                  <a:endParaRPr kumimoji="0" sz="2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</a:endParaRPr>
                </a:p>
              </p:txBody>
            </p:sp>
            <p:pic>
              <p:nvPicPr>
                <p:cNvPr id="33" name="image.png" descr="image.png"/>
                <p:cNvPicPr>
                  <a:picLocks/>
                </p:cNvPicPr>
                <p:nvPr/>
              </p:nvPicPr>
              <p:blipFill>
                <a:blip r:embed="rId7">
                  <a:extLst/>
                </a:blip>
                <a:stretch>
                  <a:fillRect/>
                </a:stretch>
              </p:blipFill>
              <p:spPr>
                <a:xfrm>
                  <a:off x="2121337" y="1836325"/>
                  <a:ext cx="1874460" cy="177086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34" name="Line"/>
                <p:cNvSpPr/>
                <p:nvPr/>
              </p:nvSpPr>
              <p:spPr>
                <a:xfrm flipV="1">
                  <a:off x="4379832" y="325685"/>
                  <a:ext cx="1078957" cy="985128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0" lvl="0" indent="0" algn="l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35" name="Line"/>
                <p:cNvSpPr/>
                <p:nvPr/>
              </p:nvSpPr>
              <p:spPr>
                <a:xfrm flipV="1">
                  <a:off x="3759889" y="1310812"/>
                  <a:ext cx="614458" cy="797565"/>
                </a:xfrm>
                <a:prstGeom prst="line">
                  <a:avLst/>
                </a:prstGeom>
                <a:noFill/>
                <a:ln w="25400" cap="flat">
                  <a:solidFill>
                    <a:srgbClr val="FF26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0" lvl="0" indent="0" algn="l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36" name="Line"/>
                <p:cNvSpPr/>
                <p:nvPr/>
              </p:nvSpPr>
              <p:spPr>
                <a:xfrm flipV="1">
                  <a:off x="3635535" y="1295604"/>
                  <a:ext cx="729668" cy="680972"/>
                </a:xfrm>
                <a:prstGeom prst="line">
                  <a:avLst/>
                </a:prstGeom>
                <a:noFill/>
                <a:ln w="25400" cap="flat">
                  <a:solidFill>
                    <a:srgbClr val="008F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0" lvl="0" indent="0" algn="l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37" name="Shape"/>
                <p:cNvSpPr/>
                <p:nvPr/>
              </p:nvSpPr>
              <p:spPr>
                <a:xfrm rot="2829377">
                  <a:off x="3338755" y="1973868"/>
                  <a:ext cx="279259" cy="5289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995" y="269"/>
                      </a:moveTo>
                      <a:lnTo>
                        <a:pt x="21600" y="0"/>
                      </a:lnTo>
                      <a:lnTo>
                        <a:pt x="20605" y="21331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2400" b="0">
                      <a:uFill>
                        <a:solidFill>
                          <a:srgbClr val="000000"/>
                        </a:solidFill>
                      </a:uFill>
                    </a:defRPr>
                  </a:pPr>
                  <a:endParaRPr kumimoji="0" sz="2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</a:endParaRPr>
                </a:p>
              </p:txBody>
            </p:sp>
            <p:sp>
              <p:nvSpPr>
                <p:cNvPr id="38" name="Line"/>
                <p:cNvSpPr/>
                <p:nvPr/>
              </p:nvSpPr>
              <p:spPr>
                <a:xfrm flipH="1">
                  <a:off x="0" y="2405772"/>
                  <a:ext cx="3224069" cy="1436292"/>
                </a:xfrm>
                <a:prstGeom prst="line">
                  <a:avLst/>
                </a:prstGeom>
                <a:noFill/>
                <a:ln w="25400" cap="flat">
                  <a:solidFill>
                    <a:srgbClr val="FF26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0" lvl="0" indent="0" algn="l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39" name="atmosphere"/>
                <p:cNvSpPr/>
                <p:nvPr/>
              </p:nvSpPr>
              <p:spPr>
                <a:xfrm rot="19498781">
                  <a:off x="1196845" y="1167525"/>
                  <a:ext cx="1990050" cy="6460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21505" y="2346"/>
                      </a:lnTo>
                      <a:lnTo>
                        <a:pt x="21600" y="21600"/>
                      </a:lnTo>
                      <a:lnTo>
                        <a:pt x="95" y="19254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 algn="l" defTabSz="914400">
                    <a:buClr>
                      <a:srgbClr val="000000"/>
                    </a:buClr>
                    <a:buFont typeface="Arial"/>
                    <a:defRPr sz="2400" b="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rPr>
                    <a:t>atmosphere</a:t>
                  </a:r>
                </a:p>
              </p:txBody>
            </p:sp>
            <p:sp>
              <p:nvSpPr>
                <p:cNvPr id="40" name="cosmic…"/>
                <p:cNvSpPr txBox="1"/>
                <p:nvPr/>
              </p:nvSpPr>
              <p:spPr>
                <a:xfrm>
                  <a:off x="4148475" y="221667"/>
                  <a:ext cx="1170394" cy="74349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 sz="2400" b="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kumimoji="0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rPr>
                    <a:t>cosmic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 sz="2400" b="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kumimoji="0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rPr>
                    <a:t>rays</a:t>
                  </a:r>
                </a:p>
              </p:txBody>
            </p:sp>
            <p:sp>
              <p:nvSpPr>
                <p:cNvPr id="41" name="μ"/>
                <p:cNvSpPr txBox="1"/>
                <p:nvPr/>
              </p:nvSpPr>
              <p:spPr>
                <a:xfrm>
                  <a:off x="3558526" y="1205645"/>
                  <a:ext cx="314487" cy="36498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 algn="l" defTabSz="914400">
                    <a:buClr>
                      <a:srgbClr val="000000"/>
                    </a:buClr>
                    <a:buFont typeface="Arial"/>
                    <a:defRPr sz="2400" b="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rPr>
                    <a:t> μ</a:t>
                  </a:r>
                </a:p>
              </p:txBody>
            </p:sp>
            <p:sp>
              <p:nvSpPr>
                <p:cNvPr id="42" name="νμ"/>
                <p:cNvSpPr txBox="1"/>
                <p:nvPr/>
              </p:nvSpPr>
              <p:spPr>
                <a:xfrm>
                  <a:off x="4094547" y="1674109"/>
                  <a:ext cx="342204" cy="39202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Helvetica Neue"/>
                    <a:buNone/>
                    <a:tabLst/>
                    <a:defRPr sz="2400" b="0">
                      <a:uFill>
                        <a:solidFill>
                          <a:srgbClr val="000000"/>
                        </a:solidFill>
                      </a:uFill>
                    </a:defRPr>
                  </a:pPr>
                  <a:r>
                    <a:rPr kumimoji="0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Lucida Grande"/>
                      <a:ea typeface="Lucida Grande"/>
                      <a:cs typeface="Lucida Grande"/>
                      <a:sym typeface="Lucida Grande"/>
                    </a:rPr>
                    <a:t>ν</a:t>
                  </a:r>
                  <a:r>
                    <a:rPr kumimoji="0" sz="1200" b="0" i="0" u="none" strike="noStrike" kern="0" cap="none" spc="0" normalizeH="0" baseline="-5999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rPr>
                    <a:t>μ</a:t>
                  </a:r>
                </a:p>
              </p:txBody>
            </p:sp>
            <p:sp>
              <p:nvSpPr>
                <p:cNvPr id="43" name="νμ"/>
                <p:cNvSpPr txBox="1"/>
                <p:nvPr/>
              </p:nvSpPr>
              <p:spPr>
                <a:xfrm>
                  <a:off x="1754832" y="3449755"/>
                  <a:ext cx="342203" cy="39202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Helvetica Neue"/>
                    <a:buNone/>
                    <a:tabLst/>
                    <a:defRPr sz="2400" b="0">
                      <a:uFill>
                        <a:solidFill>
                          <a:srgbClr val="000000"/>
                        </a:solidFill>
                      </a:uFill>
                    </a:defRPr>
                  </a:pPr>
                  <a:r>
                    <a:rPr kumimoji="0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Lucida Grande"/>
                      <a:ea typeface="Lucida Grande"/>
                      <a:cs typeface="Lucida Grande"/>
                      <a:sym typeface="Lucida Grande"/>
                    </a:rPr>
                    <a:t>ν</a:t>
                  </a:r>
                  <a:endParaRPr kumimoji="0" sz="1200" b="0" i="0" u="none" strike="noStrike" kern="0" cap="none" spc="0" normalizeH="0" baseline="-5999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" name="Line"/>
                <p:cNvSpPr/>
                <p:nvPr/>
              </p:nvSpPr>
              <p:spPr>
                <a:xfrm flipH="1">
                  <a:off x="3145431" y="2503779"/>
                  <a:ext cx="168245" cy="2080088"/>
                </a:xfrm>
                <a:prstGeom prst="line">
                  <a:avLst/>
                </a:prstGeom>
                <a:noFill/>
                <a:ln w="25400" cap="flat">
                  <a:solidFill>
                    <a:srgbClr val="FF26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0" lvl="0" indent="0" algn="l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45" name="Line"/>
                <p:cNvSpPr/>
                <p:nvPr/>
              </p:nvSpPr>
              <p:spPr>
                <a:xfrm flipH="1">
                  <a:off x="3171035" y="3475387"/>
                  <a:ext cx="186532" cy="1108480"/>
                </a:xfrm>
                <a:prstGeom prst="line">
                  <a:avLst/>
                </a:prstGeom>
                <a:noFill/>
                <a:ln w="25400" cap="flat">
                  <a:solidFill>
                    <a:srgbClr val="008F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0" lvl="0" indent="0" algn="l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46" name="Line"/>
                <p:cNvSpPr/>
                <p:nvPr/>
              </p:nvSpPr>
              <p:spPr>
                <a:xfrm flipH="1">
                  <a:off x="3017420" y="4607523"/>
                  <a:ext cx="128013" cy="936125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0" marR="0" lvl="0" indent="0" algn="l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47" name="cosmic"/>
                <p:cNvSpPr txBox="1"/>
                <p:nvPr/>
              </p:nvSpPr>
              <p:spPr>
                <a:xfrm>
                  <a:off x="1367994" y="3201572"/>
                  <a:ext cx="1115800" cy="39597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 algn="l" defTabSz="914400">
                    <a:buClr>
                      <a:srgbClr val="000000"/>
                    </a:buClr>
                    <a:buFont typeface="Arial"/>
                    <a:defRPr sz="2400" b="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rPr>
                    <a:t>cosmic</a:t>
                  </a:r>
                </a:p>
              </p:txBody>
            </p:sp>
            <p:sp>
              <p:nvSpPr>
                <p:cNvPr id="48" name="p"/>
                <p:cNvSpPr txBox="1"/>
                <p:nvPr/>
              </p:nvSpPr>
              <p:spPr>
                <a:xfrm>
                  <a:off x="4818639" y="923975"/>
                  <a:ext cx="242391" cy="29490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 algn="l" defTabSz="914400">
                    <a:buClr>
                      <a:srgbClr val="000000"/>
                    </a:buClr>
                    <a:buFont typeface="Arial"/>
                    <a:defRPr sz="2400" b="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rPr>
                    <a:t>p</a:t>
                  </a:r>
                </a:p>
              </p:txBody>
            </p:sp>
            <p:sp>
              <p:nvSpPr>
                <p:cNvPr id="49" name="μ"/>
                <p:cNvSpPr txBox="1"/>
                <p:nvPr/>
              </p:nvSpPr>
              <p:spPr>
                <a:xfrm>
                  <a:off x="3291731" y="3722091"/>
                  <a:ext cx="314487" cy="36498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 algn="l" defTabSz="914400">
                    <a:buClr>
                      <a:srgbClr val="000000"/>
                    </a:buClr>
                    <a:buFont typeface="Arial"/>
                    <a:defRPr sz="2400" b="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rPr>
                    <a:t> μ</a:t>
                  </a:r>
                </a:p>
              </p:txBody>
            </p:sp>
            <p:sp>
              <p:nvSpPr>
                <p:cNvPr id="50" name="νμ"/>
                <p:cNvSpPr txBox="1"/>
                <p:nvPr/>
              </p:nvSpPr>
              <p:spPr>
                <a:xfrm>
                  <a:off x="2763226" y="3728851"/>
                  <a:ext cx="342204" cy="39202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Helvetica Neue"/>
                    <a:buNone/>
                    <a:tabLst/>
                    <a:defRPr sz="2400" b="0">
                      <a:uFill>
                        <a:solidFill>
                          <a:srgbClr val="000000"/>
                        </a:solidFill>
                      </a:uFill>
                    </a:defRPr>
                  </a:pPr>
                  <a:r>
                    <a:rPr kumimoji="0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Lucida Grande"/>
                      <a:ea typeface="Lucida Grande"/>
                      <a:cs typeface="Lucida Grande"/>
                      <a:sym typeface="Lucida Grande"/>
                    </a:rPr>
                    <a:t>ν</a:t>
                  </a:r>
                  <a:r>
                    <a:rPr kumimoji="0" sz="1200" b="0" i="0" u="none" strike="noStrike" kern="0" cap="none" spc="0" normalizeH="0" baseline="-5999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rPr>
                    <a:t>μ</a:t>
                  </a:r>
                </a:p>
              </p:txBody>
            </p:sp>
          </p:grpSp>
          <p:sp>
            <p:nvSpPr>
              <p:cNvPr id="51" name="cosmic…"/>
              <p:cNvSpPr txBox="1"/>
              <p:nvPr/>
            </p:nvSpPr>
            <p:spPr>
              <a:xfrm>
                <a:off x="2502429" y="6340408"/>
                <a:ext cx="1224697" cy="57097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 sz="2500" b="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rPr>
                  <a:t>cosmic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 sz="2500" b="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rPr>
                  <a:t>rays</a:t>
                </a:r>
              </a:p>
            </p:txBody>
          </p:sp>
          <p:sp>
            <p:nvSpPr>
              <p:cNvPr id="52" name="Atmospheric µ…"/>
              <p:cNvSpPr txBox="1"/>
              <p:nvPr/>
            </p:nvSpPr>
            <p:spPr>
              <a:xfrm>
                <a:off x="6346873" y="2848887"/>
                <a:ext cx="2187001" cy="95811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rPr kumimoji="0" sz="12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Atmospheric µ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rPr kumimoji="0" lang="it-IT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@</a:t>
                </a:r>
                <a:r>
                  <a:rPr kumimoji="0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1680 </a:t>
                </a:r>
                <a:r>
                  <a:rPr kumimoji="0" sz="12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m.w.e.</a:t>
                </a:r>
              </a:p>
            </p:txBody>
          </p:sp>
          <p:sp>
            <p:nvSpPr>
              <p:cNvPr id="53" name="Atmospheric µ…"/>
              <p:cNvSpPr txBox="1"/>
              <p:nvPr/>
            </p:nvSpPr>
            <p:spPr>
              <a:xfrm>
                <a:off x="6270481" y="5126979"/>
                <a:ext cx="2241251" cy="95811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rPr kumimoji="0" sz="12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Atmospheric µ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rPr kumimoji="0" lang="it-IT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@ </a:t>
                </a:r>
                <a:r>
                  <a:rPr kumimoji="0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3880 </a:t>
                </a:r>
                <a:r>
                  <a:rPr kumimoji="0" sz="12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m.w.e.</a:t>
                </a: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5232400" y="3559810"/>
              <a:ext cx="1224292" cy="21466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215468" y="4052092"/>
              <a:ext cx="1527394" cy="19817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6340808" y="3506970"/>
              <a:ext cx="652452" cy="20989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194514" y="3994459"/>
              <a:ext cx="165942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 sz="2000" b="0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rPr lang="it-IT" sz="1200" kern="0" dirty="0">
                  <a:solidFill>
                    <a:sysClr val="windowText" lastClr="000000"/>
                  </a:solidFill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n</a:t>
              </a:r>
              <a:r>
                <a:rPr lang="it-IT" sz="1200" kern="0" baseline="-25000" dirty="0">
                  <a:solidFill>
                    <a:sysClr val="windowText" lastClr="000000"/>
                  </a:solidFill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m </a:t>
              </a:r>
              <a:r>
                <a:rPr lang="it-IT" sz="1200" kern="0" dirty="0" err="1">
                  <a:solidFill>
                    <a:sysClr val="windowText" lastClr="000000"/>
                  </a:solidFill>
                  <a:latin typeface="Helvetica Neue"/>
                  <a:ea typeface="Helvetica Neue Light"/>
                  <a:cs typeface="Helvetica Neue"/>
                  <a:sym typeface="Helvetica Neue Light"/>
                </a:rPr>
                <a:t>induced</a:t>
              </a:r>
              <a:r>
                <a:rPr lang="it-IT" sz="1200" kern="0" dirty="0">
                  <a:solidFill>
                    <a:sysClr val="windowText" lastClr="000000"/>
                  </a:solidFill>
                  <a:latin typeface="Helvetica Neue"/>
                  <a:ea typeface="Helvetica Neue Light"/>
                  <a:cs typeface="Helvetica Neue"/>
                  <a:sym typeface="Helvetica Neue Light"/>
                </a:rPr>
                <a:t>,</a:t>
              </a:r>
              <a:r>
                <a:rPr lang="it-IT" sz="1200" kern="0" baseline="-25000" dirty="0">
                  <a:solidFill>
                    <a:sysClr val="windowText" lastClr="000000"/>
                  </a:solidFill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 </a:t>
              </a:r>
              <a:r>
                <a:rPr lang="it-IT" sz="1200" kern="0" dirty="0" err="1">
                  <a:solidFill>
                    <a:sysClr val="windowText" lastClr="000000"/>
                  </a:solidFill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E</a:t>
              </a:r>
              <a:r>
                <a:rPr lang="it-IT" sz="1200" kern="0" baseline="-25000" dirty="0" err="1">
                  <a:solidFill>
                    <a:sysClr val="windowText" lastClr="000000"/>
                  </a:solidFill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m</a:t>
              </a:r>
              <a:r>
                <a:rPr lang="it-IT" sz="1200" kern="0" dirty="0">
                  <a:solidFill>
                    <a:sysClr val="windowText" lastClr="000000"/>
                  </a:solidFill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 </a:t>
              </a:r>
              <a:r>
                <a:rPr lang="it-IT" sz="1200" kern="0" dirty="0">
                  <a:solidFill>
                    <a:sysClr val="windowText" lastClr="000000"/>
                  </a:solidFill>
                  <a:latin typeface="Helvetica Neue"/>
                  <a:ea typeface="Helvetica Neue Light"/>
                  <a:cs typeface="Helvetica Neue"/>
                  <a:sym typeface="Helvetica Neue Light"/>
                </a:rPr>
                <a:t>&gt;1 </a:t>
              </a:r>
              <a:r>
                <a:rPr lang="it-IT" sz="1200" kern="0" dirty="0" err="1">
                  <a:solidFill>
                    <a:sysClr val="windowText" lastClr="000000"/>
                  </a:solidFill>
                  <a:latin typeface="Helvetica Neue"/>
                  <a:ea typeface="Helvetica Neue Light"/>
                  <a:cs typeface="Helvetica Neue"/>
                  <a:sym typeface="Helvetica Neue Light"/>
                </a:rPr>
                <a:t>TeV</a:t>
              </a:r>
              <a:endParaRPr lang="it-IT" sz="1200" kern="0" dirty="0">
                <a:solidFill>
                  <a:sysClr val="windowText" lastClr="000000"/>
                </a:solidFill>
                <a:latin typeface="Helvetica Neue"/>
                <a:ea typeface="Helvetica Neue Light"/>
                <a:cs typeface="Helvetica Neue"/>
                <a:sym typeface="Helvetica Neue Light"/>
              </a:endParaRPr>
            </a:p>
          </p:txBody>
        </p:sp>
        <p:sp>
          <p:nvSpPr>
            <p:cNvPr id="89" name="Atmospheric µ…"/>
            <p:cNvSpPr txBox="1"/>
            <p:nvPr/>
          </p:nvSpPr>
          <p:spPr>
            <a:xfrm>
              <a:off x="5228405" y="3496236"/>
              <a:ext cx="1824328" cy="410369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0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rPr kumimoji="0" lang="it-IT" sz="120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n</a:t>
              </a:r>
              <a:r>
                <a:rPr lang="it-IT" sz="1200" kern="0" baseline="-25000" dirty="0" smtClean="0">
                  <a:solidFill>
                    <a:sysClr val="windowText" lastClr="000000"/>
                  </a:solidFill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m </a:t>
              </a:r>
              <a:r>
                <a:rPr lang="it-IT" sz="1200" kern="0" dirty="0" err="1" smtClean="0">
                  <a:solidFill>
                    <a:sysClr val="windowText" lastClr="000000"/>
                  </a:solidFill>
                  <a:latin typeface="Helvetica Neue"/>
                  <a:ea typeface="Helvetica Neue Light"/>
                  <a:cs typeface="Helvetica Neue"/>
                  <a:sym typeface="Helvetica Neue Light"/>
                </a:rPr>
                <a:t>induced</a:t>
              </a:r>
              <a:r>
                <a:rPr lang="it-IT" sz="1200" kern="0" dirty="0" smtClean="0">
                  <a:solidFill>
                    <a:sysClr val="windowText" lastClr="000000"/>
                  </a:solidFill>
                  <a:latin typeface="Helvetica Neue"/>
                  <a:ea typeface="Helvetica Neue Light"/>
                  <a:cs typeface="Helvetica Neue"/>
                  <a:sym typeface="Helvetica Neue Light"/>
                </a:rPr>
                <a:t>,</a:t>
              </a:r>
              <a:r>
                <a:rPr lang="it-IT" sz="1200" kern="0" baseline="-25000" dirty="0" smtClean="0">
                  <a:solidFill>
                    <a:sysClr val="windowText" lastClr="000000"/>
                  </a:solidFill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 </a:t>
              </a:r>
              <a:r>
                <a:rPr lang="it-IT" sz="1200" kern="0" dirty="0" err="1" smtClean="0">
                  <a:solidFill>
                    <a:sysClr val="windowText" lastClr="000000"/>
                  </a:solidFill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E</a:t>
              </a:r>
              <a:r>
                <a:rPr lang="it-IT" sz="1200" kern="0" baseline="-25000" dirty="0" err="1" smtClean="0">
                  <a:solidFill>
                    <a:sysClr val="windowText" lastClr="000000"/>
                  </a:solidFill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m</a:t>
              </a:r>
              <a:r>
                <a:rPr lang="it-IT" sz="1200" kern="0" dirty="0" smtClean="0">
                  <a:solidFill>
                    <a:sysClr val="windowText" lastClr="000000"/>
                  </a:solidFill>
                  <a:latin typeface="Symbol" charset="2"/>
                  <a:ea typeface="Helvetica Neue Light"/>
                  <a:cs typeface="Symbol" charset="2"/>
                  <a:sym typeface="Helvetica Neue Light"/>
                </a:rPr>
                <a:t> </a:t>
              </a:r>
              <a:r>
                <a:rPr lang="it-IT" sz="1200" kern="0" dirty="0" smtClean="0">
                  <a:solidFill>
                    <a:sysClr val="windowText" lastClr="000000"/>
                  </a:solidFill>
                  <a:latin typeface="Helvetica Neue"/>
                  <a:ea typeface="Helvetica Neue Light"/>
                  <a:cs typeface="Helvetica Neue"/>
                  <a:sym typeface="Helvetica Neue Light"/>
                </a:rPr>
                <a:t>&gt;100 </a:t>
              </a:r>
              <a:r>
                <a:rPr lang="it-IT" sz="1200" kern="0" dirty="0" err="1" smtClean="0">
                  <a:solidFill>
                    <a:sysClr val="windowText" lastClr="000000"/>
                  </a:solidFill>
                  <a:latin typeface="Helvetica Neue"/>
                  <a:ea typeface="Helvetica Neue Light"/>
                  <a:cs typeface="Helvetica Neue"/>
                  <a:sym typeface="Helvetica Neue Light"/>
                </a:rPr>
                <a:t>GeV</a:t>
              </a:r>
              <a:endParaRPr lang="it-IT" sz="1200" kern="0" dirty="0" smtClean="0">
                <a:solidFill>
                  <a:sysClr val="windowText" lastClr="000000"/>
                </a:solidFill>
                <a:latin typeface="Helvetica Neue"/>
                <a:ea typeface="Helvetica Neue Light"/>
                <a:cs typeface="Helvetica Neue"/>
                <a:sym typeface="Helvetica Neue Light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0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 kumimoji="0" lang="it-IT" sz="120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ymbol" charset="2"/>
                <a:ea typeface="Helvetica Neue Light"/>
                <a:cs typeface="Symbol" charset="2"/>
                <a:sym typeface="Helvetica Neue Light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6654800" y="3403600"/>
              <a:ext cx="237067" cy="152400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V="1">
              <a:off x="6392333" y="3810000"/>
              <a:ext cx="211667" cy="220133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V="1">
              <a:off x="8221133" y="1117600"/>
              <a:ext cx="152400" cy="270933"/>
            </a:xfrm>
            <a:prstGeom prst="straightConnector1">
              <a:avLst/>
            </a:prstGeom>
            <a:ln w="28575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V="1">
              <a:off x="7840133" y="2015067"/>
              <a:ext cx="84667" cy="499534"/>
            </a:xfrm>
            <a:prstGeom prst="straightConnector1">
              <a:avLst/>
            </a:prstGeom>
            <a:ln w="28575" cmpd="sng">
              <a:solidFill>
                <a:srgbClr val="64FF4A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uppo 51"/>
          <p:cNvGrpSpPr/>
          <p:nvPr/>
        </p:nvGrpSpPr>
        <p:grpSpPr>
          <a:xfrm>
            <a:off x="7398788" y="5381027"/>
            <a:ext cx="1598428" cy="1476973"/>
            <a:chOff x="946150" y="2344738"/>
            <a:chExt cx="2743202" cy="3422313"/>
          </a:xfrm>
          <a:solidFill>
            <a:schemeClr val="bg1"/>
          </a:solidFill>
        </p:grpSpPr>
        <p:sp>
          <p:nvSpPr>
            <p:cNvPr id="58" name="Line 7"/>
            <p:cNvSpPr>
              <a:spLocks noChangeShapeType="1"/>
            </p:cNvSpPr>
            <p:nvPr/>
          </p:nvSpPr>
          <p:spPr bwMode="auto">
            <a:xfrm rot="-4096764" flipH="1" flipV="1">
              <a:off x="2160588" y="4818062"/>
              <a:ext cx="457200" cy="200025"/>
            </a:xfrm>
            <a:prstGeom prst="line">
              <a:avLst/>
            </a:prstGeom>
            <a:grpFill/>
            <a:ln w="38100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Line 8"/>
            <p:cNvSpPr>
              <a:spLocks noChangeShapeType="1"/>
            </p:cNvSpPr>
            <p:nvPr/>
          </p:nvSpPr>
          <p:spPr bwMode="auto">
            <a:xfrm rot="17503236" flipH="1">
              <a:off x="1600200" y="2738438"/>
              <a:ext cx="990600" cy="1689100"/>
            </a:xfrm>
            <a:prstGeom prst="line">
              <a:avLst/>
            </a:prstGeom>
            <a:grpFill/>
            <a:ln w="38100">
              <a:solidFill>
                <a:srgbClr val="FF9933"/>
              </a:solidFill>
              <a:round/>
              <a:headEnd type="triangle" w="med" len="med"/>
              <a:tailEnd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9"/>
            <p:cNvSpPr>
              <a:spLocks/>
            </p:cNvSpPr>
            <p:nvPr/>
          </p:nvSpPr>
          <p:spPr bwMode="auto">
            <a:xfrm rot="-5400000">
              <a:off x="1401763" y="2732088"/>
              <a:ext cx="836612" cy="61912"/>
            </a:xfrm>
            <a:custGeom>
              <a:avLst/>
              <a:gdLst>
                <a:gd name="T0" fmla="*/ 0 w 1043"/>
                <a:gd name="T1" fmla="*/ 0 h 95"/>
                <a:gd name="T2" fmla="*/ 181 w 1043"/>
                <a:gd name="T3" fmla="*/ 91 h 95"/>
                <a:gd name="T4" fmla="*/ 317 w 1043"/>
                <a:gd name="T5" fmla="*/ 0 h 95"/>
                <a:gd name="T6" fmla="*/ 499 w 1043"/>
                <a:gd name="T7" fmla="*/ 91 h 95"/>
                <a:gd name="T8" fmla="*/ 680 w 1043"/>
                <a:gd name="T9" fmla="*/ 0 h 95"/>
                <a:gd name="T10" fmla="*/ 862 w 1043"/>
                <a:gd name="T11" fmla="*/ 91 h 95"/>
                <a:gd name="T12" fmla="*/ 969 w 1043"/>
                <a:gd name="T13" fmla="*/ 23 h 95"/>
                <a:gd name="T14" fmla="*/ 1043 w 1043"/>
                <a:gd name="T15" fmla="*/ 14 h 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43"/>
                <a:gd name="T25" fmla="*/ 0 h 95"/>
                <a:gd name="T26" fmla="*/ 1043 w 1043"/>
                <a:gd name="T27" fmla="*/ 95 h 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43" h="95">
                  <a:moveTo>
                    <a:pt x="0" y="0"/>
                  </a:moveTo>
                  <a:cubicBezTo>
                    <a:pt x="64" y="45"/>
                    <a:pt x="128" y="91"/>
                    <a:pt x="181" y="91"/>
                  </a:cubicBezTo>
                  <a:cubicBezTo>
                    <a:pt x="234" y="91"/>
                    <a:pt x="264" y="0"/>
                    <a:pt x="317" y="0"/>
                  </a:cubicBezTo>
                  <a:cubicBezTo>
                    <a:pt x="370" y="0"/>
                    <a:pt x="439" y="91"/>
                    <a:pt x="499" y="91"/>
                  </a:cubicBezTo>
                  <a:cubicBezTo>
                    <a:pt x="559" y="91"/>
                    <a:pt x="620" y="0"/>
                    <a:pt x="680" y="0"/>
                  </a:cubicBezTo>
                  <a:cubicBezTo>
                    <a:pt x="740" y="0"/>
                    <a:pt x="814" y="87"/>
                    <a:pt x="862" y="91"/>
                  </a:cubicBezTo>
                  <a:cubicBezTo>
                    <a:pt x="910" y="95"/>
                    <a:pt x="939" y="36"/>
                    <a:pt x="969" y="23"/>
                  </a:cubicBezTo>
                  <a:cubicBezTo>
                    <a:pt x="999" y="10"/>
                    <a:pt x="1028" y="16"/>
                    <a:pt x="1043" y="14"/>
                  </a:cubicBezTo>
                </a:path>
              </a:pathLst>
            </a:custGeom>
            <a:grpFill/>
            <a:ln w="38100" cap="flat" cmpd="sng">
              <a:solidFill>
                <a:srgbClr val="FF9933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Text Box 10"/>
            <p:cNvSpPr txBox="1">
              <a:spLocks noChangeArrowheads="1"/>
            </p:cNvSpPr>
            <p:nvPr/>
          </p:nvSpPr>
          <p:spPr bwMode="auto">
            <a:xfrm>
              <a:off x="2927351" y="4071937"/>
              <a:ext cx="762001" cy="835910"/>
            </a:xfrm>
            <a:prstGeom prst="rect">
              <a:avLst/>
            </a:prstGeom>
            <a:grpFill/>
            <a:ln w="38100" algn="ctr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3000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</a:rPr>
                <a:t>40</a:t>
              </a: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</a:rPr>
                <a:t>K</a:t>
              </a:r>
            </a:p>
          </p:txBody>
        </p:sp>
        <p:sp>
          <p:nvSpPr>
            <p:cNvPr id="62" name="Text Box 11"/>
            <p:cNvSpPr txBox="1">
              <a:spLocks noChangeArrowheads="1"/>
            </p:cNvSpPr>
            <p:nvPr/>
          </p:nvSpPr>
          <p:spPr bwMode="auto">
            <a:xfrm>
              <a:off x="946150" y="5145087"/>
              <a:ext cx="752474" cy="621964"/>
            </a:xfrm>
            <a:prstGeom prst="rect">
              <a:avLst/>
            </a:prstGeom>
            <a:grpFill/>
            <a:ln w="38100" algn="ctr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</a:rPr>
                <a:t>40</a:t>
              </a:r>
              <a:r>
                <a:rPr lang="en-US" sz="1200" b="1" kern="0" dirty="0">
                  <a:solidFill>
                    <a:srgbClr val="FF9900"/>
                  </a:solidFill>
                </a:rPr>
                <a:t>C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</a:rPr>
                <a:t>a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Text Box 12"/>
            <p:cNvSpPr txBox="1">
              <a:spLocks noChangeArrowheads="1"/>
            </p:cNvSpPr>
            <p:nvPr/>
          </p:nvSpPr>
          <p:spPr bwMode="auto">
            <a:xfrm>
              <a:off x="946150" y="2784030"/>
              <a:ext cx="523875" cy="591587"/>
            </a:xfrm>
            <a:prstGeom prst="rect">
              <a:avLst/>
            </a:prstGeom>
            <a:grpFill/>
            <a:ln w="38100" algn="ctr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γ</a:t>
              </a:r>
              <a:endParaRPr kumimoji="0" lang="en-US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3"/>
            <p:cNvSpPr txBox="1">
              <a:spLocks noChangeArrowheads="1"/>
            </p:cNvSpPr>
            <p:nvPr/>
          </p:nvSpPr>
          <p:spPr bwMode="auto">
            <a:xfrm>
              <a:off x="990600" y="3733800"/>
              <a:ext cx="1579563" cy="381000"/>
            </a:xfrm>
            <a:prstGeom prst="rect">
              <a:avLst/>
            </a:prstGeom>
            <a:grpFill/>
            <a:ln w="38100" algn="ctr">
              <a:noFill/>
              <a:miter lim="800000"/>
              <a:headEnd/>
              <a:tailEnd/>
            </a:ln>
          </p:spPr>
          <p:txBody>
            <a:bodyPr wrap="none" lIns="82945" tIns="41473" rIns="82945" bIns="41473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</a:rPr>
                <a:t>e</a:t>
              </a:r>
              <a:r>
                <a:rPr kumimoji="0" lang="en-US" sz="2000" b="1" i="0" u="none" strike="noStrike" kern="0" cap="none" spc="0" normalizeH="0" baseline="3000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</a:rPr>
                <a:t>- 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</a:rPr>
                <a:t>(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Symbol" pitchFamily="18" charset="2"/>
                </a:rPr>
                <a:t>β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</a:rPr>
                <a:t> 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</a:rPr>
                <a:t>decay)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Text Box 14"/>
            <p:cNvSpPr txBox="1">
              <a:spLocks noChangeArrowheads="1"/>
            </p:cNvSpPr>
            <p:nvPr/>
          </p:nvSpPr>
          <p:spPr bwMode="auto">
            <a:xfrm>
              <a:off x="1933026" y="2438962"/>
              <a:ext cx="523875" cy="591586"/>
            </a:xfrm>
            <a:prstGeom prst="rect">
              <a:avLst/>
            </a:prstGeom>
            <a:grpFill/>
            <a:ln w="38100" algn="ctr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γ</a:t>
              </a:r>
              <a:endParaRPr kumimoji="0" lang="en-US" sz="3300" b="1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66" name="Group 16"/>
            <p:cNvGrpSpPr>
              <a:grpSpLocks/>
            </p:cNvGrpSpPr>
            <p:nvPr/>
          </p:nvGrpSpPr>
          <p:grpSpPr bwMode="auto">
            <a:xfrm>
              <a:off x="998538" y="2878138"/>
              <a:ext cx="901700" cy="361950"/>
              <a:chOff x="1536" y="2316"/>
              <a:chExt cx="568" cy="228"/>
            </a:xfrm>
            <a:grpFill/>
          </p:grpSpPr>
          <p:sp>
            <p:nvSpPr>
              <p:cNvPr id="85" name="Freeform 17"/>
              <p:cNvSpPr>
                <a:spLocks/>
              </p:cNvSpPr>
              <p:nvPr/>
            </p:nvSpPr>
            <p:spPr bwMode="auto">
              <a:xfrm rot="-4183639">
                <a:off x="1796" y="2236"/>
                <a:ext cx="144" cy="472"/>
              </a:xfrm>
              <a:custGeom>
                <a:avLst/>
                <a:gdLst>
                  <a:gd name="T0" fmla="*/ 39 w 144"/>
                  <a:gd name="T1" fmla="*/ 472 h 472"/>
                  <a:gd name="T2" fmla="*/ 26 w 144"/>
                  <a:gd name="T3" fmla="*/ 374 h 472"/>
                  <a:gd name="T4" fmla="*/ 85 w 144"/>
                  <a:gd name="T5" fmla="*/ 347 h 472"/>
                  <a:gd name="T6" fmla="*/ 26 w 144"/>
                  <a:gd name="T7" fmla="*/ 275 h 472"/>
                  <a:gd name="T8" fmla="*/ 85 w 144"/>
                  <a:gd name="T9" fmla="*/ 229 h 472"/>
                  <a:gd name="T10" fmla="*/ 131 w 144"/>
                  <a:gd name="T11" fmla="*/ 216 h 472"/>
                  <a:gd name="T12" fmla="*/ 124 w 144"/>
                  <a:gd name="T13" fmla="*/ 197 h 472"/>
                  <a:gd name="T14" fmla="*/ 118 w 144"/>
                  <a:gd name="T15" fmla="*/ 177 h 472"/>
                  <a:gd name="T16" fmla="*/ 98 w 144"/>
                  <a:gd name="T17" fmla="*/ 164 h 472"/>
                  <a:gd name="T18" fmla="*/ 104 w 144"/>
                  <a:gd name="T19" fmla="*/ 98 h 472"/>
                  <a:gd name="T20" fmla="*/ 144 w 144"/>
                  <a:gd name="T21" fmla="*/ 59 h 472"/>
                  <a:gd name="T22" fmla="*/ 124 w 144"/>
                  <a:gd name="T23" fmla="*/ 39 h 472"/>
                  <a:gd name="T24" fmla="*/ 104 w 144"/>
                  <a:gd name="T25" fmla="*/ 26 h 472"/>
                  <a:gd name="T26" fmla="*/ 98 w 144"/>
                  <a:gd name="T27" fmla="*/ 0 h 47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44"/>
                  <a:gd name="T43" fmla="*/ 0 h 472"/>
                  <a:gd name="T44" fmla="*/ 144 w 144"/>
                  <a:gd name="T45" fmla="*/ 472 h 47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44" h="472">
                    <a:moveTo>
                      <a:pt x="39" y="472"/>
                    </a:moveTo>
                    <a:cubicBezTo>
                      <a:pt x="20" y="443"/>
                      <a:pt x="2" y="411"/>
                      <a:pt x="26" y="374"/>
                    </a:cubicBezTo>
                    <a:cubicBezTo>
                      <a:pt x="37" y="355"/>
                      <a:pt x="66" y="358"/>
                      <a:pt x="85" y="347"/>
                    </a:cubicBezTo>
                    <a:cubicBezTo>
                      <a:pt x="101" y="294"/>
                      <a:pt x="59" y="298"/>
                      <a:pt x="26" y="275"/>
                    </a:cubicBezTo>
                    <a:cubicBezTo>
                      <a:pt x="0" y="224"/>
                      <a:pt x="36" y="235"/>
                      <a:pt x="85" y="229"/>
                    </a:cubicBezTo>
                    <a:cubicBezTo>
                      <a:pt x="100" y="224"/>
                      <a:pt x="121" y="228"/>
                      <a:pt x="131" y="216"/>
                    </a:cubicBezTo>
                    <a:cubicBezTo>
                      <a:pt x="135" y="210"/>
                      <a:pt x="126" y="203"/>
                      <a:pt x="124" y="197"/>
                    </a:cubicBezTo>
                    <a:cubicBezTo>
                      <a:pt x="121" y="190"/>
                      <a:pt x="122" y="182"/>
                      <a:pt x="118" y="177"/>
                    </a:cubicBezTo>
                    <a:cubicBezTo>
                      <a:pt x="113" y="170"/>
                      <a:pt x="104" y="168"/>
                      <a:pt x="98" y="164"/>
                    </a:cubicBezTo>
                    <a:cubicBezTo>
                      <a:pt x="86" y="131"/>
                      <a:pt x="57" y="115"/>
                      <a:pt x="104" y="98"/>
                    </a:cubicBezTo>
                    <a:cubicBezTo>
                      <a:pt x="122" y="80"/>
                      <a:pt x="134" y="84"/>
                      <a:pt x="144" y="59"/>
                    </a:cubicBezTo>
                    <a:cubicBezTo>
                      <a:pt x="137" y="52"/>
                      <a:pt x="131" y="44"/>
                      <a:pt x="124" y="39"/>
                    </a:cubicBezTo>
                    <a:cubicBezTo>
                      <a:pt x="117" y="33"/>
                      <a:pt x="108" y="32"/>
                      <a:pt x="104" y="26"/>
                    </a:cubicBezTo>
                    <a:cubicBezTo>
                      <a:pt x="99" y="18"/>
                      <a:pt x="98" y="0"/>
                      <a:pt x="98" y="0"/>
                    </a:cubicBezTo>
                  </a:path>
                </a:pathLst>
              </a:custGeom>
              <a:grpFill/>
              <a:ln w="38100" cmpd="sng">
                <a:solidFill>
                  <a:srgbClr val="FF9933"/>
                </a:solidFill>
                <a:round/>
                <a:headEnd/>
                <a:tailEnd type="non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Line 18"/>
              <p:cNvSpPr>
                <a:spLocks noChangeShapeType="1"/>
              </p:cNvSpPr>
              <p:nvPr/>
            </p:nvSpPr>
            <p:spPr bwMode="auto">
              <a:xfrm flipH="1" flipV="1">
                <a:off x="1536" y="2316"/>
                <a:ext cx="144" cy="48"/>
              </a:xfrm>
              <a:prstGeom prst="line">
                <a:avLst/>
              </a:prstGeom>
              <a:grpFill/>
              <a:ln w="50800">
                <a:solidFill>
                  <a:srgbClr val="FF993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7" name="Oval 33"/>
            <p:cNvSpPr>
              <a:spLocks noChangeArrowheads="1"/>
            </p:cNvSpPr>
            <p:nvPr/>
          </p:nvSpPr>
          <p:spPr bwMode="auto">
            <a:xfrm>
              <a:off x="2590800" y="44958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Oval 34"/>
            <p:cNvSpPr>
              <a:spLocks noChangeArrowheads="1"/>
            </p:cNvSpPr>
            <p:nvPr/>
          </p:nvSpPr>
          <p:spPr bwMode="auto">
            <a:xfrm>
              <a:off x="2819400" y="44450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Oval 35"/>
            <p:cNvSpPr>
              <a:spLocks noChangeArrowheads="1"/>
            </p:cNvSpPr>
            <p:nvPr/>
          </p:nvSpPr>
          <p:spPr bwMode="auto">
            <a:xfrm>
              <a:off x="2895600" y="45466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Oval 36"/>
            <p:cNvSpPr>
              <a:spLocks noChangeArrowheads="1"/>
            </p:cNvSpPr>
            <p:nvPr/>
          </p:nvSpPr>
          <p:spPr bwMode="auto">
            <a:xfrm>
              <a:off x="2654300" y="46355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Oval 37"/>
            <p:cNvSpPr>
              <a:spLocks noChangeArrowheads="1"/>
            </p:cNvSpPr>
            <p:nvPr/>
          </p:nvSpPr>
          <p:spPr bwMode="auto">
            <a:xfrm>
              <a:off x="2743200" y="44958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Oval 38"/>
            <p:cNvSpPr>
              <a:spLocks noChangeArrowheads="1"/>
            </p:cNvSpPr>
            <p:nvPr/>
          </p:nvSpPr>
          <p:spPr bwMode="auto">
            <a:xfrm>
              <a:off x="2755900" y="46355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Oval 40"/>
            <p:cNvSpPr>
              <a:spLocks noChangeArrowheads="1"/>
            </p:cNvSpPr>
            <p:nvPr/>
          </p:nvSpPr>
          <p:spPr bwMode="auto">
            <a:xfrm>
              <a:off x="2844800" y="46355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Oval 41"/>
            <p:cNvSpPr>
              <a:spLocks noChangeArrowheads="1"/>
            </p:cNvSpPr>
            <p:nvPr/>
          </p:nvSpPr>
          <p:spPr bwMode="auto">
            <a:xfrm>
              <a:off x="2654300" y="44323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Oval 42"/>
            <p:cNvSpPr>
              <a:spLocks noChangeArrowheads="1"/>
            </p:cNvSpPr>
            <p:nvPr/>
          </p:nvSpPr>
          <p:spPr bwMode="auto">
            <a:xfrm>
              <a:off x="2730500" y="43561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Oval 43"/>
            <p:cNvSpPr>
              <a:spLocks noChangeArrowheads="1"/>
            </p:cNvSpPr>
            <p:nvPr/>
          </p:nvSpPr>
          <p:spPr bwMode="auto">
            <a:xfrm>
              <a:off x="1752600" y="51689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Oval 44"/>
            <p:cNvSpPr>
              <a:spLocks noChangeArrowheads="1"/>
            </p:cNvSpPr>
            <p:nvPr/>
          </p:nvSpPr>
          <p:spPr bwMode="auto">
            <a:xfrm>
              <a:off x="1981200" y="51181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Oval 45"/>
            <p:cNvSpPr>
              <a:spLocks noChangeArrowheads="1"/>
            </p:cNvSpPr>
            <p:nvPr/>
          </p:nvSpPr>
          <p:spPr bwMode="auto">
            <a:xfrm>
              <a:off x="2057400" y="52197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Oval 46"/>
            <p:cNvSpPr>
              <a:spLocks noChangeArrowheads="1"/>
            </p:cNvSpPr>
            <p:nvPr/>
          </p:nvSpPr>
          <p:spPr bwMode="auto">
            <a:xfrm>
              <a:off x="1816100" y="53086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Oval 47"/>
            <p:cNvSpPr>
              <a:spLocks noChangeArrowheads="1"/>
            </p:cNvSpPr>
            <p:nvPr/>
          </p:nvSpPr>
          <p:spPr bwMode="auto">
            <a:xfrm>
              <a:off x="1905000" y="51689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Oval 48"/>
            <p:cNvSpPr>
              <a:spLocks noChangeArrowheads="1"/>
            </p:cNvSpPr>
            <p:nvPr/>
          </p:nvSpPr>
          <p:spPr bwMode="auto">
            <a:xfrm>
              <a:off x="1917700" y="53086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Oval 49"/>
            <p:cNvSpPr>
              <a:spLocks noChangeArrowheads="1"/>
            </p:cNvSpPr>
            <p:nvPr/>
          </p:nvSpPr>
          <p:spPr bwMode="auto">
            <a:xfrm>
              <a:off x="2006600" y="53086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Oval 50"/>
            <p:cNvSpPr>
              <a:spLocks noChangeArrowheads="1"/>
            </p:cNvSpPr>
            <p:nvPr/>
          </p:nvSpPr>
          <p:spPr bwMode="auto">
            <a:xfrm>
              <a:off x="1816100" y="51054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Oval 51"/>
            <p:cNvSpPr>
              <a:spLocks noChangeArrowheads="1"/>
            </p:cNvSpPr>
            <p:nvPr/>
          </p:nvSpPr>
          <p:spPr bwMode="auto">
            <a:xfrm>
              <a:off x="1892300" y="5029200"/>
              <a:ext cx="152400" cy="152400"/>
            </a:xfrm>
            <a:prstGeom prst="ellipse">
              <a:avLst/>
            </a:pr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6654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 Mediterranean Sea</a:t>
            </a:r>
            <a:endParaRPr lang="en-US" dirty="0"/>
          </a:p>
        </p:txBody>
      </p:sp>
      <p:sp>
        <p:nvSpPr>
          <p:cNvPr id="18" name="Rettangolo arrotondato 4"/>
          <p:cNvSpPr/>
          <p:nvPr/>
        </p:nvSpPr>
        <p:spPr>
          <a:xfrm>
            <a:off x="1338783" y="4654814"/>
            <a:ext cx="6419850" cy="1738739"/>
          </a:xfrm>
          <a:prstGeom prst="roundRect">
            <a:avLst>
              <a:gd name="adj" fmla="val 4980"/>
            </a:avLst>
          </a:prstGeom>
          <a:solidFill>
            <a:sysClr val="window" lastClr="FFFFFF"/>
          </a:solidFill>
          <a:ln w="17145" cap="flat" cmpd="sng" algn="ctr">
            <a:solidFill>
              <a:srgbClr val="FFC000">
                <a:lumMod val="75000"/>
              </a:srgbClr>
            </a:solidFill>
            <a:prstDash val="solid"/>
          </a:ln>
          <a:effectLst>
            <a:glow rad="63500">
              <a:srgbClr val="ED7D31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9" name="Segnaposto piè di pagina 3"/>
          <p:cNvSpPr txBox="1">
            <a:spLocks/>
          </p:cNvSpPr>
          <p:nvPr/>
        </p:nvSpPr>
        <p:spPr>
          <a:xfrm>
            <a:off x="1577880" y="6058908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000" b="0" i="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KM3NeT - M.Taiuti - Ghent</a:t>
            </a:r>
            <a:endParaRPr kumimoji="0" lang="it-IT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pic>
        <p:nvPicPr>
          <p:cNvPr id="20" name="Immagine 5"/>
          <p:cNvPicPr>
            <a:picLocks noChangeAspect="1"/>
          </p:cNvPicPr>
          <p:nvPr/>
        </p:nvPicPr>
        <p:blipFill rotWithShape="1">
          <a:blip r:embed="rId2"/>
          <a:srcRect l="12877" r="45115"/>
          <a:stretch/>
        </p:blipFill>
        <p:spPr>
          <a:xfrm>
            <a:off x="1563694" y="4712598"/>
            <a:ext cx="3013589" cy="1639157"/>
          </a:xfrm>
          <a:prstGeom prst="rect">
            <a:avLst/>
          </a:prstGeom>
        </p:spPr>
      </p:pic>
      <p:pic>
        <p:nvPicPr>
          <p:cNvPr id="21" name="Immagine 14"/>
          <p:cNvPicPr>
            <a:picLocks noChangeAspect="1"/>
          </p:cNvPicPr>
          <p:nvPr/>
        </p:nvPicPr>
        <p:blipFill rotWithShape="1">
          <a:blip r:embed="rId2"/>
          <a:srcRect l="57805" r="-181"/>
          <a:stretch/>
        </p:blipFill>
        <p:spPr>
          <a:xfrm>
            <a:off x="4495290" y="4712598"/>
            <a:ext cx="3039908" cy="1639157"/>
          </a:xfrm>
          <a:prstGeom prst="rect">
            <a:avLst/>
          </a:prstGeom>
        </p:spPr>
      </p:pic>
      <p:sp>
        <p:nvSpPr>
          <p:cNvPr id="24" name="CasellaDiTesto 7"/>
          <p:cNvSpPr txBox="1"/>
          <p:nvPr/>
        </p:nvSpPr>
        <p:spPr>
          <a:xfrm>
            <a:off x="4828715" y="5225328"/>
            <a:ext cx="1735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MEDITERRANEAN SEA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sp>
        <p:nvSpPr>
          <p:cNvPr id="27" name="CasellaDiTesto 8"/>
          <p:cNvSpPr txBox="1"/>
          <p:nvPr/>
        </p:nvSpPr>
        <p:spPr>
          <a:xfrm>
            <a:off x="2198729" y="5159248"/>
            <a:ext cx="9961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SOUTH POLE                 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72612" y="4858804"/>
            <a:ext cx="239299" cy="38649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33600" y="4800600"/>
            <a:ext cx="165100" cy="1016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asellaDiTesto 6"/>
          <p:cNvSpPr txBox="1"/>
          <p:nvPr/>
        </p:nvSpPr>
        <p:spPr>
          <a:xfrm>
            <a:off x="2983811" y="6060911"/>
            <a:ext cx="3304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</a:rPr>
              <a:t>Visibility for up-going neutrinos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</a:endParaRPr>
          </a:p>
        </p:txBody>
      </p:sp>
      <p:pic>
        <p:nvPicPr>
          <p:cNvPr id="2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4483" y="0"/>
            <a:ext cx="695653" cy="720000"/>
          </a:xfrm>
          <a:prstGeom prst="rect">
            <a:avLst/>
          </a:prstGeom>
        </p:spPr>
      </p:pic>
      <p:pic>
        <p:nvPicPr>
          <p:cNvPr id="23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ontent Placeholder 6"/>
          <p:cNvSpPr txBox="1">
            <a:spLocks/>
          </p:cNvSpPr>
          <p:nvPr/>
        </p:nvSpPr>
        <p:spPr>
          <a:xfrm>
            <a:off x="334628" y="1378077"/>
            <a:ext cx="8188263" cy="3238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US" sz="2400" dirty="0" smtClean="0"/>
              <a:t>Optical properties of water </a:t>
            </a:r>
            <a:r>
              <a:rPr lang="en-US" sz="2400" dirty="0" smtClean="0">
                <a:sym typeface="Wingdings"/>
              </a:rPr>
              <a:t> Mapping the </a:t>
            </a:r>
            <a:r>
              <a:rPr lang="en-US" sz="2400" b="1" dirty="0" smtClean="0">
                <a:sym typeface="Wingdings"/>
              </a:rPr>
              <a:t>Southern sky </a:t>
            </a:r>
            <a:r>
              <a:rPr lang="en-US" sz="2400" dirty="0" smtClean="0">
                <a:sym typeface="Wingdings"/>
              </a:rPr>
              <a:t>with unprecedented angular resolution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ym typeface="Wingdings"/>
              </a:rPr>
              <a:t>tracks:  &lt; 0.1 ° (KM3NeT) - 0.4° (ANTARES) @ 10TeV </a:t>
            </a:r>
          </a:p>
          <a:p>
            <a:pPr marL="457200" lvl="1" indent="0">
              <a:buNone/>
            </a:pPr>
            <a:r>
              <a:rPr lang="en-US" dirty="0" smtClean="0">
                <a:sym typeface="Wingdings"/>
              </a:rPr>
              <a:t>(</a:t>
            </a:r>
            <a:r>
              <a:rPr lang="en-US" dirty="0" err="1" smtClean="0">
                <a:sym typeface="Wingdings"/>
              </a:rPr>
              <a:t>IceCube</a:t>
            </a:r>
            <a:r>
              <a:rPr lang="en-US" dirty="0" smtClean="0">
                <a:sym typeface="Wingdings"/>
              </a:rPr>
              <a:t> : 0.3° @ &gt;100 </a:t>
            </a:r>
            <a:r>
              <a:rPr lang="en-US" dirty="0" err="1" smtClean="0">
                <a:sym typeface="Wingdings"/>
              </a:rPr>
              <a:t>TeV</a:t>
            </a:r>
            <a:r>
              <a:rPr lang="en-US" dirty="0" smtClean="0">
                <a:sym typeface="Wingdings"/>
              </a:rPr>
              <a:t>)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ym typeface="Wingdings"/>
              </a:rPr>
              <a:t>showers: few degrees 2° (KM3NeT )- 4° (ANTARES) @10 </a:t>
            </a:r>
            <a:r>
              <a:rPr lang="en-US" dirty="0" err="1" smtClean="0">
                <a:sym typeface="Wingdings"/>
              </a:rPr>
              <a:t>TeV</a:t>
            </a:r>
            <a:r>
              <a:rPr lang="en-US" dirty="0" smtClean="0">
                <a:sym typeface="Wingdings"/>
              </a:rPr>
              <a:t> </a:t>
            </a:r>
          </a:p>
          <a:p>
            <a:pPr marL="457200" lvl="1" indent="0">
              <a:buNone/>
            </a:pPr>
            <a:r>
              <a:rPr lang="en-US" dirty="0" smtClean="0">
                <a:sym typeface="Wingdings"/>
              </a:rPr>
              <a:t>(</a:t>
            </a:r>
            <a:r>
              <a:rPr lang="en-US" dirty="0" err="1" smtClean="0">
                <a:sym typeface="Wingdings"/>
              </a:rPr>
              <a:t>IceCube</a:t>
            </a:r>
            <a:r>
              <a:rPr lang="en-US" dirty="0" smtClean="0">
                <a:sym typeface="Wingdings"/>
              </a:rPr>
              <a:t>: 10° @ &gt; 100 </a:t>
            </a:r>
            <a:r>
              <a:rPr lang="en-US" dirty="0" err="1" smtClean="0">
                <a:sym typeface="Wingdings"/>
              </a:rPr>
              <a:t>TeV</a:t>
            </a:r>
            <a:r>
              <a:rPr lang="en-US" dirty="0" smtClean="0">
                <a:sym typeface="Wingdings"/>
              </a:rPr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ym typeface="Wingdings"/>
              </a:rPr>
              <a:t>Visibility of the Galactic region  ~ 70 % for the Galactic Centre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ym typeface="Wingdings"/>
              </a:rPr>
              <a:t>Investigation of the </a:t>
            </a:r>
            <a:r>
              <a:rPr lang="en-US" sz="2400" dirty="0" err="1" smtClean="0">
                <a:sym typeface="Wingdings"/>
              </a:rPr>
              <a:t>IceCube</a:t>
            </a:r>
            <a:r>
              <a:rPr lang="en-US" sz="2400" dirty="0" smtClean="0">
                <a:sym typeface="Wingdings"/>
              </a:rPr>
              <a:t> diffuse flux from another point of view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492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detectors</a:t>
            </a:r>
            <a:endParaRPr lang="en-US" dirty="0"/>
          </a:p>
        </p:txBody>
      </p:sp>
      <p:pic>
        <p:nvPicPr>
          <p:cNvPr id="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25796" y="35029"/>
            <a:ext cx="695653" cy="720000"/>
          </a:xfrm>
          <a:prstGeom prst="rect">
            <a:avLst/>
          </a:prstGeom>
        </p:spPr>
      </p:pic>
      <p:pic>
        <p:nvPicPr>
          <p:cNvPr id="8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6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609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rcRect b="3568"/>
          <a:stretch>
            <a:fillRect/>
          </a:stretch>
        </p:blipFill>
        <p:spPr>
          <a:xfrm>
            <a:off x="1" y="36283"/>
            <a:ext cx="9169022" cy="631371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" name="Gruppo 1"/>
          <p:cNvGrpSpPr>
            <a:grpSpLocks noChangeAspect="1"/>
          </p:cNvGrpSpPr>
          <p:nvPr/>
        </p:nvGrpSpPr>
        <p:grpSpPr>
          <a:xfrm>
            <a:off x="0" y="0"/>
            <a:ext cx="3067762" cy="1938655"/>
            <a:chOff x="0" y="0"/>
            <a:chExt cx="12200556" cy="7710072"/>
          </a:xfrm>
        </p:grpSpPr>
        <p:pic>
          <p:nvPicPr>
            <p:cNvPr id="11" name="Immagine 23" descr="Immagine 23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-1"/>
              <a:ext cx="12200557" cy="77100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" name="Ovale 24"/>
            <p:cNvSpPr/>
            <p:nvPr/>
          </p:nvSpPr>
          <p:spPr>
            <a:xfrm>
              <a:off x="5980195" y="3303306"/>
              <a:ext cx="120088" cy="120088"/>
            </a:xfrm>
            <a:prstGeom prst="ellipse">
              <a:avLst/>
            </a:prstGeom>
            <a:solidFill>
              <a:srgbClr val="FFFF00"/>
            </a:solidFill>
            <a:ln w="76200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B05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CasellaDiTesto 26"/>
            <p:cNvSpPr txBox="1"/>
            <p:nvPr/>
          </p:nvSpPr>
          <p:spPr>
            <a:xfrm>
              <a:off x="4467918" y="3350177"/>
              <a:ext cx="2484253" cy="8739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defRPr sz="1600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ANTARES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5515" y="0"/>
            <a:ext cx="7886700" cy="78009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ANTARES neutrino telescope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 flipH="1">
            <a:off x="3268340" y="2206646"/>
            <a:ext cx="2889263" cy="2559782"/>
            <a:chOff x="2143010" y="5848557"/>
            <a:chExt cx="12085679" cy="7943267"/>
          </a:xfrm>
        </p:grpSpPr>
        <p:sp>
          <p:nvSpPr>
            <p:cNvPr id="22" name="Rectangle"/>
            <p:cNvSpPr/>
            <p:nvPr/>
          </p:nvSpPr>
          <p:spPr>
            <a:xfrm>
              <a:off x="11699130" y="9567899"/>
              <a:ext cx="2529559" cy="3348291"/>
            </a:xfrm>
            <a:prstGeom prst="rect">
              <a:avLst/>
            </a:prstGeom>
            <a:ln w="57150" cmpd="sng">
              <a:solidFill>
                <a:schemeClr val="accent1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" name="Line"/>
            <p:cNvSpPr/>
            <p:nvPr/>
          </p:nvSpPr>
          <p:spPr>
            <a:xfrm>
              <a:off x="2339768" y="5848557"/>
              <a:ext cx="9275042" cy="3815271"/>
            </a:xfrm>
            <a:prstGeom prst="line">
              <a:avLst/>
            </a:prstGeom>
            <a:ln w="28575" cmpd="sng">
              <a:solidFill>
                <a:schemeClr val="accent1"/>
              </a:solidFill>
              <a:miter lim="400000"/>
              <a:headEnd type="oval"/>
              <a:tail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n w="28575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4" name="Line"/>
            <p:cNvSpPr/>
            <p:nvPr/>
          </p:nvSpPr>
          <p:spPr>
            <a:xfrm flipV="1">
              <a:off x="2171132" y="12603457"/>
              <a:ext cx="9359366" cy="1000729"/>
            </a:xfrm>
            <a:prstGeom prst="line">
              <a:avLst/>
            </a:prstGeom>
            <a:ln w="28575" cmpd="sng">
              <a:solidFill>
                <a:schemeClr val="accent1"/>
              </a:solidFill>
              <a:miter lim="400000"/>
              <a:headEnd type="oval"/>
              <a:tail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5" name="Line"/>
            <p:cNvSpPr/>
            <p:nvPr/>
          </p:nvSpPr>
          <p:spPr>
            <a:xfrm>
              <a:off x="7820478" y="5848557"/>
              <a:ext cx="6239579" cy="3752725"/>
            </a:xfrm>
            <a:prstGeom prst="line">
              <a:avLst/>
            </a:prstGeom>
            <a:ln w="28575" cmpd="sng">
              <a:solidFill>
                <a:schemeClr val="accent1"/>
              </a:solidFill>
              <a:miter lim="400000"/>
              <a:tail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6" name="Line"/>
            <p:cNvSpPr/>
            <p:nvPr/>
          </p:nvSpPr>
          <p:spPr>
            <a:xfrm flipV="1">
              <a:off x="8073434" y="12853635"/>
              <a:ext cx="5986618" cy="938189"/>
            </a:xfrm>
            <a:prstGeom prst="line">
              <a:avLst/>
            </a:prstGeom>
            <a:ln w="28575" cmpd="sng">
              <a:solidFill>
                <a:schemeClr val="accent1"/>
              </a:solidFill>
              <a:miter lim="400000"/>
              <a:tail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pic>
          <p:nvPicPr>
            <p:cNvPr id="27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143010" y="5945659"/>
              <a:ext cx="5399180" cy="7710075"/>
            </a:xfrm>
            <a:prstGeom prst="rect">
              <a:avLst/>
            </a:prstGeom>
            <a:ln w="76200">
              <a:solidFill>
                <a:schemeClr val="accent1"/>
              </a:solidFill>
              <a:miter lim="400000"/>
            </a:ln>
          </p:spPr>
        </p:pic>
      </p:grp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6813010" y="746998"/>
            <a:ext cx="3360616" cy="203129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91410" tIns="45706" rIns="91410" bIns="45706">
            <a:spAutoFit/>
          </a:bodyPr>
          <a:lstStyle/>
          <a:p>
            <a:pPr eaLnBrk="0" hangingPunct="0">
              <a:buFontTx/>
              <a:buChar char="•"/>
            </a:pPr>
            <a:r>
              <a:rPr lang="it-IT" altLang="fr-FR" dirty="0" smtClean="0">
                <a:solidFill>
                  <a:srgbClr val="FFFF00"/>
                </a:solidFill>
              </a:rPr>
              <a:t>In </a:t>
            </a:r>
            <a:r>
              <a:rPr lang="it-IT" altLang="fr-FR" dirty="0" err="1" smtClean="0">
                <a:solidFill>
                  <a:srgbClr val="FFFF00"/>
                </a:solidFill>
              </a:rPr>
              <a:t>operation</a:t>
            </a:r>
            <a:r>
              <a:rPr lang="it-IT" altLang="fr-FR" dirty="0" smtClean="0">
                <a:solidFill>
                  <a:srgbClr val="FFFF00"/>
                </a:solidFill>
              </a:rPr>
              <a:t> </a:t>
            </a:r>
            <a:r>
              <a:rPr lang="it-IT" altLang="fr-FR" dirty="0" err="1" smtClean="0">
                <a:solidFill>
                  <a:srgbClr val="FFFF00"/>
                </a:solidFill>
              </a:rPr>
              <a:t>since</a:t>
            </a:r>
            <a:r>
              <a:rPr lang="it-IT" altLang="fr-FR" dirty="0" smtClean="0">
                <a:solidFill>
                  <a:srgbClr val="FFFF00"/>
                </a:solidFill>
              </a:rPr>
              <a:t> </a:t>
            </a:r>
            <a:r>
              <a:rPr lang="it-IT" altLang="fr-FR" dirty="0">
                <a:solidFill>
                  <a:srgbClr val="FFFF00"/>
                </a:solidFill>
              </a:rPr>
              <a:t>2007</a:t>
            </a:r>
            <a:endParaRPr lang="en-US" altLang="fr-FR" dirty="0">
              <a:solidFill>
                <a:srgbClr val="FFFF00"/>
              </a:solidFill>
            </a:endParaRPr>
          </a:p>
          <a:p>
            <a:pPr eaLnBrk="0" hangingPunct="0">
              <a:buFontTx/>
              <a:buChar char="•"/>
            </a:pPr>
            <a:r>
              <a:rPr lang="en-US" altLang="fr-FR" dirty="0">
                <a:solidFill>
                  <a:srgbClr val="FFFF00"/>
                </a:solidFill>
              </a:rPr>
              <a:t>885 10” PMTs </a:t>
            </a:r>
          </a:p>
          <a:p>
            <a:pPr eaLnBrk="0" hangingPunct="0">
              <a:buFontTx/>
              <a:buChar char="•"/>
            </a:pPr>
            <a:r>
              <a:rPr lang="en-US" altLang="fr-FR" dirty="0">
                <a:solidFill>
                  <a:srgbClr val="FFFF00"/>
                </a:solidFill>
              </a:rPr>
              <a:t> </a:t>
            </a:r>
            <a:r>
              <a:rPr lang="en-GB" altLang="fr-FR" dirty="0">
                <a:solidFill>
                  <a:srgbClr val="FFFF00"/>
                </a:solidFill>
              </a:rPr>
              <a:t>12</a:t>
            </a:r>
            <a:r>
              <a:rPr lang="en-US" altLang="fr-FR" dirty="0">
                <a:solidFill>
                  <a:srgbClr val="FFFF00"/>
                </a:solidFill>
              </a:rPr>
              <a:t> lines</a:t>
            </a:r>
          </a:p>
          <a:p>
            <a:pPr eaLnBrk="0" hangingPunct="0">
              <a:buFontTx/>
              <a:buChar char="•"/>
            </a:pPr>
            <a:r>
              <a:rPr lang="en-US" altLang="fr-FR" dirty="0">
                <a:solidFill>
                  <a:srgbClr val="FFFF00"/>
                </a:solidFill>
              </a:rPr>
              <a:t> 25 </a:t>
            </a:r>
            <a:r>
              <a:rPr lang="en-US" altLang="fr-FR" dirty="0" err="1">
                <a:solidFill>
                  <a:srgbClr val="FFFF00"/>
                </a:solidFill>
              </a:rPr>
              <a:t>storeys</a:t>
            </a:r>
            <a:r>
              <a:rPr lang="en-US" altLang="fr-FR" dirty="0">
                <a:solidFill>
                  <a:srgbClr val="FFFF00"/>
                </a:solidFill>
              </a:rPr>
              <a:t>/line</a:t>
            </a:r>
          </a:p>
          <a:p>
            <a:pPr eaLnBrk="0" hangingPunct="0">
              <a:buFontTx/>
              <a:buChar char="•"/>
            </a:pPr>
            <a:r>
              <a:rPr lang="en-US" altLang="fr-FR" dirty="0">
                <a:solidFill>
                  <a:srgbClr val="FFFF00"/>
                </a:solidFill>
              </a:rPr>
              <a:t> 3 PMTs / </a:t>
            </a:r>
            <a:r>
              <a:rPr lang="en-US" altLang="fr-FR" dirty="0" err="1" smtClean="0">
                <a:solidFill>
                  <a:srgbClr val="FFFF00"/>
                </a:solidFill>
              </a:rPr>
              <a:t>storey</a:t>
            </a:r>
            <a:endParaRPr lang="en-US" altLang="fr-FR" dirty="0" smtClean="0">
              <a:solidFill>
                <a:srgbClr val="FFFF00"/>
              </a:solidFill>
            </a:endParaRPr>
          </a:p>
          <a:p>
            <a:pPr eaLnBrk="0" hangingPunct="0">
              <a:buFontTx/>
              <a:buChar char="•"/>
            </a:pPr>
            <a:r>
              <a:rPr lang="en-US" altLang="fr-FR" dirty="0" smtClean="0">
                <a:solidFill>
                  <a:srgbClr val="FFFF00"/>
                </a:solidFill>
              </a:rPr>
              <a:t> all-data-to-shore</a:t>
            </a:r>
          </a:p>
          <a:p>
            <a:pPr lvl="0" eaLnBrk="0" hangingPunct="0">
              <a:buFontTx/>
              <a:buChar char="•"/>
            </a:pPr>
            <a:r>
              <a:rPr lang="it-IT" dirty="0">
                <a:solidFill>
                  <a:srgbClr val="FFFF00"/>
                </a:solidFill>
                <a:ea typeface="Avenir Next Medium"/>
                <a:cs typeface="Avenir Next Medium"/>
                <a:sym typeface="Avenir Next Medium"/>
              </a:rPr>
              <a:t> </a:t>
            </a:r>
            <a:r>
              <a:rPr lang="it-IT" dirty="0">
                <a:solidFill>
                  <a:srgbClr val="FFFF00"/>
                </a:solidFill>
                <a:ea typeface="Avenir Next Heavy"/>
                <a:cs typeface="Avenir Next Heavy"/>
                <a:sym typeface="Avenir Next Heavy"/>
              </a:rPr>
              <a:t>Volume 0.01 </a:t>
            </a:r>
            <a:r>
              <a:rPr lang="it-IT" dirty="0" smtClean="0">
                <a:solidFill>
                  <a:srgbClr val="FFFF00"/>
                </a:solidFill>
                <a:ea typeface="Avenir Next Heavy"/>
                <a:cs typeface="Avenir Next Heavy"/>
                <a:sym typeface="Avenir Next Heavy"/>
              </a:rPr>
              <a:t>km</a:t>
            </a:r>
            <a:r>
              <a:rPr lang="it-IT" baseline="31999" dirty="0" smtClean="0">
                <a:solidFill>
                  <a:srgbClr val="FFFF00"/>
                </a:solidFill>
                <a:ea typeface="Avenir Next Heavy"/>
                <a:cs typeface="Avenir Next Heavy"/>
                <a:sym typeface="Avenir Next Heavy"/>
              </a:rPr>
              <a:t>3</a:t>
            </a:r>
            <a:endParaRPr lang="it-IT" baseline="31999" dirty="0">
              <a:solidFill>
                <a:srgbClr val="FFFF00"/>
              </a:solidFill>
              <a:ea typeface="Avenir Next Heavy"/>
              <a:cs typeface="Avenir Next Heavy"/>
              <a:sym typeface="Avenir Next Heavy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88462" y="1446796"/>
            <a:ext cx="1664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it-IT" altLang="fr-FR" dirty="0" err="1" smtClean="0">
                <a:solidFill>
                  <a:srgbClr val="FFFF00"/>
                </a:solidFill>
              </a:rPr>
              <a:t>depth</a:t>
            </a:r>
            <a:r>
              <a:rPr lang="it-IT" altLang="fr-FR" dirty="0" smtClean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rgbClr val="FFFF00"/>
                </a:solidFill>
              </a:rPr>
              <a:t>~</a:t>
            </a:r>
            <a:r>
              <a:rPr lang="en-US" dirty="0" smtClean="0"/>
              <a:t> </a:t>
            </a:r>
            <a:r>
              <a:rPr lang="it-IT" altLang="fr-FR" dirty="0" smtClean="0">
                <a:solidFill>
                  <a:srgbClr val="FFFF00"/>
                </a:solidFill>
              </a:rPr>
              <a:t>2500 m </a:t>
            </a:r>
            <a:endParaRPr lang="en-US" altLang="fr-FR" dirty="0">
              <a:solidFill>
                <a:srgbClr val="FFFF00"/>
              </a:solidFill>
            </a:endParaRPr>
          </a:p>
        </p:txBody>
      </p:sp>
      <p:sp>
        <p:nvSpPr>
          <p:cNvPr id="30" name="Text Box 12"/>
          <p:cNvSpPr txBox="1"/>
          <p:nvPr/>
        </p:nvSpPr>
        <p:spPr>
          <a:xfrm>
            <a:off x="6650459" y="5917723"/>
            <a:ext cx="2857248" cy="535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06" tIns="45706" rIns="45706" bIns="45706">
            <a:spAutoFit/>
          </a:bodyPr>
          <a:lstStyle>
            <a:lvl1pPr defTabSz="914400">
              <a:defRPr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 smtClean="0"/>
              <a:t>Interlink cables</a:t>
            </a:r>
            <a:endParaRPr dirty="0"/>
          </a:p>
        </p:txBody>
      </p:sp>
      <p:sp>
        <p:nvSpPr>
          <p:cNvPr id="33" name="Rectangle 32"/>
          <p:cNvSpPr/>
          <p:nvPr/>
        </p:nvSpPr>
        <p:spPr>
          <a:xfrm>
            <a:off x="7206475" y="5363052"/>
            <a:ext cx="2068046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 sz="3200"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2000" dirty="0" err="1" smtClean="0"/>
              <a:t>JunctionBox</a:t>
            </a:r>
            <a:endParaRPr lang="en-US" sz="2000" dirty="0"/>
          </a:p>
        </p:txBody>
      </p:sp>
      <p:sp>
        <p:nvSpPr>
          <p:cNvPr id="38" name="Rectangle 37"/>
          <p:cNvSpPr/>
          <p:nvPr/>
        </p:nvSpPr>
        <p:spPr>
          <a:xfrm>
            <a:off x="6877604" y="4053388"/>
            <a:ext cx="1483475" cy="595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 sz="3400"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2000" dirty="0"/>
              <a:t>40 km to</a:t>
            </a:r>
          </a:p>
          <a:p>
            <a:pPr>
              <a:lnSpc>
                <a:spcPct val="80000"/>
              </a:lnSpc>
              <a:defRPr sz="3400">
                <a:solidFill>
                  <a:srgbClr val="FFFF00"/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2000" dirty="0"/>
              <a:t>shore</a:t>
            </a: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1048307" y="5920154"/>
            <a:ext cx="106045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fr-FR" sz="2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70 m</a:t>
            </a:r>
          </a:p>
        </p:txBody>
      </p:sp>
      <p:sp>
        <p:nvSpPr>
          <p:cNvPr id="40" name="Line 6"/>
          <p:cNvSpPr>
            <a:spLocks noChangeShapeType="1"/>
          </p:cNvSpPr>
          <p:nvPr/>
        </p:nvSpPr>
        <p:spPr bwMode="auto">
          <a:xfrm>
            <a:off x="1161803" y="5705474"/>
            <a:ext cx="1216025" cy="25558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2995790" y="2696137"/>
            <a:ext cx="8412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fr-FR" altLang="fr-FR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altLang="fr-FR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 m</a:t>
            </a:r>
          </a:p>
        </p:txBody>
      </p:sp>
      <p:sp>
        <p:nvSpPr>
          <p:cNvPr id="42" name="Line 5"/>
          <p:cNvSpPr>
            <a:spLocks noChangeShapeType="1"/>
          </p:cNvSpPr>
          <p:nvPr/>
        </p:nvSpPr>
        <p:spPr bwMode="auto">
          <a:xfrm flipH="1">
            <a:off x="2921000" y="2375983"/>
            <a:ext cx="120416" cy="2589718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>
              <a:ln w="38100">
                <a:solidFill>
                  <a:prstClr val="black"/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34" name="Shape 78"/>
          <p:cNvSpPr/>
          <p:nvPr/>
        </p:nvSpPr>
        <p:spPr>
          <a:xfrm>
            <a:off x="6585857" y="3019415"/>
            <a:ext cx="2605500" cy="738664"/>
          </a:xfrm>
          <a:prstGeom prst="rect">
            <a:avLst/>
          </a:prstGeom>
          <a:ln w="25400">
            <a:solidFill>
              <a:srgbClr val="FFFB00"/>
            </a:solidFill>
            <a:miter lim="400000"/>
          </a:ln>
          <a:effectLst>
            <a:outerShdw blurRad="190500" dist="50800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Detector completed in 2008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Taking data since 11 years </a:t>
            </a:r>
            <a:r>
              <a:rPr sz="1600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duty cycle </a:t>
            </a:r>
            <a:r>
              <a:rPr sz="1600" dirty="0" smtClean="0">
                <a:solidFill>
                  <a:srgbClr val="FF0000"/>
                </a:solidFill>
                <a:latin typeface="Calibri"/>
                <a:cs typeface="Calibri"/>
              </a:rPr>
              <a:t>∼</a:t>
            </a:r>
            <a:r>
              <a:rPr sz="1600" dirty="0">
                <a:solidFill>
                  <a:srgbClr val="FF0000"/>
                </a:solidFill>
                <a:latin typeface="Calibri"/>
                <a:cs typeface="Calibri"/>
              </a:rPr>
              <a:t>95% </a:t>
            </a:r>
          </a:p>
        </p:txBody>
      </p:sp>
      <p:sp>
        <p:nvSpPr>
          <p:cNvPr id="5" name="Rectangle 4"/>
          <p:cNvSpPr/>
          <p:nvPr/>
        </p:nvSpPr>
        <p:spPr>
          <a:xfrm>
            <a:off x="5898098" y="2368034"/>
            <a:ext cx="1005403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altLang="fr-FR" b="1" dirty="0">
                <a:solidFill>
                  <a:srgbClr val="008000"/>
                </a:solidFill>
              </a:rPr>
              <a:t>10” PMT</a:t>
            </a:r>
            <a:endParaRPr lang="en-US" b="1" dirty="0">
              <a:solidFill>
                <a:srgbClr val="008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146800" y="2755900"/>
            <a:ext cx="228600" cy="914400"/>
          </a:xfrm>
          <a:prstGeom prst="straightConnector1">
            <a:avLst/>
          </a:prstGeom>
          <a:ln w="571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72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351" y="-155749"/>
            <a:ext cx="8229600" cy="1143000"/>
          </a:xfrm>
        </p:spPr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storey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87763" y="987008"/>
            <a:ext cx="2952750" cy="534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6"/>
          <p:cNvGrpSpPr>
            <a:grpSpLocks/>
          </p:cNvGrpSpPr>
          <p:nvPr/>
        </p:nvGrpSpPr>
        <p:grpSpPr bwMode="auto">
          <a:xfrm>
            <a:off x="4333874" y="4096924"/>
            <a:ext cx="4638675" cy="2460627"/>
            <a:chOff x="2730" y="2718"/>
            <a:chExt cx="2922" cy="1550"/>
          </a:xfrm>
        </p:grpSpPr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4411" y="2718"/>
              <a:ext cx="120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7580" tIns="43790" rIns="87580" bIns="43790" anchor="ctr" anchorCtr="1">
              <a:prstTxWarp prst="textNoShape">
                <a:avLst/>
              </a:prstTxWarp>
              <a:spAutoFit/>
            </a:bodyPr>
            <a:lstStyle/>
            <a:p>
              <a:pPr algn="ctr" defTabSz="868363" eaLnBrk="0" hangingPunct="0">
                <a:buSzPct val="99000"/>
                <a:tabLst>
                  <a:tab pos="687388" algn="l"/>
                </a:tabLst>
              </a:pPr>
              <a:endParaRPr lang="it-IT" sz="1600" b="1" i="1" dirty="0" smtClean="0">
                <a:solidFill>
                  <a:srgbClr val="0000FF"/>
                </a:solidFill>
                <a:latin typeface="+mj-lt"/>
              </a:endParaRPr>
            </a:p>
            <a:p>
              <a:pPr algn="ctr" defTabSz="868363" eaLnBrk="0" hangingPunct="0">
                <a:buSzPct val="99000"/>
                <a:tabLst>
                  <a:tab pos="687388" algn="l"/>
                </a:tabLst>
              </a:pPr>
              <a:r>
                <a:rPr lang="de-DE" sz="1600" b="1" i="1" dirty="0" err="1" smtClean="0">
                  <a:solidFill>
                    <a:srgbClr val="FF0000"/>
                  </a:solidFill>
                  <a:latin typeface="+mj-lt"/>
                </a:rPr>
                <a:t>acoustic</a:t>
              </a:r>
              <a:r>
                <a:rPr lang="de-DE" sz="1600" b="1" i="1" dirty="0" smtClean="0">
                  <a:solidFill>
                    <a:srgbClr val="FF0000"/>
                  </a:solidFill>
                  <a:latin typeface="+mj-lt"/>
                </a:rPr>
                <a:t> </a:t>
              </a:r>
              <a:r>
                <a:rPr lang="de-DE" sz="1600" b="1" i="1" dirty="0">
                  <a:solidFill>
                    <a:srgbClr val="FF0000"/>
                  </a:solidFill>
                  <a:latin typeface="+mj-lt"/>
                </a:rPr>
                <a:t>positioning</a:t>
              </a:r>
              <a:endParaRPr lang="en-GB" sz="1600" b="1" i="1" dirty="0">
                <a:solidFill>
                  <a:srgbClr val="FF0000"/>
                </a:solidFill>
                <a:latin typeface="+mj-lt"/>
              </a:endParaRPr>
            </a:p>
          </p:txBody>
        </p:sp>
        <p:pic>
          <p:nvPicPr>
            <p:cNvPr id="7" name="Picture 6" descr="Transducteur G-207403_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56" y="3078"/>
              <a:ext cx="1296" cy="1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2730" y="3760"/>
              <a:ext cx="1793" cy="453"/>
              <a:chOff x="2854" y="3579"/>
              <a:chExt cx="1804" cy="518"/>
            </a:xfrm>
          </p:grpSpPr>
          <p:sp>
            <p:nvSpPr>
              <p:cNvPr id="9" name="Line 11"/>
              <p:cNvSpPr>
                <a:spLocks noChangeShapeType="1"/>
              </p:cNvSpPr>
              <p:nvPr/>
            </p:nvSpPr>
            <p:spPr bwMode="auto">
              <a:xfrm flipH="1" flipV="1">
                <a:off x="2854" y="3579"/>
                <a:ext cx="510" cy="51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0" name="Line 12"/>
              <p:cNvSpPr>
                <a:spLocks noChangeShapeType="1"/>
              </p:cNvSpPr>
              <p:nvPr/>
            </p:nvSpPr>
            <p:spPr bwMode="auto">
              <a:xfrm>
                <a:off x="3343" y="4097"/>
                <a:ext cx="1315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</p:grpSp>
      <p:grpSp>
        <p:nvGrpSpPr>
          <p:cNvPr id="11" name="Group 44"/>
          <p:cNvGrpSpPr>
            <a:grpSpLocks/>
          </p:cNvGrpSpPr>
          <p:nvPr/>
        </p:nvGrpSpPr>
        <p:grpSpPr bwMode="auto">
          <a:xfrm>
            <a:off x="5848351" y="898108"/>
            <a:ext cx="3124201" cy="3198812"/>
            <a:chOff x="3684" y="625"/>
            <a:chExt cx="1968" cy="2015"/>
          </a:xfrm>
        </p:grpSpPr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4322" y="1730"/>
              <a:ext cx="1291" cy="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7580" tIns="43790" rIns="87580" bIns="43790" anchor="ctr" anchorCtr="1">
              <a:prstTxWarp prst="textNoShape">
                <a:avLst/>
              </a:prstTxWarp>
              <a:spAutoFit/>
            </a:bodyPr>
            <a:lstStyle/>
            <a:p>
              <a:pPr algn="ctr" defTabSz="868363" eaLnBrk="0" hangingPunct="0">
                <a:buSzPct val="99000"/>
                <a:tabLst>
                  <a:tab pos="687388" algn="l"/>
                  <a:tab pos="1376363" algn="l"/>
                  <a:tab pos="2063750" algn="l"/>
                </a:tabLst>
              </a:pPr>
              <a:r>
                <a:rPr lang="en-GB" sz="1600" b="1" i="1" dirty="0">
                  <a:solidFill>
                    <a:srgbClr val="0000FF"/>
                  </a:solidFill>
                  <a:latin typeface="+mj-lt"/>
                </a:rPr>
                <a:t>Optical Module:</a:t>
              </a:r>
              <a:br>
                <a:rPr lang="en-GB" sz="1600" b="1" i="1" dirty="0">
                  <a:solidFill>
                    <a:srgbClr val="0000FF"/>
                  </a:solidFill>
                  <a:latin typeface="+mj-lt"/>
                </a:rPr>
              </a:br>
              <a:r>
                <a:rPr lang="en-GB" sz="1600" b="1" i="1" dirty="0">
                  <a:solidFill>
                    <a:srgbClr val="0000FF"/>
                  </a:solidFill>
                  <a:latin typeface="+mj-lt"/>
                </a:rPr>
                <a:t>10” </a:t>
              </a:r>
              <a:r>
                <a:rPr lang="de-DE" sz="1600" b="1" i="1" dirty="0">
                  <a:solidFill>
                    <a:srgbClr val="0000FF"/>
                  </a:solidFill>
                  <a:latin typeface="+mj-lt"/>
                </a:rPr>
                <a:t>Hamamatsu PMT</a:t>
              </a:r>
            </a:p>
            <a:p>
              <a:pPr algn="ctr" defTabSz="868363" eaLnBrk="0" hangingPunct="0">
                <a:buSzPct val="99000"/>
                <a:tabLst>
                  <a:tab pos="687388" algn="l"/>
                  <a:tab pos="1376363" algn="l"/>
                  <a:tab pos="2063750" algn="l"/>
                </a:tabLst>
              </a:pPr>
              <a:r>
                <a:rPr lang="de-DE" sz="1600" b="1" i="1" dirty="0">
                  <a:solidFill>
                    <a:srgbClr val="0000FF"/>
                  </a:solidFill>
                  <a:latin typeface="+mj-lt"/>
                </a:rPr>
                <a:t>in </a:t>
              </a:r>
              <a:r>
                <a:rPr lang="en-GB" sz="1600" b="1" i="1" dirty="0">
                  <a:solidFill>
                    <a:srgbClr val="0000FF"/>
                  </a:solidFill>
                  <a:latin typeface="+mj-lt"/>
                </a:rPr>
                <a:t>17” glass sphere </a:t>
              </a:r>
              <a:br>
                <a:rPr lang="en-GB" sz="1600" b="1" i="1" dirty="0">
                  <a:solidFill>
                    <a:srgbClr val="0000FF"/>
                  </a:solidFill>
                  <a:latin typeface="+mj-lt"/>
                </a:rPr>
              </a:br>
              <a:r>
                <a:rPr lang="en-GB" sz="1600" b="1" i="1" dirty="0" smtClean="0">
                  <a:solidFill>
                    <a:srgbClr val="0000FF"/>
                  </a:solidFill>
                  <a:latin typeface="+mj-lt"/>
                </a:rPr>
                <a:t>(</a:t>
              </a:r>
              <a:r>
                <a:rPr lang="fr-FR" sz="1600" b="1" i="1" dirty="0" err="1" smtClean="0">
                  <a:solidFill>
                    <a:srgbClr val="0000FF"/>
                  </a:solidFill>
                  <a:latin typeface="+mj-lt"/>
                </a:rPr>
                <a:t>σ</a:t>
              </a:r>
              <a:r>
                <a:rPr lang="fr-FR" sz="1600" b="1" i="1" baseline="-25000" dirty="0" err="1" smtClean="0">
                  <a:solidFill>
                    <a:srgbClr val="0000FF"/>
                  </a:solidFill>
                  <a:latin typeface="+mj-lt"/>
                </a:rPr>
                <a:t>TTS</a:t>
              </a:r>
              <a:r>
                <a:rPr lang="fr-FR" sz="1600" b="1" i="1" dirty="0" smtClean="0">
                  <a:solidFill>
                    <a:srgbClr val="0000FF"/>
                  </a:solidFill>
                  <a:latin typeface="+mj-lt"/>
                </a:rPr>
                <a:t> ≈1.3 </a:t>
              </a:r>
              <a:r>
                <a:rPr lang="fr-FR" sz="1600" b="1" i="1" dirty="0">
                  <a:solidFill>
                    <a:srgbClr val="0000FF"/>
                  </a:solidFill>
                  <a:latin typeface="+mj-lt"/>
                </a:rPr>
                <a:t>ns</a:t>
              </a:r>
              <a:r>
                <a:rPr lang="en-GB" sz="1600" b="1" i="1" dirty="0">
                  <a:solidFill>
                    <a:srgbClr val="0000FF"/>
                  </a:solidFill>
                  <a:latin typeface="+mj-lt"/>
                </a:rPr>
                <a:t>)</a:t>
              </a:r>
            </a:p>
            <a:p>
              <a:pPr algn="ctr" defTabSz="868363" eaLnBrk="0" hangingPunct="0">
                <a:buSzPct val="99000"/>
                <a:tabLst>
                  <a:tab pos="687388" algn="l"/>
                  <a:tab pos="1376363" algn="l"/>
                  <a:tab pos="2063750" algn="l"/>
                </a:tabLst>
              </a:pPr>
              <a:r>
                <a:rPr lang="de-DE" sz="1600" b="1" i="1" dirty="0" err="1">
                  <a:solidFill>
                    <a:srgbClr val="FF0000"/>
                  </a:solidFill>
                  <a:latin typeface="Tahoma" charset="0"/>
                </a:rPr>
                <a:t>photon</a:t>
              </a:r>
              <a:r>
                <a:rPr lang="de-DE" sz="1600" b="1" i="1" dirty="0">
                  <a:solidFill>
                    <a:srgbClr val="FF0000"/>
                  </a:solidFill>
                  <a:latin typeface="Tahoma" charset="0"/>
                </a:rPr>
                <a:t> </a:t>
              </a:r>
              <a:r>
                <a:rPr lang="de-DE" sz="1600" b="1" i="1" dirty="0" err="1">
                  <a:solidFill>
                    <a:srgbClr val="FF0000"/>
                  </a:solidFill>
                  <a:latin typeface="Tahoma" charset="0"/>
                </a:rPr>
                <a:t>detection</a:t>
              </a:r>
              <a:endParaRPr lang="en-GB" sz="1600" b="1" i="1" dirty="0">
                <a:solidFill>
                  <a:srgbClr val="FF0000"/>
                </a:solidFill>
                <a:latin typeface="Tahoma" charset="0"/>
              </a:endParaRPr>
            </a:p>
          </p:txBody>
        </p:sp>
        <p:pic>
          <p:nvPicPr>
            <p:cNvPr id="13" name="Picture 12" descr="Low_hemi_ready_hr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08" y="625"/>
              <a:ext cx="1344" cy="1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H="1">
              <a:off x="3684" y="1480"/>
              <a:ext cx="738" cy="11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grpSp>
        <p:nvGrpSpPr>
          <p:cNvPr id="15" name="Group 45"/>
          <p:cNvGrpSpPr>
            <a:grpSpLocks/>
          </p:cNvGrpSpPr>
          <p:nvPr/>
        </p:nvGrpSpPr>
        <p:grpSpPr bwMode="auto">
          <a:xfrm>
            <a:off x="95250" y="2858670"/>
            <a:ext cx="4779963" cy="2997200"/>
            <a:chOff x="340" y="2160"/>
            <a:chExt cx="3011" cy="1888"/>
          </a:xfrm>
        </p:grpSpPr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340" y="3062"/>
              <a:ext cx="1616" cy="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7580" tIns="43790" rIns="87580" bIns="43790" anchor="ctr" anchorCtr="1">
              <a:prstTxWarp prst="textNoShape">
                <a:avLst/>
              </a:prstTxWarp>
              <a:spAutoFit/>
            </a:bodyPr>
            <a:lstStyle/>
            <a:p>
              <a:pPr algn="ctr" defTabSz="868363" eaLnBrk="0" hangingPunct="0">
                <a:buSzPct val="99000"/>
                <a:tabLst>
                  <a:tab pos="687388" algn="l"/>
                  <a:tab pos="1376363" algn="l"/>
                  <a:tab pos="2063750" algn="l"/>
                  <a:tab pos="2751138" algn="l"/>
                  <a:tab pos="3440113" algn="l"/>
                </a:tabLst>
              </a:pPr>
              <a:r>
                <a:rPr lang="en-GB" sz="1600" b="1" i="1" dirty="0">
                  <a:solidFill>
                    <a:srgbClr val="0000FF"/>
                  </a:solidFill>
                  <a:latin typeface="+mj-lt"/>
                </a:rPr>
                <a:t>Local </a:t>
              </a:r>
              <a:r>
                <a:rPr lang="de-DE" sz="1600" b="1" i="1" dirty="0">
                  <a:solidFill>
                    <a:srgbClr val="0000FF"/>
                  </a:solidFill>
                  <a:latin typeface="+mj-lt"/>
                </a:rPr>
                <a:t>Control Module</a:t>
              </a:r>
              <a:br>
                <a:rPr lang="de-DE" sz="1600" b="1" i="1" dirty="0">
                  <a:solidFill>
                    <a:srgbClr val="0000FF"/>
                  </a:solidFill>
                  <a:latin typeface="+mj-lt"/>
                </a:rPr>
              </a:br>
              <a:r>
                <a:rPr lang="de-DE" sz="1600" b="1" i="1" dirty="0">
                  <a:solidFill>
                    <a:srgbClr val="0000FF"/>
                  </a:solidFill>
                  <a:latin typeface="+mj-lt"/>
                </a:rPr>
                <a:t>(in Ti cylinder):</a:t>
              </a:r>
            </a:p>
            <a:p>
              <a:pPr algn="ctr" defTabSz="868363" eaLnBrk="0" hangingPunct="0">
                <a:buSzPct val="99000"/>
                <a:tabLst>
                  <a:tab pos="687388" algn="l"/>
                  <a:tab pos="1376363" algn="l"/>
                  <a:tab pos="2063750" algn="l"/>
                  <a:tab pos="2751138" algn="l"/>
                  <a:tab pos="3440113" algn="l"/>
                </a:tabLst>
              </a:pPr>
              <a:r>
                <a:rPr lang="de-DE" sz="1600" b="1" i="1" dirty="0">
                  <a:solidFill>
                    <a:srgbClr val="FF0000"/>
                  </a:solidFill>
                  <a:latin typeface="+mj-lt"/>
                </a:rPr>
                <a:t>Front-end ASIC, DAQ/SC, DWDM, </a:t>
              </a:r>
              <a:br>
                <a:rPr lang="de-DE" sz="1600" b="1" i="1" dirty="0">
                  <a:solidFill>
                    <a:srgbClr val="FF0000"/>
                  </a:solidFill>
                  <a:latin typeface="+mj-lt"/>
                </a:rPr>
              </a:br>
              <a:r>
                <a:rPr lang="de-DE" sz="1600" b="1" i="1" dirty="0">
                  <a:solidFill>
                    <a:srgbClr val="FF0000"/>
                  </a:solidFill>
                  <a:latin typeface="+mj-lt"/>
                </a:rPr>
                <a:t>Clock, tilt/compass, power distribution…</a:t>
              </a:r>
              <a:endParaRPr lang="en-GB" sz="1600" b="1" i="1" dirty="0">
                <a:solidFill>
                  <a:srgbClr val="FF0000"/>
                </a:solidFill>
                <a:latin typeface="+mj-lt"/>
              </a:endParaRPr>
            </a:p>
          </p:txBody>
        </p:sp>
        <p:pic>
          <p:nvPicPr>
            <p:cNvPr id="17" name="Picture 23" descr="lcm1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00FF"/>
                </a:clrFrom>
                <a:clrTo>
                  <a:srgbClr val="FF00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2160"/>
              <a:ext cx="1750" cy="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1338" y="2568"/>
              <a:ext cx="2013" cy="49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grpSp>
        <p:nvGrpSpPr>
          <p:cNvPr id="19" name="Group 43"/>
          <p:cNvGrpSpPr>
            <a:grpSpLocks/>
          </p:cNvGrpSpPr>
          <p:nvPr/>
        </p:nvGrpSpPr>
        <p:grpSpPr bwMode="auto">
          <a:xfrm>
            <a:off x="3059113" y="742533"/>
            <a:ext cx="3581400" cy="1246187"/>
            <a:chOff x="1927" y="527"/>
            <a:chExt cx="2256" cy="785"/>
          </a:xfrm>
        </p:grpSpPr>
        <p:sp>
          <p:nvSpPr>
            <p:cNvPr id="20" name="Line 36"/>
            <p:cNvSpPr>
              <a:spLocks noChangeShapeType="1"/>
            </p:cNvSpPr>
            <p:nvPr/>
          </p:nvSpPr>
          <p:spPr bwMode="auto">
            <a:xfrm>
              <a:off x="2682" y="904"/>
              <a:ext cx="273" cy="40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1" name="Rectangle 37"/>
            <p:cNvSpPr>
              <a:spLocks noChangeArrowheads="1"/>
            </p:cNvSpPr>
            <p:nvPr/>
          </p:nvSpPr>
          <p:spPr bwMode="auto">
            <a:xfrm>
              <a:off x="1927" y="527"/>
              <a:ext cx="225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1" i="1" dirty="0">
                  <a:solidFill>
                    <a:srgbClr val="0000FF"/>
                  </a:solidFill>
                  <a:latin typeface="+mj-lt"/>
                </a:rPr>
                <a:t>titanium frame:</a:t>
              </a:r>
              <a:r>
                <a:rPr lang="en-US" sz="1600" b="1" i="1" dirty="0">
                  <a:solidFill>
                    <a:srgbClr val="FFFF00"/>
                  </a:solidFill>
                  <a:latin typeface="+mj-lt"/>
                </a:rPr>
                <a:t> </a:t>
              </a:r>
              <a:r>
                <a:rPr lang="en-US" sz="1600" b="1" i="1" dirty="0">
                  <a:solidFill>
                    <a:srgbClr val="FF0000"/>
                  </a:solidFill>
                  <a:latin typeface="+mj-lt"/>
                </a:rPr>
                <a:t>support structure (2m)</a:t>
              </a:r>
              <a:r>
                <a:rPr lang="en-US" sz="1600" b="1" i="1" dirty="0">
                  <a:latin typeface="+mj-lt"/>
                </a:rPr>
                <a:t> </a:t>
              </a:r>
            </a:p>
          </p:txBody>
        </p:sp>
      </p:grpSp>
      <p:grpSp>
        <p:nvGrpSpPr>
          <p:cNvPr id="22" name="Group 42"/>
          <p:cNvGrpSpPr>
            <a:grpSpLocks/>
          </p:cNvGrpSpPr>
          <p:nvPr/>
        </p:nvGrpSpPr>
        <p:grpSpPr bwMode="auto">
          <a:xfrm>
            <a:off x="95250" y="972720"/>
            <a:ext cx="4552950" cy="1774825"/>
            <a:chOff x="60" y="672"/>
            <a:chExt cx="2868" cy="1118"/>
          </a:xfrm>
        </p:grpSpPr>
        <p:sp>
          <p:nvSpPr>
            <p:cNvPr id="23" name="Rectangle 6"/>
            <p:cNvSpPr>
              <a:spLocks noChangeArrowheads="1"/>
            </p:cNvSpPr>
            <p:nvPr/>
          </p:nvSpPr>
          <p:spPr bwMode="auto">
            <a:xfrm>
              <a:off x="60" y="799"/>
              <a:ext cx="1248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1" i="1" dirty="0">
                  <a:solidFill>
                    <a:srgbClr val="0000FF"/>
                  </a:solidFill>
                  <a:latin typeface="+mj-lt"/>
                </a:rPr>
                <a:t>Optical Beacon</a:t>
              </a:r>
              <a:br>
                <a:rPr lang="en-US" sz="1600" b="1" i="1" dirty="0">
                  <a:solidFill>
                    <a:srgbClr val="0000FF"/>
                  </a:solidFill>
                  <a:latin typeface="+mj-lt"/>
                </a:rPr>
              </a:br>
              <a:r>
                <a:rPr lang="en-US" sz="1600" b="1" i="1" dirty="0">
                  <a:solidFill>
                    <a:srgbClr val="0000FF"/>
                  </a:solidFill>
                  <a:latin typeface="+mj-lt"/>
                </a:rPr>
                <a:t>with blue LEDs:</a:t>
              </a:r>
            </a:p>
            <a:p>
              <a:pPr algn="ctr" eaLnBrk="0" hangingPunct="0"/>
              <a:r>
                <a:rPr lang="en-US" sz="1600" b="1" i="1" dirty="0">
                  <a:solidFill>
                    <a:srgbClr val="FF0000"/>
                  </a:solidFill>
                  <a:latin typeface="+mj-lt"/>
                </a:rPr>
                <a:t>timing calibration </a:t>
              </a:r>
            </a:p>
          </p:txBody>
        </p:sp>
        <p:pic>
          <p:nvPicPr>
            <p:cNvPr id="24" name="Picture 41" descr="lob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239" y="672"/>
              <a:ext cx="537" cy="1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1632" y="1347"/>
              <a:ext cx="1296" cy="28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pic>
        <p:nvPicPr>
          <p:cNvPr id="26" name="Picture 3" descr="Antares_036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6047" y="1761700"/>
            <a:ext cx="6749856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4" descr="http://antares.in2p3.fr/internal/logo/log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35"/>
            <a:ext cx="720270" cy="72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971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M3Ne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rallass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ilievo 10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8979</TotalTime>
  <Words>2265</Words>
  <Application>Microsoft Macintosh PowerPoint</Application>
  <PresentationFormat>On-screen Show (4:3)</PresentationFormat>
  <Paragraphs>483</Paragraphs>
  <Slides>35</Slides>
  <Notes>8</Notes>
  <HiddenSlides>0</HiddenSlides>
  <MMClips>1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1_Tema di Office</vt:lpstr>
      <vt:lpstr>KM3NeT</vt:lpstr>
      <vt:lpstr>Equation</vt:lpstr>
      <vt:lpstr>Neutrino telescopes in the Mediterranean Sea: status and perspectives</vt:lpstr>
      <vt:lpstr>PowerPoint Presentation</vt:lpstr>
      <vt:lpstr>The concept of Cherenkov neutrino telescopes</vt:lpstr>
      <vt:lpstr>Events in a neutrino telescope</vt:lpstr>
      <vt:lpstr>Background</vt:lpstr>
      <vt:lpstr>Why the Mediterranean Sea</vt:lpstr>
      <vt:lpstr>The detectors</vt:lpstr>
      <vt:lpstr>The ANTARES neutrino telescope</vt:lpstr>
      <vt:lpstr>The storey</vt:lpstr>
      <vt:lpstr>The KM3NeT detectors </vt:lpstr>
      <vt:lpstr>The KM3NeT detectors - Design </vt:lpstr>
      <vt:lpstr>The KM3NeT detectors - Design </vt:lpstr>
      <vt:lpstr>The Detection Unit Deployment </vt:lpstr>
      <vt:lpstr>Physics</vt:lpstr>
      <vt:lpstr>Pointlike sources: search for an excess of events  over the expected background</vt:lpstr>
      <vt:lpstr>Point like sources – stacking  analysis</vt:lpstr>
      <vt:lpstr>PowerPoint Presentation</vt:lpstr>
      <vt:lpstr>Diffuse fluxes of neutrinos</vt:lpstr>
      <vt:lpstr>Diffuse fluxes of neutrinos</vt:lpstr>
      <vt:lpstr>Diffuse flux - ANTARES </vt:lpstr>
      <vt:lpstr>Diffuse flux – KM3NeT</vt:lpstr>
      <vt:lpstr>Multimessenger with ANTARES</vt:lpstr>
      <vt:lpstr>Multimessenger with KM3NeT</vt:lpstr>
      <vt:lpstr>Dark Matter</vt:lpstr>
      <vt:lpstr>Core Collapse SuperNovae (CCSN)</vt:lpstr>
      <vt:lpstr>Neutrino oscillation studies with KM3NeT/ORCA</vt:lpstr>
      <vt:lpstr>Neutrino oscillation studies with KM3NeT/ORCA</vt:lpstr>
      <vt:lpstr>Sensitivity to sterile neutrinos </vt:lpstr>
      <vt:lpstr>KM3NeT status</vt:lpstr>
      <vt:lpstr>KM3NeT detectors – first results</vt:lpstr>
      <vt:lpstr>KM3NeT detectors – first results</vt:lpstr>
      <vt:lpstr>Conclusions </vt:lpstr>
      <vt:lpstr>Mediterranean collaborations: ANTARES &amp; KM3NeT</vt:lpstr>
      <vt:lpstr>Backup slides</vt:lpstr>
      <vt:lpstr>How does a ν  telescope work?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M. Spurio</dc:creator>
  <cp:lastModifiedBy>AM</cp:lastModifiedBy>
  <cp:revision>638</cp:revision>
  <dcterms:created xsi:type="dcterms:W3CDTF">2018-05-24T14:38:06Z</dcterms:created>
  <dcterms:modified xsi:type="dcterms:W3CDTF">2019-09-25T12:47:37Z</dcterms:modified>
</cp:coreProperties>
</file>