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3.bin" ContentType="application/vnd.openxmlformats-officedocument.oleObject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7"/>
  </p:notesMasterIdLst>
  <p:sldIdLst>
    <p:sldId id="1186" r:id="rId2"/>
    <p:sldId id="1393" r:id="rId3"/>
    <p:sldId id="1421" r:id="rId4"/>
    <p:sldId id="1422" r:id="rId5"/>
    <p:sldId id="1423" r:id="rId6"/>
    <p:sldId id="1497" r:id="rId7"/>
    <p:sldId id="1485" r:id="rId8"/>
    <p:sldId id="1486" r:id="rId9"/>
    <p:sldId id="1523" r:id="rId10"/>
    <p:sldId id="1524" r:id="rId11"/>
    <p:sldId id="1521" r:id="rId12"/>
    <p:sldId id="1522" r:id="rId13"/>
    <p:sldId id="1488" r:id="rId14"/>
    <p:sldId id="1447" r:id="rId15"/>
    <p:sldId id="1448" r:id="rId16"/>
    <p:sldId id="1525" r:id="rId17"/>
    <p:sldId id="1190" r:id="rId18"/>
    <p:sldId id="1450" r:id="rId19"/>
    <p:sldId id="1451" r:id="rId20"/>
    <p:sldId id="1333" r:id="rId21"/>
    <p:sldId id="1399" r:id="rId22"/>
    <p:sldId id="1527" r:id="rId23"/>
    <p:sldId id="1528" r:id="rId24"/>
    <p:sldId id="1529" r:id="rId25"/>
    <p:sldId id="1530" r:id="rId26"/>
    <p:sldId id="1531" r:id="rId27"/>
    <p:sldId id="1532" r:id="rId28"/>
    <p:sldId id="1382" r:id="rId29"/>
    <p:sldId id="1534" r:id="rId30"/>
    <p:sldId id="1535" r:id="rId31"/>
    <p:sldId id="1536" r:id="rId32"/>
    <p:sldId id="1537" r:id="rId33"/>
    <p:sldId id="1539" r:id="rId34"/>
    <p:sldId id="1540" r:id="rId35"/>
    <p:sldId id="1538" r:id="rId36"/>
    <p:sldId id="1552" r:id="rId37"/>
    <p:sldId id="1543" r:id="rId38"/>
    <p:sldId id="1542" r:id="rId39"/>
    <p:sldId id="1546" r:id="rId40"/>
    <p:sldId id="1544" r:id="rId41"/>
    <p:sldId id="1545" r:id="rId42"/>
    <p:sldId id="1547" r:id="rId43"/>
    <p:sldId id="1541" r:id="rId44"/>
    <p:sldId id="1553" r:id="rId45"/>
    <p:sldId id="1548" r:id="rId46"/>
    <p:sldId id="1549" r:id="rId47"/>
    <p:sldId id="1550" r:id="rId48"/>
    <p:sldId id="1551" r:id="rId49"/>
    <p:sldId id="1489" r:id="rId50"/>
    <p:sldId id="1512" r:id="rId51"/>
    <p:sldId id="1526" r:id="rId52"/>
    <p:sldId id="1513" r:id="rId53"/>
    <p:sldId id="1514" r:id="rId54"/>
    <p:sldId id="1454" r:id="rId55"/>
    <p:sldId id="1455" r:id="rId56"/>
    <p:sldId id="1515" r:id="rId57"/>
    <p:sldId id="1516" r:id="rId58"/>
    <p:sldId id="1517" r:id="rId59"/>
    <p:sldId id="1518" r:id="rId60"/>
    <p:sldId id="1519" r:id="rId61"/>
    <p:sldId id="1520" r:id="rId62"/>
    <p:sldId id="1501" r:id="rId63"/>
    <p:sldId id="1507" r:id="rId64"/>
    <p:sldId id="1508" r:id="rId65"/>
    <p:sldId id="1457" r:id="rId66"/>
    <p:sldId id="1503" r:id="rId67"/>
    <p:sldId id="1504" r:id="rId68"/>
    <p:sldId id="1505" r:id="rId69"/>
    <p:sldId id="1506" r:id="rId70"/>
    <p:sldId id="1509" r:id="rId71"/>
    <p:sldId id="1464" r:id="rId72"/>
    <p:sldId id="1465" r:id="rId73"/>
    <p:sldId id="1466" r:id="rId74"/>
    <p:sldId id="1467" r:id="rId75"/>
    <p:sldId id="1468" r:id="rId76"/>
    <p:sldId id="1510" r:id="rId77"/>
    <p:sldId id="1511" r:id="rId78"/>
    <p:sldId id="1469" r:id="rId79"/>
    <p:sldId id="1470" r:id="rId80"/>
    <p:sldId id="1471" r:id="rId81"/>
    <p:sldId id="1472" r:id="rId82"/>
    <p:sldId id="1473" r:id="rId83"/>
    <p:sldId id="1474" r:id="rId84"/>
    <p:sldId id="1475" r:id="rId85"/>
    <p:sldId id="1476" r:id="rId8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59EED491-44AB-0746-87D5-044C098D9107}">
          <p14:sldIdLst>
            <p14:sldId id="1186"/>
            <p14:sldId id="1393"/>
            <p14:sldId id="1421"/>
            <p14:sldId id="1422"/>
            <p14:sldId id="1423"/>
            <p14:sldId id="1497"/>
            <p14:sldId id="1485"/>
            <p14:sldId id="1486"/>
            <p14:sldId id="1523"/>
            <p14:sldId id="1524"/>
            <p14:sldId id="1521"/>
            <p14:sldId id="1522"/>
            <p14:sldId id="1488"/>
            <p14:sldId id="1447"/>
            <p14:sldId id="1448"/>
            <p14:sldId id="1525"/>
            <p14:sldId id="1190"/>
            <p14:sldId id="1450"/>
            <p14:sldId id="1451"/>
            <p14:sldId id="1333"/>
            <p14:sldId id="1399"/>
            <p14:sldId id="1527"/>
            <p14:sldId id="1528"/>
            <p14:sldId id="1529"/>
            <p14:sldId id="1530"/>
            <p14:sldId id="1531"/>
            <p14:sldId id="1532"/>
            <p14:sldId id="1382"/>
            <p14:sldId id="1534"/>
            <p14:sldId id="1535"/>
            <p14:sldId id="1536"/>
            <p14:sldId id="1537"/>
            <p14:sldId id="1539"/>
            <p14:sldId id="1540"/>
            <p14:sldId id="1538"/>
            <p14:sldId id="1552"/>
            <p14:sldId id="1543"/>
            <p14:sldId id="1542"/>
            <p14:sldId id="1546"/>
            <p14:sldId id="1544"/>
            <p14:sldId id="1545"/>
            <p14:sldId id="1547"/>
            <p14:sldId id="1541"/>
            <p14:sldId id="1553"/>
          </p14:sldIdLst>
        </p14:section>
        <p14:section name="Backups" id="{7E354F38-ABBE-9842-801F-DD8EF7A1A403}">
          <p14:sldIdLst>
            <p14:sldId id="1548"/>
            <p14:sldId id="1549"/>
            <p14:sldId id="1550"/>
            <p14:sldId id="1551"/>
            <p14:sldId id="1489"/>
            <p14:sldId id="1512"/>
            <p14:sldId id="1526"/>
            <p14:sldId id="1513"/>
            <p14:sldId id="1514"/>
            <p14:sldId id="1454"/>
            <p14:sldId id="1455"/>
            <p14:sldId id="1515"/>
            <p14:sldId id="1516"/>
            <p14:sldId id="1517"/>
            <p14:sldId id="1518"/>
            <p14:sldId id="1519"/>
            <p14:sldId id="1520"/>
            <p14:sldId id="1501"/>
            <p14:sldId id="1507"/>
            <p14:sldId id="1508"/>
            <p14:sldId id="1457"/>
            <p14:sldId id="1503"/>
            <p14:sldId id="1504"/>
            <p14:sldId id="1505"/>
            <p14:sldId id="1506"/>
            <p14:sldId id="1509"/>
            <p14:sldId id="1464"/>
            <p14:sldId id="1465"/>
            <p14:sldId id="1466"/>
            <p14:sldId id="1467"/>
            <p14:sldId id="1468"/>
            <p14:sldId id="1510"/>
            <p14:sldId id="1511"/>
            <p14:sldId id="1469"/>
            <p14:sldId id="1470"/>
            <p14:sldId id="1471"/>
            <p14:sldId id="1472"/>
            <p14:sldId id="1473"/>
            <p14:sldId id="1474"/>
            <p14:sldId id="1475"/>
            <p14:sldId id="14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66"/>
    <a:srgbClr val="BBE0E3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8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viewProps" Target="viewProps.xml"/><Relationship Id="rId91" Type="http://schemas.openxmlformats.org/officeDocument/2006/relationships/theme" Target="theme/theme1.xml"/><Relationship Id="rId9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notesMaster" Target="notesMasters/notesMaster1.xml"/><Relationship Id="rId88" Type="http://schemas.openxmlformats.org/officeDocument/2006/relationships/printerSettings" Target="printerSettings/printerSettings1.bin"/><Relationship Id="rId8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Relationship Id="rId2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2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2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fld id="{9B1B5458-D026-4E47-9F9B-884B42F1AF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452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fld id="{AA4F2AE4-0EF6-184A-8FD8-EC4A7079B341}" type="slidenum">
              <a:rPr lang="en-US" sz="1200" b="0">
                <a:latin typeface="Arial" charset="0"/>
              </a:rPr>
              <a:pPr algn="r" eaLnBrk="1" hangingPunct="1"/>
              <a:t>1</a:t>
            </a:fld>
            <a:endParaRPr lang="en-US" sz="1200" b="0">
              <a:latin typeface="Arial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4AB4495-D641-024F-A25D-5D735FAC370C}" type="slidenum">
              <a:rPr lang="en-US" b="0"/>
              <a:pPr eaLnBrk="1" hangingPunct="1"/>
              <a:t>34</a:t>
            </a:fld>
            <a:endParaRPr lang="en-US" b="0"/>
          </a:p>
        </p:txBody>
      </p:sp>
      <p:sp>
        <p:nvSpPr>
          <p:cNvPr id="67586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3827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012E2D5-EB70-B34E-B103-74C12A084EE4}" type="slidenum">
              <a:rPr lang="en-GB" b="0"/>
              <a:pPr eaLnBrk="1" hangingPunct="1"/>
              <a:t>49</a:t>
            </a:fld>
            <a:endParaRPr lang="en-GB" b="0"/>
          </a:p>
        </p:txBody>
      </p:sp>
      <p:sp>
        <p:nvSpPr>
          <p:cNvPr id="153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B814E4B-B516-864D-8750-C7E224795FD3}" type="slidenum">
              <a:rPr lang="en-US" sz="1200"/>
              <a:pPr/>
              <a:t>50</a:t>
            </a:fld>
            <a:endParaRPr lang="en-US" sz="120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94D2CB3D-4149-F04D-9F77-A066A58231E9}" type="slidenum">
              <a:rPr lang="en-GB" sz="1200"/>
              <a:pPr>
                <a:defRPr/>
              </a:pPr>
              <a:t>72</a:t>
            </a:fld>
            <a:endParaRPr lang="en-GB" sz="1200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B98D2D27-BB87-F945-B18B-9179217101E6}" type="slidenum">
              <a:rPr lang="en-US" b="0"/>
              <a:pPr eaLnBrk="1" hangingPunct="1">
                <a:defRPr/>
              </a:pPr>
              <a:t>77</a:t>
            </a:fld>
            <a:endParaRPr lang="en-US" b="0"/>
          </a:p>
        </p:txBody>
      </p:sp>
      <p:sp>
        <p:nvSpPr>
          <p:cNvPr id="911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A68810F4-89D3-3641-8C4C-EF1D0A62AAB7}" type="slidenum">
              <a:rPr lang="en-US" b="0"/>
              <a:pPr eaLnBrk="1" hangingPunct="1">
                <a:defRPr/>
              </a:pPr>
              <a:t>4</a:t>
            </a:fld>
            <a:endParaRPr lang="en-US" b="0"/>
          </a:p>
        </p:txBody>
      </p:sp>
      <p:sp>
        <p:nvSpPr>
          <p:cNvPr id="911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A0180DA6-4698-2A48-831E-1ADDB3FBAC94}" type="slidenum">
              <a:rPr lang="en-US" b="0"/>
              <a:pPr eaLnBrk="1" hangingPunct="1">
                <a:defRPr/>
              </a:pPr>
              <a:t>5</a:t>
            </a:fld>
            <a:endParaRPr lang="en-US" b="0"/>
          </a:p>
        </p:txBody>
      </p:sp>
      <p:sp>
        <p:nvSpPr>
          <p:cNvPr id="1280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A72C0E-F804-8549-BE28-0AE73058535A}" type="slidenum">
              <a:rPr lang="en-GB"/>
              <a:pPr/>
              <a:t>14</a:t>
            </a:fld>
            <a:endParaRPr lang="en-GB"/>
          </a:p>
        </p:txBody>
      </p:sp>
      <p:sp>
        <p:nvSpPr>
          <p:cNvPr id="6021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1413" y="685800"/>
            <a:ext cx="4573587" cy="3430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2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39" y="4343990"/>
            <a:ext cx="5028124" cy="41145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AAFDDC-363C-1A4B-8E90-2A077EB1B244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8755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82312D7-52B3-5F4A-A026-AD37456AE816}" type="slidenum">
              <a:rPr lang="en-US" b="0"/>
              <a:pPr eaLnBrk="1" hangingPunct="1"/>
              <a:t>18</a:t>
            </a:fld>
            <a:endParaRPr lang="en-US" b="0"/>
          </a:p>
        </p:txBody>
      </p:sp>
      <p:sp>
        <p:nvSpPr>
          <p:cNvPr id="952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C47F59E-CEC3-B14C-9847-2D0022B19998}" type="slidenum">
              <a:rPr lang="en-US" b="0"/>
              <a:pPr eaLnBrk="1" hangingPunct="1"/>
              <a:t>19</a:t>
            </a:fld>
            <a:endParaRPr lang="en-US" b="0"/>
          </a:p>
        </p:txBody>
      </p:sp>
      <p:sp>
        <p:nvSpPr>
          <p:cNvPr id="5427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 eaLnBrk="1" hangingPunct="1"/>
            <a:fld id="{B7E77CC4-76D5-2E42-BFBA-7BB895D84007}" type="slidenum">
              <a:rPr lang="en-US" sz="1200" b="0">
                <a:latin typeface="Arial" charset="0"/>
              </a:rPr>
              <a:pPr algn="r" eaLnBrk="1" hangingPunct="1"/>
              <a:t>22</a:t>
            </a:fld>
            <a:endParaRPr lang="en-US" sz="1200" b="0">
              <a:latin typeface="Arial" charset="0"/>
            </a:endParaRPr>
          </a:p>
        </p:txBody>
      </p:sp>
      <p:sp>
        <p:nvSpPr>
          <p:cNvPr id="16384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286DA4E-BE8A-7146-A858-4E2FB0B14AD1}" type="slidenum">
              <a:rPr lang="en-US" b="0"/>
              <a:pPr eaLnBrk="1" hangingPunct="1"/>
              <a:t>33</a:t>
            </a:fld>
            <a:endParaRPr lang="en-US" b="0"/>
          </a:p>
        </p:txBody>
      </p:sp>
      <p:sp>
        <p:nvSpPr>
          <p:cNvPr id="655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1FCC-8B6E-2643-AB1B-DB5DFB417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1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05DD2-7DBF-8240-9156-68E275961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06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45B01-1361-4D40-B6E2-2ECE6B0FF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97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75D46-7129-C144-B3AB-BF3A85BB38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227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60333-EA6E-5743-B7CA-8132A5A69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6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6086E-F69B-4741-B76D-04C6275AC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15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552B4-66E5-B34E-97E6-A1A2F71A3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20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BF42B-9C9D-264F-BC0B-A91E1A5F4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0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4936A-39A3-AB47-AD3F-C0F6A1CDE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185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E52D8-D497-184D-AECB-53874EB02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36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46BD0-E38D-D246-BC6A-9346A3078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4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fld id="{0442AFF8-6A0A-F84F-ADDA-CB9CBCEF1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31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29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3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55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1.png"/><Relationship Id="rId3" Type="http://schemas.openxmlformats.org/officeDocument/2006/relationships/image" Target="../media/image6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62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2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png"/><Relationship Id="rId3" Type="http://schemas.openxmlformats.org/officeDocument/2006/relationships/image" Target="../media/image62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62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4" Type="http://schemas.openxmlformats.org/officeDocument/2006/relationships/image" Target="../media/image86.png"/><Relationship Id="rId5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8.emf"/><Relationship Id="rId3" Type="http://schemas.openxmlformats.org/officeDocument/2006/relationships/image" Target="../media/image89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Relationship Id="rId3" Type="http://schemas.openxmlformats.org/officeDocument/2006/relationships/image" Target="../media/image9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0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Relationship Id="rId3" Type="http://schemas.openxmlformats.org/officeDocument/2006/relationships/image" Target="../media/image102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6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png"/><Relationship Id="rId5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Relationship Id="rId3" Type="http://schemas.openxmlformats.org/officeDocument/2006/relationships/image" Target="../media/image116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17.png"/><Relationship Id="rId5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Relationship Id="rId3" Type="http://schemas.openxmlformats.org/officeDocument/2006/relationships/image" Target="../media/image120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457200" y="260350"/>
            <a:ext cx="8229600" cy="1512466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  <a:defRPr/>
            </a:pPr>
            <a:r>
              <a:rPr lang="en-US" sz="4000" b="0" dirty="0" smtClean="0">
                <a:latin typeface="Times New Roman" charset="0"/>
                <a:ea typeface="ＭＳ Ｐゴシック" charset="0"/>
                <a:cs typeface="Times New Roman" charset="0"/>
              </a:rPr>
              <a:t>Physics Beyond the Standard Model:</a:t>
            </a:r>
          </a:p>
          <a:p>
            <a:pPr eaLnBrk="1" hangingPunct="1">
              <a:buNone/>
              <a:defRPr/>
            </a:pPr>
            <a:r>
              <a:rPr lang="en-US" sz="4800" b="0" dirty="0" smtClean="0">
                <a:latin typeface="Times New Roman" charset="0"/>
                <a:ea typeface="ＭＳ Ｐゴシック" charset="0"/>
                <a:cs typeface="Times New Roman" charset="0"/>
              </a:rPr>
              <a:t>What to Look for?</a:t>
            </a:r>
            <a:endParaRPr lang="en-US" sz="4800" b="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3" name="Picture 2" descr="The-World-Is-Not-Enough-pos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0"/>
            <a:ext cx="9144000" cy="67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5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140200" y="404813"/>
            <a:ext cx="4897438" cy="3960812"/>
          </a:xfrm>
          <a:solidFill>
            <a:srgbClr val="BBE0E3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fr-FR" sz="2800" dirty="0" smtClean="0">
                <a:latin typeface="Times New Roman" charset="0"/>
                <a:ea typeface="ＭＳ Ｐゴシック" charset="0"/>
              </a:rPr>
              <a:t>« 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Empty</a:t>
            </a:r>
            <a:r>
              <a:rPr lang="fr-FR" sz="2800" dirty="0" smtClean="0">
                <a:latin typeface="Times New Roman" charset="0"/>
                <a:ea typeface="ＭＳ Ｐゴシック" charset="0"/>
              </a:rPr>
              <a:t> » 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space</a:t>
            </a:r>
            <a:r>
              <a:rPr lang="fr-FR" sz="2800" dirty="0" smtClean="0">
                <a:latin typeface="Times New Roman" charset="0"/>
                <a:ea typeface="ＭＳ Ｐゴシック" charset="0"/>
              </a:rPr>
              <a:t> 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is</a:t>
            </a:r>
            <a:r>
              <a:rPr lang="fr-FR" sz="2800" dirty="0" smtClean="0">
                <a:latin typeface="Times New Roman" charset="0"/>
                <a:ea typeface="ＭＳ Ｐゴシック" charset="0"/>
              </a:rPr>
              <a:t> 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unstable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err="1">
                <a:latin typeface="Times New Roman" charset="0"/>
                <a:ea typeface="ＭＳ Ｐゴシック" charset="0"/>
              </a:rPr>
              <a:t>Dark</a:t>
            </a:r>
            <a:r>
              <a:rPr lang="fr-FR" sz="2800" dirty="0">
                <a:latin typeface="Times New Roman" charset="0"/>
                <a:ea typeface="ＭＳ Ｐゴシック" charset="0"/>
              </a:rPr>
              <a:t> </a:t>
            </a:r>
            <a:r>
              <a:rPr lang="fr-FR" sz="2800" dirty="0" err="1">
                <a:latin typeface="Times New Roman" charset="0"/>
                <a:ea typeface="ＭＳ Ｐゴシック" charset="0"/>
              </a:rPr>
              <a:t>matter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err="1" smtClean="0">
                <a:latin typeface="Times New Roman" charset="0"/>
                <a:ea typeface="ＭＳ Ｐゴシック" charset="0"/>
              </a:rPr>
              <a:t>Origin</a:t>
            </a:r>
            <a:r>
              <a:rPr lang="fr-FR" sz="2800" dirty="0" smtClean="0">
                <a:latin typeface="Times New Roman" charset="0"/>
                <a:ea typeface="ＭＳ Ｐゴシック" charset="0"/>
              </a:rPr>
              <a:t> of 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matter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smtClean="0">
                <a:latin typeface="Times New Roman" charset="0"/>
                <a:ea typeface="ＭＳ Ｐゴシック" charset="0"/>
              </a:rPr>
              <a:t>Masses of neutrinos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err="1" smtClean="0">
                <a:latin typeface="Times New Roman" charset="0"/>
                <a:ea typeface="ＭＳ Ｐゴシック" charset="0"/>
              </a:rPr>
              <a:t>Hierarchy</a:t>
            </a:r>
            <a:r>
              <a:rPr lang="fr-FR" sz="2800" dirty="0" smtClean="0">
                <a:latin typeface="Times New Roman" charset="0"/>
                <a:ea typeface="ＭＳ Ｐゴシック" charset="0"/>
              </a:rPr>
              <a:t> </a:t>
            </a:r>
            <a:r>
              <a:rPr lang="fr-FR" sz="2800" dirty="0" err="1" smtClean="0">
                <a:latin typeface="Times New Roman" charset="0"/>
                <a:ea typeface="ＭＳ Ｐゴシック" charset="0"/>
              </a:rPr>
              <a:t>problem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smtClean="0">
                <a:latin typeface="Times New Roman" charset="0"/>
                <a:ea typeface="ＭＳ Ｐゴシック" charset="0"/>
              </a:rPr>
              <a:t>Inflation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 smtClean="0">
                <a:latin typeface="Times New Roman" charset="0"/>
                <a:ea typeface="ＭＳ Ｐゴシック" charset="0"/>
              </a:rPr>
              <a:t>Quantum </a:t>
            </a:r>
            <a:r>
              <a:rPr lang="fr-FR" sz="2800" dirty="0" err="1">
                <a:latin typeface="Times New Roman" charset="0"/>
                <a:ea typeface="ＭＳ Ｐゴシック" charset="0"/>
              </a:rPr>
              <a:t>gravity</a:t>
            </a:r>
            <a:endParaRPr lang="fr-FR" sz="2800" dirty="0">
              <a:latin typeface="Times New Roman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dirty="0">
                <a:latin typeface="Times New Roman" charset="0"/>
                <a:ea typeface="ＭＳ Ｐゴシック" charset="0"/>
              </a:rPr>
              <a:t>…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700338" y="4581525"/>
            <a:ext cx="3384550" cy="3683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fr-FR" sz="1600" b="0" i="1" baseline="30000">
                <a:solidFill>
                  <a:srgbClr val="FFFF00"/>
                </a:solidFill>
                <a:latin typeface="BlairMdITC TT-Medium" charset="0"/>
                <a:cs typeface="BlairMdITC TT-Medium" charset="0"/>
              </a:rPr>
              <a:t>The</a:t>
            </a:r>
            <a:r>
              <a:rPr lang="fr-FR" sz="1600" b="0" i="1">
                <a:solidFill>
                  <a:srgbClr val="FFFF00"/>
                </a:solidFill>
                <a:latin typeface="BlairMdITC TT-Medium" charset="0"/>
                <a:cs typeface="BlairMdITC TT-Medium" charset="0"/>
              </a:rPr>
              <a:t> </a:t>
            </a:r>
            <a:r>
              <a:rPr lang="fr-FR" sz="1800" b="0" i="1">
                <a:solidFill>
                  <a:srgbClr val="FFFF00"/>
                </a:solidFill>
                <a:latin typeface="BlairMdITC TT-Medium" charset="0"/>
                <a:cs typeface="BlairMdITC TT-Medium" charset="0"/>
              </a:rPr>
              <a:t>Standard Model</a:t>
            </a:r>
          </a:p>
        </p:txBody>
      </p:sp>
      <p:pic>
        <p:nvPicPr>
          <p:cNvPr id="48134" name="Picture 4" descr="Higg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71438"/>
            <a:ext cx="995363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Fabiol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6330">
            <a:off x="350838" y="685800"/>
            <a:ext cx="8890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Oval 20"/>
          <p:cNvSpPr>
            <a:spLocks noChangeArrowheads="1"/>
          </p:cNvSpPr>
          <p:nvPr/>
        </p:nvSpPr>
        <p:spPr bwMode="auto">
          <a:xfrm rot="16200000">
            <a:off x="6192181" y="-1431541"/>
            <a:ext cx="720079" cy="4248473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 rot="16200000">
            <a:off x="5112061" y="80627"/>
            <a:ext cx="720079" cy="208823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 rot="16200000">
            <a:off x="5580113" y="1052736"/>
            <a:ext cx="720079" cy="302433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auto">
          <a:xfrm rot="16200000">
            <a:off x="5400092" y="2168860"/>
            <a:ext cx="720079" cy="2664296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4" name="Subtitle 2"/>
          <p:cNvSpPr txBox="1">
            <a:spLocks/>
          </p:cNvSpPr>
          <p:nvPr/>
        </p:nvSpPr>
        <p:spPr bwMode="auto">
          <a:xfrm>
            <a:off x="6659563" y="6120730"/>
            <a:ext cx="1296987" cy="431800"/>
          </a:xfrm>
          <a:prstGeom prst="rect">
            <a:avLst/>
          </a:prstGeom>
          <a:solidFill>
            <a:srgbClr val="000000"/>
          </a:solidFill>
          <a:ln w="38100">
            <a:solidFill>
              <a:srgbClr val="FF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None/>
            </a:pPr>
            <a:r>
              <a:rPr lang="en-US" sz="2000" b="0" i="1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John Ellis</a:t>
            </a:r>
          </a:p>
        </p:txBody>
      </p:sp>
      <p:pic>
        <p:nvPicPr>
          <p:cNvPr id="15" name="Picture 9" descr="KC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600" y="5949280"/>
            <a:ext cx="917575" cy="6572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45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45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45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45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45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45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45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45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45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000"/>
                            </p:stCondLst>
                            <p:childTnLst>
                              <p:par>
                                <p:cTn id="1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5795" grpId="0" build="p" animBg="1"/>
      <p:bldP spid="8" grpId="0" animBg="1"/>
      <p:bldP spid="21" grpId="0" animBg="1"/>
      <p:bldP spid="22" grpId="0" animBg="1"/>
      <p:bldP spid="24" grpId="0" animBg="1"/>
      <p:bldP spid="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Run1lef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169" y="936104"/>
            <a:ext cx="2957632" cy="5733256"/>
          </a:xfrm>
          <a:prstGeom prst="rect">
            <a:avLst/>
          </a:prstGeom>
        </p:spPr>
      </p:pic>
      <p:pic>
        <p:nvPicPr>
          <p:cNvPr id="13" name="Picture 12" descr="CMS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908720"/>
            <a:ext cx="3271117" cy="5760640"/>
          </a:xfrm>
          <a:prstGeom prst="rect">
            <a:avLst/>
          </a:prstGeom>
        </p:spPr>
      </p:pic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35496" y="260648"/>
            <a:ext cx="2880320" cy="2448272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Times New Roman"/>
                <a:ea typeface="ＭＳ Ｐゴシック" charset="0"/>
                <a:cs typeface="Times New Roman"/>
              </a:rPr>
              <a:t>Run 2 Higgs</a:t>
            </a:r>
            <a:br>
              <a:rPr lang="en-US" sz="3600" dirty="0" smtClean="0">
                <a:latin typeface="Times New Roman"/>
                <a:ea typeface="ＭＳ Ｐゴシック" charset="0"/>
                <a:cs typeface="Times New Roman"/>
              </a:rPr>
            </a:br>
            <a:r>
              <a:rPr lang="en-US" sz="3600" dirty="0" smtClean="0">
                <a:latin typeface="Times New Roman"/>
                <a:ea typeface="ＭＳ Ｐゴシック" charset="0"/>
                <a:cs typeface="Times New Roman"/>
              </a:rPr>
              <a:t>Measurements</a:t>
            </a:r>
            <a:br>
              <a:rPr lang="en-US" sz="3600" dirty="0" smtClean="0">
                <a:latin typeface="Times New Roman"/>
                <a:ea typeface="ＭＳ Ｐゴシック" charset="0"/>
                <a:cs typeface="Times New Roman"/>
              </a:rPr>
            </a:br>
            <a:r>
              <a:rPr lang="en-US" sz="3600" dirty="0" smtClean="0">
                <a:latin typeface="Times New Roman"/>
                <a:ea typeface="ＭＳ Ｐゴシック" charset="0"/>
                <a:cs typeface="Times New Roman"/>
              </a:rPr>
              <a:t>used in</a:t>
            </a:r>
            <a:br>
              <a:rPr lang="en-US" sz="3600" dirty="0" smtClean="0">
                <a:latin typeface="Times New Roman"/>
                <a:ea typeface="ＭＳ Ｐゴシック" charset="0"/>
                <a:cs typeface="Times New Roman"/>
              </a:rPr>
            </a:br>
            <a:r>
              <a:rPr lang="en-US" sz="3600" dirty="0" smtClean="0">
                <a:latin typeface="Times New Roman"/>
                <a:ea typeface="ＭＳ Ｐゴシック" charset="0"/>
                <a:cs typeface="Times New Roman"/>
              </a:rPr>
              <a:t>SMEFT Fit</a:t>
            </a:r>
            <a:endParaRPr lang="en-US" sz="3600" dirty="0"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5854" y="332656"/>
            <a:ext cx="943137" cy="523220"/>
          </a:xfrm>
          <a:prstGeom prst="rect">
            <a:avLst/>
          </a:prstGeom>
          <a:solidFill>
            <a:srgbClr val="00009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CMS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5832" y="332656"/>
            <a:ext cx="1301859" cy="523220"/>
          </a:xfrm>
          <a:prstGeom prst="rect">
            <a:avLst/>
          </a:prstGeom>
          <a:solidFill>
            <a:srgbClr val="00009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ATLAS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1286" y="2924944"/>
            <a:ext cx="1826141" cy="3120854"/>
          </a:xfrm>
          <a:prstGeom prst="rect">
            <a:avLst/>
          </a:prstGeom>
          <a:solidFill>
            <a:srgbClr val="000066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Include all</a:t>
            </a:r>
          </a:p>
          <a:p>
            <a:pPr algn="ctr">
              <a:buNone/>
            </a:pPr>
            <a:r>
              <a:rPr lang="en-US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vailable</a:t>
            </a:r>
          </a:p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kinematical</a:t>
            </a:r>
          </a:p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information</a:t>
            </a:r>
          </a:p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+ W</a:t>
            </a:r>
            <a:r>
              <a:rPr lang="en-US" sz="2400" b="0" baseline="300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+</a:t>
            </a: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W</a:t>
            </a:r>
            <a:r>
              <a:rPr lang="en-US" sz="2400" b="0" baseline="300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-</a:t>
            </a:r>
          </a:p>
          <a:p>
            <a:pPr algn="ctr">
              <a:buNone/>
            </a:pPr>
            <a:r>
              <a:rPr lang="en-US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easurement</a:t>
            </a:r>
          </a:p>
          <a:p>
            <a:pPr algn="ctr">
              <a:buNone/>
            </a:pPr>
            <a:r>
              <a:rPr lang="en-US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t high </a:t>
            </a:r>
            <a:r>
              <a:rPr lang="en-US" sz="2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lang="en-US" sz="2400" b="0" baseline="-2500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endParaRPr lang="en-US" sz="2400" b="0" baseline="-25000" dirty="0" smtClean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 rot="19501519">
            <a:off x="2341059" y="2796076"/>
            <a:ext cx="7098217" cy="830997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4800" b="0" dirty="0" smtClean="0">
                <a:latin typeface="Times New Roman"/>
                <a:cs typeface="Times New Roman"/>
              </a:rPr>
              <a:t>Probe 12 SMEFT directions</a:t>
            </a:r>
            <a:endParaRPr lang="en-US" sz="4800" b="0" dirty="0">
              <a:latin typeface="Times New Roman"/>
              <a:cs typeface="Times New Roman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724128" y="6436776"/>
            <a:ext cx="3403600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 JE</a:t>
            </a:r>
            <a:r>
              <a:rPr lang="en-US" sz="1400" b="0" dirty="0">
                <a:solidFill>
                  <a:srgbClr val="FFFF00"/>
                </a:solidFill>
                <a:latin typeface="Times" charset="0"/>
              </a:rPr>
              <a:t>, </a:t>
            </a: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Murphy, </a:t>
            </a:r>
            <a:r>
              <a:rPr lang="en-US" sz="1400" b="0" dirty="0" err="1" smtClean="0">
                <a:solidFill>
                  <a:srgbClr val="FFFF00"/>
                </a:solidFill>
                <a:latin typeface="Times" charset="0"/>
              </a:rPr>
              <a:t>Sanz</a:t>
            </a: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 </a:t>
            </a:r>
            <a:r>
              <a:rPr lang="en-US" sz="1400" b="0" dirty="0">
                <a:solidFill>
                  <a:srgbClr val="FFFF00"/>
                </a:solidFill>
                <a:latin typeface="Times" charset="0"/>
              </a:rPr>
              <a:t>&amp; </a:t>
            </a: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You</a:t>
            </a:r>
            <a:r>
              <a:rPr lang="en-US" sz="1400" b="0" dirty="0">
                <a:solidFill>
                  <a:srgbClr val="FFFF00"/>
                </a:solidFill>
                <a:latin typeface="Times" charset="0"/>
              </a:rPr>
              <a:t>, arXiv:</a:t>
            </a: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1803.03252</a:t>
            </a:r>
            <a:endParaRPr lang="en-US" sz="1400" b="0" dirty="0">
              <a:solidFill>
                <a:srgbClr val="FFFF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65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simul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90228"/>
            <a:ext cx="7704856" cy="5760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15096" y="790228"/>
            <a:ext cx="5091408" cy="523220"/>
          </a:xfrm>
          <a:prstGeom prst="rect">
            <a:avLst/>
          </a:prstGeom>
          <a:solidFill>
            <a:srgbClr val="000066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Fit to all operators simultaneously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107950" y="69851"/>
            <a:ext cx="8891588" cy="792386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Times New Roman" charset="0"/>
                <a:ea typeface="ＭＳ Ｐゴシック" charset="0"/>
                <a:cs typeface="Times New Roman" charset="0"/>
              </a:rPr>
              <a:t>Results of Global Fit in Warsaw Basis</a:t>
            </a:r>
            <a:endParaRPr lang="en-US" sz="36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78073" y="5949280"/>
            <a:ext cx="1481721" cy="646331"/>
          </a:xfrm>
          <a:prstGeom prst="rect">
            <a:avLst/>
          </a:prstGeom>
          <a:solidFill>
            <a:srgbClr val="000066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NB: Different</a:t>
            </a:r>
          </a:p>
          <a:p>
            <a:pPr algn="ctr">
              <a:buNone/>
            </a:pPr>
            <a:r>
              <a:rPr lang="en-US" sz="1800" b="0" dirty="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lang="en-US" sz="1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cale factors</a:t>
            </a:r>
            <a:endParaRPr lang="en-US" sz="1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4932040" y="6453336"/>
            <a:ext cx="3960440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JE</a:t>
            </a:r>
            <a:r>
              <a:rPr lang="en-US" sz="1600" b="0" dirty="0">
                <a:solidFill>
                  <a:srgbClr val="FFFF00"/>
                </a:solidFill>
                <a:latin typeface="Times" charset="0"/>
              </a:rPr>
              <a:t>, 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Murphy,  </a:t>
            </a:r>
            <a:r>
              <a:rPr lang="en-US" sz="1600" b="0" dirty="0" err="1" smtClean="0">
                <a:solidFill>
                  <a:srgbClr val="FFFF00"/>
                </a:solidFill>
                <a:latin typeface="Times" charset="0"/>
              </a:rPr>
              <a:t>Sanz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 &amp; </a:t>
            </a:r>
            <a:r>
              <a:rPr lang="en-US" sz="1600" b="0" dirty="0">
                <a:solidFill>
                  <a:srgbClr val="FFFF00"/>
                </a:solidFill>
                <a:latin typeface="Times" charset="0"/>
              </a:rPr>
              <a:t>You, arXiv: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1803.03252</a:t>
            </a:r>
            <a:endParaRPr lang="en-US" sz="1600" b="0" dirty="0">
              <a:solidFill>
                <a:srgbClr val="FFFF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20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indi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30808"/>
            <a:ext cx="7632848" cy="57105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03500" y="1052736"/>
            <a:ext cx="4776812" cy="523220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Fit to each operator individually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107950" y="260351"/>
            <a:ext cx="8891588" cy="864394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Times New Roman" charset="0"/>
                <a:ea typeface="ＭＳ Ｐゴシック" charset="0"/>
                <a:cs typeface="Times New Roman" charset="0"/>
              </a:rPr>
              <a:t>Results of Global Fit in Warsaw Basis</a:t>
            </a:r>
            <a:endParaRPr lang="en-US" sz="36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78073" y="5949280"/>
            <a:ext cx="1481721" cy="646331"/>
          </a:xfrm>
          <a:prstGeom prst="rect">
            <a:avLst/>
          </a:prstGeom>
          <a:solidFill>
            <a:srgbClr val="000066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1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NB: Different</a:t>
            </a:r>
          </a:p>
          <a:p>
            <a:pPr algn="ctr">
              <a:buNone/>
            </a:pPr>
            <a:r>
              <a:rPr lang="en-US" sz="1800" b="0" dirty="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lang="en-US" sz="1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cale factors</a:t>
            </a:r>
            <a:endParaRPr lang="en-US" sz="1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076056" y="116632"/>
            <a:ext cx="3960440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JE</a:t>
            </a:r>
            <a:r>
              <a:rPr lang="en-US" sz="1600" b="0" dirty="0">
                <a:solidFill>
                  <a:srgbClr val="FFFF00"/>
                </a:solidFill>
                <a:latin typeface="Times" charset="0"/>
              </a:rPr>
              <a:t>, 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Murphy,  </a:t>
            </a:r>
            <a:r>
              <a:rPr lang="en-US" sz="1600" b="0" dirty="0" err="1" smtClean="0">
                <a:solidFill>
                  <a:srgbClr val="FFFF00"/>
                </a:solidFill>
                <a:latin typeface="Times" charset="0"/>
              </a:rPr>
              <a:t>Sanz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 &amp; </a:t>
            </a:r>
            <a:r>
              <a:rPr lang="en-US" sz="1600" b="0" dirty="0">
                <a:solidFill>
                  <a:srgbClr val="FFFF00"/>
                </a:solidFill>
                <a:latin typeface="Times" charset="0"/>
              </a:rPr>
              <a:t>You, arXiv:</a:t>
            </a:r>
            <a:r>
              <a:rPr lang="en-US" sz="1600" b="0" dirty="0" smtClean="0">
                <a:solidFill>
                  <a:srgbClr val="FFFF00"/>
                </a:solidFill>
                <a:latin typeface="Times" charset="0"/>
              </a:rPr>
              <a:t>1803.03252</a:t>
            </a:r>
            <a:endParaRPr lang="en-US" sz="1600" b="0" dirty="0">
              <a:solidFill>
                <a:srgbClr val="FFFF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093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arsaw_barsumma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8280920" cy="53732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937126"/>
            <a:ext cx="4176464" cy="191581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572000" y="2412176"/>
            <a:ext cx="3600400" cy="58477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b="0" dirty="0" smtClean="0">
                <a:solidFill>
                  <a:srgbClr val="FFFF00"/>
                </a:solidFill>
              </a:rPr>
              <a:t>No sign of BSM</a:t>
            </a:r>
            <a:endParaRPr lang="en-US" b="0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16905"/>
            <a:ext cx="3888432" cy="115185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Summary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5496" y="44624"/>
            <a:ext cx="4248472" cy="369332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buFontTx/>
              <a:buNone/>
            </a:pPr>
            <a:r>
              <a:rPr lang="en-US" sz="1800" b="0" dirty="0" smtClean="0">
                <a:solidFill>
                  <a:srgbClr val="FFFF00"/>
                </a:solidFill>
                <a:latin typeface="Times" charset="0"/>
              </a:rPr>
              <a:t>JE</a:t>
            </a:r>
            <a:r>
              <a:rPr lang="en-US" sz="1800" b="0" dirty="0">
                <a:solidFill>
                  <a:srgbClr val="FFFF00"/>
                </a:solidFill>
                <a:latin typeface="Times" charset="0"/>
              </a:rPr>
              <a:t>, </a:t>
            </a:r>
            <a:r>
              <a:rPr lang="en-US" sz="1800" b="0" dirty="0" smtClean="0">
                <a:solidFill>
                  <a:srgbClr val="FFFF00"/>
                </a:solidFill>
                <a:latin typeface="Times" charset="0"/>
              </a:rPr>
              <a:t>Murphy, </a:t>
            </a:r>
            <a:r>
              <a:rPr lang="en-US" sz="1800" b="0" dirty="0" err="1" smtClean="0">
                <a:solidFill>
                  <a:srgbClr val="FFFF00"/>
                </a:solidFill>
                <a:latin typeface="Times" charset="0"/>
              </a:rPr>
              <a:t>Sanz</a:t>
            </a:r>
            <a:r>
              <a:rPr lang="en-US" sz="1800" b="0" dirty="0" smtClean="0">
                <a:solidFill>
                  <a:srgbClr val="FFFF00"/>
                </a:solidFill>
                <a:latin typeface="Times" charset="0"/>
              </a:rPr>
              <a:t> </a:t>
            </a:r>
            <a:r>
              <a:rPr lang="en-US" sz="1800" b="0" dirty="0">
                <a:solidFill>
                  <a:srgbClr val="FFFF00"/>
                </a:solidFill>
                <a:latin typeface="Times" charset="0"/>
              </a:rPr>
              <a:t>&amp; </a:t>
            </a:r>
            <a:r>
              <a:rPr lang="en-US" sz="1800" b="0" dirty="0" smtClean="0">
                <a:solidFill>
                  <a:srgbClr val="FFFF00"/>
                </a:solidFill>
                <a:latin typeface="Times" charset="0"/>
              </a:rPr>
              <a:t>You</a:t>
            </a:r>
            <a:r>
              <a:rPr lang="en-US" sz="1800" b="0" dirty="0">
                <a:solidFill>
                  <a:srgbClr val="FFFF00"/>
                </a:solidFill>
                <a:latin typeface="Times" charset="0"/>
              </a:rPr>
              <a:t>, arXiv:</a:t>
            </a:r>
            <a:r>
              <a:rPr lang="en-US" sz="1800" b="0" dirty="0" smtClean="0">
                <a:solidFill>
                  <a:srgbClr val="FFFF00"/>
                </a:solidFill>
                <a:latin typeface="Times" charset="0"/>
              </a:rPr>
              <a:t>1803.03252</a:t>
            </a:r>
            <a:endParaRPr lang="en-US" sz="1800" b="0" dirty="0">
              <a:solidFill>
                <a:srgbClr val="FFFF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42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DMCandidat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546349"/>
            <a:ext cx="9180512" cy="633903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01095" name="Rectangle 7"/>
          <p:cNvSpPr>
            <a:spLocks noChangeArrowheads="1"/>
          </p:cNvSpPr>
          <p:nvPr/>
        </p:nvSpPr>
        <p:spPr bwMode="auto">
          <a:xfrm>
            <a:off x="5499715" y="990600"/>
            <a:ext cx="990600" cy="5073650"/>
          </a:xfrm>
          <a:prstGeom prst="rect">
            <a:avLst/>
          </a:prstGeom>
          <a:solidFill>
            <a:srgbClr val="00CC99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>
              <a:latin typeface="Times New Roman"/>
              <a:cs typeface="Times New Roman"/>
            </a:endParaRPr>
          </a:p>
        </p:txBody>
      </p:sp>
      <p:sp>
        <p:nvSpPr>
          <p:cNvPr id="601096" name="Text Box 8"/>
          <p:cNvSpPr txBox="1">
            <a:spLocks noChangeArrowheads="1"/>
          </p:cNvSpPr>
          <p:nvPr/>
        </p:nvSpPr>
        <p:spPr bwMode="auto">
          <a:xfrm>
            <a:off x="797956" y="139279"/>
            <a:ext cx="7446452" cy="830997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>
            <a:outerShdw blurRad="63500" dist="38099" dir="2700000" algn="ctr" rotWithShape="0">
              <a:schemeClr val="tx2">
                <a:alpha val="74998"/>
              </a:schemeClr>
            </a:outerShdw>
          </a:effectLst>
          <a:extLst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800" b="0" dirty="0" smtClean="0">
                <a:solidFill>
                  <a:srgbClr val="000000"/>
                </a:solidFill>
                <a:latin typeface="Times New Roman"/>
                <a:cs typeface="Times New Roman"/>
              </a:rPr>
              <a:t>Dark </a:t>
            </a:r>
            <a:r>
              <a:rPr lang="en-US" sz="4800" b="0" dirty="0">
                <a:solidFill>
                  <a:srgbClr val="000000"/>
                </a:solidFill>
                <a:latin typeface="Times New Roman"/>
                <a:cs typeface="Times New Roman"/>
              </a:rPr>
              <a:t>Matter Candidates</a:t>
            </a:r>
          </a:p>
        </p:txBody>
      </p:sp>
      <p:grpSp>
        <p:nvGrpSpPr>
          <p:cNvPr id="601105" name="Group 17"/>
          <p:cNvGrpSpPr>
            <a:grpSpLocks/>
          </p:cNvGrpSpPr>
          <p:nvPr/>
        </p:nvGrpSpPr>
        <p:grpSpPr bwMode="auto">
          <a:xfrm>
            <a:off x="6512540" y="4800600"/>
            <a:ext cx="968375" cy="1066800"/>
            <a:chOff x="4357" y="3024"/>
            <a:chExt cx="610" cy="672"/>
          </a:xfrm>
        </p:grpSpPr>
        <p:graphicFrame>
          <p:nvGraphicFramePr>
            <p:cNvPr id="601106" name="Object 18"/>
            <p:cNvGraphicFramePr>
              <a:graphicFrameLocks noChangeAspect="1"/>
            </p:cNvGraphicFramePr>
            <p:nvPr/>
          </p:nvGraphicFramePr>
          <p:xfrm>
            <a:off x="4357" y="3216"/>
            <a:ext cx="610" cy="2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1" name="Equation" r:id="rId5" imgW="546260" imgH="228898" progId="Equation.DSMT4">
                    <p:embed/>
                  </p:oleObj>
                </mc:Choice>
                <mc:Fallback>
                  <p:oleObj name="Equation" r:id="rId5" imgW="546260" imgH="228898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57" y="3216"/>
                          <a:ext cx="610" cy="25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1107" name="Line 19"/>
            <p:cNvSpPr>
              <a:spLocks noChangeShapeType="1"/>
            </p:cNvSpPr>
            <p:nvPr/>
          </p:nvSpPr>
          <p:spPr bwMode="auto">
            <a:xfrm flipV="1">
              <a:off x="4662" y="3024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0">
                <a:latin typeface="Times New Roman"/>
                <a:cs typeface="Times New Roman"/>
              </a:endParaRPr>
            </a:p>
          </p:txBody>
        </p:sp>
        <p:sp>
          <p:nvSpPr>
            <p:cNvPr id="601108" name="Line 20"/>
            <p:cNvSpPr>
              <a:spLocks noChangeShapeType="1"/>
            </p:cNvSpPr>
            <p:nvPr/>
          </p:nvSpPr>
          <p:spPr bwMode="auto">
            <a:xfrm flipH="1">
              <a:off x="4662" y="3456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b="0">
                <a:latin typeface="Times New Roman"/>
                <a:cs typeface="Times New Roman"/>
              </a:endParaRPr>
            </a:p>
          </p:txBody>
        </p:sp>
      </p:grpSp>
      <p:sp>
        <p:nvSpPr>
          <p:cNvPr id="601118" name="Text Box 30"/>
          <p:cNvSpPr txBox="1">
            <a:spLocks noChangeArrowheads="1"/>
          </p:cNvSpPr>
          <p:nvPr/>
        </p:nvSpPr>
        <p:spPr bwMode="auto">
          <a:xfrm rot="5400000" flipH="1">
            <a:off x="4690813" y="2248664"/>
            <a:ext cx="26084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0" dirty="0" err="1">
                <a:latin typeface="Times New Roman"/>
                <a:cs typeface="Times New Roman"/>
              </a:rPr>
              <a:t>Superheavy</a:t>
            </a:r>
            <a:r>
              <a:rPr lang="en-US" sz="2000" b="0" dirty="0">
                <a:latin typeface="Times New Roman"/>
                <a:cs typeface="Times New Roman"/>
              </a:rPr>
              <a:t> ‘</a:t>
            </a:r>
            <a:r>
              <a:rPr lang="en-US" sz="2000" b="0" dirty="0" err="1">
                <a:latin typeface="Times New Roman"/>
                <a:cs typeface="Times New Roman"/>
              </a:rPr>
              <a:t>cryptons</a:t>
            </a:r>
            <a:r>
              <a:rPr lang="en-US" sz="2000" b="0" dirty="0">
                <a:latin typeface="Times New Roman"/>
                <a:cs typeface="Times New Roman"/>
              </a:rPr>
              <a:t>’</a:t>
            </a:r>
          </a:p>
        </p:txBody>
      </p:sp>
      <p:graphicFrame>
        <p:nvGraphicFramePr>
          <p:cNvPr id="601128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056903"/>
              </p:ext>
            </p:extLst>
          </p:nvPr>
        </p:nvGraphicFramePr>
        <p:xfrm>
          <a:off x="7455515" y="1985963"/>
          <a:ext cx="1092200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" name="Equation" r:id="rId7" imgW="559197" imgH="228997" progId="Equation.DSMT4">
                  <p:embed/>
                </p:oleObj>
              </mc:Choice>
              <mc:Fallback>
                <p:oleObj name="Equation" r:id="rId7" imgW="559197" imgH="22899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5515" y="1985963"/>
                        <a:ext cx="1092200" cy="446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1129" name="AutoShape 41"/>
          <p:cNvSpPr>
            <a:spLocks/>
          </p:cNvSpPr>
          <p:nvPr/>
        </p:nvSpPr>
        <p:spPr bwMode="auto">
          <a:xfrm>
            <a:off x="7099915" y="1752600"/>
            <a:ext cx="304800" cy="914400"/>
          </a:xfrm>
          <a:prstGeom prst="rightBrace">
            <a:avLst>
              <a:gd name="adj1" fmla="val 25000"/>
              <a:gd name="adj2" fmla="val 51218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0">
              <a:latin typeface="Times New Roman"/>
              <a:cs typeface="Times New Roman"/>
            </a:endParaRPr>
          </a:p>
        </p:txBody>
      </p:sp>
      <p:sp>
        <p:nvSpPr>
          <p:cNvPr id="44" name="Text Box 6"/>
          <p:cNvSpPr txBox="1">
            <a:spLocks noChangeArrowheads="1"/>
          </p:cNvSpPr>
          <p:nvPr/>
        </p:nvSpPr>
        <p:spPr bwMode="auto">
          <a:xfrm>
            <a:off x="2609748" y="6330749"/>
            <a:ext cx="3804906" cy="523220"/>
          </a:xfrm>
          <a:prstGeom prst="rect">
            <a:avLst/>
          </a:prstGeom>
          <a:noFill/>
          <a:ln w="9525">
            <a:solidFill>
              <a:schemeClr val="tx1">
                <a:alpha val="2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800" b="0" dirty="0" smtClean="0">
                <a:solidFill>
                  <a:schemeClr val="bg1"/>
                </a:solidFill>
                <a:latin typeface="Times New Roman"/>
                <a:cs typeface="Times New Roman"/>
              </a:rPr>
              <a:t>Log</a:t>
            </a:r>
            <a:r>
              <a:rPr lang="en-US" sz="2800" b="0" baseline="-25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10</a:t>
            </a:r>
            <a:r>
              <a:rPr lang="en-US" sz="2800" b="0" dirty="0" smtClean="0">
                <a:solidFill>
                  <a:schemeClr val="bg1"/>
                </a:solidFill>
                <a:latin typeface="Times New Roman"/>
                <a:cs typeface="Times New Roman"/>
              </a:rPr>
              <a:t>(mass/proton mass)</a:t>
            </a:r>
            <a:endParaRPr lang="en-US" sz="2800" b="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8" name="Oval 4"/>
          <p:cNvSpPr>
            <a:spLocks noChangeArrowheads="1"/>
          </p:cNvSpPr>
          <p:nvPr/>
        </p:nvSpPr>
        <p:spPr bwMode="auto">
          <a:xfrm>
            <a:off x="6228184" y="1628800"/>
            <a:ext cx="1224136" cy="792088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2800" b="0">
              <a:latin typeface="Times New Roman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52320" y="2970193"/>
            <a:ext cx="1022385" cy="17789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800" b="0" dirty="0" smtClean="0">
                <a:solidFill>
                  <a:srgbClr val="FFFFFF"/>
                </a:solidFill>
                <a:latin typeface="Times New Roman"/>
                <a:cs typeface="Times New Roman"/>
              </a:rPr>
              <a:t>Black</a:t>
            </a:r>
          </a:p>
          <a:p>
            <a:pPr algn="ctr">
              <a:buNone/>
            </a:pPr>
            <a:r>
              <a:rPr lang="en-US" sz="2800" b="0" dirty="0" smtClean="0">
                <a:solidFill>
                  <a:srgbClr val="FFFFFF"/>
                </a:solidFill>
                <a:latin typeface="Times New Roman"/>
                <a:cs typeface="Times New Roman"/>
              </a:rPr>
              <a:t>Holes</a:t>
            </a:r>
          </a:p>
          <a:p>
            <a:pPr algn="ctr">
              <a:buNone/>
            </a:pPr>
            <a:r>
              <a:rPr lang="en-US" sz="4000" b="0" dirty="0">
                <a:solidFill>
                  <a:srgbClr val="FFFFFF"/>
                </a:solidFill>
                <a:latin typeface="Times New Roman"/>
                <a:cs typeface="Times New Roman"/>
                <a:sym typeface="Wingdings" charset="0"/>
              </a:rPr>
              <a:t></a:t>
            </a:r>
            <a:endParaRPr lang="en-US" sz="4000" b="0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81483019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z="5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WIMP Candidates</a:t>
            </a:r>
            <a:endParaRPr lang="en-US" sz="5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0"/>
            <a:ext cx="8382000" cy="4927600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Could have right density if weigh 100 to 1000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r>
              <a:rPr lang="en-US" dirty="0" smtClean="0">
                <a:latin typeface="Times New Roman"/>
                <a:cs typeface="Times New Roman"/>
              </a:rPr>
              <a:t> (accessible to LHC experiments?)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Present in many extensions of Standard Model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Particularly in attempts to understand strength of weak interactions, mass of Higgs boson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Examples: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Extra dimensions of space</a:t>
            </a:r>
          </a:p>
          <a:p>
            <a:pPr lvl="1"/>
            <a:r>
              <a:rPr lang="en-US" b="1" dirty="0" err="1">
                <a:solidFill>
                  <a:srgbClr val="FF0000"/>
                </a:solidFill>
                <a:latin typeface="Times New Roman"/>
                <a:cs typeface="Times New Roman"/>
              </a:rPr>
              <a:t>S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upersymmetry</a:t>
            </a: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" name="Heart 3"/>
          <p:cNvSpPr/>
          <p:nvPr/>
        </p:nvSpPr>
        <p:spPr>
          <a:xfrm>
            <a:off x="3873500" y="5549900"/>
            <a:ext cx="914400" cy="914400"/>
          </a:xfrm>
          <a:prstGeom prst="hear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69445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ump-SUS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2810" y="0"/>
            <a:ext cx="11403573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5409844"/>
            <a:ext cx="4127500" cy="762356"/>
          </a:xfrm>
          <a:solidFill>
            <a:srgbClr val="FF0000"/>
          </a:solidFill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You must be joking!</a:t>
            </a:r>
            <a:endParaRPr lang="en-US" sz="360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29664"/>
            <a:ext cx="6477000" cy="715436"/>
          </a:xfrm>
          <a:solidFill>
            <a:srgbClr val="000090"/>
          </a:solidFill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We still believe in </a:t>
            </a:r>
            <a:r>
              <a:rPr lang="en-US" sz="360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supersymmetry</a:t>
            </a:r>
            <a:r>
              <a:rPr lang="en-US" sz="36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endParaRPr lang="en-US" sz="360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4625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28600"/>
            <a:ext cx="8353425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What lies beyond the Standard Model?</a:t>
            </a:r>
            <a:endParaRPr lang="en-US" sz="4000" dirty="0" smtClean="0">
              <a:solidFill>
                <a:schemeClr val="tx1"/>
              </a:solidFill>
              <a:latin typeface="Times New Roman" charset="0"/>
              <a:cs typeface="+mj-cs"/>
            </a:endParaRPr>
          </a:p>
        </p:txBody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496300" cy="1528762"/>
          </a:xfrm>
          <a:solidFill>
            <a:srgbClr val="000066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sz="9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Supersymmetry</a:t>
            </a:r>
            <a:endParaRPr lang="en-US" sz="9600" dirty="0" smtClean="0">
              <a:solidFill>
                <a:srgbClr val="FFFF00"/>
              </a:solidFill>
              <a:latin typeface="Times New Roman" charset="0"/>
              <a:cs typeface="+mn-cs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84213" y="3284538"/>
            <a:ext cx="7775575" cy="3457575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Stabilize electroweak vacuum</a:t>
            </a:r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Successful 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prediction for Higgs mass</a:t>
            </a:r>
          </a:p>
          <a:p>
            <a:pPr lvl="1">
              <a:defRPr/>
            </a:pP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Should be &lt; 130 </a:t>
            </a:r>
            <a:r>
              <a:rPr lang="en-US" dirty="0" err="1">
                <a:solidFill>
                  <a:srgbClr val="FF0000"/>
                </a:solidFill>
                <a:latin typeface="Times New Roman"/>
                <a:cs typeface="Times New Roman"/>
              </a:rPr>
              <a:t>GeV</a:t>
            </a: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 in simple models</a:t>
            </a: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Successful predictions for couplings</a:t>
            </a:r>
          </a:p>
          <a:p>
            <a:pPr lvl="1">
              <a:defRPr/>
            </a:pPr>
            <a:r>
              <a:rPr lang="en-US" dirty="0">
                <a:solidFill>
                  <a:srgbClr val="FF0000"/>
                </a:solidFill>
                <a:latin typeface="Times New Roman"/>
                <a:cs typeface="Times New Roman"/>
              </a:rPr>
              <a:t>Should be within few % of SM values</a:t>
            </a:r>
          </a:p>
          <a:p>
            <a:pPr>
              <a:defRPr/>
            </a:pPr>
            <a:r>
              <a:rPr lang="en-US" b="0" dirty="0" smtClean="0">
                <a:latin typeface="Times New Roman"/>
                <a:cs typeface="Times New Roman"/>
              </a:rPr>
              <a:t>Naturalness, GUTs, string, </a:t>
            </a:r>
            <a:r>
              <a:rPr lang="en-US" b="0" dirty="0">
                <a:latin typeface="Times New Roman"/>
                <a:cs typeface="Times New Roman"/>
              </a:rPr>
              <a:t>…, </a:t>
            </a:r>
            <a:r>
              <a:rPr lang="en-US" dirty="0">
                <a:latin typeface="Times New Roman"/>
                <a:cs typeface="Times New Roman"/>
              </a:rPr>
              <a:t>dark </a:t>
            </a:r>
            <a:r>
              <a:rPr lang="en-US" dirty="0" smtClean="0">
                <a:latin typeface="Times New Roman"/>
                <a:cs typeface="Times New Roman"/>
              </a:rPr>
              <a:t>matter</a:t>
            </a:r>
          </a:p>
          <a:p>
            <a:pPr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516688" y="3068638"/>
            <a:ext cx="2363787" cy="904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New motivations</a:t>
            </a:r>
          </a:p>
          <a:p>
            <a:pPr algn="ctr" eaLnBrk="1" hangingPunct="1">
              <a:buFontTx/>
              <a:buNone/>
            </a:pPr>
            <a:r>
              <a:rPr lang="en-US" sz="2400" b="0">
                <a:solidFill>
                  <a:srgbClr val="FFFF00"/>
                </a:solidFill>
              </a:rPr>
              <a:t>From LHC Run 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4499" grpId="0" build="p" animBg="1"/>
      <p:bldP spid="4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extBox 13"/>
          <p:cNvSpPr txBox="1">
            <a:spLocks noChangeArrowheads="1"/>
          </p:cNvSpPr>
          <p:nvPr/>
        </p:nvSpPr>
        <p:spPr bwMode="auto">
          <a:xfrm>
            <a:off x="-127000" y="1109663"/>
            <a:ext cx="9280525" cy="688803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9600" b="0">
              <a:latin typeface="Times New Roman"/>
              <a:cs typeface="Times New Roman"/>
            </a:endParaRPr>
          </a:p>
          <a:p>
            <a:pPr eaLnBrk="1" hangingPunct="1"/>
            <a:endParaRPr lang="en-US" sz="9600" b="0">
              <a:latin typeface="Times New Roman"/>
              <a:cs typeface="Times New Roman"/>
            </a:endParaRPr>
          </a:p>
          <a:p>
            <a:pPr eaLnBrk="1" hangingPunct="1"/>
            <a:endParaRPr lang="en-US" sz="9600" b="0">
              <a:latin typeface="Times New Roman"/>
              <a:cs typeface="Times New Roman"/>
            </a:endParaRPr>
          </a:p>
          <a:p>
            <a:pPr eaLnBrk="1" hangingPunct="1"/>
            <a:endParaRPr lang="en-US" sz="9600" b="0">
              <a:latin typeface="Times New Roman"/>
              <a:cs typeface="Times New Roman"/>
            </a:endParaRPr>
          </a:p>
        </p:txBody>
      </p:sp>
      <p:pic>
        <p:nvPicPr>
          <p:cNvPr id="94210" name="Picture 5" descr="DDMvsID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00" y="1325563"/>
            <a:ext cx="6921500" cy="548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1" name="TextBox 8"/>
          <p:cNvSpPr txBox="1">
            <a:spLocks noChangeArrowheads="1"/>
          </p:cNvSpPr>
          <p:nvPr/>
        </p:nvSpPr>
        <p:spPr bwMode="auto">
          <a:xfrm>
            <a:off x="5588000" y="2171700"/>
            <a:ext cx="596900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b="0">
              <a:latin typeface="Times New Roman"/>
              <a:cs typeface="Times New Roman"/>
            </a:endParaRPr>
          </a:p>
        </p:txBody>
      </p:sp>
      <p:sp>
        <p:nvSpPr>
          <p:cNvPr id="94212" name="TextBox 14"/>
          <p:cNvSpPr txBox="1">
            <a:spLocks noChangeArrowheads="1"/>
          </p:cNvSpPr>
          <p:nvPr/>
        </p:nvSpPr>
        <p:spPr bwMode="auto">
          <a:xfrm>
            <a:off x="-1600200" y="20574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4213" name="TextBox 1"/>
          <p:cNvSpPr txBox="1">
            <a:spLocks noChangeArrowheads="1"/>
          </p:cNvSpPr>
          <p:nvPr/>
        </p:nvSpPr>
        <p:spPr bwMode="auto">
          <a:xfrm>
            <a:off x="0" y="2996952"/>
            <a:ext cx="2484315" cy="239450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4400">
              <a:latin typeface="Times New Roman"/>
              <a:cs typeface="Times New Roman"/>
            </a:endParaRPr>
          </a:p>
          <a:p>
            <a:pPr eaLnBrk="1" hangingPunct="1"/>
            <a:endParaRPr lang="en-US" sz="4400">
              <a:latin typeface="Times New Roman"/>
              <a:cs typeface="Times New Roman"/>
            </a:endParaRPr>
          </a:p>
          <a:p>
            <a:pPr eaLnBrk="1" hangingPunct="1"/>
            <a:endParaRPr lang="en-US" sz="440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9388" y="3311811"/>
            <a:ext cx="2631900" cy="15573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 smtClean="0">
                <a:latin typeface="Times New Roman"/>
                <a:cs typeface="Times New Roman"/>
              </a:rPr>
              <a:t>Annihilation</a:t>
            </a:r>
            <a:endParaRPr lang="en-US" sz="2800" b="0" dirty="0">
              <a:latin typeface="Times New Roman"/>
              <a:cs typeface="Times New Roman"/>
            </a:endParaRPr>
          </a:p>
          <a:p>
            <a:pPr eaLnBrk="1" hangingPunct="1">
              <a:buNone/>
            </a:pPr>
            <a:r>
              <a:rPr lang="en-US" sz="2800" b="0" dirty="0">
                <a:latin typeface="Times New Roman"/>
                <a:cs typeface="Times New Roman"/>
              </a:rPr>
              <a:t>in the early   </a:t>
            </a:r>
            <a:r>
              <a:rPr lang="en-US" sz="2800" b="0" dirty="0" smtClean="0">
                <a:latin typeface="Times New Roman"/>
                <a:cs typeface="Times New Roman"/>
              </a:rPr>
              <a:t>  </a:t>
            </a:r>
            <a:r>
              <a:rPr lang="en-US" sz="2800" b="0" dirty="0" smtClean="0">
                <a:solidFill>
                  <a:srgbClr val="FF0000"/>
                </a:solidFill>
                <a:latin typeface="Times New Roman"/>
                <a:cs typeface="Times New Roman"/>
                <a:sym typeface="Wingdings" charset="0"/>
              </a:rPr>
              <a:t></a:t>
            </a:r>
            <a:endParaRPr lang="en-US" sz="2800" b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buNone/>
            </a:pPr>
            <a:r>
              <a:rPr lang="en-US" sz="2800" b="0" dirty="0" smtClean="0">
                <a:latin typeface="Times New Roman"/>
                <a:cs typeface="Times New Roman"/>
              </a:rPr>
              <a:t>Universe</a:t>
            </a:r>
            <a:endParaRPr lang="en-US" sz="2800" b="0" dirty="0">
              <a:latin typeface="Times New Roman"/>
              <a:cs typeface="Times New Roman"/>
            </a:endParaRPr>
          </a:p>
        </p:txBody>
      </p:sp>
      <p:sp>
        <p:nvSpPr>
          <p:cNvPr id="94215" name="TextBox 15"/>
          <p:cNvSpPr txBox="1">
            <a:spLocks noChangeArrowheads="1"/>
          </p:cNvSpPr>
          <p:nvPr/>
        </p:nvSpPr>
        <p:spPr bwMode="auto">
          <a:xfrm>
            <a:off x="6085210" y="2924944"/>
            <a:ext cx="2735262" cy="239450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4400">
              <a:latin typeface="Times New Roman"/>
              <a:cs typeface="Times New Roman"/>
            </a:endParaRPr>
          </a:p>
          <a:p>
            <a:pPr eaLnBrk="1" hangingPunct="1"/>
            <a:endParaRPr lang="en-US" sz="4400">
              <a:latin typeface="Times New Roman"/>
              <a:cs typeface="Times New Roman"/>
            </a:endParaRPr>
          </a:p>
          <a:p>
            <a:pPr eaLnBrk="1" hangingPunct="1"/>
            <a:endParaRPr lang="en-US" sz="440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40152" y="3311811"/>
            <a:ext cx="2486025" cy="15573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None/>
            </a:pPr>
            <a:r>
              <a:rPr lang="en-US" sz="2800" b="0" dirty="0" smtClean="0">
                <a:latin typeface="Times New Roman"/>
                <a:cs typeface="Times New Roman"/>
              </a:rPr>
              <a:t>Production</a:t>
            </a:r>
            <a:endParaRPr lang="en-US" sz="2800" b="0" dirty="0">
              <a:latin typeface="Times New Roman"/>
              <a:cs typeface="Times New Roman"/>
            </a:endParaRPr>
          </a:p>
          <a:p>
            <a:pPr algn="r" eaLnBrk="1" hangingPunct="1">
              <a:buNone/>
            </a:pPr>
            <a:r>
              <a:rPr lang="en-US" sz="2800" b="0" dirty="0" smtClean="0">
                <a:solidFill>
                  <a:srgbClr val="FF0000"/>
                </a:solidFill>
                <a:latin typeface="Times New Roman"/>
                <a:cs typeface="Times New Roman"/>
                <a:sym typeface="Wingdings" charset="0"/>
              </a:rPr>
              <a:t>   </a:t>
            </a:r>
            <a:r>
              <a:rPr lang="en-US" sz="2800" b="0" dirty="0" smtClean="0">
                <a:latin typeface="Times New Roman"/>
                <a:cs typeface="Times New Roman"/>
                <a:sym typeface="Wingdings" charset="0"/>
              </a:rPr>
              <a:t> </a:t>
            </a:r>
            <a:r>
              <a:rPr lang="en-US" sz="2800" b="0" dirty="0">
                <a:latin typeface="Times New Roman"/>
                <a:cs typeface="Times New Roman"/>
                <a:sym typeface="Wingdings" charset="0"/>
              </a:rPr>
              <a:t>a</a:t>
            </a:r>
            <a:r>
              <a:rPr lang="en-US" sz="2800" b="0" dirty="0">
                <a:latin typeface="Times New Roman"/>
                <a:cs typeface="Times New Roman"/>
              </a:rPr>
              <a:t>t particle</a:t>
            </a:r>
          </a:p>
          <a:p>
            <a:pPr algn="r" eaLnBrk="1" hangingPunct="1">
              <a:buNone/>
            </a:pPr>
            <a:r>
              <a:rPr lang="en-US" sz="2800" b="0" dirty="0" smtClean="0">
                <a:latin typeface="Times New Roman"/>
                <a:cs typeface="Times New Roman"/>
              </a:rPr>
              <a:t>colliders</a:t>
            </a:r>
            <a:endParaRPr lang="en-US" sz="2800" b="0" dirty="0">
              <a:latin typeface="Times New Roman"/>
              <a:cs typeface="Times New Roman"/>
            </a:endParaRPr>
          </a:p>
        </p:txBody>
      </p:sp>
      <p:sp>
        <p:nvSpPr>
          <p:cNvPr id="94217" name="TextBox 16"/>
          <p:cNvSpPr txBox="1">
            <a:spLocks noChangeArrowheads="1"/>
          </p:cNvSpPr>
          <p:nvPr/>
        </p:nvSpPr>
        <p:spPr bwMode="auto">
          <a:xfrm>
            <a:off x="2916238" y="5459413"/>
            <a:ext cx="2735262" cy="1766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3200">
              <a:latin typeface="Times New Roman"/>
              <a:cs typeface="Times New Roman"/>
            </a:endParaRPr>
          </a:p>
          <a:p>
            <a:pPr eaLnBrk="1" hangingPunct="1"/>
            <a:endParaRPr lang="en-US" sz="3200">
              <a:latin typeface="Times New Roman"/>
              <a:cs typeface="Times New Roman"/>
            </a:endParaRPr>
          </a:p>
          <a:p>
            <a:pPr eaLnBrk="1" hangingPunct="1"/>
            <a:endParaRPr lang="en-US" sz="320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771800" y="5301208"/>
            <a:ext cx="3146400" cy="147117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>
                <a:solidFill>
                  <a:srgbClr val="FF0000"/>
                </a:solidFill>
                <a:latin typeface="Times New Roman"/>
                <a:cs typeface="Times New Roman"/>
                <a:sym typeface="Wingdings" charset="0"/>
              </a:rPr>
              <a:t></a:t>
            </a:r>
            <a:endParaRPr lang="en-US" sz="2800" b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ctr" eaLnBrk="1" hangingPunct="1">
              <a:buNone/>
            </a:pPr>
            <a:r>
              <a:rPr lang="en-US" sz="2800" b="0" dirty="0">
                <a:latin typeface="Times New Roman"/>
                <a:cs typeface="Times New Roman"/>
              </a:rPr>
              <a:t>Direct dark matter detection</a:t>
            </a:r>
          </a:p>
        </p:txBody>
      </p:sp>
      <p:sp>
        <p:nvSpPr>
          <p:cNvPr id="94219" name="TextBox 17"/>
          <p:cNvSpPr txBox="1">
            <a:spLocks noChangeArrowheads="1"/>
          </p:cNvSpPr>
          <p:nvPr/>
        </p:nvSpPr>
        <p:spPr bwMode="auto">
          <a:xfrm>
            <a:off x="2698924" y="548680"/>
            <a:ext cx="3097212" cy="239450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4400">
              <a:latin typeface="Times New Roman"/>
              <a:cs typeface="Times New Roman"/>
            </a:endParaRPr>
          </a:p>
          <a:p>
            <a:pPr eaLnBrk="1" hangingPunct="1"/>
            <a:endParaRPr lang="en-US" sz="4400">
              <a:latin typeface="Times New Roman"/>
              <a:cs typeface="Times New Roman"/>
            </a:endParaRPr>
          </a:p>
          <a:p>
            <a:pPr eaLnBrk="1" hangingPunct="1"/>
            <a:endParaRPr lang="en-US" sz="4400">
              <a:latin typeface="Times New Roman"/>
              <a:cs typeface="Times New Roman"/>
            </a:endParaRPr>
          </a:p>
        </p:txBody>
      </p:sp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Searches for WIMP Dark Matter 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772519" y="1340768"/>
            <a:ext cx="3095625" cy="15573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>
                <a:latin typeface="Times New Roman"/>
                <a:cs typeface="Times New Roman"/>
              </a:rPr>
              <a:t>Annihilation</a:t>
            </a:r>
          </a:p>
          <a:p>
            <a:pPr eaLnBrk="1" hangingPunct="1">
              <a:buNone/>
            </a:pPr>
            <a:r>
              <a:rPr lang="en-US" sz="2800" b="0" dirty="0">
                <a:latin typeface="Times New Roman"/>
                <a:cs typeface="Times New Roman"/>
              </a:rPr>
              <a:t>to particles	       </a:t>
            </a:r>
            <a:r>
              <a:rPr lang="en-US" sz="2800" b="0" dirty="0">
                <a:solidFill>
                  <a:srgbClr val="FF0000"/>
                </a:solidFill>
                <a:latin typeface="Times New Roman"/>
                <a:cs typeface="Times New Roman"/>
                <a:sym typeface="Wingdings" charset="0"/>
              </a:rPr>
              <a:t></a:t>
            </a:r>
            <a:endParaRPr lang="en-US" sz="2800" b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buNone/>
            </a:pPr>
            <a:r>
              <a:rPr lang="en-US" sz="2800" b="0" dirty="0">
                <a:latin typeface="Times New Roman"/>
                <a:cs typeface="Times New Roman"/>
              </a:rPr>
              <a:t>in cosmic rays</a:t>
            </a:r>
          </a:p>
        </p:txBody>
      </p:sp>
      <p:sp>
        <p:nvSpPr>
          <p:cNvPr id="94222" name="TextBox 3"/>
          <p:cNvSpPr txBox="1">
            <a:spLocks noChangeArrowheads="1"/>
          </p:cNvSpPr>
          <p:nvPr/>
        </p:nvSpPr>
        <p:spPr bwMode="auto">
          <a:xfrm>
            <a:off x="55563" y="1700213"/>
            <a:ext cx="2428870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>
                <a:latin typeface="Times New Roman"/>
                <a:cs typeface="Times New Roman"/>
              </a:rPr>
              <a:t>Dark Matter</a:t>
            </a:r>
          </a:p>
        </p:txBody>
      </p:sp>
      <p:sp>
        <p:nvSpPr>
          <p:cNvPr id="94223" name="TextBox 18"/>
          <p:cNvSpPr txBox="1">
            <a:spLocks noChangeArrowheads="1"/>
          </p:cNvSpPr>
          <p:nvPr/>
        </p:nvSpPr>
        <p:spPr bwMode="auto">
          <a:xfrm>
            <a:off x="55563" y="5868988"/>
            <a:ext cx="2428870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>
                <a:latin typeface="Times New Roman"/>
                <a:cs typeface="Times New Roman"/>
              </a:rPr>
              <a:t>Dark Matter</a:t>
            </a:r>
          </a:p>
        </p:txBody>
      </p:sp>
      <p:sp>
        <p:nvSpPr>
          <p:cNvPr id="94224" name="TextBox 19"/>
          <p:cNvSpPr txBox="1">
            <a:spLocks noChangeArrowheads="1"/>
          </p:cNvSpPr>
          <p:nvPr/>
        </p:nvSpPr>
        <p:spPr bwMode="auto">
          <a:xfrm>
            <a:off x="5940425" y="1700213"/>
            <a:ext cx="3046227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>
                <a:latin typeface="Times New Roman"/>
                <a:cs typeface="Times New Roman"/>
              </a:rPr>
              <a:t>Standard Model</a:t>
            </a:r>
          </a:p>
        </p:txBody>
      </p:sp>
      <p:sp>
        <p:nvSpPr>
          <p:cNvPr id="94225" name="TextBox 20"/>
          <p:cNvSpPr txBox="1">
            <a:spLocks noChangeArrowheads="1"/>
          </p:cNvSpPr>
          <p:nvPr/>
        </p:nvSpPr>
        <p:spPr bwMode="auto">
          <a:xfrm>
            <a:off x="5940425" y="5805488"/>
            <a:ext cx="3046227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>
                <a:latin typeface="Times New Roman"/>
                <a:cs typeface="Times New Roman"/>
              </a:rPr>
              <a:t>Standard Model</a:t>
            </a:r>
          </a:p>
        </p:txBody>
      </p:sp>
    </p:spTree>
    <p:extLst>
      <p:ext uri="{BB962C8B-B14F-4D97-AF65-F5344CB8AC3E}">
        <p14:creationId xmlns:p14="http://schemas.microsoft.com/office/powerpoint/2010/main" val="3930316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B7DEE8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Classic 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LHC Dark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Matter Signature</a:t>
            </a:r>
          </a:p>
        </p:txBody>
      </p:sp>
      <p:pic>
        <p:nvPicPr>
          <p:cNvPr id="53250" name="Picture 3" descr="jetm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981200"/>
            <a:ext cx="8648700" cy="316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Text Box 4"/>
          <p:cNvSpPr txBox="1">
            <a:spLocks noChangeArrowheads="1"/>
          </p:cNvSpPr>
          <p:nvPr/>
        </p:nvSpPr>
        <p:spPr bwMode="auto">
          <a:xfrm>
            <a:off x="1696276" y="5486400"/>
            <a:ext cx="6280085" cy="1175706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eaLnBrk="1" hangingPunct="1">
              <a:spcBef>
                <a:spcPct val="20000"/>
              </a:spcBef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Missing transverse energy </a:t>
            </a:r>
          </a:p>
          <a:p>
            <a:pPr marL="0" indent="0" algn="ctr" eaLnBrk="1" hangingPunct="1">
              <a:spcBef>
                <a:spcPct val="20000"/>
              </a:spcBef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carried away by dark matter particles</a:t>
            </a:r>
          </a:p>
        </p:txBody>
      </p:sp>
    </p:spTree>
    <p:extLst>
      <p:ext uri="{BB962C8B-B14F-4D97-AF65-F5344CB8AC3E}">
        <p14:creationId xmlns:p14="http://schemas.microsoft.com/office/powerpoint/2010/main" val="2722839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summa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0642" cy="6093296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95536" y="116632"/>
            <a:ext cx="8352928" cy="792088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None/>
              <a:defRPr/>
            </a:pPr>
            <a:r>
              <a:rPr lang="en-US" sz="4000" b="0" dirty="0" smtClean="0">
                <a:latin typeface="Times New Roman"/>
                <a:cs typeface="Times New Roman"/>
              </a:rPr>
              <a:t>Standard Model Measurements @ LHC</a:t>
            </a:r>
            <a:endParaRPr lang="en-US" sz="4000" b="0" dirty="0">
              <a:latin typeface="Times New Roman"/>
              <a:cs typeface="Times New Roman"/>
            </a:endParaRPr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4211960" y="4149080"/>
            <a:ext cx="864096" cy="244827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419872" y="2780928"/>
            <a:ext cx="2431500" cy="104028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800" b="0" dirty="0" smtClean="0">
                <a:solidFill>
                  <a:srgbClr val="FFFF00"/>
                </a:solidFill>
                <a:cs typeface="Times New Roman" charset="0"/>
              </a:rPr>
              <a:t>Do these data</a:t>
            </a:r>
          </a:p>
          <a:p>
            <a:pPr algn="ctr">
              <a:buFontTx/>
              <a:buNone/>
              <a:defRPr/>
            </a:pP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o</a:t>
            </a:r>
            <a:r>
              <a:rPr lang="en-US" sz="2800" b="0" dirty="0" smtClean="0">
                <a:solidFill>
                  <a:srgbClr val="FFFF00"/>
                </a:solidFill>
                <a:cs typeface="Times New Roman" charset="0"/>
              </a:rPr>
              <a:t>ffer any hints?</a:t>
            </a:r>
            <a:endParaRPr lang="en-US" sz="2800" b="0" dirty="0">
              <a:solidFill>
                <a:srgbClr val="FFFF00"/>
              </a:solidFill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628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44016" y="188640"/>
            <a:ext cx="8820472" cy="10079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Nothing (yet) at the LHC</a:t>
            </a:r>
            <a:endParaRPr lang="en-US" sz="54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3" name="Picture 2" descr="NoNoth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36" y="1844824"/>
            <a:ext cx="8822952" cy="457241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32040" y="1340768"/>
            <a:ext cx="3429144" cy="58477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32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Nothing else, either</a:t>
            </a:r>
            <a:endParaRPr lang="en-US" sz="32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3312368" cy="648072"/>
          </a:xfrm>
          <a:solidFill>
            <a:schemeClr val="tx1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No </a:t>
            </a:r>
            <a:r>
              <a:rPr lang="en-US" dirty="0" err="1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supersymmetry</a:t>
            </a:r>
            <a:endParaRPr lang="en-US" dirty="0">
              <a:solidFill>
                <a:srgbClr val="FFFF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3557" y="5171708"/>
            <a:ext cx="2986765" cy="1557349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More </a:t>
            </a:r>
            <a:r>
              <a:rPr lang="en-US" sz="2800" b="0" smtClean="0">
                <a:solidFill>
                  <a:srgbClr val="FFFF00"/>
                </a:solidFill>
                <a:latin typeface="Times New Roman"/>
                <a:cs typeface="Times New Roman"/>
              </a:rPr>
              <a:t>of same?</a:t>
            </a:r>
            <a:endParaRPr lang="en-US" sz="2800" b="0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Unexplored nooks?</a:t>
            </a:r>
          </a:p>
          <a:p>
            <a:pPr algn="ctr"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Novel signatures?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3921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6802" grpId="0" build="p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5661" y="19472"/>
            <a:ext cx="7559989" cy="768099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Times New Roman"/>
                <a:cs typeface="Times New Roman"/>
              </a:rPr>
              <a:t>Inputs to Global Fits for New Physics</a:t>
            </a:r>
            <a:endParaRPr lang="en-US" sz="4000" dirty="0">
              <a:latin typeface="Times New Roman"/>
              <a:cs typeface="Times New Roman"/>
            </a:endParaRPr>
          </a:p>
        </p:txBody>
      </p:sp>
      <p:pic>
        <p:nvPicPr>
          <p:cNvPr id="4" name="Picture 3" descr="Tab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579" y="1081773"/>
            <a:ext cx="6764421" cy="57762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45" y="2090591"/>
            <a:ext cx="8943476" cy="2346521"/>
          </a:xfrm>
          <a:solidFill>
            <a:srgbClr val="CCFFCC">
              <a:alpha val="25000"/>
            </a:srgbClr>
          </a:solidFill>
          <a:ln w="76200" cmpd="sng">
            <a:solidFill>
              <a:srgbClr val="008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 err="1" smtClean="0">
                <a:latin typeface="Times New Roman"/>
                <a:cs typeface="Times New Roman"/>
              </a:rPr>
              <a:t>Flavour</a:t>
            </a:r>
            <a:r>
              <a:rPr lang="en-US" sz="2600" dirty="0" smtClean="0">
                <a:latin typeface="Times New Roman"/>
                <a:cs typeface="Times New Roman"/>
              </a:rPr>
              <a:t> 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/>
                <a:cs typeface="Times New Roman"/>
              </a:rPr>
              <a:t>observables: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/>
                <a:cs typeface="Times New Roman"/>
              </a:rPr>
              <a:t>Interpretation 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/>
                <a:cs typeface="Times New Roman"/>
              </a:rPr>
              <a:t>requires </a:t>
            </a:r>
          </a:p>
          <a:p>
            <a:pPr marL="0" indent="0">
              <a:buNone/>
            </a:pPr>
            <a:r>
              <a:rPr lang="en-US" sz="2600" dirty="0" smtClean="0">
                <a:latin typeface="Times New Roman"/>
                <a:cs typeface="Times New Roman"/>
              </a:rPr>
              <a:t>lattice inputs</a:t>
            </a:r>
            <a:endParaRPr lang="en-US" sz="2600" dirty="0">
              <a:latin typeface="Times New Roman"/>
              <a:cs typeface="Times New Roman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07504" y="1052737"/>
            <a:ext cx="8943476" cy="1008112"/>
          </a:xfrm>
          <a:prstGeom prst="rect">
            <a:avLst/>
          </a:prstGeom>
          <a:solidFill>
            <a:srgbClr val="FF0000">
              <a:alpha val="25000"/>
            </a:srgbClr>
          </a:solidFill>
          <a:ln w="76200" cmpd="sng">
            <a:solidFill>
              <a:srgbClr val="FF0000"/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600" b="0" dirty="0" smtClean="0">
                <a:latin typeface="Times New Roman"/>
                <a:cs typeface="Times New Roman"/>
              </a:rPr>
              <a:t>Electroweak</a:t>
            </a:r>
          </a:p>
          <a:p>
            <a:pPr marL="0" indent="0">
              <a:buFontTx/>
              <a:buNone/>
            </a:pPr>
            <a:r>
              <a:rPr lang="en-US" sz="2600" b="0" dirty="0" smtClean="0">
                <a:latin typeface="Times New Roman"/>
                <a:cs typeface="Times New Roman"/>
              </a:rPr>
              <a:t>observables</a:t>
            </a:r>
            <a:endParaRPr lang="en-US" sz="2600" b="0" dirty="0">
              <a:latin typeface="Times New Roman"/>
              <a:cs typeface="Times New Roman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07504" y="4824536"/>
            <a:ext cx="8943476" cy="2060848"/>
          </a:xfrm>
          <a:prstGeom prst="rect">
            <a:avLst/>
          </a:prstGeom>
          <a:solidFill>
            <a:srgbClr val="000090">
              <a:alpha val="25000"/>
            </a:srgbClr>
          </a:solidFill>
          <a:ln w="76200" cmpd="sng">
            <a:solidFill>
              <a:srgbClr val="000090"/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600" b="0" dirty="0" smtClean="0">
                <a:latin typeface="Times New Roman"/>
                <a:cs typeface="Times New Roman"/>
              </a:rPr>
              <a:t>LHC</a:t>
            </a:r>
          </a:p>
          <a:p>
            <a:pPr marL="0" indent="0">
              <a:buFontTx/>
              <a:buNone/>
            </a:pPr>
            <a:r>
              <a:rPr lang="en-US" sz="2600" b="0" dirty="0" smtClean="0">
                <a:latin typeface="Times New Roman"/>
                <a:cs typeface="Times New Roman"/>
              </a:rPr>
              <a:t>observables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07504" y="4365104"/>
            <a:ext cx="8943476" cy="548680"/>
          </a:xfrm>
          <a:prstGeom prst="rect">
            <a:avLst/>
          </a:prstGeom>
          <a:solidFill>
            <a:schemeClr val="tx1">
              <a:alpha val="25000"/>
            </a:schemeClr>
          </a:solidFill>
          <a:ln w="76200" cmpd="sng">
            <a:solidFill>
              <a:schemeClr val="tx1"/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2600" b="0" dirty="0" smtClean="0">
                <a:latin typeface="Times New Roman"/>
                <a:cs typeface="Times New Roman"/>
              </a:rPr>
              <a:t>Dark Matter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 rot="16200000">
            <a:off x="5487106" y="-912478"/>
            <a:ext cx="474044" cy="5760640"/>
          </a:xfrm>
          <a:prstGeom prst="ellipse">
            <a:avLst/>
          </a:prstGeom>
          <a:noFill/>
          <a:ln w="571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16200000">
            <a:off x="5487106" y="281647"/>
            <a:ext cx="474044" cy="5760640"/>
          </a:xfrm>
          <a:prstGeom prst="ellipse">
            <a:avLst/>
          </a:prstGeom>
          <a:noFill/>
          <a:ln w="5715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2019178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7" grpId="0" build="p" animBg="1"/>
      <p:bldP spid="10" grpId="0" build="p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696" y="76201"/>
            <a:ext cx="5328592" cy="1048544"/>
          </a:xfrm>
          <a:solidFill>
            <a:srgbClr val="B7DEE8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t"/>
          <a:lstStyle/>
          <a:p>
            <a:pPr eaLnBrk="1" hangingPunct="1">
              <a:defRPr/>
            </a:pPr>
            <a:r>
              <a:rPr lang="en-US" sz="4800" dirty="0" smtClean="0">
                <a:latin typeface="Times" charset="0"/>
                <a:ea typeface="ＭＳ Ｐゴシック" charset="0"/>
                <a:cs typeface="+mj-cs"/>
              </a:rPr>
              <a:t>Quo Vadis </a:t>
            </a:r>
            <a:r>
              <a:rPr lang="en-US" sz="4800" dirty="0" err="1" smtClean="0">
                <a:latin typeface="Times" charset="0"/>
                <a:ea typeface="ＭＳ Ｐゴシック" charset="0"/>
                <a:cs typeface="+mj-cs"/>
              </a:rPr>
              <a:t>g</a:t>
            </a:r>
            <a:r>
              <a:rPr lang="en-US" sz="4800" baseline="-25000" dirty="0" err="1" smtClean="0">
                <a:latin typeface="Times" charset="0"/>
                <a:ea typeface="ＭＳ Ｐゴシック" charset="0"/>
                <a:cs typeface="+mj-cs"/>
                <a:sym typeface="Symbol" charset="0"/>
              </a:rPr>
              <a:t>μ</a:t>
            </a:r>
            <a:r>
              <a:rPr lang="en-US" sz="4800" baseline="-25000" dirty="0" smtClean="0">
                <a:latin typeface="Times" charset="0"/>
                <a:ea typeface="ＭＳ Ｐゴシック" charset="0"/>
                <a:cs typeface="+mj-cs"/>
                <a:sym typeface="Symbol" charset="0"/>
              </a:rPr>
              <a:t> </a:t>
            </a:r>
            <a:r>
              <a:rPr lang="en-US" sz="4800" dirty="0" smtClean="0">
                <a:latin typeface="Times" charset="0"/>
                <a:ea typeface="ＭＳ Ｐゴシック" charset="0"/>
                <a:cs typeface="+mj-cs"/>
                <a:sym typeface="Symbol" charset="0"/>
              </a:rPr>
              <a:t>- 2?</a:t>
            </a:r>
            <a:endParaRPr lang="en-US" sz="4800" dirty="0" smtClean="0">
              <a:latin typeface="Times" charset="0"/>
              <a:ea typeface="ＭＳ Ｐゴシック" charset="0"/>
              <a:cs typeface="+mj-cs"/>
            </a:endParaRPr>
          </a:p>
        </p:txBody>
      </p:sp>
      <p:sp>
        <p:nvSpPr>
          <p:cNvPr id="14541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0216" y="1196752"/>
            <a:ext cx="8744272" cy="5544616"/>
          </a:xfrm>
          <a:solidFill>
            <a:srgbClr val="B7DEE8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latin typeface="Times" charset="0"/>
                <a:ea typeface="ＭＳ Ｐゴシック" charset="0"/>
                <a:cs typeface="+mn-cs"/>
              </a:rPr>
              <a:t>Strong discrepancy between BNL experiment and </a:t>
            </a:r>
            <a:r>
              <a:rPr lang="en-US" sz="2400" dirty="0" err="1" smtClean="0">
                <a:latin typeface="Times" charset="0"/>
                <a:ea typeface="ＭＳ Ｐゴシック" charset="0"/>
                <a:cs typeface="+mn-cs"/>
              </a:rPr>
              <a:t>e</a:t>
            </a:r>
            <a:r>
              <a:rPr lang="en-US" sz="2400" baseline="30000" dirty="0" err="1" smtClean="0">
                <a:latin typeface="Times" charset="0"/>
                <a:ea typeface="ＭＳ Ｐゴシック" charset="0"/>
                <a:cs typeface="+mn-cs"/>
              </a:rPr>
              <a:t>+</a:t>
            </a:r>
            <a:r>
              <a:rPr lang="en-US" sz="2400" dirty="0" err="1" smtClean="0">
                <a:latin typeface="Times" charset="0"/>
                <a:ea typeface="ＭＳ Ｐゴシック" charset="0"/>
                <a:cs typeface="+mn-cs"/>
              </a:rPr>
              <a:t>e</a:t>
            </a:r>
            <a:r>
              <a:rPr lang="en-US" sz="2400" baseline="30000" dirty="0" smtClean="0">
                <a:latin typeface="Times" charset="0"/>
                <a:ea typeface="ＭＳ Ｐゴシック" charset="0"/>
                <a:cs typeface="+mn-cs"/>
              </a:rPr>
              <a:t>-</a:t>
            </a:r>
            <a:r>
              <a:rPr lang="en-US" sz="2400" dirty="0" smtClean="0">
                <a:latin typeface="Times" charset="0"/>
                <a:ea typeface="ＭＳ Ｐゴシック" charset="0"/>
                <a:cs typeface="+mn-cs"/>
              </a:rPr>
              <a:t> data </a:t>
            </a:r>
            <a:r>
              <a:rPr lang="en-US" sz="2400" dirty="0" smtClean="0">
                <a:latin typeface="Times" charset="0"/>
                <a:ea typeface="ＭＳ Ｐゴシック" charset="0"/>
              </a:rPr>
              <a:t>now ~ 3.7 </a:t>
            </a:r>
            <a:r>
              <a:rPr lang="en-US" sz="2400" dirty="0" err="1" smtClean="0">
                <a:latin typeface="Times" charset="0"/>
                <a:ea typeface="ＭＳ Ｐゴシック" charset="0"/>
                <a:sym typeface="Symbol" charset="0"/>
              </a:rPr>
              <a:t>σ</a:t>
            </a:r>
            <a:endParaRPr lang="en-US" sz="2400" dirty="0" smtClean="0">
              <a:latin typeface="Times" charset="0"/>
              <a:ea typeface="ＭＳ Ｐゴシック" charset="0"/>
              <a:sym typeface="Symbol" charset="0"/>
            </a:endParaRPr>
          </a:p>
          <a:p>
            <a:pPr eaLnBrk="1" hangingPunct="1">
              <a:defRPr/>
            </a:pPr>
            <a:endParaRPr lang="en-US" sz="2400" dirty="0">
              <a:latin typeface="Times" charset="0"/>
              <a:ea typeface="ＭＳ Ｐゴシック" charset="0"/>
              <a:sym typeface="Symbol" charset="0"/>
            </a:endParaRPr>
          </a:p>
          <a:p>
            <a:pPr eaLnBrk="1" hangingPunct="1">
              <a:defRPr/>
            </a:pPr>
            <a:endParaRPr lang="en-US" sz="2400" dirty="0" smtClean="0">
              <a:latin typeface="Times" charset="0"/>
              <a:ea typeface="ＭＳ Ｐゴシック" charset="0"/>
              <a:sym typeface="Symbol" charset="0"/>
            </a:endParaRPr>
          </a:p>
          <a:p>
            <a:pPr eaLnBrk="1" hangingPunct="1">
              <a:defRPr/>
            </a:pPr>
            <a:endParaRPr lang="en-US" sz="2400" dirty="0">
              <a:latin typeface="Times" charset="0"/>
              <a:ea typeface="ＭＳ Ｐゴシック" charset="0"/>
              <a:sym typeface="Symbol" charset="0"/>
            </a:endParaRPr>
          </a:p>
          <a:p>
            <a:pPr eaLnBrk="1" hangingPunct="1">
              <a:defRPr/>
            </a:pPr>
            <a:endParaRPr lang="en-US" sz="2400" dirty="0" smtClean="0">
              <a:latin typeface="Times" charset="0"/>
              <a:ea typeface="ＭＳ Ｐゴシック" charset="0"/>
              <a:sym typeface="Symbol" charset="0"/>
            </a:endParaRPr>
          </a:p>
          <a:p>
            <a:pPr eaLnBrk="1" hangingPunct="1">
              <a:defRPr/>
            </a:pPr>
            <a:endParaRPr lang="en-US" sz="2400" dirty="0">
              <a:latin typeface="Times" charset="0"/>
              <a:ea typeface="ＭＳ Ｐゴシック" charset="0"/>
              <a:sym typeface="Symbol" charset="0"/>
            </a:endParaRPr>
          </a:p>
          <a:p>
            <a:pPr eaLnBrk="1" hangingPunct="1">
              <a:defRPr/>
            </a:pPr>
            <a:endParaRPr lang="en-US" sz="2400" dirty="0" smtClean="0">
              <a:latin typeface="Times" charset="0"/>
              <a:ea typeface="ＭＳ Ｐゴシック" charset="0"/>
              <a:sym typeface="Symbol" charset="0"/>
            </a:endParaRPr>
          </a:p>
          <a:p>
            <a:pPr eaLnBrk="1" hangingPunct="1">
              <a:defRPr/>
            </a:pPr>
            <a:endParaRPr lang="en-US" sz="2400" dirty="0">
              <a:latin typeface="Times" charset="0"/>
              <a:ea typeface="ＭＳ Ｐゴシック" charset="0"/>
              <a:sym typeface="Symbol" charset="0"/>
            </a:endParaRPr>
          </a:p>
          <a:p>
            <a:pPr eaLnBrk="1" hangingPunct="1">
              <a:defRPr/>
            </a:pPr>
            <a:endParaRPr lang="en-US" sz="2400" dirty="0" smtClean="0">
              <a:latin typeface="Times" charset="0"/>
              <a:ea typeface="ＭＳ Ｐゴシック" charset="0"/>
              <a:sym typeface="Symbol" charset="0"/>
            </a:endParaRPr>
          </a:p>
          <a:p>
            <a:pPr eaLnBrk="1" hangingPunct="1">
              <a:defRPr/>
            </a:pPr>
            <a:endParaRPr lang="en-US" dirty="0">
              <a:latin typeface="Times" charset="0"/>
              <a:ea typeface="ＭＳ Ｐゴシック" charset="0"/>
              <a:sym typeface="Symbol" charset="0"/>
            </a:endParaRPr>
          </a:p>
          <a:p>
            <a:pPr eaLnBrk="1" hangingPunct="1"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" charset="0"/>
                <a:ea typeface="ＭＳ Ｐゴシック" charset="0"/>
                <a:sym typeface="Symbol" charset="0"/>
              </a:rPr>
              <a:t>New experiment at FNAL (J-PARC)</a:t>
            </a:r>
          </a:p>
          <a:p>
            <a:pPr lvl="1" eaLnBrk="1" hangingPunct="1">
              <a:defRPr/>
            </a:pPr>
            <a:endParaRPr lang="en-US" sz="2400" dirty="0" smtClean="0">
              <a:latin typeface="Times" charset="0"/>
              <a:ea typeface="ＭＳ Ｐゴシック" charset="0"/>
              <a:sym typeface="Symbol" charset="0"/>
            </a:endParaRPr>
          </a:p>
          <a:p>
            <a:pPr lvl="1" eaLnBrk="1" hangingPunct="1">
              <a:defRPr/>
            </a:pPr>
            <a:endParaRPr lang="en-US" sz="2400" dirty="0" smtClean="0">
              <a:latin typeface="Times" charset="0"/>
              <a:ea typeface="ＭＳ Ｐゴシック" charset="0"/>
              <a:sym typeface="Symbol" charset="0"/>
            </a:endParaRPr>
          </a:p>
        </p:txBody>
      </p:sp>
      <p:pic>
        <p:nvPicPr>
          <p:cNvPr id="2" name="Picture 1" descr="Teubnerg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132856"/>
            <a:ext cx="6523499" cy="3960440"/>
          </a:xfrm>
          <a:prstGeom prst="rect">
            <a:avLst/>
          </a:prstGeom>
        </p:spPr>
      </p:pic>
      <p:pic>
        <p:nvPicPr>
          <p:cNvPr id="3" name="Picture 2" descr="Teubnernumb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200" y="1628800"/>
            <a:ext cx="3556000" cy="444500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020272" y="1772816"/>
            <a:ext cx="1839466" cy="1495794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New physics</a:t>
            </a:r>
          </a:p>
          <a:p>
            <a:pPr algn="ctr" eaLnBrk="1" hangingPunct="1">
              <a:buFontTx/>
              <a:buNone/>
            </a:pPr>
            <a:r>
              <a:rPr lang="en-US" sz="2400" b="0" dirty="0">
                <a:solidFill>
                  <a:srgbClr val="FFFF00"/>
                </a:solidFill>
              </a:rPr>
              <a:t>a</a:t>
            </a:r>
            <a:r>
              <a:rPr lang="en-US" sz="2400" b="0" dirty="0" smtClean="0">
                <a:solidFill>
                  <a:srgbClr val="FFFF00"/>
                </a:solidFill>
              </a:rPr>
              <a:t>t </a:t>
            </a:r>
            <a:r>
              <a:rPr lang="en-US" sz="2400" b="0" dirty="0" err="1" smtClean="0">
                <a:solidFill>
                  <a:srgbClr val="FFFF00"/>
                </a:solidFill>
              </a:rPr>
              <a:t>TeV</a:t>
            </a:r>
            <a:r>
              <a:rPr lang="en-US" sz="2400" b="0" dirty="0" smtClean="0">
                <a:solidFill>
                  <a:srgbClr val="FFFF00"/>
                </a:solidFill>
              </a:rPr>
              <a:t> scale?</a:t>
            </a:r>
          </a:p>
          <a:p>
            <a:pPr algn="ctr" eaLnBrk="1" hangingPunct="1">
              <a:buFontTx/>
              <a:buNone/>
            </a:pPr>
            <a:r>
              <a:rPr lang="en-US" b="0" dirty="0" smtClean="0">
                <a:solidFill>
                  <a:srgbClr val="FFFF00"/>
                </a:solidFill>
              </a:rPr>
              <a:t>SUSY?</a:t>
            </a:r>
            <a:endParaRPr lang="en-US" b="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6877" y="6504505"/>
            <a:ext cx="4522993" cy="338554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Keshavarrzi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Nomura  &amp;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Teubner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arXiv:1802.02995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7604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54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aigSUS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Signpos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068960"/>
            <a:ext cx="1778147" cy="2060848"/>
          </a:xfrm>
          <a:prstGeom prst="rect">
            <a:avLst/>
          </a:prstGeom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29314" y="6474822"/>
            <a:ext cx="134634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Craig@LHCP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450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Analysis of pMSSM11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55365"/>
            <a:ext cx="4320480" cy="4525963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/>
                <a:cs typeface="Times New Roman"/>
              </a:rPr>
              <a:t>Phenomenological MSSM with 11 parameters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Sample parameter space using </a:t>
            </a:r>
            <a:r>
              <a:rPr lang="en-US" sz="2800" dirty="0" err="1" smtClean="0">
                <a:latin typeface="Times New Roman"/>
                <a:cs typeface="Times New Roman"/>
              </a:rPr>
              <a:t>Multinest</a:t>
            </a:r>
            <a:r>
              <a:rPr lang="en-US" sz="2800" dirty="0" smtClean="0">
                <a:latin typeface="Times New Roman"/>
                <a:cs typeface="Times New Roman"/>
              </a:rPr>
              <a:t> technique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Sampling with/without g-2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Dedicated sampling of Dark Matter regions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Sample 2 × 10</a:t>
            </a:r>
            <a:r>
              <a:rPr lang="en-US" sz="2800" baseline="30000" dirty="0" smtClean="0">
                <a:latin typeface="Times New Roman"/>
                <a:cs typeface="Times New Roman"/>
              </a:rPr>
              <a:t>9</a:t>
            </a:r>
            <a:r>
              <a:rPr lang="en-US" sz="2800" dirty="0" smtClean="0">
                <a:latin typeface="Times New Roman"/>
                <a:cs typeface="Times New Roman"/>
              </a:rPr>
              <a:t> points</a:t>
            </a:r>
          </a:p>
        </p:txBody>
      </p:sp>
      <p:pic>
        <p:nvPicPr>
          <p:cNvPr id="9" name="Picture 8" descr="pMSSM11paramet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84784"/>
            <a:ext cx="4464496" cy="2411205"/>
          </a:xfrm>
          <a:prstGeom prst="rect">
            <a:avLst/>
          </a:prstGeom>
        </p:spPr>
      </p:pic>
      <p:pic>
        <p:nvPicPr>
          <p:cNvPr id="10" name="Picture 9" descr="Box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933056"/>
            <a:ext cx="4464496" cy="2808311"/>
          </a:xfrm>
          <a:prstGeom prst="rect">
            <a:avLst/>
          </a:prstGeom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51520" y="6237312"/>
            <a:ext cx="4174540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Sakurai, JE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arXiv:1710.11091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66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07504" y="6519446"/>
            <a:ext cx="4032448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Sakurai, JE et al,</a:t>
            </a:r>
            <a:r>
              <a:rPr lang="en-US" sz="1600" b="0" dirty="0">
                <a:solidFill>
                  <a:srgbClr val="FFFF00"/>
                </a:solidFill>
              </a:rPr>
              <a:t> </a:t>
            </a:r>
            <a:r>
              <a:rPr lang="en-US" sz="1600" b="0" dirty="0" smtClean="0">
                <a:solidFill>
                  <a:srgbClr val="FFFF00"/>
                </a:solidFill>
              </a:rPr>
              <a:t>arXiv:1710.11091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7452320" cy="769441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4400" b="0" dirty="0" err="1" smtClean="0">
                <a:latin typeface="Times New Roman"/>
                <a:cs typeface="Times New Roman"/>
              </a:rPr>
              <a:t>Sparticle</a:t>
            </a:r>
            <a:r>
              <a:rPr lang="en-US" sz="4400" b="0" dirty="0" smtClean="0">
                <a:latin typeface="Times New Roman"/>
                <a:cs typeface="Times New Roman"/>
              </a:rPr>
              <a:t> Masses in the </a:t>
            </a:r>
            <a:r>
              <a:rPr lang="en-US" sz="4400" b="0" dirty="0" err="1" smtClean="0">
                <a:latin typeface="Times New Roman"/>
                <a:cs typeface="Times New Roman"/>
              </a:rPr>
              <a:t>pMSSM</a:t>
            </a:r>
            <a:endParaRPr lang="en-US" sz="4400" b="0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5105275"/>
            <a:ext cx="7994496" cy="1348061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rgbClr val="FF6600"/>
                </a:solidFill>
                <a:latin typeface="Times New Roman"/>
                <a:cs typeface="Times New Roman"/>
              </a:rPr>
              <a:t>68 &amp; 95% CL ranges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rgbClr val="000090"/>
                </a:solidFill>
                <a:latin typeface="Times New Roman"/>
                <a:cs typeface="Times New Roman"/>
              </a:rPr>
              <a:t>Best-fit values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latin typeface="Times New Roman"/>
                <a:cs typeface="Times New Roman"/>
              </a:rPr>
              <a:t>Accessible in pair production at </a:t>
            </a:r>
            <a:r>
              <a:rPr lang="en-US" sz="2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ILC500</a:t>
            </a:r>
            <a:r>
              <a:rPr lang="en-US" sz="2400" dirty="0" smtClean="0">
                <a:latin typeface="Times New Roman"/>
                <a:cs typeface="Times New Roman"/>
              </a:rPr>
              <a:t>, </a:t>
            </a:r>
            <a:r>
              <a:rPr lang="en-US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ILC1000</a:t>
            </a:r>
            <a:r>
              <a:rPr lang="en-US" sz="2400" dirty="0" smtClean="0">
                <a:latin typeface="Times New Roman"/>
                <a:cs typeface="Times New Roman"/>
              </a:rPr>
              <a:t>, </a:t>
            </a:r>
            <a:r>
              <a:rPr lang="en-US" sz="2400" dirty="0" smtClean="0">
                <a:solidFill>
                  <a:srgbClr val="FF00FF"/>
                </a:solidFill>
                <a:latin typeface="Times New Roman"/>
                <a:cs typeface="Times New Roman"/>
              </a:rPr>
              <a:t>CLIC</a:t>
            </a:r>
            <a:endParaRPr lang="en-US" sz="2400" dirty="0">
              <a:solidFill>
                <a:srgbClr val="FF00FF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Bandswog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589"/>
            <a:ext cx="9144000" cy="41175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71800" y="908720"/>
            <a:ext cx="3896469" cy="461665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latin typeface="Times New Roman"/>
                <a:cs typeface="Times New Roman"/>
              </a:rPr>
              <a:t>&amp; production at </a:t>
            </a:r>
            <a:r>
              <a:rPr lang="en-US" sz="2400" b="0" dirty="0" err="1" smtClean="0">
                <a:latin typeface="Times New Roman"/>
                <a:cs typeface="Times New Roman"/>
              </a:rPr>
              <a:t>e+e</a:t>
            </a:r>
            <a:r>
              <a:rPr lang="en-US" sz="2400" b="0" dirty="0" smtClean="0">
                <a:latin typeface="Times New Roman"/>
                <a:cs typeface="Times New Roman"/>
              </a:rPr>
              <a:t>- colliders</a:t>
            </a:r>
            <a:endParaRPr lang="en-US" sz="2400" b="0" dirty="0">
              <a:latin typeface="Times New Roman"/>
              <a:cs typeface="Times New Roman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-972616" y="3140968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-972616" y="3140968"/>
            <a:ext cx="504056" cy="576064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611560" y="4581128"/>
            <a:ext cx="8424936" cy="0"/>
          </a:xfrm>
          <a:prstGeom prst="line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H="1">
            <a:off x="611560" y="4365104"/>
            <a:ext cx="8424936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611560" y="3501008"/>
            <a:ext cx="8424936" cy="0"/>
          </a:xfrm>
          <a:prstGeom prst="lin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7020272" y="908720"/>
            <a:ext cx="1863824" cy="369332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Fit without g</a:t>
            </a:r>
            <a:r>
              <a:rPr lang="en-US" sz="18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1800" b="0" dirty="0" smtClean="0">
                <a:solidFill>
                  <a:srgbClr val="FFFF00"/>
                </a:solidFill>
              </a:rPr>
              <a:t>-2</a:t>
            </a:r>
            <a:endParaRPr lang="en-US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187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07504" y="6519446"/>
            <a:ext cx="4032448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Sakurai, JE et al,</a:t>
            </a:r>
            <a:r>
              <a:rPr lang="en-US" sz="1600" b="0" dirty="0">
                <a:solidFill>
                  <a:srgbClr val="FFFF00"/>
                </a:solidFill>
              </a:rPr>
              <a:t> </a:t>
            </a:r>
            <a:r>
              <a:rPr lang="en-US" sz="1600" b="0" dirty="0" smtClean="0">
                <a:solidFill>
                  <a:srgbClr val="FFFF00"/>
                </a:solidFill>
              </a:rPr>
              <a:t>arXiv:1710.11091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7452320" cy="769441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4400" b="0" dirty="0" err="1" smtClean="0">
                <a:latin typeface="Times New Roman"/>
                <a:cs typeface="Times New Roman"/>
              </a:rPr>
              <a:t>Sparticle</a:t>
            </a:r>
            <a:r>
              <a:rPr lang="en-US" sz="4400" b="0" dirty="0" smtClean="0">
                <a:latin typeface="Times New Roman"/>
                <a:cs typeface="Times New Roman"/>
              </a:rPr>
              <a:t> Masses in the </a:t>
            </a:r>
            <a:r>
              <a:rPr lang="en-US" sz="4400" b="0" dirty="0" err="1" smtClean="0">
                <a:latin typeface="Times New Roman"/>
                <a:cs typeface="Times New Roman"/>
              </a:rPr>
              <a:t>pMSSM</a:t>
            </a:r>
            <a:endParaRPr lang="en-US" sz="4400" b="0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5105275"/>
            <a:ext cx="8199681" cy="1348061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b="0" dirty="0" smtClean="0">
                <a:solidFill>
                  <a:srgbClr val="FF6600"/>
                </a:solidFill>
                <a:latin typeface="Times New Roman"/>
                <a:cs typeface="Times New Roman"/>
              </a:rPr>
              <a:t>68 &amp; 95% CL ranges</a:t>
            </a:r>
          </a:p>
          <a:p>
            <a:pPr marL="342900" indent="-342900">
              <a:buFontTx/>
              <a:buChar char="-"/>
            </a:pPr>
            <a:r>
              <a:rPr lang="en-US" sz="2400" b="0" dirty="0" smtClean="0">
                <a:solidFill>
                  <a:srgbClr val="000090"/>
                </a:solidFill>
                <a:latin typeface="Times New Roman"/>
                <a:cs typeface="Times New Roman"/>
              </a:rPr>
              <a:t>Best-fit values</a:t>
            </a:r>
          </a:p>
          <a:p>
            <a:pPr marL="342900" indent="-342900">
              <a:buFontTx/>
              <a:buChar char="-"/>
            </a:pPr>
            <a:r>
              <a:rPr lang="en-US" sz="2400" b="0" dirty="0" smtClean="0">
                <a:latin typeface="Times New Roman"/>
                <a:cs typeface="Times New Roman"/>
              </a:rPr>
              <a:t>Accessible in pair production at </a:t>
            </a:r>
            <a:r>
              <a:rPr lang="en-US" sz="2400" b="0" dirty="0" smtClean="0">
                <a:solidFill>
                  <a:srgbClr val="008000"/>
                </a:solidFill>
                <a:latin typeface="Times New Roman"/>
                <a:cs typeface="Times New Roman"/>
              </a:rPr>
              <a:t>((ILC500))</a:t>
            </a:r>
            <a:r>
              <a:rPr lang="en-US" sz="2400" b="0" dirty="0" smtClean="0">
                <a:latin typeface="Times New Roman"/>
                <a:cs typeface="Times New Roman"/>
              </a:rPr>
              <a:t>, </a:t>
            </a:r>
            <a:r>
              <a:rPr lang="en-US" sz="2400" b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(ILC1000)</a:t>
            </a:r>
            <a:r>
              <a:rPr lang="en-US" sz="2400" b="0" dirty="0" smtClean="0">
                <a:latin typeface="Times New Roman"/>
                <a:cs typeface="Times New Roman"/>
              </a:rPr>
              <a:t>, </a:t>
            </a:r>
            <a:r>
              <a:rPr lang="en-US" sz="2400" b="0" dirty="0" smtClean="0">
                <a:solidFill>
                  <a:srgbClr val="FF00FF"/>
                </a:solidFill>
                <a:latin typeface="Times New Roman"/>
                <a:cs typeface="Times New Roman"/>
              </a:rPr>
              <a:t>CLIC</a:t>
            </a:r>
            <a:endParaRPr lang="en-US" sz="2400" b="0" dirty="0">
              <a:solidFill>
                <a:srgbClr val="FF00FF"/>
              </a:solidFill>
              <a:latin typeface="Times New Roman"/>
              <a:cs typeface="Times New Roman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-972616" y="3140968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-972616" y="3140968"/>
            <a:ext cx="504056" cy="576064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-1308100" y="990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2" name="Picture 1" descr="pMSSM11wg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908720"/>
            <a:ext cx="9144000" cy="41897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71800" y="908720"/>
            <a:ext cx="3896469" cy="461665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latin typeface="Times New Roman"/>
                <a:cs typeface="Times New Roman"/>
              </a:rPr>
              <a:t>&amp; production at </a:t>
            </a:r>
            <a:r>
              <a:rPr lang="en-US" sz="2400" b="0" dirty="0" err="1" smtClean="0">
                <a:latin typeface="Times New Roman"/>
                <a:cs typeface="Times New Roman"/>
              </a:rPr>
              <a:t>e+e</a:t>
            </a:r>
            <a:r>
              <a:rPr lang="en-US" sz="2400" b="0" dirty="0" smtClean="0">
                <a:latin typeface="Times New Roman"/>
                <a:cs typeface="Times New Roman"/>
              </a:rPr>
              <a:t>- colliders</a:t>
            </a:r>
            <a:endParaRPr lang="en-US" sz="2400" b="0" dirty="0">
              <a:latin typeface="Times New Roman"/>
              <a:cs typeface="Times New Roman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 flipH="1">
            <a:off x="611560" y="4581128"/>
            <a:ext cx="8424936" cy="0"/>
          </a:xfrm>
          <a:prstGeom prst="line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 flipH="1">
            <a:off x="611560" y="4365104"/>
            <a:ext cx="8424936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611560" y="3501008"/>
            <a:ext cx="8424936" cy="0"/>
          </a:xfrm>
          <a:prstGeom prst="lin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7556500" y="1090052"/>
            <a:ext cx="1399604" cy="369332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Fit with g</a:t>
            </a:r>
            <a:r>
              <a:rPr lang="en-US" sz="18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1800" b="0" dirty="0" smtClean="0">
                <a:solidFill>
                  <a:srgbClr val="FFFF00"/>
                </a:solidFill>
              </a:rPr>
              <a:t>-2</a:t>
            </a:r>
            <a:endParaRPr lang="en-US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615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pMSSM1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139304"/>
            <a:ext cx="6156176" cy="5877272"/>
          </a:xfrm>
          <a:prstGeom prst="rect">
            <a:avLst/>
          </a:prstGeom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51520" y="5517232"/>
            <a:ext cx="2520280" cy="634020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Sakurai, JE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</a:t>
            </a:r>
          </a:p>
          <a:p>
            <a:pPr algn="ctr"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arXiv:1710.11091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004" y="2420888"/>
            <a:ext cx="2941831" cy="2382191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b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 issue with</a:t>
            </a:r>
          </a:p>
          <a:p>
            <a:pPr>
              <a:buNone/>
            </a:pPr>
            <a:r>
              <a:rPr lang="en-US" sz="2400" b="0" dirty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lang="en-US" sz="2400" b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easured Higgs mass</a:t>
            </a:r>
          </a:p>
          <a:p>
            <a:pPr marL="342900" indent="-342900">
              <a:buFontTx/>
              <a:buChar char="-"/>
            </a:pPr>
            <a:r>
              <a:rPr lang="en-US" sz="2000" b="0" dirty="0" smtClean="0">
                <a:latin typeface="Times New Roman"/>
                <a:cs typeface="Times New Roman"/>
              </a:rPr>
              <a:t>Central values of decay </a:t>
            </a:r>
          </a:p>
          <a:p>
            <a:pPr>
              <a:buNone/>
            </a:pPr>
            <a:r>
              <a:rPr lang="en-US" sz="2000" b="0" dirty="0" smtClean="0">
                <a:latin typeface="Times New Roman"/>
                <a:cs typeface="Times New Roman"/>
              </a:rPr>
              <a:t>        BRs similar to SM</a:t>
            </a:r>
          </a:p>
          <a:p>
            <a:pPr marL="342900" indent="-342900">
              <a:buFontTx/>
              <a:buChar char="-"/>
            </a:pPr>
            <a:r>
              <a:rPr lang="en-US" sz="2000" b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Substantial deviations</a:t>
            </a:r>
          </a:p>
          <a:p>
            <a:pPr>
              <a:buNone/>
            </a:pPr>
            <a:r>
              <a:rPr lang="en-US" sz="2000" b="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lang="en-US" sz="2000" b="0" dirty="0" smtClean="0">
                <a:solidFill>
                  <a:srgbClr val="FF0000"/>
                </a:solidFill>
                <a:latin typeface="Times New Roman"/>
                <a:cs typeface="Times New Roman"/>
              </a:rPr>
              <a:t>possible</a:t>
            </a:r>
            <a:endParaRPr lang="en-US" sz="2000" b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7365999" y="744122"/>
            <a:ext cx="1716845" cy="369332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Fit without g</a:t>
            </a:r>
            <a:r>
              <a:rPr lang="en-US" sz="18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1800" b="0" dirty="0" smtClean="0">
                <a:solidFill>
                  <a:srgbClr val="FFFF00"/>
                </a:solidFill>
              </a:rPr>
              <a:t>-2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5571066" y="753391"/>
            <a:ext cx="1512661" cy="36933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Fit with g</a:t>
            </a:r>
            <a:r>
              <a:rPr lang="en-US" sz="18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1800" b="0" dirty="0" smtClean="0">
                <a:solidFill>
                  <a:srgbClr val="FFFF00"/>
                </a:solidFill>
              </a:rPr>
              <a:t>-2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7452320" cy="769441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eaLnBrk="1" hangingPunct="1">
              <a:buFontTx/>
              <a:buNone/>
            </a:pPr>
            <a:r>
              <a:rPr lang="en-US" sz="4400" b="0" dirty="0">
                <a:latin typeface="Times New Roman"/>
                <a:cs typeface="Times New Roman"/>
              </a:rPr>
              <a:t>Higgs properties in </a:t>
            </a:r>
            <a:r>
              <a:rPr lang="en-US" sz="4400" b="0" dirty="0" smtClean="0">
                <a:latin typeface="Times New Roman"/>
                <a:cs typeface="Times New Roman"/>
              </a:rPr>
              <a:t>the </a:t>
            </a:r>
            <a:r>
              <a:rPr lang="en-US" sz="4400" b="0" dirty="0" err="1" smtClean="0">
                <a:latin typeface="Times New Roman"/>
                <a:cs typeface="Times New Roman"/>
              </a:rPr>
              <a:t>pMSSM</a:t>
            </a:r>
            <a:endParaRPr lang="en-US" sz="4400" b="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9626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44016" y="188640"/>
            <a:ext cx="8820472" cy="10079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Direct Dark Matter Searches</a:t>
            </a:r>
            <a:endParaRPr lang="en-US" sz="54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23312" cy="5256584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Compilation of present and future sensitivities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2" name="Picture 1" descr="DirectSear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16832"/>
            <a:ext cx="6480720" cy="464272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09095" y="3717032"/>
            <a:ext cx="1073731" cy="83099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SUSY</a:t>
            </a:r>
          </a:p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models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24308" y="5093568"/>
            <a:ext cx="1291539" cy="830997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latin typeface="Times New Roman"/>
                <a:cs typeface="Times New Roman"/>
              </a:rPr>
              <a:t>Neutrino</a:t>
            </a:r>
          </a:p>
          <a:p>
            <a:pPr algn="ctr">
              <a:buNone/>
            </a:pPr>
            <a:r>
              <a:rPr lang="en-US" sz="2400" b="0" dirty="0" smtClean="0">
                <a:latin typeface="Times New Roman"/>
                <a:cs typeface="Times New Roman"/>
              </a:rPr>
              <a:t>“floor”</a:t>
            </a:r>
            <a:endParaRPr lang="en-US" sz="2400" b="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00959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Simplified Dark Matter Models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967" y="1600200"/>
            <a:ext cx="8487965" cy="5099065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Dark matter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χ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+ mediator particle of spin 0 or 1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Assume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leptophobic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gauge boson Y of some U(1)’ with vector and/or axial-vector couplings</a:t>
            </a:r>
          </a:p>
          <a:p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Model parameters:</a:t>
            </a:r>
          </a:p>
          <a:p>
            <a:pPr lvl="1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Coupling of mediator Y to dark matter: </a:t>
            </a:r>
            <a:r>
              <a:rPr lang="en-US" dirty="0" err="1">
                <a:solidFill>
                  <a:srgbClr val="000000"/>
                </a:solidFill>
                <a:latin typeface="Times New Roman"/>
                <a:cs typeface="Times New Roman"/>
              </a:rPr>
              <a:t>g</a:t>
            </a:r>
            <a:r>
              <a:rPr lang="en-US" baseline="-25000" dirty="0" err="1">
                <a:solidFill>
                  <a:srgbClr val="000000"/>
                </a:solidFill>
                <a:latin typeface="Times New Roman"/>
                <a:cs typeface="Times New Roman"/>
              </a:rPr>
              <a:t>DM</a:t>
            </a:r>
            <a:endParaRPr lang="en-US" baseline="-25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lvl="1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Coupling of Y to quarks (assumed universal): </a:t>
            </a:r>
            <a:r>
              <a:rPr lang="en-US" dirty="0" err="1">
                <a:solidFill>
                  <a:srgbClr val="000000"/>
                </a:solidFill>
                <a:latin typeface="Times New Roman"/>
                <a:cs typeface="Times New Roman"/>
              </a:rPr>
              <a:t>g</a:t>
            </a:r>
            <a:r>
              <a:rPr lang="en-US" baseline="-25000" dirty="0" err="1">
                <a:solidFill>
                  <a:srgbClr val="000000"/>
                </a:solidFill>
                <a:latin typeface="Times New Roman"/>
                <a:cs typeface="Times New Roman"/>
              </a:rPr>
              <a:t>SM</a:t>
            </a:r>
            <a:endParaRPr lang="en-US" baseline="-25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lvl="1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Mediator mass: </a:t>
            </a:r>
            <a:r>
              <a:rPr lang="en-US" dirty="0" err="1">
                <a:solidFill>
                  <a:srgbClr val="000000"/>
                </a:solidFill>
                <a:latin typeface="Times New Roman"/>
                <a:cs typeface="Times New Roman"/>
              </a:rPr>
              <a:t>m</a:t>
            </a:r>
            <a:r>
              <a:rPr lang="en-US" baseline="-25000" dirty="0" err="1">
                <a:solidFill>
                  <a:srgbClr val="000000"/>
                </a:solidFill>
                <a:latin typeface="Times New Roman"/>
                <a:cs typeface="Times New Roman"/>
              </a:rPr>
              <a:t>Y</a:t>
            </a:r>
            <a:endParaRPr lang="en-US" baseline="-25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lvl="1"/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Dark matter particle mass: </a:t>
            </a:r>
            <a:r>
              <a:rPr lang="en-US" dirty="0" err="1">
                <a:solidFill>
                  <a:srgbClr val="000000"/>
                </a:solidFill>
                <a:latin typeface="Times New Roman"/>
                <a:cs typeface="Times New Roman"/>
              </a:rPr>
              <a:t>m</a:t>
            </a:r>
            <a:r>
              <a:rPr lang="en-US" baseline="-25000" dirty="0" err="1">
                <a:solidFill>
                  <a:srgbClr val="000000"/>
                </a:solidFill>
                <a:latin typeface="Times New Roman"/>
                <a:cs typeface="Times New Roman"/>
              </a:rPr>
              <a:t>χ</a:t>
            </a:r>
            <a:endParaRPr lang="en-US" baseline="-250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Global analysis using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MasterCode</a:t>
            </a: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381429" y="6453336"/>
            <a:ext cx="3655067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…, JE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arXiv:1905.00892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9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7921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800" dirty="0">
                <a:latin typeface="Times New Roman" charset="0"/>
                <a:ea typeface="ＭＳ Ｐゴシック" charset="0"/>
                <a:cs typeface="Times New Roman" charset="0"/>
              </a:rPr>
              <a:t>Higgs Mass Measurements</a:t>
            </a:r>
            <a:endParaRPr lang="en-US" sz="4800" baseline="-250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63" y="1152525"/>
            <a:ext cx="8820150" cy="5589588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ATLAS + CMS ZZ</a:t>
            </a:r>
            <a:r>
              <a:rPr lang="en-US" baseline="300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*</a:t>
            </a:r>
            <a:r>
              <a:rPr lang="en-US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and </a:t>
            </a:r>
            <a:r>
              <a:rPr lang="en-US" dirty="0" err="1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γγ</a:t>
            </a:r>
            <a:r>
              <a:rPr lang="en-US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final states</a:t>
            </a: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2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Run 1: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CMS Run 2:					</a:t>
            </a:r>
            <a:endParaRPr lang="en-US" sz="24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ATLAS Run 2: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72707" name="Picture 6" descr="Hma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512" y="1728788"/>
            <a:ext cx="4138712" cy="3007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8" name="Picture 7" descr="Hmass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608513"/>
            <a:ext cx="58039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ewmH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130" y="5157192"/>
            <a:ext cx="5579286" cy="46782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4" name="Picture 3" descr="ATLASRun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706866"/>
            <a:ext cx="2736304" cy="49629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331640" y="6156592"/>
            <a:ext cx="6581049" cy="584776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rgbClr val="FFFF00"/>
                </a:solidFill>
              </a:rPr>
              <a:t>Naïve combination 125.13 ± 0.14 </a:t>
            </a:r>
            <a:r>
              <a:rPr lang="en-US" b="0" dirty="0" err="1" smtClean="0">
                <a:solidFill>
                  <a:srgbClr val="FFFF00"/>
                </a:solidFill>
              </a:rPr>
              <a:t>GeV</a:t>
            </a:r>
            <a:r>
              <a:rPr lang="en-US" b="0" dirty="0" smtClean="0">
                <a:solidFill>
                  <a:srgbClr val="FFFF00"/>
                </a:solidFill>
              </a:rPr>
              <a:t> </a:t>
            </a:r>
            <a:endParaRPr lang="en-US" b="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224" y="1916832"/>
            <a:ext cx="2236510" cy="2357568"/>
          </a:xfrm>
          <a:prstGeom prst="rect">
            <a:avLst/>
          </a:prstGeom>
          <a:solidFill>
            <a:srgbClr val="FF0000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b="0" dirty="0">
                <a:solidFill>
                  <a:srgbClr val="FFFF00"/>
                </a:solidFill>
                <a:cs typeface="Times New Roman" charset="0"/>
              </a:rPr>
              <a:t>Crucial for </a:t>
            </a:r>
            <a:endParaRPr lang="en-US" b="0" dirty="0" smtClean="0">
              <a:solidFill>
                <a:srgbClr val="FFFF00"/>
              </a:solidFill>
              <a:cs typeface="Times New Roman" charset="0"/>
            </a:endParaRPr>
          </a:p>
          <a:p>
            <a:pPr algn="ctr">
              <a:buNone/>
            </a:pPr>
            <a:r>
              <a:rPr lang="en-US" b="0" dirty="0" smtClean="0">
                <a:solidFill>
                  <a:srgbClr val="FFFF00"/>
                </a:solidFill>
                <a:cs typeface="Times New Roman" charset="0"/>
              </a:rPr>
              <a:t>stability </a:t>
            </a:r>
            <a:r>
              <a:rPr lang="en-US" b="0" dirty="0">
                <a:solidFill>
                  <a:srgbClr val="FFFF00"/>
                </a:solidFill>
                <a:cs typeface="Times New Roman" charset="0"/>
              </a:rPr>
              <a:t>of </a:t>
            </a:r>
            <a:endParaRPr lang="en-US" b="0" dirty="0" smtClean="0">
              <a:solidFill>
                <a:srgbClr val="FFFF00"/>
              </a:solidFill>
              <a:cs typeface="Times New Roman" charset="0"/>
            </a:endParaRPr>
          </a:p>
          <a:p>
            <a:pPr algn="ctr">
              <a:buNone/>
            </a:pPr>
            <a:r>
              <a:rPr lang="en-US" b="0" dirty="0" smtClean="0">
                <a:solidFill>
                  <a:srgbClr val="FFFF00"/>
                </a:solidFill>
                <a:cs typeface="Times New Roman" charset="0"/>
              </a:rPr>
              <a:t>Electroweak</a:t>
            </a:r>
          </a:p>
          <a:p>
            <a:pPr algn="ctr">
              <a:buNone/>
            </a:pPr>
            <a:r>
              <a:rPr lang="en-US" b="0" dirty="0" smtClean="0">
                <a:solidFill>
                  <a:srgbClr val="FFFF00"/>
                </a:solidFill>
                <a:cs typeface="Times New Roman" charset="0"/>
              </a:rPr>
              <a:t>vacuum</a:t>
            </a:r>
            <a:endParaRPr lang="en-US" b="0" dirty="0">
              <a:solidFill>
                <a:srgbClr val="FFFF00"/>
              </a:solidFill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061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-4434"/>
            <a:ext cx="7596336" cy="707886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4000" b="0" dirty="0" smtClean="0">
                <a:latin typeface="Times New Roman"/>
                <a:cs typeface="Times New Roman"/>
              </a:rPr>
              <a:t>Dark Matter Simplified Models</a:t>
            </a:r>
            <a:endParaRPr lang="en-US" sz="4000" b="0" dirty="0">
              <a:latin typeface="Times New Roman"/>
              <a:cs typeface="Times New Roman"/>
            </a:endParaRPr>
          </a:p>
        </p:txBody>
      </p:sp>
      <p:pic>
        <p:nvPicPr>
          <p:cNvPr id="3" name="Picture 2" descr="MCDMSMm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4"/>
            <a:ext cx="9144000" cy="3350781"/>
          </a:xfrm>
          <a:prstGeom prst="rect">
            <a:avLst/>
          </a:prstGeom>
        </p:spPr>
      </p:pic>
      <p:sp>
        <p:nvSpPr>
          <p:cNvPr id="46088" name="TextBox 6"/>
          <p:cNvSpPr txBox="1">
            <a:spLocks noChangeArrowheads="1"/>
          </p:cNvSpPr>
          <p:nvPr/>
        </p:nvSpPr>
        <p:spPr bwMode="auto">
          <a:xfrm>
            <a:off x="179512" y="1130894"/>
            <a:ext cx="4629556" cy="52322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800" b="0" dirty="0" err="1" smtClean="0">
                <a:solidFill>
                  <a:srgbClr val="FFFF00"/>
                </a:solidFill>
              </a:rPr>
              <a:t>Leptophobic</a:t>
            </a:r>
            <a:r>
              <a:rPr lang="en-US" sz="2800" b="0" dirty="0" smtClean="0">
                <a:solidFill>
                  <a:srgbClr val="FFFF00"/>
                </a:solidFill>
              </a:rPr>
              <a:t> vector </a:t>
            </a:r>
            <a:r>
              <a:rPr lang="en-US" sz="2800" b="0" dirty="0">
                <a:solidFill>
                  <a:srgbClr val="FFFF00"/>
                </a:solidFill>
              </a:rPr>
              <a:t>m</a:t>
            </a:r>
            <a:r>
              <a:rPr lang="en-US" sz="2800" b="0" dirty="0" smtClean="0">
                <a:solidFill>
                  <a:srgbClr val="FFFF00"/>
                </a:solidFill>
              </a:rPr>
              <a:t>ediator</a:t>
            </a:r>
            <a:endParaRPr lang="en-US" sz="2800" b="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128" y="5504656"/>
            <a:ext cx="8369524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Mediator masses between 100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GeV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and &gt; 5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TeV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allowed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 rot="16200000">
            <a:off x="-1073556" y="3349160"/>
            <a:ext cx="2563688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/>
              <a:t>Coupling to SM particles</a:t>
            </a:r>
            <a:endParaRPr lang="en-US" sz="1800" b="0" dirty="0"/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 rot="16200000">
            <a:off x="3610292" y="3315293"/>
            <a:ext cx="2563688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/>
              <a:t>Coupling to </a:t>
            </a:r>
            <a:r>
              <a:rPr lang="en-US" sz="1800" b="0" dirty="0" err="1" smtClean="0"/>
              <a:t>daark</a:t>
            </a:r>
            <a:r>
              <a:rPr lang="en-US" sz="1800" b="0" dirty="0" smtClean="0"/>
              <a:t> matter</a:t>
            </a: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6156977" y="3010493"/>
            <a:ext cx="25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/>
              <a:t>s</a:t>
            </a:r>
            <a:r>
              <a:rPr lang="en-US" sz="1800" b="0" dirty="0" smtClean="0"/>
              <a:t>-channel annihilation</a:t>
            </a:r>
            <a:endParaRPr lang="en-US" sz="1800" b="0" dirty="0"/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822977" y="4337899"/>
            <a:ext cx="12428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/>
              <a:t>t-channel</a:t>
            </a:r>
            <a:endParaRPr lang="en-US" sz="1800" b="0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782606" y="6343630"/>
            <a:ext cx="3655067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…, JE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arXiv:1905.00892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04" y="2132856"/>
            <a:ext cx="5319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92280" y="3861048"/>
            <a:ext cx="5319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5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-4434"/>
            <a:ext cx="7596336" cy="707886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4000" b="0" dirty="0" smtClean="0">
                <a:latin typeface="Times New Roman"/>
                <a:cs typeface="Times New Roman"/>
              </a:rPr>
              <a:t>Dark Matter Simplified Models</a:t>
            </a:r>
            <a:endParaRPr lang="en-US" sz="4000" b="0" dirty="0">
              <a:latin typeface="Times New Roman"/>
              <a:cs typeface="Times New Roman"/>
            </a:endParaRPr>
          </a:p>
        </p:txBody>
      </p:sp>
      <p:sp>
        <p:nvSpPr>
          <p:cNvPr id="46088" name="TextBox 6"/>
          <p:cNvSpPr txBox="1">
            <a:spLocks noChangeArrowheads="1"/>
          </p:cNvSpPr>
          <p:nvPr/>
        </p:nvSpPr>
        <p:spPr bwMode="auto">
          <a:xfrm>
            <a:off x="179513" y="1080095"/>
            <a:ext cx="4392488" cy="52322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800" b="0" dirty="0" err="1" smtClean="0">
                <a:solidFill>
                  <a:srgbClr val="FFFF00"/>
                </a:solidFill>
              </a:rPr>
              <a:t>Leptophobic</a:t>
            </a:r>
            <a:r>
              <a:rPr lang="en-US" sz="2800" b="0" dirty="0" smtClean="0">
                <a:solidFill>
                  <a:srgbClr val="FFFF00"/>
                </a:solidFill>
              </a:rPr>
              <a:t> vector mediator</a:t>
            </a:r>
            <a:endParaRPr lang="en-US" sz="2800" b="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496" y="5504656"/>
            <a:ext cx="9071714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DM particle masses between 50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GeV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and &gt; 2.5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TeV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allowed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782606" y="6343630"/>
            <a:ext cx="3655067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…, JE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arXiv:1905.00892</a:t>
            </a:r>
            <a:endParaRPr lang="en-US" sz="1600" b="0" dirty="0">
              <a:solidFill>
                <a:srgbClr val="FFFF00"/>
              </a:solidFill>
            </a:endParaRPr>
          </a:p>
        </p:txBody>
      </p:sp>
      <p:pic>
        <p:nvPicPr>
          <p:cNvPr id="2" name="Picture 1" descr="MCDMSMmch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3397"/>
            <a:ext cx="9144000" cy="3351787"/>
          </a:xfrm>
          <a:prstGeom prst="rect">
            <a:avLst/>
          </a:prstGeom>
        </p:spPr>
      </p:pic>
      <p:sp>
        <p:nvSpPr>
          <p:cNvPr id="18" name="TextBox 6"/>
          <p:cNvSpPr txBox="1">
            <a:spLocks noChangeArrowheads="1"/>
          </p:cNvSpPr>
          <p:nvPr/>
        </p:nvSpPr>
        <p:spPr bwMode="auto">
          <a:xfrm rot="16200000">
            <a:off x="-1073556" y="3298361"/>
            <a:ext cx="2563688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/>
              <a:t>Coupling to SM particles</a:t>
            </a:r>
            <a:endParaRPr lang="en-US" sz="1800" b="0" dirty="0"/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 rot="16200000">
            <a:off x="3610292" y="3264494"/>
            <a:ext cx="2563688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/>
              <a:t>Coupling to </a:t>
            </a:r>
            <a:r>
              <a:rPr lang="en-US" sz="1800" b="0" dirty="0" err="1" smtClean="0"/>
              <a:t>daark</a:t>
            </a:r>
            <a:r>
              <a:rPr lang="en-US" sz="1800" b="0" dirty="0" smtClean="0"/>
              <a:t> matter</a:t>
            </a: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6156977" y="2553302"/>
            <a:ext cx="2563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/>
              <a:t>s</a:t>
            </a:r>
            <a:r>
              <a:rPr lang="en-US" sz="1800" b="0" dirty="0" smtClean="0"/>
              <a:t>-channel annihilation</a:t>
            </a:r>
            <a:endParaRPr lang="en-US" sz="1800" b="0" dirty="0"/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822977" y="4287100"/>
            <a:ext cx="12428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/>
              <a:t>t-channel</a:t>
            </a:r>
            <a:endParaRPr lang="en-US" sz="1800" b="0" dirty="0"/>
          </a:p>
        </p:txBody>
      </p:sp>
      <p:sp>
        <p:nvSpPr>
          <p:cNvPr id="14" name="TextBox 13"/>
          <p:cNvSpPr txBox="1"/>
          <p:nvPr/>
        </p:nvSpPr>
        <p:spPr>
          <a:xfrm>
            <a:off x="1907704" y="2132856"/>
            <a:ext cx="5319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92280" y="3861048"/>
            <a:ext cx="5319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454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-4434"/>
            <a:ext cx="7596336" cy="707886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4000" b="0" dirty="0" smtClean="0">
                <a:latin typeface="Times New Roman"/>
                <a:cs typeface="Times New Roman"/>
              </a:rPr>
              <a:t>Dark Matter Simplified Models</a:t>
            </a:r>
            <a:endParaRPr lang="en-US" sz="4000" b="0" dirty="0">
              <a:latin typeface="Times New Roman"/>
              <a:cs typeface="Times New Roman"/>
            </a:endParaRPr>
          </a:p>
        </p:txBody>
      </p:sp>
      <p:sp>
        <p:nvSpPr>
          <p:cNvPr id="46088" name="TextBox 6"/>
          <p:cNvSpPr txBox="1">
            <a:spLocks noChangeArrowheads="1"/>
          </p:cNvSpPr>
          <p:nvPr/>
        </p:nvSpPr>
        <p:spPr bwMode="auto">
          <a:xfrm>
            <a:off x="179512" y="961564"/>
            <a:ext cx="4358621" cy="52322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800" b="0" dirty="0" err="1" smtClean="0">
                <a:solidFill>
                  <a:srgbClr val="FFFF00"/>
                </a:solidFill>
              </a:rPr>
              <a:t>Leptophobic</a:t>
            </a:r>
            <a:r>
              <a:rPr lang="en-US" sz="2800" b="0" dirty="0" smtClean="0">
                <a:solidFill>
                  <a:srgbClr val="FFFF00"/>
                </a:solidFill>
              </a:rPr>
              <a:t> vector </a:t>
            </a:r>
            <a:r>
              <a:rPr lang="en-US" sz="2800" b="0" dirty="0">
                <a:solidFill>
                  <a:srgbClr val="FFFF00"/>
                </a:solidFill>
              </a:rPr>
              <a:t>m</a:t>
            </a:r>
            <a:r>
              <a:rPr lang="en-US" sz="2800" b="0" dirty="0" smtClean="0">
                <a:solidFill>
                  <a:srgbClr val="FFFF00"/>
                </a:solidFill>
              </a:rPr>
              <a:t>ediator</a:t>
            </a:r>
            <a:endParaRPr lang="en-US" sz="2800" b="0" dirty="0">
              <a:solidFill>
                <a:srgbClr val="FFFF00"/>
              </a:solidFill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4785379" y="956218"/>
            <a:ext cx="4358621" cy="52322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800" b="0" dirty="0" err="1" smtClean="0">
                <a:solidFill>
                  <a:srgbClr val="FFFF00"/>
                </a:solidFill>
              </a:rPr>
              <a:t>Leptophobic</a:t>
            </a:r>
            <a:r>
              <a:rPr lang="en-US" sz="2800" b="0" dirty="0" smtClean="0">
                <a:solidFill>
                  <a:srgbClr val="FFFF00"/>
                </a:solidFill>
              </a:rPr>
              <a:t> axial mediator</a:t>
            </a:r>
            <a:endParaRPr lang="en-US" sz="2800" b="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52697" y="5559687"/>
            <a:ext cx="7025105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Scattering could be close to experimental limits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782606" y="6343630"/>
            <a:ext cx="3655067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…, JE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arXiv:1905.00892</a:t>
            </a:r>
            <a:endParaRPr lang="en-US" sz="1600" b="0" dirty="0">
              <a:solidFill>
                <a:srgbClr val="FFFF00"/>
              </a:solidFill>
            </a:endParaRPr>
          </a:p>
        </p:txBody>
      </p:sp>
      <p:pic>
        <p:nvPicPr>
          <p:cNvPr id="2" name="Picture 1" descr="MCDMSMss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96" y="2060848"/>
            <a:ext cx="4587358" cy="3504827"/>
          </a:xfrm>
          <a:prstGeom prst="rect">
            <a:avLst/>
          </a:prstGeom>
        </p:spPr>
      </p:pic>
      <p:pic>
        <p:nvPicPr>
          <p:cNvPr id="5" name="Picture 4" descr="MCDMSMssd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840" y="2060848"/>
            <a:ext cx="4491160" cy="3470920"/>
          </a:xfrm>
          <a:prstGeom prst="rect">
            <a:avLst/>
          </a:prstGeom>
        </p:spPr>
      </p:pic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416577" y="1571155"/>
            <a:ext cx="3816755" cy="46166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Spin-independent scattering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032897" y="1584443"/>
            <a:ext cx="3816755" cy="46166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Spin-dependent scattering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3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3" descr="youngeinste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238" y="1323975"/>
            <a:ext cx="3814762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1524000"/>
            <a:ext cx="8936077" cy="4495800"/>
            <a:chOff x="48" y="1899"/>
            <a:chExt cx="4686" cy="2229"/>
          </a:xfrm>
        </p:grpSpPr>
        <p:pic>
          <p:nvPicPr>
            <p:cNvPr id="64517" name="Picture 5" descr="blackboar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1899"/>
              <a:ext cx="2853" cy="2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18" name="Text Box 6"/>
            <p:cNvSpPr txBox="1">
              <a:spLocks noChangeArrowheads="1"/>
            </p:cNvSpPr>
            <p:nvPr/>
          </p:nvSpPr>
          <p:spPr bwMode="auto">
            <a:xfrm>
              <a:off x="2734" y="3194"/>
              <a:ext cx="2000" cy="229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buNone/>
              </a:pP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  <a:sym typeface="Wingdings" charset="0"/>
                </a:rPr>
                <a:t> … but he never succeeded</a:t>
              </a:r>
              <a:endParaRPr lang="en-US" sz="2400" b="0" dirty="0">
                <a:solidFill>
                  <a:srgbClr val="FFFF00"/>
                </a:solidFill>
                <a:latin typeface="Times New Roman" charset="0"/>
                <a:cs typeface="Times New Roman" charset="0"/>
              </a:endParaRPr>
            </a:p>
          </p:txBody>
        </p:sp>
      </p:grp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52400" y="6045200"/>
            <a:ext cx="7124700" cy="579438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fr-FR" sz="3200" b="0" dirty="0">
                <a:solidFill>
                  <a:srgbClr val="FFFF00"/>
                </a:solidFill>
                <a:latin typeface="Times New Roman" charset="0"/>
              </a:rPr>
              <a:t>Unification via extra dimensions of </a:t>
            </a:r>
            <a:r>
              <a:rPr lang="fr-FR" sz="3200" b="0" dirty="0" err="1">
                <a:solidFill>
                  <a:srgbClr val="FFFF00"/>
                </a:solidFill>
                <a:latin typeface="Times New Roman" charset="0"/>
              </a:rPr>
              <a:t>space</a:t>
            </a:r>
            <a:r>
              <a:rPr lang="fr-FR" sz="3200" b="0" dirty="0">
                <a:solidFill>
                  <a:srgbClr val="FFFF00"/>
                </a:solidFill>
                <a:latin typeface="Times New Roman" charset="0"/>
              </a:rPr>
              <a:t>?</a:t>
            </a:r>
          </a:p>
        </p:txBody>
      </p:sp>
      <p:sp>
        <p:nvSpPr>
          <p:cNvPr id="64516" name="Text Box 2"/>
          <p:cNvSpPr txBox="1">
            <a:spLocks noChangeArrowheads="1"/>
          </p:cNvSpPr>
          <p:nvPr/>
        </p:nvSpPr>
        <p:spPr bwMode="auto">
          <a:xfrm>
            <a:off x="105518" y="323850"/>
            <a:ext cx="6889852" cy="131112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600" b="0" dirty="0">
                <a:latin typeface="Times New Roman" charset="0"/>
              </a:rPr>
              <a:t>Unify the Fundamental Interactions: </a:t>
            </a:r>
          </a:p>
          <a:p>
            <a:pPr algn="ctr" eaLnBrk="1" hangingPunct="1">
              <a:buNone/>
            </a:pPr>
            <a:r>
              <a:rPr lang="en-US" sz="3600" b="0" dirty="0">
                <a:latin typeface="Times New Roman" charset="0"/>
              </a:rPr>
              <a:t>Einstein’</a:t>
            </a:r>
            <a:r>
              <a:rPr lang="en-US" altLang="ja-JP" sz="3600" b="0" dirty="0">
                <a:latin typeface="Times New Roman" charset="0"/>
              </a:rPr>
              <a:t>s Dream …</a:t>
            </a:r>
            <a:endParaRPr lang="en-US" sz="36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099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561" name="Object 1028"/>
          <p:cNvGraphicFramePr>
            <a:graphicFrameLocks noChangeAspect="1"/>
          </p:cNvGraphicFramePr>
          <p:nvPr/>
        </p:nvGraphicFramePr>
        <p:xfrm>
          <a:off x="0" y="-12700"/>
          <a:ext cx="9144000" cy="687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CorelPhotoPaint.Image.10" r:id="rId4" imgW="9752381" imgH="6882540" progId="CorelPhotoPaint.Image.10">
                  <p:embed/>
                </p:oleObj>
              </mc:Choice>
              <mc:Fallback>
                <p:oleObj name="CorelPhotoPaint.Image.10" r:id="rId4" imgW="9752381" imgH="6882540" progId="CorelPhotoPaint.Image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12700"/>
                        <a:ext cx="9144000" cy="687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2805" name="Text Box 1029"/>
          <p:cNvSpPr txBox="1">
            <a:spLocks noChangeArrowheads="1"/>
          </p:cNvSpPr>
          <p:nvPr/>
        </p:nvSpPr>
        <p:spPr bwMode="auto">
          <a:xfrm>
            <a:off x="7272338" y="2852738"/>
            <a:ext cx="1684337" cy="1766637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Would</a:t>
            </a:r>
          </a:p>
          <a:p>
            <a:pPr algn="ctr">
              <a:buNone/>
              <a:defRPr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vanish</a:t>
            </a:r>
          </a:p>
          <a:p>
            <a:pPr algn="ctr">
              <a:buNone/>
              <a:defRPr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instantly</a:t>
            </a:r>
          </a:p>
        </p:txBody>
      </p:sp>
      <p:sp>
        <p:nvSpPr>
          <p:cNvPr id="6" name="Text Box 1029"/>
          <p:cNvSpPr txBox="1">
            <a:spLocks noChangeArrowheads="1"/>
          </p:cNvSpPr>
          <p:nvPr/>
        </p:nvSpPr>
        <p:spPr bwMode="auto">
          <a:xfrm>
            <a:off x="179388" y="2590800"/>
            <a:ext cx="1684337" cy="225908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Eat up</a:t>
            </a:r>
          </a:p>
          <a:p>
            <a:pPr algn="ctr">
              <a:buNone/>
              <a:defRPr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the entire</a:t>
            </a:r>
          </a:p>
          <a:p>
            <a:pPr algn="ctr">
              <a:buNone/>
              <a:defRPr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Earth?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042988" y="188913"/>
            <a:ext cx="7153275" cy="5842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Will LHC experiments create black holes?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641475" y="6092825"/>
            <a:ext cx="5667375" cy="5857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Cosmic rays have not harmed us!</a:t>
            </a:r>
          </a:p>
        </p:txBody>
      </p:sp>
    </p:spTree>
    <p:extLst>
      <p:ext uri="{BB962C8B-B14F-4D97-AF65-F5344CB8AC3E}">
        <p14:creationId xmlns:p14="http://schemas.microsoft.com/office/powerpoint/2010/main" val="2207121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2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5" grpId="0" animBg="1"/>
      <p:bldP spid="6" grpId="0" animBg="1"/>
      <p:bldP spid="6" grpId="1" animBg="1"/>
      <p:bldP spid="8" grpId="0" animBg="1" autoUpdateAnimBg="0"/>
      <p:bldP spid="7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44016" y="188640"/>
            <a:ext cx="8820472" cy="10079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String Bump Hunting @ LHC</a:t>
            </a:r>
            <a:endParaRPr lang="en-US" sz="54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23312" cy="5256584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Look for string recurrences in jets,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γ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+ jets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3" name="Picture 2" descr="LustBum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0848"/>
            <a:ext cx="8172400" cy="4086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36512" y="6444044"/>
            <a:ext cx="9171576" cy="369332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rgbClr val="FFFF00"/>
                </a:solidFill>
              </a:rPr>
              <a:t>Anchordoqui</a:t>
            </a:r>
            <a:r>
              <a:rPr lang="en-US" sz="1800" b="0" dirty="0" smtClean="0">
                <a:solidFill>
                  <a:srgbClr val="FFFF00"/>
                </a:solidFill>
              </a:rPr>
              <a:t>, Antoniadis, Dai, </a:t>
            </a:r>
            <a:r>
              <a:rPr lang="en-US" sz="1800" b="0" dirty="0" err="1" smtClean="0">
                <a:solidFill>
                  <a:srgbClr val="FFFF00"/>
                </a:solidFill>
              </a:rPr>
              <a:t>Feng</a:t>
            </a:r>
            <a:r>
              <a:rPr lang="en-US" sz="1800" b="0" dirty="0" smtClean="0">
                <a:solidFill>
                  <a:srgbClr val="FFFF00"/>
                </a:solidFill>
              </a:rPr>
              <a:t>, </a:t>
            </a:r>
            <a:r>
              <a:rPr lang="en-US" sz="1800" b="0" dirty="0" err="1" smtClean="0">
                <a:solidFill>
                  <a:srgbClr val="FFFF00"/>
                </a:solidFill>
              </a:rPr>
              <a:t>Goldberg,Huang</a:t>
            </a:r>
            <a:r>
              <a:rPr lang="en-US" sz="1800" b="0" dirty="0" smtClean="0">
                <a:solidFill>
                  <a:srgbClr val="FFFF00"/>
                </a:solidFill>
              </a:rPr>
              <a:t>,  Lust, </a:t>
            </a:r>
            <a:r>
              <a:rPr lang="en-US" sz="1800" b="0" dirty="0" err="1" smtClean="0">
                <a:solidFill>
                  <a:srgbClr val="FFFF00"/>
                </a:solidFill>
              </a:rPr>
              <a:t>Stojkovic</a:t>
            </a:r>
            <a:r>
              <a:rPr lang="en-US" sz="1800" b="0" dirty="0" smtClean="0">
                <a:solidFill>
                  <a:srgbClr val="FFFF00"/>
                </a:solidFill>
              </a:rPr>
              <a:t>, Taylor, arXiv:1407.8120 </a:t>
            </a:r>
            <a:endParaRPr lang="en-US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35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4797152"/>
            <a:ext cx="5981525" cy="70788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4000" b="0" dirty="0" smtClean="0">
                <a:solidFill>
                  <a:srgbClr val="FFFF00"/>
                </a:solidFill>
              </a:rPr>
              <a:t>How to get there from here?</a:t>
            </a:r>
            <a:endParaRPr lang="en-US" sz="40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861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9726"/>
            <a:ext cx="2307485" cy="96501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CEPC-SPP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62888"/>
            <a:ext cx="2520280" cy="650488"/>
          </a:xfrm>
          <a:prstGeom prst="rect">
            <a:avLst/>
          </a:prstGeom>
        </p:spPr>
      </p:pic>
      <p:pic>
        <p:nvPicPr>
          <p:cNvPr id="4" name="Picture 3" descr="FCClayou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-26517"/>
            <a:ext cx="6408712" cy="6907883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497" y="3861048"/>
            <a:ext cx="3960440" cy="2088231"/>
          </a:xfrm>
          <a:solidFill>
            <a:srgbClr val="B7DEE8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4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The vision:</a:t>
            </a:r>
          </a:p>
          <a:p>
            <a:pPr>
              <a:defRPr/>
            </a:pPr>
            <a:r>
              <a:rPr lang="en-US" sz="2800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xplore 10 </a:t>
            </a:r>
            <a:r>
              <a:rPr lang="en-US" sz="2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TeV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scale directly (100 </a:t>
            </a:r>
            <a:r>
              <a:rPr lang="en-US" sz="2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TeV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pp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) + indirectly (</a:t>
            </a:r>
            <a:r>
              <a:rPr lang="en-US" sz="2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lang="en-US" sz="2800" baseline="300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+</a:t>
            </a:r>
            <a:r>
              <a:rPr lang="en-US" sz="28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lang="en-US" sz="2800" baseline="30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-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96" y="1340768"/>
            <a:ext cx="3528392" cy="2376264"/>
          </a:xfrm>
          <a:solidFill>
            <a:srgbClr val="B7DEE8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Times New Roman"/>
                <a:cs typeface="Times New Roman"/>
              </a:rPr>
              <a:t>Future Circular Colliders</a:t>
            </a:r>
            <a:endParaRPr lang="en-US" sz="6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6044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lectron-positronlum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6" y="1005284"/>
            <a:ext cx="8940800" cy="5880100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 rot="19092551">
            <a:off x="2343972" y="838488"/>
            <a:ext cx="1075479" cy="495008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724129" y="1988840"/>
            <a:ext cx="2016224" cy="360040"/>
          </a:xfrm>
          <a:prstGeom prst="ellips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-104647"/>
            <a:ext cx="8134350" cy="1373407"/>
          </a:xfrm>
          <a:solidFill>
            <a:srgbClr val="B7DEE8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Projected </a:t>
            </a:r>
            <a:r>
              <a:rPr lang="en-US" dirty="0" err="1" smtClean="0">
                <a:latin typeface="Times New Roman"/>
                <a:cs typeface="Times New Roman"/>
              </a:rPr>
              <a:t>e</a:t>
            </a:r>
            <a:r>
              <a:rPr lang="en-US" baseline="30000" dirty="0" err="1" smtClean="0">
                <a:latin typeface="Times New Roman"/>
                <a:cs typeface="Times New Roman"/>
              </a:rPr>
              <a:t>+</a:t>
            </a:r>
            <a:r>
              <a:rPr lang="en-US" dirty="0" err="1" smtClean="0">
                <a:latin typeface="Times New Roman"/>
                <a:cs typeface="Times New Roman"/>
              </a:rPr>
              <a:t>e</a:t>
            </a:r>
            <a:r>
              <a:rPr lang="en-US" baseline="30000" dirty="0" smtClean="0">
                <a:latin typeface="Times New Roman"/>
                <a:cs typeface="Times New Roman"/>
              </a:rPr>
              <a:t>-</a:t>
            </a:r>
            <a:r>
              <a:rPr lang="en-US" dirty="0" smtClean="0">
                <a:latin typeface="Times New Roman"/>
                <a:cs typeface="Times New Roman"/>
              </a:rPr>
              <a:t> Colliders:</a:t>
            </a:r>
            <a:br>
              <a:rPr lang="en-US" dirty="0" smtClean="0">
                <a:latin typeface="Times New Roman"/>
                <a:cs typeface="Times New Roman"/>
              </a:rPr>
            </a:br>
            <a:r>
              <a:rPr lang="en-US" dirty="0" smtClean="0">
                <a:latin typeface="Times New Roman"/>
                <a:cs typeface="Times New Roman"/>
              </a:rPr>
              <a:t>Luminosity </a:t>
            </a:r>
            <a:r>
              <a:rPr lang="en-US" dirty="0" err="1" smtClean="0">
                <a:latin typeface="Times New Roman"/>
                <a:cs typeface="Times New Roman"/>
              </a:rPr>
              <a:t>vs</a:t>
            </a:r>
            <a:r>
              <a:rPr lang="en-US" dirty="0" smtClean="0">
                <a:latin typeface="Times New Roman"/>
                <a:cs typeface="Times New Roman"/>
              </a:rPr>
              <a:t> Energy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 rot="16200000">
            <a:off x="2018433" y="4389823"/>
            <a:ext cx="1088688" cy="2606289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 rot="2361728">
            <a:off x="1034674" y="3408805"/>
            <a:ext cx="2946941" cy="798811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5868144" y="2348880"/>
            <a:ext cx="2520280" cy="36004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 rot="20789011">
            <a:off x="4140246" y="4732017"/>
            <a:ext cx="5059577" cy="602093"/>
          </a:xfrm>
          <a:prstGeom prst="ellips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 rot="16200000">
            <a:off x="6572499" y="780431"/>
            <a:ext cx="360040" cy="2056777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 rot="16200000">
            <a:off x="6916271" y="-107953"/>
            <a:ext cx="383471" cy="3136898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1201074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z="4800" dirty="0" smtClean="0">
                <a:latin typeface="Times New Roman"/>
                <a:cs typeface="Times New Roman"/>
              </a:rPr>
              <a:t>SMEFT Analysis</a:t>
            </a:r>
            <a:endParaRPr lang="en-US" sz="4800" dirty="0">
              <a:latin typeface="Times New Roman"/>
              <a:cs typeface="Times New Roman"/>
            </a:endParaRPr>
          </a:p>
        </p:txBody>
      </p:sp>
      <p:pic>
        <p:nvPicPr>
          <p:cNvPr id="3" name="Picture 2" descr="SMEFTfu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59986"/>
            <a:ext cx="8855968" cy="5151368"/>
          </a:xfrm>
          <a:prstGeom prst="rect">
            <a:avLst/>
          </a:prstGeom>
        </p:spPr>
      </p:pic>
      <p:pic>
        <p:nvPicPr>
          <p:cNvPr id="9" name="Picture 8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478906"/>
            <a:ext cx="1259631" cy="526325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</p:spPr>
      </p:pic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1547664" y="5575250"/>
            <a:ext cx="504056" cy="864096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4427984" y="5575250"/>
            <a:ext cx="504056" cy="864096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7" name="TextBox 6"/>
          <p:cNvSpPr txBox="1"/>
          <p:nvPr/>
        </p:nvSpPr>
        <p:spPr>
          <a:xfrm>
            <a:off x="5940152" y="6453336"/>
            <a:ext cx="3172075" cy="369332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De Blas et al, arXiv:1905.03764 </a:t>
            </a:r>
            <a:endParaRPr lang="en-US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100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260350"/>
            <a:ext cx="8277225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rgbClr val="000000"/>
                </a:solidFill>
                <a:latin typeface="Times New Roman" charset="0"/>
                <a:cs typeface="+mj-cs"/>
              </a:rPr>
              <a:t>Theoretical Constraints on Higgs Mass</a:t>
            </a: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  <a:solidFill>
            <a:srgbClr val="BBE0E3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Large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→ large self-coupling → blow up at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low-energy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scale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due to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renormalization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Small: renormalization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due to t quark drives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quartic coupling &lt; 0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at some scale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→ vacuum unstable</a:t>
            </a:r>
            <a:endParaRPr lang="el-GR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Vacuum could be stabilized by </a:t>
            </a:r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upersymmetry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4" name="Picture 3" descr="runninglambd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138363"/>
            <a:ext cx="45085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anda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133600"/>
            <a:ext cx="3671887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G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10391"/>
            <a:ext cx="2879998" cy="2666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407723" y="2276475"/>
            <a:ext cx="2146742" cy="104028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Instability @</a:t>
            </a:r>
          </a:p>
          <a:p>
            <a:pPr algn="ctr">
              <a:buFontTx/>
              <a:buNone/>
              <a:defRPr/>
            </a:pPr>
            <a:r>
              <a:rPr lang="en-US" sz="2800" b="0" dirty="0" smtClean="0">
                <a:solidFill>
                  <a:srgbClr val="FFFF00"/>
                </a:solidFill>
                <a:cs typeface="Times New Roman" charset="0"/>
              </a:rPr>
              <a:t>10</a:t>
            </a:r>
            <a:r>
              <a:rPr lang="en-US" sz="2800" b="0" baseline="30000" dirty="0" smtClean="0">
                <a:solidFill>
                  <a:srgbClr val="FFFF00"/>
                </a:solidFill>
                <a:cs typeface="Times New Roman" charset="0"/>
              </a:rPr>
              <a:t>11.4±0.8</a:t>
            </a:r>
            <a:r>
              <a:rPr lang="en-US" sz="2800" b="0" dirty="0" smtClean="0">
                <a:solidFill>
                  <a:srgbClr val="FFFF00"/>
                </a:solidFill>
                <a:cs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cs typeface="Times New Roman" charset="0"/>
              </a:rPr>
              <a:t>GeV</a:t>
            </a:r>
            <a:endParaRPr lang="en-US" sz="2800" b="0" dirty="0">
              <a:solidFill>
                <a:srgbClr val="FFFF00"/>
              </a:solidFill>
              <a:cs typeface="Times New Roman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153295" y="1340768"/>
            <a:ext cx="5954713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Buttazzo, Degrassi, Giardino, Giudice, Sala, Salvio &amp; Strumia, arXiv:1307.3536</a:t>
            </a:r>
          </a:p>
        </p:txBody>
      </p:sp>
    </p:spTree>
    <p:extLst>
      <p:ext uri="{BB962C8B-B14F-4D97-AF65-F5344CB8AC3E}">
        <p14:creationId xmlns:p14="http://schemas.microsoft.com/office/powerpoint/2010/main" val="390846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3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3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38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8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8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8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88" y="1268413"/>
            <a:ext cx="6913562" cy="5473700"/>
          </a:xfr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Times New Roman"/>
                <a:cs typeface="Times New Roman"/>
              </a:rPr>
              <a:t>At the LHC and beyond: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188913"/>
            <a:ext cx="7812087" cy="936625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Higgs Cross Sections</a:t>
            </a:r>
          </a:p>
        </p:txBody>
      </p:sp>
      <p:pic>
        <p:nvPicPr>
          <p:cNvPr id="169987" name="Picture 3" descr="Higgssig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785938"/>
            <a:ext cx="6877050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148064" y="4149080"/>
            <a:ext cx="1728192" cy="108012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23528" y="188640"/>
            <a:ext cx="288032" cy="21602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5" name="TextBox 4"/>
          <p:cNvSpPr txBox="1"/>
          <p:nvPr/>
        </p:nvSpPr>
        <p:spPr>
          <a:xfrm>
            <a:off x="-1498600" y="6565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583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Examples of Higgs Measurements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FCChhgammagammaZ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69" y="1557338"/>
            <a:ext cx="4834731" cy="5046662"/>
          </a:xfrm>
          <a:prstGeom prst="rect">
            <a:avLst/>
          </a:prstGeom>
        </p:spPr>
      </p:pic>
      <p:pic>
        <p:nvPicPr>
          <p:cNvPr id="5" name="Picture 4" descr="HHbbgammagamm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1557339"/>
            <a:ext cx="4006056" cy="5046662"/>
          </a:xfrm>
          <a:prstGeom prst="rect">
            <a:avLst/>
          </a:prstGeom>
        </p:spPr>
      </p:pic>
      <p:pic>
        <p:nvPicPr>
          <p:cNvPr id="7" name="Picture 6" descr="FC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59631" cy="52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23528" y="260648"/>
            <a:ext cx="218853" cy="120817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777609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Triple-Higgs Coupling Analysis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HHHcoupl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96752"/>
            <a:ext cx="8100392" cy="5522994"/>
          </a:xfrm>
          <a:prstGeom prst="rect">
            <a:avLst/>
          </a:prstGeom>
        </p:spPr>
      </p:pic>
      <p:pic>
        <p:nvPicPr>
          <p:cNvPr id="5" name="Picture 4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542635"/>
            <a:ext cx="1259631" cy="526325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2267744" y="2348880"/>
            <a:ext cx="3024336" cy="57606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7" name="TextBox 6"/>
          <p:cNvSpPr txBox="1"/>
          <p:nvPr/>
        </p:nvSpPr>
        <p:spPr>
          <a:xfrm>
            <a:off x="2195736" y="6444044"/>
            <a:ext cx="3172075" cy="369332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De Blas et al, arXiv:1905.03764 </a:t>
            </a:r>
            <a:endParaRPr lang="en-US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928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a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6986116" cy="541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269776"/>
            <a:ext cx="8280400" cy="1143000"/>
          </a:xfrm>
          <a:solidFill>
            <a:srgbClr val="B7DEE8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5400" dirty="0" smtClean="0">
                <a:latin typeface="Times New Roman"/>
                <a:cs typeface="Times New Roman"/>
              </a:rPr>
              <a:t>     </a:t>
            </a:r>
            <a:r>
              <a:rPr lang="en-US" sz="5400" dirty="0" err="1" smtClean="0">
                <a:latin typeface="Times New Roman"/>
                <a:cs typeface="Times New Roman"/>
              </a:rPr>
              <a:t>Squark-Gluino</a:t>
            </a:r>
            <a:r>
              <a:rPr lang="en-US" sz="5400" dirty="0" smtClean="0">
                <a:latin typeface="Times New Roman"/>
                <a:cs typeface="Times New Roman"/>
              </a:rPr>
              <a:t> Plane</a:t>
            </a:r>
            <a:endParaRPr lang="en-US" sz="5400" dirty="0">
              <a:latin typeface="Times New Roman"/>
              <a:cs typeface="Times New Roman"/>
            </a:endParaRPr>
          </a:p>
        </p:txBody>
      </p:sp>
      <p:pic>
        <p:nvPicPr>
          <p:cNvPr id="6" name="Picture 5" descr="FC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2051720" cy="8572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75048" y="449288"/>
            <a:ext cx="432048" cy="21602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4077072"/>
            <a:ext cx="4320480" cy="1296144"/>
          </a:xfrm>
          <a:solidFill>
            <a:srgbClr val="B7DEE8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Discover 12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TeV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squark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,</a:t>
            </a:r>
          </a:p>
          <a:p>
            <a:pPr marL="0" indent="0" algn="ctr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16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TeV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gluino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@ 5σ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263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4797152"/>
            <a:ext cx="5981525" cy="1594283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4000" b="0" dirty="0" smtClean="0">
                <a:solidFill>
                  <a:srgbClr val="FFFF00"/>
                </a:solidFill>
              </a:rPr>
              <a:t>How to get there from here</a:t>
            </a:r>
            <a:r>
              <a:rPr lang="en-US" sz="4000" b="0" dirty="0" smtClean="0">
                <a:solidFill>
                  <a:srgbClr val="FFFF00"/>
                </a:solidFill>
              </a:rPr>
              <a:t>?</a:t>
            </a:r>
          </a:p>
          <a:p>
            <a:pPr algn="ctr">
              <a:buNone/>
            </a:pPr>
            <a:r>
              <a:rPr lang="en-US" sz="4800" b="0" dirty="0" smtClean="0">
                <a:solidFill>
                  <a:srgbClr val="FFFF00"/>
                </a:solidFill>
              </a:rPr>
              <a:t>Go around in circles!</a:t>
            </a:r>
            <a:endParaRPr lang="en-US" sz="4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29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0"/>
            <a:ext cx="7524328" cy="769441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4400" b="0" dirty="0" smtClean="0">
                <a:latin typeface="Times New Roman"/>
                <a:cs typeface="Times New Roman"/>
              </a:rPr>
              <a:t>Best-Fit </a:t>
            </a:r>
            <a:r>
              <a:rPr lang="en-US" sz="4400" b="0" dirty="0" err="1" smtClean="0">
                <a:latin typeface="Times New Roman"/>
                <a:cs typeface="Times New Roman"/>
              </a:rPr>
              <a:t>Sparticle</a:t>
            </a:r>
            <a:r>
              <a:rPr lang="en-US" sz="4400" b="0" dirty="0" smtClean="0">
                <a:latin typeface="Times New Roman"/>
                <a:cs typeface="Times New Roman"/>
              </a:rPr>
              <a:t> Spectrum</a:t>
            </a:r>
            <a:endParaRPr lang="en-US" sz="4400" b="0" dirty="0">
              <a:latin typeface="Times New Roman"/>
              <a:cs typeface="Times New Roman"/>
            </a:endParaRPr>
          </a:p>
        </p:txBody>
      </p:sp>
      <p:pic>
        <p:nvPicPr>
          <p:cNvPr id="2" name="Picture 1" descr="BestFitwog-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75818"/>
            <a:ext cx="8172400" cy="5265550"/>
          </a:xfrm>
          <a:prstGeom prst="rect">
            <a:avLst/>
          </a:prstGeom>
        </p:spPr>
      </p:pic>
      <p:sp>
        <p:nvSpPr>
          <p:cNvPr id="46088" name="TextBox 6"/>
          <p:cNvSpPr txBox="1">
            <a:spLocks noChangeArrowheads="1"/>
          </p:cNvSpPr>
          <p:nvPr/>
        </p:nvSpPr>
        <p:spPr bwMode="auto">
          <a:xfrm>
            <a:off x="107504" y="980728"/>
            <a:ext cx="4032448" cy="52322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800" b="0" dirty="0" smtClean="0">
                <a:solidFill>
                  <a:srgbClr val="FFFF00"/>
                </a:solidFill>
              </a:rPr>
              <a:t>Phenomenological MSSM</a:t>
            </a:r>
            <a:endParaRPr lang="en-US" sz="2800" b="0" dirty="0">
              <a:solidFill>
                <a:srgbClr val="FFFF00"/>
              </a:solidFill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7092280" y="1115452"/>
            <a:ext cx="1863824" cy="369332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Fit excluding g</a:t>
            </a:r>
            <a:r>
              <a:rPr lang="en-US" sz="18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1800" b="0" dirty="0" smtClean="0">
                <a:solidFill>
                  <a:srgbClr val="FFFF00"/>
                </a:solidFill>
              </a:rPr>
              <a:t>-2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46091" name="Text Box 6"/>
          <p:cNvSpPr txBox="1">
            <a:spLocks noChangeArrowheads="1"/>
          </p:cNvSpPr>
          <p:nvPr/>
        </p:nvSpPr>
        <p:spPr bwMode="auto">
          <a:xfrm>
            <a:off x="4522868" y="6381328"/>
            <a:ext cx="4174540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Sakurai, JE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arXiv:1710.11091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29" name="TextBox 6"/>
          <p:cNvSpPr txBox="1">
            <a:spLocks noChangeArrowheads="1"/>
          </p:cNvSpPr>
          <p:nvPr/>
        </p:nvSpPr>
        <p:spPr bwMode="auto">
          <a:xfrm>
            <a:off x="6344236" y="2607295"/>
            <a:ext cx="2676083" cy="46166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Accessible to LHC?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34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0"/>
            <a:ext cx="7524328" cy="769441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4400" b="0" dirty="0" smtClean="0">
                <a:latin typeface="Times New Roman"/>
                <a:cs typeface="Times New Roman"/>
              </a:rPr>
              <a:t>Best-Fit </a:t>
            </a:r>
            <a:r>
              <a:rPr lang="en-US" sz="4400" b="0" dirty="0" err="1" smtClean="0">
                <a:latin typeface="Times New Roman"/>
                <a:cs typeface="Times New Roman"/>
              </a:rPr>
              <a:t>Sparticle</a:t>
            </a:r>
            <a:r>
              <a:rPr lang="en-US" sz="4400" b="0" dirty="0" smtClean="0">
                <a:latin typeface="Times New Roman"/>
                <a:cs typeface="Times New Roman"/>
              </a:rPr>
              <a:t> Spectrum</a:t>
            </a:r>
            <a:endParaRPr lang="en-US" sz="4400" b="0" dirty="0">
              <a:latin typeface="Times New Roman"/>
              <a:cs typeface="Times New Roman"/>
            </a:endParaRPr>
          </a:p>
        </p:txBody>
      </p:sp>
      <p:pic>
        <p:nvPicPr>
          <p:cNvPr id="2" name="Picture 1" descr="pMSSMbestwg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72" y="1237952"/>
            <a:ext cx="8369300" cy="5359400"/>
          </a:xfrm>
          <a:prstGeom prst="rect">
            <a:avLst/>
          </a:prstGeom>
        </p:spPr>
      </p:pic>
      <p:sp>
        <p:nvSpPr>
          <p:cNvPr id="46088" name="TextBox 6"/>
          <p:cNvSpPr txBox="1">
            <a:spLocks noChangeArrowheads="1"/>
          </p:cNvSpPr>
          <p:nvPr/>
        </p:nvSpPr>
        <p:spPr bwMode="auto">
          <a:xfrm>
            <a:off x="107504" y="980728"/>
            <a:ext cx="4032448" cy="52322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800" b="0" dirty="0" smtClean="0">
                <a:solidFill>
                  <a:srgbClr val="FFFF00"/>
                </a:solidFill>
              </a:rPr>
              <a:t>Phenomenological MSSM</a:t>
            </a:r>
            <a:endParaRPr lang="en-US" sz="2800" b="0" dirty="0">
              <a:solidFill>
                <a:srgbClr val="FFFF00"/>
              </a:solidFill>
            </a:endParaRPr>
          </a:p>
        </p:txBody>
      </p:sp>
      <p:sp>
        <p:nvSpPr>
          <p:cNvPr id="29" name="TextBox 6"/>
          <p:cNvSpPr txBox="1">
            <a:spLocks noChangeArrowheads="1"/>
          </p:cNvSpPr>
          <p:nvPr/>
        </p:nvSpPr>
        <p:spPr bwMode="auto">
          <a:xfrm>
            <a:off x="6228184" y="2895327"/>
            <a:ext cx="2676083" cy="46166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Accessible to LHC?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7092280" y="1115452"/>
            <a:ext cx="1863824" cy="369332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Fit including g</a:t>
            </a:r>
            <a:r>
              <a:rPr lang="en-US" sz="18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1800" b="0" dirty="0" smtClean="0">
                <a:solidFill>
                  <a:srgbClr val="FFFF00"/>
                </a:solidFill>
              </a:rPr>
              <a:t>-2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22868" y="6546830"/>
            <a:ext cx="4174540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Sakurai, JE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arXiv:1710.11091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668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0"/>
            <a:ext cx="7524328" cy="769441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4400" b="0" dirty="0" smtClean="0">
                <a:latin typeface="Times New Roman"/>
                <a:cs typeface="Times New Roman"/>
              </a:rPr>
              <a:t>Likelihood for LSP Mass</a:t>
            </a:r>
            <a:endParaRPr lang="en-US" sz="4400" b="0" dirty="0">
              <a:latin typeface="Times New Roman"/>
              <a:cs typeface="Times New Roman"/>
            </a:endParaRPr>
          </a:p>
        </p:txBody>
      </p:sp>
      <p:pic>
        <p:nvPicPr>
          <p:cNvPr id="3" name="Picture 2" descr="NeutralinoMas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33400"/>
            <a:ext cx="7315200" cy="6096000"/>
          </a:xfrm>
          <a:prstGeom prst="rect">
            <a:avLst/>
          </a:prstGeom>
        </p:spPr>
      </p:pic>
      <p:sp>
        <p:nvSpPr>
          <p:cNvPr id="46091" name="Text Box 6"/>
          <p:cNvSpPr txBox="1">
            <a:spLocks noChangeArrowheads="1"/>
          </p:cNvSpPr>
          <p:nvPr/>
        </p:nvSpPr>
        <p:spPr bwMode="auto">
          <a:xfrm>
            <a:off x="5878841" y="6618838"/>
            <a:ext cx="3031900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arXiv:1710.11091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46088" name="TextBox 6"/>
          <p:cNvSpPr txBox="1">
            <a:spLocks noChangeArrowheads="1"/>
          </p:cNvSpPr>
          <p:nvPr/>
        </p:nvSpPr>
        <p:spPr bwMode="auto">
          <a:xfrm>
            <a:off x="91852" y="917660"/>
            <a:ext cx="2751956" cy="179126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Phenomenological</a:t>
            </a: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MSSM </a:t>
            </a: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(no assumptions </a:t>
            </a: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on mass parameters)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4211960" y="2852936"/>
            <a:ext cx="1447428" cy="461665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With g</a:t>
            </a:r>
            <a:r>
              <a:rPr lang="en-US" sz="24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2400" b="0" dirty="0" smtClean="0">
                <a:solidFill>
                  <a:srgbClr val="FFFF00"/>
                </a:solidFill>
              </a:rPr>
              <a:t>-2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5436096" y="4653136"/>
            <a:ext cx="1800200" cy="46166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Without g</a:t>
            </a:r>
            <a:r>
              <a:rPr lang="en-US" sz="24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2400" b="0" dirty="0" smtClean="0">
                <a:solidFill>
                  <a:srgbClr val="FFFF00"/>
                </a:solidFill>
              </a:rPr>
              <a:t>-2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827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The Lighter Stop may be Light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29094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χ</a:t>
            </a:r>
            <a:r>
              <a:rPr lang="en-US" baseline="300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 likelihood functions for </a:t>
            </a:r>
            <a:r>
              <a:rPr lang="en-US" dirty="0" err="1" smtClean="0">
                <a:latin typeface="Times New Roman"/>
                <a:cs typeface="Times New Roman"/>
              </a:rPr>
              <a:t>m</a:t>
            </a:r>
            <a:r>
              <a:rPr lang="en-US" baseline="-25000" dirty="0" err="1" smtClean="0">
                <a:latin typeface="Times New Roman"/>
                <a:cs typeface="Times New Roman"/>
              </a:rPr>
              <a:t>stop</a:t>
            </a:r>
            <a:r>
              <a:rPr lang="en-US" dirty="0" smtClean="0">
                <a:latin typeface="Times New Roman"/>
                <a:cs typeface="Times New Roman"/>
              </a:rPr>
              <a:t>, stop mixing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sz="4000" dirty="0" smtClean="0">
              <a:latin typeface="Times New Roman"/>
              <a:cs typeface="Times New Roman"/>
            </a:endParaRPr>
          </a:p>
          <a:p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stop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&lt; 500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GeV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allowed with Δχ</a:t>
            </a:r>
            <a:r>
              <a:rPr lang="en-US" b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~ 2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5" descr="Likelihoo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37" y="2271059"/>
            <a:ext cx="8970851" cy="3615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088" y="2209795"/>
            <a:ext cx="1524576" cy="461665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p</a:t>
            </a: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MSSM11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194325" y="6424264"/>
            <a:ext cx="3837409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</a:rPr>
              <a:t>Bahl</a:t>
            </a:r>
            <a:r>
              <a:rPr lang="en-US" sz="1600" b="0" dirty="0" smtClean="0">
                <a:solidFill>
                  <a:srgbClr val="FFFF00"/>
                </a:solidFill>
              </a:rPr>
              <a:t>, JE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arXiv:1810.10905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177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1800"/>
          </a:p>
        </p:txBody>
      </p:sp>
      <p:pic>
        <p:nvPicPr>
          <p:cNvPr id="207874" name="Picture 3" descr="CMB_Timeline150nt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1388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96875" y="2735263"/>
            <a:ext cx="1093788" cy="3714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defRPr/>
            </a:pPr>
            <a:r>
              <a:rPr lang="en-GB" sz="18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ＭＳ Ｐゴシック" pitchFamily="-111" charset="-128"/>
                <a:cs typeface="Times New Roman"/>
              </a:rPr>
              <a:t>Big Bang</a:t>
            </a:r>
            <a:endParaRPr lang="de-DE" sz="2000" b="0" dirty="0">
              <a:solidFill>
                <a:schemeClr val="bg1"/>
              </a:solidFill>
              <a:latin typeface="Times New Roman"/>
              <a:ea typeface="ＭＳ Ｐゴシック" pitchFamily="-111" charset="-128"/>
              <a:cs typeface="Times New Roman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43550"/>
            <a:ext cx="6705600" cy="723900"/>
            <a:chOff x="1152" y="3384"/>
            <a:chExt cx="4224" cy="456"/>
          </a:xfrm>
        </p:grpSpPr>
        <p:sp>
          <p:nvSpPr>
            <p:cNvPr id="14352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79" y="3552"/>
              <a:ext cx="49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>
                <a:defRPr/>
              </a:pPr>
              <a:r>
                <a:rPr lang="en-GB" sz="1800" b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/>
                  <a:ea typeface="ＭＳ Ｐゴシック" pitchFamily="-111" charset="-128"/>
                  <a:cs typeface="Times New Roman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325" y="3384"/>
              <a:ext cx="1165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>
                <a:defRPr/>
              </a:pPr>
              <a:r>
                <a:rPr lang="en-GB" sz="1800" b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/>
                  <a:ea typeface="ＭＳ Ｐゴシック" pitchFamily="-111" charset="-128"/>
                  <a:cs typeface="Times New Roman"/>
                </a:rPr>
                <a:t>13.8 Billion Years</a:t>
              </a:r>
            </a:p>
          </p:txBody>
        </p:sp>
        <p:sp>
          <p:nvSpPr>
            <p:cNvPr id="14355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4925" y="4437063"/>
            <a:ext cx="1727200" cy="14716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What</a:t>
            </a:r>
          </a:p>
          <a:p>
            <a:pPr algn="ctr"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happened then?</a:t>
            </a:r>
          </a:p>
        </p:txBody>
      </p:sp>
      <p:sp>
        <p:nvSpPr>
          <p:cNvPr id="13" name="Oval 4"/>
          <p:cNvSpPr>
            <a:spLocks noChangeArrowheads="1"/>
          </p:cNvSpPr>
          <p:nvPr/>
        </p:nvSpPr>
        <p:spPr bwMode="auto">
          <a:xfrm>
            <a:off x="1765300" y="2132013"/>
            <a:ext cx="646113" cy="2592387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4343" name="Subtitle 2"/>
          <p:cNvSpPr txBox="1">
            <a:spLocks/>
          </p:cNvSpPr>
          <p:nvPr/>
        </p:nvSpPr>
        <p:spPr bwMode="auto">
          <a:xfrm>
            <a:off x="6659563" y="6337300"/>
            <a:ext cx="1296987" cy="431800"/>
          </a:xfrm>
          <a:prstGeom prst="rect">
            <a:avLst/>
          </a:prstGeom>
          <a:solidFill>
            <a:srgbClr val="000000"/>
          </a:solidFill>
          <a:ln w="38100">
            <a:solidFill>
              <a:srgbClr val="FF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None/>
            </a:pPr>
            <a:r>
              <a:rPr lang="en-US" sz="2000" b="0" i="1" dirty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John Ellis</a:t>
            </a:r>
          </a:p>
        </p:txBody>
      </p:sp>
      <p:pic>
        <p:nvPicPr>
          <p:cNvPr id="14344" name="Picture 9" descr="KC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600" y="6165850"/>
            <a:ext cx="917575" cy="6572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6"/>
          <p:cNvGrpSpPr>
            <a:grpSpLocks/>
          </p:cNvGrpSpPr>
          <p:nvPr/>
        </p:nvGrpSpPr>
        <p:grpSpPr bwMode="auto">
          <a:xfrm rot="-5400000">
            <a:off x="6337300" y="3181351"/>
            <a:ext cx="4537075" cy="622300"/>
            <a:chOff x="1152" y="3552"/>
            <a:chExt cx="3648" cy="392"/>
          </a:xfrm>
        </p:grpSpPr>
        <p:sp>
          <p:nvSpPr>
            <p:cNvPr id="14349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2619" y="3710"/>
              <a:ext cx="579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>
                <a:defRPr/>
              </a:pPr>
              <a:r>
                <a:rPr lang="de-DE" sz="1800" b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/>
                  <a:ea typeface="ＭＳ Ｐゴシック" pitchFamily="-111" charset="-128"/>
                  <a:cs typeface="Times New Roman"/>
                </a:rPr>
                <a:t>10</a:t>
              </a:r>
              <a:r>
                <a:rPr lang="de-DE" sz="1800" b="0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/>
                  <a:ea typeface="ＭＳ Ｐゴシック" pitchFamily="-111" charset="-128"/>
                  <a:cs typeface="Times New Roman"/>
                </a:rPr>
                <a:t>28</a:t>
              </a:r>
              <a:r>
                <a:rPr lang="de-DE" sz="1800" b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/>
                  <a:ea typeface="ＭＳ Ｐゴシック" pitchFamily="-111" charset="-128"/>
                  <a:cs typeface="Times New Roman"/>
                </a:rPr>
                <a:t> cm</a:t>
              </a:r>
              <a:endParaRPr lang="en-US" sz="18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ea typeface="ＭＳ Ｐゴシック" pitchFamily="-111" charset="-128"/>
                <a:cs typeface="Times New Roman"/>
              </a:endParaRPr>
            </a:p>
          </p:txBody>
        </p:sp>
        <p:sp>
          <p:nvSpPr>
            <p:cNvPr id="14351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46" name="Rectangle 5"/>
          <p:cNvSpPr>
            <a:spLocks noChangeArrowheads="1"/>
          </p:cNvSpPr>
          <p:nvPr/>
        </p:nvSpPr>
        <p:spPr bwMode="auto">
          <a:xfrm>
            <a:off x="535093" y="136525"/>
            <a:ext cx="8018263" cy="77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buNone/>
            </a:pPr>
            <a:r>
              <a:rPr lang="en-GB" sz="4400" b="0" dirty="0" smtClean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From Little Bangs to the Big Bang</a:t>
            </a:r>
            <a:endParaRPr lang="en-US" sz="4400" b="0" dirty="0">
              <a:solidFill>
                <a:schemeClr val="bg1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235825" y="1196975"/>
            <a:ext cx="1727200" cy="1557349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What will</a:t>
            </a:r>
          </a:p>
          <a:p>
            <a:pPr algn="ctr"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happen in</a:t>
            </a:r>
          </a:p>
          <a:p>
            <a:pPr algn="ctr"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the future?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419475" y="5229200"/>
            <a:ext cx="2232025" cy="1557349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What is</a:t>
            </a:r>
          </a:p>
          <a:p>
            <a:pPr algn="ctr"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the universe</a:t>
            </a:r>
          </a:p>
          <a:p>
            <a:pPr algn="ctr"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made of?</a:t>
            </a:r>
          </a:p>
        </p:txBody>
      </p:sp>
    </p:spTree>
    <p:extLst>
      <p:ext uri="{BB962C8B-B14F-4D97-AF65-F5344CB8AC3E}">
        <p14:creationId xmlns:p14="http://schemas.microsoft.com/office/powerpoint/2010/main" val="4594395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7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  <p:bldP spid="12" grpId="0" animBg="1"/>
      <p:bldP spid="13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341438"/>
            <a:ext cx="8856663" cy="5400675"/>
          </a:xfrm>
          <a:solidFill>
            <a:srgbClr val="BBE0E3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endParaRPr lang="en-US" dirty="0" smtClean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Sensitive to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α</a:t>
            </a:r>
            <a:r>
              <a:rPr lang="en-US" baseline="-25000" dirty="0" smtClean="0">
                <a:latin typeface="Times New Roman" charset="0"/>
                <a:ea typeface="ＭＳ Ｐゴシック" charset="0"/>
                <a:cs typeface="Times New Roman" charset="0"/>
              </a:rPr>
              <a:t>s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as well as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>
                <a:latin typeface="Times New Roman" charset="0"/>
                <a:ea typeface="ＭＳ Ｐゴシック" charset="0"/>
                <a:cs typeface="Times New Roman" charset="0"/>
              </a:rPr>
              <a:t>t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and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Instability scale: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= 172.47±0.35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GeV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ea typeface="Wingdings"/>
                <a:cs typeface="Times New Roman"/>
                <a:sym typeface="Wingdings"/>
              </a:rPr>
              <a:t> log</a:t>
            </a:r>
            <a:r>
              <a:rPr lang="en-US" b="1" baseline="-25000" dirty="0" smtClean="0">
                <a:solidFill>
                  <a:srgbClr val="FF0000"/>
                </a:solidFill>
                <a:latin typeface="Times New Roman"/>
                <a:ea typeface="Wingdings"/>
                <a:cs typeface="Times New Roman"/>
                <a:sym typeface="Wingdings"/>
              </a:rPr>
              <a:t>10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ea typeface="Wingdings"/>
                <a:cs typeface="Times New Roman"/>
                <a:sym typeface="Wingdings"/>
              </a:rPr>
              <a:t>(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ea typeface="Lucida Grande"/>
                <a:cs typeface="Times New Roman"/>
                <a:sym typeface="Wingdings"/>
              </a:rPr>
              <a:t>Λ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ea typeface="Lucida Grande"/>
                <a:cs typeface="Times New Roman"/>
                <a:sym typeface="Wingdings"/>
              </a:rPr>
              <a:t>/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ea typeface="Lucida Grande"/>
                <a:cs typeface="Times New Roman"/>
                <a:sym typeface="Wingdings"/>
              </a:rPr>
              <a:t>GeV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ea typeface="Lucida Grande"/>
                <a:cs typeface="Times New Roman"/>
                <a:sym typeface="Wingdings"/>
              </a:rPr>
              <a:t>) = 11.4±0.8</a:t>
            </a:r>
            <a:endParaRPr lang="en-US" b="1" dirty="0">
              <a:solidFill>
                <a:srgbClr val="FF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60350"/>
            <a:ext cx="8891588" cy="1008063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000000"/>
                </a:solidFill>
                <a:latin typeface="Times New Roman" charset="0"/>
                <a:cs typeface="+mj-cs"/>
              </a:rPr>
              <a:t>Vacuum Instability in the Standard Model </a:t>
            </a:r>
          </a:p>
        </p:txBody>
      </p:sp>
      <p:pic>
        <p:nvPicPr>
          <p:cNvPr id="77830" name="Picture 1" descr="VacuumInstabili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96" y="1412776"/>
            <a:ext cx="4176588" cy="3209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-541338" y="3573463"/>
            <a:ext cx="914401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844" name="Text Box 10"/>
          <p:cNvSpPr txBox="1">
            <a:spLocks noChangeArrowheads="1"/>
          </p:cNvSpPr>
          <p:nvPr/>
        </p:nvSpPr>
        <p:spPr bwMode="auto">
          <a:xfrm>
            <a:off x="3203575" y="5229225"/>
            <a:ext cx="5954713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Buttazzo, Degrassi, Giardino, Giudice, Sala, Salvio &amp; Strumia, arXiv:1307.3536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4356100" y="6092825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7019925" y="6165850"/>
            <a:ext cx="914400" cy="914400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6516688" y="5762625"/>
            <a:ext cx="914400" cy="914400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6926263" y="5689600"/>
            <a:ext cx="382587" cy="987425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3" name="Picture 22" descr="Instabilitysca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594350"/>
            <a:ext cx="8353425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Stability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12776"/>
            <a:ext cx="4117628" cy="3201715"/>
          </a:xfrm>
          <a:prstGeom prst="rect">
            <a:avLst/>
          </a:prstGeom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351400" y="1196752"/>
            <a:ext cx="3792600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err="1" smtClean="0">
                <a:solidFill>
                  <a:srgbClr val="FFFF00"/>
                </a:solidFill>
                <a:latin typeface="Times" charset="0"/>
              </a:rPr>
              <a:t>Andreassen</a:t>
            </a:r>
            <a:r>
              <a:rPr lang="en-US" sz="1400" b="0" dirty="0" smtClean="0">
                <a:solidFill>
                  <a:srgbClr val="FFFF00"/>
                </a:solidFill>
                <a:latin typeface="Times" charset="0"/>
              </a:rPr>
              <a:t>, Frost &amp; Schwartz, arXiv:1707.08124 </a:t>
            </a:r>
            <a:endParaRPr lang="en-US" sz="1400" b="0" dirty="0">
              <a:solidFill>
                <a:srgbClr val="FFFF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685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38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38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1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o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1586" y="0"/>
            <a:ext cx="11190210" cy="6858000"/>
          </a:xfrm>
          <a:prstGeom prst="rect">
            <a:avLst/>
          </a:prstGeom>
        </p:spPr>
      </p:pic>
      <p:sp>
        <p:nvSpPr>
          <p:cNvPr id="75777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56592"/>
            <a:ext cx="8496944" cy="824136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Fusion of two massive black holes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4533" y="5661248"/>
            <a:ext cx="4285699" cy="904863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Masses ~ 36, 29 solar masses</a:t>
            </a:r>
          </a:p>
          <a:p>
            <a:pPr algn="ctr"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Radiated energy ~ 3 solar masses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605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07504" y="1285776"/>
            <a:ext cx="8928992" cy="5297814"/>
          </a:xfrm>
          <a:solidFill>
            <a:srgbClr val="B7DEE8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Generated by first-order electroweak phase transition</a:t>
            </a:r>
          </a:p>
          <a:p>
            <a:pPr marL="0" indent="0" algn="ctr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Observable if |Φ|</a:t>
            </a:r>
            <a:r>
              <a:rPr lang="en-US" baseline="300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6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/Λ</a:t>
            </a:r>
            <a:r>
              <a:rPr lang="en-US" baseline="300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small, also at HL-LHC</a:t>
            </a:r>
          </a:p>
          <a:p>
            <a:pPr marL="0" indent="0" algn="ctr">
              <a:buNone/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algn="ctr">
              <a:buNone/>
              <a:defRPr/>
            </a:pPr>
            <a:endParaRPr lang="en-US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algn="ctr">
              <a:buNone/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algn="ctr">
              <a:buNone/>
              <a:defRPr/>
            </a:pPr>
            <a:endParaRPr lang="en-US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algn="ctr">
              <a:buNone/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algn="ctr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Reach of HL-LHC: </a:t>
            </a:r>
            <a:r>
              <a:rPr lang="en-US" b="1" dirty="0" smtClean="0">
                <a:solidFill>
                  <a:srgbClr val="008000"/>
                </a:solidFill>
                <a:latin typeface="Times New Roman" charset="0"/>
                <a:ea typeface="ＭＳ Ｐゴシック" charset="0"/>
                <a:cs typeface="Times New Roman" charset="0"/>
              </a:rPr>
              <a:t>625 </a:t>
            </a:r>
            <a:r>
              <a:rPr lang="en-US" b="1" dirty="0" err="1" smtClean="0">
                <a:solidFill>
                  <a:srgbClr val="008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GeV</a:t>
            </a:r>
            <a:r>
              <a:rPr lang="en-US" b="1" dirty="0" smtClean="0">
                <a:solidFill>
                  <a:srgbClr val="008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@ 3σ, 766 </a:t>
            </a:r>
            <a:r>
              <a:rPr lang="en-US" b="1" dirty="0" err="1" smtClean="0">
                <a:solidFill>
                  <a:srgbClr val="008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GeV</a:t>
            </a:r>
            <a:r>
              <a:rPr lang="en-US" b="1" dirty="0" smtClean="0">
                <a:solidFill>
                  <a:srgbClr val="008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2σ</a:t>
            </a:r>
          </a:p>
          <a:p>
            <a:pPr marL="0" indent="0" algn="ctr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Reach of LISA: </a:t>
            </a:r>
            <a:r>
              <a:rPr lang="en-US" b="1" dirty="0" smtClean="0">
                <a:solidFill>
                  <a:srgbClr val="3366FF"/>
                </a:solidFill>
                <a:latin typeface="Times New Roman" charset="0"/>
                <a:ea typeface="ＭＳ Ｐゴシック" charset="0"/>
                <a:cs typeface="Times New Roman" charset="0"/>
              </a:rPr>
              <a:t>580 </a:t>
            </a:r>
            <a:r>
              <a:rPr lang="en-US" b="1" dirty="0" err="1" smtClean="0">
                <a:solidFill>
                  <a:srgbClr val="3366FF"/>
                </a:solidFill>
                <a:latin typeface="Times New Roman" charset="0"/>
                <a:ea typeface="ＭＳ Ｐゴシック" charset="0"/>
                <a:cs typeface="Times New Roman" charset="0"/>
              </a:rPr>
              <a:t>GeV</a:t>
            </a:r>
            <a:endParaRPr lang="en-US" b="1" dirty="0">
              <a:solidFill>
                <a:srgbClr val="3366FF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algn="ctr">
              <a:buNone/>
              <a:defRPr/>
            </a:pPr>
            <a:endParaRPr lang="en-US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algn="ctr">
              <a:buNone/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algn="ctr">
              <a:buNone/>
              <a:defRPr/>
            </a:pPr>
            <a:endParaRPr lang="en-US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algn="ctr">
              <a:buNone/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algn="ctr">
              <a:buNone/>
              <a:defRPr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88466"/>
            <a:ext cx="9036496" cy="864270"/>
          </a:xfrm>
          <a:solidFill>
            <a:srgbClr val="B7DEE8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3600" dirty="0" smtClean="0">
                <a:latin typeface="Times New Roman"/>
                <a:cs typeface="Times New Roman"/>
              </a:rPr>
              <a:t>Remark on Primordial Gravitational Waves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391332" y="6497091"/>
            <a:ext cx="2505464" cy="276999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200" b="0" dirty="0" smtClean="0">
                <a:solidFill>
                  <a:srgbClr val="FFFF00"/>
                </a:solidFill>
                <a:latin typeface="Times" charset="0"/>
              </a:rPr>
              <a:t>JE, </a:t>
            </a:r>
            <a:r>
              <a:rPr lang="en-US" sz="1200" b="0" dirty="0" err="1" smtClean="0">
                <a:solidFill>
                  <a:srgbClr val="FFFF00"/>
                </a:solidFill>
                <a:latin typeface="Times" charset="0"/>
              </a:rPr>
              <a:t>Lewicki</a:t>
            </a:r>
            <a:r>
              <a:rPr lang="en-US" sz="1200" b="0" dirty="0" smtClean="0">
                <a:solidFill>
                  <a:srgbClr val="FFFF00"/>
                </a:solidFill>
                <a:latin typeface="Times" charset="0"/>
              </a:rPr>
              <a:t> &amp; No, arXiv:1809.08242</a:t>
            </a:r>
            <a:endParaRPr lang="en-US" sz="1200" b="0" dirty="0">
              <a:solidFill>
                <a:srgbClr val="FFFF00"/>
              </a:solidFill>
              <a:latin typeface="Times" charset="0"/>
            </a:endParaRPr>
          </a:p>
        </p:txBody>
      </p:sp>
      <p:pic>
        <p:nvPicPr>
          <p:cNvPr id="3" name="Picture 2" descr="EL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72" y="2478527"/>
            <a:ext cx="4597400" cy="2882485"/>
          </a:xfrm>
          <a:prstGeom prst="rect">
            <a:avLst/>
          </a:prstGeom>
        </p:spPr>
      </p:pic>
      <p:pic>
        <p:nvPicPr>
          <p:cNvPr id="5" name="Picture 4" descr="ELN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400" y="2478527"/>
            <a:ext cx="4546600" cy="288248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5759004" y="2478527"/>
            <a:ext cx="0" cy="23601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3986460" y="3463280"/>
            <a:ext cx="610940" cy="448320"/>
          </a:xfrm>
          <a:prstGeom prst="ellipse">
            <a:avLst/>
          </a:prstGeom>
          <a:noFill/>
          <a:ln w="5715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</p:spTree>
    <p:extLst>
      <p:ext uri="{BB962C8B-B14F-4D97-AF65-F5344CB8AC3E}">
        <p14:creationId xmlns:p14="http://schemas.microsoft.com/office/powerpoint/2010/main" val="3260656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94122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The Gravitational Chirp …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5256584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… heard around the world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Frequency increases with time during </a:t>
            </a:r>
            <a:r>
              <a:rPr lang="en-US" dirty="0" err="1" smtClean="0">
                <a:latin typeface="Times New Roman"/>
                <a:cs typeface="Times New Roman"/>
              </a:rPr>
              <a:t>inspiral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Followed by </a:t>
            </a:r>
            <a:r>
              <a:rPr lang="en-US" dirty="0" err="1" smtClean="0">
                <a:latin typeface="Times New Roman"/>
                <a:cs typeface="Times New Roman"/>
              </a:rPr>
              <a:t>ringdown</a:t>
            </a:r>
            <a:r>
              <a:rPr lang="en-US" dirty="0" smtClean="0">
                <a:latin typeface="Times New Roman"/>
                <a:cs typeface="Times New Roman"/>
              </a:rPr>
              <a:t> of combined black hole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Graviton mass &lt; 10</a:t>
            </a:r>
            <a:r>
              <a:rPr lang="en-US" baseline="30000" dirty="0" smtClean="0">
                <a:latin typeface="Times New Roman"/>
                <a:cs typeface="Times New Roman"/>
              </a:rPr>
              <a:t>-27 </a:t>
            </a:r>
            <a:r>
              <a:rPr lang="en-US" dirty="0">
                <a:latin typeface="Times New Roman"/>
                <a:cs typeface="Times New Roman"/>
              </a:rPr>
              <a:t>× mass </a:t>
            </a:r>
            <a:r>
              <a:rPr lang="en-US" dirty="0" smtClean="0">
                <a:latin typeface="Times New Roman"/>
                <a:cs typeface="Times New Roman"/>
              </a:rPr>
              <a:t>of electron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GWs of different frequencies have same speed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2chirp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8136904" cy="24647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26641" y="6444044"/>
            <a:ext cx="4909855" cy="369332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JE, </a:t>
            </a:r>
            <a:r>
              <a:rPr lang="en-US" sz="1800" b="0" dirty="0" err="1" smtClean="0">
                <a:solidFill>
                  <a:srgbClr val="FFFF00"/>
                </a:solidFill>
              </a:rPr>
              <a:t>Mavromatos</a:t>
            </a:r>
            <a:r>
              <a:rPr lang="en-US" sz="1800" b="0" dirty="0" smtClean="0">
                <a:solidFill>
                  <a:srgbClr val="FFFF00"/>
                </a:solidFill>
              </a:rPr>
              <a:t> &amp; </a:t>
            </a:r>
            <a:r>
              <a:rPr lang="en-US" sz="1800" b="0" dirty="0" err="1" smtClean="0">
                <a:solidFill>
                  <a:srgbClr val="FFFF00"/>
                </a:solidFill>
              </a:rPr>
              <a:t>Nanopoulos</a:t>
            </a:r>
            <a:r>
              <a:rPr lang="en-US" sz="1800" b="0" dirty="0">
                <a:solidFill>
                  <a:srgbClr val="FFFF00"/>
                </a:solidFill>
              </a:rPr>
              <a:t>,</a:t>
            </a:r>
            <a:r>
              <a:rPr lang="en-US" sz="1800" b="0" dirty="0" smtClean="0">
                <a:solidFill>
                  <a:srgbClr val="FFFF00"/>
                </a:solidFill>
              </a:rPr>
              <a:t> arXiv:1602.04764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40352" y="5517232"/>
            <a:ext cx="735936" cy="369332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LIGO</a:t>
            </a:r>
            <a:endParaRPr lang="en-US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65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-NSChir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634" y="24739"/>
            <a:ext cx="4593870" cy="67166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4248472" cy="2132856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Neutron Star Merger</a:t>
            </a:r>
            <a:br>
              <a:rPr lang="en-US" dirty="0" smtClean="0">
                <a:latin typeface="Times New Roman"/>
                <a:cs typeface="Times New Roman"/>
              </a:rPr>
            </a:br>
            <a:r>
              <a:rPr lang="en-US" dirty="0" smtClean="0">
                <a:latin typeface="Times New Roman"/>
                <a:cs typeface="Times New Roman"/>
              </a:rPr>
              <a:t>GW170817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2276872"/>
            <a:ext cx="4464496" cy="4464496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z="2800" dirty="0" smtClean="0">
                <a:latin typeface="Times New Roman"/>
                <a:cs typeface="Times New Roman"/>
              </a:rPr>
              <a:t>Longer chirp, extending to higher frequencies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Masses &lt; 2 solar masses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2 neutron stars!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Constraints on properties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Weak signal in Virgo helps localization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Electromagnetic counterpart seen in detail</a:t>
            </a:r>
          </a:p>
          <a:p>
            <a:endParaRPr lang="en-US" sz="2800" dirty="0">
              <a:latin typeface="Times New Roman"/>
              <a:cs typeface="Times New Roman"/>
            </a:endParaRPr>
          </a:p>
          <a:p>
            <a:endParaRPr lang="en-US" sz="2800" dirty="0" smtClean="0">
              <a:latin typeface="Times New Roman"/>
              <a:cs typeface="Times New Roman"/>
            </a:endParaRPr>
          </a:p>
          <a:p>
            <a:endParaRPr lang="en-US" sz="28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2155" y="6444044"/>
            <a:ext cx="2404061" cy="369332"/>
          </a:xfrm>
          <a:prstGeom prst="rect">
            <a:avLst/>
          </a:prstGeom>
          <a:solidFill>
            <a:srgbClr val="FF00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LIGO </a:t>
            </a:r>
            <a:r>
              <a:rPr lang="en-US" sz="1800" b="0" dirty="0">
                <a:solidFill>
                  <a:srgbClr val="FFFF00"/>
                </a:solidFill>
              </a:rPr>
              <a:t>/</a:t>
            </a:r>
            <a:r>
              <a:rPr lang="en-US" sz="1800" b="0" dirty="0" smtClean="0">
                <a:solidFill>
                  <a:srgbClr val="FFFF00"/>
                </a:solidFill>
              </a:rPr>
              <a:t>Virgo, Oct. 2017</a:t>
            </a:r>
            <a:endParaRPr lang="en-US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622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0"/>
            <a:ext cx="7308304" cy="76944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4400" b="0" dirty="0" smtClean="0">
                <a:latin typeface="Times New Roman"/>
                <a:cs typeface="Times New Roman"/>
              </a:rPr>
              <a:t>Direct Dark Matter Searches</a:t>
            </a:r>
            <a:endParaRPr lang="en-US" sz="4400" b="0" dirty="0">
              <a:latin typeface="Times New Roman"/>
              <a:cs typeface="Times New Roman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4522868" y="6546830"/>
            <a:ext cx="4174540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Sakurai, JE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arXiv:1710.11091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26" name="TextBox 7"/>
          <p:cNvSpPr txBox="1">
            <a:spLocks noChangeArrowheads="1"/>
          </p:cNvSpPr>
          <p:nvPr/>
        </p:nvSpPr>
        <p:spPr bwMode="auto">
          <a:xfrm>
            <a:off x="539552" y="836712"/>
            <a:ext cx="3672408" cy="461665"/>
          </a:xfrm>
          <a:prstGeom prst="rect">
            <a:avLst/>
          </a:prstGeom>
          <a:solidFill>
            <a:srgbClr val="00009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  <a:sym typeface="Wingdings" charset="0"/>
              </a:rPr>
              <a:t>Phenomenological MSSM</a:t>
            </a:r>
            <a:endParaRPr lang="en-US" sz="2400" b="0" dirty="0">
              <a:solidFill>
                <a:srgbClr val="FFFF00"/>
              </a:solidFill>
              <a:sym typeface="Wingdings" charset="0"/>
            </a:endParaRPr>
          </a:p>
        </p:txBody>
      </p:sp>
      <p:pic>
        <p:nvPicPr>
          <p:cNvPr id="7" name="Picture 6" descr="pMSSM11Direc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2403"/>
            <a:ext cx="9144000" cy="4294909"/>
          </a:xfrm>
          <a:prstGeom prst="rect">
            <a:avLst/>
          </a:prstGeom>
        </p:spPr>
      </p:pic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4932040" y="836712"/>
            <a:ext cx="3672408" cy="461665"/>
          </a:xfrm>
          <a:prstGeom prst="rect">
            <a:avLst/>
          </a:prstGeom>
          <a:solidFill>
            <a:srgbClr val="BBE0E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000000"/>
                </a:solidFill>
                <a:sym typeface="Wingdings" charset="0"/>
              </a:rPr>
              <a:t>Spin-Independent Scattering</a:t>
            </a:r>
            <a:endParaRPr lang="en-US" sz="2400" b="0" dirty="0">
              <a:solidFill>
                <a:srgbClr val="000000"/>
              </a:solidFill>
              <a:sym typeface="Wingdings" charset="0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1691680" y="1412776"/>
            <a:ext cx="1447428" cy="461665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With g</a:t>
            </a:r>
            <a:r>
              <a:rPr lang="en-US" sz="24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2400" b="0" dirty="0" smtClean="0">
                <a:solidFill>
                  <a:srgbClr val="FFFF00"/>
                </a:solidFill>
              </a:rPr>
              <a:t>-2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5940152" y="1412776"/>
            <a:ext cx="1800200" cy="46166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Without g</a:t>
            </a:r>
            <a:r>
              <a:rPr lang="en-US" sz="24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2400" b="0" dirty="0" smtClean="0">
                <a:solidFill>
                  <a:srgbClr val="FFFF00"/>
                </a:solidFill>
              </a:rPr>
              <a:t>-2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189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Rick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3" descr="Blan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0"/>
            <a:ext cx="7308304" cy="76944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4400" b="0" dirty="0" smtClean="0">
                <a:latin typeface="Times New Roman"/>
                <a:cs typeface="Times New Roman"/>
              </a:rPr>
              <a:t>Direct Dark Matter Searches</a:t>
            </a:r>
            <a:endParaRPr lang="en-US" sz="4400" b="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47200" y="3332716"/>
            <a:ext cx="3283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4522868" y="6546830"/>
            <a:ext cx="4174540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Bagnaschi</a:t>
            </a:r>
            <a:r>
              <a:rPr lang="en-US" sz="1600" b="0" dirty="0" smtClean="0">
                <a:solidFill>
                  <a:srgbClr val="FFFF00"/>
                </a:solidFill>
              </a:rPr>
              <a:t>, Sakurai, JE et al</a:t>
            </a:r>
            <a:r>
              <a:rPr lang="en-US" sz="1600" b="0" dirty="0">
                <a:solidFill>
                  <a:srgbClr val="FFFF00"/>
                </a:solidFill>
              </a:rPr>
              <a:t>,</a:t>
            </a:r>
            <a:r>
              <a:rPr lang="en-US" sz="1600" b="0" dirty="0" smtClean="0">
                <a:solidFill>
                  <a:srgbClr val="FFFF00"/>
                </a:solidFill>
              </a:rPr>
              <a:t> arXiv:1710.11091</a:t>
            </a:r>
            <a:endParaRPr lang="en-US" sz="1600" b="0" dirty="0">
              <a:solidFill>
                <a:srgbClr val="FFFF00"/>
              </a:solidFill>
            </a:endParaRPr>
          </a:p>
        </p:txBody>
      </p:sp>
      <p:pic>
        <p:nvPicPr>
          <p:cNvPr id="2" name="Picture 1" descr="PICOvsIndirec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1780"/>
            <a:ext cx="9144000" cy="4341556"/>
          </a:xfrm>
          <a:prstGeom prst="rect">
            <a:avLst/>
          </a:prstGeom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539552" y="836712"/>
            <a:ext cx="3672408" cy="461665"/>
          </a:xfrm>
          <a:prstGeom prst="rect">
            <a:avLst/>
          </a:prstGeom>
          <a:solidFill>
            <a:srgbClr val="00009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  <a:sym typeface="Wingdings" charset="0"/>
              </a:rPr>
              <a:t>Phenomenological MSSM</a:t>
            </a:r>
            <a:endParaRPr lang="en-US" sz="2400" b="0" dirty="0">
              <a:solidFill>
                <a:srgbClr val="FFFF00"/>
              </a:solidFill>
              <a:sym typeface="Wingdings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691680" y="1628800"/>
            <a:ext cx="1447428" cy="461665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With g</a:t>
            </a:r>
            <a:r>
              <a:rPr lang="en-US" sz="24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2400" b="0" dirty="0" smtClean="0">
                <a:solidFill>
                  <a:srgbClr val="FFFF00"/>
                </a:solidFill>
              </a:rPr>
              <a:t>-2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5940152" y="1628800"/>
            <a:ext cx="1800200" cy="46166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Without g</a:t>
            </a:r>
            <a:r>
              <a:rPr lang="en-US" sz="2400" b="0" baseline="-25000" dirty="0" smtClean="0">
                <a:solidFill>
                  <a:srgbClr val="FFFF00"/>
                </a:solidFill>
              </a:rPr>
              <a:t>μ</a:t>
            </a:r>
            <a:r>
              <a:rPr lang="en-US" sz="2400" b="0" dirty="0" smtClean="0">
                <a:solidFill>
                  <a:srgbClr val="FFFF00"/>
                </a:solidFill>
              </a:rPr>
              <a:t>-2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8838" y="1268760"/>
            <a:ext cx="4557658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000000"/>
                </a:solidFill>
              </a:rPr>
              <a:t>sensitive to quark contributions to nucleon spin</a:t>
            </a:r>
            <a:endParaRPr lang="en-US" sz="1800" b="0" dirty="0">
              <a:solidFill>
                <a:srgbClr val="000000"/>
              </a:solidFill>
            </a:endParaRP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4932040" y="836712"/>
            <a:ext cx="3672408" cy="461665"/>
          </a:xfrm>
          <a:prstGeom prst="rect">
            <a:avLst/>
          </a:prstGeom>
          <a:solidFill>
            <a:srgbClr val="BBE0E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000000"/>
                </a:solidFill>
                <a:sym typeface="Wingdings" charset="0"/>
              </a:rPr>
              <a:t>Spin-</a:t>
            </a:r>
            <a:r>
              <a:rPr lang="en-US" sz="2400" b="0" dirty="0">
                <a:solidFill>
                  <a:srgbClr val="000000"/>
                </a:solidFill>
                <a:sym typeface="Wingdings" charset="0"/>
              </a:rPr>
              <a:t>D</a:t>
            </a:r>
            <a:r>
              <a:rPr lang="en-US" sz="2400" b="0" dirty="0" smtClean="0">
                <a:solidFill>
                  <a:srgbClr val="000000"/>
                </a:solidFill>
                <a:sym typeface="Wingdings" charset="0"/>
              </a:rPr>
              <a:t>ependent Scattering</a:t>
            </a:r>
            <a:endParaRPr lang="en-US" sz="2400" b="0" dirty="0">
              <a:solidFill>
                <a:srgbClr val="000000"/>
              </a:solidFill>
              <a:sym typeface="Wingdin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302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  <p:bldP spid="1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3729"/>
            <a:ext cx="7772400" cy="1553453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Search for Dark Matter in NS-NS Mergers?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24146"/>
            <a:ext cx="6400800" cy="61702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C</a:t>
            </a:r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razy ideas for dark matter signatures</a:t>
            </a:r>
            <a:endParaRPr lang="en-US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3026362" y="6093296"/>
            <a:ext cx="5694099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JE,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Hektor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Hütsi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Kannike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Marzola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Raidal</a:t>
            </a:r>
            <a:r>
              <a:rPr lang="en-US" sz="1400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&amp;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Vaskonen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arXiv:1710.05540 </a:t>
            </a:r>
            <a:endParaRPr lang="en-US" sz="1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635666" y="6433591"/>
            <a:ext cx="5112798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JE,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Hütsi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Kannike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Marzola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Raidal</a:t>
            </a:r>
            <a:r>
              <a:rPr lang="en-US" sz="1400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&amp;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Vaskonen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arXiv:1804.01418 </a:t>
            </a:r>
            <a:endParaRPr lang="en-US" sz="1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4402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468"/>
            <a:ext cx="8229600" cy="897466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What Happens after the Merger?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395"/>
            <a:ext cx="4868333" cy="347993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NS cores orbit and oscillate radially during </a:t>
            </a:r>
            <a:r>
              <a:rPr lang="en-US" dirty="0" err="1" smtClean="0">
                <a:latin typeface="Times New Roman"/>
                <a:cs typeface="Times New Roman"/>
              </a:rPr>
              <a:t>ringdown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Characteristic spectrum of frequencies in GW emissions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Frequency peaks at stationary points in oscillations</a:t>
            </a:r>
          </a:p>
        </p:txBody>
      </p:sp>
      <p:pic>
        <p:nvPicPr>
          <p:cNvPr id="5" name="Picture 4" descr="Dis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7877"/>
            <a:ext cx="9144000" cy="2006825"/>
          </a:xfrm>
          <a:prstGeom prst="rect">
            <a:avLst/>
          </a:prstGeom>
        </p:spPr>
      </p:pic>
      <p:pic>
        <p:nvPicPr>
          <p:cNvPr id="6" name="Picture 5" descr="Examp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533" y="3213233"/>
            <a:ext cx="3733800" cy="3467100"/>
          </a:xfrm>
          <a:prstGeom prst="rect">
            <a:avLst/>
          </a:prstGeom>
          <a:solidFill>
            <a:srgbClr val="000066"/>
          </a:solidFill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38732" y="6417295"/>
            <a:ext cx="4410432" cy="307777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Takami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Rezzolla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&amp;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Baiotti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arXiv:1403.56720, 1412.3240 </a:t>
            </a:r>
            <a:endParaRPr lang="en-US" sz="1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383877" y="4823101"/>
            <a:ext cx="937614" cy="566309"/>
          </a:xfrm>
          <a:prstGeom prst="rect">
            <a:avLst/>
          </a:prstGeom>
          <a:solidFill>
            <a:srgbClr val="000066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Weakens</a:t>
            </a:r>
          </a:p>
          <a:p>
            <a:pPr algn="ctr"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in few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ms</a:t>
            </a:r>
            <a:endParaRPr lang="en-US" sz="1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9129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5067" y="156105"/>
            <a:ext cx="5825063" cy="114300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Toy Mechanical Model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98" y="3047977"/>
            <a:ext cx="4106024" cy="3149621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Neutron cores oscillate and rotate inside disc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Captures surprisingly well major features of strain fluctuations 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ModelTe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653" y="1524000"/>
            <a:ext cx="4725347" cy="5333999"/>
          </a:xfrm>
          <a:prstGeom prst="rect">
            <a:avLst/>
          </a:prstGeom>
          <a:solidFill>
            <a:srgbClr val="BBE0E3"/>
          </a:solidFill>
        </p:spPr>
      </p:pic>
      <p:pic>
        <p:nvPicPr>
          <p:cNvPr id="5" name="Picture 4" descr="Mod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97" y="156105"/>
            <a:ext cx="3013472" cy="2618141"/>
          </a:xfrm>
          <a:prstGeom prst="rect">
            <a:avLst/>
          </a:prstGeom>
          <a:solidFill>
            <a:srgbClr val="BBE0E3"/>
          </a:solidFill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32340" y="6417295"/>
            <a:ext cx="4410432" cy="307777"/>
          </a:xfrm>
          <a:prstGeom prst="rect">
            <a:avLst/>
          </a:prstGeom>
          <a:solidFill>
            <a:srgbClr val="FF00FF"/>
          </a:solidFill>
          <a:ln>
            <a:solidFill>
              <a:srgbClr val="FF00FF"/>
            </a:solidFill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Takami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Rezzolla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&amp;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Baiotti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arXiv:1403.56720, 1412.3240 </a:t>
            </a:r>
            <a:endParaRPr lang="en-US" sz="1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1041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3336" y="189973"/>
            <a:ext cx="5554133" cy="826029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Including Dark Matter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6" y="2302936"/>
            <a:ext cx="5384794" cy="3996266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Two pairs of oscillating cores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Reproduce results when no DM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disk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0" y="118530"/>
            <a:ext cx="2455337" cy="2109515"/>
          </a:xfrm>
          <a:prstGeom prst="rect">
            <a:avLst/>
          </a:prstGeom>
        </p:spPr>
      </p:pic>
      <p:pic>
        <p:nvPicPr>
          <p:cNvPr id="5" name="Picture 4" descr="hplu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957" y="4580470"/>
            <a:ext cx="3302000" cy="209126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 descr="Peak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00" y="1152121"/>
            <a:ext cx="3251193" cy="5705879"/>
          </a:xfrm>
          <a:prstGeom prst="rect">
            <a:avLst/>
          </a:prstGeom>
        </p:spPr>
      </p:pic>
      <p:pic>
        <p:nvPicPr>
          <p:cNvPr id="7" name="Picture 6" descr="Model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2" y="2889126"/>
            <a:ext cx="4866221" cy="1259492"/>
          </a:xfrm>
          <a:prstGeom prst="rect">
            <a:avLst/>
          </a:prstGeom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6" y="6425632"/>
            <a:ext cx="2456134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EHHKMRV, arXiv:1710.05540 </a:t>
            </a:r>
            <a:endParaRPr lang="en-US" sz="1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7467606" y="1109220"/>
            <a:ext cx="473958" cy="307777"/>
          </a:xfrm>
          <a:prstGeom prst="rect">
            <a:avLst/>
          </a:prstGeom>
          <a:solidFill>
            <a:srgbClr val="000066"/>
          </a:solidFill>
          <a:ln>
            <a:solidFill>
              <a:srgbClr val="000000"/>
            </a:solidFill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DM</a:t>
            </a:r>
            <a:endParaRPr lang="en-US" sz="1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570140" y="4315111"/>
            <a:ext cx="1581245" cy="307777"/>
          </a:xfrm>
          <a:prstGeom prst="rect">
            <a:avLst/>
          </a:prstGeom>
          <a:solidFill>
            <a:srgbClr val="000066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Weakens in few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ms</a:t>
            </a:r>
            <a:endParaRPr lang="en-US" sz="1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152633" y="6157867"/>
            <a:ext cx="2737361" cy="307777"/>
          </a:xfrm>
          <a:prstGeom prst="rect">
            <a:avLst/>
          </a:prstGeom>
          <a:solidFill>
            <a:srgbClr val="000066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2 peaks if unequal DM core masses</a:t>
            </a:r>
            <a:endParaRPr lang="en-US" sz="1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1822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252413" y="115888"/>
            <a:ext cx="8640762" cy="9366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latin typeface="Times New Roman" charset="0"/>
                <a:ea typeface="ＭＳ Ｐゴシック" charset="0"/>
                <a:cs typeface="Times New Roman" charset="0"/>
              </a:rPr>
              <a:t>Instability during Inflation?</a:t>
            </a:r>
            <a:endParaRPr lang="en-US" sz="54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25" y="1196975"/>
            <a:ext cx="8602663" cy="554513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Do inflation fluctuations drive us over the hill?</a:t>
            </a: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Then Fokker-Planck evolution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Do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AdS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regions eat us?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Disaster if so</a:t>
            </a:r>
          </a:p>
        </p:txBody>
      </p:sp>
      <p:pic>
        <p:nvPicPr>
          <p:cNvPr id="2" name="Picture 1" descr="F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149725"/>
            <a:ext cx="309721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0" name="Picture 4" descr="Zurek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06575"/>
            <a:ext cx="763270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Text Box 6"/>
          <p:cNvSpPr txBox="1">
            <a:spLocks noChangeArrowheads="1"/>
          </p:cNvSpPr>
          <p:nvPr/>
        </p:nvSpPr>
        <p:spPr bwMode="auto">
          <a:xfrm>
            <a:off x="4716463" y="1001713"/>
            <a:ext cx="4388040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>
                <a:solidFill>
                  <a:srgbClr val="FFFF00"/>
                </a:solidFill>
                <a:cs typeface="Times New Roman" charset="0"/>
              </a:rPr>
              <a:t>Hook, </a:t>
            </a:r>
            <a:r>
              <a:rPr lang="en-US" sz="1600" b="0" dirty="0" smtClean="0">
                <a:solidFill>
                  <a:srgbClr val="FFFF00"/>
                </a:solidFill>
                <a:cs typeface="Times New Roman" charset="0"/>
              </a:rPr>
              <a:t>Kearney, </a:t>
            </a:r>
            <a:r>
              <a:rPr lang="en-US" sz="1600" b="0" dirty="0" err="1">
                <a:solidFill>
                  <a:srgbClr val="FFFF00"/>
                </a:solidFill>
                <a:cs typeface="Times New Roman" charset="0"/>
              </a:rPr>
              <a:t>Shakya</a:t>
            </a:r>
            <a:r>
              <a:rPr lang="en-US" sz="1600" b="0" dirty="0">
                <a:solidFill>
                  <a:srgbClr val="FFFF00"/>
                </a:solidFill>
                <a:cs typeface="Times New Roman" charset="0"/>
              </a:rPr>
              <a:t> &amp; </a:t>
            </a:r>
            <a:r>
              <a:rPr lang="en-US" sz="1600" b="0" dirty="0" err="1">
                <a:solidFill>
                  <a:srgbClr val="FFFF00"/>
                </a:solidFill>
                <a:cs typeface="Times New Roman" charset="0"/>
              </a:rPr>
              <a:t>Zurek</a:t>
            </a:r>
            <a:r>
              <a:rPr lang="en-US" sz="1600" b="0" dirty="0">
                <a:solidFill>
                  <a:srgbClr val="FFFF00"/>
                </a:solidFill>
                <a:cs typeface="Times New Roman" charset="0"/>
              </a:rPr>
              <a:t>: arXiv:1404.5953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9512" y="5589240"/>
            <a:ext cx="6339596" cy="584776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 dirty="0">
                <a:solidFill>
                  <a:srgbClr val="FFFF00"/>
                </a:solidFill>
                <a:cs typeface="Times New Roman" charset="0"/>
              </a:rPr>
              <a:t>Stabilize vacuum with </a:t>
            </a:r>
            <a:r>
              <a:rPr lang="en-US" b="0" dirty="0" smtClean="0">
                <a:solidFill>
                  <a:srgbClr val="FFFF00"/>
                </a:solidFill>
                <a:cs typeface="Times New Roman" charset="0"/>
              </a:rPr>
              <a:t>BSM physics?</a:t>
            </a:r>
            <a:endParaRPr lang="en-US" b="0" dirty="0">
              <a:solidFill>
                <a:srgbClr val="FFFF00"/>
              </a:solidFill>
              <a:cs typeface="Times New Roman" charset="0"/>
            </a:endParaRP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 flipV="1">
            <a:off x="2411760" y="1556792"/>
            <a:ext cx="2159917" cy="136758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62350" y="6237312"/>
            <a:ext cx="6201938" cy="58477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 dirty="0" smtClean="0">
                <a:solidFill>
                  <a:srgbClr val="FFFF00"/>
                </a:solidFill>
                <a:cs typeface="Times New Roman" charset="0"/>
              </a:rPr>
              <a:t>“Build a wall” with </a:t>
            </a:r>
            <a:r>
              <a:rPr lang="en-US" b="0" dirty="0" err="1" smtClean="0">
                <a:solidFill>
                  <a:srgbClr val="FFFF00"/>
                </a:solidFill>
                <a:cs typeface="Times New Roman" charset="0"/>
              </a:rPr>
              <a:t>supersymmetry</a:t>
            </a:r>
            <a:r>
              <a:rPr lang="en-US" b="0" dirty="0" smtClean="0">
                <a:solidFill>
                  <a:srgbClr val="FFFF00"/>
                </a:solidFill>
                <a:cs typeface="Times New Roman" charset="0"/>
              </a:rPr>
              <a:t>?</a:t>
            </a:r>
            <a:endParaRPr lang="en-US" b="0" dirty="0">
              <a:solidFill>
                <a:srgbClr val="FFFF00"/>
              </a:solidFill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321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Models for Massive DM Cores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65104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Conversion of neutron to heavier DM particle inside NS: </a:t>
            </a:r>
            <a:r>
              <a:rPr lang="en-US" i="1" dirty="0" smtClean="0">
                <a:latin typeface="Times New Roman"/>
                <a:cs typeface="Times New Roman"/>
              </a:rPr>
              <a:t>n</a:t>
            </a:r>
            <a:r>
              <a:rPr lang="en-US" dirty="0" smtClean="0">
                <a:latin typeface="Times New Roman"/>
                <a:cs typeface="Times New Roman"/>
              </a:rPr>
              <a:t> on Fermi surface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χ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Bremsstrahlung of lighter DM particle:</a:t>
            </a:r>
          </a:p>
          <a:p>
            <a:pPr marL="0" indent="0">
              <a:buNone/>
            </a:pPr>
            <a:r>
              <a:rPr lang="en-US" i="1" dirty="0" smtClean="0">
                <a:latin typeface="Times New Roman"/>
                <a:cs typeface="Times New Roman"/>
              </a:rPr>
              <a:t>	n + n </a:t>
            </a:r>
            <a:r>
              <a:rPr lang="en-US" i="1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i="1" dirty="0" smtClean="0">
                <a:latin typeface="Times New Roman"/>
                <a:cs typeface="Times New Roman"/>
              </a:rPr>
              <a:t>n + n + </a:t>
            </a:r>
            <a:r>
              <a:rPr lang="en-US" dirty="0" err="1" smtClean="0">
                <a:latin typeface="Times New Roman"/>
                <a:cs typeface="Times New Roman"/>
              </a:rPr>
              <a:t>χ</a:t>
            </a:r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DM mass fraction ~ 5% possible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Merger of DM star with conventional star before/after becoming NS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DM fraction may depend on age, environment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3635666" y="6433591"/>
            <a:ext cx="5112798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JE,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Hütsi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Kannike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Marzola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Raidal</a:t>
            </a:r>
            <a:r>
              <a:rPr lang="en-US" sz="1400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&amp;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Vaskonen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arXiv:1804.01418 </a:t>
            </a:r>
            <a:endParaRPr lang="en-US" sz="1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0254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>
                <a:latin typeface="Times New Roman"/>
                <a:cs typeface="Times New Roman"/>
              </a:rPr>
              <a:t>DM Effects on NS </a:t>
            </a:r>
            <a:r>
              <a:rPr lang="en-US" dirty="0" smtClean="0">
                <a:latin typeface="Times New Roman"/>
                <a:cs typeface="Times New Roman"/>
              </a:rPr>
              <a:t>Properties</a:t>
            </a:r>
            <a:br>
              <a:rPr lang="en-US" dirty="0" smtClean="0">
                <a:latin typeface="Times New Roman"/>
                <a:cs typeface="Times New Roman"/>
              </a:rPr>
            </a:br>
            <a:r>
              <a:rPr lang="en-US" sz="3200" dirty="0" smtClean="0">
                <a:latin typeface="Times New Roman"/>
                <a:cs typeface="Times New Roman"/>
              </a:rPr>
              <a:t>for various nuclear equations of state (EOS)</a:t>
            </a:r>
            <a:endParaRPr lang="en-US" sz="3200" dirty="0">
              <a:latin typeface="Times New Roman"/>
              <a:cs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535113"/>
            <a:ext cx="4245868" cy="63976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ctr"/>
            <a:r>
              <a:rPr lang="en-US" sz="2800" b="0" dirty="0" smtClean="0">
                <a:latin typeface="Times New Roman"/>
                <a:cs typeface="Times New Roman"/>
              </a:rPr>
              <a:t>Effects on mass and radius</a:t>
            </a:r>
            <a:endParaRPr lang="en-US" sz="2800" b="0" dirty="0">
              <a:latin typeface="Times New Roman"/>
              <a:cs typeface="Times New Roman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2276872"/>
            <a:ext cx="4245868" cy="439248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en-US" sz="3200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Maximum mass, radius decrease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Potential issue for some EOS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247455" cy="63976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algn="ctr"/>
            <a:r>
              <a:rPr lang="en-US" sz="2800" b="0" dirty="0" smtClean="0">
                <a:latin typeface="Times New Roman"/>
                <a:cs typeface="Times New Roman"/>
              </a:rPr>
              <a:t>Effect on tidal deformability</a:t>
            </a:r>
            <a:endParaRPr lang="en-US" sz="2800" b="0" dirty="0">
              <a:latin typeface="Times New Roman"/>
              <a:cs typeface="Times New Roman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76872"/>
            <a:ext cx="4247455" cy="439248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sz="3200" dirty="0" smtClean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dirty="0" smtClean="0">
                <a:latin typeface="Times New Roman"/>
                <a:cs typeface="Times New Roman"/>
              </a:rPr>
              <a:t>Decrease in tidal deformability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Potential constraint on EOS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6" descr="RM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08148"/>
            <a:ext cx="4176464" cy="3239072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9" name="Picture 8" descr="FL14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542" y="2306861"/>
            <a:ext cx="4190938" cy="323381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635666" y="6433591"/>
            <a:ext cx="5112798" cy="307777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JE,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Hütsi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Kannike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Marzola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Raidal</a:t>
            </a:r>
            <a:r>
              <a:rPr lang="en-US" sz="1400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&amp; </a:t>
            </a:r>
            <a:r>
              <a:rPr lang="en-US" sz="1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Vaskonen</a:t>
            </a:r>
            <a:r>
              <a:rPr lang="en-US" sz="1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arXiv:1804.01418 </a:t>
            </a:r>
            <a:endParaRPr lang="en-US" sz="1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8749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Summary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32" y="1600200"/>
            <a:ext cx="8532440" cy="499715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The Big Bang raises many problems needing physics beyond the Standard Model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Address them in smaller bangs: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LHC						</a:t>
            </a:r>
            <a:r>
              <a:rPr lang="en-US" dirty="0" err="1" smtClean="0">
                <a:latin typeface="Times New Roman"/>
                <a:cs typeface="Times New Roman"/>
              </a:rPr>
              <a:t>TeV</a:t>
            </a:r>
            <a:endParaRPr lang="en-US" dirty="0" smtClean="0">
              <a:latin typeface="Times New Roman"/>
              <a:cs typeface="Times New Roman"/>
            </a:endParaRP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Direct dark matter searches		</a:t>
            </a:r>
            <a:r>
              <a:rPr lang="en-US" dirty="0" err="1" smtClean="0">
                <a:latin typeface="Times New Roman"/>
                <a:cs typeface="Times New Roman"/>
              </a:rPr>
              <a:t>keV</a:t>
            </a:r>
            <a:endParaRPr lang="en-US" dirty="0" smtClean="0">
              <a:latin typeface="Times New Roman"/>
              <a:cs typeface="Times New Roman"/>
            </a:endParaRP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Indirect dark matter searches		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endParaRPr lang="en-US" dirty="0" smtClean="0">
              <a:latin typeface="Times New Roman"/>
              <a:cs typeface="Times New Roman"/>
            </a:endParaRP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CMB						10</a:t>
            </a:r>
            <a:r>
              <a:rPr lang="en-US" baseline="30000" dirty="0" smtClean="0">
                <a:latin typeface="Times New Roman"/>
                <a:cs typeface="Times New Roman"/>
              </a:rPr>
              <a:t>15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r>
              <a:rPr lang="en-US" dirty="0" smtClean="0">
                <a:latin typeface="Times New Roman"/>
                <a:cs typeface="Times New Roman"/>
              </a:rPr>
              <a:t> ?</a:t>
            </a:r>
          </a:p>
          <a:p>
            <a:pPr lvl="1"/>
            <a:r>
              <a:rPr lang="en-US" dirty="0">
                <a:latin typeface="Times New Roman"/>
                <a:cs typeface="Times New Roman"/>
              </a:rPr>
              <a:t>Black hole and neutron star mergers	</a:t>
            </a:r>
            <a:r>
              <a:rPr lang="en-US" dirty="0" err="1">
                <a:latin typeface="Times New Roman"/>
                <a:cs typeface="Times New Roman"/>
              </a:rPr>
              <a:t>M</a:t>
            </a:r>
            <a:r>
              <a:rPr lang="en-US" baseline="-25000" dirty="0" err="1">
                <a:latin typeface="Times New Roman"/>
                <a:cs typeface="Times New Roman"/>
              </a:rPr>
              <a:t>Planck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?</a:t>
            </a:r>
          </a:p>
          <a:p>
            <a:r>
              <a:rPr lang="en-US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“Per </a:t>
            </a:r>
            <a:r>
              <a:rPr lang="en-US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ardua</a:t>
            </a:r>
            <a:r>
              <a:rPr lang="en-US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ad </a:t>
            </a:r>
            <a:r>
              <a:rPr lang="en-US" b="1" i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astra</a:t>
            </a:r>
            <a:r>
              <a:rPr lang="en-US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” - By struggles to the stars</a:t>
            </a:r>
            <a:endParaRPr lang="en-US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3612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" y="274638"/>
            <a:ext cx="8435280" cy="922114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Dark Matter Models for e</a:t>
            </a:r>
            <a:r>
              <a:rPr lang="en-US" baseline="30000" dirty="0" smtClean="0">
                <a:latin typeface="Times New Roman"/>
                <a:cs typeface="Times New Roman"/>
              </a:rPr>
              <a:t>+</a:t>
            </a:r>
            <a:r>
              <a:rPr lang="en-US" dirty="0" smtClean="0">
                <a:latin typeface="Times New Roman"/>
                <a:cs typeface="Times New Roman"/>
              </a:rPr>
              <a:t> Spectrum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SalatiBestFi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1" y="1484784"/>
            <a:ext cx="8957307" cy="4464496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5364088" y="6165304"/>
            <a:ext cx="3428493" cy="369332"/>
          </a:xfrm>
          <a:prstGeom prst="rect">
            <a:avLst/>
          </a:prstGeom>
          <a:solidFill>
            <a:srgbClr val="FF00FF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rgbClr val="FFFF00"/>
                </a:solidFill>
              </a:rPr>
              <a:t>Boudeaud</a:t>
            </a:r>
            <a:r>
              <a:rPr lang="en-US" sz="1800" b="0" dirty="0" smtClean="0">
                <a:solidFill>
                  <a:srgbClr val="FFFF00"/>
                </a:solidFill>
              </a:rPr>
              <a:t> et al., arXiv:1612.03924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112" y="5661248"/>
            <a:ext cx="3236784" cy="1040285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0" dirty="0" smtClean="0"/>
              <a:t> Not up-to-date</a:t>
            </a:r>
          </a:p>
          <a:p>
            <a:r>
              <a:rPr lang="en-US" sz="2800" b="0" dirty="0"/>
              <a:t> </a:t>
            </a:r>
            <a:r>
              <a:rPr lang="en-US" sz="2800" b="0" dirty="0" smtClean="0"/>
              <a:t>Illustrates problems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400567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BBE0E3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Fits to DM Annihilations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Picture 4" descr="SalatiDMPositr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496965"/>
            <a:ext cx="6228184" cy="517239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844824"/>
            <a:ext cx="2880320" cy="4032448"/>
          </a:xfrm>
          <a:solidFill>
            <a:srgbClr val="BBE0E3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2400" dirty="0" smtClean="0">
                <a:latin typeface="Times New Roman"/>
                <a:cs typeface="Times New Roman"/>
              </a:rPr>
              <a:t>Annihilation mainly into bb, some admixture of </a:t>
            </a:r>
            <a:r>
              <a:rPr lang="en-US" sz="2400" dirty="0" err="1" smtClean="0">
                <a:latin typeface="Times New Roman"/>
                <a:cs typeface="Times New Roman"/>
              </a:rPr>
              <a:t>e</a:t>
            </a:r>
            <a:r>
              <a:rPr lang="en-US" sz="2400" baseline="30000" dirty="0" err="1" smtClean="0">
                <a:latin typeface="Times New Roman"/>
                <a:cs typeface="Times New Roman"/>
              </a:rPr>
              <a:t>+</a:t>
            </a:r>
            <a:r>
              <a:rPr lang="en-US" sz="2400" dirty="0" err="1" smtClean="0">
                <a:latin typeface="Times New Roman"/>
                <a:cs typeface="Times New Roman"/>
              </a:rPr>
              <a:t>e</a:t>
            </a:r>
            <a:r>
              <a:rPr lang="en-US" sz="2400" baseline="30000" dirty="0" smtClean="0">
                <a:latin typeface="Times New Roman"/>
                <a:cs typeface="Times New Roman"/>
              </a:rPr>
              <a:t>-</a:t>
            </a:r>
            <a:r>
              <a:rPr lang="en-US" sz="2400" dirty="0" smtClean="0">
                <a:latin typeface="Times New Roman"/>
                <a:cs typeface="Times New Roman"/>
              </a:rPr>
              <a:t>, </a:t>
            </a:r>
            <a:r>
              <a:rPr lang="en-US" sz="2400" dirty="0" err="1" smtClean="0">
                <a:latin typeface="Times New Roman"/>
                <a:cs typeface="Times New Roman"/>
              </a:rPr>
              <a:t>μ</a:t>
            </a:r>
            <a:r>
              <a:rPr lang="en-US" sz="2400" baseline="30000" dirty="0" err="1" smtClean="0">
                <a:latin typeface="Times New Roman"/>
                <a:cs typeface="Times New Roman"/>
              </a:rPr>
              <a:t>+</a:t>
            </a:r>
            <a:r>
              <a:rPr lang="en-US" sz="2400" dirty="0" err="1" smtClean="0">
                <a:latin typeface="Times New Roman"/>
                <a:cs typeface="Times New Roman"/>
              </a:rPr>
              <a:t>μ</a:t>
            </a:r>
            <a:r>
              <a:rPr lang="en-US" sz="2400" baseline="30000" dirty="0" smtClean="0">
                <a:latin typeface="Times New Roman"/>
                <a:cs typeface="Times New Roman"/>
              </a:rPr>
              <a:t>-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Different cosmic ray models</a:t>
            </a:r>
          </a:p>
          <a:p>
            <a:r>
              <a:rPr lang="en-US" sz="2400" dirty="0" smtClean="0">
                <a:latin typeface="Times New Roman"/>
                <a:cs typeface="Times New Roman"/>
              </a:rPr>
              <a:t>Different solar potentials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Annihilation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σ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= 272 </a:t>
            </a:r>
            <a:r>
              <a:rPr lang="en-US" sz="2400" b="1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✕</a:t>
            </a:r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thermal</a:t>
            </a:r>
            <a:endParaRPr lang="en-US" sz="24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6237312"/>
            <a:ext cx="3428493" cy="369332"/>
          </a:xfrm>
          <a:prstGeom prst="rect">
            <a:avLst/>
          </a:prstGeom>
          <a:solidFill>
            <a:srgbClr val="FF00FF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rgbClr val="FFFF00"/>
                </a:solidFill>
              </a:rPr>
              <a:t>Boudeaud</a:t>
            </a:r>
            <a:r>
              <a:rPr lang="en-US" sz="1800" b="0" dirty="0" smtClean="0">
                <a:solidFill>
                  <a:srgbClr val="FFFF00"/>
                </a:solidFill>
              </a:rPr>
              <a:t> et al., arXiv:1612.03924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1198" y="188721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0" dirty="0" smtClean="0"/>
              <a:t>_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308859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ositronFlux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8540089" cy="6165304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Cosmic-Ray Positrons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3768" y="4077072"/>
            <a:ext cx="2634455" cy="58477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Dark Matter?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94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Diffuse </a:t>
            </a:r>
            <a:r>
              <a:rPr lang="en-US" dirty="0" err="1" smtClean="0">
                <a:latin typeface="Times New Roman"/>
                <a:cs typeface="Times New Roman"/>
              </a:rPr>
              <a:t>γ</a:t>
            </a:r>
            <a:r>
              <a:rPr lang="en-US" dirty="0" smtClean="0">
                <a:latin typeface="Times New Roman"/>
                <a:cs typeface="Times New Roman"/>
              </a:rPr>
              <a:t> Emission near Pulsars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err="1" smtClean="0">
                <a:latin typeface="Times New Roman"/>
                <a:cs typeface="Times New Roman"/>
              </a:rPr>
              <a:t>Absrorption</a:t>
            </a:r>
            <a:r>
              <a:rPr lang="en-US" dirty="0" smtClean="0">
                <a:latin typeface="Times New Roman"/>
                <a:cs typeface="Times New Roman"/>
              </a:rPr>
              <a:t> of lower-energy </a:t>
            </a:r>
            <a:r>
              <a:rPr lang="en-US" dirty="0" err="1" smtClean="0">
                <a:latin typeface="Times New Roman"/>
                <a:cs typeface="Times New Roman"/>
              </a:rPr>
              <a:t>γ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5" name="Picture 4" descr="HAWCGeomet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57442"/>
            <a:ext cx="8096796" cy="443991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51920" y="116632"/>
            <a:ext cx="5112961" cy="369332"/>
          </a:xfrm>
          <a:prstGeom prst="rect">
            <a:avLst/>
          </a:prstGeom>
          <a:solidFill>
            <a:srgbClr val="FF00FF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HAWC Collaboration, DOI:10.1126/science.aan4880</a:t>
            </a:r>
            <a:endParaRPr lang="en-US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1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Effect on Pulsar Positron Spectrum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HAW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01" y="1658053"/>
            <a:ext cx="7698023" cy="499168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51920" y="116632"/>
            <a:ext cx="5112961" cy="369332"/>
          </a:xfrm>
          <a:prstGeom prst="rect">
            <a:avLst/>
          </a:prstGeom>
          <a:solidFill>
            <a:srgbClr val="FF00FF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FFFF00"/>
                </a:solidFill>
              </a:rPr>
              <a:t>HAWC Collaboration, DOI:10.1126/science.aan4880</a:t>
            </a:r>
            <a:endParaRPr lang="en-US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76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calBubb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16632"/>
            <a:ext cx="6336704" cy="583264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060848"/>
            <a:ext cx="2592288" cy="3725954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/>
                <a:cs typeface="Times New Roman"/>
              </a:rPr>
              <a:t>We live in a local bubble</a:t>
            </a:r>
          </a:p>
          <a:p>
            <a:r>
              <a:rPr lang="en-US" sz="2800" dirty="0" smtClean="0">
                <a:latin typeface="Times New Roman"/>
                <a:cs typeface="Times New Roman"/>
              </a:rPr>
              <a:t>Excavated by many supernovae in ‘recent’ past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Opportunity for AMS?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562670"/>
            <a:ext cx="3096344" cy="1354162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A Tough</a:t>
            </a:r>
            <a:br>
              <a:rPr lang="en-US" sz="3600" dirty="0" smtClean="0">
                <a:latin typeface="Times New Roman"/>
                <a:cs typeface="Times New Roman"/>
              </a:rPr>
            </a:br>
            <a:r>
              <a:rPr lang="en-US" sz="3600" dirty="0" err="1" smtClean="0">
                <a:latin typeface="Times New Roman"/>
                <a:cs typeface="Times New Roman"/>
              </a:rPr>
              <a:t>Neighbourhood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5877272"/>
            <a:ext cx="5472608" cy="646331"/>
          </a:xfrm>
          <a:prstGeom prst="rect">
            <a:avLst/>
          </a:prstGeom>
          <a:solidFill>
            <a:srgbClr val="BBE0E3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800" b="0" dirty="0" smtClean="0"/>
              <a:t>“16 </a:t>
            </a:r>
            <a:r>
              <a:rPr lang="en-US" sz="1800" b="0" dirty="0"/>
              <a:t>supernovae have exploded during the past 13 million years within the boundaries of the Local Bubble</a:t>
            </a:r>
            <a:r>
              <a:rPr lang="en-US" sz="1800" b="0" dirty="0" smtClean="0"/>
              <a:t>.”</a:t>
            </a:r>
            <a:endParaRPr lang="en-US" sz="1800" b="0" dirty="0"/>
          </a:p>
        </p:txBody>
      </p:sp>
      <p:sp>
        <p:nvSpPr>
          <p:cNvPr id="7" name="TextBox 6"/>
          <p:cNvSpPr txBox="1"/>
          <p:nvPr/>
        </p:nvSpPr>
        <p:spPr>
          <a:xfrm>
            <a:off x="5165760" y="6330806"/>
            <a:ext cx="3654712" cy="338554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Breitschwerdt</a:t>
            </a:r>
            <a:r>
              <a:rPr lang="en-US" sz="1600" b="0" dirty="0" smtClean="0">
                <a:solidFill>
                  <a:srgbClr val="FFFF00"/>
                </a:solidFill>
              </a:rPr>
              <a:t> et al, Nature 532, 73 (2016) 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7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680" y="274638"/>
            <a:ext cx="86868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4000" dirty="0" smtClean="0">
                <a:latin typeface="Times New Roman"/>
                <a:cs typeface="Times New Roman"/>
              </a:rPr>
              <a:t>Inhomogeneous Diffusion Coefficient?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More similar to AMS-</a:t>
            </a:r>
            <a:r>
              <a:rPr lang="en-US" dirty="0">
                <a:latin typeface="Times New Roman"/>
                <a:cs typeface="Times New Roman"/>
              </a:rPr>
              <a:t>02 spectrum </a:t>
            </a:r>
            <a:r>
              <a:rPr lang="en-US" dirty="0" smtClean="0">
                <a:latin typeface="Times New Roman"/>
                <a:cs typeface="Times New Roman"/>
              </a:rPr>
              <a:t>with spatial dependence </a:t>
            </a:r>
            <a:r>
              <a:rPr lang="en-US" dirty="0">
                <a:latin typeface="Times New Roman"/>
                <a:cs typeface="Times New Roman"/>
              </a:rPr>
              <a:t>of diffusion </a:t>
            </a:r>
            <a:r>
              <a:rPr lang="en-US" dirty="0" smtClean="0">
                <a:latin typeface="Times New Roman"/>
                <a:cs typeface="Times New Roman"/>
              </a:rPr>
              <a:t>coefficient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Better fit including secondary production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Profumo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84" y="2636912"/>
            <a:ext cx="4067973" cy="30028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pic>
        <p:nvPicPr>
          <p:cNvPr id="6" name="Picture 5" descr="Profum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499" y="2636912"/>
            <a:ext cx="4104957" cy="30243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2627784" y="6309320"/>
            <a:ext cx="6230266" cy="369332"/>
          </a:xfrm>
          <a:prstGeom prst="rect">
            <a:avLst/>
          </a:prstGeom>
          <a:solidFill>
            <a:srgbClr val="FF00FF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rgbClr val="FFFF00"/>
                </a:solidFill>
              </a:rPr>
              <a:t>Profumo</a:t>
            </a:r>
            <a:r>
              <a:rPr lang="en-US" sz="1800" b="0" dirty="0" smtClean="0">
                <a:solidFill>
                  <a:srgbClr val="FFFF00"/>
                </a:solidFill>
              </a:rPr>
              <a:t>, </a:t>
            </a:r>
            <a:r>
              <a:rPr lang="en-US" sz="1800" b="0" dirty="0" err="1" smtClean="0">
                <a:solidFill>
                  <a:srgbClr val="FFFF00"/>
                </a:solidFill>
              </a:rPr>
              <a:t>ReynosCordova</a:t>
            </a:r>
            <a:r>
              <a:rPr lang="en-US" sz="1800" b="0" dirty="0" smtClean="0">
                <a:solidFill>
                  <a:srgbClr val="FFFF00"/>
                </a:solidFill>
              </a:rPr>
              <a:t>, </a:t>
            </a:r>
            <a:r>
              <a:rPr lang="en-US" sz="1800" b="0" dirty="0" err="1" smtClean="0">
                <a:solidFill>
                  <a:srgbClr val="FFFF00"/>
                </a:solidFill>
              </a:rPr>
              <a:t>Kaaz</a:t>
            </a:r>
            <a:r>
              <a:rPr lang="en-US" sz="1800" b="0" dirty="0" smtClean="0">
                <a:solidFill>
                  <a:srgbClr val="FFFF00"/>
                </a:solidFill>
              </a:rPr>
              <a:t> &amp; Silverman, arXiv:1803.09731</a:t>
            </a:r>
            <a:endParaRPr lang="en-US" sz="18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84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7220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latin typeface="Times New Roman"/>
                <a:cs typeface="Times New Roman"/>
              </a:rPr>
              <a:t>Standard Model as an Effective Field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65104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Supplement Standard Model with higher-dimensional interactions generated by new physics at scale </a:t>
            </a:r>
            <a:r>
              <a:rPr lang="en-US" dirty="0" err="1" smtClean="0">
                <a:latin typeface="Times New Roman"/>
                <a:cs typeface="Times New Roman"/>
              </a:rPr>
              <a:t>Λ</a:t>
            </a:r>
            <a:endParaRPr lang="en-US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Leading dimension-6 operators:</a:t>
            </a:r>
          </a:p>
          <a:p>
            <a:pPr eaLnBrk="1" hangingPunct="1"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Use data to constrain operator coefficients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Look for indirect effects of physics beyond the Standard Model</a:t>
            </a:r>
          </a:p>
        </p:txBody>
      </p:sp>
      <p:pic>
        <p:nvPicPr>
          <p:cNvPr id="4" name="Picture 3" descr="SMEFTformul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365104"/>
            <a:ext cx="3553083" cy="792088"/>
          </a:xfrm>
          <a:prstGeom prst="rect">
            <a:avLst/>
          </a:prstGeom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44208" y="3429000"/>
            <a:ext cx="2508018" cy="338554"/>
          </a:xfrm>
          <a:prstGeom prst="rect">
            <a:avLst/>
          </a:prstGeom>
          <a:solidFill>
            <a:srgbClr val="FF00CC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Buchmueller</a:t>
            </a:r>
            <a:r>
              <a:rPr lang="en-US" sz="1600" b="0" dirty="0" smtClean="0">
                <a:solidFill>
                  <a:srgbClr val="FFFF00"/>
                </a:solidFill>
              </a:rPr>
              <a:t> &amp; Wyler, 1986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02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alatiAntiprot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7645232" cy="58772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9512" y="6381328"/>
            <a:ext cx="3133528" cy="369332"/>
          </a:xfrm>
          <a:prstGeom prst="rect">
            <a:avLst/>
          </a:prstGeom>
          <a:solidFill>
            <a:srgbClr val="FF00FF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rgbClr val="FFFF00"/>
                </a:solidFill>
              </a:rPr>
              <a:t>Giesen</a:t>
            </a:r>
            <a:r>
              <a:rPr lang="en-US" sz="1800" b="0" dirty="0" smtClean="0">
                <a:solidFill>
                  <a:srgbClr val="FFFF00"/>
                </a:solidFill>
              </a:rPr>
              <a:t> et al., arXiv:1504.04276</a:t>
            </a:r>
            <a:endParaRPr lang="en-US" sz="1800" b="0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8" y="44624"/>
            <a:ext cx="8964488" cy="864096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z="4000" dirty="0" smtClean="0">
                <a:latin typeface="Times New Roman"/>
                <a:cs typeface="Times New Roman"/>
              </a:rPr>
              <a:t>Antiprotons Compatible with Cosmic Rays</a:t>
            </a:r>
            <a:endParaRPr lang="en-US" sz="4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925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107950" y="260350"/>
            <a:ext cx="8891588" cy="11525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000">
                <a:latin typeface="Times New Roman" charset="0"/>
                <a:ea typeface="ＭＳ Ｐゴシック" charset="0"/>
                <a:cs typeface="Times New Roman" charset="0"/>
              </a:rPr>
              <a:t>Cosmological Inflation in Light of Planck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557338"/>
            <a:ext cx="8856663" cy="518477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 eaLnBrk="1" hangingPunct="1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sz="5400" dirty="0" smtClean="0">
              <a:latin typeface="Times New Roman"/>
              <a:cs typeface="Times New Roman"/>
            </a:endParaRPr>
          </a:p>
          <a:p>
            <a:pPr marL="0" indent="0" algn="ctr" eaLnBrk="1" hangingPunct="1">
              <a:buNone/>
              <a:defRPr/>
            </a:pPr>
            <a:r>
              <a:rPr lang="en-US" sz="3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A scalar in the sky? </a:t>
            </a:r>
            <a:r>
              <a:rPr lang="en-US" sz="3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Supersymmetry</a:t>
            </a:r>
            <a:r>
              <a:rPr lang="en-US" sz="3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/</a:t>
            </a:r>
            <a:r>
              <a:rPr lang="en-US" sz="3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supergravity</a:t>
            </a:r>
            <a:r>
              <a:rPr lang="en-US" sz="3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?</a:t>
            </a:r>
          </a:p>
        </p:txBody>
      </p:sp>
      <p:pic>
        <p:nvPicPr>
          <p:cNvPr id="48131" name="Picture 4" descr="Plan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592263"/>
            <a:ext cx="8769350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665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10" descr="Planckspectru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28775"/>
            <a:ext cx="8459788" cy="503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7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295400"/>
          </a:xfrm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fr-FR" sz="4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The Spectrum of Fluctuations in the </a:t>
            </a:r>
            <a:r>
              <a:rPr lang="fr-FR" sz="4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Cosmic</a:t>
            </a:r>
            <a:r>
              <a:rPr lang="fr-FR" sz="4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fr-FR" sz="40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Microwave</a:t>
            </a:r>
            <a:r>
              <a:rPr lang="fr-FR" sz="40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Background</a:t>
            </a:r>
            <a:endParaRPr lang="fr-FR" sz="4000" dirty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grpSp>
        <p:nvGrpSpPr>
          <p:cNvPr id="78857" name="Group 9"/>
          <p:cNvGrpSpPr>
            <a:grpSpLocks/>
          </p:cNvGrpSpPr>
          <p:nvPr/>
        </p:nvGrpSpPr>
        <p:grpSpPr bwMode="auto">
          <a:xfrm>
            <a:off x="1330325" y="1700213"/>
            <a:ext cx="4343400" cy="1800225"/>
            <a:chOff x="1055" y="1162"/>
            <a:chExt cx="2736" cy="1134"/>
          </a:xfrm>
        </p:grpSpPr>
        <p:sp>
          <p:nvSpPr>
            <p:cNvPr id="78855" name="Text Box 7"/>
            <p:cNvSpPr txBox="1">
              <a:spLocks noChangeArrowheads="1"/>
            </p:cNvSpPr>
            <p:nvPr/>
          </p:nvSpPr>
          <p:spPr bwMode="auto">
            <a:xfrm>
              <a:off x="1055" y="1162"/>
              <a:ext cx="2736" cy="65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en-US" sz="2800" b="0" dirty="0">
                  <a:solidFill>
                    <a:srgbClr val="FFFF00"/>
                  </a:solidFill>
                  <a:latin typeface="Times New Roman"/>
                  <a:cs typeface="Times New Roman"/>
                </a:rPr>
                <a:t>The position of the first peak</a:t>
              </a:r>
            </a:p>
            <a:p>
              <a:pPr algn="ctr">
                <a:buFontTx/>
                <a:buNone/>
                <a:defRPr/>
              </a:pPr>
              <a:r>
                <a:rPr lang="fr-FR" sz="2800" dirty="0">
                  <a:solidFill>
                    <a:srgbClr val="FFFF00"/>
                  </a:solidFill>
                  <a:cs typeface="Times New Roman" charset="0"/>
                  <a:sym typeface="Wingdings" charset="0"/>
                </a:rPr>
                <a:t></a:t>
              </a:r>
              <a:r>
                <a:rPr lang="en-US" sz="2800" b="0" dirty="0">
                  <a:solidFill>
                    <a:srgbClr val="FFFF00"/>
                  </a:solidFill>
                  <a:latin typeface="Times New Roman"/>
                  <a:cs typeface="Times New Roman"/>
                </a:rPr>
                <a:t> total density </a:t>
              </a:r>
              <a:r>
                <a:rPr lang="el-GR" sz="2800" b="0" dirty="0">
                  <a:solidFill>
                    <a:srgbClr val="FFFF00"/>
                  </a:solidFill>
                  <a:latin typeface="Times New Roman"/>
                  <a:cs typeface="Times New Roman"/>
                </a:rPr>
                <a:t>Ω</a:t>
              </a:r>
              <a:r>
                <a:rPr lang="fr-FR" sz="2800" b="0" baseline="-25000" dirty="0" err="1">
                  <a:solidFill>
                    <a:srgbClr val="FFFF00"/>
                  </a:solidFill>
                  <a:latin typeface="Times New Roman"/>
                  <a:cs typeface="Times New Roman"/>
                </a:rPr>
                <a:t>Tot</a:t>
              </a:r>
              <a:r>
                <a:rPr lang="fr-FR" sz="2800" b="0" dirty="0">
                  <a:solidFill>
                    <a:srgbClr val="FFFF00"/>
                  </a:solidFill>
                  <a:latin typeface="Times New Roman"/>
                  <a:cs typeface="Times New Roman"/>
                </a:rPr>
                <a:t> </a:t>
              </a:r>
            </a:p>
          </p:txBody>
        </p:sp>
        <p:sp>
          <p:nvSpPr>
            <p:cNvPr id="78856" name="AutoShape 8"/>
            <p:cNvSpPr>
              <a:spLocks noChangeArrowheads="1"/>
            </p:cNvSpPr>
            <p:nvPr/>
          </p:nvSpPr>
          <p:spPr bwMode="auto">
            <a:xfrm>
              <a:off x="2023" y="1990"/>
              <a:ext cx="765" cy="306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800" b="0">
                <a:latin typeface="Times New Roman"/>
                <a:cs typeface="Times New Roman"/>
              </a:endParaRPr>
            </a:p>
          </p:txBody>
        </p:sp>
      </p:grpSp>
      <p:grpSp>
        <p:nvGrpSpPr>
          <p:cNvPr id="78860" name="Group 12"/>
          <p:cNvGrpSpPr>
            <a:grpSpLocks/>
          </p:cNvGrpSpPr>
          <p:nvPr/>
        </p:nvGrpSpPr>
        <p:grpSpPr bwMode="auto">
          <a:xfrm>
            <a:off x="5048250" y="2795588"/>
            <a:ext cx="3340100" cy="3055937"/>
            <a:chOff x="3975" y="1816"/>
            <a:chExt cx="2104" cy="1925"/>
          </a:xfrm>
        </p:grpSpPr>
        <p:sp>
          <p:nvSpPr>
            <p:cNvPr id="78858" name="Text Box 10"/>
            <p:cNvSpPr txBox="1">
              <a:spLocks noChangeArrowheads="1"/>
            </p:cNvSpPr>
            <p:nvPr/>
          </p:nvSpPr>
          <p:spPr bwMode="auto">
            <a:xfrm>
              <a:off x="3975" y="1816"/>
              <a:ext cx="2104" cy="130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fr-FR" sz="2800" b="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The </a:t>
              </a:r>
              <a:r>
                <a:rPr lang="fr-FR" sz="2800" b="0" dirty="0" err="1">
                  <a:solidFill>
                    <a:srgbClr val="FFFF0C"/>
                  </a:solidFill>
                  <a:latin typeface="Times New Roman"/>
                  <a:cs typeface="Times New Roman"/>
                </a:rPr>
                <a:t>other</a:t>
              </a:r>
              <a:r>
                <a:rPr lang="fr-FR" sz="2800" b="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 </a:t>
              </a:r>
              <a:r>
                <a:rPr lang="fr-FR" sz="2800" b="0" dirty="0" err="1">
                  <a:solidFill>
                    <a:srgbClr val="FFFF0C"/>
                  </a:solidFill>
                  <a:latin typeface="Times New Roman"/>
                  <a:cs typeface="Times New Roman"/>
                </a:rPr>
                <a:t>peaks</a:t>
              </a:r>
              <a:endParaRPr lang="fr-FR" sz="2800" b="0" dirty="0">
                <a:solidFill>
                  <a:srgbClr val="FFFF0C"/>
                </a:solidFill>
                <a:latin typeface="Times New Roman"/>
                <a:cs typeface="Times New Roman"/>
              </a:endParaRPr>
            </a:p>
            <a:p>
              <a:pPr algn="ctr">
                <a:buFontTx/>
                <a:buNone/>
                <a:defRPr/>
              </a:pPr>
              <a:r>
                <a:rPr lang="fr-FR" sz="2800" b="0" dirty="0" err="1">
                  <a:solidFill>
                    <a:srgbClr val="FFFF0C"/>
                  </a:solidFill>
                  <a:latin typeface="Times New Roman"/>
                  <a:cs typeface="Times New Roman"/>
                </a:rPr>
                <a:t>depend</a:t>
              </a:r>
              <a:r>
                <a:rPr lang="fr-FR" sz="2800" b="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 on </a:t>
              </a:r>
              <a:r>
                <a:rPr lang="fr-FR" sz="2800" b="0" dirty="0" err="1">
                  <a:solidFill>
                    <a:srgbClr val="FFFF0C"/>
                  </a:solidFill>
                  <a:latin typeface="Times New Roman"/>
                  <a:cs typeface="Times New Roman"/>
                </a:rPr>
                <a:t>density</a:t>
              </a:r>
              <a:r>
                <a:rPr lang="fr-FR" sz="2800" b="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 of</a:t>
              </a:r>
            </a:p>
            <a:p>
              <a:pPr algn="ctr">
                <a:buFontTx/>
                <a:buNone/>
                <a:defRPr/>
              </a:pPr>
              <a:r>
                <a:rPr lang="fr-FR" sz="2800" b="0" dirty="0" err="1">
                  <a:solidFill>
                    <a:srgbClr val="FFFF0C"/>
                  </a:solidFill>
                  <a:latin typeface="Times New Roman"/>
                  <a:cs typeface="Times New Roman"/>
                </a:rPr>
                <a:t>ordinary</a:t>
              </a:r>
              <a:r>
                <a:rPr lang="fr-FR" sz="2800" b="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 </a:t>
              </a:r>
              <a:r>
                <a:rPr lang="fr-FR" sz="2800" b="0" dirty="0" err="1">
                  <a:solidFill>
                    <a:srgbClr val="FFFF0C"/>
                  </a:solidFill>
                  <a:latin typeface="Times New Roman"/>
                  <a:cs typeface="Times New Roman"/>
                </a:rPr>
                <a:t>matter</a:t>
              </a:r>
              <a:r>
                <a:rPr lang="fr-FR" sz="2800" b="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 </a:t>
              </a:r>
              <a:r>
                <a:rPr lang="el-GR" sz="2800" b="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Ω</a:t>
              </a:r>
              <a:r>
                <a:rPr lang="en-US" sz="2800" b="0" baseline="-2500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a</a:t>
              </a:r>
              <a:r>
                <a:rPr lang="fr-FR" sz="2800" b="0" baseline="-2500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toms</a:t>
              </a:r>
            </a:p>
            <a:p>
              <a:pPr algn="ctr">
                <a:buFontTx/>
                <a:buNone/>
                <a:defRPr/>
              </a:pPr>
              <a:r>
                <a:rPr lang="fr-FR" sz="2800" b="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&amp; </a:t>
              </a:r>
              <a:r>
                <a:rPr lang="fr-FR" sz="2800" b="0" dirty="0" err="1">
                  <a:solidFill>
                    <a:srgbClr val="FFFF0C"/>
                  </a:solidFill>
                  <a:latin typeface="Times New Roman"/>
                  <a:cs typeface="Times New Roman"/>
                </a:rPr>
                <a:t>dark</a:t>
              </a:r>
              <a:r>
                <a:rPr lang="fr-FR" sz="2800" b="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 </a:t>
              </a:r>
              <a:r>
                <a:rPr lang="fr-FR" sz="2800" b="0" dirty="0" err="1">
                  <a:solidFill>
                    <a:srgbClr val="FFFF0C"/>
                  </a:solidFill>
                  <a:latin typeface="Times New Roman"/>
                  <a:cs typeface="Times New Roman"/>
                </a:rPr>
                <a:t>matter</a:t>
              </a:r>
              <a:r>
                <a:rPr lang="fr-FR" sz="2800" b="0" dirty="0">
                  <a:solidFill>
                    <a:srgbClr val="FFFF0C"/>
                  </a:solidFill>
                  <a:latin typeface="Times New Roman"/>
                  <a:cs typeface="Times New Roman"/>
                </a:rPr>
                <a:t> </a:t>
              </a:r>
              <a:r>
                <a:rPr lang="fr-FR" sz="2800" b="0" dirty="0" err="1">
                  <a:solidFill>
                    <a:srgbClr val="FFFF0C"/>
                  </a:solidFill>
                  <a:latin typeface="Times New Roman"/>
                  <a:cs typeface="Times New Roman"/>
                </a:rPr>
                <a:t>Ω</a:t>
              </a:r>
              <a:r>
                <a:rPr lang="fr-FR" sz="2800" b="0" baseline="-25000" dirty="0" err="1">
                  <a:solidFill>
                    <a:srgbClr val="FFFF0C"/>
                  </a:solidFill>
                  <a:latin typeface="Times New Roman"/>
                  <a:cs typeface="Times New Roman"/>
                </a:rPr>
                <a:t>Dark</a:t>
              </a:r>
              <a:endParaRPr lang="fr-FR" sz="2800" b="0" baseline="-25000" dirty="0">
                <a:solidFill>
                  <a:srgbClr val="FFFF0C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78859" name="AutoShape 11"/>
            <p:cNvSpPr>
              <a:spLocks noChangeArrowheads="1"/>
            </p:cNvSpPr>
            <p:nvPr/>
          </p:nvSpPr>
          <p:spPr bwMode="auto">
            <a:xfrm>
              <a:off x="4080" y="2976"/>
              <a:ext cx="306" cy="765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>
                <a:defRPr/>
              </a:pPr>
              <a:endParaRPr lang="en-US" sz="2800" b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6490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mbinednsrconstrain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916832"/>
            <a:ext cx="9217179" cy="4941168"/>
          </a:xfrm>
          <a:prstGeom prst="rect">
            <a:avLst/>
          </a:prstGeo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338962" y="3563714"/>
            <a:ext cx="536575" cy="584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b="0">
                <a:solidFill>
                  <a:schemeClr val="bg1"/>
                </a:solidFill>
                <a:cs typeface="Times New Roman" charset="0"/>
              </a:rPr>
              <a:t>ϕ</a:t>
            </a:r>
            <a:r>
              <a:rPr lang="en-US" b="0" baseline="30000">
                <a:solidFill>
                  <a:schemeClr val="bg1"/>
                </a:solidFill>
                <a:cs typeface="Times New Roman" charset="0"/>
              </a:rPr>
              <a:t>2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629424" y="5013176"/>
            <a:ext cx="750888" cy="584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  <a:cs typeface="Times New Roman" charset="0"/>
              </a:rPr>
              <a:t>ϕ</a:t>
            </a:r>
            <a:r>
              <a:rPr lang="en-US" b="0" baseline="30000">
                <a:solidFill>
                  <a:srgbClr val="FFFF00"/>
                </a:solidFill>
                <a:cs typeface="Times New Roman" charset="0"/>
              </a:rPr>
              <a:t>2/3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198438"/>
            <a:ext cx="5483225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Inflationary Landscape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554788" y="150813"/>
            <a:ext cx="2120900" cy="1765300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  <a:cs typeface="Times New Roman" charset="0"/>
              </a:rPr>
              <a:t>Monomial</a:t>
            </a:r>
          </a:p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  <a:cs typeface="Times New Roman" charset="0"/>
              </a:rPr>
              <a:t>Single-field</a:t>
            </a:r>
          </a:p>
          <a:p>
            <a:pPr algn="ctr" eaLnBrk="1" hangingPunct="1">
              <a:buFontTx/>
              <a:buNone/>
            </a:pPr>
            <a:r>
              <a:rPr lang="en-US" b="0">
                <a:solidFill>
                  <a:srgbClr val="FFFF00"/>
                </a:solidFill>
                <a:cs typeface="Times New Roman" charset="0"/>
              </a:rPr>
              <a:t>potentials</a:t>
            </a:r>
          </a:p>
        </p:txBody>
      </p:sp>
      <p:pic>
        <p:nvPicPr>
          <p:cNvPr id="4" name="Picture 3" descr="BICEP2-Ke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4824"/>
            <a:ext cx="5616624" cy="5112568"/>
          </a:xfrm>
          <a:prstGeom prst="rect">
            <a:avLst/>
          </a:prstGeom>
        </p:spPr>
      </p:pic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2771801" y="5949950"/>
            <a:ext cx="936104" cy="647700"/>
          </a:xfrm>
          <a:prstGeom prst="ellips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67545" y="4889251"/>
            <a:ext cx="2304256" cy="1791260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err="1">
                <a:solidFill>
                  <a:srgbClr val="FFFF00"/>
                </a:solidFill>
              </a:rPr>
              <a:t>Starobinsky</a:t>
            </a:r>
            <a:endParaRPr lang="en-US" sz="2400" b="0" dirty="0">
              <a:solidFill>
                <a:srgbClr val="FFFF00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sz="2400" b="0" dirty="0">
                <a:solidFill>
                  <a:srgbClr val="FFFF00"/>
                </a:solidFill>
              </a:rPr>
              <a:t>R + R</a:t>
            </a:r>
            <a:r>
              <a:rPr lang="en-US" sz="2400" b="0" baseline="30000" dirty="0">
                <a:solidFill>
                  <a:srgbClr val="FFFF00"/>
                </a:solidFill>
              </a:rPr>
              <a:t>2</a:t>
            </a:r>
            <a:r>
              <a:rPr lang="en-US" sz="2400" b="0" dirty="0">
                <a:solidFill>
                  <a:srgbClr val="FFFF00"/>
                </a:solidFill>
              </a:rPr>
              <a:t> </a:t>
            </a:r>
            <a:r>
              <a:rPr lang="en-US" sz="2400" b="0" dirty="0" smtClean="0">
                <a:solidFill>
                  <a:srgbClr val="FFFF00"/>
                </a:solidFill>
              </a:rPr>
              <a:t>model,</a:t>
            </a: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Higgs inflation,</a:t>
            </a: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No-scale models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22" name="AutoShape 11"/>
          <p:cNvSpPr>
            <a:spLocks noChangeArrowheads="1"/>
          </p:cNvSpPr>
          <p:nvPr/>
        </p:nvSpPr>
        <p:spPr bwMode="auto">
          <a:xfrm flipH="1">
            <a:off x="3779912" y="3779614"/>
            <a:ext cx="2592387" cy="215900"/>
          </a:xfrm>
          <a:prstGeom prst="rightArrow">
            <a:avLst>
              <a:gd name="adj1" fmla="val 50000"/>
              <a:gd name="adj2" fmla="val 192729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959499" y="4787428"/>
            <a:ext cx="400050" cy="5857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b="0">
                <a:solidFill>
                  <a:srgbClr val="000000"/>
                </a:solidFill>
                <a:cs typeface="Times New Roman" charset="0"/>
              </a:rPr>
              <a:t>ϕ</a:t>
            </a:r>
            <a:endParaRPr lang="en-US" b="0" baseline="30000">
              <a:solidFill>
                <a:srgbClr val="000000"/>
              </a:solidFill>
              <a:cs typeface="Times New Roman" charset="0"/>
            </a:endParaRPr>
          </a:p>
        </p:txBody>
      </p:sp>
      <p:sp>
        <p:nvSpPr>
          <p:cNvPr id="24" name="AutoShape 11"/>
          <p:cNvSpPr>
            <a:spLocks noChangeArrowheads="1"/>
          </p:cNvSpPr>
          <p:nvPr/>
        </p:nvSpPr>
        <p:spPr bwMode="auto">
          <a:xfrm flipH="1">
            <a:off x="4591074" y="5076353"/>
            <a:ext cx="1368425" cy="134938"/>
          </a:xfrm>
          <a:prstGeom prst="rightArrow">
            <a:avLst>
              <a:gd name="adj1" fmla="val 50000"/>
              <a:gd name="adj2" fmla="val 193151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78850" name="TextBox 3"/>
          <p:cNvSpPr txBox="1">
            <a:spLocks noChangeArrowheads="1"/>
          </p:cNvSpPr>
          <p:nvPr/>
        </p:nvSpPr>
        <p:spPr bwMode="auto">
          <a:xfrm>
            <a:off x="378585" y="1628800"/>
            <a:ext cx="1415772" cy="904863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Planck +</a:t>
            </a: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other data</a:t>
            </a:r>
            <a:endParaRPr lang="en-US" sz="2400" b="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474866" y="2564904"/>
            <a:ext cx="537460" cy="584776"/>
          </a:xfrm>
          <a:prstGeom prst="rect">
            <a:avLst/>
          </a:prstGeom>
          <a:solidFill>
            <a:srgbClr val="99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b="0" dirty="0" smtClean="0">
                <a:solidFill>
                  <a:srgbClr val="000000"/>
                </a:solidFill>
                <a:cs typeface="Times New Roman" charset="0"/>
              </a:rPr>
              <a:t>ϕ</a:t>
            </a:r>
            <a:r>
              <a:rPr lang="en-US" b="0" baseline="30000" dirty="0">
                <a:solidFill>
                  <a:srgbClr val="000000"/>
                </a:solidFill>
                <a:cs typeface="Times New Roman" charset="0"/>
              </a:rPr>
              <a:t>3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flipH="1">
            <a:off x="2915816" y="2563589"/>
            <a:ext cx="2592388" cy="215900"/>
          </a:xfrm>
          <a:prstGeom prst="rightArrow">
            <a:avLst>
              <a:gd name="adj1" fmla="val 50000"/>
              <a:gd name="adj2" fmla="val 192729"/>
            </a:avLst>
          </a:prstGeom>
          <a:solidFill>
            <a:srgbClr val="99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6156176" y="5661248"/>
            <a:ext cx="1296144" cy="647700"/>
          </a:xfrm>
          <a:prstGeom prst="ellips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7380857" y="5301208"/>
            <a:ext cx="1871663" cy="1348061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  <a:extLst/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Data start to</a:t>
            </a:r>
          </a:p>
          <a:p>
            <a:pPr algn="ctr" eaLnBrk="1" hangingPunct="1">
              <a:buFontTx/>
              <a:buNone/>
            </a:pPr>
            <a:r>
              <a:rPr lang="en-US" sz="2400" b="0" dirty="0">
                <a:solidFill>
                  <a:srgbClr val="FFFF00"/>
                </a:solidFill>
              </a:rPr>
              <a:t>b</a:t>
            </a:r>
            <a:r>
              <a:rPr lang="en-US" sz="2400" b="0" dirty="0" smtClean="0">
                <a:solidFill>
                  <a:srgbClr val="FFFF00"/>
                </a:solidFill>
              </a:rPr>
              <a:t>e sensitive</a:t>
            </a:r>
          </a:p>
          <a:p>
            <a:pPr algn="ctr" eaLnBrk="1" hangingPunct="1">
              <a:buFontTx/>
              <a:buNone/>
            </a:pPr>
            <a:r>
              <a:rPr lang="en-US" sz="2400" b="0" dirty="0">
                <a:solidFill>
                  <a:srgbClr val="FFFF00"/>
                </a:solidFill>
              </a:rPr>
              <a:t>t</a:t>
            </a:r>
            <a:r>
              <a:rPr lang="en-US" sz="2400" b="0" dirty="0" smtClean="0">
                <a:solidFill>
                  <a:srgbClr val="FFFF00"/>
                </a:solidFill>
              </a:rPr>
              <a:t>o N</a:t>
            </a:r>
            <a:r>
              <a:rPr lang="en-US" sz="2400" b="0" baseline="-25000" dirty="0" smtClean="0">
                <a:solidFill>
                  <a:srgbClr val="FFFF00"/>
                </a:solidFill>
              </a:rPr>
              <a:t>*</a:t>
            </a:r>
            <a:endParaRPr lang="en-US" sz="2400" b="0" baseline="-25000" dirty="0">
              <a:solidFill>
                <a:srgbClr val="FFFF00"/>
              </a:solidFill>
            </a:endParaRPr>
          </a:p>
        </p:txBody>
      </p:sp>
      <p:sp>
        <p:nvSpPr>
          <p:cNvPr id="16" name="AutoShape 11"/>
          <p:cNvSpPr>
            <a:spLocks noChangeArrowheads="1"/>
          </p:cNvSpPr>
          <p:nvPr/>
        </p:nvSpPr>
        <p:spPr bwMode="auto">
          <a:xfrm flipH="1">
            <a:off x="4806974" y="5436964"/>
            <a:ext cx="1935163" cy="152400"/>
          </a:xfrm>
          <a:prstGeom prst="rightArrow">
            <a:avLst>
              <a:gd name="adj1" fmla="val 50000"/>
              <a:gd name="adj2" fmla="val 19293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00"/>
              </a:solidFill>
            </a:endParaRPr>
          </a:p>
        </p:txBody>
      </p:sp>
      <p:sp>
        <p:nvSpPr>
          <p:cNvPr id="25" name="TextBox 3"/>
          <p:cNvSpPr txBox="1">
            <a:spLocks noChangeArrowheads="1"/>
          </p:cNvSpPr>
          <p:nvPr/>
        </p:nvSpPr>
        <p:spPr bwMode="auto">
          <a:xfrm>
            <a:off x="2721980" y="1628800"/>
            <a:ext cx="2634054" cy="461665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</a:rPr>
              <a:t>+ BICEP/Keck data</a:t>
            </a:r>
            <a:endParaRPr lang="en-US" sz="24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277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7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78850" grpId="0" animBg="1"/>
      <p:bldP spid="6" grpId="0" animBg="1"/>
      <p:bldP spid="8" grpId="0" animBg="1"/>
      <p:bldP spid="18" grpId="0" animBg="1"/>
      <p:bldP spid="19" grpId="0" animBg="1"/>
      <p:bldP spid="16" grpId="0" animBg="1"/>
      <p:bldP spid="25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883" y="1480612"/>
            <a:ext cx="8856663" cy="5110688"/>
          </a:xfrm>
          <a:solidFill>
            <a:schemeClr val="accent1"/>
          </a:solidFill>
          <a:ln>
            <a:solidFill>
              <a:srgbClr val="000090"/>
            </a:solidFill>
          </a:ln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Links to low-energy physics?</a:t>
            </a:r>
          </a:p>
          <a:p>
            <a:pPr lvl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Only SM candidate for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inflaton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is Higgs</a:t>
            </a:r>
          </a:p>
          <a:p>
            <a:pPr lvl="2"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BUT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negative potential, ….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Link to other physics?</a:t>
            </a:r>
          </a:p>
          <a:p>
            <a:pPr lvl="1">
              <a:defRPr/>
            </a:pPr>
            <a:r>
              <a:rPr lang="en-US" sz="3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SUSY partner of RH (singlet) neutrino?</a:t>
            </a:r>
          </a:p>
          <a:p>
            <a:pPr lvl="1">
              <a:defRPr/>
            </a:pPr>
            <a:r>
              <a:rPr lang="en-US" sz="3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Some sort of </a:t>
            </a:r>
            <a:r>
              <a:rPr lang="en-US" sz="3200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axion</a:t>
            </a:r>
            <a:r>
              <a:rPr lang="en-US" sz="3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?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Links to Planck-scale physics?</a:t>
            </a:r>
          </a:p>
          <a:p>
            <a:pPr lvl="1">
              <a:defRPr/>
            </a:pP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Inflaton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candidates in string theory?</a:t>
            </a:r>
          </a:p>
          <a:p>
            <a:pPr lvl="1">
              <a:defRPr/>
            </a:pP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Inflaton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candidates in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compactified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 string models?</a:t>
            </a:r>
          </a:p>
        </p:txBody>
      </p:sp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107950" y="124886"/>
            <a:ext cx="8891588" cy="1152525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ea typeface="ＭＳ Ｐゴシック" charset="0"/>
                <a:cs typeface="Times New Roman"/>
              </a:rPr>
              <a:t>Challenges for Inflationary Models</a:t>
            </a:r>
            <a:endParaRPr lang="en-US" sz="4000" dirty="0"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846667" y="5733256"/>
            <a:ext cx="7319433" cy="8382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 sz="1800" b="0">
              <a:latin typeface="Times New Roman"/>
              <a:cs typeface="Times New Roman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1259632" y="2425701"/>
            <a:ext cx="3145449" cy="6731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 sz="1800" b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9325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92480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 err="1" smtClean="0">
                <a:latin typeface="Times New Roman"/>
                <a:cs typeface="Times New Roman"/>
              </a:rPr>
              <a:t>Starobinsky</a:t>
            </a:r>
            <a:r>
              <a:rPr lang="en-US" sz="6000" dirty="0" smtClean="0">
                <a:latin typeface="Times New Roman"/>
                <a:cs typeface="Times New Roman"/>
              </a:rPr>
              <a:t>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5184576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Non-minimal general relativity (singularity-free cosmology):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No scalar!?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Conformally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equivalent to scalar field model:</a:t>
            </a:r>
          </a:p>
          <a:p>
            <a:pPr eaLnBrk="1" hangingPunct="1">
              <a:defRPr/>
            </a:pPr>
            <a:endParaRPr lang="en-US" sz="480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>
                <a:solidFill>
                  <a:srgbClr val="000000"/>
                </a:solidFill>
                <a:latin typeface="Times New Roman"/>
                <a:cs typeface="Times New Roman"/>
              </a:rPr>
              <a:t>Inflationary interpretation, calculation of perturbations:</a:t>
            </a: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R+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52" y="2179960"/>
            <a:ext cx="5003800" cy="889000"/>
          </a:xfrm>
          <a:prstGeom prst="rect">
            <a:avLst/>
          </a:prstGeom>
        </p:spPr>
      </p:pic>
      <p:pic>
        <p:nvPicPr>
          <p:cNvPr id="5" name="Picture 4" descr="R+R2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68452"/>
            <a:ext cx="8597900" cy="1028700"/>
          </a:xfrm>
          <a:prstGeom prst="rect">
            <a:avLst/>
          </a:prstGeom>
        </p:spPr>
      </p:pic>
      <p:pic>
        <p:nvPicPr>
          <p:cNvPr id="6" name="Picture 5" descr="MCeqn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792903"/>
            <a:ext cx="6768752" cy="804449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236296" y="2924944"/>
            <a:ext cx="1664638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Starobinsky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1980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315833" y="5373216"/>
            <a:ext cx="2576647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Mukhanov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&amp;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Chibisov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1981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236296" y="4581128"/>
            <a:ext cx="1736774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Stelle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; Whitt, 1984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30615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92480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latin typeface="Times New Roman"/>
                <a:cs typeface="Times New Roman"/>
              </a:rPr>
              <a:t>Higgs Inflation: a Single Scalar?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12776"/>
            <a:ext cx="8856984" cy="5328592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Standard Model with non-minimal coupling to gravity:</a:t>
            </a: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Consider case 			      : in Einstein frame</a:t>
            </a:r>
          </a:p>
          <a:p>
            <a:pPr eaLnBrk="1" hangingPunct="1">
              <a:defRPr/>
            </a:pPr>
            <a:endParaRPr lang="en-US" sz="44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With potential:</a:t>
            </a:r>
          </a:p>
          <a:p>
            <a:pPr marL="457200" lvl="1" indent="0" eaLnBrk="1" hangingPunct="1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Similar to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Starobinsky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, but not identical</a:t>
            </a: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cs typeface="Times New Roman"/>
              </a:rPr>
              <a:t>Successful inflationary potential at </a:t>
            </a: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8" name="Picture 7" descr="B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88840"/>
            <a:ext cx="5384800" cy="1739900"/>
          </a:xfrm>
          <a:prstGeom prst="rect">
            <a:avLst/>
          </a:prstGeom>
        </p:spPr>
      </p:pic>
      <p:pic>
        <p:nvPicPr>
          <p:cNvPr id="9" name="Picture 8" descr="BSx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013" y="3764548"/>
            <a:ext cx="2405067" cy="409026"/>
          </a:xfrm>
          <a:prstGeom prst="rect">
            <a:avLst/>
          </a:prstGeom>
        </p:spPr>
      </p:pic>
      <p:pic>
        <p:nvPicPr>
          <p:cNvPr id="10" name="Picture 9" descr="BS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221088"/>
            <a:ext cx="5040560" cy="847731"/>
          </a:xfrm>
          <a:prstGeom prst="rect">
            <a:avLst/>
          </a:prstGeom>
        </p:spPr>
      </p:pic>
      <p:pic>
        <p:nvPicPr>
          <p:cNvPr id="11" name="Picture 10" descr="BSU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013176"/>
            <a:ext cx="4392488" cy="749937"/>
          </a:xfrm>
          <a:prstGeom prst="rect">
            <a:avLst/>
          </a:prstGeom>
        </p:spPr>
      </p:pic>
      <p:pic>
        <p:nvPicPr>
          <p:cNvPr id="12" name="Picture 11" descr="BSchi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199460"/>
            <a:ext cx="1473200" cy="469900"/>
          </a:xfrm>
          <a:prstGeom prst="rect">
            <a:avLst/>
          </a:prstGeom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004048" y="1218238"/>
            <a:ext cx="389281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Bezrukov</a:t>
            </a:r>
            <a:r>
              <a:rPr lang="en-US" sz="1600" b="0" dirty="0" smtClean="0">
                <a:solidFill>
                  <a:srgbClr val="FFFF00"/>
                </a:solidFill>
              </a:rPr>
              <a:t> &amp; </a:t>
            </a:r>
            <a:r>
              <a:rPr lang="en-US" sz="1600" b="0" dirty="0" err="1" smtClean="0">
                <a:solidFill>
                  <a:srgbClr val="FFFF00"/>
                </a:solidFill>
              </a:rPr>
              <a:t>Shaposhnikov</a:t>
            </a:r>
            <a:r>
              <a:rPr lang="en-US" sz="1600" b="0" dirty="0" smtClean="0">
                <a:solidFill>
                  <a:srgbClr val="FFFF00"/>
                </a:solidFill>
              </a:rPr>
              <a:t>, arXiv:0710.3755</a:t>
            </a:r>
            <a:endParaRPr lang="en-US" sz="1600" b="0" dirty="0">
              <a:solidFill>
                <a:srgbClr val="FFFF00"/>
              </a:solidFill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004048" y="2060848"/>
            <a:ext cx="913201" cy="6731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endParaRPr lang="en-US" sz="1800" b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9701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8463" y="260350"/>
            <a:ext cx="8277225" cy="936402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000000"/>
                </a:solidFill>
                <a:latin typeface="Times New Roman" charset="0"/>
                <a:cs typeface="+mj-cs"/>
              </a:rPr>
              <a:t>Problem for Higgs Inflation</a:t>
            </a: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11560"/>
            <a:ext cx="8686800" cy="5257800"/>
          </a:xfrm>
          <a:solidFill>
            <a:srgbClr val="BBE0E3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Large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→ large self-coupling → blow up at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low-energy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scale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due to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renormalization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Small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: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renormalization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due to t quark drives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quartic coupling &lt; 0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at some scale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	→ vacuum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unstable</a:t>
            </a:r>
            <a:endParaRPr lang="el-GR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Negative potential not suitable for inflation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Problem avoided with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supersymmetry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4" name="Picture 3" descr="runninglambd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56" y="1949723"/>
            <a:ext cx="45085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andau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601" y="1944960"/>
            <a:ext cx="3671887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G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701" y="2016398"/>
            <a:ext cx="388778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94829" y="2087835"/>
            <a:ext cx="2061206" cy="104028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800" b="0" dirty="0">
                <a:solidFill>
                  <a:srgbClr val="FFFF00"/>
                </a:solidFill>
                <a:cs typeface="Times New Roman" charset="0"/>
              </a:rPr>
              <a:t>Instability @</a:t>
            </a:r>
          </a:p>
          <a:p>
            <a:pPr algn="ctr">
              <a:buFontTx/>
              <a:buNone/>
              <a:defRPr/>
            </a:pPr>
            <a:r>
              <a:rPr lang="en-US" sz="2800" b="0" dirty="0" smtClean="0">
                <a:solidFill>
                  <a:srgbClr val="FFFF00"/>
                </a:solidFill>
                <a:cs typeface="Times New Roman" charset="0"/>
              </a:rPr>
              <a:t>~ 10</a:t>
            </a:r>
            <a:r>
              <a:rPr lang="en-US" sz="2800" b="0" baseline="30000" dirty="0" smtClean="0">
                <a:solidFill>
                  <a:srgbClr val="FFFF00"/>
                </a:solidFill>
                <a:cs typeface="Times New Roman" charset="0"/>
              </a:rPr>
              <a:t>11</a:t>
            </a:r>
            <a:r>
              <a:rPr lang="en-US" sz="2800" b="0" dirty="0" smtClean="0">
                <a:solidFill>
                  <a:srgbClr val="FFFF00"/>
                </a:solidFill>
                <a:cs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cs typeface="Times New Roman" charset="0"/>
              </a:rPr>
              <a:t>GeV</a:t>
            </a:r>
            <a:endParaRPr lang="en-US" sz="2800" b="0" dirty="0">
              <a:solidFill>
                <a:srgbClr val="FFFF00"/>
              </a:solidFill>
              <a:cs typeface="Times New Roman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059832" y="1124744"/>
            <a:ext cx="5954713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400" b="0">
                <a:solidFill>
                  <a:srgbClr val="FFFF00"/>
                </a:solidFill>
                <a:latin typeface="Times" charset="0"/>
              </a:rPr>
              <a:t>Buttazzo, Degrassi, Giardino, Giudice, Sala, Salvio &amp; Strumia, arXiv:1307.3536</a:t>
            </a:r>
          </a:p>
        </p:txBody>
      </p:sp>
    </p:spTree>
    <p:extLst>
      <p:ext uri="{BB962C8B-B14F-4D97-AF65-F5344CB8AC3E}">
        <p14:creationId xmlns:p14="http://schemas.microsoft.com/office/powerpoint/2010/main" val="399065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8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8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8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38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92480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Inflation Cries out </a:t>
            </a:r>
            <a:r>
              <a:rPr lang="en-US" sz="4000" dirty="0">
                <a:latin typeface="Times New Roman"/>
                <a:cs typeface="Times New Roman"/>
              </a:rPr>
              <a:t>for </a:t>
            </a:r>
            <a:r>
              <a:rPr lang="en-US" sz="4000" dirty="0" err="1">
                <a:latin typeface="Times New Roman"/>
                <a:cs typeface="Times New Roman"/>
              </a:rPr>
              <a:t>Supersymmetry</a:t>
            </a:r>
            <a:r>
              <a:rPr lang="en-US" sz="4000" dirty="0">
                <a:latin typeface="Times New Roman"/>
                <a:cs typeface="Times New Roman"/>
              </a:rPr>
              <a:t> </a:t>
            </a:r>
            <a:endParaRPr lang="en-US" sz="4000" dirty="0" smtClean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72816"/>
            <a:ext cx="8856984" cy="432048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Want “elementary” scalar field</a:t>
            </a:r>
          </a:p>
          <a:p>
            <a:pPr marL="0" indent="0" eaLnBrk="1" hangingPunct="1"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	(at least looks elementary at energies &lt;&lt; M</a:t>
            </a:r>
            <a:r>
              <a:rPr lang="en-US" baseline="-25000" dirty="0" smtClean="0">
                <a:latin typeface="Times New Roman"/>
                <a:cs typeface="Times New Roman"/>
              </a:rPr>
              <a:t>P</a:t>
            </a:r>
            <a:r>
              <a:rPr lang="en-US" dirty="0" smtClean="0">
                <a:latin typeface="Times New Roman"/>
                <a:cs typeface="Times New Roman"/>
              </a:rPr>
              <a:t>)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To get right magnitude of perturbations</a:t>
            </a:r>
          </a:p>
          <a:p>
            <a:pPr marL="0" indent="0" eaLnBrk="1" hangingPunct="1"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      prefer mass </a:t>
            </a:r>
            <a:r>
              <a:rPr lang="en-US" dirty="0">
                <a:latin typeface="Times New Roman"/>
                <a:cs typeface="Times New Roman"/>
              </a:rPr>
              <a:t>&lt;&lt; </a:t>
            </a:r>
            <a:r>
              <a:rPr lang="en-US" dirty="0" smtClean="0">
                <a:latin typeface="Times New Roman"/>
                <a:cs typeface="Times New Roman"/>
              </a:rPr>
              <a:t>M</a:t>
            </a:r>
            <a:r>
              <a:rPr lang="en-US" baseline="-25000" dirty="0" smtClean="0">
                <a:latin typeface="Times New Roman"/>
                <a:cs typeface="Times New Roman"/>
              </a:rPr>
              <a:t>P</a:t>
            </a:r>
          </a:p>
          <a:p>
            <a:pPr marL="0" indent="0" eaLnBrk="1" hangingPunct="1">
              <a:buNone/>
              <a:defRPr/>
            </a:pPr>
            <a:r>
              <a:rPr lang="en-US" dirty="0" smtClean="0">
                <a:latin typeface="Times New Roman"/>
                <a:cs typeface="Times New Roman"/>
              </a:rPr>
              <a:t>	(~ 10</a:t>
            </a:r>
            <a:r>
              <a:rPr lang="en-US" baseline="30000" dirty="0" smtClean="0">
                <a:latin typeface="Times New Roman"/>
                <a:cs typeface="Times New Roman"/>
              </a:rPr>
              <a:t>13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r>
              <a:rPr lang="en-US" dirty="0" smtClean="0">
                <a:latin typeface="Times New Roman"/>
                <a:cs typeface="Times New Roman"/>
              </a:rPr>
              <a:t> in simple φ</a:t>
            </a:r>
            <a:r>
              <a:rPr lang="en-US" baseline="300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 models)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And/or prefer small self-coupling </a:t>
            </a:r>
            <a:r>
              <a:rPr lang="en-US" dirty="0" err="1" smtClean="0">
                <a:latin typeface="Times New Roman"/>
                <a:cs typeface="Times New Roman"/>
              </a:rPr>
              <a:t>λ</a:t>
            </a:r>
            <a:r>
              <a:rPr lang="en-US" dirty="0" smtClean="0">
                <a:latin typeface="Times New Roman"/>
                <a:cs typeface="Times New Roman"/>
              </a:rPr>
              <a:t> &lt;&lt; 1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Both technically natural with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supersymmetry</a:t>
            </a: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932040" y="5949280"/>
            <a:ext cx="371708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</a:rPr>
              <a:t>, Olive  &amp; </a:t>
            </a:r>
            <a:r>
              <a:rPr lang="en-US" sz="1600" b="0" dirty="0" err="1" smtClean="0">
                <a:solidFill>
                  <a:srgbClr val="FFFF00"/>
                </a:solidFill>
              </a:rPr>
              <a:t>Tamvakis</a:t>
            </a:r>
            <a:r>
              <a:rPr lang="en-US" sz="1600" b="0" dirty="0" smtClean="0">
                <a:solidFill>
                  <a:srgbClr val="FFFF00"/>
                </a:solidFill>
              </a:rPr>
              <a:t> 1983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041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80120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hangingPunct="1"/>
            <a:r>
              <a:rPr lang="en-US" sz="4800" dirty="0" smtClean="0">
                <a:latin typeface="Times"/>
                <a:ea typeface="ＭＳ Ｐゴシック" charset="0"/>
                <a:cs typeface="Times"/>
              </a:rPr>
              <a:t>Inflation cries out for </a:t>
            </a:r>
            <a:r>
              <a:rPr lang="en-US" sz="4800" dirty="0" err="1" smtClean="0">
                <a:latin typeface="Times"/>
                <a:ea typeface="ＭＳ Ｐゴシック" charset="0"/>
                <a:cs typeface="Times"/>
              </a:rPr>
              <a:t>Supergravity</a:t>
            </a:r>
            <a:endParaRPr lang="en-US" sz="4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539998" y="1700063"/>
            <a:ext cx="8064450" cy="4753273"/>
          </a:xfrm>
          <a:solidFill>
            <a:schemeClr val="accent1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"/>
                <a:ea typeface="ＭＳ Ｐゴシック" charset="0"/>
                <a:cs typeface="Times"/>
              </a:rPr>
              <a:t>Stabilize ‘elementary’ scalar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inflaton</a:t>
            </a:r>
            <a:endParaRPr lang="en-US" dirty="0" smtClean="0">
              <a:latin typeface="Times"/>
              <a:ea typeface="ＭＳ Ｐゴシック" charset="0"/>
              <a:cs typeface="Times"/>
            </a:endParaRPr>
          </a:p>
          <a:p>
            <a:pPr marL="0" indent="0" eaLnBrk="1" hangingPunct="1">
              <a:buNone/>
            </a:pPr>
            <a:r>
              <a:rPr lang="en-US" dirty="0" smtClean="0">
                <a:latin typeface="Times"/>
                <a:ea typeface="ＭＳ Ｐゴシック" charset="0"/>
                <a:cs typeface="Times"/>
              </a:rPr>
              <a:t>	(needs mass &lt;&lt; 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m</a:t>
            </a:r>
            <a:r>
              <a:rPr lang="en-US" baseline="-25000" dirty="0" err="1" smtClean="0">
                <a:latin typeface="Times"/>
                <a:ea typeface="ＭＳ Ｐゴシック" charset="0"/>
                <a:cs typeface="Times"/>
              </a:rPr>
              <a:t>P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 and/or small coupling)</a:t>
            </a:r>
          </a:p>
          <a:p>
            <a:r>
              <a:rPr lang="en-US" b="1" dirty="0" err="1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Supersymmetry</a:t>
            </a:r>
            <a:endParaRPr lang="en-US" b="1" dirty="0" smtClean="0">
              <a:solidFill>
                <a:srgbClr val="FF0000"/>
              </a:solidFill>
              <a:latin typeface="Times"/>
              <a:ea typeface="ＭＳ Ｐゴシック" charset="0"/>
              <a:cs typeface="Times"/>
            </a:endParaRPr>
          </a:p>
          <a:p>
            <a:r>
              <a:rPr lang="en-US" dirty="0" smtClean="0">
                <a:latin typeface="Times"/>
                <a:ea typeface="ＭＳ Ｐゴシック" charset="0"/>
                <a:cs typeface="Times"/>
              </a:rPr>
              <a:t>The </a:t>
            </a:r>
            <a:r>
              <a:rPr lang="en-US" dirty="0">
                <a:latin typeface="Times"/>
                <a:ea typeface="ＭＳ Ｐゴシック" charset="0"/>
                <a:cs typeface="Times"/>
              </a:rPr>
              <a:t>only good symmetry is a local 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symmetry</a:t>
            </a:r>
          </a:p>
          <a:p>
            <a:pPr marL="0" indent="0" eaLnBrk="1" hangingPunct="1">
              <a:buNone/>
            </a:pPr>
            <a:r>
              <a:rPr lang="en-US" dirty="0" smtClean="0">
                <a:latin typeface="Times"/>
                <a:ea typeface="ＭＳ Ｐゴシック" charset="0"/>
                <a:cs typeface="Times"/>
              </a:rPr>
              <a:t>	(</a:t>
            </a:r>
            <a:r>
              <a:rPr lang="en-US" dirty="0" err="1" smtClean="0">
                <a:latin typeface="Times"/>
                <a:ea typeface="ＭＳ Ｐゴシック" charset="0"/>
                <a:cs typeface="Times"/>
              </a:rPr>
              <a:t>cf</a:t>
            </a:r>
            <a:r>
              <a:rPr lang="en-US" dirty="0" smtClean="0">
                <a:latin typeface="Times"/>
                <a:ea typeface="ＭＳ Ｐゴシック" charset="0"/>
                <a:cs typeface="Times"/>
              </a:rPr>
              <a:t>, gauge symmetry in Standard Model)</a:t>
            </a:r>
          </a:p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Local </a:t>
            </a:r>
            <a:r>
              <a:rPr lang="en-US" b="1" dirty="0" err="1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supersymmetry</a:t>
            </a:r>
            <a:r>
              <a:rPr lang="en-US" b="1" dirty="0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 = </a:t>
            </a:r>
            <a:r>
              <a:rPr lang="en-US" b="1" dirty="0" err="1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supergravity</a:t>
            </a:r>
            <a:endParaRPr lang="en-US" b="1" dirty="0">
              <a:solidFill>
                <a:srgbClr val="FF0000"/>
              </a:solidFill>
              <a:latin typeface="Times"/>
              <a:ea typeface="ＭＳ Ｐゴシック" charset="0"/>
              <a:cs typeface="Times"/>
            </a:endParaRPr>
          </a:p>
          <a:p>
            <a:pPr eaLnBrk="1" hangingPunct="1"/>
            <a:r>
              <a:rPr lang="en-US" dirty="0">
                <a:latin typeface="Times"/>
                <a:ea typeface="ＭＳ Ｐゴシック" charset="0"/>
                <a:cs typeface="Times"/>
              </a:rPr>
              <a:t>Early Universe cosmology needs gravity</a:t>
            </a:r>
          </a:p>
          <a:p>
            <a:pPr eaLnBrk="1" hangingPunct="1"/>
            <a:r>
              <a:rPr lang="en-US" b="1" dirty="0" err="1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Supersymmetry</a:t>
            </a:r>
            <a:r>
              <a:rPr lang="en-US" b="1" dirty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 + gravity = </a:t>
            </a:r>
            <a:r>
              <a:rPr lang="en-US" b="1" dirty="0" err="1" smtClean="0">
                <a:solidFill>
                  <a:srgbClr val="FF0000"/>
                </a:solidFill>
                <a:latin typeface="Times"/>
                <a:ea typeface="ＭＳ Ｐゴシック" charset="0"/>
                <a:cs typeface="Times"/>
              </a:rPr>
              <a:t>supergravity</a:t>
            </a:r>
            <a:endParaRPr lang="en-US" b="1" dirty="0" smtClean="0">
              <a:solidFill>
                <a:srgbClr val="FF0000"/>
              </a:solidFill>
              <a:latin typeface="Times"/>
              <a:ea typeface="ＭＳ Ｐゴシック" charset="0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233611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/>
          <p:cNvSpPr>
            <a:spLocks noGrp="1"/>
          </p:cNvSpPr>
          <p:nvPr>
            <p:ph type="title"/>
          </p:nvPr>
        </p:nvSpPr>
        <p:spPr>
          <a:xfrm>
            <a:off x="35496" y="260350"/>
            <a:ext cx="8891588" cy="9366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charset="0"/>
                <a:ea typeface="ＭＳ Ｐゴシック" charset="0"/>
                <a:cs typeface="Times New Roman" charset="0"/>
              </a:rPr>
              <a:t>Dimension-6 </a:t>
            </a:r>
            <a:r>
              <a:rPr lang="en-US" sz="4000" dirty="0" smtClean="0">
                <a:latin typeface="Times New Roman" charset="0"/>
                <a:ea typeface="ＭＳ Ｐゴシック" charset="0"/>
                <a:cs typeface="Times New Roman" charset="0"/>
              </a:rPr>
              <a:t>Operators </a:t>
            </a:r>
            <a:r>
              <a:rPr lang="en-US" sz="4000" dirty="0">
                <a:latin typeface="Times New Roman" charset="0"/>
                <a:ea typeface="ＭＳ Ｐゴシック" charset="0"/>
                <a:cs typeface="Times New Roman" charset="0"/>
              </a:rPr>
              <a:t>in Warsaw </a:t>
            </a:r>
            <a:r>
              <a:rPr lang="en-US" sz="4000" dirty="0" smtClean="0">
                <a:latin typeface="Times New Roman" charset="0"/>
                <a:ea typeface="ＭＳ Ｐゴシック" charset="0"/>
                <a:cs typeface="Times New Roman" charset="0"/>
              </a:rPr>
              <a:t>Basis</a:t>
            </a:r>
            <a:endParaRPr lang="en-US" sz="40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8" y="1268413"/>
            <a:ext cx="8964612" cy="54451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Involved in precision electroweak,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diboson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data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Operators affecting Higgs observables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sz="24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2" name="Picture 1" descr="Warsaw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9394"/>
            <a:ext cx="8635099" cy="2443702"/>
          </a:xfrm>
          <a:prstGeom prst="rect">
            <a:avLst/>
          </a:prstGeom>
        </p:spPr>
      </p:pic>
      <p:pic>
        <p:nvPicPr>
          <p:cNvPr id="4" name="Picture 3" descr="Warsaw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97152"/>
            <a:ext cx="8640960" cy="1872208"/>
          </a:xfrm>
          <a:prstGeom prst="rect">
            <a:avLst/>
          </a:prstGeom>
        </p:spPr>
      </p:pic>
      <p:pic>
        <p:nvPicPr>
          <p:cNvPr id="6" name="Picture 5" descr="Cbar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2492896"/>
            <a:ext cx="854844" cy="49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669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34925" y="260350"/>
            <a:ext cx="9001125" cy="11525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>
                <a:latin typeface="Times New Roman" charset="0"/>
                <a:ea typeface="ＭＳ Ｐゴシック" charset="0"/>
                <a:cs typeface="Times New Roman" charset="0"/>
              </a:rPr>
              <a:t>No-Scale Supergravity Inflation</a:t>
            </a:r>
          </a:p>
        </p:txBody>
      </p:sp>
      <p:sp>
        <p:nvSpPr>
          <p:cNvPr id="87042" name="Content Placeholder 2"/>
          <p:cNvSpPr>
            <a:spLocks noGrp="1"/>
          </p:cNvSpPr>
          <p:nvPr>
            <p:ph idx="1"/>
          </p:nvPr>
        </p:nvSpPr>
        <p:spPr>
          <a:xfrm>
            <a:off x="107950" y="1845370"/>
            <a:ext cx="8856663" cy="4607966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Supersymmetry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+ gravity = </a:t>
            </a:r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Supergravity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Include conventional matter?</a:t>
            </a:r>
          </a:p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Potentials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in generic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supergravity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models have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‘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holes’ with depths ~ – M</a:t>
            </a:r>
            <a:r>
              <a:rPr lang="en-US" baseline="-25000" dirty="0">
                <a:latin typeface="Times New Roman" charset="0"/>
                <a:ea typeface="ＭＳ Ｐゴシック" charset="0"/>
                <a:cs typeface="Times New Roman" charset="0"/>
              </a:rPr>
              <a:t>P</a:t>
            </a:r>
            <a:r>
              <a:rPr lang="en-US" baseline="30000" dirty="0">
                <a:latin typeface="Times New Roman" charset="0"/>
                <a:ea typeface="ＭＳ Ｐゴシック" charset="0"/>
                <a:cs typeface="Times New Roman" charset="0"/>
              </a:rPr>
              <a:t>4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Exception: 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no-scale </a:t>
            </a:r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supergravity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b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Appears in </a:t>
            </a:r>
            <a:r>
              <a:rPr lang="en-US" b="1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compactifications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of string</a:t>
            </a:r>
          </a:p>
          <a:p>
            <a:pPr eaLnBrk="1" hangingPunct="1"/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Flat directions, scalar potential ~ global model + controlled corrections</a:t>
            </a:r>
          </a:p>
        </p:txBody>
      </p:sp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3851920" y="6403231"/>
            <a:ext cx="4983355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JE, </a:t>
            </a:r>
            <a:r>
              <a:rPr lang="en-US" sz="1600" b="0" dirty="0" err="1">
                <a:solidFill>
                  <a:srgbClr val="FFFF00"/>
                </a:solidFill>
                <a:latin typeface="Times New Roman" charset="0"/>
              </a:rPr>
              <a:t>Nanopoulos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 &amp; Olive, arXiv:1305.1247, 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1307.3537, …</a:t>
            </a:r>
            <a:endParaRPr lang="en-US" sz="1600" b="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647408" y="4581128"/>
            <a:ext cx="424507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 err="1" smtClean="0">
                <a:solidFill>
                  <a:srgbClr val="FFFF00"/>
                </a:solidFill>
                <a:latin typeface="Times New Roman" charset="0"/>
              </a:rPr>
              <a:t>Cremmer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, Ferrara,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 charset="0"/>
              </a:rPr>
              <a:t>Kounnas</a:t>
            </a:r>
            <a:r>
              <a:rPr lang="en-US" sz="1600" b="0" dirty="0">
                <a:solidFill>
                  <a:srgbClr val="FFFF00"/>
                </a:solidFill>
                <a:latin typeface="Times New Roman" charset="0"/>
              </a:rPr>
              <a:t> &amp;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 charset="0"/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, 1983</a:t>
            </a:r>
            <a:endParaRPr lang="en-US" sz="1600" b="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5013176"/>
            <a:ext cx="1247757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 New Roman" charset="0"/>
              </a:rPr>
              <a:t>Witten, 1985</a:t>
            </a:r>
            <a:endParaRPr lang="en-US" sz="1600" b="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558842" y="5898758"/>
            <a:ext cx="4333638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Enqvist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Olive &amp;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Srednicki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1984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53729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  <p:bldP spid="5" grpId="0" animBg="1"/>
      <p:bldP spid="6" grpId="0" animBg="1"/>
      <p:bldP spid="7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7976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No-Scale </a:t>
            </a:r>
            <a:r>
              <a:rPr lang="en-US" sz="4000" dirty="0" err="1" smtClean="0">
                <a:latin typeface="Times New Roman"/>
                <a:cs typeface="Times New Roman"/>
              </a:rPr>
              <a:t>Supergravity</a:t>
            </a:r>
            <a:r>
              <a:rPr lang="en-US" sz="4000" dirty="0" smtClean="0">
                <a:latin typeface="Times New Roman"/>
                <a:cs typeface="Times New Roman"/>
              </a:rPr>
              <a:t> Inflation Revived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556792"/>
            <a:ext cx="9036496" cy="504056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Simplest SU(2,1)/U(1) example:</a:t>
            </a:r>
          </a:p>
          <a:p>
            <a:pPr eaLnBrk="1" hangingPunct="1"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Kähler</a:t>
            </a:r>
            <a:r>
              <a:rPr lang="en-US" dirty="0" smtClean="0">
                <a:latin typeface="Times New Roman"/>
                <a:cs typeface="Times New Roman"/>
              </a:rPr>
              <a:t> potential:</a:t>
            </a:r>
          </a:p>
          <a:p>
            <a:pPr eaLnBrk="1" hangingPunct="1"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Wess-Zumino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superpotential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Assume modulus </a:t>
            </a:r>
            <a:r>
              <a:rPr lang="en-US" i="1" dirty="0" smtClean="0">
                <a:latin typeface="Times New Roman"/>
                <a:cs typeface="Times New Roman"/>
              </a:rPr>
              <a:t>T = c/2</a:t>
            </a:r>
            <a:r>
              <a:rPr lang="en-US" dirty="0" smtClean="0">
                <a:latin typeface="Times New Roman"/>
                <a:cs typeface="Times New Roman"/>
              </a:rPr>
              <a:t> fixed by ‘string dynamics’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Effective </a:t>
            </a:r>
            <a:r>
              <a:rPr lang="en-US" dirty="0" err="1" smtClean="0">
                <a:latin typeface="Times New Roman"/>
                <a:cs typeface="Times New Roman"/>
              </a:rPr>
              <a:t>Lagrangian</a:t>
            </a:r>
            <a:r>
              <a:rPr lang="en-US" dirty="0" smtClean="0">
                <a:latin typeface="Times New Roman"/>
                <a:cs typeface="Times New Roman"/>
              </a:rPr>
              <a:t> for </a:t>
            </a:r>
            <a:r>
              <a:rPr lang="en-US" dirty="0" err="1" smtClean="0">
                <a:latin typeface="Times New Roman"/>
                <a:cs typeface="Times New Roman"/>
              </a:rPr>
              <a:t>inflaton</a:t>
            </a:r>
            <a:r>
              <a:rPr lang="en-US" dirty="0" smtClean="0">
                <a:latin typeface="Times New Roman"/>
                <a:cs typeface="Times New Roman"/>
              </a:rPr>
              <a:t>: </a:t>
            </a:r>
          </a:p>
          <a:p>
            <a:pPr marL="0" indent="0" eaLnBrk="1" hangingPunct="1">
              <a:buNone/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 </a:t>
            </a:r>
            <a:r>
              <a:rPr lang="en-US" sz="4000" dirty="0">
                <a:latin typeface="Times New Roman"/>
                <a:cs typeface="Times New Roman"/>
              </a:rPr>
              <a:t>						   </a:t>
            </a:r>
            <a:r>
              <a:rPr lang="en-US" sz="4000" dirty="0" smtClean="0">
                <a:latin typeface="Times New Roman"/>
                <a:cs typeface="Times New Roman"/>
              </a:rPr>
              <a:t>: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Modifications to globally </a:t>
            </a:r>
            <a:r>
              <a:rPr lang="en-US" dirty="0" err="1" smtClean="0">
                <a:latin typeface="Times New Roman"/>
                <a:cs typeface="Times New Roman"/>
              </a:rPr>
              <a:t>supersymmetric</a:t>
            </a:r>
            <a:r>
              <a:rPr lang="en-US" dirty="0" smtClean="0">
                <a:latin typeface="Times New Roman"/>
                <a:cs typeface="Times New Roman"/>
              </a:rPr>
              <a:t> case</a:t>
            </a:r>
            <a:endParaRPr lang="en-US" i="1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Good inflation possible …</a:t>
            </a:r>
            <a:endParaRPr lang="en-US" i="1" dirty="0" smtClean="0">
              <a:latin typeface="Times New Roman"/>
              <a:cs typeface="Times New Roman"/>
            </a:endParaRPr>
          </a:p>
        </p:txBody>
      </p:sp>
      <p:pic>
        <p:nvPicPr>
          <p:cNvPr id="4" name="Picture 3" descr="SU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315" y="2204864"/>
            <a:ext cx="3819005" cy="538362"/>
          </a:xfrm>
          <a:prstGeom prst="rect">
            <a:avLst/>
          </a:prstGeom>
        </p:spPr>
      </p:pic>
      <p:pic>
        <p:nvPicPr>
          <p:cNvPr id="5" name="Picture 4" descr="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112" y="2708920"/>
            <a:ext cx="1981200" cy="660400"/>
          </a:xfrm>
          <a:prstGeom prst="rect">
            <a:avLst/>
          </a:prstGeom>
        </p:spPr>
      </p:pic>
      <p:pic>
        <p:nvPicPr>
          <p:cNvPr id="7" name="Picture 6" descr="Vha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509120"/>
            <a:ext cx="1447800" cy="736600"/>
          </a:xfrm>
          <a:prstGeom prst="rect">
            <a:avLst/>
          </a:prstGeom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220072" y="1268760"/>
            <a:ext cx="370095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</a:rPr>
              <a:t> &amp; Olive, arXiv:1305.1247</a:t>
            </a:r>
            <a:endParaRPr lang="en-US" sz="1600" b="0" dirty="0">
              <a:solidFill>
                <a:srgbClr val="FFFF00"/>
              </a:solidFill>
            </a:endParaRPr>
          </a:p>
        </p:txBody>
      </p:sp>
      <p:pic>
        <p:nvPicPr>
          <p:cNvPr id="9" name="Picture 8" descr="Leff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509120"/>
            <a:ext cx="5080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992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7976" cy="1152525"/>
          </a:xfrm>
          <a:solidFill>
            <a:srgbClr val="BBE0E3"/>
          </a:solidFill>
          <a:ln>
            <a:solidFill>
              <a:srgbClr val="000090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dirty="0" smtClean="0">
                <a:latin typeface="Times New Roman"/>
                <a:cs typeface="Times New Roman"/>
              </a:rPr>
              <a:t>No-Scale </a:t>
            </a:r>
            <a:r>
              <a:rPr lang="en-US" sz="4800" dirty="0" err="1" smtClean="0">
                <a:latin typeface="Times New Roman"/>
                <a:cs typeface="Times New Roman"/>
              </a:rPr>
              <a:t>Supergravity</a:t>
            </a:r>
            <a:r>
              <a:rPr lang="en-US" sz="4800" dirty="0" smtClean="0">
                <a:latin typeface="Times New Roman"/>
                <a:cs typeface="Times New Roman"/>
              </a:rPr>
              <a:t> Inflation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5040560"/>
          </a:xfrm>
          <a:solidFill>
            <a:srgbClr val="BBE0E3"/>
          </a:solidFill>
          <a:ln>
            <a:solidFill>
              <a:srgbClr val="00009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Inflationary potential for </a:t>
            </a:r>
          </a:p>
        </p:txBody>
      </p:sp>
      <p:pic>
        <p:nvPicPr>
          <p:cNvPr id="4" name="Picture 3" descr="ne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176" y="1651843"/>
            <a:ext cx="1414016" cy="480765"/>
          </a:xfrm>
          <a:prstGeom prst="rect">
            <a:avLst/>
          </a:prstGeom>
        </p:spPr>
      </p:pic>
      <p:pic>
        <p:nvPicPr>
          <p:cNvPr id="5" name="Picture 4" descr="Veffpl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132855"/>
            <a:ext cx="6912768" cy="4420183"/>
          </a:xfrm>
          <a:prstGeom prst="rect">
            <a:avLst/>
          </a:prstGeom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51520" y="6330806"/>
            <a:ext cx="370095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&amp; Olive, arXiv:1305.1247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11532" y="4469050"/>
            <a:ext cx="3083597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Times New Roman"/>
                <a:cs typeface="Times New Roman"/>
              </a:rPr>
              <a:t>Special case = </a:t>
            </a:r>
            <a:r>
              <a:rPr lang="en-US" sz="2000" dirty="0" err="1" smtClean="0">
                <a:latin typeface="Times New Roman"/>
                <a:cs typeface="Times New Roman"/>
              </a:rPr>
              <a:t>Starobinsky</a:t>
            </a:r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4203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7976" cy="1152525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If it looks and smells like </a:t>
            </a:r>
            <a:r>
              <a:rPr lang="en-US" sz="4000" dirty="0" err="1" smtClean="0">
                <a:latin typeface="Times New Roman"/>
                <a:cs typeface="Times New Roman"/>
              </a:rPr>
              <a:t>Starobinsky</a:t>
            </a:r>
            <a:r>
              <a:rPr lang="en-US" sz="4000" dirty="0" smtClean="0">
                <a:latin typeface="Times New Roman"/>
                <a:cs typeface="Times New Roman"/>
              </a:rPr>
              <a:t>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5040560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Starobinsky</a:t>
            </a:r>
            <a:r>
              <a:rPr lang="en-US" dirty="0" smtClean="0">
                <a:latin typeface="Times New Roman"/>
                <a:cs typeface="Times New Roman"/>
              </a:rPr>
              <a:t> model:</a:t>
            </a:r>
          </a:p>
          <a:p>
            <a:pPr eaLnBrk="1" hangingPunct="1">
              <a:defRPr/>
            </a:pPr>
            <a:endParaRPr lang="en-US" sz="1800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sz="18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After conformal transformation:</a:t>
            </a:r>
          </a:p>
          <a:p>
            <a:pPr eaLnBrk="1" hangingPunct="1"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sz="1800" dirty="0" smtClean="0"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Effective potential: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/>
                <a:cs typeface="Times New Roman"/>
              </a:rPr>
              <a:t>Identical with the no-scale </a:t>
            </a:r>
            <a:r>
              <a:rPr lang="en-US" dirty="0" err="1" smtClean="0">
                <a:latin typeface="Times New Roman"/>
                <a:cs typeface="Times New Roman"/>
              </a:rPr>
              <a:t>Wess-Zumino</a:t>
            </a:r>
            <a:r>
              <a:rPr lang="en-US" dirty="0" smtClean="0">
                <a:latin typeface="Times New Roman"/>
                <a:cs typeface="Times New Roman"/>
              </a:rPr>
              <a:t> model for the case</a:t>
            </a:r>
          </a:p>
          <a:p>
            <a:pPr marL="0" indent="0" eaLnBrk="1" hangingPunct="1">
              <a:buNone/>
              <a:defRPr/>
            </a:pP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… it actually IS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Starobinsky</a:t>
            </a: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64088" y="6474822"/>
            <a:ext cx="3700953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smtClean="0">
                <a:solidFill>
                  <a:srgbClr val="FFFF00"/>
                </a:solidFill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</a:rPr>
              <a:t> &amp; Olive, arXiv:1305.1247</a:t>
            </a:r>
            <a:endParaRPr lang="en-US" sz="1600" b="0" dirty="0">
              <a:solidFill>
                <a:srgbClr val="FFFF00"/>
              </a:solidFill>
            </a:endParaRPr>
          </a:p>
        </p:txBody>
      </p:sp>
      <p:pic>
        <p:nvPicPr>
          <p:cNvPr id="4" name="Picture 3" descr="R+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112704"/>
            <a:ext cx="4571752" cy="812240"/>
          </a:xfrm>
          <a:prstGeom prst="rect">
            <a:avLst/>
          </a:prstGeom>
        </p:spPr>
      </p:pic>
      <p:pic>
        <p:nvPicPr>
          <p:cNvPr id="5" name="Picture 4" descr="R+R2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56992"/>
            <a:ext cx="8237860" cy="985623"/>
          </a:xfrm>
          <a:prstGeom prst="rect">
            <a:avLst/>
          </a:prstGeom>
        </p:spPr>
      </p:pic>
      <p:pic>
        <p:nvPicPr>
          <p:cNvPr id="7" name="Picture 6" descr="Starop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221088"/>
            <a:ext cx="3600400" cy="740918"/>
          </a:xfrm>
          <a:prstGeom prst="rect">
            <a:avLst/>
          </a:prstGeom>
        </p:spPr>
      </p:pic>
      <p:pic>
        <p:nvPicPr>
          <p:cNvPr id="10" name="Picture 9" descr="specia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445224"/>
            <a:ext cx="1362837" cy="52003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08520" y="260648"/>
            <a:ext cx="8927976" cy="1152525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  <a:defRPr/>
            </a:pPr>
            <a:r>
              <a:rPr lang="en-US" sz="4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Is there more profound connection?</a:t>
            </a: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683568" y="5836344"/>
            <a:ext cx="5220072" cy="905024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746259" y="6093296"/>
            <a:ext cx="1290237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b="0" dirty="0" err="1" smtClean="0">
                <a:solidFill>
                  <a:srgbClr val="FFFF00"/>
                </a:solidFill>
              </a:rPr>
              <a:t>Cecotti</a:t>
            </a:r>
            <a:r>
              <a:rPr lang="en-US" sz="1600" b="0" dirty="0" smtClean="0">
                <a:solidFill>
                  <a:srgbClr val="FFFF00"/>
                </a:solidFill>
              </a:rPr>
              <a:t>, 1987</a:t>
            </a:r>
            <a:endParaRPr lang="en-US" sz="1600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790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92480" cy="1008112"/>
          </a:xfrm>
          <a:solidFill>
            <a:srgbClr val="BBE0E3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4800" dirty="0" smtClean="0">
                <a:latin typeface="Times New Roman"/>
                <a:cs typeface="Times New Roman"/>
              </a:rPr>
              <a:t>How many e-Folds of Inflation?</a:t>
            </a:r>
            <a:endParaRPr lang="en-US" sz="48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8" y="1268760"/>
            <a:ext cx="8892480" cy="5472608"/>
          </a:xfrm>
          <a:solidFill>
            <a:srgbClr val="BBE0E3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smtClean="0">
                <a:latin typeface="Times New Roman"/>
                <a:cs typeface="Times New Roman"/>
              </a:rPr>
              <a:t>General expression:</a:t>
            </a:r>
          </a:p>
          <a:p>
            <a:endParaRPr lang="en-US" sz="4800" dirty="0">
              <a:latin typeface="Times New Roman"/>
              <a:cs typeface="Times New Roman"/>
            </a:endParaRPr>
          </a:p>
          <a:p>
            <a:r>
              <a:rPr lang="en-US" sz="3000" dirty="0" smtClean="0">
                <a:latin typeface="Times New Roman"/>
                <a:cs typeface="Times New Roman"/>
              </a:rPr>
              <a:t>In no-scale </a:t>
            </a:r>
            <a:r>
              <a:rPr lang="en-US" sz="3000" dirty="0" err="1" smtClean="0">
                <a:latin typeface="Times New Roman"/>
                <a:cs typeface="Times New Roman"/>
              </a:rPr>
              <a:t>supergravity</a:t>
            </a:r>
            <a:r>
              <a:rPr lang="en-US" sz="3000" dirty="0" smtClean="0">
                <a:latin typeface="Times New Roman"/>
                <a:cs typeface="Times New Roman"/>
              </a:rPr>
              <a:t> models:</a:t>
            </a:r>
          </a:p>
          <a:p>
            <a:endParaRPr lang="en-US" sz="3000" dirty="0">
              <a:latin typeface="Times New Roman"/>
              <a:cs typeface="Times New Roman"/>
            </a:endParaRPr>
          </a:p>
          <a:p>
            <a:endParaRPr lang="en-US" sz="3000" dirty="0" smtClean="0">
              <a:latin typeface="Times New Roman"/>
              <a:cs typeface="Times New Roman"/>
            </a:endParaRPr>
          </a:p>
          <a:p>
            <a:endParaRPr lang="en-US" sz="3000" dirty="0">
              <a:latin typeface="Times New Roman"/>
              <a:cs typeface="Times New Roman"/>
            </a:endParaRPr>
          </a:p>
          <a:p>
            <a:endParaRPr lang="en-US" sz="3000" dirty="0" smtClean="0">
              <a:latin typeface="Times New Roman"/>
              <a:cs typeface="Times New Roman"/>
            </a:endParaRPr>
          </a:p>
          <a:p>
            <a:endParaRPr lang="en-US" sz="3600" dirty="0">
              <a:latin typeface="Times New Roman"/>
              <a:cs typeface="Times New Roman"/>
            </a:endParaRPr>
          </a:p>
          <a:p>
            <a:r>
              <a:rPr lang="en-US" sz="3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Prospective constraint on </a:t>
            </a:r>
            <a:r>
              <a:rPr lang="en-US" sz="3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inflaton</a:t>
            </a:r>
            <a:r>
              <a:rPr lang="en-US" sz="3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models?</a:t>
            </a:r>
          </a:p>
        </p:txBody>
      </p:sp>
      <p:pic>
        <p:nvPicPr>
          <p:cNvPr id="5" name="Picture 4" descr="OurNsta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3284984"/>
            <a:ext cx="8712969" cy="2054671"/>
          </a:xfrm>
          <a:prstGeom prst="rect">
            <a:avLst/>
          </a:prstGeom>
        </p:spPr>
      </p:pic>
      <p:pic>
        <p:nvPicPr>
          <p:cNvPr id="4" name="Picture 3" descr="Nsta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44824"/>
            <a:ext cx="8712968" cy="787499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876256" y="2564904"/>
            <a:ext cx="1890261" cy="904863"/>
          </a:xfrm>
          <a:prstGeom prst="rect">
            <a:avLst/>
          </a:prstGeom>
          <a:solidFill>
            <a:srgbClr val="000066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  <a:cs typeface="Times New Roman" charset="0"/>
              </a:rPr>
              <a:t>Amplitude of</a:t>
            </a:r>
          </a:p>
          <a:p>
            <a:pPr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  <a:cs typeface="Times New Roman" charset="0"/>
              </a:rPr>
              <a:t>perturbations</a:t>
            </a:r>
            <a:endParaRPr lang="en-US" sz="2400" b="0" dirty="0">
              <a:solidFill>
                <a:srgbClr val="FFFF00"/>
              </a:solidFill>
              <a:cs typeface="Times New Roman" charset="0"/>
            </a:endParaRP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20782062" flipH="1">
            <a:off x="4278887" y="3099995"/>
            <a:ext cx="2736315" cy="240960"/>
          </a:xfrm>
          <a:prstGeom prst="rightArrow">
            <a:avLst>
              <a:gd name="adj1" fmla="val 50000"/>
              <a:gd name="adj2" fmla="val 192729"/>
            </a:avLst>
          </a:prstGeom>
          <a:solidFill>
            <a:srgbClr val="000066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FFFF00"/>
              </a:solidFill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5400000" flipH="1">
            <a:off x="1187562" y="5301270"/>
            <a:ext cx="1512168" cy="215900"/>
          </a:xfrm>
          <a:prstGeom prst="rightArrow">
            <a:avLst>
              <a:gd name="adj1" fmla="val 50000"/>
              <a:gd name="adj2" fmla="val 192729"/>
            </a:avLst>
          </a:prstGeom>
          <a:solidFill>
            <a:srgbClr val="008000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67544" y="5332449"/>
            <a:ext cx="2816997" cy="904863"/>
          </a:xfrm>
          <a:prstGeom prst="rect">
            <a:avLst/>
          </a:prstGeom>
          <a:solidFill>
            <a:srgbClr val="0080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  <a:cs typeface="Times New Roman" charset="0"/>
              </a:rPr>
              <a:t>Equation of state</a:t>
            </a:r>
          </a:p>
          <a:p>
            <a:pPr algn="ctr" eaLnBrk="1" hangingPunct="1">
              <a:buFontTx/>
              <a:buNone/>
            </a:pPr>
            <a:r>
              <a:rPr lang="en-US" sz="2400" b="0" dirty="0">
                <a:solidFill>
                  <a:srgbClr val="FFFF00"/>
                </a:solidFill>
                <a:cs typeface="Times New Roman" charset="0"/>
              </a:rPr>
              <a:t>d</a:t>
            </a:r>
            <a:r>
              <a:rPr lang="en-US" sz="2400" b="0" dirty="0" smtClean="0">
                <a:solidFill>
                  <a:srgbClr val="FFFF00"/>
                </a:solidFill>
                <a:cs typeface="Times New Roman" charset="0"/>
              </a:rPr>
              <a:t>uring </a:t>
            </a:r>
            <a:r>
              <a:rPr lang="en-US" sz="2400" b="0" dirty="0" err="1" smtClean="0">
                <a:solidFill>
                  <a:srgbClr val="FFFF00"/>
                </a:solidFill>
                <a:cs typeface="Times New Roman" charset="0"/>
              </a:rPr>
              <a:t>inflaton</a:t>
            </a:r>
            <a:r>
              <a:rPr lang="en-US" sz="2400" b="0" dirty="0" smtClean="0">
                <a:solidFill>
                  <a:srgbClr val="FFFF00"/>
                </a:solidFill>
                <a:cs typeface="Times New Roman" charset="0"/>
              </a:rPr>
              <a:t> decay</a:t>
            </a:r>
            <a:endParaRPr lang="en-US" sz="2400" b="0" dirty="0">
              <a:solidFill>
                <a:srgbClr val="FFFF00"/>
              </a:solidFill>
              <a:cs typeface="Times New Roman" charset="0"/>
            </a:endParaRPr>
          </a:p>
        </p:txBody>
      </p:sp>
      <p:sp>
        <p:nvSpPr>
          <p:cNvPr id="18" name="AutoShape 11"/>
          <p:cNvSpPr>
            <a:spLocks noChangeArrowheads="1"/>
          </p:cNvSpPr>
          <p:nvPr/>
        </p:nvSpPr>
        <p:spPr bwMode="auto">
          <a:xfrm rot="9554029" flipH="1">
            <a:off x="2982197" y="4888612"/>
            <a:ext cx="2929093" cy="293314"/>
          </a:xfrm>
          <a:prstGeom prst="rightArrow">
            <a:avLst>
              <a:gd name="adj1" fmla="val 50000"/>
              <a:gd name="adj2" fmla="val 192729"/>
            </a:avLst>
          </a:prstGeom>
          <a:solidFill>
            <a:srgbClr val="008000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443950" y="5229200"/>
            <a:ext cx="1440418" cy="904863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sz="2400" b="0" dirty="0" err="1" smtClean="0">
                <a:solidFill>
                  <a:srgbClr val="FFFF00"/>
                </a:solidFill>
                <a:cs typeface="Times New Roman" charset="0"/>
              </a:rPr>
              <a:t>Inflaton</a:t>
            </a:r>
            <a:endParaRPr lang="en-US" sz="2400" b="0" dirty="0">
              <a:solidFill>
                <a:srgbClr val="FFFF00"/>
              </a:solidFill>
              <a:cs typeface="Times New Roman" charset="0"/>
            </a:endParaRPr>
          </a:p>
          <a:p>
            <a:pPr algn="ctr" eaLnBrk="1" hangingPunct="1">
              <a:buFontTx/>
              <a:buNone/>
            </a:pPr>
            <a:r>
              <a:rPr lang="en-US" sz="2400" b="0" dirty="0" smtClean="0">
                <a:solidFill>
                  <a:srgbClr val="FFFF00"/>
                </a:solidFill>
                <a:cs typeface="Times New Roman" charset="0"/>
              </a:rPr>
              <a:t>decay rate</a:t>
            </a:r>
            <a:endParaRPr lang="en-US" sz="2400" b="0" baseline="30000" dirty="0">
              <a:solidFill>
                <a:srgbClr val="FFFF00"/>
              </a:solidFill>
              <a:cs typeface="Times New Roman" charset="0"/>
            </a:endParaRP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 rot="1579109" flipH="1">
            <a:off x="3995935" y="5013176"/>
            <a:ext cx="2746177" cy="279549"/>
          </a:xfrm>
          <a:prstGeom prst="rightArrow">
            <a:avLst>
              <a:gd name="adj1" fmla="val 50000"/>
              <a:gd name="adj2" fmla="val 193153"/>
            </a:avLst>
          </a:prstGeom>
          <a:solidFill>
            <a:srgbClr val="FF0000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FFFF00"/>
              </a:solidFill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355976" y="1340768"/>
            <a:ext cx="4458572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García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&amp; Olive, 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arXiv:1505.06986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5851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9" grpId="0" animBg="1"/>
      <p:bldP spid="18" grpId="0" animBg="1"/>
      <p:bldP spid="11" grpId="0" animBg="1"/>
      <p:bldP spid="12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92480" cy="1008112"/>
          </a:xfrm>
          <a:solidFill>
            <a:srgbClr val="BBE0E3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Planck Constraints on # of e-Folds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96752"/>
            <a:ext cx="7704856" cy="5472608"/>
          </a:xfrm>
          <a:solidFill>
            <a:srgbClr val="BBE0E3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3000" dirty="0" err="1" smtClean="0">
                <a:latin typeface="Times New Roman"/>
                <a:cs typeface="Times New Roman"/>
              </a:rPr>
              <a:t>Starobinsky</a:t>
            </a:r>
            <a:r>
              <a:rPr lang="en-US" sz="3000" dirty="0" smtClean="0">
                <a:latin typeface="Times New Roman"/>
                <a:cs typeface="Times New Roman"/>
              </a:rPr>
              <a:t>-like no-scale models</a:t>
            </a:r>
          </a:p>
        </p:txBody>
      </p:sp>
      <p:pic>
        <p:nvPicPr>
          <p:cNvPr id="8" name="Picture 7" descr="N*B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44824"/>
            <a:ext cx="7200800" cy="4753389"/>
          </a:xfrm>
          <a:prstGeom prst="rect">
            <a:avLst/>
          </a:prstGeom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79512" y="6402814"/>
            <a:ext cx="4464496" cy="338554"/>
          </a:xfrm>
          <a:prstGeom prst="rect">
            <a:avLst/>
          </a:prstGeom>
          <a:solidFill>
            <a:srgbClr val="FF00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JE,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García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1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Nanopoulos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&amp; Olive, </a:t>
            </a:r>
            <a:r>
              <a:rPr lang="en-US" sz="1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arXiv:1505.06986</a:t>
            </a:r>
            <a:endParaRPr lang="en-US" sz="16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012160" y="3356992"/>
            <a:ext cx="1659429" cy="461665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Starobinsky</a:t>
            </a:r>
            <a:endParaRPr lang="en-US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16200000" flipH="1">
            <a:off x="2028179" y="4676679"/>
            <a:ext cx="2448282" cy="240959"/>
          </a:xfrm>
          <a:prstGeom prst="rightArrow">
            <a:avLst>
              <a:gd name="adj1" fmla="val 50000"/>
              <a:gd name="adj2" fmla="val 192729"/>
            </a:avLst>
          </a:prstGeom>
          <a:solidFill>
            <a:srgbClr val="FF6600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FFFF00"/>
              </a:solidFill>
            </a:endParaRPr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 rot="16200000" flipH="1">
            <a:off x="1380108" y="4676679"/>
            <a:ext cx="2448281" cy="240960"/>
          </a:xfrm>
          <a:prstGeom prst="rightArrow">
            <a:avLst>
              <a:gd name="adj1" fmla="val 50000"/>
              <a:gd name="adj2" fmla="val 192729"/>
            </a:avLst>
          </a:prstGeom>
          <a:solidFill>
            <a:srgbClr val="000066"/>
          </a:solidFill>
          <a:ln>
            <a:noFill/>
          </a:ln>
          <a:extLst/>
        </p:spPr>
        <p:txBody>
          <a:bodyPr wrap="none" anchor="ctr"/>
          <a:lstStyle/>
          <a:p>
            <a:endParaRPr lang="en-US" sz="180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655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16143" y="2026692"/>
            <a:ext cx="7967455" cy="3916908"/>
          </a:xfrm>
          <a:solidFill>
            <a:schemeClr val="accent1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Global fit to dimension-6 operators using precision electroweak data, W</a:t>
            </a:r>
            <a:r>
              <a:rPr lang="en-US" baseline="30000" dirty="0" smtClean="0">
                <a:latin typeface="Times New Roman" charset="0"/>
                <a:ea typeface="ＭＳ Ｐゴシック" charset="0"/>
                <a:cs typeface="Times New Roman" charset="0"/>
              </a:rPr>
              <a:t>+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W</a:t>
            </a:r>
            <a:r>
              <a:rPr lang="en-US" baseline="30000" dirty="0" smtClean="0">
                <a:latin typeface="Times New Roman" charset="0"/>
                <a:ea typeface="ＭＳ Ｐゴシック" charset="0"/>
                <a:cs typeface="Times New Roman" charset="0"/>
              </a:rPr>
              <a:t>-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at LEP, Higgs and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diboson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data from LHC Runs 1 and 2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Improvements in the constraints from Run 2</a:t>
            </a:r>
          </a:p>
          <a:p>
            <a:pPr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Constraints on BSM models</a:t>
            </a:r>
          </a:p>
          <a:p>
            <a:pPr lvl="1"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Some contribute to operators at tree level</a:t>
            </a:r>
          </a:p>
          <a:p>
            <a:pPr lvl="1" eaLnBrk="1" hangingPunct="1">
              <a:defRPr/>
            </a:pP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Stops that contribute at loop level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 bwMode="auto">
          <a:xfrm>
            <a:off x="368300" y="196850"/>
            <a:ext cx="8286750" cy="1440334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b="0" dirty="0">
                <a:solidFill>
                  <a:schemeClr val="tx1"/>
                </a:solidFill>
                <a:latin typeface="Times New Roman"/>
                <a:cs typeface="Times New Roman"/>
              </a:rPr>
              <a:t>Updated Global SMEFT </a:t>
            </a:r>
            <a:r>
              <a:rPr lang="en-US" b="0" dirty="0" smtClean="0">
                <a:solidFill>
                  <a:schemeClr val="tx1"/>
                </a:solidFill>
                <a:latin typeface="Times New Roman"/>
                <a:cs typeface="Times New Roman"/>
              </a:rPr>
              <a:t>Fit</a:t>
            </a:r>
          </a:p>
          <a:p>
            <a:pPr>
              <a:buNone/>
            </a:pPr>
            <a:r>
              <a:rPr lang="en-US" sz="3600" b="0" dirty="0" smtClean="0">
                <a:solidFill>
                  <a:schemeClr val="tx1"/>
                </a:solidFill>
                <a:latin typeface="Times New Roman"/>
                <a:cs typeface="Times New Roman"/>
              </a:rPr>
              <a:t>to </a:t>
            </a:r>
            <a:r>
              <a:rPr lang="en-US" sz="3600" b="0" dirty="0">
                <a:solidFill>
                  <a:schemeClr val="tx1"/>
                </a:solidFill>
                <a:latin typeface="Times New Roman"/>
                <a:cs typeface="Times New Roman"/>
              </a:rPr>
              <a:t>Higgs, </a:t>
            </a:r>
            <a:r>
              <a:rPr lang="en-US" sz="3600" b="0" dirty="0" err="1">
                <a:solidFill>
                  <a:schemeClr val="tx1"/>
                </a:solidFill>
                <a:latin typeface="Times New Roman"/>
                <a:cs typeface="Times New Roman"/>
              </a:rPr>
              <a:t>Diboson</a:t>
            </a:r>
            <a:r>
              <a:rPr lang="en-US" sz="3600" b="0" dirty="0">
                <a:solidFill>
                  <a:schemeClr val="tx1"/>
                </a:solidFill>
                <a:latin typeface="Times New Roman"/>
                <a:cs typeface="Times New Roman"/>
              </a:rPr>
              <a:t> and Electroweak Data 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4199449" y="6282888"/>
            <a:ext cx="4438352" cy="369332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buFontTx/>
              <a:buNone/>
            </a:pPr>
            <a:r>
              <a:rPr lang="en-US" sz="1800" b="0" dirty="0" smtClean="0">
                <a:solidFill>
                  <a:srgbClr val="FFFF00"/>
                </a:solidFill>
                <a:latin typeface="Times" charset="0"/>
              </a:rPr>
              <a:t>JE</a:t>
            </a:r>
            <a:r>
              <a:rPr lang="en-US" sz="1800" b="0" dirty="0">
                <a:solidFill>
                  <a:srgbClr val="FFFF00"/>
                </a:solidFill>
                <a:latin typeface="Times" charset="0"/>
              </a:rPr>
              <a:t>, Murphy, </a:t>
            </a:r>
            <a:r>
              <a:rPr lang="en-US" sz="1800" b="0" dirty="0" err="1" smtClean="0">
                <a:solidFill>
                  <a:srgbClr val="FFFF00"/>
                </a:solidFill>
                <a:latin typeface="Times" charset="0"/>
              </a:rPr>
              <a:t>Sanz</a:t>
            </a:r>
            <a:r>
              <a:rPr lang="en-US" sz="1800" b="0" dirty="0" smtClean="0">
                <a:solidFill>
                  <a:srgbClr val="FFFF00"/>
                </a:solidFill>
                <a:latin typeface="Times" charset="0"/>
              </a:rPr>
              <a:t> </a:t>
            </a:r>
            <a:r>
              <a:rPr lang="en-US" sz="1800" b="0" dirty="0">
                <a:solidFill>
                  <a:srgbClr val="FFFF00"/>
                </a:solidFill>
                <a:latin typeface="Times" charset="0"/>
              </a:rPr>
              <a:t>&amp; </a:t>
            </a:r>
            <a:r>
              <a:rPr lang="en-US" sz="1800" b="0" dirty="0" smtClean="0">
                <a:solidFill>
                  <a:srgbClr val="FFFF00"/>
                </a:solidFill>
                <a:latin typeface="Times" charset="0"/>
              </a:rPr>
              <a:t>You</a:t>
            </a:r>
            <a:r>
              <a:rPr lang="en-US" sz="1800" b="0" dirty="0">
                <a:solidFill>
                  <a:srgbClr val="FFFF00"/>
                </a:solidFill>
                <a:latin typeface="Times" charset="0"/>
              </a:rPr>
              <a:t>, arXiv:</a:t>
            </a:r>
            <a:r>
              <a:rPr lang="en-US" sz="1800" b="0" dirty="0" smtClean="0">
                <a:solidFill>
                  <a:srgbClr val="FFFF00"/>
                </a:solidFill>
                <a:latin typeface="Times" charset="0"/>
              </a:rPr>
              <a:t>1803.03252</a:t>
            </a:r>
            <a:endParaRPr lang="en-US" sz="1800" b="0" dirty="0">
              <a:solidFill>
                <a:srgbClr val="FFFF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49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58599</TotalTime>
  <Words>2785</Words>
  <Application>Microsoft Macintosh PowerPoint</Application>
  <PresentationFormat>On-screen Show (4:3)</PresentationFormat>
  <Paragraphs>678</Paragraphs>
  <Slides>85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85</vt:i4>
      </vt:variant>
    </vt:vector>
  </HeadingPairs>
  <TitlesOfParts>
    <vt:vector size="88" baseType="lpstr">
      <vt:lpstr>Default Design</vt:lpstr>
      <vt:lpstr>Equation</vt:lpstr>
      <vt:lpstr>CorelPhotoPaint.Image.10</vt:lpstr>
      <vt:lpstr>PowerPoint Presentation</vt:lpstr>
      <vt:lpstr>PowerPoint Presentation</vt:lpstr>
      <vt:lpstr>Higgs Mass Measurements</vt:lpstr>
      <vt:lpstr>Theoretical Constraints on Higgs Mass</vt:lpstr>
      <vt:lpstr>Vacuum Instability in the Standard Model </vt:lpstr>
      <vt:lpstr>Instability during Inflation?</vt:lpstr>
      <vt:lpstr>Standard Model as an Effective Field Theory</vt:lpstr>
      <vt:lpstr>Dimension-6 Operators in Warsaw Basis</vt:lpstr>
      <vt:lpstr>PowerPoint Presentation</vt:lpstr>
      <vt:lpstr>Run 2 Higgs Measurements used in SMEFT Fit</vt:lpstr>
      <vt:lpstr>Results of Global Fit in Warsaw Basis</vt:lpstr>
      <vt:lpstr>Results of Global Fit in Warsaw Basis</vt:lpstr>
      <vt:lpstr>Summary</vt:lpstr>
      <vt:lpstr>PowerPoint Presentation</vt:lpstr>
      <vt:lpstr>WIMP Candidates</vt:lpstr>
      <vt:lpstr>You must be joking!</vt:lpstr>
      <vt:lpstr>What lies beyond the Standard Model?</vt:lpstr>
      <vt:lpstr>Searches for WIMP Dark Matter </vt:lpstr>
      <vt:lpstr>Classic LHC Dark Matter Signature</vt:lpstr>
      <vt:lpstr>Nothing (yet) at the LHC</vt:lpstr>
      <vt:lpstr>Inputs to Global Fits for New Physics</vt:lpstr>
      <vt:lpstr>Quo Vadis gμ - 2?</vt:lpstr>
      <vt:lpstr>PowerPoint Presentation</vt:lpstr>
      <vt:lpstr>Analysis of pMSSM11</vt:lpstr>
      <vt:lpstr>PowerPoint Presentation</vt:lpstr>
      <vt:lpstr>PowerPoint Presentation</vt:lpstr>
      <vt:lpstr>PowerPoint Presentation</vt:lpstr>
      <vt:lpstr>Direct Dark Matter Searches</vt:lpstr>
      <vt:lpstr>Simplified Dark Matter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String Bump Hunting @ LHC</vt:lpstr>
      <vt:lpstr>PowerPoint Presentation</vt:lpstr>
      <vt:lpstr>Future Circular Colliders</vt:lpstr>
      <vt:lpstr>Projected e+e- Colliders: Luminosity vs Energy</vt:lpstr>
      <vt:lpstr>SMEFT Analysis</vt:lpstr>
      <vt:lpstr>Higgs Cross Sections</vt:lpstr>
      <vt:lpstr>Examples of Higgs Measurements</vt:lpstr>
      <vt:lpstr>Triple-Higgs Coupling Analysis</vt:lpstr>
      <vt:lpstr>     Squark-Gluino Plane</vt:lpstr>
      <vt:lpstr>PowerPoint Presentation</vt:lpstr>
      <vt:lpstr>PowerPoint Presentation</vt:lpstr>
      <vt:lpstr>PowerPoint Presentation</vt:lpstr>
      <vt:lpstr>PowerPoint Presentation</vt:lpstr>
      <vt:lpstr>The Lighter Stop may be Light</vt:lpstr>
      <vt:lpstr>PowerPoint Presentation</vt:lpstr>
      <vt:lpstr>Fusion of two massive black holes</vt:lpstr>
      <vt:lpstr>Remark on Primordial Gravitational Waves</vt:lpstr>
      <vt:lpstr>The Gravitational Chirp …</vt:lpstr>
      <vt:lpstr>Neutron Star Merger GW170817</vt:lpstr>
      <vt:lpstr>PowerPoint Presentation</vt:lpstr>
      <vt:lpstr>PowerPoint Presentation</vt:lpstr>
      <vt:lpstr>Search for Dark Matter in NS-NS Mergers?</vt:lpstr>
      <vt:lpstr>What Happens after the Merger?</vt:lpstr>
      <vt:lpstr>Toy Mechanical Model</vt:lpstr>
      <vt:lpstr>Including Dark Matter</vt:lpstr>
      <vt:lpstr>Models for Massive DM Cores</vt:lpstr>
      <vt:lpstr>DM Effects on NS Properties for various nuclear equations of state (EOS)</vt:lpstr>
      <vt:lpstr>Summary</vt:lpstr>
      <vt:lpstr>Dark Matter Models for e+ Spectrum</vt:lpstr>
      <vt:lpstr>Fits to DM Annihilations</vt:lpstr>
      <vt:lpstr>Cosmic-Ray Positrons</vt:lpstr>
      <vt:lpstr>Diffuse γ Emission near Pulsars</vt:lpstr>
      <vt:lpstr>Effect on Pulsar Positron Spectrum</vt:lpstr>
      <vt:lpstr>A Tough Neighbourhood</vt:lpstr>
      <vt:lpstr>Inhomogeneous Diffusion Coefficient?</vt:lpstr>
      <vt:lpstr>Antiprotons Compatible with Cosmic Rays</vt:lpstr>
      <vt:lpstr>Cosmological Inflation in Light of Planck</vt:lpstr>
      <vt:lpstr>The Spectrum of Fluctuations in the Cosmic Microwave Background</vt:lpstr>
      <vt:lpstr>Inflationary Landscape</vt:lpstr>
      <vt:lpstr>Challenges for Inflationary Models</vt:lpstr>
      <vt:lpstr>Starobinsky Model</vt:lpstr>
      <vt:lpstr>Higgs Inflation: a Single Scalar?</vt:lpstr>
      <vt:lpstr>Problem for Higgs Inflation</vt:lpstr>
      <vt:lpstr>Inflation Cries out for Supersymmetry </vt:lpstr>
      <vt:lpstr>Inflation cries out for Supergravity</vt:lpstr>
      <vt:lpstr>No-Scale Supergravity Inflation</vt:lpstr>
      <vt:lpstr>No-Scale Supergravity Inflation Revived</vt:lpstr>
      <vt:lpstr>No-Scale Supergravity Inflation</vt:lpstr>
      <vt:lpstr>If it looks and smells like Starobinsky …</vt:lpstr>
      <vt:lpstr>How many e-Folds of Inflation?</vt:lpstr>
      <vt:lpstr>Planck Constraints on # of e-Folds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Phenomenology Beyond the Standard Model</dc:title>
  <cp:lastModifiedBy>CERN User</cp:lastModifiedBy>
  <cp:revision>348</cp:revision>
  <dcterms:modified xsi:type="dcterms:W3CDTF">2019-07-02T14:53:23Z</dcterms:modified>
</cp:coreProperties>
</file>