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slideLayouts/slideLayout31.xml" ContentType="application/vnd.openxmlformats-officedocument.presentationml.slideLayout+xml"/>
  <Override PartName="/ppt/theme/theme9.xml" ContentType="application/vnd.openxmlformats-officedocument.theme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  <p:sldMasterId id="2147483669" r:id="rId3"/>
    <p:sldMasterId id="2147483671" r:id="rId4"/>
    <p:sldMasterId id="2147483673" r:id="rId5"/>
    <p:sldMasterId id="2147483675" r:id="rId6"/>
    <p:sldMasterId id="2147483696" r:id="rId7"/>
    <p:sldMasterId id="2147483710" r:id="rId8"/>
    <p:sldMasterId id="2147483728" r:id="rId9"/>
    <p:sldMasterId id="2147483712" r:id="rId10"/>
    <p:sldMasterId id="2147483720" r:id="rId11"/>
    <p:sldMasterId id="2147483718" r:id="rId12"/>
  </p:sldMasterIdLst>
  <p:notesMasterIdLst>
    <p:notesMasterId r:id="rId32"/>
  </p:notesMasterIdLst>
  <p:handoutMasterIdLst>
    <p:handoutMasterId r:id="rId33"/>
  </p:handoutMasterIdLst>
  <p:sldIdLst>
    <p:sldId id="309" r:id="rId13"/>
    <p:sldId id="302" r:id="rId14"/>
    <p:sldId id="323" r:id="rId15"/>
    <p:sldId id="325" r:id="rId16"/>
    <p:sldId id="322" r:id="rId17"/>
    <p:sldId id="321" r:id="rId18"/>
    <p:sldId id="311" r:id="rId19"/>
    <p:sldId id="310" r:id="rId20"/>
    <p:sldId id="315" r:id="rId21"/>
    <p:sldId id="326" r:id="rId22"/>
    <p:sldId id="317" r:id="rId23"/>
    <p:sldId id="313" r:id="rId24"/>
    <p:sldId id="319" r:id="rId25"/>
    <p:sldId id="314" r:id="rId26"/>
    <p:sldId id="320" r:id="rId27"/>
    <p:sldId id="318" r:id="rId28"/>
    <p:sldId id="304" r:id="rId29"/>
    <p:sldId id="312" r:id="rId30"/>
    <p:sldId id="324" r:id="rId31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nglish version" id="{0584A3A9-6C57-4FF7-B30D-4528C197CD89}">
          <p14:sldIdLst>
            <p14:sldId id="309"/>
            <p14:sldId id="302"/>
            <p14:sldId id="323"/>
            <p14:sldId id="325"/>
            <p14:sldId id="322"/>
            <p14:sldId id="321"/>
            <p14:sldId id="311"/>
            <p14:sldId id="310"/>
            <p14:sldId id="315"/>
            <p14:sldId id="326"/>
            <p14:sldId id="317"/>
            <p14:sldId id="313"/>
            <p14:sldId id="319"/>
            <p14:sldId id="314"/>
            <p14:sldId id="320"/>
            <p14:sldId id="318"/>
            <p14:sldId id="304"/>
            <p14:sldId id="312"/>
            <p14:sldId id="32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3C88"/>
    <a:srgbClr val="B41244"/>
    <a:srgbClr val="000048"/>
    <a:srgbClr val="000000"/>
    <a:srgbClr val="D30E29"/>
    <a:srgbClr val="F23A54"/>
    <a:srgbClr val="EE0000"/>
    <a:srgbClr val="0000FE"/>
    <a:srgbClr val="EB97A3"/>
    <a:srgbClr val="F7D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6546B3-5AAC-483F-9301-E91F69170252}" v="156" dt="2025-02-11T09:15:58.9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rednji slog 2 – poudarek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Temni slog 1 – poudarek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Temni slog 1 – poudarek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E171933-4619-4E11-9A3F-F7608DF75F80}" styleName="Srednji slog 1 – poudarek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Srednji slog 1 – poudarek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7"/>
    <p:restoredTop sz="96327"/>
  </p:normalViewPr>
  <p:slideViewPr>
    <p:cSldViewPr snapToGrid="0" snapToObjects="1">
      <p:cViewPr varScale="1">
        <p:scale>
          <a:sx n="95" d="100"/>
          <a:sy n="95" d="100"/>
        </p:scale>
        <p:origin x="33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microsoft.com/office/2015/10/relationships/revisionInfo" Target="revisionInfo.xml"/><Relationship Id="rId21" Type="http://schemas.openxmlformats.org/officeDocument/2006/relationships/slide" Target="slides/slide9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čnik, Darja" userId="d5ba2085-d329-4ee7-ab23-1e3214b62dde" providerId="ADAL" clId="{346546B3-5AAC-483F-9301-E91F69170252}"/>
    <pc:docChg chg="undo redo custSel addSld modSld modSection">
      <pc:chgData name="Gačnik, Darja" userId="d5ba2085-d329-4ee7-ab23-1e3214b62dde" providerId="ADAL" clId="{346546B3-5AAC-483F-9301-E91F69170252}" dt="2025-02-11T09:16:06.298" v="323" actId="790"/>
      <pc:docMkLst>
        <pc:docMk/>
      </pc:docMkLst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3647151683" sldId="302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47151683" sldId="302"/>
            <ac:spMk id="2" creationId="{6149A3EC-15F8-B553-9D39-221E9B3FA3C3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47151683" sldId="302"/>
            <ac:spMk id="3" creationId="{1CE6BACA-333B-282C-49D5-71E98CAD99DC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47151683" sldId="302"/>
            <ac:spMk id="4" creationId="{155C5BAA-0FF2-6642-2B14-93A340488228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47151683" sldId="302"/>
            <ac:spMk id="5" creationId="{4CC93CCF-54AF-CA77-DB12-83F578FD72D9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47151683" sldId="302"/>
            <ac:spMk id="6" creationId="{8D63C57F-E049-B26F-DA73-9C003235805C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47151683" sldId="302"/>
            <ac:spMk id="8" creationId="{73A36E53-CD48-F1C3-6EBF-A9FC037CB377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47151683" sldId="302"/>
            <ac:spMk id="9" creationId="{5E53FAE2-2872-DEB2-707C-A94F3BAF06D7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47151683" sldId="302"/>
            <ac:spMk id="23" creationId="{F894FD83-9777-C643-6E3B-23E540C89A6D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3612152284" sldId="304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12152284" sldId="304"/>
            <ac:spMk id="4" creationId="{AB5F8B71-13D2-0163-2A2B-9D0334A2CDAE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612152284" sldId="304"/>
            <ac:spMk id="12" creationId="{D093100F-6E9C-4BB7-0C0D-812A654EB20D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4000008683" sldId="309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000008683" sldId="309"/>
            <ac:spMk id="2" creationId="{FE273393-C9E3-BD07-D548-BEEEB3845818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000008683" sldId="309"/>
            <ac:spMk id="3" creationId="{6B7FB808-49AB-D809-3890-25B1BD1B38B9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000008683" sldId="309"/>
            <ac:spMk id="4" creationId="{AB5F8B71-13D2-0163-2A2B-9D0334A2CDAE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000008683" sldId="309"/>
            <ac:spMk id="6" creationId="{3DC47650-5BA5-4DA8-3D02-A575BD25F415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1597420605" sldId="310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97420605" sldId="310"/>
            <ac:spMk id="2" creationId="{DF3F074F-FFB6-2FA2-DAE0-FBE7E57F084E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97420605" sldId="310"/>
            <ac:spMk id="6" creationId="{1AB32D91-706F-23F4-D45E-4BC49F53CA02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97420605" sldId="310"/>
            <ac:spMk id="23" creationId="{405A3F01-6AE3-C8F0-0A47-9A1A9E960290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4184664101" sldId="311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84664101" sldId="311"/>
            <ac:spMk id="2" creationId="{50ED5DDD-FC86-DA1D-AF2C-EA4375A541D1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84664101" sldId="311"/>
            <ac:spMk id="3" creationId="{BD21AAF3-4E38-1800-1448-2289A29D1633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84664101" sldId="311"/>
            <ac:spMk id="4" creationId="{FD4F94B2-7F8D-761A-CAB2-AEBCE58055D1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84664101" sldId="311"/>
            <ac:spMk id="5" creationId="{105036B9-C555-7D02-1B1D-8A1EF4BC0841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84664101" sldId="311"/>
            <ac:spMk id="6" creationId="{AA13196F-CDE6-275B-7B37-3F5A20686CD7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84664101" sldId="311"/>
            <ac:spMk id="8" creationId="{5111423D-5249-6454-8DE8-03B5C898DE64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84664101" sldId="311"/>
            <ac:spMk id="23" creationId="{CFAF21E3-7E5F-1F31-C62C-7E2098ABE987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84664101" sldId="311"/>
            <ac:spMk id="24" creationId="{8E78C837-05BF-9C99-5409-3B15768CB992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1852441748" sldId="312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852441748" sldId="312"/>
            <ac:spMk id="2" creationId="{4753850A-F670-05B6-E630-0EA9119DA13C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852441748" sldId="312"/>
            <ac:spMk id="5" creationId="{F059C54C-9A01-3885-9CF3-399B4E120F5A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852441748" sldId="312"/>
            <ac:spMk id="6" creationId="{F0495F7D-0876-5F1E-8B8F-24C212958C52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852441748" sldId="312"/>
            <ac:spMk id="23" creationId="{4DC30A1B-073A-F2D8-34F6-CA62514F2B50}"/>
          </ac:spMkLst>
        </pc:spChg>
      </pc:sldChg>
      <pc:sldChg chg="addSp 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254639045" sldId="313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254639045" sldId="313"/>
            <ac:spMk id="2" creationId="{A1619F3B-0685-CD71-4A53-B4303F6BE7A8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254639045" sldId="313"/>
            <ac:spMk id="6" creationId="{4030B2B6-9BAD-94BB-CA8A-DD7363597E46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254639045" sldId="313"/>
            <ac:spMk id="23" creationId="{4EDA60FA-7061-4FBF-BA44-DDC413A54633}"/>
          </ac:spMkLst>
        </pc:spChg>
        <pc:graphicFrameChg chg="add mod modGraphic">
          <ac:chgData name="Gačnik, Darja" userId="d5ba2085-d329-4ee7-ab23-1e3214b62dde" providerId="ADAL" clId="{346546B3-5AAC-483F-9301-E91F69170252}" dt="2025-02-11T09:16:06.298" v="323" actId="790"/>
          <ac:graphicFrameMkLst>
            <pc:docMk/>
            <pc:sldMk cId="254639045" sldId="313"/>
            <ac:graphicFrameMk id="3" creationId="{4D90D23C-CD8C-FF74-6BCF-C28819D1FA02}"/>
          </ac:graphicFrameMkLst>
        </pc:graphicFrameChg>
      </pc:sldChg>
      <pc:sldChg chg="addSp delSp 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540454155" sldId="314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540454155" sldId="314"/>
            <ac:spMk id="2" creationId="{6F1E628E-1E34-AA87-1AA7-0130547E1A65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540454155" sldId="314"/>
            <ac:spMk id="6" creationId="{65CA7D6D-BB8D-C63A-A454-53BCACEB003B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540454155" sldId="314"/>
            <ac:spMk id="23" creationId="{9CB672C2-FAC2-A94F-7834-3B52B75C9D97}"/>
          </ac:spMkLst>
        </pc:spChg>
        <pc:graphicFrameChg chg="add mod modGraphic">
          <ac:chgData name="Gačnik, Darja" userId="d5ba2085-d329-4ee7-ab23-1e3214b62dde" providerId="ADAL" clId="{346546B3-5AAC-483F-9301-E91F69170252}" dt="2025-02-11T09:16:06.298" v="323" actId="790"/>
          <ac:graphicFrameMkLst>
            <pc:docMk/>
            <pc:sldMk cId="540454155" sldId="314"/>
            <ac:graphicFrameMk id="3" creationId="{4F93E582-6C3E-C818-CF0D-C6A75EC095D1}"/>
          </ac:graphicFrameMkLst>
        </pc:graphicFrameChg>
        <pc:graphicFrameChg chg="add mod">
          <ac:chgData name="Gačnik, Darja" userId="d5ba2085-d329-4ee7-ab23-1e3214b62dde" providerId="ADAL" clId="{346546B3-5AAC-483F-9301-E91F69170252}" dt="2025-02-11T07:11:19.984" v="59"/>
          <ac:graphicFrameMkLst>
            <pc:docMk/>
            <pc:sldMk cId="540454155" sldId="314"/>
            <ac:graphicFrameMk id="4" creationId="{F9E002FA-0451-FD6A-01F4-88B6547FD317}"/>
          </ac:graphicFrameMkLst>
        </pc:graphicFrameChg>
        <pc:graphicFrameChg chg="add del mod">
          <ac:chgData name="Gačnik, Darja" userId="d5ba2085-d329-4ee7-ab23-1e3214b62dde" providerId="ADAL" clId="{346546B3-5AAC-483F-9301-E91F69170252}" dt="2025-02-11T07:11:35.046" v="62" actId="478"/>
          <ac:graphicFrameMkLst>
            <pc:docMk/>
            <pc:sldMk cId="540454155" sldId="314"/>
            <ac:graphicFrameMk id="5" creationId="{12E6671C-0968-C139-FAB0-37A8A2982F8A}"/>
          </ac:graphicFrameMkLst>
        </pc:graphicFrameChg>
        <pc:graphicFrameChg chg="add del mod">
          <ac:chgData name="Gačnik, Darja" userId="d5ba2085-d329-4ee7-ab23-1e3214b62dde" providerId="ADAL" clId="{346546B3-5AAC-483F-9301-E91F69170252}" dt="2025-02-11T07:12:13.781" v="71" actId="478"/>
          <ac:graphicFrameMkLst>
            <pc:docMk/>
            <pc:sldMk cId="540454155" sldId="314"/>
            <ac:graphicFrameMk id="7" creationId="{5FF5854C-4158-C57B-98F0-9B83C00E56C0}"/>
          </ac:graphicFrameMkLst>
        </pc:graphicFrameChg>
        <pc:graphicFrameChg chg="add mod">
          <ac:chgData name="Gačnik, Darja" userId="d5ba2085-d329-4ee7-ab23-1e3214b62dde" providerId="ADAL" clId="{346546B3-5AAC-483F-9301-E91F69170252}" dt="2025-02-11T07:13:06.171" v="74"/>
          <ac:graphicFrameMkLst>
            <pc:docMk/>
            <pc:sldMk cId="540454155" sldId="314"/>
            <ac:graphicFrameMk id="8" creationId="{219825AA-AF98-E464-2C54-5337F1F0307E}"/>
          </ac:graphicFrameMkLst>
        </pc:graphicFrameChg>
        <pc:graphicFrameChg chg="add mod">
          <ac:chgData name="Gačnik, Darja" userId="d5ba2085-d329-4ee7-ab23-1e3214b62dde" providerId="ADAL" clId="{346546B3-5AAC-483F-9301-E91F69170252}" dt="2025-02-11T07:13:06.171" v="74"/>
          <ac:graphicFrameMkLst>
            <pc:docMk/>
            <pc:sldMk cId="540454155" sldId="314"/>
            <ac:graphicFrameMk id="9" creationId="{CBDFD2AD-9EC9-7720-4129-BB886A7E2B41}"/>
          </ac:graphicFrameMkLst>
        </pc:graphicFrameChg>
        <pc:graphicFrameChg chg="add mod">
          <ac:chgData name="Gačnik, Darja" userId="d5ba2085-d329-4ee7-ab23-1e3214b62dde" providerId="ADAL" clId="{346546B3-5AAC-483F-9301-E91F69170252}" dt="2025-02-11T07:13:06.171" v="74"/>
          <ac:graphicFrameMkLst>
            <pc:docMk/>
            <pc:sldMk cId="540454155" sldId="314"/>
            <ac:graphicFrameMk id="10" creationId="{8D9CE35A-002E-2221-41AC-6C85A309EBC5}"/>
          </ac:graphicFrameMkLst>
        </pc:graphicFrameChg>
        <pc:graphicFrameChg chg="add del mod">
          <ac:chgData name="Gačnik, Darja" userId="d5ba2085-d329-4ee7-ab23-1e3214b62dde" providerId="ADAL" clId="{346546B3-5AAC-483F-9301-E91F69170252}" dt="2025-02-11T07:13:13.916" v="78" actId="1076"/>
          <ac:graphicFrameMkLst>
            <pc:docMk/>
            <pc:sldMk cId="540454155" sldId="314"/>
            <ac:graphicFrameMk id="11" creationId="{0633D253-318E-A051-2EC0-A9F94F678001}"/>
          </ac:graphicFrameMkLst>
        </pc:graphicFrameChg>
        <pc:graphicFrameChg chg="add del mod modGraphic">
          <ac:chgData name="Gačnik, Darja" userId="d5ba2085-d329-4ee7-ab23-1e3214b62dde" providerId="ADAL" clId="{346546B3-5AAC-483F-9301-E91F69170252}" dt="2025-02-11T07:17:30.092" v="122" actId="478"/>
          <ac:graphicFrameMkLst>
            <pc:docMk/>
            <pc:sldMk cId="540454155" sldId="314"/>
            <ac:graphicFrameMk id="12" creationId="{D24CF14A-3C47-C038-348A-C84B26FB3F8F}"/>
          </ac:graphicFrameMkLst>
        </pc:graphicFrame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1310270179" sldId="315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310270179" sldId="315"/>
            <ac:spMk id="23" creationId="{2DCFF871-CA96-B0C1-F900-72EE3EB67AD8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310270179" sldId="315"/>
            <ac:spMk id="27" creationId="{2DA6CB36-FE86-5801-AA9A-01BB33DC8FEA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310270179" sldId="315"/>
            <ac:spMk id="28" creationId="{9E514850-357F-5C8B-E52E-EE3A4C0D066D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685090086" sldId="317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3" creationId="{A136B392-949F-29D6-8119-4853BD024383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7" creationId="{54DFAAF3-80D1-02AE-E645-0B31EE0A30F7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9" creationId="{72C86A5E-67DA-C03F-4DEE-6FEF6D0E7D55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10" creationId="{01BC74AE-44BF-DC6F-FC27-275D7453CD01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18" creationId="{6DB470EB-A252-72EA-8CF5-977E9E4210F2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19" creationId="{FD7810EC-40AA-E129-EE07-08BD1A6BAAD5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20" creationId="{4480974A-B70E-28A7-6595-C7A4335C9F98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21" creationId="{D951B828-6298-2D7D-AA36-AFA96C43210B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22" creationId="{14E79529-C7EE-9780-4E70-AFF3B642971B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85090086" sldId="317"/>
            <ac:spMk id="25" creationId="{4CC13347-0536-15FC-17AB-4EDF3512363B}"/>
          </ac:spMkLst>
        </pc:spChg>
      </pc:sldChg>
      <pc:sldChg chg="addSp 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4170881948" sldId="318"/>
        </pc:sldMkLst>
        <pc:spChg chg="add mod">
          <ac:chgData name="Gačnik, Darja" userId="d5ba2085-d329-4ee7-ab23-1e3214b62dde" providerId="ADAL" clId="{346546B3-5AAC-483F-9301-E91F69170252}" dt="2025-02-11T07:23:09.313" v="139" actId="1076"/>
          <ac:spMkLst>
            <pc:docMk/>
            <pc:sldMk cId="4170881948" sldId="318"/>
            <ac:spMk id="3" creationId="{EB69BEFE-01CD-72C2-CD4C-0C8D67921B78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70881948" sldId="318"/>
            <ac:spMk id="6" creationId="{98540524-C485-E4C8-E3DE-5D8175AEBE01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70881948" sldId="318"/>
            <ac:spMk id="9" creationId="{A1067390-A052-831B-67C7-343689039853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170881948" sldId="318"/>
            <ac:spMk id="23" creationId="{AF3BBCEB-A31F-1007-C37B-E9ED690483E3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258013939" sldId="319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258013939" sldId="319"/>
            <ac:spMk id="2" creationId="{93320D27-0F58-3A74-1C2E-34DAB79CAE4A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258013939" sldId="319"/>
            <ac:spMk id="6" creationId="{56E8E09A-1EFA-6F66-7509-4268E3EAC28B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258013939" sldId="319"/>
            <ac:spMk id="9" creationId="{AC1E5E7E-7C9A-FDE9-7630-A9D7F19EE7E3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258013939" sldId="319"/>
            <ac:spMk id="12" creationId="{4747464A-555F-19D9-68C6-D211A1088894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258013939" sldId="319"/>
            <ac:spMk id="17" creationId="{6EEECDCE-7764-287B-6E4E-4661D4D159FB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258013939" sldId="319"/>
            <ac:spMk id="23" creationId="{8DA1AA09-3C3E-8E65-DCBB-F88DA701584C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1879379034" sldId="320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879379034" sldId="320"/>
            <ac:spMk id="2" creationId="{9BB5B414-4454-CEFA-1B72-135FC7BEAB83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879379034" sldId="320"/>
            <ac:spMk id="10" creationId="{CA2CFD28-1B85-157A-9F4A-EF69F900F1EC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879379034" sldId="320"/>
            <ac:spMk id="14" creationId="{72F9EF1C-3C68-BAB7-60FB-F42A68B1D91A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879379034" sldId="320"/>
            <ac:spMk id="23" creationId="{88331BCC-13A4-4C97-2D0E-0E3B6FB17468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3253652409" sldId="321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253652409" sldId="321"/>
            <ac:spMk id="6" creationId="{C7F36864-D6F2-A220-043A-4E262BE9E81A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253652409" sldId="321"/>
            <ac:spMk id="7" creationId="{8F77D4D2-A0BB-A309-F258-8837E0313014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253652409" sldId="321"/>
            <ac:spMk id="9" creationId="{BBAFFB9F-3B18-251C-7D5D-B93721792823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253652409" sldId="321"/>
            <ac:spMk id="10" creationId="{BBEC2602-4E5C-67A5-09F3-27FA11FC4903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253652409" sldId="321"/>
            <ac:spMk id="15" creationId="{5A42354E-28E5-FC67-DE8B-B4EFB7C22995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253652409" sldId="321"/>
            <ac:spMk id="17" creationId="{0816CC0E-AE27-7BD4-876C-2030C11F8DFA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253652409" sldId="321"/>
            <ac:spMk id="23" creationId="{635E82A9-E2BB-918D-08E9-F92A48724063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253652409" sldId="321"/>
            <ac:spMk id="24" creationId="{2EB54C92-554F-2A07-F4A3-69AF1D117C88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3253652409" sldId="321"/>
            <ac:spMk id="28" creationId="{0C2E81FA-0D5C-715C-5ED1-E08181400033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1656593122" sldId="322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6" creationId="{2C90E7E7-51B1-DEC6-6DFA-1EC710266438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7" creationId="{B3AABDB3-09BF-9AE3-1064-DC8CBE3C2CC4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8" creationId="{CDEC4E43-29A0-FB7F-2F04-8FC6E6C827DC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9" creationId="{8C579733-EBF0-95A1-AE45-7DCFDDCD44F9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10" creationId="{8C616842-9D62-4DBD-EABB-1B987A5E8989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11" creationId="{5C630FA1-E06F-FAB7-F4A5-5C8DD55FD8A2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15" creationId="{B708DBE7-773F-0270-C21F-B832B71C8CC2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18" creationId="{802E5912-25E3-5EAB-C92E-C2A8FB17C620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20" creationId="{D714DC33-9017-462B-46EB-568F734100AB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656593122" sldId="322"/>
            <ac:spMk id="23" creationId="{E8E47148-637D-6C63-385B-21CCC20D187F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63178717" sldId="323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3" creationId="{7E9FF5C9-2C90-1A17-203E-C0071FB8673B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4" creationId="{D597421F-8F65-94E9-3BA5-AC20442CEB35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5" creationId="{40521FDB-12BD-1FC6-56D6-394312F02401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6" creationId="{88DB0A65-7610-96A4-0DC2-DFEA425C04B9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8" creationId="{41649726-2E8C-43FE-69BE-919C3C29AD81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9" creationId="{CEB4C280-586F-9508-88F9-3223B37249B4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11" creationId="{904227F2-8EFE-701C-4D84-0DCD76E5659A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15" creationId="{7BF0471E-EFF4-B624-F9D2-A42E821B5FC1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16" creationId="{C6169F4B-7B9E-C1D0-1151-C1B3D5625DC7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63178717" sldId="323"/>
            <ac:spMk id="23" creationId="{42A537BB-B25F-7521-C84F-31449D10B402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1924634083" sldId="324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924634083" sldId="324"/>
            <ac:spMk id="2" creationId="{96AEA745-C7E0-9692-7F19-1798956EE1A1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924634083" sldId="324"/>
            <ac:spMk id="6" creationId="{DFB1FEE9-CEBC-6FC2-8768-E242572F6DE6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924634083" sldId="324"/>
            <ac:spMk id="23" creationId="{0401A5C4-6B2A-F9A9-F5C0-2ED8C9712856}"/>
          </ac:spMkLst>
        </pc:spChg>
      </pc:sldChg>
      <pc:sldChg chg="modSp mod">
        <pc:chgData name="Gačnik, Darja" userId="d5ba2085-d329-4ee7-ab23-1e3214b62dde" providerId="ADAL" clId="{346546B3-5AAC-483F-9301-E91F69170252}" dt="2025-02-11T09:16:06.298" v="323" actId="790"/>
        <pc:sldMkLst>
          <pc:docMk/>
          <pc:sldMk cId="158425585" sldId="325"/>
        </pc:sldMkLst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8425585" sldId="325"/>
            <ac:spMk id="2" creationId="{3E8B5CD2-7805-3F3F-2569-DB669AAD447A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8425585" sldId="325"/>
            <ac:spMk id="3" creationId="{A273C560-9823-E7A5-9534-7C061EC8D1DB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8425585" sldId="325"/>
            <ac:spMk id="4" creationId="{0BD25C9E-7F04-0377-6096-481FA0993CDE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8425585" sldId="325"/>
            <ac:spMk id="5" creationId="{42435E8E-D619-511D-B7AE-006666B3F59B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8425585" sldId="325"/>
            <ac:spMk id="6" creationId="{FD810E65-81B6-1E0C-83E9-2905DCE01ED6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8425585" sldId="325"/>
            <ac:spMk id="8" creationId="{142D829C-DBA6-5E12-CF91-49E76DDE754C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8425585" sldId="325"/>
            <ac:spMk id="9" creationId="{DDAA6D2F-0FB7-7D7C-B234-5A41E37DEDEE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158425585" sldId="325"/>
            <ac:spMk id="23" creationId="{26D763D9-FDC0-4230-A862-0747F38CA1EE}"/>
          </ac:spMkLst>
        </pc:spChg>
      </pc:sldChg>
      <pc:sldChg chg="addSp delSp modSp add mod">
        <pc:chgData name="Gačnik, Darja" userId="d5ba2085-d329-4ee7-ab23-1e3214b62dde" providerId="ADAL" clId="{346546B3-5AAC-483F-9301-E91F69170252}" dt="2025-02-11T09:16:06.298" v="323" actId="790"/>
        <pc:sldMkLst>
          <pc:docMk/>
          <pc:sldMk cId="475096833" sldId="326"/>
        </pc:sldMkLst>
        <pc:spChg chg="add 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75096833" sldId="326"/>
            <ac:spMk id="3" creationId="{42963A45-B5DF-399B-E8BB-939D2660337C}"/>
          </ac:spMkLst>
        </pc:spChg>
        <pc:spChg chg="add 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75096833" sldId="326"/>
            <ac:spMk id="8" creationId="{C72F9C72-21AE-E972-FAE4-0104C2D23FF7}"/>
          </ac:spMkLst>
        </pc:spChg>
        <pc:spChg chg="add 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75096833" sldId="326"/>
            <ac:spMk id="12" creationId="{B2A8CCBD-7157-839D-E504-FB54E80F15E2}"/>
          </ac:spMkLst>
        </pc:spChg>
        <pc:spChg chg="add 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75096833" sldId="326"/>
            <ac:spMk id="13" creationId="{8A187077-578C-1C71-2E5C-33281F21445A}"/>
          </ac:spMkLst>
        </pc:spChg>
        <pc:spChg chg="add 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75096833" sldId="326"/>
            <ac:spMk id="16" creationId="{411C9A39-5470-3054-716E-85B00FACC5E0}"/>
          </ac:spMkLst>
        </pc:spChg>
        <pc:spChg chg="add 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75096833" sldId="326"/>
            <ac:spMk id="17" creationId="{A05FEFB5-65E9-18F8-9CD5-3FF12B35861C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75096833" sldId="326"/>
            <ac:spMk id="23" creationId="{CAB2ABE7-FBE0-A5AC-270C-553771ACF8D8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75096833" sldId="326"/>
            <ac:spMk id="27" creationId="{7147A187-2C00-30F4-585A-67152AAA19BE}"/>
          </ac:spMkLst>
        </pc:spChg>
        <pc:spChg chg="mod">
          <ac:chgData name="Gačnik, Darja" userId="d5ba2085-d329-4ee7-ab23-1e3214b62dde" providerId="ADAL" clId="{346546B3-5AAC-483F-9301-E91F69170252}" dt="2025-02-11T09:16:06.298" v="323" actId="790"/>
          <ac:spMkLst>
            <pc:docMk/>
            <pc:sldMk cId="475096833" sldId="326"/>
            <ac:spMk id="28" creationId="{8562138F-C1A6-F262-E35D-077D85E555DC}"/>
          </ac:spMkLst>
        </pc:spChg>
        <pc:grpChg chg="add mod">
          <ac:chgData name="Gačnik, Darja" userId="d5ba2085-d329-4ee7-ab23-1e3214b62dde" providerId="ADAL" clId="{346546B3-5AAC-483F-9301-E91F69170252}" dt="2025-02-11T09:15:24.937" v="290" actId="1076"/>
          <ac:grpSpMkLst>
            <pc:docMk/>
            <pc:sldMk cId="475096833" sldId="326"/>
            <ac:grpSpMk id="9" creationId="{74E2C1DF-6D5C-AD99-C849-0F45BB2CE54C}"/>
          </ac:grpSpMkLst>
        </pc:grpChg>
        <pc:grpChg chg="add mod">
          <ac:chgData name="Gačnik, Darja" userId="d5ba2085-d329-4ee7-ab23-1e3214b62dde" providerId="ADAL" clId="{346546B3-5AAC-483F-9301-E91F69170252}" dt="2025-02-11T09:15:24.937" v="290" actId="1076"/>
          <ac:grpSpMkLst>
            <pc:docMk/>
            <pc:sldMk cId="475096833" sldId="326"/>
            <ac:grpSpMk id="14" creationId="{4F67A760-2F8C-2A79-E4EC-658B9D350CAA}"/>
          </ac:grpSpMkLst>
        </pc:grpChg>
        <pc:picChg chg="add mod">
          <ac:chgData name="Gačnik, Darja" userId="d5ba2085-d329-4ee7-ab23-1e3214b62dde" providerId="ADAL" clId="{346546B3-5AAC-483F-9301-E91F69170252}" dt="2025-02-11T09:10:20.976" v="212" actId="1076"/>
          <ac:picMkLst>
            <pc:docMk/>
            <pc:sldMk cId="475096833" sldId="326"/>
            <ac:picMk id="5" creationId="{613FAAE4-4BD7-B37F-DFBA-F7C4349DF1E6}"/>
          </ac:picMkLst>
        </pc:picChg>
        <pc:picChg chg="add mod">
          <ac:chgData name="Gačnik, Darja" userId="d5ba2085-d329-4ee7-ab23-1e3214b62dde" providerId="ADAL" clId="{346546B3-5AAC-483F-9301-E91F69170252}" dt="2025-02-11T09:12:38.263" v="233" actId="14100"/>
          <ac:picMkLst>
            <pc:docMk/>
            <pc:sldMk cId="475096833" sldId="326"/>
            <ac:picMk id="7" creationId="{3C6A0514-AC3E-99AF-0C44-EF97E155EB30}"/>
          </ac:picMkLst>
        </pc:picChg>
        <pc:picChg chg="add mod">
          <ac:chgData name="Gačnik, Darja" userId="d5ba2085-d329-4ee7-ab23-1e3214b62dde" providerId="ADAL" clId="{346546B3-5AAC-483F-9301-E91F69170252}" dt="2025-02-11T09:12:26.496" v="230" actId="164"/>
          <ac:picMkLst>
            <pc:docMk/>
            <pc:sldMk cId="475096833" sldId="326"/>
            <ac:picMk id="11" creationId="{5F7B2DB3-A13E-9C8D-1C99-E5E82091EB82}"/>
          </ac:picMkLst>
        </pc:picChg>
        <pc:picChg chg="del">
          <ac:chgData name="Gačnik, Darja" userId="d5ba2085-d329-4ee7-ab23-1e3214b62dde" providerId="ADAL" clId="{346546B3-5AAC-483F-9301-E91F69170252}" dt="2025-02-11T09:06:44.349" v="141" actId="478"/>
          <ac:picMkLst>
            <pc:docMk/>
            <pc:sldMk cId="475096833" sldId="326"/>
            <ac:picMk id="24" creationId="{CF391BE2-7C30-CCFF-883F-DBC489CA2213}"/>
          </ac:picMkLst>
        </pc:picChg>
        <pc:picChg chg="del">
          <ac:chgData name="Gačnik, Darja" userId="d5ba2085-d329-4ee7-ab23-1e3214b62dde" providerId="ADAL" clId="{346546B3-5AAC-483F-9301-E91F69170252}" dt="2025-02-11T09:06:46.254" v="142" actId="478"/>
          <ac:picMkLst>
            <pc:docMk/>
            <pc:sldMk cId="475096833" sldId="326"/>
            <ac:picMk id="26" creationId="{7B0E9F23-570C-41CE-A438-47806A8439D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DDEE64F-9D04-A66F-BF36-3C020D97AE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B80374-9576-F2F0-11C4-8A54FA25CF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92BF9-D142-4A8C-BFC8-DFBC4A96DD6C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30EA96-9262-24CE-CE86-755021D1682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4B855-63A6-8F70-29E5-85F7BC1D8B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2251CC-8081-4CDC-B185-23FCC228510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4892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1807D-0C0A-824B-937C-22DA8811E370}" type="datetimeFigureOut">
              <a:rPr lang="en-SI" smtClean="0"/>
              <a:t>02/11/2025</a:t>
            </a:fld>
            <a:endParaRPr lang="en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1C907-F367-1548-80DA-302B1BBC5602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81042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354E2DA-E40E-6C3F-9C29-06AEEB4C6A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7796" b="1542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C3CF5E-9BC3-2D4B-AD42-53EA033524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586" y="1122363"/>
            <a:ext cx="10456069" cy="2387600"/>
          </a:xfrm>
        </p:spPr>
        <p:txBody>
          <a:bodyPr lIns="0" tIns="0" rIns="0" bIns="0"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5A3100-7975-AF4D-B05C-71F476F468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9587" y="3602038"/>
            <a:ext cx="10456068" cy="1655762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SI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8BA3EC-31DE-5D40-854B-D63777523B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23950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EE59A-2FFB-BA44-AB32-88FBDD8A7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27638"/>
          </a:xfrm>
        </p:spPr>
        <p:txBody>
          <a:bodyPr anchor="b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B6E53D-1A36-C743-B232-023B147B50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E6D5D-9AA3-8648-B01A-7ECF1A7726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1176CE-853F-B342-B282-8E9ECCB9EF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973275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17991-28FB-FA45-A44B-4C41A0EAD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22" y="347296"/>
            <a:ext cx="10979507" cy="37367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AAA033-ABBD-E541-B466-9ABFDFE4A0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6923" y="975946"/>
            <a:ext cx="10979508" cy="49879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3D54DB-5A8E-DE42-8FBC-0E6FEB22BC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058412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EBEC1A-C153-304D-8435-4315B2CFE3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915EB4-35C3-E74E-AA25-E1C71C10E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D817A7A-5635-7D4E-901D-70266F077E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179339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light shining through dots&#10;&#10;Description automatically generated">
            <a:extLst>
              <a:ext uri="{FF2B5EF4-FFF2-40B4-BE49-F238E27FC236}">
                <a16:creationId xmlns:a16="http://schemas.microsoft.com/office/drawing/2014/main" id="{DF728F50-0E4A-ED52-F2FF-1CB09D215F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58189"/>
            <a:ext cx="12298763" cy="691435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55CC6546-D002-8B65-7F3E-ECADD7F38C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586" y="1122363"/>
            <a:ext cx="10456069" cy="2387600"/>
          </a:xfrm>
        </p:spPr>
        <p:txBody>
          <a:bodyPr lIns="0" tIns="0" rIns="0" bIns="0"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2BB50CF-018A-A56D-757B-9EA9559443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9587" y="3602038"/>
            <a:ext cx="10456068" cy="1655762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097984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81E56E-4F06-B0B4-90A0-59D0282B6E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7526" y="2130425"/>
            <a:ext cx="8881118" cy="2511425"/>
          </a:xfrm>
          <a:prstGeom prst="rect">
            <a:avLst/>
          </a:prstGeom>
        </p:spPr>
        <p:txBody>
          <a:bodyPr lIns="0" tIns="0" rIns="0" bIns="0" numCol="2" spcCol="1800000"/>
          <a:lstStyle/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sl-SI" sz="1900" b="1" dirty="0">
                <a:latin typeface="Helvetica" pitchFamily="2" charset="0"/>
              </a:rPr>
              <a:t>Ozadje problema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>
                <a:latin typeface="Helvetica" pitchFamily="2" charset="0"/>
              </a:rPr>
              <a:t>At </a:t>
            </a:r>
            <a:r>
              <a:rPr lang="en-GB" sz="1800" dirty="0" err="1">
                <a:latin typeface="Helvetica" pitchFamily="2" charset="0"/>
              </a:rPr>
              <a:t>laceperspidi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voloremporem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adio</a:t>
            </a:r>
            <a:r>
              <a:rPr lang="en-GB" sz="1800" dirty="0">
                <a:latin typeface="Helvetica" pitchFamily="2" charset="0"/>
              </a:rPr>
              <a:t>. Nam </a:t>
            </a:r>
            <a:r>
              <a:rPr lang="en-GB" sz="1800" dirty="0" err="1">
                <a:latin typeface="Helvetica" pitchFamily="2" charset="0"/>
              </a:rPr>
              <a:t>harum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fugiate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sitaquissit</a:t>
            </a:r>
            <a:r>
              <a:rPr lang="en-GB" sz="1800" dirty="0">
                <a:latin typeface="Helvetica" pitchFamily="2" charset="0"/>
              </a:rPr>
              <a:t> del </a:t>
            </a:r>
            <a:r>
              <a:rPr lang="en-GB" sz="1800" dirty="0" err="1">
                <a:latin typeface="Helvetica" pitchFamily="2" charset="0"/>
              </a:rPr>
              <a:t>ipsapiciam</a:t>
            </a:r>
            <a:r>
              <a:rPr lang="en-GB" sz="1800" dirty="0">
                <a:latin typeface="Helvetica" pitchFamily="2" charset="0"/>
              </a:rPr>
              <a:t> qui rest, </a:t>
            </a:r>
            <a:r>
              <a:rPr lang="en-GB" sz="1800" dirty="0" err="1">
                <a:latin typeface="Helvetica" pitchFamily="2" charset="0"/>
              </a:rPr>
              <a:t>comnis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ea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dolecae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strunt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vendis</a:t>
            </a:r>
            <a:r>
              <a:rPr lang="en-GB" sz="1800" dirty="0">
                <a:latin typeface="Helvetica" pitchFamily="2" charset="0"/>
              </a:rPr>
              <a:t> re </a:t>
            </a:r>
            <a:r>
              <a:rPr lang="en-GB" sz="1800" dirty="0" err="1">
                <a:latin typeface="Helvetica" pitchFamily="2" charset="0"/>
              </a:rPr>
              <a:t>officiis</a:t>
            </a:r>
            <a:r>
              <a:rPr lang="en-GB" sz="1800" dirty="0">
                <a:latin typeface="Helvetica" pitchFamily="2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1800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GB" sz="1800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sl-SI" sz="1900" b="1" dirty="0">
                <a:latin typeface="Helvetica" pitchFamily="2" charset="0"/>
              </a:rPr>
              <a:t>Namen dela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>
                <a:latin typeface="Helvetica" pitchFamily="2" charset="0"/>
              </a:rPr>
              <a:t>At </a:t>
            </a:r>
            <a:r>
              <a:rPr lang="en-GB" sz="1800" dirty="0" err="1">
                <a:latin typeface="Helvetica" pitchFamily="2" charset="0"/>
              </a:rPr>
              <a:t>laceperspidi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voloremporem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adio</a:t>
            </a:r>
            <a:r>
              <a:rPr lang="en-GB" sz="1800" dirty="0">
                <a:latin typeface="Helvetica" pitchFamily="2" charset="0"/>
              </a:rPr>
              <a:t>. Nam </a:t>
            </a:r>
            <a:r>
              <a:rPr lang="en-GB" sz="1800" dirty="0" err="1">
                <a:latin typeface="Helvetica" pitchFamily="2" charset="0"/>
              </a:rPr>
              <a:t>harum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fugiate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sitaquissit</a:t>
            </a:r>
            <a:r>
              <a:rPr lang="en-GB" sz="1800" dirty="0">
                <a:latin typeface="Helvetica" pitchFamily="2" charset="0"/>
              </a:rPr>
              <a:t> del </a:t>
            </a:r>
            <a:r>
              <a:rPr lang="en-GB" sz="1800" dirty="0" err="1">
                <a:latin typeface="Helvetica" pitchFamily="2" charset="0"/>
              </a:rPr>
              <a:t>ipsapiciam</a:t>
            </a:r>
            <a:r>
              <a:rPr lang="en-GB" sz="1800" dirty="0">
                <a:latin typeface="Helvetica" pitchFamily="2" charset="0"/>
              </a:rPr>
              <a:t> qui rest, </a:t>
            </a:r>
            <a:r>
              <a:rPr lang="en-GB" sz="1800" dirty="0" err="1">
                <a:latin typeface="Helvetica" pitchFamily="2" charset="0"/>
              </a:rPr>
              <a:t>comnis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ea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dolecae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strunt</a:t>
            </a:r>
            <a:r>
              <a:rPr lang="en-GB" sz="1800" dirty="0">
                <a:latin typeface="Helvetica" pitchFamily="2" charset="0"/>
              </a:rPr>
              <a:t> </a:t>
            </a:r>
            <a:r>
              <a:rPr lang="en-GB" sz="1800" dirty="0" err="1">
                <a:latin typeface="Helvetica" pitchFamily="2" charset="0"/>
              </a:rPr>
              <a:t>vendis</a:t>
            </a:r>
            <a:r>
              <a:rPr lang="en-GB" sz="1800" dirty="0">
                <a:latin typeface="Helvetica" pitchFamily="2" charset="0"/>
              </a:rPr>
              <a:t> re </a:t>
            </a:r>
            <a:r>
              <a:rPr lang="en-GB" sz="1800" dirty="0" err="1">
                <a:latin typeface="Helvetica" pitchFamily="2" charset="0"/>
              </a:rPr>
              <a:t>officiis</a:t>
            </a:r>
            <a:r>
              <a:rPr lang="en-GB" sz="1800" dirty="0">
                <a:latin typeface="Helvetica" pitchFamily="2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1800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GB" sz="18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14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27232A-3D1A-C509-7118-04D78917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006417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27232A-3D1A-C509-7118-04D78917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3191215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27232A-3D1A-C509-7118-04D78917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3810794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27232A-3D1A-C509-7118-04D78917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2647495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light shining through dots&#10;&#10;Description automatically generated">
            <a:extLst>
              <a:ext uri="{FF2B5EF4-FFF2-40B4-BE49-F238E27FC236}">
                <a16:creationId xmlns:a16="http://schemas.microsoft.com/office/drawing/2014/main" id="{DF728F50-0E4A-ED52-F2FF-1CB09D215F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58189"/>
            <a:ext cx="12298763" cy="691435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55CC6546-D002-8B65-7F3E-ECADD7F38C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586" y="1122363"/>
            <a:ext cx="10456069" cy="2387600"/>
          </a:xfrm>
        </p:spPr>
        <p:txBody>
          <a:bodyPr lIns="0" tIns="0" rIns="0" bIns="0"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2BB50CF-018A-A56D-757B-9EA9559443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9587" y="3602038"/>
            <a:ext cx="10456068" cy="1655762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930849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33BE4-07F3-8B42-9547-E48874ABC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22" y="347297"/>
            <a:ext cx="10979507" cy="402798"/>
          </a:xfrm>
        </p:spPr>
        <p:txBody>
          <a:bodyPr lIns="0" tIns="0" rIns="0" bIns="0"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0AC3-DF71-3048-B1AE-1E325534C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00126"/>
            <a:ext cx="10979508" cy="4963746"/>
          </a:xfrm>
        </p:spPr>
        <p:txBody>
          <a:bodyPr lIns="0" tIns="0" rIns="0" bIns="0" numCol="3" spcCol="36000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D339218-3626-8242-8CF0-13226AE6E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11750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9576-C732-C374-4C10-1A127D09B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23" y="365125"/>
            <a:ext cx="10836877" cy="41627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C0A69-B43D-CDEA-7332-3F486CDBC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22465"/>
            <a:ext cx="10836877" cy="4887884"/>
          </a:xfrm>
        </p:spPr>
        <p:txBody>
          <a:bodyPr>
            <a:normAutofit/>
          </a:bodyPr>
          <a:lstStyle>
            <a:lvl1pPr algn="l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1F67C-25FB-0CC4-3065-F0F976EAC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46224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CEF0-529B-C6F9-E52F-19A246551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CBF80-1D56-F66B-A048-04F39393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F3732-3518-40EC-8221-58146AA6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AC765-37A1-476E-9AEB-09493233C4B2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79DF4-6622-97CD-05F7-79709FA42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E5005-4DBE-E1E9-FC56-81559BCC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47262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BEBE4-FE83-4AB8-57E4-67BC8845E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0F908-66ED-DB66-7C8D-DF39F22394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4D0C2-E375-C687-938C-EDB6C35B4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65B415-DF56-C3AD-E391-281D7B156D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AC765-37A1-476E-9AEB-09493233C4B2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33F31-40B7-8D32-20AE-F2CB12819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2102F6-BAE8-4780-893C-48360E4EA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32923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F32C0-F5FC-CB0C-C4B8-557EF59EB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B43066-8308-4009-EBB0-7716F99B0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467620-35ED-6C90-10E9-4C0C3C716E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B9B3BF-B981-60FA-DF02-A3B43F6BC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A8738E-6DEC-D465-B5A2-73B30B8C52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AED3AD-D5CC-66CD-412F-BDA85DF751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AC765-37A1-476E-9AEB-09493233C4B2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6FF0E7-0749-8730-7E0B-17F31864E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6604ED-0290-4966-1EC6-D97E6A2B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491796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88AE4-27AC-6A06-B23C-1730C94FE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ADE8B2-214A-5869-9E57-E30702ED46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AC765-37A1-476E-9AEB-09493233C4B2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C9920-04E3-4ED7-3A00-F21869923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DB4447-17AD-C46B-2466-9AF6A343F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643306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F49E69-C95C-833E-61F0-36FF19EA4F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AC765-37A1-476E-9AEB-09493233C4B2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945D2E-632F-5C51-EB83-E17B633FD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F1FFCA-D36C-56C5-BA7C-EF34A8603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798586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884F7-E296-A48F-FA4A-8A7CFA7CB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B3882-01FC-D33B-8165-4E68411B1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D5AE4E-57A5-02E6-DCBB-C8A2F376FB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1A63F7-B273-C252-C52E-75596DD58B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AC765-37A1-476E-9AEB-09493233C4B2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646A74-600F-065B-EBE6-5CAAE76CA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87CB82-274A-C2E0-52B4-00572EABB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91884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45485-3AD1-8407-E684-A81D184A1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075408-5271-1BF4-7DF0-54370AF623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2171BE-51EC-6CF3-5BA5-EF660D80D4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14B2D7-B5A8-3740-3627-27015B0A7B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AC765-37A1-476E-9AEB-09493233C4B2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07FBD-BB31-F8C7-EC25-CD0FA2D28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79FDE-0B1D-4794-7A4A-EE6704599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595646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F62A5-6810-28CB-DD3A-F97BFB409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5022D-0D3F-F5D0-F7DE-20574826B7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1D936-2AD7-3EE6-271D-1EF9F49D7C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AC765-37A1-476E-9AEB-09493233C4B2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E75B4-9D9F-8CC9-E663-E6B81ACF8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3EFC13-3AF3-0BD5-029C-4DF5B005D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74965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D4F1D9-9BC4-3102-CCA0-E0705778AB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E6E75B-DC83-2F8C-0221-F8E08A30E4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3FA98-EB41-6959-6D4B-9675A060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CAC765-37A1-476E-9AEB-09493233C4B2}" type="datetimeFigureOut">
              <a:rPr lang="sl-SI" smtClean="0"/>
              <a:t>11. 02. 2025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36F0F-F784-F3FD-CD41-21F6F657F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B17AB-856E-6EDB-453D-E3F1056FD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82959F-3DE3-4F76-A9CA-366668BBC1C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57825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4E602-1F50-C240-9821-8475393B2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430005"/>
          </a:xfrm>
        </p:spPr>
        <p:txBody>
          <a:bodyPr lIns="0" tIns="0" rIns="0" bIns="0">
            <a:norm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S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8F056-EAAA-8341-9178-12A9D3286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636105"/>
            <a:ext cx="5157787" cy="823912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2400" b="0" i="1">
                <a:solidFill>
                  <a:srgbClr val="193C88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47DB8D-1962-064D-A9C4-DFE32010E9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19042"/>
            <a:ext cx="5157787" cy="3684588"/>
          </a:xfrm>
        </p:spPr>
        <p:txBody>
          <a:bodyPr lIns="0" tIns="0" rIns="0" bIns="0"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031DB-55A8-6441-9CCE-5B503875EC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636105"/>
            <a:ext cx="5183188" cy="823912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2400" b="0" i="1">
                <a:solidFill>
                  <a:srgbClr val="193C88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F585A4-233F-174A-9778-979CFB92A1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19042"/>
            <a:ext cx="5183188" cy="3684588"/>
          </a:xfrm>
        </p:spPr>
        <p:txBody>
          <a:bodyPr lIns="0" tIns="0" rIns="0" bIns="0"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5BBA5A5-12D2-034A-9BBC-9C894C132F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2314299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27232A-3D1A-C509-7118-04D78917723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6923" y="2098514"/>
            <a:ext cx="8928019" cy="18021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sl-SI" sz="1900" b="1" dirty="0">
                <a:latin typeface="Helvetica" pitchFamily="2" charset="0"/>
              </a:rPr>
              <a:t>Problem background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Helvetica" pitchFamily="2" charset="0"/>
              </a:rPr>
              <a:t>At </a:t>
            </a:r>
            <a:r>
              <a:rPr lang="en-GB" dirty="0" err="1">
                <a:latin typeface="Helvetica" pitchFamily="2" charset="0"/>
              </a:rPr>
              <a:t>laceperspidi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voloremporem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adio</a:t>
            </a:r>
            <a:r>
              <a:rPr lang="en-GB" dirty="0">
                <a:latin typeface="Helvetica" pitchFamily="2" charset="0"/>
              </a:rPr>
              <a:t>. Nam </a:t>
            </a:r>
            <a:r>
              <a:rPr lang="en-GB" dirty="0" err="1">
                <a:latin typeface="Helvetica" pitchFamily="2" charset="0"/>
              </a:rPr>
              <a:t>harum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fugiate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sitaquissit</a:t>
            </a:r>
            <a:r>
              <a:rPr lang="en-GB" dirty="0">
                <a:latin typeface="Helvetica" pitchFamily="2" charset="0"/>
              </a:rPr>
              <a:t> del </a:t>
            </a:r>
            <a:r>
              <a:rPr lang="en-GB" dirty="0" err="1">
                <a:latin typeface="Helvetica" pitchFamily="2" charset="0"/>
              </a:rPr>
              <a:t>ipsapiciam</a:t>
            </a:r>
            <a:r>
              <a:rPr lang="en-GB" dirty="0">
                <a:latin typeface="Helvetica" pitchFamily="2" charset="0"/>
              </a:rPr>
              <a:t> qui rest, </a:t>
            </a:r>
            <a:r>
              <a:rPr lang="en-GB" dirty="0" err="1">
                <a:latin typeface="Helvetica" pitchFamily="2" charset="0"/>
              </a:rPr>
              <a:t>comnis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ea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dolecae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strunt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vendis</a:t>
            </a:r>
            <a:r>
              <a:rPr lang="en-GB" dirty="0">
                <a:latin typeface="Helvetica" pitchFamily="2" charset="0"/>
              </a:rPr>
              <a:t> re </a:t>
            </a:r>
            <a:r>
              <a:rPr lang="en-GB" dirty="0" err="1">
                <a:latin typeface="Helvetica" pitchFamily="2" charset="0"/>
              </a:rPr>
              <a:t>officiis</a:t>
            </a:r>
            <a:r>
              <a:rPr lang="en-GB" dirty="0">
                <a:latin typeface="Helvetica" pitchFamily="2" charset="0"/>
              </a:rPr>
              <a:t>.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1900" b="1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sl-SI" sz="1900" b="1" dirty="0">
                <a:latin typeface="Helvetica" pitchFamily="2" charset="0"/>
              </a:rPr>
              <a:t>Thesis objective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Helvetica" pitchFamily="2" charset="0"/>
              </a:rPr>
              <a:t>At </a:t>
            </a:r>
            <a:r>
              <a:rPr lang="en-GB" dirty="0" err="1">
                <a:latin typeface="Helvetica" pitchFamily="2" charset="0"/>
              </a:rPr>
              <a:t>laceperspidi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voloremporem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adio</a:t>
            </a:r>
            <a:r>
              <a:rPr lang="en-GB" dirty="0">
                <a:latin typeface="Helvetica" pitchFamily="2" charset="0"/>
              </a:rPr>
              <a:t>. Nam </a:t>
            </a:r>
            <a:r>
              <a:rPr lang="en-GB" dirty="0" err="1">
                <a:latin typeface="Helvetica" pitchFamily="2" charset="0"/>
              </a:rPr>
              <a:t>harum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fugiate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sitaquissit</a:t>
            </a:r>
            <a:r>
              <a:rPr lang="en-GB" dirty="0">
                <a:latin typeface="Helvetica" pitchFamily="2" charset="0"/>
              </a:rPr>
              <a:t> del </a:t>
            </a:r>
            <a:r>
              <a:rPr lang="en-GB" dirty="0" err="1">
                <a:latin typeface="Helvetica" pitchFamily="2" charset="0"/>
              </a:rPr>
              <a:t>ipsapiciam</a:t>
            </a:r>
            <a:r>
              <a:rPr lang="en-GB" dirty="0">
                <a:latin typeface="Helvetica" pitchFamily="2" charset="0"/>
              </a:rPr>
              <a:t> qui rest, </a:t>
            </a:r>
            <a:r>
              <a:rPr lang="en-GB" dirty="0" err="1">
                <a:latin typeface="Helvetica" pitchFamily="2" charset="0"/>
              </a:rPr>
              <a:t>comnis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ea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dolecae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strunt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vendis</a:t>
            </a:r>
            <a:r>
              <a:rPr lang="en-GB" dirty="0">
                <a:latin typeface="Helvetica" pitchFamily="2" charset="0"/>
              </a:rPr>
              <a:t> re </a:t>
            </a:r>
            <a:r>
              <a:rPr lang="en-GB" dirty="0" err="1">
                <a:latin typeface="Helvetica" pitchFamily="2" charset="0"/>
              </a:rPr>
              <a:t>officiis</a:t>
            </a:r>
            <a:r>
              <a:rPr lang="en-GB" dirty="0">
                <a:latin typeface="Helvetica" pitchFamily="2" charset="0"/>
              </a:rPr>
              <a:t>.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485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27232A-3D1A-C509-7118-04D78917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91517"/>
            <a:ext cx="10979508" cy="10282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46181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1898B798-DD07-9D1B-7A57-D9EBE1444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91516"/>
            <a:ext cx="10979508" cy="46442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915619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27232A-3D1A-C509-7118-04D78917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7597351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27232A-3D1A-C509-7118-04D78917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69474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3A7CA5A-A03F-184D-9205-1DEE53CA9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9750" y="880083"/>
            <a:ext cx="2332038" cy="23860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I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C7F80478-CC8B-D149-864E-0E1DC9BE555E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094037" y="880083"/>
            <a:ext cx="4039394" cy="23860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I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4C9AD774-43D8-8B48-990E-829D52424024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094037" y="3479801"/>
            <a:ext cx="4039394" cy="3178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I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3FFE75EB-7B84-6C41-BBB5-004007EB7251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7369968" y="3479800"/>
            <a:ext cx="1803399" cy="15073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I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EE54163C-B3A3-1249-B5DC-B5A176A37D9D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409904" y="3479800"/>
            <a:ext cx="2074862" cy="317817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I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A5DAD41E-9B0D-2044-BCD1-47898731210C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369968" y="5150646"/>
            <a:ext cx="1803399" cy="15073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I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F6C26B4-82AB-E44A-8AC1-840665AE8920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7355680" y="880083"/>
            <a:ext cx="4129086" cy="23860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I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9916247-2795-C244-8237-634EDD8F60EF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539750" y="3479799"/>
            <a:ext cx="2332038" cy="23860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I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5290C64-EE5D-974E-9507-2CD019890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22" y="347296"/>
            <a:ext cx="10979507" cy="352419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SI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7025BDC-79A5-8549-9543-B539F23B1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58152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2813B-0947-3441-B797-62DDA25FD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22" y="347296"/>
            <a:ext cx="10979507" cy="352419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SI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F3194AF-11B5-C245-B5B1-6EC246D31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19772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2813B-0947-3441-B797-62DDA25FD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22" y="347296"/>
            <a:ext cx="10979507" cy="352419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8C57BF-F466-6F47-A5F6-82DB53D9FC8C}"/>
              </a:ext>
            </a:extLst>
          </p:cNvPr>
          <p:cNvSpPr/>
          <p:nvPr userDrawn="1"/>
        </p:nvSpPr>
        <p:spPr>
          <a:xfrm>
            <a:off x="516922" y="1284602"/>
            <a:ext cx="3540216" cy="3506296"/>
          </a:xfrm>
          <a:prstGeom prst="rect">
            <a:avLst/>
          </a:prstGeom>
          <a:solidFill>
            <a:srgbClr val="193C88">
              <a:alpha val="2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b="0" i="0" dirty="0"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3B5522-0344-5D47-924C-F53510910CDD}"/>
              </a:ext>
            </a:extLst>
          </p:cNvPr>
          <p:cNvSpPr/>
          <p:nvPr userDrawn="1"/>
        </p:nvSpPr>
        <p:spPr>
          <a:xfrm>
            <a:off x="4236568" y="1284602"/>
            <a:ext cx="3540216" cy="3506296"/>
          </a:xfrm>
          <a:prstGeom prst="rect">
            <a:avLst/>
          </a:prstGeom>
          <a:solidFill>
            <a:srgbClr val="193C88">
              <a:alpha val="2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b="0" i="0" dirty="0"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93CCB7-5452-5945-904D-08736BE381F0}"/>
              </a:ext>
            </a:extLst>
          </p:cNvPr>
          <p:cNvSpPr/>
          <p:nvPr userDrawn="1"/>
        </p:nvSpPr>
        <p:spPr>
          <a:xfrm>
            <a:off x="7956213" y="1284602"/>
            <a:ext cx="3540216" cy="3506296"/>
          </a:xfrm>
          <a:prstGeom prst="rect">
            <a:avLst/>
          </a:prstGeom>
          <a:solidFill>
            <a:srgbClr val="193C88">
              <a:alpha val="2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b="0" i="0" dirty="0"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08809-716D-D842-B1CC-9BBC62983E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2065E5-EC9D-AC2A-32A3-97F287BB1560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25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2813B-0947-3441-B797-62DDA25FD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22" y="347296"/>
            <a:ext cx="10979507" cy="352419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SI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8C57BF-F466-6F47-A5F6-82DB53D9FC8C}"/>
              </a:ext>
            </a:extLst>
          </p:cNvPr>
          <p:cNvSpPr/>
          <p:nvPr userDrawn="1"/>
        </p:nvSpPr>
        <p:spPr>
          <a:xfrm>
            <a:off x="516922" y="1284601"/>
            <a:ext cx="3262598" cy="4581105"/>
          </a:xfrm>
          <a:prstGeom prst="rect">
            <a:avLst/>
          </a:prstGeom>
          <a:solidFill>
            <a:schemeClr val="bg1"/>
          </a:solidFill>
          <a:ln w="19050">
            <a:solidFill>
              <a:srgbClr val="193C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b="0" i="0" dirty="0"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08809-716D-D842-B1CC-9BBC62983E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BE407D-3B38-3140-A591-FBB0E5BB0CB3}"/>
              </a:ext>
            </a:extLst>
          </p:cNvPr>
          <p:cNvSpPr/>
          <p:nvPr userDrawn="1"/>
        </p:nvSpPr>
        <p:spPr>
          <a:xfrm>
            <a:off x="4350629" y="1284601"/>
            <a:ext cx="3262598" cy="4581105"/>
          </a:xfrm>
          <a:prstGeom prst="rect">
            <a:avLst/>
          </a:prstGeom>
          <a:solidFill>
            <a:schemeClr val="bg1"/>
          </a:solidFill>
          <a:ln w="19050">
            <a:solidFill>
              <a:srgbClr val="193C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b="0" i="0" dirty="0"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63C6BD-0436-B14A-8B6B-A7ECC5FD43F7}"/>
              </a:ext>
            </a:extLst>
          </p:cNvPr>
          <p:cNvSpPr/>
          <p:nvPr userDrawn="1"/>
        </p:nvSpPr>
        <p:spPr>
          <a:xfrm>
            <a:off x="8184336" y="1284601"/>
            <a:ext cx="3262598" cy="4581105"/>
          </a:xfrm>
          <a:prstGeom prst="rect">
            <a:avLst/>
          </a:prstGeom>
          <a:solidFill>
            <a:schemeClr val="bg1"/>
          </a:solidFill>
          <a:ln w="19050">
            <a:solidFill>
              <a:srgbClr val="193C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b="0" i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173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5751CF4-DF40-4645-9262-EB6035CB3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127510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9DF13-D3DA-0A47-ABB3-C1DA3EE24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10054"/>
          </a:xfrm>
        </p:spPr>
        <p:txBody>
          <a:bodyPr anchor="b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A1691-C41D-6349-BAE6-1B2F7E99A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72D898-8528-4D40-B619-2068C75830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71D9795-F043-B640-BC5C-7F76B927B4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06413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2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4.jfi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155186-E8EA-5A44-824B-0098A7021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22" y="347296"/>
            <a:ext cx="10979507" cy="13255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S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87FE2-6D99-8B41-BBA9-F370B1E1D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923" y="180779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EF6E5-938C-084B-8167-B3624AFBA3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323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2450A02-17C1-F145-8914-7E1CE9AACCE0}" type="slidenum">
              <a:rPr lang="en-SI" smtClean="0"/>
              <a:pPr/>
              <a:t>‹#›</a:t>
            </a:fld>
            <a:endParaRPr lang="en-SI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F64E60-1F70-5C41-8500-9FC5C96E1BD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16923" y="5981700"/>
            <a:ext cx="1516484" cy="67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63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4" r:id="rId5"/>
    <p:sldLayoutId id="2147483660" r:id="rId6"/>
    <p:sldLayoutId id="2147483661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727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0" i="1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6F6C59-1DED-71BC-9EE1-DE932625D36F}"/>
              </a:ext>
            </a:extLst>
          </p:cNvPr>
          <p:cNvSpPr txBox="1">
            <a:spLocks/>
          </p:cNvSpPr>
          <p:nvPr userDrawn="1"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sl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and methodology</a:t>
            </a:r>
            <a:endParaRPr lang="en-SI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D9B466-E84F-FF0D-42B2-7C993352CF9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63625342-9E7B-4AC1-6423-BF3E74CA2243}"/>
              </a:ext>
            </a:extLst>
          </p:cNvPr>
          <p:cNvGrpSpPr/>
          <p:nvPr userDrawn="1"/>
        </p:nvGrpSpPr>
        <p:grpSpPr>
          <a:xfrm>
            <a:off x="3852333" y="6247772"/>
            <a:ext cx="4109721" cy="339295"/>
            <a:chOff x="3852333" y="6230838"/>
            <a:chExt cx="4109721" cy="40320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CE34489-1479-2E67-33B6-03B0F3E34FDC}"/>
                </a:ext>
              </a:extLst>
            </p:cNvPr>
            <p:cNvCxnSpPr/>
            <p:nvPr/>
          </p:nvCxnSpPr>
          <p:spPr>
            <a:xfrm>
              <a:off x="3852333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1B2685A-B93D-4702-950F-A3B4CE808F82}"/>
                </a:ext>
              </a:extLst>
            </p:cNvPr>
            <p:cNvCxnSpPr/>
            <p:nvPr/>
          </p:nvCxnSpPr>
          <p:spPr>
            <a:xfrm>
              <a:off x="5222240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1FCFBCA-29FD-6BAD-ED7C-B2C2D51A08E5}"/>
                </a:ext>
              </a:extLst>
            </p:cNvPr>
            <p:cNvCxnSpPr/>
            <p:nvPr/>
          </p:nvCxnSpPr>
          <p:spPr>
            <a:xfrm>
              <a:off x="6592147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6BB45EC-11F5-27D2-7927-854C6E894DF6}"/>
                </a:ext>
              </a:extLst>
            </p:cNvPr>
            <p:cNvCxnSpPr/>
            <p:nvPr/>
          </p:nvCxnSpPr>
          <p:spPr>
            <a:xfrm>
              <a:off x="7962054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E0836A4-8020-D22E-2922-8784BF92D8AD}"/>
              </a:ext>
            </a:extLst>
          </p:cNvPr>
          <p:cNvSpPr txBox="1"/>
          <p:nvPr userDrawn="1"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sl-SI" sz="1400" b="0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SI" sz="1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BAA72D0-199D-69DB-54CF-FB2985EC9C11}"/>
              </a:ext>
            </a:extLst>
          </p:cNvPr>
          <p:cNvSpPr txBox="1">
            <a:spLocks/>
          </p:cNvSpPr>
          <p:nvPr userDrawn="1"/>
        </p:nvSpPr>
        <p:spPr>
          <a:xfrm>
            <a:off x="2662039" y="6230838"/>
            <a:ext cx="9529961" cy="402798"/>
          </a:xfrm>
          <a:prstGeom prst="rect">
            <a:avLst/>
          </a:prstGeom>
        </p:spPr>
        <p:txBody>
          <a:bodyPr vert="horz" lIns="0" tIns="0" rIns="0" bIns="0" numCol="7" spcCol="36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Introduction</a:t>
            </a:r>
          </a:p>
          <a:p>
            <a:pPr marL="144000" indent="-36000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000" dirty="0">
                <a:solidFill>
                  <a:schemeClr val="bg1">
                    <a:lumMod val="75000"/>
                  </a:schemeClr>
                </a:solidFill>
              </a:rPr>
              <a:t>Theoretical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     framework</a:t>
            </a:r>
          </a:p>
          <a:p>
            <a:pPr marL="180975" indent="-180975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tx1"/>
                </a:solidFill>
              </a:rPr>
              <a:t>3</a:t>
            </a:r>
            <a:r>
              <a:rPr lang="sl-SI" sz="800" dirty="0">
                <a:solidFill>
                  <a:schemeClr val="tx1"/>
                </a:solidFill>
              </a:rPr>
              <a:t> </a:t>
            </a:r>
            <a:r>
              <a:rPr lang="sl-SI" sz="1000" dirty="0">
                <a:solidFill>
                  <a:schemeClr val="tx1"/>
                </a:solidFill>
              </a:rPr>
              <a:t>Research and</a:t>
            </a:r>
            <a:br>
              <a:rPr lang="sl-SI" sz="1000" dirty="0">
                <a:solidFill>
                  <a:schemeClr val="tx1"/>
                </a:solidFill>
              </a:rPr>
            </a:br>
            <a:r>
              <a:rPr lang="sl-SI" sz="1000" dirty="0">
                <a:solidFill>
                  <a:schemeClr val="tx1"/>
                </a:solidFill>
              </a:rPr>
              <a:t>methodology</a:t>
            </a:r>
          </a:p>
          <a:p>
            <a:pPr marL="180975" indent="-180975">
              <a:buFont typeface="Arial" panose="020B0604020202020204" pitchFamily="34" charset="0"/>
              <a:buNone/>
              <a:tabLst>
                <a:tab pos="180975" algn="l"/>
              </a:tabLst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000" dirty="0">
                <a:solidFill>
                  <a:schemeClr val="bg1">
                    <a:lumMod val="75000"/>
                  </a:schemeClr>
                </a:solidFill>
              </a:rPr>
              <a:t>Findings</a:t>
            </a:r>
            <a:endParaRPr lang="sl-SI" sz="1000" dirty="0">
              <a:solidFill>
                <a:schemeClr val="bg1">
                  <a:lumMod val="75000"/>
                </a:schemeClr>
              </a:solidFill>
            </a:endParaRPr>
          </a:p>
          <a:p>
            <a:pPr marL="144000" indent="-36000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5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000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  <a:endParaRPr lang="sl-SI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" name="Slika 8" descr="Slika, ki vsebuje besede besedilo, pisava, logotip, posnetek zaslona&#10;&#10;Opis je samodejno ustvarjen">
            <a:extLst>
              <a:ext uri="{FF2B5EF4-FFF2-40B4-BE49-F238E27FC236}">
                <a16:creationId xmlns:a16="http://schemas.microsoft.com/office/drawing/2014/main" id="{31F3C77C-B544-76E5-B539-07C6586CEA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3672" y="5807888"/>
            <a:ext cx="1883220" cy="87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115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6F6C59-1DED-71BC-9EE1-DE932625D36F}"/>
              </a:ext>
            </a:extLst>
          </p:cNvPr>
          <p:cNvSpPr txBox="1">
            <a:spLocks/>
          </p:cNvSpPr>
          <p:nvPr userDrawn="1"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sl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</a:t>
            </a:r>
            <a:endParaRPr lang="en-SI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D9B466-E84F-FF0D-42B2-7C993352CF9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5D957F7-0C82-4076-3FC9-75C8C2524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0D3783D-3D24-6036-1EF1-56C7AAF74EB5}"/>
              </a:ext>
            </a:extLst>
          </p:cNvPr>
          <p:cNvGrpSpPr/>
          <p:nvPr userDrawn="1"/>
        </p:nvGrpSpPr>
        <p:grpSpPr>
          <a:xfrm>
            <a:off x="3852333" y="6247772"/>
            <a:ext cx="4109721" cy="339295"/>
            <a:chOff x="3852333" y="6230838"/>
            <a:chExt cx="4109721" cy="40320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85ADCCD-58B5-AB92-1176-7D678039D1A1}"/>
                </a:ext>
              </a:extLst>
            </p:cNvPr>
            <p:cNvCxnSpPr/>
            <p:nvPr/>
          </p:nvCxnSpPr>
          <p:spPr>
            <a:xfrm>
              <a:off x="3852333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799ED67-D6FB-D82D-52D4-7460EF5FE5B5}"/>
                </a:ext>
              </a:extLst>
            </p:cNvPr>
            <p:cNvCxnSpPr/>
            <p:nvPr/>
          </p:nvCxnSpPr>
          <p:spPr>
            <a:xfrm>
              <a:off x="5222240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B5C5276-E54B-46AD-561F-3795410F95CC}"/>
                </a:ext>
              </a:extLst>
            </p:cNvPr>
            <p:cNvCxnSpPr/>
            <p:nvPr/>
          </p:nvCxnSpPr>
          <p:spPr>
            <a:xfrm>
              <a:off x="6592147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E6C4688-EB46-8C3E-41D7-E54062F7141E}"/>
                </a:ext>
              </a:extLst>
            </p:cNvPr>
            <p:cNvCxnSpPr/>
            <p:nvPr/>
          </p:nvCxnSpPr>
          <p:spPr>
            <a:xfrm>
              <a:off x="7962054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8E7D862-9AA4-0618-3CF6-695FFAB2D30B}"/>
              </a:ext>
            </a:extLst>
          </p:cNvPr>
          <p:cNvSpPr txBox="1"/>
          <p:nvPr userDrawn="1"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sl-SI" sz="1400" b="0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SI" sz="1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7B918E21-D9B5-4658-AAD8-78F1AF528F4B}"/>
              </a:ext>
            </a:extLst>
          </p:cNvPr>
          <p:cNvSpPr txBox="1">
            <a:spLocks/>
          </p:cNvSpPr>
          <p:nvPr userDrawn="1"/>
        </p:nvSpPr>
        <p:spPr>
          <a:xfrm>
            <a:off x="2662039" y="6230838"/>
            <a:ext cx="9529961" cy="402798"/>
          </a:xfrm>
          <a:prstGeom prst="rect">
            <a:avLst/>
          </a:prstGeom>
        </p:spPr>
        <p:txBody>
          <a:bodyPr vert="horz" lIns="0" tIns="0" rIns="0" bIns="0" numCol="7" spcCol="36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Introduction</a:t>
            </a:r>
          </a:p>
          <a:p>
            <a:pPr marL="144000" indent="-36000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000" dirty="0">
                <a:solidFill>
                  <a:schemeClr val="bg1">
                    <a:lumMod val="75000"/>
                  </a:schemeClr>
                </a:solidFill>
              </a:rPr>
              <a:t>Theoretical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     framework</a:t>
            </a:r>
          </a:p>
          <a:p>
            <a:pPr marL="180975" indent="-180975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sl-SI" sz="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Research and</a:t>
            </a:r>
            <a:br>
              <a:rPr lang="sl-SI" sz="1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methodology</a:t>
            </a:r>
          </a:p>
          <a:p>
            <a:pPr marL="180975" indent="-180975">
              <a:buFont typeface="Arial" panose="020B0604020202020204" pitchFamily="34" charset="0"/>
              <a:buNone/>
              <a:tabLst>
                <a:tab pos="180975" algn="l"/>
              </a:tabLst>
            </a:pPr>
            <a:r>
              <a:rPr lang="sl-SI" sz="1600" dirty="0">
                <a:solidFill>
                  <a:schemeClr val="tx1"/>
                </a:solidFill>
              </a:rPr>
              <a:t>4</a:t>
            </a:r>
            <a:r>
              <a:rPr lang="sl-SI" sz="1000" dirty="0">
                <a:solidFill>
                  <a:schemeClr val="tx1"/>
                </a:solidFill>
              </a:rPr>
              <a:t> </a:t>
            </a:r>
            <a:r>
              <a:rPr lang="en-GB" sz="1000" dirty="0">
                <a:solidFill>
                  <a:schemeClr val="tx1"/>
                </a:solidFill>
              </a:rPr>
              <a:t>Findings</a:t>
            </a:r>
            <a:endParaRPr lang="sl-SI" sz="1000" dirty="0">
              <a:solidFill>
                <a:schemeClr val="tx1"/>
              </a:solidFill>
            </a:endParaRPr>
          </a:p>
          <a:p>
            <a:pPr marL="144000" indent="-36000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5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000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  <a:endParaRPr lang="sl-SI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" name="Slika 8" descr="Slika, ki vsebuje besede besedilo, pisava, logotip, posnetek zaslona&#10;&#10;Opis je samodejno ustvarjen">
            <a:extLst>
              <a:ext uri="{FF2B5EF4-FFF2-40B4-BE49-F238E27FC236}">
                <a16:creationId xmlns:a16="http://schemas.microsoft.com/office/drawing/2014/main" id="{08BC8C7D-DC09-5884-6208-2AF16BF5C4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3672" y="5807888"/>
            <a:ext cx="1883220" cy="87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4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6F6C59-1DED-71BC-9EE1-DE932625D36F}"/>
              </a:ext>
            </a:extLst>
          </p:cNvPr>
          <p:cNvSpPr txBox="1">
            <a:spLocks/>
          </p:cNvSpPr>
          <p:nvPr userDrawn="1"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sl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SI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D9B466-E84F-FF0D-42B2-7C993352CF9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5D957F7-0C82-4076-3FC9-75C8C2524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9ADF2C-E176-0E24-2A23-416E27B0338D}"/>
              </a:ext>
            </a:extLst>
          </p:cNvPr>
          <p:cNvGrpSpPr/>
          <p:nvPr userDrawn="1"/>
        </p:nvGrpSpPr>
        <p:grpSpPr>
          <a:xfrm>
            <a:off x="3852333" y="6247772"/>
            <a:ext cx="4109721" cy="339295"/>
            <a:chOff x="3852333" y="6230838"/>
            <a:chExt cx="4109721" cy="40320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9C5A4EEA-381C-0C3E-A8E7-A2259F93380B}"/>
                </a:ext>
              </a:extLst>
            </p:cNvPr>
            <p:cNvCxnSpPr/>
            <p:nvPr/>
          </p:nvCxnSpPr>
          <p:spPr>
            <a:xfrm>
              <a:off x="3852333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5313A41-7D07-9761-F5B1-2CC36B32E7DD}"/>
                </a:ext>
              </a:extLst>
            </p:cNvPr>
            <p:cNvCxnSpPr/>
            <p:nvPr/>
          </p:nvCxnSpPr>
          <p:spPr>
            <a:xfrm>
              <a:off x="5222240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F3BDF5F-F973-25C8-21C9-10BC0BB6E490}"/>
                </a:ext>
              </a:extLst>
            </p:cNvPr>
            <p:cNvCxnSpPr/>
            <p:nvPr/>
          </p:nvCxnSpPr>
          <p:spPr>
            <a:xfrm>
              <a:off x="6592147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39D2F9D-3FAE-92E4-1775-3A15A6F995F8}"/>
                </a:ext>
              </a:extLst>
            </p:cNvPr>
            <p:cNvCxnSpPr/>
            <p:nvPr/>
          </p:nvCxnSpPr>
          <p:spPr>
            <a:xfrm>
              <a:off x="7962054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D3D79CB-B86F-4362-A49F-1FD32279D2B0}"/>
              </a:ext>
            </a:extLst>
          </p:cNvPr>
          <p:cNvSpPr txBox="1"/>
          <p:nvPr userDrawn="1"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sl-SI" sz="1400" b="0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SI" sz="1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365957D-E1B7-1AB3-DCA9-A823C02CF592}"/>
              </a:ext>
            </a:extLst>
          </p:cNvPr>
          <p:cNvSpPr txBox="1">
            <a:spLocks/>
          </p:cNvSpPr>
          <p:nvPr userDrawn="1"/>
        </p:nvSpPr>
        <p:spPr>
          <a:xfrm>
            <a:off x="2662039" y="6230838"/>
            <a:ext cx="9529961" cy="402798"/>
          </a:xfrm>
          <a:prstGeom prst="rect">
            <a:avLst/>
          </a:prstGeom>
        </p:spPr>
        <p:txBody>
          <a:bodyPr vert="horz" lIns="0" tIns="0" rIns="0" bIns="0" numCol="7" spcCol="36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Introduction</a:t>
            </a:r>
          </a:p>
          <a:p>
            <a:pPr marL="144000" indent="-36000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000" dirty="0">
                <a:solidFill>
                  <a:schemeClr val="bg1">
                    <a:lumMod val="75000"/>
                  </a:schemeClr>
                </a:solidFill>
              </a:rPr>
              <a:t>Theoretical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     framework</a:t>
            </a:r>
          </a:p>
          <a:p>
            <a:pPr marL="180975" indent="-180975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sl-SI" sz="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Research and</a:t>
            </a:r>
            <a:br>
              <a:rPr lang="sl-SI" sz="1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methodology</a:t>
            </a:r>
          </a:p>
          <a:p>
            <a:pPr marL="180975" indent="-180975">
              <a:buFont typeface="Arial" panose="020B0604020202020204" pitchFamily="34" charset="0"/>
              <a:buNone/>
              <a:tabLst>
                <a:tab pos="180975" algn="l"/>
              </a:tabLst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000" dirty="0">
                <a:solidFill>
                  <a:schemeClr val="bg1">
                    <a:lumMod val="75000"/>
                  </a:schemeClr>
                </a:solidFill>
              </a:rPr>
              <a:t>Findings</a:t>
            </a:r>
            <a:endParaRPr lang="sl-SI" sz="1000" dirty="0">
              <a:solidFill>
                <a:schemeClr val="bg1">
                  <a:lumMod val="75000"/>
                </a:schemeClr>
              </a:solidFill>
            </a:endParaRPr>
          </a:p>
          <a:p>
            <a:pPr marL="144000" indent="-36000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tx1"/>
                </a:solidFill>
              </a:rPr>
              <a:t>5</a:t>
            </a:r>
            <a:r>
              <a:rPr lang="sl-SI" sz="1000" dirty="0">
                <a:solidFill>
                  <a:schemeClr val="tx1"/>
                </a:solidFill>
              </a:rPr>
              <a:t> </a:t>
            </a:r>
            <a:r>
              <a:rPr lang="en-GB" sz="1000" dirty="0">
                <a:solidFill>
                  <a:schemeClr val="tx1"/>
                </a:solidFill>
              </a:rPr>
              <a:t>Conclusion</a:t>
            </a:r>
            <a:endParaRPr lang="sl-SI" sz="1000" dirty="0">
              <a:solidFill>
                <a:schemeClr val="tx1"/>
              </a:solidFill>
            </a:endParaRPr>
          </a:p>
        </p:txBody>
      </p:sp>
      <p:pic>
        <p:nvPicPr>
          <p:cNvPr id="9" name="Slika 8" descr="Slika, ki vsebuje besede besedilo, pisava, logotip, posnetek zaslona&#10;&#10;Opis je samodejno ustvarjen">
            <a:extLst>
              <a:ext uri="{FF2B5EF4-FFF2-40B4-BE49-F238E27FC236}">
                <a16:creationId xmlns:a16="http://schemas.microsoft.com/office/drawing/2014/main" id="{251746D6-CFE5-39AD-3F82-9E61452F10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3672" y="5807888"/>
            <a:ext cx="1883220" cy="87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6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D9B466-E84F-FF0D-42B2-7C993352CF9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96A1E6E2-7E08-8804-C8FD-62FF54BCD2ED}"/>
              </a:ext>
            </a:extLst>
          </p:cNvPr>
          <p:cNvGrpSpPr/>
          <p:nvPr userDrawn="1"/>
        </p:nvGrpSpPr>
        <p:grpSpPr>
          <a:xfrm>
            <a:off x="2662039" y="6230838"/>
            <a:ext cx="9529961" cy="402798"/>
            <a:chOff x="2662039" y="6230838"/>
            <a:chExt cx="9529961" cy="402798"/>
          </a:xfrm>
        </p:grpSpPr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45E4373A-74E8-BBB7-E2E7-32A2005F9FA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662039" y="6230838"/>
              <a:ext cx="9529961" cy="402798"/>
            </a:xfrm>
            <a:prstGeom prst="rect">
              <a:avLst/>
            </a:prstGeom>
          </p:spPr>
          <p:txBody>
            <a:bodyPr vert="horz" lIns="0" tIns="0" rIns="0" bIns="0" numCol="7" spcCol="3600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tx1"/>
                  </a:solidFill>
                </a:rPr>
                <a:t>1</a:t>
              </a:r>
              <a:r>
                <a:rPr lang="sl-SI" sz="1000" dirty="0">
                  <a:solidFill>
                    <a:schemeClr val="tx1"/>
                  </a:solidFill>
                </a:rPr>
                <a:t> Uvod</a:t>
              </a:r>
              <a:endParaRPr lang="sl-SI" sz="1000" dirty="0">
                <a:solidFill>
                  <a:schemeClr val="bg1">
                    <a:lumMod val="75000"/>
                  </a:schemeClr>
                </a:solidFill>
              </a:endParaRPr>
            </a:p>
            <a:p>
              <a:pPr marL="144000" indent="-36000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2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Teoretična </a:t>
              </a:r>
              <a:b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izhodišča 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3</a:t>
              </a:r>
              <a:r>
                <a:rPr lang="sl-SI" sz="8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Metode dela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4 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Rezultati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5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Zaključki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31D4E15-4924-35F8-61DD-AECA09E62504}"/>
                </a:ext>
              </a:extLst>
            </p:cNvPr>
            <p:cNvGrpSpPr/>
            <p:nvPr userDrawn="1"/>
          </p:nvGrpSpPr>
          <p:grpSpPr>
            <a:xfrm>
              <a:off x="3852333" y="6247772"/>
              <a:ext cx="4109721" cy="339295"/>
              <a:chOff x="3852333" y="6230838"/>
              <a:chExt cx="4109721" cy="40320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3035988-53E1-7236-E6AA-33AC3D794C8F}"/>
                  </a:ext>
                </a:extLst>
              </p:cNvPr>
              <p:cNvCxnSpPr/>
              <p:nvPr/>
            </p:nvCxnSpPr>
            <p:spPr>
              <a:xfrm>
                <a:off x="3852333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99D44EC-040D-1FC1-316E-F930FEAE6CEF}"/>
                  </a:ext>
                </a:extLst>
              </p:cNvPr>
              <p:cNvCxnSpPr/>
              <p:nvPr/>
            </p:nvCxnSpPr>
            <p:spPr>
              <a:xfrm>
                <a:off x="5222240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CCCE722-CC95-BA08-9063-0C6C5DC0C340}"/>
                  </a:ext>
                </a:extLst>
              </p:cNvPr>
              <p:cNvCxnSpPr/>
              <p:nvPr/>
            </p:nvCxnSpPr>
            <p:spPr>
              <a:xfrm>
                <a:off x="6592147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0B3B0BC-6439-5A50-D16A-122048B2BA3A}"/>
                  </a:ext>
                </a:extLst>
              </p:cNvPr>
              <p:cNvCxnSpPr/>
              <p:nvPr/>
            </p:nvCxnSpPr>
            <p:spPr>
              <a:xfrm>
                <a:off x="7962054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AFC4CCC4-8EDA-FA39-0546-3E19B1C02E2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6923" y="5981700"/>
            <a:ext cx="1516484" cy="677002"/>
          </a:xfrm>
          <a:prstGeom prst="rect">
            <a:avLst/>
          </a:prstGeom>
        </p:spPr>
      </p:pic>
      <p:sp>
        <p:nvSpPr>
          <p:cNvPr id="2" name="Označba mesta vsebine 2">
            <a:extLst>
              <a:ext uri="{FF2B5EF4-FFF2-40B4-BE49-F238E27FC236}">
                <a16:creationId xmlns:a16="http://schemas.microsoft.com/office/drawing/2014/main" id="{60F5EFA8-D536-AE1D-9B4D-2BDC3D5E482A}"/>
              </a:ext>
            </a:extLst>
          </p:cNvPr>
          <p:cNvSpPr txBox="1">
            <a:spLocks/>
          </p:cNvSpPr>
          <p:nvPr userDrawn="1"/>
        </p:nvSpPr>
        <p:spPr>
          <a:xfrm>
            <a:off x="365951" y="950040"/>
            <a:ext cx="2760617" cy="1051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l-SI" sz="9000" dirty="0">
                <a:solidFill>
                  <a:schemeClr val="bg1">
                    <a:lumMod val="85000"/>
                  </a:schemeClr>
                </a:solidFill>
                <a:latin typeface="Helvetica Light" panose="020B0403020202020204" pitchFamily="34" charset="0"/>
              </a:rPr>
              <a:t>01</a:t>
            </a:r>
            <a:endParaRPr lang="en-GB" sz="9000" dirty="0">
              <a:solidFill>
                <a:schemeClr val="bg1">
                  <a:lumMod val="85000"/>
                </a:schemeClr>
              </a:solidFill>
              <a:latin typeface="Acumin Pro Thin" panose="020B0204020202020204" pitchFamily="34" charset="77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FF67C0F5-9D95-A1FE-38D8-38B57A70A755}"/>
              </a:ext>
            </a:extLst>
          </p:cNvPr>
          <p:cNvSpPr txBox="1">
            <a:spLocks/>
          </p:cNvSpPr>
          <p:nvPr userDrawn="1"/>
        </p:nvSpPr>
        <p:spPr>
          <a:xfrm>
            <a:off x="5771968" y="950040"/>
            <a:ext cx="2760617" cy="1051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Pro 35 Th" panose="020B0403020202020204" pitchFamily="34" charset="-18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l-SI" sz="9000" dirty="0">
                <a:solidFill>
                  <a:schemeClr val="bg1">
                    <a:lumMod val="85000"/>
                  </a:schemeClr>
                </a:solidFill>
                <a:latin typeface="Helvetica Light" panose="020B0403020202020204" pitchFamily="34" charset="0"/>
              </a:rPr>
              <a:t>02</a:t>
            </a:r>
            <a:endParaRPr lang="en-GB" sz="9000" dirty="0">
              <a:solidFill>
                <a:schemeClr val="bg1">
                  <a:lumMod val="85000"/>
                </a:schemeClr>
              </a:solidFill>
              <a:latin typeface="Acumin Pro Thin" panose="020B0204020202020204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3AF920-7586-EA77-F5F2-B04E7D25FF75}"/>
              </a:ext>
            </a:extLst>
          </p:cNvPr>
          <p:cNvSpPr txBox="1"/>
          <p:nvPr userDrawn="1"/>
        </p:nvSpPr>
        <p:spPr>
          <a:xfrm>
            <a:off x="5448375" y="619706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sl-SI" sz="1400" b="0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SI" sz="1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CF7F6BC-A3ED-6241-D159-2D90C28BCA93}"/>
              </a:ext>
            </a:extLst>
          </p:cNvPr>
          <p:cNvSpPr txBox="1">
            <a:spLocks/>
          </p:cNvSpPr>
          <p:nvPr userDrawn="1"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Uvod</a:t>
            </a:r>
            <a:endParaRPr lang="en-SI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9B52ABA-E2EF-5F14-CBCA-2D77C43B0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922" y="2170656"/>
            <a:ext cx="8997467" cy="2612566"/>
          </a:xfrm>
          <a:prstGeom prst="rect">
            <a:avLst/>
          </a:prstGeom>
        </p:spPr>
        <p:txBody>
          <a:bodyPr vert="horz" lIns="0" tIns="0" rIns="0" bIns="0" numCol="2" spcCol="1800000" rtlCol="0">
            <a:noAutofit/>
          </a:bodyPr>
          <a:lstStyle/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sl-SI" sz="1900" b="1" dirty="0">
                <a:latin typeface="Helvetica" pitchFamily="2" charset="0"/>
              </a:rPr>
              <a:t>Ozadje problema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Helvetica" pitchFamily="2" charset="0"/>
              </a:rPr>
              <a:t>At </a:t>
            </a:r>
            <a:r>
              <a:rPr lang="en-GB" dirty="0" err="1">
                <a:latin typeface="Helvetica" pitchFamily="2" charset="0"/>
              </a:rPr>
              <a:t>laceperspidi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voloremporem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adio</a:t>
            </a:r>
            <a:r>
              <a:rPr lang="en-GB" dirty="0">
                <a:latin typeface="Helvetica" pitchFamily="2" charset="0"/>
              </a:rPr>
              <a:t>. Nam </a:t>
            </a:r>
            <a:r>
              <a:rPr lang="en-GB" dirty="0" err="1">
                <a:latin typeface="Helvetica" pitchFamily="2" charset="0"/>
              </a:rPr>
              <a:t>harum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fugiate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sitaquissit</a:t>
            </a:r>
            <a:r>
              <a:rPr lang="en-GB" dirty="0">
                <a:latin typeface="Helvetica" pitchFamily="2" charset="0"/>
              </a:rPr>
              <a:t> del </a:t>
            </a:r>
            <a:r>
              <a:rPr lang="en-GB" dirty="0" err="1">
                <a:latin typeface="Helvetica" pitchFamily="2" charset="0"/>
              </a:rPr>
              <a:t>ipsapiciam</a:t>
            </a:r>
            <a:r>
              <a:rPr lang="en-GB" dirty="0">
                <a:latin typeface="Helvetica" pitchFamily="2" charset="0"/>
              </a:rPr>
              <a:t> qui rest, </a:t>
            </a:r>
            <a:r>
              <a:rPr lang="en-GB" dirty="0" err="1">
                <a:latin typeface="Helvetica" pitchFamily="2" charset="0"/>
              </a:rPr>
              <a:t>comnis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ea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dolecae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strunt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vendis</a:t>
            </a:r>
            <a:r>
              <a:rPr lang="en-GB" dirty="0">
                <a:latin typeface="Helvetica" pitchFamily="2" charset="0"/>
              </a:rPr>
              <a:t> re </a:t>
            </a:r>
            <a:r>
              <a:rPr lang="en-GB" dirty="0" err="1">
                <a:latin typeface="Helvetica" pitchFamily="2" charset="0"/>
              </a:rPr>
              <a:t>officiis</a:t>
            </a:r>
            <a:r>
              <a:rPr lang="en-GB" dirty="0">
                <a:latin typeface="Helvetica" pitchFamily="2" charset="0"/>
              </a:rPr>
              <a:t>.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sl-SI" sz="1900" b="1" dirty="0">
                <a:latin typeface="Helvetica" pitchFamily="2" charset="0"/>
              </a:rPr>
              <a:t>Namen dela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Helvetica" pitchFamily="2" charset="0"/>
              </a:rPr>
              <a:t>At </a:t>
            </a:r>
            <a:r>
              <a:rPr lang="en-GB" dirty="0" err="1">
                <a:latin typeface="Helvetica" pitchFamily="2" charset="0"/>
              </a:rPr>
              <a:t>laceperspidi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voloremporem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adio</a:t>
            </a:r>
            <a:r>
              <a:rPr lang="en-GB" dirty="0">
                <a:latin typeface="Helvetica" pitchFamily="2" charset="0"/>
              </a:rPr>
              <a:t>. Nam </a:t>
            </a:r>
            <a:r>
              <a:rPr lang="en-GB" dirty="0" err="1">
                <a:latin typeface="Helvetica" pitchFamily="2" charset="0"/>
              </a:rPr>
              <a:t>harum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fugiate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sitaquissit</a:t>
            </a:r>
            <a:r>
              <a:rPr lang="en-GB" dirty="0">
                <a:latin typeface="Helvetica" pitchFamily="2" charset="0"/>
              </a:rPr>
              <a:t> del </a:t>
            </a:r>
            <a:r>
              <a:rPr lang="en-GB" dirty="0" err="1">
                <a:latin typeface="Helvetica" pitchFamily="2" charset="0"/>
              </a:rPr>
              <a:t>ipsapiciam</a:t>
            </a:r>
            <a:r>
              <a:rPr lang="en-GB" dirty="0">
                <a:latin typeface="Helvetica" pitchFamily="2" charset="0"/>
              </a:rPr>
              <a:t> qui rest, </a:t>
            </a:r>
            <a:r>
              <a:rPr lang="en-GB" dirty="0" err="1">
                <a:latin typeface="Helvetica" pitchFamily="2" charset="0"/>
              </a:rPr>
              <a:t>comnis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ea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dolecae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strunt</a:t>
            </a:r>
            <a:r>
              <a:rPr lang="en-GB" dirty="0">
                <a:latin typeface="Helvetica" pitchFamily="2" charset="0"/>
              </a:rPr>
              <a:t> </a:t>
            </a:r>
            <a:r>
              <a:rPr lang="en-GB" dirty="0" err="1">
                <a:latin typeface="Helvetica" pitchFamily="2" charset="0"/>
              </a:rPr>
              <a:t>vendis</a:t>
            </a:r>
            <a:r>
              <a:rPr lang="en-GB" dirty="0">
                <a:latin typeface="Helvetica" pitchFamily="2" charset="0"/>
              </a:rPr>
              <a:t> re </a:t>
            </a:r>
            <a:r>
              <a:rPr lang="en-GB" dirty="0" err="1">
                <a:latin typeface="Helvetica" pitchFamily="2" charset="0"/>
              </a:rPr>
              <a:t>officiis</a:t>
            </a:r>
            <a:r>
              <a:rPr lang="en-GB" dirty="0">
                <a:latin typeface="Helvetica" pitchFamily="2" charset="0"/>
              </a:rPr>
              <a:t>.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dirty="0">
              <a:latin typeface="Helvetica" pitchFamily="2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893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6F6C59-1DED-71BC-9EE1-DE932625D36F}"/>
              </a:ext>
            </a:extLst>
          </p:cNvPr>
          <p:cNvSpPr txBox="1">
            <a:spLocks/>
          </p:cNvSpPr>
          <p:nvPr userDrawn="1"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Teoretična izhodišča</a:t>
            </a:r>
            <a:endParaRPr lang="en-SI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D9B466-E84F-FF0D-42B2-7C993352CF9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FC4CCC4-8EDA-FA39-0546-3E19B1C02E2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6923" y="5981700"/>
            <a:ext cx="1516484" cy="677002"/>
          </a:xfrm>
          <a:prstGeom prst="rect">
            <a:avLst/>
          </a:prstGeom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5D957F7-0C82-4076-3FC9-75C8C2524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82C1A9-57A7-F537-E5A9-109C2E761528}"/>
              </a:ext>
            </a:extLst>
          </p:cNvPr>
          <p:cNvGrpSpPr/>
          <p:nvPr userDrawn="1"/>
        </p:nvGrpSpPr>
        <p:grpSpPr>
          <a:xfrm>
            <a:off x="2662039" y="6230838"/>
            <a:ext cx="9529961" cy="402798"/>
            <a:chOff x="2662039" y="6230838"/>
            <a:chExt cx="9529961" cy="402798"/>
          </a:xfrm>
        </p:grpSpPr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A0314CB4-470E-D278-6DEE-7F510EE0615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662039" y="6230838"/>
              <a:ext cx="9529961" cy="402798"/>
            </a:xfrm>
            <a:prstGeom prst="rect">
              <a:avLst/>
            </a:prstGeom>
          </p:spPr>
          <p:txBody>
            <a:bodyPr vert="horz" lIns="0" tIns="0" rIns="0" bIns="0" numCol="7" spcCol="3600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1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Uvod</a:t>
              </a:r>
            </a:p>
            <a:p>
              <a:pPr marL="144000" indent="-36000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tx1"/>
                  </a:solidFill>
                </a:rPr>
                <a:t>2</a:t>
              </a:r>
              <a:r>
                <a:rPr lang="sl-SI" sz="1000" dirty="0">
                  <a:solidFill>
                    <a:schemeClr val="tx1"/>
                  </a:solidFill>
                </a:rPr>
                <a:t> Teoretična </a:t>
              </a:r>
              <a:br>
                <a:rPr lang="sl-SI" sz="1000" dirty="0">
                  <a:solidFill>
                    <a:schemeClr val="tx1"/>
                  </a:solidFill>
                </a:rPr>
              </a:br>
              <a:r>
                <a:rPr lang="sl-SI" sz="1000" dirty="0">
                  <a:solidFill>
                    <a:schemeClr val="tx1"/>
                  </a:solidFill>
                </a:rPr>
                <a:t>izhodišča 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3</a:t>
              </a:r>
              <a:r>
                <a:rPr lang="sl-SI" sz="8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Metode dela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4 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Rezultati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5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Zaključki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D1DBEA1-FEC1-FAE6-4323-CEDA16340752}"/>
                </a:ext>
              </a:extLst>
            </p:cNvPr>
            <p:cNvGrpSpPr/>
            <p:nvPr userDrawn="1"/>
          </p:nvGrpSpPr>
          <p:grpSpPr>
            <a:xfrm>
              <a:off x="3852333" y="6247772"/>
              <a:ext cx="4109721" cy="339295"/>
              <a:chOff x="3852333" y="6230838"/>
              <a:chExt cx="4109721" cy="4032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1E8EAE1-D387-9969-9372-D1F2B927F5D2}"/>
                  </a:ext>
                </a:extLst>
              </p:cNvPr>
              <p:cNvCxnSpPr/>
              <p:nvPr/>
            </p:nvCxnSpPr>
            <p:spPr>
              <a:xfrm>
                <a:off x="3852333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252406CA-AA26-7EBA-D2C0-76985ACA175E}"/>
                  </a:ext>
                </a:extLst>
              </p:cNvPr>
              <p:cNvCxnSpPr/>
              <p:nvPr/>
            </p:nvCxnSpPr>
            <p:spPr>
              <a:xfrm>
                <a:off x="5222240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55904BD-1058-BA9B-854D-6119C0726F11}"/>
                  </a:ext>
                </a:extLst>
              </p:cNvPr>
              <p:cNvCxnSpPr/>
              <p:nvPr/>
            </p:nvCxnSpPr>
            <p:spPr>
              <a:xfrm>
                <a:off x="6592147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172B3B6E-3675-101E-96D7-A420B7CAAD0E}"/>
                  </a:ext>
                </a:extLst>
              </p:cNvPr>
              <p:cNvCxnSpPr/>
              <p:nvPr/>
            </p:nvCxnSpPr>
            <p:spPr>
              <a:xfrm>
                <a:off x="7962054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A1FF4DAF-1E5A-7888-A22B-7E90CE22854C}"/>
              </a:ext>
            </a:extLst>
          </p:cNvPr>
          <p:cNvSpPr txBox="1"/>
          <p:nvPr userDrawn="1"/>
        </p:nvSpPr>
        <p:spPr>
          <a:xfrm>
            <a:off x="5448375" y="619706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sl-SI" sz="1400" b="0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SI" sz="1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6F6C59-1DED-71BC-9EE1-DE932625D36F}"/>
              </a:ext>
            </a:extLst>
          </p:cNvPr>
          <p:cNvSpPr txBox="1">
            <a:spLocks/>
          </p:cNvSpPr>
          <p:nvPr userDrawn="1"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Metode dela</a:t>
            </a:r>
            <a:endParaRPr lang="en-SI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D9B466-E84F-FF0D-42B2-7C993352CF9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FC4CCC4-8EDA-FA39-0546-3E19B1C02E2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6923" y="5981700"/>
            <a:ext cx="1516484" cy="677002"/>
          </a:xfrm>
          <a:prstGeom prst="rect">
            <a:avLst/>
          </a:prstGeom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5D957F7-0C82-4076-3FC9-75C8C2524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AED7A62-F453-11BE-8A98-D414F18A515F}"/>
              </a:ext>
            </a:extLst>
          </p:cNvPr>
          <p:cNvGrpSpPr/>
          <p:nvPr userDrawn="1"/>
        </p:nvGrpSpPr>
        <p:grpSpPr>
          <a:xfrm>
            <a:off x="2662039" y="6230838"/>
            <a:ext cx="9529961" cy="402798"/>
            <a:chOff x="2662039" y="6230838"/>
            <a:chExt cx="9529961" cy="402798"/>
          </a:xfrm>
        </p:grpSpPr>
        <p:sp>
          <p:nvSpPr>
            <p:cNvPr id="3" name="Content Placeholder 2">
              <a:extLst>
                <a:ext uri="{FF2B5EF4-FFF2-40B4-BE49-F238E27FC236}">
                  <a16:creationId xmlns:a16="http://schemas.microsoft.com/office/drawing/2014/main" id="{784A2126-5647-DFA1-0413-49BCFE33A5F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662039" y="6230838"/>
              <a:ext cx="9529961" cy="402798"/>
            </a:xfrm>
            <a:prstGeom prst="rect">
              <a:avLst/>
            </a:prstGeom>
          </p:spPr>
          <p:txBody>
            <a:bodyPr vert="horz" lIns="0" tIns="0" rIns="0" bIns="0" numCol="7" spcCol="3600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1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Uvod</a:t>
              </a:r>
            </a:p>
            <a:p>
              <a:pPr marL="144000" indent="-36000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2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Teoretična </a:t>
              </a:r>
              <a:b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izhodišča 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tx1"/>
                  </a:solidFill>
                </a:rPr>
                <a:t>3</a:t>
              </a:r>
              <a:r>
                <a:rPr lang="sl-SI" sz="800" dirty="0">
                  <a:solidFill>
                    <a:schemeClr val="tx1"/>
                  </a:solidFill>
                </a:rPr>
                <a:t> </a:t>
              </a:r>
              <a:r>
                <a:rPr lang="sl-SI" sz="1000" dirty="0">
                  <a:solidFill>
                    <a:schemeClr val="tx1"/>
                  </a:solidFill>
                </a:rPr>
                <a:t>Metode dela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4 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Rezultati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5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Zaključki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CF1E0D2-77A8-92C1-B529-D0C982379242}"/>
                </a:ext>
              </a:extLst>
            </p:cNvPr>
            <p:cNvGrpSpPr/>
            <p:nvPr userDrawn="1"/>
          </p:nvGrpSpPr>
          <p:grpSpPr>
            <a:xfrm>
              <a:off x="3852333" y="6247772"/>
              <a:ext cx="4109721" cy="339295"/>
              <a:chOff x="3852333" y="6230838"/>
              <a:chExt cx="4109721" cy="4032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B55E04C1-9582-B3C9-213D-BEA31640B12C}"/>
                  </a:ext>
                </a:extLst>
              </p:cNvPr>
              <p:cNvCxnSpPr/>
              <p:nvPr/>
            </p:nvCxnSpPr>
            <p:spPr>
              <a:xfrm>
                <a:off x="3852333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AFB1C16A-AAB7-5FAC-7053-1355CC70CB3F}"/>
                  </a:ext>
                </a:extLst>
              </p:cNvPr>
              <p:cNvCxnSpPr/>
              <p:nvPr/>
            </p:nvCxnSpPr>
            <p:spPr>
              <a:xfrm>
                <a:off x="5222240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45D7DB2B-A931-328A-C28A-10875E4C684D}"/>
                  </a:ext>
                </a:extLst>
              </p:cNvPr>
              <p:cNvCxnSpPr/>
              <p:nvPr/>
            </p:nvCxnSpPr>
            <p:spPr>
              <a:xfrm>
                <a:off x="6592147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7496A9E-55C4-DE48-1245-3012260C8D06}"/>
                  </a:ext>
                </a:extLst>
              </p:cNvPr>
              <p:cNvCxnSpPr/>
              <p:nvPr/>
            </p:nvCxnSpPr>
            <p:spPr>
              <a:xfrm>
                <a:off x="7962054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6C43A02-A3F2-2A1C-01D7-4C14E1AAA25C}"/>
              </a:ext>
            </a:extLst>
          </p:cNvPr>
          <p:cNvSpPr txBox="1"/>
          <p:nvPr userDrawn="1"/>
        </p:nvSpPr>
        <p:spPr>
          <a:xfrm>
            <a:off x="5448375" y="619706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sl-SI" sz="1400" b="0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SI" sz="1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62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6F6C59-1DED-71BC-9EE1-DE932625D36F}"/>
              </a:ext>
            </a:extLst>
          </p:cNvPr>
          <p:cNvSpPr txBox="1">
            <a:spLocks/>
          </p:cNvSpPr>
          <p:nvPr userDrawn="1"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Rezultati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D9B466-E84F-FF0D-42B2-7C993352CF9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FC4CCC4-8EDA-FA39-0546-3E19B1C02E2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6923" y="5981700"/>
            <a:ext cx="1516484" cy="677002"/>
          </a:xfrm>
          <a:prstGeom prst="rect">
            <a:avLst/>
          </a:prstGeom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5D957F7-0C82-4076-3FC9-75C8C2524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7DA07A4-2F68-ABB9-4A4D-08B7B2054D16}"/>
              </a:ext>
            </a:extLst>
          </p:cNvPr>
          <p:cNvGrpSpPr/>
          <p:nvPr userDrawn="1"/>
        </p:nvGrpSpPr>
        <p:grpSpPr>
          <a:xfrm>
            <a:off x="2662039" y="6230838"/>
            <a:ext cx="9529961" cy="402798"/>
            <a:chOff x="2662039" y="6230838"/>
            <a:chExt cx="9529961" cy="402798"/>
          </a:xfrm>
        </p:grpSpPr>
        <p:sp>
          <p:nvSpPr>
            <p:cNvPr id="3" name="Content Placeholder 2">
              <a:extLst>
                <a:ext uri="{FF2B5EF4-FFF2-40B4-BE49-F238E27FC236}">
                  <a16:creationId xmlns:a16="http://schemas.microsoft.com/office/drawing/2014/main" id="{47EC94C0-41C0-0FC0-1705-4A2B57BADB9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662039" y="6230838"/>
              <a:ext cx="9529961" cy="402798"/>
            </a:xfrm>
            <a:prstGeom prst="rect">
              <a:avLst/>
            </a:prstGeom>
          </p:spPr>
          <p:txBody>
            <a:bodyPr vert="horz" lIns="0" tIns="0" rIns="0" bIns="0" numCol="7" spcCol="3600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1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Uvod</a:t>
              </a:r>
            </a:p>
            <a:p>
              <a:pPr marL="144000" indent="-36000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2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Teoretična </a:t>
              </a:r>
              <a:b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izhodišča 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3</a:t>
              </a:r>
              <a:r>
                <a:rPr lang="sl-SI" sz="8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Metode dela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tx1"/>
                  </a:solidFill>
                </a:rPr>
                <a:t>4 </a:t>
              </a:r>
              <a:r>
                <a:rPr lang="sl-SI" sz="1000" dirty="0">
                  <a:solidFill>
                    <a:schemeClr val="tx1"/>
                  </a:solidFill>
                </a:rPr>
                <a:t>Rezultati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5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Zaključki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6349AF7-15FD-9B8F-B730-3F48F7A7DB22}"/>
                </a:ext>
              </a:extLst>
            </p:cNvPr>
            <p:cNvGrpSpPr/>
            <p:nvPr userDrawn="1"/>
          </p:nvGrpSpPr>
          <p:grpSpPr>
            <a:xfrm>
              <a:off x="3852333" y="6247772"/>
              <a:ext cx="4109721" cy="339295"/>
              <a:chOff x="3852333" y="6230838"/>
              <a:chExt cx="4109721" cy="4032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99C6887-B14B-3914-4CE5-2DE64C809514}"/>
                  </a:ext>
                </a:extLst>
              </p:cNvPr>
              <p:cNvCxnSpPr/>
              <p:nvPr/>
            </p:nvCxnSpPr>
            <p:spPr>
              <a:xfrm>
                <a:off x="3852333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62003133-8227-1F3F-C492-048F70729AF5}"/>
                  </a:ext>
                </a:extLst>
              </p:cNvPr>
              <p:cNvCxnSpPr/>
              <p:nvPr/>
            </p:nvCxnSpPr>
            <p:spPr>
              <a:xfrm>
                <a:off x="5222240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2F9BC6F8-3B52-3C96-B72A-776D03F9C61B}"/>
                  </a:ext>
                </a:extLst>
              </p:cNvPr>
              <p:cNvCxnSpPr/>
              <p:nvPr/>
            </p:nvCxnSpPr>
            <p:spPr>
              <a:xfrm>
                <a:off x="6592147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AE06622-AACB-CB92-234C-8B91F7BEEF01}"/>
                  </a:ext>
                </a:extLst>
              </p:cNvPr>
              <p:cNvCxnSpPr/>
              <p:nvPr/>
            </p:nvCxnSpPr>
            <p:spPr>
              <a:xfrm>
                <a:off x="7962054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B627264-3144-708E-6429-FF6C41075F61}"/>
              </a:ext>
            </a:extLst>
          </p:cNvPr>
          <p:cNvSpPr txBox="1"/>
          <p:nvPr userDrawn="1"/>
        </p:nvSpPr>
        <p:spPr>
          <a:xfrm>
            <a:off x="5448375" y="619706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sl-SI" sz="1400" b="0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SI" sz="1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678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6F6C59-1DED-71BC-9EE1-DE932625D36F}"/>
              </a:ext>
            </a:extLst>
          </p:cNvPr>
          <p:cNvSpPr txBox="1">
            <a:spLocks/>
          </p:cNvSpPr>
          <p:nvPr userDrawn="1"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Zaključki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D9B466-E84F-FF0D-42B2-7C993352CF9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FC4CCC4-8EDA-FA39-0546-3E19B1C02E2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6923" y="5981700"/>
            <a:ext cx="1516484" cy="677002"/>
          </a:xfrm>
          <a:prstGeom prst="rect">
            <a:avLst/>
          </a:prstGeom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5D957F7-0C82-4076-3FC9-75C8C2524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923" y="1091516"/>
            <a:ext cx="10979508" cy="4156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25506CE-1279-70B7-FBC8-1CD47F76519F}"/>
              </a:ext>
            </a:extLst>
          </p:cNvPr>
          <p:cNvGrpSpPr/>
          <p:nvPr userDrawn="1"/>
        </p:nvGrpSpPr>
        <p:grpSpPr>
          <a:xfrm>
            <a:off x="2662039" y="6230838"/>
            <a:ext cx="9529961" cy="402798"/>
            <a:chOff x="2662039" y="6230838"/>
            <a:chExt cx="9529961" cy="402798"/>
          </a:xfrm>
        </p:grpSpPr>
        <p:sp>
          <p:nvSpPr>
            <p:cNvPr id="3" name="Content Placeholder 2">
              <a:extLst>
                <a:ext uri="{FF2B5EF4-FFF2-40B4-BE49-F238E27FC236}">
                  <a16:creationId xmlns:a16="http://schemas.microsoft.com/office/drawing/2014/main" id="{74BAD873-59F8-5150-2BD2-4362197C3F4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662039" y="6230838"/>
              <a:ext cx="9529961" cy="402798"/>
            </a:xfrm>
            <a:prstGeom prst="rect">
              <a:avLst/>
            </a:prstGeom>
          </p:spPr>
          <p:txBody>
            <a:bodyPr vert="horz" lIns="0" tIns="0" rIns="0" bIns="0" numCol="7" spcCol="3600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1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Uvod</a:t>
              </a:r>
            </a:p>
            <a:p>
              <a:pPr marL="144000" indent="-36000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2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 Teoretična </a:t>
              </a:r>
              <a:b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izhodišča 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3</a:t>
              </a:r>
              <a:r>
                <a:rPr lang="sl-SI" sz="8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Metode dela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bg1">
                      <a:lumMod val="75000"/>
                    </a:schemeClr>
                  </a:solidFill>
                </a:rPr>
                <a:t>4 </a:t>
              </a:r>
              <a:r>
                <a:rPr lang="sl-SI" sz="1000" dirty="0">
                  <a:solidFill>
                    <a:schemeClr val="bg1">
                      <a:lumMod val="75000"/>
                    </a:schemeClr>
                  </a:solidFill>
                </a:rPr>
                <a:t>Rezultati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sl-SI" sz="1600" dirty="0">
                  <a:solidFill>
                    <a:schemeClr val="tx1"/>
                  </a:solidFill>
                </a:rPr>
                <a:t>5</a:t>
              </a:r>
              <a:r>
                <a:rPr lang="sl-SI" sz="1000" dirty="0">
                  <a:solidFill>
                    <a:schemeClr val="tx1"/>
                  </a:solidFill>
                </a:rPr>
                <a:t> Zaključki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22EF587-0ED7-F830-1A07-FE32BEA7BBE3}"/>
                </a:ext>
              </a:extLst>
            </p:cNvPr>
            <p:cNvGrpSpPr/>
            <p:nvPr userDrawn="1"/>
          </p:nvGrpSpPr>
          <p:grpSpPr>
            <a:xfrm>
              <a:off x="3852333" y="6247772"/>
              <a:ext cx="4109721" cy="339295"/>
              <a:chOff x="3852333" y="6230838"/>
              <a:chExt cx="4109721" cy="4032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E74AAE47-B3EC-B5A9-1C0B-94592B447853}"/>
                  </a:ext>
                </a:extLst>
              </p:cNvPr>
              <p:cNvCxnSpPr/>
              <p:nvPr/>
            </p:nvCxnSpPr>
            <p:spPr>
              <a:xfrm>
                <a:off x="3852333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DE589BB8-5FAB-B4C0-E9B7-11CDFBC6F443}"/>
                  </a:ext>
                </a:extLst>
              </p:cNvPr>
              <p:cNvCxnSpPr/>
              <p:nvPr/>
            </p:nvCxnSpPr>
            <p:spPr>
              <a:xfrm>
                <a:off x="5222240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21E28A93-A76B-E29E-27D1-8B4993A3C963}"/>
                  </a:ext>
                </a:extLst>
              </p:cNvPr>
              <p:cNvCxnSpPr/>
              <p:nvPr/>
            </p:nvCxnSpPr>
            <p:spPr>
              <a:xfrm>
                <a:off x="6592147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46F6EFCF-D90A-F2A9-3B0A-2ABA2FA08ECD}"/>
                  </a:ext>
                </a:extLst>
              </p:cNvPr>
              <p:cNvCxnSpPr/>
              <p:nvPr/>
            </p:nvCxnSpPr>
            <p:spPr>
              <a:xfrm>
                <a:off x="7962054" y="6230838"/>
                <a:ext cx="0" cy="40320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7405B07-F888-520F-2980-4CDCE0AF4EB6}"/>
              </a:ext>
            </a:extLst>
          </p:cNvPr>
          <p:cNvSpPr txBox="1"/>
          <p:nvPr userDrawn="1"/>
        </p:nvSpPr>
        <p:spPr>
          <a:xfrm>
            <a:off x="5448375" y="619706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sl-SI" sz="1400" b="0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SI" sz="1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2787F4-E239-C56D-09B1-81F2804E4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23" y="365125"/>
            <a:ext cx="108368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71F83-612D-D3F7-E8A1-10E8C64C8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923" y="1825625"/>
            <a:ext cx="10836877" cy="3802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149DC-B2C3-980D-E6F6-F9CFF84E4C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 dirty="0"/>
          </a:p>
        </p:txBody>
      </p:sp>
      <p:pic>
        <p:nvPicPr>
          <p:cNvPr id="10" name="Picture 9" descr="A logo for a university&#10;&#10;Description automatically generated">
            <a:extLst>
              <a:ext uri="{FF2B5EF4-FFF2-40B4-BE49-F238E27FC236}">
                <a16:creationId xmlns:a16="http://schemas.microsoft.com/office/drawing/2014/main" id="{3AD272E0-F5E7-D8E4-B5EE-1B1D8B3C96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8358" b="68459"/>
          <a:stretch/>
        </p:blipFill>
        <p:spPr>
          <a:xfrm>
            <a:off x="516924" y="5951372"/>
            <a:ext cx="1845278" cy="558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575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i="1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BF658D-F8CC-060D-14CC-297FF30F00E7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Slika 1" descr="Slika, ki vsebuje besede besedilo, pisava, logotip, posnetek zaslona&#10;&#10;Opis je samodejno ustvarjen">
            <a:extLst>
              <a:ext uri="{FF2B5EF4-FFF2-40B4-BE49-F238E27FC236}">
                <a16:creationId xmlns:a16="http://schemas.microsoft.com/office/drawing/2014/main" id="{B5A2180F-C644-77B4-2230-6A2E9D6E2B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3672" y="5807888"/>
            <a:ext cx="1883220" cy="87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45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6F6C59-1DED-71BC-9EE1-DE932625D36F}"/>
              </a:ext>
            </a:extLst>
          </p:cNvPr>
          <p:cNvSpPr txBox="1">
            <a:spLocks/>
          </p:cNvSpPr>
          <p:nvPr userDrawn="1"/>
        </p:nvSpPr>
        <p:spPr>
          <a:xfrm>
            <a:off x="516922" y="329009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sl-SI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Theoretical framework</a:t>
            </a:r>
            <a:endParaRPr lang="en-SI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D9B466-E84F-FF0D-42B2-7C993352CF9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6922" y="750095"/>
            <a:ext cx="11066400" cy="0"/>
          </a:xfrm>
          <a:prstGeom prst="line">
            <a:avLst/>
          </a:prstGeom>
          <a:ln w="25400">
            <a:solidFill>
              <a:srgbClr val="193C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567EFC9-7CFF-02F2-7564-9D4EC6061B55}"/>
              </a:ext>
            </a:extLst>
          </p:cNvPr>
          <p:cNvSpPr txBox="1">
            <a:spLocks/>
          </p:cNvSpPr>
          <p:nvPr userDrawn="1"/>
        </p:nvSpPr>
        <p:spPr>
          <a:xfrm>
            <a:off x="2662039" y="6230838"/>
            <a:ext cx="9529961" cy="402798"/>
          </a:xfrm>
          <a:prstGeom prst="rect">
            <a:avLst/>
          </a:prstGeom>
        </p:spPr>
        <p:txBody>
          <a:bodyPr vert="horz" lIns="0" tIns="0" rIns="0" bIns="0" numCol="7" spcCol="36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Introduction</a:t>
            </a:r>
          </a:p>
          <a:p>
            <a:pPr marL="144000" indent="-36000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tx1"/>
                </a:solidFill>
              </a:rPr>
              <a:t>2</a:t>
            </a:r>
            <a:r>
              <a:rPr lang="sl-SI" sz="1000" dirty="0">
                <a:solidFill>
                  <a:schemeClr val="tx1"/>
                </a:solidFill>
              </a:rPr>
              <a:t> </a:t>
            </a:r>
            <a:r>
              <a:rPr lang="en-GB" sz="1000" dirty="0">
                <a:solidFill>
                  <a:schemeClr val="tx1"/>
                </a:solidFill>
              </a:rPr>
              <a:t>Theoretical</a:t>
            </a:r>
            <a:r>
              <a:rPr lang="sl-SI" sz="1000" dirty="0">
                <a:solidFill>
                  <a:schemeClr val="tx1"/>
                </a:solidFill>
              </a:rPr>
              <a:t>      framework</a:t>
            </a:r>
          </a:p>
          <a:p>
            <a:pPr marL="180975" indent="-180975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sl-SI" sz="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Research and</a:t>
            </a:r>
            <a:br>
              <a:rPr lang="sl-SI" sz="1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methodology</a:t>
            </a:r>
          </a:p>
          <a:p>
            <a:pPr marL="180975" indent="-180975">
              <a:buFont typeface="Arial" panose="020B0604020202020204" pitchFamily="34" charset="0"/>
              <a:buNone/>
              <a:tabLst>
                <a:tab pos="180975" algn="l"/>
              </a:tabLst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000" dirty="0">
                <a:solidFill>
                  <a:schemeClr val="bg1">
                    <a:lumMod val="75000"/>
                  </a:schemeClr>
                </a:solidFill>
              </a:rPr>
              <a:t>Findings</a:t>
            </a:r>
            <a:endParaRPr lang="sl-SI" sz="1000" dirty="0">
              <a:solidFill>
                <a:schemeClr val="bg1">
                  <a:lumMod val="75000"/>
                </a:schemeClr>
              </a:solidFill>
            </a:endParaRPr>
          </a:p>
          <a:p>
            <a:pPr marL="144000" indent="-360000">
              <a:buFont typeface="Arial" panose="020B0604020202020204" pitchFamily="34" charset="0"/>
              <a:buNone/>
            </a:pPr>
            <a:r>
              <a:rPr lang="sl-SI" sz="1600" dirty="0">
                <a:solidFill>
                  <a:schemeClr val="bg1">
                    <a:lumMod val="75000"/>
                  </a:schemeClr>
                </a:solidFill>
              </a:rPr>
              <a:t>5</a:t>
            </a:r>
            <a:r>
              <a:rPr lang="sl-SI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000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  <a:endParaRPr lang="sl-SI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834BE2D-85FD-F8A0-87CB-3062FBB61F1B}"/>
              </a:ext>
            </a:extLst>
          </p:cNvPr>
          <p:cNvGrpSpPr/>
          <p:nvPr userDrawn="1"/>
        </p:nvGrpSpPr>
        <p:grpSpPr>
          <a:xfrm>
            <a:off x="3852333" y="6247772"/>
            <a:ext cx="4109721" cy="339295"/>
            <a:chOff x="3852333" y="6230838"/>
            <a:chExt cx="4109721" cy="4032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72695DE2-E112-6FFD-1115-63FDF0CF1292}"/>
                </a:ext>
              </a:extLst>
            </p:cNvPr>
            <p:cNvCxnSpPr/>
            <p:nvPr/>
          </p:nvCxnSpPr>
          <p:spPr>
            <a:xfrm>
              <a:off x="3852333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04931D-7992-054E-2667-2B89867B76AA}"/>
                </a:ext>
              </a:extLst>
            </p:cNvPr>
            <p:cNvCxnSpPr/>
            <p:nvPr/>
          </p:nvCxnSpPr>
          <p:spPr>
            <a:xfrm>
              <a:off x="5222240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FE31141-DC22-985F-17E2-7E130D77FAF5}"/>
                </a:ext>
              </a:extLst>
            </p:cNvPr>
            <p:cNvCxnSpPr/>
            <p:nvPr/>
          </p:nvCxnSpPr>
          <p:spPr>
            <a:xfrm>
              <a:off x="6592147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B4EBFE3-771A-EC78-A503-855EDE04F824}"/>
                </a:ext>
              </a:extLst>
            </p:cNvPr>
            <p:cNvCxnSpPr/>
            <p:nvPr/>
          </p:nvCxnSpPr>
          <p:spPr>
            <a:xfrm>
              <a:off x="7962054" y="6230838"/>
              <a:ext cx="0" cy="4032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EDEFC35-2459-24E9-F6D6-6B26FB3AE66D}"/>
              </a:ext>
            </a:extLst>
          </p:cNvPr>
          <p:cNvSpPr txBox="1"/>
          <p:nvPr userDrawn="1"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sl-SI" sz="1400" b="0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SI" sz="14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Slika 8" descr="Slika, ki vsebuje besede besedilo, pisava, logotip, posnetek zaslona&#10;&#10;Opis je samodejno ustvarjen">
            <a:extLst>
              <a:ext uri="{FF2B5EF4-FFF2-40B4-BE49-F238E27FC236}">
                <a16:creationId xmlns:a16="http://schemas.microsoft.com/office/drawing/2014/main" id="{85F41197-EF01-9F1E-F72C-835FB3D038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3672" y="5807888"/>
            <a:ext cx="1883220" cy="87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84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6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8.jpg"/><Relationship Id="rId7" Type="http://schemas.openxmlformats.org/officeDocument/2006/relationships/image" Target="../media/image46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48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13.png"/><Relationship Id="rId7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2.jpg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2fly.de/" TargetMode="External"/><Relationship Id="rId3" Type="http://schemas.openxmlformats.org/officeDocument/2006/relationships/image" Target="../media/image17.jpg"/><Relationship Id="rId7" Type="http://schemas.openxmlformats.org/officeDocument/2006/relationships/hyperlink" Target="https://blog.google/inside-google/message-ceo/our-progress-toward-quantum-error-correction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4.png"/><Relationship Id="rId11" Type="http://schemas.openxmlformats.org/officeDocument/2006/relationships/image" Target="../media/image27.png"/><Relationship Id="rId5" Type="http://schemas.openxmlformats.org/officeDocument/2006/relationships/image" Target="../media/image19.jpg"/><Relationship Id="rId10" Type="http://schemas.openxmlformats.org/officeDocument/2006/relationships/image" Target="../media/image26.jpg"/><Relationship Id="rId4" Type="http://schemas.openxmlformats.org/officeDocument/2006/relationships/image" Target="../media/image18.jpg"/><Relationship Id="rId9" Type="http://schemas.openxmlformats.org/officeDocument/2006/relationships/image" Target="../media/image2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73393-C9E3-BD07-D548-BEEEB38458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75714" y="1322888"/>
            <a:ext cx="7089941" cy="2387600"/>
          </a:xfrm>
        </p:spPr>
        <p:txBody>
          <a:bodyPr>
            <a:normAutofit/>
          </a:bodyPr>
          <a:lstStyle/>
          <a:p>
            <a:r>
              <a:rPr lang="en-US" sz="4800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Magneto-</a:t>
            </a:r>
            <a:r>
              <a:rPr lang="en-US" sz="4800" noProof="0" dirty="0" err="1"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r>
              <a:rPr lang="en-US" sz="4800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 in Cryogenic, Room, and High-Temperature Regimes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7FB808-49AB-D809-3890-25B1BD1B38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75713" y="4549183"/>
            <a:ext cx="8110746" cy="54418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00"/>
              </a:spcAft>
            </a:pPr>
            <a:r>
              <a:rPr lang="en-US" sz="1800" b="1" u="sng" noProof="0" dirty="0">
                <a:latin typeface="Abadi" panose="020B0604020104020204" pitchFamily="34" charset="0"/>
              </a:rPr>
              <a:t>Darja Gačnik</a:t>
            </a:r>
            <a:r>
              <a:rPr lang="en-US" sz="1800" b="1" noProof="0" dirty="0">
                <a:latin typeface="Abadi" panose="020B0604020104020204" pitchFamily="34" charset="0"/>
              </a:rPr>
              <a:t>, Katja </a:t>
            </a:r>
            <a:r>
              <a:rPr lang="en-US" sz="1800" b="1" noProof="0" dirty="0" err="1">
                <a:latin typeface="Abadi" panose="020B0604020104020204" pitchFamily="34" charset="0"/>
              </a:rPr>
              <a:t>Klinar</a:t>
            </a:r>
            <a:r>
              <a:rPr lang="en-US" sz="1800" b="1" noProof="0" dirty="0">
                <a:latin typeface="Abadi" panose="020B0604020104020204" pitchFamily="34" charset="0"/>
              </a:rPr>
              <a:t>, Radel </a:t>
            </a:r>
            <a:r>
              <a:rPr lang="en-US" sz="1800" b="1" noProof="0" dirty="0" err="1">
                <a:latin typeface="Abadi" panose="020B0604020104020204" pitchFamily="34" charset="0"/>
              </a:rPr>
              <a:t>Gimaev</a:t>
            </a:r>
            <a:r>
              <a:rPr lang="en-US" sz="1800" b="1" noProof="0" dirty="0">
                <a:latin typeface="Abadi" panose="020B0604020104020204" pitchFamily="34" charset="0"/>
              </a:rPr>
              <a:t>, </a:t>
            </a:r>
            <a:r>
              <a:rPr lang="en-US" sz="1800" b="1" noProof="0" dirty="0" err="1">
                <a:latin typeface="Abadi" panose="020B0604020104020204" pitchFamily="34" charset="0"/>
              </a:rPr>
              <a:t>Oumayma</a:t>
            </a:r>
            <a:r>
              <a:rPr lang="en-US" sz="1800" b="1" noProof="0" dirty="0">
                <a:latin typeface="Abadi" panose="020B0604020104020204" pitchFamily="34" charset="0"/>
              </a:rPr>
              <a:t> </a:t>
            </a:r>
            <a:r>
              <a:rPr lang="en-US" sz="1800" b="1" noProof="0" dirty="0" err="1">
                <a:latin typeface="Abadi" panose="020B0604020104020204" pitchFamily="34" charset="0"/>
              </a:rPr>
              <a:t>Chdil</a:t>
            </a:r>
            <a:r>
              <a:rPr lang="en-US" sz="1800" b="1" noProof="0" dirty="0">
                <a:latin typeface="Abadi" panose="020B0604020104020204" pitchFamily="34" charset="0"/>
              </a:rPr>
              <a:t>, Andrej </a:t>
            </a:r>
            <a:r>
              <a:rPr lang="en-US" sz="1800" b="1" noProof="0" dirty="0" err="1">
                <a:latin typeface="Abadi" panose="020B0604020104020204" pitchFamily="34" charset="0"/>
              </a:rPr>
              <a:t>Kitanovski</a:t>
            </a:r>
            <a:endParaRPr lang="en-US" sz="1800" noProof="0" dirty="0">
              <a:latin typeface="Abadi" panose="020B06040201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5F8B71-13D2-0163-2A2B-9D0334A2CDAE}"/>
              </a:ext>
            </a:extLst>
          </p:cNvPr>
          <p:cNvSpPr/>
          <p:nvPr/>
        </p:nvSpPr>
        <p:spPr>
          <a:xfrm>
            <a:off x="0" y="-52096"/>
            <a:ext cx="3008923" cy="6910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Arial" panose="020B0604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3DC47650-5BA5-4DA8-3D02-A575BD25F415}"/>
              </a:ext>
            </a:extLst>
          </p:cNvPr>
          <p:cNvSpPr txBox="1">
            <a:spLocks/>
          </p:cNvSpPr>
          <p:nvPr/>
        </p:nvSpPr>
        <p:spPr>
          <a:xfrm>
            <a:off x="3906391" y="3828631"/>
            <a:ext cx="7388141" cy="3013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noProof="0" dirty="0">
                <a:effectLst/>
                <a:latin typeface="Adobe Thai" panose="02040503050201020203" pitchFamily="18" charset="-34"/>
                <a:ea typeface="Times New Roman" panose="02020603050405020304" pitchFamily="18" charset="0"/>
                <a:cs typeface="Adobe Thai" panose="02040503050201020203" pitchFamily="18" charset="-34"/>
              </a:rPr>
              <a:t>MATERIAL AND DEVICE INNOVATIONS</a:t>
            </a:r>
            <a:endParaRPr lang="en-US" sz="1800" noProof="0" dirty="0">
              <a:latin typeface="Adobe Thai" panose="02040503050201020203" pitchFamily="18" charset="-34"/>
              <a:cs typeface="Adobe Thai" panose="02040503050201020203" pitchFamily="18" charset="-34"/>
              <a:sym typeface="HelNeueSloBold" charset="0"/>
            </a:endParaRPr>
          </a:p>
        </p:txBody>
      </p:sp>
      <p:pic>
        <p:nvPicPr>
          <p:cNvPr id="8" name="Slika 7" descr="Slika, ki vsebuje besede besedilo, pisava, logotip, posnetek zaslona&#10;&#10;Opis je samodejno ustvarjen">
            <a:extLst>
              <a:ext uri="{FF2B5EF4-FFF2-40B4-BE49-F238E27FC236}">
                <a16:creationId xmlns:a16="http://schemas.microsoft.com/office/drawing/2014/main" id="{00E9232F-F088-872D-54F1-43868FAAA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95" y="2908297"/>
            <a:ext cx="2504274" cy="1169900"/>
          </a:xfrm>
          <a:prstGeom prst="rect">
            <a:avLst/>
          </a:prstGeom>
        </p:spPr>
      </p:pic>
      <p:pic>
        <p:nvPicPr>
          <p:cNvPr id="9" name="Slika 8" descr="Slika, ki vsebuje besede besedilo, pisava, logotip, grafika&#10;&#10;Vsebina, ustvarjena z umetno inteligenco, morda ni pravilna.">
            <a:extLst>
              <a:ext uri="{FF2B5EF4-FFF2-40B4-BE49-F238E27FC236}">
                <a16:creationId xmlns:a16="http://schemas.microsoft.com/office/drawing/2014/main" id="{BAFDE71D-5851-4B89-B84A-418F8D70F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009" y="253505"/>
            <a:ext cx="1695450" cy="960120"/>
          </a:xfrm>
          <a:prstGeom prst="rect">
            <a:avLst/>
          </a:prstGeom>
        </p:spPr>
      </p:pic>
      <p:pic>
        <p:nvPicPr>
          <p:cNvPr id="11" name="Slika 10" descr="Slika, ki vsebuje besede besedilo, pisava, logotip, grafika&#10;&#10;Vsebina, ustvarjena z umetno inteligenco, morda ni pravilna.">
            <a:extLst>
              <a:ext uri="{FF2B5EF4-FFF2-40B4-BE49-F238E27FC236}">
                <a16:creationId xmlns:a16="http://schemas.microsoft.com/office/drawing/2014/main" id="{4AF4785D-1C21-0589-44C8-4B8C30614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563" y="4142040"/>
            <a:ext cx="1219048" cy="8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008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13A4D7-1E57-DB53-7E82-7D84C181F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CAB2ABE7-FBE0-A5AC-270C-553771ACF8D8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PoljeZBesedilom 26">
                <a:extLst>
                  <a:ext uri="{FF2B5EF4-FFF2-40B4-BE49-F238E27FC236}">
                    <a16:creationId xmlns:a16="http://schemas.microsoft.com/office/drawing/2014/main" id="{7147A187-2C00-30F4-585A-67152AAA19BE}"/>
                  </a:ext>
                </a:extLst>
              </p:cNvPr>
              <p:cNvSpPr txBox="1"/>
              <p:nvPr/>
            </p:nvSpPr>
            <p:spPr>
              <a:xfrm>
                <a:off x="737936" y="1102713"/>
                <a:ext cx="9968164" cy="4641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MTE material – novel processing techniques </a:t>
                </a:r>
                <a14:m>
                  <m:oMath xmlns:m="http://schemas.openxmlformats.org/officeDocument/2006/math">
                    <m:r>
                      <a:rPr lang="en-US" i="1" noProof="0" smtClean="0">
                        <a:solidFill>
                          <a:srgbClr val="193C8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new (M)TE candidates?</a:t>
                </a:r>
                <a:endParaRPr lang="en-US" noProof="0" dirty="0">
                  <a:solidFill>
                    <a:srgbClr val="193C88"/>
                  </a:solidFill>
                  <a:latin typeface="Abadi" panose="020B0604020104020204" pitchFamily="34" charset="0"/>
                </a:endParaRPr>
              </a:p>
            </p:txBody>
          </p:sp>
        </mc:Choice>
        <mc:Fallback xmlns="">
          <p:sp>
            <p:nvSpPr>
              <p:cNvPr id="27" name="PoljeZBesedilom 26">
                <a:extLst>
                  <a:ext uri="{FF2B5EF4-FFF2-40B4-BE49-F238E27FC236}">
                    <a16:creationId xmlns:a16="http://schemas.microsoft.com/office/drawing/2014/main" id="{7147A187-2C00-30F4-585A-67152AAA1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936" y="1102713"/>
                <a:ext cx="9968164" cy="464101"/>
              </a:xfrm>
              <a:prstGeom prst="rect">
                <a:avLst/>
              </a:prstGeom>
              <a:blipFill>
                <a:blip r:embed="rId2"/>
                <a:stretch>
                  <a:fillRect l="-367" b="-2105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itle 1">
            <a:extLst>
              <a:ext uri="{FF2B5EF4-FFF2-40B4-BE49-F238E27FC236}">
                <a16:creationId xmlns:a16="http://schemas.microsoft.com/office/drawing/2014/main" id="{8562138F-C1A6-F262-E35D-077D85E555DC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3 </a:t>
            </a:r>
            <a:r>
              <a:rPr lang="en-US" sz="2800" i="1" noProof="0" dirty="0">
                <a:solidFill>
                  <a:srgbClr val="00B0F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Cryogenic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magneto-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endParaRPr lang="en-US" sz="2800" i="1" noProof="0" dirty="0">
              <a:solidFill>
                <a:srgbClr val="193C88"/>
              </a:solidFill>
              <a:latin typeface="Adobe Thai" panose="02040503050201020203" pitchFamily="18" charset="-34"/>
              <a:cs typeface="Adobe Thai" panose="02040503050201020203" pitchFamily="18" charset="-34"/>
            </a:endParaRPr>
          </a:p>
        </p:txBody>
      </p:sp>
      <p:sp>
        <p:nvSpPr>
          <p:cNvPr id="3" name="PoljeZBesedilom 2">
            <a:extLst>
              <a:ext uri="{FF2B5EF4-FFF2-40B4-BE49-F238E27FC236}">
                <a16:creationId xmlns:a16="http://schemas.microsoft.com/office/drawing/2014/main" id="{42963A45-B5DF-399B-E8BB-939D2660337C}"/>
              </a:ext>
            </a:extLst>
          </p:cNvPr>
          <p:cNvSpPr txBox="1"/>
          <p:nvPr/>
        </p:nvSpPr>
        <p:spPr>
          <a:xfrm>
            <a:off x="0" y="5170512"/>
            <a:ext cx="5109410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noProof="0" dirty="0"/>
              <a:t>conducting polymer polyaniline (Pani) doped with camphor sulfonic acid synthesized in semi-crystalline nanostructures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613FAAE4-4BD7-B37F-DFBA-F7C4349DF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5560"/>
            <a:ext cx="5166808" cy="2804403"/>
          </a:xfrm>
          <a:prstGeom prst="rect">
            <a:avLst/>
          </a:prstGeom>
        </p:spPr>
      </p:pic>
      <p:grpSp>
        <p:nvGrpSpPr>
          <p:cNvPr id="9" name="Skupina 8">
            <a:extLst>
              <a:ext uri="{FF2B5EF4-FFF2-40B4-BE49-F238E27FC236}">
                <a16:creationId xmlns:a16="http://schemas.microsoft.com/office/drawing/2014/main" id="{74E2C1DF-6D5C-AD99-C849-0F45BB2CE54C}"/>
              </a:ext>
            </a:extLst>
          </p:cNvPr>
          <p:cNvGrpSpPr/>
          <p:nvPr/>
        </p:nvGrpSpPr>
        <p:grpSpPr>
          <a:xfrm>
            <a:off x="5431897" y="1858632"/>
            <a:ext cx="2886030" cy="2402037"/>
            <a:chOff x="5191171" y="1752868"/>
            <a:chExt cx="2886030" cy="2402037"/>
          </a:xfrm>
        </p:grpSpPr>
        <p:pic>
          <p:nvPicPr>
            <p:cNvPr id="7" name="Slika 6">
              <a:extLst>
                <a:ext uri="{FF2B5EF4-FFF2-40B4-BE49-F238E27FC236}">
                  <a16:creationId xmlns:a16="http://schemas.microsoft.com/office/drawing/2014/main" id="{3C6A0514-AC3E-99AF-0C44-EF97E155E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91171" y="1752868"/>
              <a:ext cx="2886030" cy="2402037"/>
            </a:xfrm>
            <a:prstGeom prst="rect">
              <a:avLst/>
            </a:prstGeom>
          </p:spPr>
        </p:pic>
        <p:sp>
          <p:nvSpPr>
            <p:cNvPr id="8" name="Pravokotnik 7">
              <a:extLst>
                <a:ext uri="{FF2B5EF4-FFF2-40B4-BE49-F238E27FC236}">
                  <a16:creationId xmlns:a16="http://schemas.microsoft.com/office/drawing/2014/main" id="{C72F9C72-21AE-E972-FAE4-0104C2D23FF7}"/>
                </a:ext>
              </a:extLst>
            </p:cNvPr>
            <p:cNvSpPr/>
            <p:nvPr/>
          </p:nvSpPr>
          <p:spPr>
            <a:xfrm>
              <a:off x="7700210" y="1946864"/>
              <a:ext cx="264695" cy="248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4F67A760-2F8C-2A79-E4EC-658B9D350CAA}"/>
              </a:ext>
            </a:extLst>
          </p:cNvPr>
          <p:cNvGrpSpPr/>
          <p:nvPr/>
        </p:nvGrpSpPr>
        <p:grpSpPr>
          <a:xfrm>
            <a:off x="8526826" y="1858632"/>
            <a:ext cx="2969603" cy="2302383"/>
            <a:chOff x="8444355" y="1752868"/>
            <a:chExt cx="2969603" cy="2302383"/>
          </a:xfrm>
        </p:grpSpPr>
        <p:pic>
          <p:nvPicPr>
            <p:cNvPr id="11" name="Slika 10">
              <a:extLst>
                <a:ext uri="{FF2B5EF4-FFF2-40B4-BE49-F238E27FC236}">
                  <a16:creationId xmlns:a16="http://schemas.microsoft.com/office/drawing/2014/main" id="{5F7B2DB3-A13E-9C8D-1C99-E5E82091E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44355" y="1752868"/>
              <a:ext cx="2969603" cy="2302383"/>
            </a:xfrm>
            <a:prstGeom prst="rect">
              <a:avLst/>
            </a:prstGeom>
          </p:spPr>
        </p:pic>
        <p:sp>
          <p:nvSpPr>
            <p:cNvPr id="12" name="Pravokotnik 11">
              <a:extLst>
                <a:ext uri="{FF2B5EF4-FFF2-40B4-BE49-F238E27FC236}">
                  <a16:creationId xmlns:a16="http://schemas.microsoft.com/office/drawing/2014/main" id="{B2A8CCBD-7157-839D-E504-FB54E80F15E2}"/>
                </a:ext>
              </a:extLst>
            </p:cNvPr>
            <p:cNvSpPr/>
            <p:nvPr/>
          </p:nvSpPr>
          <p:spPr>
            <a:xfrm>
              <a:off x="10069988" y="1850611"/>
              <a:ext cx="264695" cy="248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" name="Pravokotnik 12">
              <a:extLst>
                <a:ext uri="{FF2B5EF4-FFF2-40B4-BE49-F238E27FC236}">
                  <a16:creationId xmlns:a16="http://schemas.microsoft.com/office/drawing/2014/main" id="{8A187077-578C-1C71-2E5C-33281F21445A}"/>
                </a:ext>
              </a:extLst>
            </p:cNvPr>
            <p:cNvSpPr/>
            <p:nvPr/>
          </p:nvSpPr>
          <p:spPr>
            <a:xfrm>
              <a:off x="10090040" y="2921519"/>
              <a:ext cx="264695" cy="248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PoljeZBesedilom 15">
                <a:extLst>
                  <a:ext uri="{FF2B5EF4-FFF2-40B4-BE49-F238E27FC236}">
                    <a16:creationId xmlns:a16="http://schemas.microsoft.com/office/drawing/2014/main" id="{411C9A39-5470-3054-716E-85B00FACC5E0}"/>
                  </a:ext>
                </a:extLst>
              </p:cNvPr>
              <p:cNvSpPr txBox="1"/>
              <p:nvPr/>
            </p:nvSpPr>
            <p:spPr>
              <a:xfrm>
                <a:off x="6089146" y="4482557"/>
                <a:ext cx="188494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noProof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b="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=0.6</m:t>
                      </m:r>
                      <m:f>
                        <m:fPr>
                          <m:type m:val="lin"/>
                          <m:ctrlPr>
                            <a:rPr lang="en-US" b="0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</m:t>
                          </m:r>
                          <m:r>
                            <m:rPr>
                              <m:sty m:val="p"/>
                            </m:rPr>
                            <a:rPr lang="en-US" b="0" i="0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noProof="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PoljeZBesedilom 15">
                <a:extLst>
                  <a:ext uri="{FF2B5EF4-FFF2-40B4-BE49-F238E27FC236}">
                    <a16:creationId xmlns:a16="http://schemas.microsoft.com/office/drawing/2014/main" id="{411C9A39-5470-3054-716E-85B00FACC5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9146" y="4482557"/>
                <a:ext cx="1884947" cy="369332"/>
              </a:xfrm>
              <a:prstGeom prst="rect">
                <a:avLst/>
              </a:prstGeom>
              <a:blipFill>
                <a:blip r:embed="rId6"/>
                <a:stretch>
                  <a:fillRect t="-116393" r="-24919" b="-17541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jeZBesedilom 16">
                <a:extLst>
                  <a:ext uri="{FF2B5EF4-FFF2-40B4-BE49-F238E27FC236}">
                    <a16:creationId xmlns:a16="http://schemas.microsoft.com/office/drawing/2014/main" id="{A05FEFB5-65E9-18F8-9CD5-3FF12B35861C}"/>
                  </a:ext>
                </a:extLst>
              </p:cNvPr>
              <p:cNvSpPr txBox="1"/>
              <p:nvPr/>
            </p:nvSpPr>
            <p:spPr>
              <a:xfrm>
                <a:off x="9196367" y="4528723"/>
                <a:ext cx="22090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𝑍𝑇</m:t>
                          </m:r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=2.14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17</m:t>
                          </m:r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</m:d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7" name="PoljeZBesedilom 16">
                <a:extLst>
                  <a:ext uri="{FF2B5EF4-FFF2-40B4-BE49-F238E27FC236}">
                    <a16:creationId xmlns:a16="http://schemas.microsoft.com/office/drawing/2014/main" id="{A05FEFB5-65E9-18F8-9CD5-3FF12B3586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6367" y="4528723"/>
                <a:ext cx="2209066" cy="276999"/>
              </a:xfrm>
              <a:prstGeom prst="rect">
                <a:avLst/>
              </a:prstGeom>
              <a:blipFill>
                <a:blip r:embed="rId7"/>
                <a:stretch>
                  <a:fillRect l="-2762" t="-2222" b="-3555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oljeZBesedilom 3">
            <a:extLst>
              <a:ext uri="{FF2B5EF4-FFF2-40B4-BE49-F238E27FC236}">
                <a16:creationId xmlns:a16="http://schemas.microsoft.com/office/drawing/2014/main" id="{E6879439-411A-E8AE-BEC0-7CAC600E0A5A}"/>
              </a:ext>
            </a:extLst>
          </p:cNvPr>
          <p:cNvSpPr txBox="1"/>
          <p:nvPr/>
        </p:nvSpPr>
        <p:spPr>
          <a:xfrm>
            <a:off x="7667199" y="5282870"/>
            <a:ext cx="2409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</a:t>
            </a:r>
            <a:r>
              <a:rPr lang="sl-SI" sz="1000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Nath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al.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sl-SI" sz="1000" i="1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Applied</a:t>
            </a:r>
            <a:r>
              <a:rPr lang="sl-SI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l-SI" sz="1000" i="1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Physics</a:t>
            </a:r>
            <a:r>
              <a:rPr lang="sl-SI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l-SI" sz="1000" i="1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Lectures</a:t>
            </a:r>
            <a:r>
              <a:rPr lang="sl-SI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sl-SI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75096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EBC4B-6D35-E28D-4A02-DB9BA7AA3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 descr="Slika, ki vsebuje besede besedilo, posnetek zaslona, diagram, vrstica&#10;&#10;Vsebina, ustvarjena z umetno inteligenco, morda ni pravilna.">
            <a:extLst>
              <a:ext uri="{FF2B5EF4-FFF2-40B4-BE49-F238E27FC236}">
                <a16:creationId xmlns:a16="http://schemas.microsoft.com/office/drawing/2014/main" id="{699CA39B-8168-35D6-5707-558582E95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06" y="2367264"/>
            <a:ext cx="4465398" cy="266721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C7FD840-0EA4-29BC-82D7-666C29714180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lika 3" descr="Slika, ki vsebuje besede besedilo, diagram, vrstica, grafični prikaz&#10;&#10;Vsebina, ustvarjena z umetno inteligenco, morda ni pravilna.">
            <a:extLst>
              <a:ext uri="{FF2B5EF4-FFF2-40B4-BE49-F238E27FC236}">
                <a16:creationId xmlns:a16="http://schemas.microsoft.com/office/drawing/2014/main" id="{1BD03FA7-C0E0-5756-7074-3DE1B23C59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034"/>
          <a:stretch/>
        </p:blipFill>
        <p:spPr>
          <a:xfrm>
            <a:off x="7651970" y="2673716"/>
            <a:ext cx="2752422" cy="2011680"/>
          </a:xfrm>
          <a:prstGeom prst="rect">
            <a:avLst/>
          </a:prstGeom>
        </p:spPr>
      </p:pic>
      <p:sp>
        <p:nvSpPr>
          <p:cNvPr id="7" name="PoljeZBesedilom 6">
            <a:extLst>
              <a:ext uri="{FF2B5EF4-FFF2-40B4-BE49-F238E27FC236}">
                <a16:creationId xmlns:a16="http://schemas.microsoft.com/office/drawing/2014/main" id="{54DFAAF3-80D1-02AE-E645-0B31EE0A30F7}"/>
              </a:ext>
            </a:extLst>
          </p:cNvPr>
          <p:cNvSpPr txBox="1"/>
          <p:nvPr/>
        </p:nvSpPr>
        <p:spPr>
          <a:xfrm>
            <a:off x="9368653" y="2044099"/>
            <a:ext cx="24104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noProof="0" dirty="0">
                <a:solidFill>
                  <a:srgbClr val="0000FE"/>
                </a:solidFill>
                <a:effectLst/>
                <a:latin typeface="ElsevierGulliver"/>
              </a:rPr>
              <a:t>passive legs based on HTSC (YBa</a:t>
            </a:r>
            <a:r>
              <a:rPr lang="en-US" b="0" i="0" baseline="-25000" noProof="0" dirty="0">
                <a:solidFill>
                  <a:srgbClr val="0000FE"/>
                </a:solidFill>
                <a:effectLst/>
                <a:latin typeface="ElsevierGulliver"/>
              </a:rPr>
              <a:t>2</a:t>
            </a:r>
            <a:r>
              <a:rPr lang="en-US" b="0" i="0" noProof="0" dirty="0">
                <a:solidFill>
                  <a:srgbClr val="0000FE"/>
                </a:solidFill>
                <a:effectLst/>
                <a:latin typeface="ElsevierGulliver"/>
              </a:rPr>
              <a:t>Cu</a:t>
            </a:r>
            <a:r>
              <a:rPr lang="en-US" b="0" i="0" baseline="-25000" noProof="0" dirty="0">
                <a:solidFill>
                  <a:srgbClr val="0000FE"/>
                </a:solidFill>
                <a:effectLst/>
                <a:latin typeface="ElsevierGulliver"/>
              </a:rPr>
              <a:t>3</a:t>
            </a:r>
            <a:r>
              <a:rPr lang="en-US" b="0" i="0" noProof="0" dirty="0">
                <a:solidFill>
                  <a:srgbClr val="0000FE"/>
                </a:solidFill>
                <a:effectLst/>
                <a:latin typeface="ElsevierGulliver"/>
              </a:rPr>
              <a:t>O</a:t>
            </a:r>
            <a:r>
              <a:rPr lang="en-US" b="0" i="0" baseline="-25000" noProof="0" dirty="0">
                <a:solidFill>
                  <a:srgbClr val="0000FE"/>
                </a:solidFill>
                <a:effectLst/>
                <a:latin typeface="ElsevierGulliver"/>
              </a:rPr>
              <a:t>7</a:t>
            </a:r>
            <a:r>
              <a:rPr lang="en-US" b="0" i="0" noProof="0" dirty="0">
                <a:solidFill>
                  <a:srgbClr val="0000FE"/>
                </a:solidFill>
                <a:effectLst/>
                <a:latin typeface="ElsevierGulliver"/>
              </a:rPr>
              <a:t>) films</a:t>
            </a:r>
            <a:endParaRPr lang="en-US" noProof="0" dirty="0">
              <a:solidFill>
                <a:srgbClr val="0000FE"/>
              </a:solidFill>
            </a:endParaRPr>
          </a:p>
        </p:txBody>
      </p:sp>
      <p:sp>
        <p:nvSpPr>
          <p:cNvPr id="9" name="PoljeZBesedilom 8">
            <a:extLst>
              <a:ext uri="{FF2B5EF4-FFF2-40B4-BE49-F238E27FC236}">
                <a16:creationId xmlns:a16="http://schemas.microsoft.com/office/drawing/2014/main" id="{72C86A5E-67DA-C03F-4DEE-6FEF6D0E7D55}"/>
              </a:ext>
            </a:extLst>
          </p:cNvPr>
          <p:cNvSpPr txBox="1"/>
          <p:nvPr/>
        </p:nvSpPr>
        <p:spPr>
          <a:xfrm>
            <a:off x="6403892" y="3356390"/>
            <a:ext cx="2152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noProof="0" dirty="0">
                <a:solidFill>
                  <a:srgbClr val="EE0000"/>
                </a:solidFill>
                <a:effectLst/>
                <a:latin typeface="ElsevierGulliver"/>
              </a:rPr>
              <a:t> </a:t>
            </a:r>
            <a:r>
              <a:rPr lang="en-US" b="0" i="1" noProof="0" dirty="0">
                <a:solidFill>
                  <a:srgbClr val="EE0000"/>
                </a:solidFill>
                <a:effectLst/>
                <a:latin typeface="ElsevierGulliver"/>
              </a:rPr>
              <a:t>n</a:t>
            </a:r>
            <a:r>
              <a:rPr lang="en-US" b="0" i="0" noProof="0" dirty="0">
                <a:solidFill>
                  <a:srgbClr val="EE0000"/>
                </a:solidFill>
                <a:effectLst/>
                <a:latin typeface="ElsevierGulliver"/>
              </a:rPr>
              <a:t>-legs from Bi</a:t>
            </a:r>
            <a:r>
              <a:rPr lang="en-US" b="0" i="0" baseline="-25000" noProof="0" dirty="0">
                <a:solidFill>
                  <a:srgbClr val="EE0000"/>
                </a:solidFill>
                <a:effectLst/>
                <a:latin typeface="ElsevierGulliver"/>
              </a:rPr>
              <a:t>0.91</a:t>
            </a:r>
            <a:r>
              <a:rPr lang="en-US" b="0" i="0" noProof="0" dirty="0">
                <a:solidFill>
                  <a:srgbClr val="EE0000"/>
                </a:solidFill>
                <a:effectLst/>
                <a:latin typeface="ElsevierGulliver"/>
              </a:rPr>
              <a:t>Sb</a:t>
            </a:r>
            <a:r>
              <a:rPr lang="en-US" b="0" i="0" baseline="-25000" noProof="0" dirty="0">
                <a:solidFill>
                  <a:srgbClr val="EE0000"/>
                </a:solidFill>
                <a:effectLst/>
                <a:latin typeface="ElsevierGulliver"/>
              </a:rPr>
              <a:t>0.09</a:t>
            </a:r>
            <a:r>
              <a:rPr lang="en-US" b="0" i="0" noProof="0" dirty="0">
                <a:solidFill>
                  <a:srgbClr val="EE0000"/>
                </a:solidFill>
                <a:effectLst/>
                <a:latin typeface="ElsevierGulliver"/>
              </a:rPr>
              <a:t> </a:t>
            </a:r>
            <a:endParaRPr lang="en-US" noProof="0" dirty="0">
              <a:solidFill>
                <a:srgbClr val="EE0000"/>
              </a:solidFill>
            </a:endParaRPr>
          </a:p>
        </p:txBody>
      </p:sp>
      <p:sp>
        <p:nvSpPr>
          <p:cNvPr id="12" name="PoljeZBesedilom 11">
            <a:extLst>
              <a:ext uri="{FF2B5EF4-FFF2-40B4-BE49-F238E27FC236}">
                <a16:creationId xmlns:a16="http://schemas.microsoft.com/office/drawing/2014/main" id="{4FAD532D-9760-DF64-99D5-3A84AD28F6BB}"/>
              </a:ext>
            </a:extLst>
          </p:cNvPr>
          <p:cNvSpPr txBox="1"/>
          <p:nvPr/>
        </p:nvSpPr>
        <p:spPr>
          <a:xfrm>
            <a:off x="3395502" y="1281910"/>
            <a:ext cx="5452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noProof="0" dirty="0">
                <a:solidFill>
                  <a:srgbClr val="C00000"/>
                </a:solidFill>
                <a:latin typeface="Abadi" panose="020B0604020104020204" pitchFamily="34" charset="0"/>
              </a:rPr>
              <a:t>CRYOGENIC MAGNETO-THERMOELECTRIC COOLER</a:t>
            </a:r>
            <a:endParaRPr lang="en-US" noProof="0" dirty="0"/>
          </a:p>
        </p:txBody>
      </p:sp>
      <p:sp>
        <p:nvSpPr>
          <p:cNvPr id="19" name="Pravokotnik 18">
            <a:extLst>
              <a:ext uri="{FF2B5EF4-FFF2-40B4-BE49-F238E27FC236}">
                <a16:creationId xmlns:a16="http://schemas.microsoft.com/office/drawing/2014/main" id="{FD7810EC-40AA-E129-EE07-08BD1A6BAAD5}"/>
              </a:ext>
            </a:extLst>
          </p:cNvPr>
          <p:cNvSpPr/>
          <p:nvPr/>
        </p:nvSpPr>
        <p:spPr>
          <a:xfrm>
            <a:off x="7651970" y="2666047"/>
            <a:ext cx="533400" cy="238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PoljeZBesedilom 17">
                <a:extLst>
                  <a:ext uri="{FF2B5EF4-FFF2-40B4-BE49-F238E27FC236}">
                    <a16:creationId xmlns:a16="http://schemas.microsoft.com/office/drawing/2014/main" id="{6DB470EB-A252-72EA-8CF5-977E9E4210F2}"/>
                  </a:ext>
                </a:extLst>
              </p:cNvPr>
              <p:cNvSpPr txBox="1"/>
              <p:nvPr/>
            </p:nvSpPr>
            <p:spPr>
              <a:xfrm>
                <a:off x="6121695" y="2035739"/>
                <a:ext cx="2537939" cy="5668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𝐶𝑂𝑃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=0.11 −0.15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8" name="PoljeZBesedilom 17">
                <a:extLst>
                  <a:ext uri="{FF2B5EF4-FFF2-40B4-BE49-F238E27FC236}">
                    <a16:creationId xmlns:a16="http://schemas.microsoft.com/office/drawing/2014/main" id="{6DB470EB-A252-72EA-8CF5-977E9E4210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695" y="2035739"/>
                <a:ext cx="2537939" cy="5668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PoljeZBesedilom 19">
                <a:extLst>
                  <a:ext uri="{FF2B5EF4-FFF2-40B4-BE49-F238E27FC236}">
                    <a16:creationId xmlns:a16="http://schemas.microsoft.com/office/drawing/2014/main" id="{4480974A-B70E-28A7-6595-C7A4335C9F98}"/>
                  </a:ext>
                </a:extLst>
              </p:cNvPr>
              <p:cNvSpPr txBox="1"/>
              <p:nvPr/>
            </p:nvSpPr>
            <p:spPr>
              <a:xfrm>
                <a:off x="2869678" y="1970813"/>
                <a:ext cx="17200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func>
                      <m:r>
                        <a:rPr lang="en-US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=15 </m:t>
                      </m:r>
                      <m:r>
                        <m:rPr>
                          <m:sty m:val="p"/>
                        </m:rPr>
                        <a:rPr lang="en-US" b="0" i="0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20" name="PoljeZBesedilom 19">
                <a:extLst>
                  <a:ext uri="{FF2B5EF4-FFF2-40B4-BE49-F238E27FC236}">
                    <a16:creationId xmlns:a16="http://schemas.microsoft.com/office/drawing/2014/main" id="{4480974A-B70E-28A7-6595-C7A4335C9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9678" y="1970813"/>
                <a:ext cx="1720086" cy="276999"/>
              </a:xfrm>
              <a:prstGeom prst="rect">
                <a:avLst/>
              </a:prstGeom>
              <a:blipFill>
                <a:blip r:embed="rId5"/>
                <a:stretch>
                  <a:fillRect l="-1064" r="-2128" b="-652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PoljeZBesedilom 20">
                <a:extLst>
                  <a:ext uri="{FF2B5EF4-FFF2-40B4-BE49-F238E27FC236}">
                    <a16:creationId xmlns:a16="http://schemas.microsoft.com/office/drawing/2014/main" id="{D951B828-6298-2D7D-AA36-AFA96C43210B}"/>
                  </a:ext>
                </a:extLst>
              </p:cNvPr>
              <p:cNvSpPr txBox="1"/>
              <p:nvPr/>
            </p:nvSpPr>
            <p:spPr>
              <a:xfrm>
                <a:off x="9713822" y="4345437"/>
                <a:ext cx="1810945" cy="312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en-US" i="1" noProof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 noProof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=0.4 </m:t>
                      </m:r>
                      <m:r>
                        <m:rPr>
                          <m:sty m:val="p"/>
                        </m:rPr>
                        <a:rPr lang="en-US" b="0" i="0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21" name="PoljeZBesedilom 20">
                <a:extLst>
                  <a:ext uri="{FF2B5EF4-FFF2-40B4-BE49-F238E27FC236}">
                    <a16:creationId xmlns:a16="http://schemas.microsoft.com/office/drawing/2014/main" id="{D951B828-6298-2D7D-AA36-AFA96C432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3822" y="4345437"/>
                <a:ext cx="1810945" cy="312650"/>
              </a:xfrm>
              <a:prstGeom prst="rect">
                <a:avLst/>
              </a:prstGeom>
              <a:blipFill>
                <a:blip r:embed="rId6"/>
                <a:stretch>
                  <a:fillRect l="-1007" t="-9804" r="-2349" b="-2352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oljeZBesedilom 2">
            <a:extLst>
              <a:ext uri="{FF2B5EF4-FFF2-40B4-BE49-F238E27FC236}">
                <a16:creationId xmlns:a16="http://schemas.microsoft.com/office/drawing/2014/main" id="{A136B392-949F-29D6-8119-4853BD024383}"/>
              </a:ext>
            </a:extLst>
          </p:cNvPr>
          <p:cNvSpPr txBox="1"/>
          <p:nvPr/>
        </p:nvSpPr>
        <p:spPr>
          <a:xfrm>
            <a:off x="540346" y="4911368"/>
            <a:ext cx="19928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[Sidorenko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al.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Cryogenics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2020]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jeZBesedilom 9">
                <a:extLst>
                  <a:ext uri="{FF2B5EF4-FFF2-40B4-BE49-F238E27FC236}">
                    <a16:creationId xmlns:a16="http://schemas.microsoft.com/office/drawing/2014/main" id="{01BC74AE-44BF-DC6F-FC27-275D7453CD01}"/>
                  </a:ext>
                </a:extLst>
              </p:cNvPr>
              <p:cNvSpPr txBox="1"/>
              <p:nvPr/>
            </p:nvSpPr>
            <p:spPr>
              <a:xfrm>
                <a:off x="4564882" y="2353364"/>
                <a:ext cx="8191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=80 </m:t>
                      </m:r>
                      <m:r>
                        <m:rPr>
                          <m:sty m:val="p"/>
                        </m:rPr>
                        <a:rPr lang="en-US" b="0" i="0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0" name="PoljeZBesedilom 9">
                <a:extLst>
                  <a:ext uri="{FF2B5EF4-FFF2-40B4-BE49-F238E27FC236}">
                    <a16:creationId xmlns:a16="http://schemas.microsoft.com/office/drawing/2014/main" id="{01BC74AE-44BF-DC6F-FC27-275D7453CD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882" y="2353364"/>
                <a:ext cx="819150" cy="369332"/>
              </a:xfrm>
              <a:prstGeom prst="rect">
                <a:avLst/>
              </a:prstGeom>
              <a:blipFill>
                <a:blip r:embed="rId7"/>
                <a:stretch>
                  <a:fillRect r="-522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PoljeZBesedilom 21">
                <a:extLst>
                  <a:ext uri="{FF2B5EF4-FFF2-40B4-BE49-F238E27FC236}">
                    <a16:creationId xmlns:a16="http://schemas.microsoft.com/office/drawing/2014/main" id="{14E79529-C7EE-9780-4E70-AFF3B642971B}"/>
                  </a:ext>
                </a:extLst>
              </p:cNvPr>
              <p:cNvSpPr txBox="1"/>
              <p:nvPr/>
            </p:nvSpPr>
            <p:spPr>
              <a:xfrm>
                <a:off x="2533199" y="5011161"/>
                <a:ext cx="8191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0.10 </m:t>
                      </m:r>
                      <m:r>
                        <m:rPr>
                          <m:sty m:val="p"/>
                        </m:rPr>
                        <a:rPr lang="en-US" b="0" i="0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22" name="PoljeZBesedilom 21">
                <a:extLst>
                  <a:ext uri="{FF2B5EF4-FFF2-40B4-BE49-F238E27FC236}">
                    <a16:creationId xmlns:a16="http://schemas.microsoft.com/office/drawing/2014/main" id="{14E79529-C7EE-9780-4E70-AFF3B64297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199" y="5011161"/>
                <a:ext cx="81915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itle 1">
            <a:extLst>
              <a:ext uri="{FF2B5EF4-FFF2-40B4-BE49-F238E27FC236}">
                <a16:creationId xmlns:a16="http://schemas.microsoft.com/office/drawing/2014/main" id="{4CC13347-0536-15FC-17AB-4EDF3512363B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3 </a:t>
            </a:r>
            <a:r>
              <a:rPr lang="en-US" sz="2800" i="1" noProof="0" dirty="0">
                <a:solidFill>
                  <a:srgbClr val="00B0F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Cryogenic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magneto-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endParaRPr lang="en-US" sz="2800" i="1" noProof="0" dirty="0">
              <a:solidFill>
                <a:srgbClr val="193C88"/>
              </a:solidFill>
              <a:latin typeface="Adobe Thai" panose="02040503050201020203" pitchFamily="18" charset="-34"/>
              <a:cs typeface="Adobe Thai" panose="02040503050201020203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85090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FE12E-CCFC-6C35-8F04-88672DE72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4EDA60FA-7061-4FBF-BA44-DDC413A54633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4030B2B6-9BAD-94BB-CA8A-DD7363597E46}"/>
              </a:ext>
            </a:extLst>
          </p:cNvPr>
          <p:cNvSpPr txBox="1"/>
          <p:nvPr/>
        </p:nvSpPr>
        <p:spPr>
          <a:xfrm>
            <a:off x="737937" y="1102713"/>
            <a:ext cx="10558714" cy="2126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MAGNET type: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0.3 - 2 T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:</a:t>
            </a: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 </a:t>
            </a:r>
            <a:r>
              <a:rPr lang="en-US" noProof="0" dirty="0">
                <a:latin typeface="Abadi" panose="020B0604020104020204" pitchFamily="34" charset="0"/>
              </a:rPr>
              <a:t>permanent magnets (</a:t>
            </a:r>
            <a:r>
              <a:rPr lang="en-US" noProof="0" dirty="0" err="1">
                <a:latin typeface="Abadi" panose="020B0604020104020204" pitchFamily="34" charset="0"/>
              </a:rPr>
              <a:t>Nd₂Fe</a:t>
            </a:r>
            <a:r>
              <a:rPr lang="en-US" noProof="0" dirty="0">
                <a:latin typeface="Abadi" panose="020B0604020104020204" pitchFamily="34" charset="0"/>
              </a:rPr>
              <a:t>₁₄B, </a:t>
            </a:r>
            <a:r>
              <a:rPr lang="en-US" noProof="0" dirty="0" err="1">
                <a:latin typeface="Abadi" panose="020B0604020104020204" pitchFamily="34" charset="0"/>
              </a:rPr>
              <a:t>SmCo</a:t>
            </a:r>
            <a:r>
              <a:rPr lang="en-US" noProof="0" dirty="0">
                <a:latin typeface="Abadi" panose="020B0604020104020204" pitchFamily="34" charset="0"/>
              </a:rPr>
              <a:t>)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0.5 - 5 T: </a:t>
            </a:r>
            <a:r>
              <a:rPr lang="en-US" noProof="0" dirty="0">
                <a:latin typeface="Abadi" panose="020B0604020104020204" pitchFamily="34" charset="0"/>
              </a:rPr>
              <a:t>electromagnets – water/air cooling, tunable field strength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5 - 7 T: </a:t>
            </a:r>
            <a:r>
              <a:rPr lang="en-US" noProof="0" dirty="0">
                <a:latin typeface="Abadi" panose="020B0604020104020204" pitchFamily="34" charset="0"/>
              </a:rPr>
              <a:t>PM+ EM hybrid magnets – water/air cooling, tunable field strength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3 - 5 T (</a:t>
            </a:r>
            <a:r>
              <a:rPr lang="en-US" b="1" noProof="0" dirty="0">
                <a:solidFill>
                  <a:srgbClr val="00B0F0"/>
                </a:solidFill>
                <a:latin typeface="Abadi" panose="020B0604020104020204" pitchFamily="34" charset="0"/>
              </a:rPr>
              <a:t>at 77 K</a:t>
            </a: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): </a:t>
            </a:r>
            <a:r>
              <a:rPr lang="en-US" noProof="0" dirty="0">
                <a:latin typeface="Abadi" panose="020B0604020104020204" pitchFamily="34" charset="0"/>
              </a:rPr>
              <a:t>SC magnets – </a:t>
            </a: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(local) LN</a:t>
            </a:r>
            <a:r>
              <a:rPr lang="en-US" baseline="-25000" noProof="0" dirty="0">
                <a:solidFill>
                  <a:srgbClr val="00B0F0"/>
                </a:solidFill>
                <a:latin typeface="Abadi" panose="020B0604020104020204" pitchFamily="34" charset="0"/>
              </a:rPr>
              <a:t>2</a:t>
            </a: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 cooling</a:t>
            </a:r>
            <a:r>
              <a:rPr lang="en-US" noProof="0" dirty="0">
                <a:latin typeface="Abadi" panose="020B0604020104020204" pitchFamily="34" charset="0"/>
              </a:rPr>
              <a:t>, tunable field strength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619F3B-0685-CD71-4A53-B4303F6BE7A8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4</a:t>
            </a:r>
            <a:r>
              <a:rPr lang="en-US" sz="2800" i="1" noProof="0" dirty="0">
                <a:solidFill>
                  <a:srgbClr val="FFC00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Near-room-temperature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magneto-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endParaRPr lang="en-US" sz="2800" i="1" noProof="0" dirty="0">
              <a:solidFill>
                <a:srgbClr val="193C88"/>
              </a:solidFill>
              <a:latin typeface="Adobe Thai" panose="02040503050201020203" pitchFamily="18" charset="-34"/>
              <a:cs typeface="Adobe Thai" panose="02040503050201020203" pitchFamily="18" charset="-34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D90D23C-CD8C-FF74-6BCF-C28819D1FA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434994"/>
              </p:ext>
            </p:extLst>
          </p:nvPr>
        </p:nvGraphicFramePr>
        <p:xfrm>
          <a:off x="677343" y="3750647"/>
          <a:ext cx="11027450" cy="163068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575350">
                  <a:extLst>
                    <a:ext uri="{9D8B030D-6E8A-4147-A177-3AD203B41FA5}">
                      <a16:colId xmlns:a16="http://schemas.microsoft.com/office/drawing/2014/main" val="1113907998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2225240689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1594112650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1841869812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893867677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2541985757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3487872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Material Class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Example Materials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T</a:t>
                      </a:r>
                      <a:r>
                        <a:rPr lang="en-US" sz="1400" b="1" noProof="0" dirty="0"/>
                        <a:t> Range (K)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S</a:t>
                      </a:r>
                      <a:r>
                        <a:rPr lang="en-US" sz="1400" b="1" noProof="0" dirty="0"/>
                        <a:t> (0T) [µV/K]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S</a:t>
                      </a:r>
                      <a:r>
                        <a:rPr lang="en-US" sz="1400" b="1" noProof="0" dirty="0"/>
                        <a:t> (2T) [µV/K]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ZT </a:t>
                      </a:r>
                      <a:r>
                        <a:rPr lang="en-US" sz="1400" b="1" noProof="0" dirty="0"/>
                        <a:t>(0T)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ZT</a:t>
                      </a:r>
                      <a:r>
                        <a:rPr lang="en-US" sz="1400" b="1" noProof="0" dirty="0"/>
                        <a:t> (2T)</a:t>
                      </a:r>
                      <a:endParaRPr lang="en-US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4216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Heusler Alloys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 noProof="0" dirty="0" err="1"/>
                        <a:t>Co₂MnSi</a:t>
                      </a:r>
                      <a:r>
                        <a:rPr lang="en-US" sz="1050" b="1" noProof="0" dirty="0"/>
                        <a:t>, </a:t>
                      </a:r>
                      <a:r>
                        <a:rPr lang="en-US" sz="1050" b="1" noProof="0" dirty="0" err="1"/>
                        <a:t>Co₂FeAl</a:t>
                      </a:r>
                      <a:r>
                        <a:rPr lang="en-US" sz="1050" b="1" noProof="0" dirty="0"/>
                        <a:t>, </a:t>
                      </a:r>
                      <a:r>
                        <a:rPr lang="en-US" sz="1050" b="1" noProof="0" dirty="0" err="1"/>
                        <a:t>Co₂TiSn</a:t>
                      </a:r>
                      <a:endParaRPr lang="en-US" sz="105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200 – 400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150 – 250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180 – 300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0.05 – 0.3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0.15 – 0.4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408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Half-Heusler Alloys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 noProof="0" dirty="0" err="1"/>
                        <a:t>CoTiSb</a:t>
                      </a:r>
                      <a:r>
                        <a:rPr lang="en-US" sz="1050" b="1" noProof="0" dirty="0"/>
                        <a:t>, </a:t>
                      </a:r>
                      <a:r>
                        <a:rPr lang="en-US" sz="1050" b="1" noProof="0" dirty="0" err="1"/>
                        <a:t>FeNbSb</a:t>
                      </a:r>
                      <a:r>
                        <a:rPr lang="en-US" sz="1050" b="1" noProof="0" dirty="0"/>
                        <a:t>, </a:t>
                      </a:r>
                      <a:r>
                        <a:rPr lang="en-US" sz="1050" b="1" noProof="0" dirty="0" err="1"/>
                        <a:t>NiMnSb</a:t>
                      </a:r>
                      <a:endParaRPr lang="en-US" sz="105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250 – 400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100 – 200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130 – 250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0.1 – 0.4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0.25 – 0.5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0845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noProof="0" dirty="0" err="1"/>
                        <a:t>Manganites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 noProof="0" dirty="0"/>
                        <a:t>La₁₋ₓ</a:t>
                      </a:r>
                      <a:r>
                        <a:rPr lang="en-US" sz="1050" b="1" noProof="0" dirty="0" err="1"/>
                        <a:t>CaₓMnO</a:t>
                      </a:r>
                      <a:r>
                        <a:rPr lang="en-US" sz="1050" b="1" noProof="0" dirty="0"/>
                        <a:t>₃, </a:t>
                      </a:r>
                      <a:r>
                        <a:rPr lang="en-US" sz="1050" b="1" noProof="0" dirty="0" err="1"/>
                        <a:t>LaSrMnO</a:t>
                      </a:r>
                      <a:r>
                        <a:rPr lang="en-US" sz="1050" b="1" noProof="0" dirty="0"/>
                        <a:t>₃</a:t>
                      </a:r>
                      <a:endParaRPr lang="en-US" sz="105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200 – 350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150 – 250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180 – 280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0.08 – 0.3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0.2 – 0.45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60538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Topological Materials</a:t>
                      </a:r>
                      <a:endParaRPr lang="en-U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 noProof="0" dirty="0" err="1"/>
                        <a:t>Mn₃Sn</a:t>
                      </a:r>
                      <a:r>
                        <a:rPr lang="en-US" sz="1050" b="1" noProof="0" dirty="0"/>
                        <a:t>, </a:t>
                      </a:r>
                      <a:r>
                        <a:rPr lang="en-US" sz="1050" b="1" noProof="0" dirty="0" err="1"/>
                        <a:t>Fe₃Sn</a:t>
                      </a:r>
                      <a:r>
                        <a:rPr lang="en-US" sz="1050" b="1" noProof="0" dirty="0"/>
                        <a:t>₂, </a:t>
                      </a:r>
                      <a:r>
                        <a:rPr lang="en-US" sz="1050" b="1" noProof="0" dirty="0" err="1"/>
                        <a:t>MnBi₂Te</a:t>
                      </a:r>
                      <a:r>
                        <a:rPr lang="en-US" sz="1050" b="1" noProof="0" dirty="0"/>
                        <a:t>₄</a:t>
                      </a:r>
                      <a:endParaRPr lang="en-US" sz="105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200 – 350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200 – 300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250 – 350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0.15 – 0.5</a:t>
                      </a:r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0.35 – 0.75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2438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39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2635E-0ACC-5856-7149-39601671F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lika 10">
            <a:extLst>
              <a:ext uri="{FF2B5EF4-FFF2-40B4-BE49-F238E27FC236}">
                <a16:creationId xmlns:a16="http://schemas.microsoft.com/office/drawing/2014/main" id="{5CAC0C9C-CE87-29F1-408D-734EDE2ACB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51" t="2896"/>
          <a:stretch/>
        </p:blipFill>
        <p:spPr>
          <a:xfrm>
            <a:off x="8277583" y="2122847"/>
            <a:ext cx="2580633" cy="4147465"/>
          </a:xfrm>
          <a:prstGeom prst="rect">
            <a:avLst/>
          </a:prstGeom>
        </p:spPr>
      </p:pic>
      <p:cxnSp>
        <p:nvCxnSpPr>
          <p:cNvPr id="20" name="Raven puščični povezovalnik 19">
            <a:extLst>
              <a:ext uri="{FF2B5EF4-FFF2-40B4-BE49-F238E27FC236}">
                <a16:creationId xmlns:a16="http://schemas.microsoft.com/office/drawing/2014/main" id="{5A41321D-D86E-7730-8D87-67D440F90A6B}"/>
              </a:ext>
            </a:extLst>
          </p:cNvPr>
          <p:cNvCxnSpPr/>
          <p:nvPr/>
        </p:nvCxnSpPr>
        <p:spPr>
          <a:xfrm flipV="1">
            <a:off x="7905750" y="3838575"/>
            <a:ext cx="1733550" cy="17716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DA1AA09-3C3E-8E65-DCBB-F88DA701584C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56E8E09A-1EFA-6F66-7509-4268E3EAC28B}"/>
              </a:ext>
            </a:extLst>
          </p:cNvPr>
          <p:cNvSpPr txBox="1"/>
          <p:nvPr/>
        </p:nvSpPr>
        <p:spPr>
          <a:xfrm>
            <a:off x="737937" y="1102713"/>
            <a:ext cx="10558714" cy="880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MTE material: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120</a:t>
            </a:r>
            <a:r>
              <a:rPr lang="en-US" noProof="0" dirty="0">
                <a:solidFill>
                  <a:srgbClr val="FFC000"/>
                </a:solidFill>
                <a:latin typeface="Abadi" panose="020B0604020104020204" pitchFamily="34" charset="0"/>
              </a:rPr>
              <a:t> </a:t>
            </a:r>
            <a:r>
              <a:rPr lang="en-US" noProof="0" dirty="0">
                <a:latin typeface="Abadi" panose="020B0604020104020204" pitchFamily="34" charset="0"/>
              </a:rPr>
              <a:t>–</a:t>
            </a:r>
            <a:r>
              <a:rPr lang="en-US" noProof="0" dirty="0">
                <a:solidFill>
                  <a:srgbClr val="FFC000"/>
                </a:solidFill>
                <a:latin typeface="Abadi" panose="020B0604020104020204" pitchFamily="34" charset="0"/>
              </a:rPr>
              <a:t> 350 K</a:t>
            </a:r>
            <a:r>
              <a:rPr lang="en-US" noProof="0" dirty="0">
                <a:latin typeface="Abadi" panose="020B0604020104020204" pitchFamily="34" charset="0"/>
              </a:rPr>
              <a:t>:</a:t>
            </a:r>
            <a:r>
              <a:rPr lang="sl-SI" noProof="0" dirty="0">
                <a:latin typeface="Abadi" panose="020B0604020104020204" pitchFamily="34" charset="0"/>
              </a:rPr>
              <a:t> </a:t>
            </a:r>
            <a:r>
              <a:rPr lang="en-US" sz="1800" b="1" noProof="0" dirty="0"/>
              <a:t>Topological Materials</a:t>
            </a:r>
            <a:r>
              <a:rPr lang="sl-SI" noProof="0" dirty="0">
                <a:latin typeface="Abadi" panose="020B0604020104020204" pitchFamily="34" charset="0"/>
              </a:rPr>
              <a:t> </a:t>
            </a:r>
            <a:endParaRPr lang="en-US" noProof="0" dirty="0">
              <a:latin typeface="Abadi" panose="020B06040201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320D27-0F58-3A74-1C2E-34DAB79CAE4A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4</a:t>
            </a:r>
            <a:r>
              <a:rPr lang="en-US" sz="2800" i="1" noProof="0" dirty="0">
                <a:solidFill>
                  <a:srgbClr val="FFC00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Near-room-temperature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magneto-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endParaRPr lang="en-US" sz="2800" i="1" noProof="0" dirty="0">
              <a:solidFill>
                <a:srgbClr val="193C88"/>
              </a:solidFill>
              <a:latin typeface="Adobe Thai" panose="02040503050201020203" pitchFamily="18" charset="-34"/>
              <a:cs typeface="Adobe Thai" panose="02040503050201020203" pitchFamily="18" charset="-34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2117F8F3-8617-76A3-A992-EB586817CD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529" t="9812"/>
          <a:stretch/>
        </p:blipFill>
        <p:spPr>
          <a:xfrm>
            <a:off x="4724399" y="2116671"/>
            <a:ext cx="3078395" cy="2522004"/>
          </a:xfrm>
          <a:prstGeom prst="rect">
            <a:avLst/>
          </a:prstGeom>
        </p:spPr>
      </p:pic>
      <p:sp>
        <p:nvSpPr>
          <p:cNvPr id="9" name="PoljeZBesedilom 8">
            <a:extLst>
              <a:ext uri="{FF2B5EF4-FFF2-40B4-BE49-F238E27FC236}">
                <a16:creationId xmlns:a16="http://schemas.microsoft.com/office/drawing/2014/main" id="{AC1E5E7E-7C9A-FDE9-7630-A9D7F19EE7E3}"/>
              </a:ext>
            </a:extLst>
          </p:cNvPr>
          <p:cNvSpPr txBox="1"/>
          <p:nvPr/>
        </p:nvSpPr>
        <p:spPr>
          <a:xfrm>
            <a:off x="8624810" y="2538932"/>
            <a:ext cx="1190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noProof="0" dirty="0">
                <a:solidFill>
                  <a:srgbClr val="222222"/>
                </a:solidFill>
                <a:effectLst/>
                <a:latin typeface="Harding"/>
              </a:rPr>
              <a:t>Bi</a:t>
            </a:r>
            <a:r>
              <a:rPr lang="en-US" b="1" i="0" baseline="-25000" noProof="0" dirty="0">
                <a:solidFill>
                  <a:srgbClr val="222222"/>
                </a:solidFill>
                <a:effectLst/>
                <a:latin typeface="Harding"/>
              </a:rPr>
              <a:t>88</a:t>
            </a:r>
            <a:r>
              <a:rPr lang="en-US" b="1" i="0" noProof="0" dirty="0">
                <a:solidFill>
                  <a:srgbClr val="222222"/>
                </a:solidFill>
                <a:effectLst/>
                <a:latin typeface="Harding"/>
              </a:rPr>
              <a:t>Sb</a:t>
            </a:r>
            <a:r>
              <a:rPr lang="en-US" b="1" i="0" baseline="-25000" noProof="0" dirty="0">
                <a:solidFill>
                  <a:srgbClr val="222222"/>
                </a:solidFill>
                <a:effectLst/>
                <a:latin typeface="Harding"/>
              </a:rPr>
              <a:t>12</a:t>
            </a:r>
            <a:endParaRPr lang="en-US" b="1" noProof="0" dirty="0"/>
          </a:p>
        </p:txBody>
      </p:sp>
      <p:sp>
        <p:nvSpPr>
          <p:cNvPr id="12" name="PoljeZBesedilom 11">
            <a:extLst>
              <a:ext uri="{FF2B5EF4-FFF2-40B4-BE49-F238E27FC236}">
                <a16:creationId xmlns:a16="http://schemas.microsoft.com/office/drawing/2014/main" id="{4747464A-555F-19D9-68C6-D211A1088894}"/>
              </a:ext>
            </a:extLst>
          </p:cNvPr>
          <p:cNvSpPr txBox="1"/>
          <p:nvPr/>
        </p:nvSpPr>
        <p:spPr>
          <a:xfrm>
            <a:off x="8873377" y="6258624"/>
            <a:ext cx="19848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[Pan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al.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Nature Materials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2025]</a:t>
            </a: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45E8DAD1-604C-76A5-8DA3-CBECCCBDB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279" y="4638675"/>
            <a:ext cx="2164331" cy="2029900"/>
          </a:xfrm>
          <a:prstGeom prst="rect">
            <a:avLst/>
          </a:prstGeom>
        </p:spPr>
      </p:pic>
      <p:pic>
        <p:nvPicPr>
          <p:cNvPr id="16" name="Slika 15">
            <a:extLst>
              <a:ext uri="{FF2B5EF4-FFF2-40B4-BE49-F238E27FC236}">
                <a16:creationId xmlns:a16="http://schemas.microsoft.com/office/drawing/2014/main" id="{94A79918-70DC-6B28-78DC-453197AF4C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7318" y="2116671"/>
            <a:ext cx="2850430" cy="2353862"/>
          </a:xfrm>
          <a:prstGeom prst="rect">
            <a:avLst/>
          </a:prstGeom>
        </p:spPr>
      </p:pic>
      <p:sp>
        <p:nvSpPr>
          <p:cNvPr id="17" name="PoljeZBesedilom 16">
            <a:extLst>
              <a:ext uri="{FF2B5EF4-FFF2-40B4-BE49-F238E27FC236}">
                <a16:creationId xmlns:a16="http://schemas.microsoft.com/office/drawing/2014/main" id="{6EEECDCE-7764-287B-6E4E-4661D4D159FB}"/>
              </a:ext>
            </a:extLst>
          </p:cNvPr>
          <p:cNvSpPr txBox="1"/>
          <p:nvPr/>
        </p:nvSpPr>
        <p:spPr>
          <a:xfrm>
            <a:off x="5248275" y="5429829"/>
            <a:ext cx="2852416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b="1" noProof="0" dirty="0">
                <a:solidFill>
                  <a:srgbClr val="C00000"/>
                </a:solidFill>
                <a:latin typeface="Abadi" panose="020B0604020104020204" pitchFamily="34" charset="0"/>
              </a:rPr>
              <a:t>Potential application: </a:t>
            </a:r>
          </a:p>
          <a:p>
            <a:r>
              <a:rPr lang="en-US" b="1" noProof="0" dirty="0">
                <a:solidFill>
                  <a:srgbClr val="C00000"/>
                </a:solidFill>
                <a:latin typeface="Abadi" panose="020B0604020104020204" pitchFamily="34" charset="0"/>
              </a:rPr>
              <a:t>LOW-TEMPERATURE THERMOELECTRIC COOLER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8013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992F9-A8A0-8307-2773-14885C228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9CB672C2-FAC2-A94F-7834-3B52B75C9D97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65CA7D6D-BB8D-C63A-A454-53BCACEB003B}"/>
              </a:ext>
            </a:extLst>
          </p:cNvPr>
          <p:cNvSpPr txBox="1"/>
          <p:nvPr/>
        </p:nvSpPr>
        <p:spPr>
          <a:xfrm>
            <a:off x="737936" y="1102713"/>
            <a:ext cx="11454063" cy="1710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MAGNET type: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0.3 - 2 T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:</a:t>
            </a: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 </a:t>
            </a:r>
            <a:r>
              <a:rPr lang="en-US" noProof="0" dirty="0">
                <a:solidFill>
                  <a:srgbClr val="00B050"/>
                </a:solidFill>
                <a:latin typeface="Abadi" panose="020B0604020104020204" pitchFamily="34" charset="0"/>
              </a:rPr>
              <a:t>permanent magnets </a:t>
            </a:r>
            <a:r>
              <a:rPr lang="en-US" noProof="0" dirty="0">
                <a:latin typeface="Abadi" panose="020B0604020104020204" pitchFamily="34" charset="0"/>
              </a:rPr>
              <a:t>(</a:t>
            </a:r>
            <a:r>
              <a:rPr lang="en-US" noProof="0" dirty="0" err="1">
                <a:latin typeface="Abadi" panose="020B0604020104020204" pitchFamily="34" charset="0"/>
              </a:rPr>
              <a:t>Nd₂Fe</a:t>
            </a:r>
            <a:r>
              <a:rPr lang="en-US" noProof="0" dirty="0">
                <a:latin typeface="Abadi" panose="020B0604020104020204" pitchFamily="34" charset="0"/>
              </a:rPr>
              <a:t>₁₄B, </a:t>
            </a:r>
            <a:r>
              <a:rPr lang="en-US" noProof="0" dirty="0" err="1">
                <a:latin typeface="Abadi" panose="020B0604020104020204" pitchFamily="34" charset="0"/>
              </a:rPr>
              <a:t>SmCo</a:t>
            </a:r>
            <a:r>
              <a:rPr lang="en-US" noProof="0" dirty="0">
                <a:latin typeface="Abadi" panose="020B0604020104020204" pitchFamily="34" charset="0"/>
              </a:rPr>
              <a:t>)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0.5 - 5 T: </a:t>
            </a:r>
            <a:r>
              <a:rPr lang="en-US" noProof="0" dirty="0">
                <a:latin typeface="Abadi" panose="020B0604020104020204" pitchFamily="34" charset="0"/>
              </a:rPr>
              <a:t>electromagnets – water/air cooling, tunable field strength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5 - 7 T: </a:t>
            </a:r>
            <a:r>
              <a:rPr lang="en-US" noProof="0" dirty="0">
                <a:latin typeface="Abadi" panose="020B0604020104020204" pitchFamily="34" charset="0"/>
              </a:rPr>
              <a:t>PM+ EM hybrid magnets – water/air cooling, tunable field strength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1E628E-1E34-AA87-1AA7-0130547E1A65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5</a:t>
            </a:r>
            <a:r>
              <a:rPr lang="en-US" sz="2800" i="1" noProof="0" dirty="0">
                <a:solidFill>
                  <a:srgbClr val="FFC00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</a:t>
            </a:r>
            <a:r>
              <a:rPr lang="en-US" sz="2800" i="1" noProof="0" dirty="0">
                <a:solidFill>
                  <a:srgbClr val="FF000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High-temperature</a:t>
            </a:r>
            <a:r>
              <a:rPr lang="en-US" sz="2800" i="1" noProof="0" dirty="0">
                <a:solidFill>
                  <a:srgbClr val="FFC00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magneto-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endParaRPr lang="en-US" sz="2800" i="1" noProof="0" dirty="0">
              <a:solidFill>
                <a:srgbClr val="193C88"/>
              </a:solidFill>
              <a:latin typeface="Adobe Thai" panose="02040503050201020203" pitchFamily="18" charset="-34"/>
              <a:cs typeface="Adobe Thai" panose="02040503050201020203" pitchFamily="18" charset="-34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F93E582-6C3E-C818-CF0D-C6A75EC095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150275"/>
              </p:ext>
            </p:extLst>
          </p:nvPr>
        </p:nvGraphicFramePr>
        <p:xfrm>
          <a:off x="677343" y="3429000"/>
          <a:ext cx="11027450" cy="178308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575350">
                  <a:extLst>
                    <a:ext uri="{9D8B030D-6E8A-4147-A177-3AD203B41FA5}">
                      <a16:colId xmlns:a16="http://schemas.microsoft.com/office/drawing/2014/main" val="1113907998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2225240689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1594112650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1841869812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893867677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2541985757"/>
                    </a:ext>
                  </a:extLst>
                </a:gridCol>
                <a:gridCol w="1575350">
                  <a:extLst>
                    <a:ext uri="{9D8B030D-6E8A-4147-A177-3AD203B41FA5}">
                      <a16:colId xmlns:a16="http://schemas.microsoft.com/office/drawing/2014/main" val="3487872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Material Class</a:t>
                      </a:r>
                      <a:endParaRPr lang="en-US" sz="1400" noProof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Example Materials</a:t>
                      </a:r>
                      <a:endParaRPr lang="en-US" sz="1400" noProof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T</a:t>
                      </a:r>
                      <a:r>
                        <a:rPr lang="en-US" sz="1400" b="1" noProof="0" dirty="0"/>
                        <a:t> Range (K)</a:t>
                      </a:r>
                      <a:endParaRPr lang="en-US" sz="1400" noProof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S</a:t>
                      </a:r>
                      <a:r>
                        <a:rPr lang="en-US" sz="1400" b="1" noProof="0" dirty="0"/>
                        <a:t> (0T) [µV/K]</a:t>
                      </a:r>
                      <a:endParaRPr lang="en-US" sz="1400" noProof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S</a:t>
                      </a:r>
                      <a:r>
                        <a:rPr lang="en-US" sz="1400" b="1" noProof="0" dirty="0"/>
                        <a:t> (2T) [µV/K]</a:t>
                      </a:r>
                      <a:endParaRPr lang="en-US" sz="1400" noProof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ZT </a:t>
                      </a:r>
                      <a:r>
                        <a:rPr lang="en-US" sz="1400" b="1" noProof="0" dirty="0"/>
                        <a:t>(0T)</a:t>
                      </a:r>
                      <a:endParaRPr lang="en-US" sz="1400" noProof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noProof="0" dirty="0"/>
                        <a:t>ZT </a:t>
                      </a:r>
                      <a:r>
                        <a:rPr lang="en-US" sz="1400" b="1" noProof="0" dirty="0"/>
                        <a:t>(2T)</a:t>
                      </a:r>
                      <a:endParaRPr lang="en-US" sz="1400" noProof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216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Skutterudites</a:t>
                      </a:r>
                      <a:endParaRPr lang="en-US" sz="1200" noProof="0" dirty="0"/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noProof="0" dirty="0" err="1"/>
                        <a:t>CoSb</a:t>
                      </a:r>
                      <a:r>
                        <a:rPr lang="en-US" sz="1050" b="1" noProof="0" dirty="0"/>
                        <a:t>₃, </a:t>
                      </a:r>
                      <a:r>
                        <a:rPr lang="en-US" sz="1050" b="1" noProof="0" dirty="0" err="1"/>
                        <a:t>FeSb</a:t>
                      </a:r>
                      <a:r>
                        <a:rPr lang="en-US" sz="1050" b="1" noProof="0" dirty="0"/>
                        <a:t>₃</a:t>
                      </a:r>
                      <a:endParaRPr lang="en-US" sz="1050" noProof="0" dirty="0"/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500 – 800 K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100 – 150</a:t>
                      </a:r>
                      <a:endParaRPr lang="en-US" sz="1400" noProof="0" dirty="0"/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120 – 180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0.2 – 0.7</a:t>
                      </a:r>
                      <a:endParaRPr lang="en-US" sz="1400" noProof="0" dirty="0"/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0.4 – 1.0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0408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Si-Ge Alloys</a:t>
                      </a:r>
                      <a:endParaRPr lang="en-US" sz="120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noProof="0" dirty="0"/>
                        <a:t>Si-Ge (p-type, n-type)</a:t>
                      </a:r>
                      <a:endParaRPr lang="en-US" sz="105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700 – 1000 K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80 – 120</a:t>
                      </a:r>
                      <a:endParaRPr lang="en-US" sz="140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100 – 150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0.5 – 1.0</a:t>
                      </a:r>
                      <a:endParaRPr lang="en-US" sz="140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0.8 – 1.5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0845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Antiferromagnetic Compounds</a:t>
                      </a:r>
                      <a:endParaRPr lang="en-US" sz="120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noProof="0" dirty="0"/>
                        <a:t>Mn₁₋ₓ</a:t>
                      </a:r>
                      <a:r>
                        <a:rPr lang="en-US" sz="1050" b="1" noProof="0" dirty="0" err="1"/>
                        <a:t>CrₓSb</a:t>
                      </a:r>
                      <a:r>
                        <a:rPr lang="en-US" sz="1050" b="1" noProof="0" dirty="0"/>
                        <a:t>, </a:t>
                      </a:r>
                      <a:r>
                        <a:rPr lang="en-US" sz="1050" b="1" noProof="0" dirty="0" err="1"/>
                        <a:t>MnTe</a:t>
                      </a:r>
                      <a:endParaRPr lang="en-US" sz="105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600 – 900 K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150 – 250</a:t>
                      </a:r>
                      <a:endParaRPr lang="en-US" sz="140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180 – 300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0.3 – 0.9</a:t>
                      </a:r>
                      <a:endParaRPr lang="en-US" sz="140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0.6 – 1.3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60538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Ferromagnetic Oxides</a:t>
                      </a:r>
                      <a:endParaRPr lang="en-US" sz="120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noProof="0" dirty="0"/>
                        <a:t>La₁₋ₓ</a:t>
                      </a:r>
                      <a:r>
                        <a:rPr lang="en-US" sz="1050" b="1" noProof="0" dirty="0" err="1"/>
                        <a:t>SrₓMnO</a:t>
                      </a:r>
                      <a:r>
                        <a:rPr lang="en-US" sz="1050" b="1" noProof="0" dirty="0"/>
                        <a:t>₃, </a:t>
                      </a:r>
                      <a:r>
                        <a:rPr lang="en-US" sz="1050" b="1" noProof="0" dirty="0" err="1"/>
                        <a:t>SrRuO</a:t>
                      </a:r>
                      <a:r>
                        <a:rPr lang="en-US" sz="1050" b="1" noProof="0" dirty="0"/>
                        <a:t>₃, </a:t>
                      </a:r>
                      <a:r>
                        <a:rPr lang="en-US" sz="1050" b="1" noProof="0" dirty="0" err="1"/>
                        <a:t>Fe₂O</a:t>
                      </a:r>
                      <a:r>
                        <a:rPr lang="en-US" sz="1050" b="1" noProof="0" dirty="0"/>
                        <a:t>₃</a:t>
                      </a:r>
                      <a:endParaRPr lang="en-US" sz="105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600 – 1000 K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100 – 200</a:t>
                      </a:r>
                      <a:endParaRPr lang="en-US" sz="140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130 – 250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/>
                        <a:t>0.2 – 0.8</a:t>
                      </a:r>
                      <a:endParaRPr lang="en-US" sz="1400" noProof="0" dirty="0"/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B41244"/>
                          </a:solidFill>
                        </a:rPr>
                        <a:t>0.5 – 1.1</a:t>
                      </a:r>
                      <a:endParaRPr lang="en-US" sz="1400" noProof="0" dirty="0">
                        <a:solidFill>
                          <a:srgbClr val="B41244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32438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454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14AE1B-31EE-3C95-255D-DB0F0611E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88331BCC-13A4-4C97-2D0E-0E3B6FB17468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B5B414-4454-CEFA-1B72-135FC7BEAB83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5</a:t>
            </a:r>
            <a:r>
              <a:rPr lang="en-US" sz="2800" i="1" noProof="0" dirty="0">
                <a:solidFill>
                  <a:srgbClr val="FFC00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</a:t>
            </a:r>
            <a:r>
              <a:rPr lang="en-US" sz="2800" i="1" noProof="0" dirty="0">
                <a:solidFill>
                  <a:srgbClr val="FF000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High-temperature</a:t>
            </a:r>
            <a:r>
              <a:rPr lang="en-US" sz="2800" i="1" noProof="0" dirty="0">
                <a:solidFill>
                  <a:srgbClr val="FFC00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magneto-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endParaRPr lang="en-US" sz="2800" i="1" noProof="0" dirty="0">
              <a:solidFill>
                <a:srgbClr val="193C88"/>
              </a:solidFill>
              <a:latin typeface="Adobe Thai" panose="02040503050201020203" pitchFamily="18" charset="-34"/>
              <a:cs typeface="Adobe Thai" panose="02040503050201020203" pitchFamily="18" charset="-34"/>
            </a:endParaRP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58AA3647-9DE1-3162-3A91-FD20494C2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1395" y="2538944"/>
            <a:ext cx="2629128" cy="3246401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5B61C880-8715-BB69-CF98-1BD7341C0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79" y="2380692"/>
            <a:ext cx="6149873" cy="2789162"/>
          </a:xfrm>
          <a:prstGeom prst="rect">
            <a:avLst/>
          </a:prstGeom>
        </p:spPr>
      </p:pic>
      <p:sp>
        <p:nvSpPr>
          <p:cNvPr id="10" name="PoljeZBesedilom 9">
            <a:extLst>
              <a:ext uri="{FF2B5EF4-FFF2-40B4-BE49-F238E27FC236}">
                <a16:creationId xmlns:a16="http://schemas.microsoft.com/office/drawing/2014/main" id="{CA2CFD28-1B85-157A-9F4A-EF69F900F1EC}"/>
              </a:ext>
            </a:extLst>
          </p:cNvPr>
          <p:cNvSpPr txBox="1"/>
          <p:nvPr/>
        </p:nvSpPr>
        <p:spPr>
          <a:xfrm>
            <a:off x="2868778" y="1203891"/>
            <a:ext cx="6454441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b="1" noProof="0" dirty="0">
                <a:solidFill>
                  <a:srgbClr val="C00000"/>
                </a:solidFill>
                <a:latin typeface="Abadi" panose="020B0604020104020204" pitchFamily="34" charset="0"/>
              </a:rPr>
              <a:t>Potential application: </a:t>
            </a:r>
          </a:p>
          <a:p>
            <a:r>
              <a:rPr lang="en-US" b="1" noProof="0" dirty="0">
                <a:solidFill>
                  <a:srgbClr val="C00000"/>
                </a:solidFill>
                <a:latin typeface="Abadi" panose="020B0604020104020204" pitchFamily="34" charset="0"/>
              </a:rPr>
              <a:t>HIGH-TEMPERATURE MULTIFUNCTIONAL COMPOSITE MAGNET ENABLING GIANT TRANSVERSE THERMOELECTRIC CONVERSION</a:t>
            </a:r>
            <a:endParaRPr lang="en-US" noProof="0" dirty="0"/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BCB891E3-A16E-33E5-4AC4-E734BF5AEF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591" t="4820"/>
          <a:stretch/>
        </p:blipFill>
        <p:spPr>
          <a:xfrm>
            <a:off x="6456540" y="2380691"/>
            <a:ext cx="2629129" cy="3562909"/>
          </a:xfrm>
          <a:prstGeom prst="rect">
            <a:avLst/>
          </a:prstGeom>
        </p:spPr>
      </p:pic>
      <p:sp>
        <p:nvSpPr>
          <p:cNvPr id="14" name="PoljeZBesedilom 13">
            <a:extLst>
              <a:ext uri="{FF2B5EF4-FFF2-40B4-BE49-F238E27FC236}">
                <a16:creationId xmlns:a16="http://schemas.microsoft.com/office/drawing/2014/main" id="{72F9EF1C-3C68-BAB7-60FB-F42A68B1D91A}"/>
              </a:ext>
            </a:extLst>
          </p:cNvPr>
          <p:cNvSpPr txBox="1"/>
          <p:nvPr/>
        </p:nvSpPr>
        <p:spPr>
          <a:xfrm>
            <a:off x="5296742" y="6234606"/>
            <a:ext cx="1598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[Ando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al.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preprint 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2024]</a:t>
            </a:r>
          </a:p>
        </p:txBody>
      </p:sp>
    </p:spTree>
    <p:extLst>
      <p:ext uri="{BB962C8B-B14F-4D97-AF65-F5344CB8AC3E}">
        <p14:creationId xmlns:p14="http://schemas.microsoft.com/office/powerpoint/2010/main" val="1879379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94B5B-6306-56C5-679A-6CC82961C7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1067390-A052-831B-67C7-343689039853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6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Conclusions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3BBCEB-A31F-1007-C37B-E9ED690483E3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oljeZBesedilom 5">
                <a:extLst>
                  <a:ext uri="{FF2B5EF4-FFF2-40B4-BE49-F238E27FC236}">
                    <a16:creationId xmlns:a16="http://schemas.microsoft.com/office/drawing/2014/main" id="{98540524-C485-E4C8-E3DE-5D8175AEBE01}"/>
                  </a:ext>
                </a:extLst>
              </p:cNvPr>
              <p:cNvSpPr txBox="1"/>
              <p:nvPr/>
            </p:nvSpPr>
            <p:spPr>
              <a:xfrm>
                <a:off x="737936" y="1102713"/>
                <a:ext cx="11206414" cy="50353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magnetic field application enhances thermoelectric performance</a:t>
                </a:r>
              </a:p>
              <a:p>
                <a:pPr lvl="1">
                  <a:lnSpc>
                    <a:spcPct val="150000"/>
                  </a:lnSpc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noProof="0" dirty="0"/>
                  <a:t>enables tunable </a:t>
                </a:r>
                <a:r>
                  <a:rPr lang="en-US" b="1" noProof="0" dirty="0" err="1"/>
                  <a:t>Seebeck</a:t>
                </a:r>
                <a:r>
                  <a:rPr lang="en-US" b="1" noProof="0" dirty="0"/>
                  <a:t> coefficient (</a:t>
                </a:r>
                <a14:m>
                  <m:oMath xmlns:m="http://schemas.openxmlformats.org/officeDocument/2006/math">
                    <m:r>
                      <a:rPr lang="en-US" b="1" i="1" noProof="0">
                        <a:solidFill>
                          <a:srgbClr val="193C88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b="1" noProof="0" dirty="0"/>
                  <a:t>) and efficiency (</a:t>
                </a:r>
                <a14:m>
                  <m:oMath xmlns:m="http://schemas.openxmlformats.org/officeDocument/2006/math">
                    <m:r>
                      <a:rPr lang="en-US" b="1" i="1" noProof="0">
                        <a:solidFill>
                          <a:srgbClr val="193C88"/>
                        </a:solidFill>
                        <a:latin typeface="Cambria Math" panose="02040503050406030204" pitchFamily="18" charset="0"/>
                      </a:rPr>
                      <m:t>𝒁𝑻</m:t>
                    </m:r>
                  </m:oMath>
                </a14:m>
                <a:r>
                  <a:rPr lang="en-US" b="1" noProof="0" dirty="0"/>
                  <a:t>)</a:t>
                </a:r>
                <a:endParaRPr lang="en-US" noProof="0" dirty="0"/>
              </a:p>
              <a:p>
                <a:pPr lvl="1">
                  <a:lnSpc>
                    <a:spcPct val="150000"/>
                  </a:lnSpc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noProof="0" dirty="0"/>
                  <a:t>expands TE applications beyond conventional materials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MTE materials – optimized for different temperature regimes and corresponding applications</a:t>
                </a:r>
              </a:p>
              <a:p>
                <a:pPr marL="742950" lvl="1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b="1" noProof="0" dirty="0">
                    <a:solidFill>
                      <a:schemeClr val="accent5"/>
                    </a:solidFill>
                    <a:latin typeface="Abadi" panose="020B0604020104020204" pitchFamily="34" charset="0"/>
                  </a:rPr>
                  <a:t>Cryogenic: </a:t>
                </a:r>
                <a:r>
                  <a:rPr lang="en-US" noProof="0" dirty="0"/>
                  <a:t>Bi-Sb, </a:t>
                </a:r>
                <a:r>
                  <a:rPr lang="en-US" noProof="0" dirty="0" err="1"/>
                  <a:t>YBa₂Cu₃O</a:t>
                </a:r>
                <a:r>
                  <a:rPr lang="en-US" noProof="0" dirty="0"/>
                  <a:t>₇ (HTSC) </a:t>
                </a: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/>
                  <a:t> quantum &amp; space cooling</a:t>
                </a: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</a:t>
                </a:r>
              </a:p>
              <a:p>
                <a:pPr marL="742950" lvl="1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b="1" noProof="0" dirty="0">
                    <a:solidFill>
                      <a:srgbClr val="FFC000"/>
                    </a:solidFill>
                    <a:latin typeface="Abadi" panose="020B0604020104020204" pitchFamily="34" charset="0"/>
                  </a:rPr>
                  <a:t>Room-T:</a:t>
                </a: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</a:t>
                </a:r>
                <a:r>
                  <a:rPr lang="en-US" noProof="0" dirty="0" err="1"/>
                  <a:t>Mn₃Sn</a:t>
                </a:r>
                <a:r>
                  <a:rPr lang="en-US" noProof="0" dirty="0"/>
                  <a:t>, </a:t>
                </a:r>
                <a:r>
                  <a:rPr lang="en-US" noProof="0" dirty="0" err="1"/>
                  <a:t>Fe₃Sn</a:t>
                </a:r>
                <a:r>
                  <a:rPr lang="en-US" noProof="0" dirty="0"/>
                  <a:t>₂ → </a:t>
                </a:r>
                <a:r>
                  <a:rPr lang="sl-SI" noProof="0" dirty="0"/>
                  <a:t>m</a:t>
                </a:r>
                <a:r>
                  <a:rPr lang="en-US" noProof="0" dirty="0" err="1"/>
                  <a:t>agnetic</a:t>
                </a:r>
                <a:r>
                  <a:rPr lang="en-US" noProof="0" dirty="0"/>
                  <a:t> field sensors, cooling</a:t>
                </a:r>
              </a:p>
              <a:p>
                <a:pPr marL="742950" lvl="1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b="1" noProof="0" dirty="0">
                    <a:solidFill>
                      <a:srgbClr val="FF0000"/>
                    </a:solidFill>
                    <a:latin typeface="Abadi" panose="020B0604020104020204" pitchFamily="34" charset="0"/>
                  </a:rPr>
                  <a:t>High-T: </a:t>
                </a:r>
                <a:r>
                  <a:rPr lang="en-US" noProof="0" dirty="0"/>
                  <a:t>Skutterudites, Si-Ge → </a:t>
                </a:r>
                <a:r>
                  <a:rPr lang="sl-SI" noProof="0" dirty="0"/>
                  <a:t>w</a:t>
                </a:r>
                <a:r>
                  <a:rPr lang="en-US" noProof="0" dirty="0" err="1"/>
                  <a:t>aste</a:t>
                </a:r>
                <a:r>
                  <a:rPr lang="en-US" noProof="0" dirty="0"/>
                  <a:t> heat recovery</a:t>
                </a:r>
                <a:endParaRPr lang="en-US" b="1" noProof="0" dirty="0">
                  <a:solidFill>
                    <a:srgbClr val="193C88"/>
                  </a:solidFill>
                  <a:latin typeface="Abadi" panose="020B060402010402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olidFill>
                      <a:srgbClr val="193C88"/>
                    </a:solidFill>
                  </a:rPr>
                  <a:t>MTE applications: </a:t>
                </a:r>
                <a:r>
                  <a:rPr lang="en-US" b="1" noProof="0" dirty="0"/>
                  <a:t>magnetic field sensors, energy harvesting, MTE solid-state cooling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olidFill>
                      <a:srgbClr val="193C88"/>
                    </a:solidFill>
                  </a:rPr>
                  <a:t>challenges &amp; future directions</a:t>
                </a:r>
                <a:br>
                  <a:rPr lang="en-US" noProof="0" dirty="0"/>
                </a:b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1" noProof="0" dirty="0"/>
                  <a:t> thermal management:</a:t>
                </a:r>
                <a:r>
                  <a:rPr lang="en-US" noProof="0" dirty="0"/>
                  <a:t> control of magnetically induced heating, Joule losses</a:t>
                </a:r>
                <a:br>
                  <a:rPr lang="en-US" noProof="0" dirty="0"/>
                </a:br>
                <a14:m>
                  <m:oMath xmlns:m="http://schemas.openxmlformats.org/officeDocument/2006/math">
                    <m:r>
                      <a:rPr lang="en-US" i="1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1" noProof="0" dirty="0"/>
                  <a:t> device optimization:</a:t>
                </a:r>
                <a:r>
                  <a:rPr lang="en-US" noProof="0" dirty="0"/>
                  <a:t> hybrid magnets and optimal operational temperature ranges, new MTE materials </a:t>
                </a:r>
                <a:br>
                  <a:rPr lang="en-US" noProof="0" dirty="0"/>
                </a:br>
                <a14:m>
                  <m:oMath xmlns:m="http://schemas.openxmlformats.org/officeDocument/2006/math">
                    <m:r>
                      <a:rPr lang="en-US" i="1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b="1" noProof="0" dirty="0"/>
                  <a:t> scalability:</a:t>
                </a:r>
                <a:r>
                  <a:rPr lang="en-US" noProof="0" dirty="0"/>
                  <a:t> overcoming rare-earth dependency for real-world applications</a:t>
                </a:r>
              </a:p>
            </p:txBody>
          </p:sp>
        </mc:Choice>
        <mc:Fallback>
          <p:sp>
            <p:nvSpPr>
              <p:cNvPr id="6" name="PoljeZBesedilom 5">
                <a:extLst>
                  <a:ext uri="{FF2B5EF4-FFF2-40B4-BE49-F238E27FC236}">
                    <a16:creationId xmlns:a16="http://schemas.microsoft.com/office/drawing/2014/main" id="{98540524-C485-E4C8-E3DE-5D8175AEB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936" y="1102713"/>
                <a:ext cx="11206414" cy="5035353"/>
              </a:xfrm>
              <a:prstGeom prst="rect">
                <a:avLst/>
              </a:prstGeom>
              <a:blipFill>
                <a:blip r:embed="rId2"/>
                <a:stretch>
                  <a:fillRect l="-326" b="-96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0881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5F8B71-13D2-0163-2A2B-9D0334A2CDAE}"/>
              </a:ext>
            </a:extLst>
          </p:cNvPr>
          <p:cNvSpPr/>
          <p:nvPr/>
        </p:nvSpPr>
        <p:spPr>
          <a:xfrm>
            <a:off x="0" y="-52096"/>
            <a:ext cx="3008923" cy="6910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093100F-6E9C-4BB7-0C0D-812A654EB2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6391" y="1243281"/>
            <a:ext cx="7252969" cy="2495791"/>
          </a:xfrm>
        </p:spPr>
        <p:txBody>
          <a:bodyPr lIns="0" tIns="0" rIns="0" bIns="0">
            <a:normAutofit/>
          </a:bodyPr>
          <a:lstStyle/>
          <a:p>
            <a:pPr algn="l"/>
            <a:r>
              <a:rPr lang="en-US" sz="6400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T</a:t>
            </a:r>
            <a:r>
              <a:rPr lang="en-US" sz="6400" noProof="0" dirty="0">
                <a:solidFill>
                  <a:schemeClr val="bg1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hank you.</a:t>
            </a:r>
          </a:p>
        </p:txBody>
      </p:sp>
      <p:pic>
        <p:nvPicPr>
          <p:cNvPr id="2" name="Slika 1" descr="Slika, ki vsebuje besede besedilo, pisava, logotip, posnetek zaslona&#10;&#10;Opis je samodejno ustvarjen">
            <a:extLst>
              <a:ext uri="{FF2B5EF4-FFF2-40B4-BE49-F238E27FC236}">
                <a16:creationId xmlns:a16="http://schemas.microsoft.com/office/drawing/2014/main" id="{3AADBA3F-5B58-B847-7392-5F56AF768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24" y="2747877"/>
            <a:ext cx="2504274" cy="1169900"/>
          </a:xfrm>
          <a:prstGeom prst="rect">
            <a:avLst/>
          </a:prstGeom>
        </p:spPr>
      </p:pic>
      <p:pic>
        <p:nvPicPr>
          <p:cNvPr id="5" name="Slika 4" descr="Slika, ki vsebuje besede posnetek zaslona, simbol, električno modra, logotip&#10;&#10;Vsebina, ustvarjena z umetno inteligenco, morda ni pravilna.">
            <a:extLst>
              <a:ext uri="{FF2B5EF4-FFF2-40B4-BE49-F238E27FC236}">
                <a16:creationId xmlns:a16="http://schemas.microsoft.com/office/drawing/2014/main" id="{E44FB79B-F34A-5750-12DC-496DE7E26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04843"/>
            <a:ext cx="3008923" cy="820487"/>
          </a:xfrm>
          <a:prstGeom prst="rect">
            <a:avLst/>
          </a:prstGeom>
        </p:spPr>
      </p:pic>
      <p:sp>
        <p:nvSpPr>
          <p:cNvPr id="7" name="PoljeZBesedilom 6">
            <a:extLst>
              <a:ext uri="{FF2B5EF4-FFF2-40B4-BE49-F238E27FC236}">
                <a16:creationId xmlns:a16="http://schemas.microsoft.com/office/drawing/2014/main" id="{221D938F-E721-0F71-F868-A9FB9956ED80}"/>
              </a:ext>
            </a:extLst>
          </p:cNvPr>
          <p:cNvSpPr txBox="1"/>
          <p:nvPr/>
        </p:nvSpPr>
        <p:spPr>
          <a:xfrm>
            <a:off x="1" y="5688449"/>
            <a:ext cx="300892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000" b="0" i="0" dirty="0">
                <a:solidFill>
                  <a:srgbClr val="242424"/>
                </a:solidFill>
                <a:effectLst/>
                <a:latin typeface="Aptos" panose="020B0004020202020204" pitchFamily="34" charset="0"/>
              </a:rPr>
              <a:t>The authors acknowledge the financial support of the Slovenian Research Agency for the research core funding No. P2-0223 and </a:t>
            </a:r>
            <a:r>
              <a:rPr lang="en-US" sz="1000" b="0" i="0" dirty="0" err="1">
                <a:solidFill>
                  <a:srgbClr val="242424"/>
                </a:solidFill>
                <a:effectLst/>
                <a:latin typeface="Aptos" panose="020B0004020202020204" pitchFamily="34" charset="0"/>
              </a:rPr>
              <a:t>Magccine</a:t>
            </a:r>
            <a:r>
              <a:rPr lang="en-US" sz="1000" b="0" i="0" dirty="0">
                <a:solidFill>
                  <a:srgbClr val="242424"/>
                </a:solidFill>
                <a:effectLst/>
                <a:latin typeface="Aptos" panose="020B0004020202020204" pitchFamily="34" charset="0"/>
              </a:rPr>
              <a:t> project, which has received funding from the EU’s Horizon Europe research and innovation </a:t>
            </a:r>
            <a:r>
              <a:rPr lang="en-US" sz="1000" b="0" i="0" dirty="0" err="1">
                <a:solidFill>
                  <a:srgbClr val="242424"/>
                </a:solidFill>
                <a:effectLst/>
                <a:latin typeface="Aptos" panose="020B0004020202020204" pitchFamily="34" charset="0"/>
              </a:rPr>
              <a:t>programme</a:t>
            </a:r>
            <a:r>
              <a:rPr lang="en-US" sz="1000" b="0" i="0" dirty="0">
                <a:solidFill>
                  <a:srgbClr val="242424"/>
                </a:solidFill>
                <a:effectLst/>
                <a:latin typeface="Aptos" panose="020B0004020202020204" pitchFamily="34" charset="0"/>
              </a:rPr>
              <a:t> through the EIC under the grant agreement No. 101161135.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612152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7B3298C-070C-5F77-F816-6C9C3E7ED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4DC30A1B-073A-F2D8-34F6-CA62514F2B50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F0495F7D-0876-5F1E-8B8F-24C212958C52}"/>
              </a:ext>
            </a:extLst>
          </p:cNvPr>
          <p:cNvSpPr txBox="1"/>
          <p:nvPr/>
        </p:nvSpPr>
        <p:spPr>
          <a:xfrm>
            <a:off x="737936" y="1102713"/>
            <a:ext cx="11244514" cy="4670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noProof="0" dirty="0">
                <a:solidFill>
                  <a:srgbClr val="C00000"/>
                </a:solidFill>
                <a:latin typeface="Abadi" panose="020B0604020104020204" pitchFamily="34" charset="0"/>
              </a:rPr>
              <a:t>thermal management</a:t>
            </a:r>
            <a:r>
              <a:rPr lang="en-US" noProof="0" dirty="0">
                <a:solidFill>
                  <a:srgbClr val="C00000"/>
                </a:solidFill>
                <a:latin typeface="Abadi" panose="020B0604020104020204" pitchFamily="34" charset="0"/>
              </a:rPr>
              <a:t>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C00000"/>
                </a:solidFill>
                <a:latin typeface="Abadi" panose="020B0604020104020204" pitchFamily="34" charset="0"/>
              </a:rPr>
              <a:t>magnet-induced heating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noProof="0" dirty="0">
                <a:latin typeface="Abadi" panose="020B0604020104020204" pitchFamily="34" charset="0"/>
              </a:rPr>
              <a:t>eddy currents: induced in conductive TE materials when exposed to AC or varying magnetic fields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noProof="0" dirty="0">
                <a:latin typeface="Abadi" panose="020B0604020104020204" pitchFamily="34" charset="0"/>
              </a:rPr>
              <a:t>magnetoresistance: field-dependent resistance in some TE leads to additional Joule heating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noProof="0" dirty="0">
                <a:latin typeface="Abadi" panose="020B0604020104020204" pitchFamily="34" charset="0"/>
              </a:rPr>
              <a:t>vortex dynamics: in type-II SC magnets vortex movement leads to dissipative losses in the vortex-liquid phase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C00000"/>
                </a:solidFill>
                <a:latin typeface="Abadi" panose="020B0604020104020204" pitchFamily="34" charset="0"/>
              </a:rPr>
              <a:t>resistive (Joule) heating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noProof="0" dirty="0">
                <a:latin typeface="Abadi" panose="020B0604020104020204" pitchFamily="34" charset="0"/>
              </a:rPr>
              <a:t>MCE material and el. contacts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noProof="0" dirty="0">
                <a:latin typeface="Abadi" panose="020B0604020104020204" pitchFamily="34" charset="0"/>
              </a:rPr>
              <a:t>at metal-TE interfaces electrical contact resistance causes localized heating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noProof="0" dirty="0">
                <a:latin typeface="Abadi" panose="020B0604020104020204" pitchFamily="34" charset="0"/>
              </a:rPr>
              <a:t>resistive stabilizer in SC magnets (and electromagnets)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C00000"/>
                </a:solidFill>
                <a:latin typeface="Abadi" panose="020B0604020104020204" pitchFamily="34" charset="0"/>
              </a:rPr>
              <a:t>parasitic heat losses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noProof="0" dirty="0">
                <a:latin typeface="Abadi" panose="020B0604020104020204" pitchFamily="34" charset="0"/>
              </a:rPr>
              <a:t>radiative heat transfer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noProof="0" dirty="0">
                <a:latin typeface="Abadi" panose="020B0604020104020204" pitchFamily="34" charset="0"/>
              </a:rPr>
              <a:t>thermal link to the ambient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53850A-F670-05B6-E630-0EA9119DA13C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2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Magneto-thermoelectric device</a:t>
            </a:r>
          </a:p>
        </p:txBody>
      </p:sp>
      <p:sp>
        <p:nvSpPr>
          <p:cNvPr id="5" name="PoljeZBesedilom 4">
            <a:extLst>
              <a:ext uri="{FF2B5EF4-FFF2-40B4-BE49-F238E27FC236}">
                <a16:creationId xmlns:a16="http://schemas.microsoft.com/office/drawing/2014/main" id="{F059C54C-9A01-3885-9CF3-399B4E120F5A}"/>
              </a:ext>
            </a:extLst>
          </p:cNvPr>
          <p:cNvSpPr txBox="1"/>
          <p:nvPr/>
        </p:nvSpPr>
        <p:spPr>
          <a:xfrm>
            <a:off x="3520881" y="1166563"/>
            <a:ext cx="306089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noProof="0" dirty="0">
                <a:solidFill>
                  <a:schemeClr val="bg1"/>
                </a:solidFill>
                <a:latin typeface="Abadi" panose="020B0604020104020204" pitchFamily="34" charset="0"/>
              </a:rPr>
              <a:t>TEMPERATURE-DEPENDENT!</a:t>
            </a:r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441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0134A32-B8F7-F1E6-CD8A-7BCEFA1BA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401A5C4-6B2A-F9A9-F5C0-2ED8C9712856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DFB1FEE9-CEBC-6FC2-8768-E242572F6DE6}"/>
              </a:ext>
            </a:extLst>
          </p:cNvPr>
          <p:cNvSpPr txBox="1"/>
          <p:nvPr/>
        </p:nvSpPr>
        <p:spPr>
          <a:xfrm>
            <a:off x="737936" y="1102713"/>
            <a:ext cx="9968164" cy="4670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MTE material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optimized </a:t>
            </a:r>
            <a:r>
              <a:rPr lang="en-US" noProof="0" dirty="0" err="1">
                <a:solidFill>
                  <a:srgbClr val="193C88"/>
                </a:solidFill>
                <a:latin typeface="Abadi" panose="020B0604020104020204" pitchFamily="34" charset="0"/>
              </a:rPr>
              <a:t>Seeback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 coefficient S </a:t>
            </a:r>
            <a:r>
              <a:rPr lang="en-US" noProof="0" dirty="0">
                <a:solidFill>
                  <a:srgbClr val="C00000"/>
                </a:solidFill>
                <a:latin typeface="Abadi" panose="020B0604020104020204" pitchFamily="34" charset="0"/>
              </a:rPr>
              <a:t>– max. voltage output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noProof="0" dirty="0">
                <a:latin typeface="Abadi" panose="020B0604020104020204" pitchFamily="34" charset="0"/>
              </a:rPr>
              <a:t>magnetic field sensors:</a:t>
            </a:r>
            <a:r>
              <a:rPr lang="en-US" sz="1600" noProof="0" dirty="0">
                <a:latin typeface="Abadi" panose="020B0604020104020204" pitchFamily="34" charset="0"/>
              </a:rPr>
              <a:t> high S ensures a strong voltage response to small B-field variations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noProof="0" dirty="0">
                <a:latin typeface="Abadi" panose="020B0604020104020204" pitchFamily="34" charset="0"/>
              </a:rPr>
              <a:t>TE devices: </a:t>
            </a:r>
            <a:r>
              <a:rPr lang="en-US" sz="1600" noProof="0" dirty="0">
                <a:latin typeface="Abadi" panose="020B0604020104020204" pitchFamily="34" charset="0"/>
              </a:rPr>
              <a:t>even small ΔT can generate large voltage 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noProof="0" dirty="0">
                <a:latin typeface="Abadi" panose="020B0604020104020204" pitchFamily="34" charset="0"/>
              </a:rPr>
              <a:t>TE cooling systems:</a:t>
            </a:r>
            <a:r>
              <a:rPr lang="en-US" sz="1600" noProof="0" dirty="0">
                <a:latin typeface="Abadi" panose="020B0604020104020204" pitchFamily="34" charset="0"/>
              </a:rPr>
              <a:t> high S enables a stronger Peltier effect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optimized ZT </a:t>
            </a:r>
            <a:r>
              <a:rPr lang="en-US" noProof="0" dirty="0">
                <a:solidFill>
                  <a:srgbClr val="C00000"/>
                </a:solidFill>
                <a:latin typeface="Abadi" panose="020B0604020104020204" pitchFamily="34" charset="0"/>
              </a:rPr>
              <a:t>–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 </a:t>
            </a:r>
            <a:r>
              <a:rPr lang="en-US" noProof="0" dirty="0">
                <a:solidFill>
                  <a:srgbClr val="C00000"/>
                </a:solidFill>
                <a:latin typeface="Abadi" panose="020B0604020104020204" pitchFamily="34" charset="0"/>
              </a:rPr>
              <a:t>max. efficiency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noProof="0" dirty="0">
                <a:latin typeface="Abadi" panose="020B0604020104020204" pitchFamily="34" charset="0"/>
              </a:rPr>
              <a:t>power generation: </a:t>
            </a:r>
            <a:r>
              <a:rPr lang="en-US" sz="1600" noProof="0" dirty="0">
                <a:latin typeface="Abadi" panose="020B0604020104020204" pitchFamily="34" charset="0"/>
              </a:rPr>
              <a:t>waste heat recovery, energy harvesting, space applications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noProof="0" dirty="0">
                <a:latin typeface="Abadi" panose="020B0604020104020204" pitchFamily="34" charset="0"/>
              </a:rPr>
              <a:t>thermal-to-electrical conversion </a:t>
            </a:r>
            <a:r>
              <a:rPr lang="en-US" sz="1600" noProof="0" dirty="0">
                <a:latin typeface="Abadi" panose="020B0604020104020204" pitchFamily="34" charset="0"/>
              </a:rPr>
              <a:t>for sustainable energy systems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noProof="0" dirty="0">
                <a:latin typeface="Abadi" panose="020B0604020104020204" pitchFamily="34" charset="0"/>
              </a:rPr>
              <a:t>MTE devices where </a:t>
            </a:r>
            <a:r>
              <a:rPr lang="en-US" sz="1600" u="sng" noProof="0" dirty="0">
                <a:latin typeface="Abadi" panose="020B0604020104020204" pitchFamily="34" charset="0"/>
              </a:rPr>
              <a:t>efficiency</a:t>
            </a:r>
            <a:r>
              <a:rPr lang="en-US" sz="1600" noProof="0" dirty="0">
                <a:latin typeface="Abadi" panose="020B0604020104020204" pitchFamily="34" charset="0"/>
              </a:rPr>
              <a:t> is the primary goal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optimized </a:t>
            </a: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S and ZT </a:t>
            </a:r>
            <a:r>
              <a:rPr lang="en-US" noProof="0" dirty="0">
                <a:solidFill>
                  <a:srgbClr val="C00000"/>
                </a:solidFill>
                <a:latin typeface="Abadi" panose="020B0604020104020204" pitchFamily="34" charset="0"/>
              </a:rPr>
              <a:t>– best MTE performance!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noProof="0" dirty="0">
                <a:latin typeface="Abadi" panose="020B0604020104020204" pitchFamily="34" charset="0"/>
              </a:rPr>
              <a:t>thermoelectric-magnetic hybrid systems </a:t>
            </a:r>
            <a:r>
              <a:rPr lang="en-US" sz="1600" noProof="0" dirty="0">
                <a:latin typeface="Abadi" panose="020B0604020104020204" pitchFamily="34" charset="0"/>
              </a:rPr>
              <a:t>(high efficiency + strong mag. field tunability)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noProof="0" dirty="0">
                <a:latin typeface="Abadi" panose="020B0604020104020204" pitchFamily="34" charset="0"/>
              </a:rPr>
              <a:t>transverse thermoelectric devices </a:t>
            </a:r>
            <a:r>
              <a:rPr lang="en-US" sz="1600" noProof="0" dirty="0">
                <a:latin typeface="Abadi" panose="020B0604020104020204" pitchFamily="34" charset="0"/>
              </a:rPr>
              <a:t>(ANE, Nernst, spin </a:t>
            </a:r>
            <a:r>
              <a:rPr lang="en-US" sz="1600" noProof="0" dirty="0" err="1">
                <a:latin typeface="Abadi" panose="020B0604020104020204" pitchFamily="34" charset="0"/>
              </a:rPr>
              <a:t>Seebeck</a:t>
            </a:r>
            <a:r>
              <a:rPr lang="en-US" sz="1600" noProof="0" dirty="0">
                <a:latin typeface="Abadi" panose="020B0604020104020204" pitchFamily="34" charset="0"/>
              </a:rPr>
              <a:t> effects in MTE devices)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EA745-C7E0-9692-7F19-1798956EE1A1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2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Magneto-thermoelectric device</a:t>
            </a:r>
          </a:p>
        </p:txBody>
      </p:sp>
    </p:spTree>
    <p:extLst>
      <p:ext uri="{BB962C8B-B14F-4D97-AF65-F5344CB8AC3E}">
        <p14:creationId xmlns:p14="http://schemas.microsoft.com/office/powerpoint/2010/main" val="1924634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E53FAE2-2872-DEB2-707C-A94F3BAF06D7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1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Why 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94FD83-9777-C643-6E3B-23E540C89A6D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8D63C57F-E049-B26F-DA73-9C003235805C}"/>
              </a:ext>
            </a:extLst>
          </p:cNvPr>
          <p:cNvSpPr txBox="1"/>
          <p:nvPr/>
        </p:nvSpPr>
        <p:spPr>
          <a:xfrm>
            <a:off x="737936" y="1102713"/>
            <a:ext cx="10979507" cy="879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thermoelectric effect (TE):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b="1" noProof="0" dirty="0">
              <a:solidFill>
                <a:srgbClr val="193C88"/>
              </a:solidFill>
              <a:latin typeface="Abadi" panose="020B06040201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jeZBesedilom 1">
                <a:extLst>
                  <a:ext uri="{FF2B5EF4-FFF2-40B4-BE49-F238E27FC236}">
                    <a16:creationId xmlns:a16="http://schemas.microsoft.com/office/drawing/2014/main" id="{6149A3EC-15F8-B553-9D39-221E9B3FA3C3}"/>
                  </a:ext>
                </a:extLst>
              </p:cNvPr>
              <p:cNvSpPr txBox="1"/>
              <p:nvPr/>
            </p:nvSpPr>
            <p:spPr>
              <a:xfrm>
                <a:off x="9413527" y="3613749"/>
                <a:ext cx="1129989" cy="369332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PoljeZBesedilom 1">
                <a:extLst>
                  <a:ext uri="{FF2B5EF4-FFF2-40B4-BE49-F238E27FC236}">
                    <a16:creationId xmlns:a16="http://schemas.microsoft.com/office/drawing/2014/main" id="{6149A3EC-15F8-B553-9D39-221E9B3FA3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3527" y="3613749"/>
                <a:ext cx="1129989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oljeZBesedilom 2">
            <a:extLst>
              <a:ext uri="{FF2B5EF4-FFF2-40B4-BE49-F238E27FC236}">
                <a16:creationId xmlns:a16="http://schemas.microsoft.com/office/drawing/2014/main" id="{1CE6BACA-333B-282C-49D5-71E98CAD99DC}"/>
              </a:ext>
            </a:extLst>
          </p:cNvPr>
          <p:cNvSpPr txBox="1"/>
          <p:nvPr/>
        </p:nvSpPr>
        <p:spPr>
          <a:xfrm>
            <a:off x="9174454" y="3244251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noProof="0" dirty="0">
                <a:solidFill>
                  <a:schemeClr val="accent1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PELTIER EFFECT</a:t>
            </a:r>
          </a:p>
        </p:txBody>
      </p:sp>
      <p:sp>
        <p:nvSpPr>
          <p:cNvPr id="4" name="PoljeZBesedilom 3">
            <a:extLst>
              <a:ext uri="{FF2B5EF4-FFF2-40B4-BE49-F238E27FC236}">
                <a16:creationId xmlns:a16="http://schemas.microsoft.com/office/drawing/2014/main" id="{155C5BAA-0FF2-6642-2B14-93A340488228}"/>
              </a:ext>
            </a:extLst>
          </p:cNvPr>
          <p:cNvSpPr txBox="1"/>
          <p:nvPr/>
        </p:nvSpPr>
        <p:spPr>
          <a:xfrm>
            <a:off x="1354907" y="3244334"/>
            <a:ext cx="166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noProof="0" dirty="0">
                <a:solidFill>
                  <a:srgbClr val="F23A54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SEEBECK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jeZBesedilom 4">
                <a:extLst>
                  <a:ext uri="{FF2B5EF4-FFF2-40B4-BE49-F238E27FC236}">
                    <a16:creationId xmlns:a16="http://schemas.microsoft.com/office/drawing/2014/main" id="{4CC93CCF-54AF-CA77-DB12-83F578FD72D9}"/>
                  </a:ext>
                </a:extLst>
              </p:cNvPr>
              <p:cNvSpPr txBox="1"/>
              <p:nvPr/>
            </p:nvSpPr>
            <p:spPr>
              <a:xfrm>
                <a:off x="1621230" y="3613666"/>
                <a:ext cx="1129989" cy="369332"/>
              </a:xfrm>
              <a:prstGeom prst="rect">
                <a:avLst/>
              </a:prstGeom>
              <a:solidFill>
                <a:srgbClr val="F23A54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PoljeZBesedilom 4">
                <a:extLst>
                  <a:ext uri="{FF2B5EF4-FFF2-40B4-BE49-F238E27FC236}">
                    <a16:creationId xmlns:a16="http://schemas.microsoft.com/office/drawing/2014/main" id="{4CC93CCF-54AF-CA77-DB12-83F578FD72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1230" y="3613666"/>
                <a:ext cx="112998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jeZBesedilom 7">
                <a:extLst>
                  <a:ext uri="{FF2B5EF4-FFF2-40B4-BE49-F238E27FC236}">
                    <a16:creationId xmlns:a16="http://schemas.microsoft.com/office/drawing/2014/main" id="{73A36E53-CD48-F1C3-6EBF-A9FC037CB377}"/>
                  </a:ext>
                </a:extLst>
              </p:cNvPr>
              <p:cNvSpPr txBox="1"/>
              <p:nvPr/>
            </p:nvSpPr>
            <p:spPr>
              <a:xfrm>
                <a:off x="4013659" y="1320803"/>
                <a:ext cx="115198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</a:rPr>
                        <m:t>𝑍𝑇</m:t>
                      </m:r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den>
                      </m:f>
                    </m:oMath>
                  </m:oMathPara>
                </a14:m>
                <a:endParaRPr lang="en-US" noProof="0" dirty="0">
                  <a:solidFill>
                    <a:srgbClr val="193C88"/>
                  </a:solidFill>
                </a:endParaRPr>
              </a:p>
            </p:txBody>
          </p:sp>
        </mc:Choice>
        <mc:Fallback xmlns="">
          <p:sp>
            <p:nvSpPr>
              <p:cNvPr id="8" name="PoljeZBesedilom 7">
                <a:extLst>
                  <a:ext uri="{FF2B5EF4-FFF2-40B4-BE49-F238E27FC236}">
                    <a16:creationId xmlns:a16="http://schemas.microsoft.com/office/drawing/2014/main" id="{73A36E53-CD48-F1C3-6EBF-A9FC037CB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3659" y="1320803"/>
                <a:ext cx="1151982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Slika 11" descr="Slika, ki vsebuje besede besedilo, posnetek zaslona, diagram, pravokotnik&#10;&#10;Vsebina, ustvarjena z umetno inteligenco, morda ni pravilna.">
            <a:extLst>
              <a:ext uri="{FF2B5EF4-FFF2-40B4-BE49-F238E27FC236}">
                <a16:creationId xmlns:a16="http://schemas.microsoft.com/office/drawing/2014/main" id="{039B69DC-3B4E-F9C7-F72A-7541F2F73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87123" y="2362363"/>
            <a:ext cx="5617753" cy="3591728"/>
          </a:xfrm>
          <a:prstGeom prst="rect">
            <a:avLst/>
          </a:prstGeom>
        </p:spPr>
      </p:pic>
      <p:sp>
        <p:nvSpPr>
          <p:cNvPr id="7" name="PoljeZBesedilom 6">
            <a:extLst>
              <a:ext uri="{FF2B5EF4-FFF2-40B4-BE49-F238E27FC236}">
                <a16:creationId xmlns:a16="http://schemas.microsoft.com/office/drawing/2014/main" id="{7471E225-5586-691F-E8EB-BE513B3F5701}"/>
              </a:ext>
            </a:extLst>
          </p:cNvPr>
          <p:cNvSpPr txBox="1"/>
          <p:nvPr/>
        </p:nvSpPr>
        <p:spPr>
          <a:xfrm>
            <a:off x="4992171" y="5963509"/>
            <a:ext cx="22076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</a:t>
            </a:r>
            <a:r>
              <a:rPr lang="sl-SI" sz="1000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Huo</a:t>
            </a:r>
            <a:r>
              <a:rPr lang="sl-SI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B. </a:t>
            </a:r>
            <a:r>
              <a:rPr lang="sl-SI" sz="1000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sl-SI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l-SI" sz="1000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Guo</a:t>
            </a:r>
            <a:r>
              <a:rPr lang="sl-SI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C. Y.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sl-SI" sz="1000" i="1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Molecules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</a:t>
            </a:r>
            <a:r>
              <a:rPr lang="sl-SI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64715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4F6D3-EF94-4A50-74BF-7CD5C92E9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EB4C280-586F-9508-88F9-3223B37249B4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1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Why 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A537BB-B25F-7521-C84F-31449D10B402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jeZBesedilom 5">
                <a:extLst>
                  <a:ext uri="{FF2B5EF4-FFF2-40B4-BE49-F238E27FC236}">
                    <a16:creationId xmlns:a16="http://schemas.microsoft.com/office/drawing/2014/main" id="{88DB0A65-7610-96A4-0DC2-DFEA425C04B9}"/>
                  </a:ext>
                </a:extLst>
              </p:cNvPr>
              <p:cNvSpPr txBox="1"/>
              <p:nvPr/>
            </p:nvSpPr>
            <p:spPr>
              <a:xfrm>
                <a:off x="737936" y="1102713"/>
                <a:ext cx="10979507" cy="25410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thermoelectric effect (TE):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b="1" noProof="0" dirty="0">
                  <a:solidFill>
                    <a:srgbClr val="193C88"/>
                  </a:solidFill>
                  <a:latin typeface="Abadi" panose="020B060402010402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i="1" noProof="0" dirty="0">
                    <a:latin typeface="Abadi" panose="020B0604020104020204" pitchFamily="34" charset="0"/>
                  </a:rPr>
                  <a:t>potential applications </a:t>
                </a:r>
                <a:r>
                  <a:rPr lang="en-US" sz="1400" noProof="0" dirty="0">
                    <a:latin typeface="Abadi" panose="020B0604020104020204" pitchFamily="34" charset="0"/>
                  </a:rPr>
                  <a:t>- environmentally-friendly, no mechanically moving parts, no emissions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b="1" noProof="0" dirty="0">
                    <a:latin typeface="Abadi" panose="020B0604020104020204" pitchFamily="34" charset="0"/>
                  </a:rPr>
                  <a:t>waste heat recovery by energy harvesting</a:t>
                </a: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FF0000"/>
                    </a:solidFill>
                    <a:latin typeface="Abadi Extra Light" panose="020B0204020104020204" pitchFamily="34" charset="0"/>
                  </a:rPr>
                  <a:t>HIGH</a:t>
                </a:r>
                <a:r>
                  <a:rPr lang="en-US" noProof="0" dirty="0">
                    <a:latin typeface="Abadi Extra Light" panose="020B0204020104020204" pitchFamily="34" charset="0"/>
                  </a:rPr>
                  <a:t> – </a:t>
                </a:r>
                <a:r>
                  <a:rPr lang="en-US" noProof="0" dirty="0">
                    <a:solidFill>
                      <a:srgbClr val="FFC000"/>
                    </a:solidFill>
                    <a:latin typeface="Abadi Extra Light" panose="020B0204020104020204" pitchFamily="34" charset="0"/>
                  </a:rPr>
                  <a:t>ROOM</a:t>
                </a:r>
                <a:r>
                  <a:rPr lang="en-US" noProof="0" dirty="0">
                    <a:latin typeface="Abadi Extra Light" panose="020B0204020104020204" pitchFamily="34" charset="0"/>
                  </a:rPr>
                  <a:t> TEMP.: </a:t>
                </a:r>
                <a:r>
                  <a:rPr lang="en-US" noProof="0" dirty="0">
                    <a:solidFill>
                      <a:srgbClr val="F23A54"/>
                    </a:solidFill>
                    <a:latin typeface="Abadi" panose="020B0604020104020204" pitchFamily="34" charset="0"/>
                  </a:rPr>
                  <a:t>automobile exhaust, industrial waste excess heating power</a:t>
                </a: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00B0F0"/>
                    </a:solidFill>
                    <a:latin typeface="Abadi Extra Light" panose="020B0204020104020204" pitchFamily="34" charset="0"/>
                  </a:rPr>
                  <a:t>CRYO. </a:t>
                </a:r>
                <a:r>
                  <a:rPr lang="en-US" noProof="0" dirty="0">
                    <a:latin typeface="Abadi Extra Light" panose="020B0204020104020204" pitchFamily="34" charset="0"/>
                  </a:rPr>
                  <a:t>– </a:t>
                </a:r>
                <a:r>
                  <a:rPr lang="en-US" noProof="0" dirty="0">
                    <a:solidFill>
                      <a:srgbClr val="FFC000"/>
                    </a:solidFill>
                    <a:latin typeface="Abadi Extra Light" panose="020B0204020104020204" pitchFamily="34" charset="0"/>
                  </a:rPr>
                  <a:t>ROOM</a:t>
                </a:r>
                <a:r>
                  <a:rPr lang="en-US" noProof="0" dirty="0">
                    <a:latin typeface="Abadi Extra Light" panose="020B0204020104020204" pitchFamily="34" charset="0"/>
                  </a:rPr>
                  <a:t> TEMP.: </a:t>
                </a:r>
                <a:r>
                  <a:rPr lang="en-US" noProof="0" dirty="0">
                    <a:solidFill>
                      <a:srgbClr val="F23A54"/>
                    </a:solidFill>
                    <a:latin typeface="Abadi" panose="020B0604020104020204" pitchFamily="34" charset="0"/>
                  </a:rPr>
                  <a:t>cryo-medium (LN2, LNG) excess cooling power</a:t>
                </a:r>
              </a:p>
            </p:txBody>
          </p:sp>
        </mc:Choice>
        <mc:Fallback xmlns="">
          <p:sp>
            <p:nvSpPr>
              <p:cNvPr id="6" name="PoljeZBesedilom 5">
                <a:extLst>
                  <a:ext uri="{FF2B5EF4-FFF2-40B4-BE49-F238E27FC236}">
                    <a16:creationId xmlns:a16="http://schemas.microsoft.com/office/drawing/2014/main" id="{88DB0A65-7610-96A4-0DC2-DFEA425C0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936" y="1102713"/>
                <a:ext cx="10979507" cy="2541080"/>
              </a:xfrm>
              <a:prstGeom prst="rect">
                <a:avLst/>
              </a:prstGeom>
              <a:blipFill>
                <a:blip r:embed="rId2"/>
                <a:stretch>
                  <a:fillRect l="-333" b="-287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jeZBesedilom 1">
                <a:extLst>
                  <a:ext uri="{FF2B5EF4-FFF2-40B4-BE49-F238E27FC236}">
                    <a16:creationId xmlns:a16="http://schemas.microsoft.com/office/drawing/2014/main" id="{C565C0DD-5D0F-B27A-4D2E-16DCBC888690}"/>
                  </a:ext>
                </a:extLst>
              </p:cNvPr>
              <p:cNvSpPr txBox="1"/>
              <p:nvPr/>
            </p:nvSpPr>
            <p:spPr>
              <a:xfrm>
                <a:off x="9481443" y="1545923"/>
                <a:ext cx="1129989" cy="369332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PoljeZBesedilom 1">
                <a:extLst>
                  <a:ext uri="{FF2B5EF4-FFF2-40B4-BE49-F238E27FC236}">
                    <a16:creationId xmlns:a16="http://schemas.microsoft.com/office/drawing/2014/main" id="{C565C0DD-5D0F-B27A-4D2E-16DCBC888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1443" y="1545923"/>
                <a:ext cx="112998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oljeZBesedilom 2">
            <a:extLst>
              <a:ext uri="{FF2B5EF4-FFF2-40B4-BE49-F238E27FC236}">
                <a16:creationId xmlns:a16="http://schemas.microsoft.com/office/drawing/2014/main" id="{7E9FF5C9-2C90-1A17-203E-C0071FB8673B}"/>
              </a:ext>
            </a:extLst>
          </p:cNvPr>
          <p:cNvSpPr txBox="1"/>
          <p:nvPr/>
        </p:nvSpPr>
        <p:spPr>
          <a:xfrm>
            <a:off x="9242372" y="1138567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noProof="0" dirty="0">
                <a:solidFill>
                  <a:schemeClr val="accent1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PELTIER EFFECT</a:t>
            </a:r>
          </a:p>
        </p:txBody>
      </p:sp>
      <p:sp>
        <p:nvSpPr>
          <p:cNvPr id="4" name="PoljeZBesedilom 3">
            <a:extLst>
              <a:ext uri="{FF2B5EF4-FFF2-40B4-BE49-F238E27FC236}">
                <a16:creationId xmlns:a16="http://schemas.microsoft.com/office/drawing/2014/main" id="{D597421F-8F65-94E9-3BA5-AC20442CEB35}"/>
              </a:ext>
            </a:extLst>
          </p:cNvPr>
          <p:cNvSpPr txBox="1"/>
          <p:nvPr/>
        </p:nvSpPr>
        <p:spPr>
          <a:xfrm>
            <a:off x="6777138" y="1136137"/>
            <a:ext cx="166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noProof="0" dirty="0">
                <a:solidFill>
                  <a:srgbClr val="F23A54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SEEBECK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jeZBesedilom 4">
                <a:extLst>
                  <a:ext uri="{FF2B5EF4-FFF2-40B4-BE49-F238E27FC236}">
                    <a16:creationId xmlns:a16="http://schemas.microsoft.com/office/drawing/2014/main" id="{40521FDB-12BD-1FC6-56D6-394312F02401}"/>
                  </a:ext>
                </a:extLst>
              </p:cNvPr>
              <p:cNvSpPr txBox="1"/>
              <p:nvPr/>
            </p:nvSpPr>
            <p:spPr>
              <a:xfrm>
                <a:off x="7043461" y="1548454"/>
                <a:ext cx="1129989" cy="369332"/>
              </a:xfrm>
              <a:prstGeom prst="rect">
                <a:avLst/>
              </a:prstGeom>
              <a:solidFill>
                <a:srgbClr val="F23A54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PoljeZBesedilom 4">
                <a:extLst>
                  <a:ext uri="{FF2B5EF4-FFF2-40B4-BE49-F238E27FC236}">
                    <a16:creationId xmlns:a16="http://schemas.microsoft.com/office/drawing/2014/main" id="{40521FDB-12BD-1FC6-56D6-394312F02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461" y="1548454"/>
                <a:ext cx="112998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jeZBesedilom 7">
                <a:extLst>
                  <a:ext uri="{FF2B5EF4-FFF2-40B4-BE49-F238E27FC236}">
                    <a16:creationId xmlns:a16="http://schemas.microsoft.com/office/drawing/2014/main" id="{41649726-2E8C-43FE-69BE-919C3C29AD81}"/>
                  </a:ext>
                </a:extLst>
              </p:cNvPr>
              <p:cNvSpPr txBox="1"/>
              <p:nvPr/>
            </p:nvSpPr>
            <p:spPr>
              <a:xfrm>
                <a:off x="4013659" y="1320803"/>
                <a:ext cx="115198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</a:rPr>
                        <m:t>𝑍𝑇</m:t>
                      </m:r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den>
                      </m:f>
                    </m:oMath>
                  </m:oMathPara>
                </a14:m>
                <a:endParaRPr lang="en-US" noProof="0" dirty="0">
                  <a:solidFill>
                    <a:srgbClr val="193C88"/>
                  </a:solidFill>
                </a:endParaRPr>
              </a:p>
            </p:txBody>
          </p:sp>
        </mc:Choice>
        <mc:Fallback xmlns="">
          <p:sp>
            <p:nvSpPr>
              <p:cNvPr id="8" name="PoljeZBesedilom 7">
                <a:extLst>
                  <a:ext uri="{FF2B5EF4-FFF2-40B4-BE49-F238E27FC236}">
                    <a16:creationId xmlns:a16="http://schemas.microsoft.com/office/drawing/2014/main" id="{41649726-2E8C-43FE-69BE-919C3C29A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3659" y="1320803"/>
                <a:ext cx="1151982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Slika 9" descr="Slika, ki vsebuje besede besedilo, posnetek zaslona, vrstica, diagram&#10;&#10;Vsebina, ustvarjena z umetno inteligenco, morda ni pravilna.">
            <a:extLst>
              <a:ext uri="{FF2B5EF4-FFF2-40B4-BE49-F238E27FC236}">
                <a16:creationId xmlns:a16="http://schemas.microsoft.com/office/drawing/2014/main" id="{039EEA1B-FE9D-E4A5-C19B-3F4088573C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922" y="3643793"/>
            <a:ext cx="2546311" cy="2008358"/>
          </a:xfrm>
          <a:prstGeom prst="rect">
            <a:avLst/>
          </a:prstGeom>
        </p:spPr>
      </p:pic>
      <p:sp>
        <p:nvSpPr>
          <p:cNvPr id="11" name="PoljeZBesedilom 10">
            <a:extLst>
              <a:ext uri="{FF2B5EF4-FFF2-40B4-BE49-F238E27FC236}">
                <a16:creationId xmlns:a16="http://schemas.microsoft.com/office/drawing/2014/main" id="{904227F2-8EFE-701C-4D84-0DCD76E5659A}"/>
              </a:ext>
            </a:extLst>
          </p:cNvPr>
          <p:cNvSpPr txBox="1"/>
          <p:nvPr/>
        </p:nvSpPr>
        <p:spPr>
          <a:xfrm>
            <a:off x="283093" y="5632176"/>
            <a:ext cx="30139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[Sun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al.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Energy Conversion and Management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2005]</a:t>
            </a:r>
          </a:p>
        </p:txBody>
      </p:sp>
      <p:pic>
        <p:nvPicPr>
          <p:cNvPr id="14" name="Slika 13" descr="Slika, ki vsebuje besede besedilo, diagram, steklenica, posnetek zaslona&#10;&#10;Vsebina, ustvarjena z umetno inteligenco, morda ni pravilna.">
            <a:extLst>
              <a:ext uri="{FF2B5EF4-FFF2-40B4-BE49-F238E27FC236}">
                <a16:creationId xmlns:a16="http://schemas.microsoft.com/office/drawing/2014/main" id="{F688C81C-E8D6-9D01-F23A-7AAD1F96B9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1014" y="3861883"/>
            <a:ext cx="4336085" cy="2211019"/>
          </a:xfrm>
          <a:prstGeom prst="rect">
            <a:avLst/>
          </a:prstGeom>
        </p:spPr>
      </p:pic>
      <p:pic>
        <p:nvPicPr>
          <p:cNvPr id="13" name="Slika 12" descr="Slika, ki vsebuje besede besedilo, diagram, posnetek zaslona, vrstica&#10;&#10;Vsebina, ustvarjena z umetno inteligenco, morda ni pravilna.">
            <a:extLst>
              <a:ext uri="{FF2B5EF4-FFF2-40B4-BE49-F238E27FC236}">
                <a16:creationId xmlns:a16="http://schemas.microsoft.com/office/drawing/2014/main" id="{5F500A7F-477A-7407-F04D-B2B4B34C4CF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9801" r="8204" b="53494"/>
          <a:stretch/>
        </p:blipFill>
        <p:spPr>
          <a:xfrm>
            <a:off x="9727688" y="2489679"/>
            <a:ext cx="2245633" cy="1812049"/>
          </a:xfrm>
          <a:prstGeom prst="rect">
            <a:avLst/>
          </a:prstGeom>
        </p:spPr>
      </p:pic>
      <p:grpSp>
        <p:nvGrpSpPr>
          <p:cNvPr id="17" name="Skupina 16">
            <a:extLst>
              <a:ext uri="{FF2B5EF4-FFF2-40B4-BE49-F238E27FC236}">
                <a16:creationId xmlns:a16="http://schemas.microsoft.com/office/drawing/2014/main" id="{CC7C9B30-EAB3-B733-69DD-67A0B53CD3E1}"/>
              </a:ext>
            </a:extLst>
          </p:cNvPr>
          <p:cNvGrpSpPr/>
          <p:nvPr/>
        </p:nvGrpSpPr>
        <p:grpSpPr>
          <a:xfrm>
            <a:off x="8167227" y="4408665"/>
            <a:ext cx="2891337" cy="2004592"/>
            <a:chOff x="8167227" y="4408665"/>
            <a:chExt cx="2891337" cy="2004592"/>
          </a:xfrm>
        </p:grpSpPr>
        <p:pic>
          <p:nvPicPr>
            <p:cNvPr id="12" name="Slika 11" descr="Slika, ki vsebuje besede besedilo, diagram, posnetek zaslona, vrstica&#10;&#10;Vsebina, ustvarjena z umetno inteligenco, morda ni pravilna.">
              <a:extLst>
                <a:ext uri="{FF2B5EF4-FFF2-40B4-BE49-F238E27FC236}">
                  <a16:creationId xmlns:a16="http://schemas.microsoft.com/office/drawing/2014/main" id="{7A8012B4-D15C-3D85-5E2A-1901D2B95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53494"/>
            <a:stretch/>
          </p:blipFill>
          <p:spPr>
            <a:xfrm>
              <a:off x="8167227" y="4408665"/>
              <a:ext cx="2891337" cy="1913004"/>
            </a:xfrm>
            <a:prstGeom prst="rect">
              <a:avLst/>
            </a:prstGeom>
          </p:spPr>
        </p:pic>
        <p:sp>
          <p:nvSpPr>
            <p:cNvPr id="16" name="Pravokotnik 15">
              <a:extLst>
                <a:ext uri="{FF2B5EF4-FFF2-40B4-BE49-F238E27FC236}">
                  <a16:creationId xmlns:a16="http://schemas.microsoft.com/office/drawing/2014/main" id="{C6169F4B-7B9E-C1D0-1151-C1B3D5625DC7}"/>
                </a:ext>
              </a:extLst>
            </p:cNvPr>
            <p:cNvSpPr/>
            <p:nvPr/>
          </p:nvSpPr>
          <p:spPr>
            <a:xfrm>
              <a:off x="8828294" y="6122836"/>
              <a:ext cx="342900" cy="2904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5" name="PoljeZBesedilom 14">
            <a:extLst>
              <a:ext uri="{FF2B5EF4-FFF2-40B4-BE49-F238E27FC236}">
                <a16:creationId xmlns:a16="http://schemas.microsoft.com/office/drawing/2014/main" id="{7BF0471E-EFF4-B624-F9D2-A42E821B5FC1}"/>
              </a:ext>
            </a:extLst>
          </p:cNvPr>
          <p:cNvSpPr txBox="1"/>
          <p:nvPr/>
        </p:nvSpPr>
        <p:spPr>
          <a:xfrm>
            <a:off x="7223656" y="6182385"/>
            <a:ext cx="14061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[Ge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al.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Energy 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2021]</a:t>
            </a:r>
          </a:p>
        </p:txBody>
      </p:sp>
    </p:spTree>
    <p:extLst>
      <p:ext uri="{BB962C8B-B14F-4D97-AF65-F5344CB8AC3E}">
        <p14:creationId xmlns:p14="http://schemas.microsoft.com/office/powerpoint/2010/main" val="6317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739322-C3A7-A1E1-4298-A2BB58D6F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DAA6D2F-0FB7-7D7C-B234-5A41E37DEDEE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1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Why 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D763D9-FDC0-4230-A862-0747F38CA1EE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jeZBesedilom 5">
                <a:extLst>
                  <a:ext uri="{FF2B5EF4-FFF2-40B4-BE49-F238E27FC236}">
                    <a16:creationId xmlns:a16="http://schemas.microsoft.com/office/drawing/2014/main" id="{FD810E65-81B6-1E0C-83E9-2905DCE01ED6}"/>
                  </a:ext>
                </a:extLst>
              </p:cNvPr>
              <p:cNvSpPr txBox="1"/>
              <p:nvPr/>
            </p:nvSpPr>
            <p:spPr>
              <a:xfrm>
                <a:off x="737936" y="1102713"/>
                <a:ext cx="10979507" cy="46191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thermoelectric effect (TE):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US" b="1" noProof="0" dirty="0">
                  <a:solidFill>
                    <a:srgbClr val="193C88"/>
                  </a:solidFill>
                  <a:latin typeface="Abadi" panose="020B060402010402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i="1" noProof="0" dirty="0">
                    <a:latin typeface="Abadi" panose="020B0604020104020204" pitchFamily="34" charset="0"/>
                  </a:rPr>
                  <a:t>potential applications </a:t>
                </a:r>
                <a:r>
                  <a:rPr lang="en-US" sz="1400" noProof="0" dirty="0">
                    <a:latin typeface="Abadi" panose="020B0604020104020204" pitchFamily="34" charset="0"/>
                  </a:rPr>
                  <a:t>- environmentally-friendly, no mechanically moving parts, no emissions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b="1" noProof="0" dirty="0">
                    <a:latin typeface="Abadi" panose="020B0604020104020204" pitchFamily="34" charset="0"/>
                  </a:rPr>
                  <a:t>waste heat recovery by energy harvesting</a:t>
                </a: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FF0000"/>
                    </a:solidFill>
                    <a:latin typeface="Abadi Extra Light" panose="020B0204020104020204" pitchFamily="34" charset="0"/>
                  </a:rPr>
                  <a:t>HIGH</a:t>
                </a:r>
                <a:r>
                  <a:rPr lang="en-US" noProof="0" dirty="0">
                    <a:latin typeface="Abadi Extra Light" panose="020B0204020104020204" pitchFamily="34" charset="0"/>
                  </a:rPr>
                  <a:t> – </a:t>
                </a:r>
                <a:r>
                  <a:rPr lang="en-US" noProof="0" dirty="0">
                    <a:solidFill>
                      <a:srgbClr val="FFC000"/>
                    </a:solidFill>
                    <a:latin typeface="Abadi Extra Light" panose="020B0204020104020204" pitchFamily="34" charset="0"/>
                  </a:rPr>
                  <a:t>ROOM</a:t>
                </a:r>
                <a:r>
                  <a:rPr lang="en-US" noProof="0" dirty="0">
                    <a:latin typeface="Abadi Extra Light" panose="020B0204020104020204" pitchFamily="34" charset="0"/>
                  </a:rPr>
                  <a:t> TEMP.: </a:t>
                </a:r>
                <a:r>
                  <a:rPr lang="en-US" noProof="0" dirty="0">
                    <a:solidFill>
                      <a:srgbClr val="F23A54"/>
                    </a:solidFill>
                    <a:latin typeface="Abadi" panose="020B0604020104020204" pitchFamily="34" charset="0"/>
                  </a:rPr>
                  <a:t>automobile exhaust, industrial waste excess heating power</a:t>
                </a: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00B0F0"/>
                    </a:solidFill>
                    <a:latin typeface="Abadi Extra Light" panose="020B0204020104020204" pitchFamily="34" charset="0"/>
                  </a:rPr>
                  <a:t>CRYO. </a:t>
                </a:r>
                <a:r>
                  <a:rPr lang="en-US" noProof="0" dirty="0">
                    <a:latin typeface="Abadi Extra Light" panose="020B0204020104020204" pitchFamily="34" charset="0"/>
                  </a:rPr>
                  <a:t>– </a:t>
                </a:r>
                <a:r>
                  <a:rPr lang="en-US" noProof="0" dirty="0">
                    <a:solidFill>
                      <a:srgbClr val="FFC000"/>
                    </a:solidFill>
                    <a:latin typeface="Abadi Extra Light" panose="020B0204020104020204" pitchFamily="34" charset="0"/>
                  </a:rPr>
                  <a:t>ROOM</a:t>
                </a:r>
                <a:r>
                  <a:rPr lang="en-US" noProof="0" dirty="0">
                    <a:latin typeface="Abadi Extra Light" panose="020B0204020104020204" pitchFamily="34" charset="0"/>
                  </a:rPr>
                  <a:t> TEMP.: </a:t>
                </a:r>
                <a:r>
                  <a:rPr lang="en-US" noProof="0" dirty="0">
                    <a:solidFill>
                      <a:srgbClr val="F23A54"/>
                    </a:solidFill>
                    <a:latin typeface="Abadi" panose="020B0604020104020204" pitchFamily="34" charset="0"/>
                  </a:rPr>
                  <a:t>cryo-medium (LN2, LNG) excess cooling power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b="1" noProof="0" dirty="0">
                    <a:latin typeface="Abadi" panose="020B0604020104020204" pitchFamily="34" charset="0"/>
                  </a:rPr>
                  <a:t>solid-state cooling </a:t>
                </a:r>
                <a:r>
                  <a:rPr lang="en-US" noProof="0" dirty="0">
                    <a:latin typeface="Abadi" panose="020B0604020104020204" pitchFamily="34" charset="0"/>
                  </a:rPr>
                  <a:t>– electrical (adaptive) control</a:t>
                </a:r>
              </a:p>
              <a:p>
                <a:pPr lvl="2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chemeClr val="accent1"/>
                    </a:solidFill>
                    <a:latin typeface="Abadi" panose="020B0604020104020204" pitchFamily="34" charset="0"/>
                  </a:rPr>
                  <a:t>electronic systems, laser diodes, infrared detectors, superconducting systems and quantum qubits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b="1" noProof="0" dirty="0">
                    <a:latin typeface="Abadi" panose="020B0604020104020204" pitchFamily="34" charset="0"/>
                  </a:rPr>
                  <a:t>solid-state thermal management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noProof="0" dirty="0">
                    <a:latin typeface="Abadi" panose="020B0604020104020204" pitchFamily="34" charset="0"/>
                  </a:rPr>
                  <a:t>	</a:t>
                </a:r>
                <a:r>
                  <a:rPr lang="en-US" noProof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TE thermal switches:</a:t>
                </a:r>
                <a:r>
                  <a:rPr lang="en-US" noProof="0" dirty="0">
                    <a:latin typeface="Abadi" panose="020B0604020104020204" pitchFamily="34" charset="0"/>
                  </a:rPr>
                  <a:t> adaptive thermal control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noProof="0" dirty="0">
                    <a:latin typeface="Abadi" panose="020B0604020104020204" pitchFamily="34" charset="0"/>
                  </a:rPr>
                  <a:t>	</a:t>
                </a:r>
                <a:r>
                  <a:rPr lang="en-US" noProof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TE thermal diodes: </a:t>
                </a:r>
                <a:r>
                  <a:rPr lang="en-US" noProof="0" dirty="0">
                    <a:latin typeface="Abadi" panose="020B0604020104020204" pitchFamily="34" charset="0"/>
                  </a:rPr>
                  <a:t>enhanced heat flow in one direction by using TE materials with different </a:t>
                </a:r>
                <a14:m>
                  <m:oMath xmlns:m="http://schemas.openxmlformats.org/officeDocument/2006/math">
                    <m:r>
                      <a:rPr lang="en-US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𝑍𝑇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s</a:t>
                </a:r>
              </a:p>
            </p:txBody>
          </p:sp>
        </mc:Choice>
        <mc:Fallback xmlns="">
          <p:sp>
            <p:nvSpPr>
              <p:cNvPr id="6" name="PoljeZBesedilom 5">
                <a:extLst>
                  <a:ext uri="{FF2B5EF4-FFF2-40B4-BE49-F238E27FC236}">
                    <a16:creationId xmlns:a16="http://schemas.microsoft.com/office/drawing/2014/main" id="{FD810E65-81B6-1E0C-83E9-2905DCE01E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936" y="1102713"/>
                <a:ext cx="10979507" cy="4619150"/>
              </a:xfrm>
              <a:prstGeom prst="rect">
                <a:avLst/>
              </a:prstGeom>
              <a:blipFill>
                <a:blip r:embed="rId2"/>
                <a:stretch>
                  <a:fillRect l="-333" b="-118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jeZBesedilom 1">
                <a:extLst>
                  <a:ext uri="{FF2B5EF4-FFF2-40B4-BE49-F238E27FC236}">
                    <a16:creationId xmlns:a16="http://schemas.microsoft.com/office/drawing/2014/main" id="{3E8B5CD2-7805-3F3F-2569-DB669AAD447A}"/>
                  </a:ext>
                </a:extLst>
              </p:cNvPr>
              <p:cNvSpPr txBox="1"/>
              <p:nvPr/>
            </p:nvSpPr>
            <p:spPr>
              <a:xfrm>
                <a:off x="9481443" y="1545923"/>
                <a:ext cx="1129989" cy="369332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PoljeZBesedilom 1">
                <a:extLst>
                  <a:ext uri="{FF2B5EF4-FFF2-40B4-BE49-F238E27FC236}">
                    <a16:creationId xmlns:a16="http://schemas.microsoft.com/office/drawing/2014/main" id="{3E8B5CD2-7805-3F3F-2569-DB669AAD4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1443" y="1545923"/>
                <a:ext cx="112998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oljeZBesedilom 2">
            <a:extLst>
              <a:ext uri="{FF2B5EF4-FFF2-40B4-BE49-F238E27FC236}">
                <a16:creationId xmlns:a16="http://schemas.microsoft.com/office/drawing/2014/main" id="{A273C560-9823-E7A5-9534-7C061EC8D1DB}"/>
              </a:ext>
            </a:extLst>
          </p:cNvPr>
          <p:cNvSpPr txBox="1"/>
          <p:nvPr/>
        </p:nvSpPr>
        <p:spPr>
          <a:xfrm>
            <a:off x="9242372" y="1138567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noProof="0" dirty="0">
                <a:solidFill>
                  <a:schemeClr val="accent1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PELTIER EFFECT</a:t>
            </a:r>
          </a:p>
        </p:txBody>
      </p:sp>
      <p:sp>
        <p:nvSpPr>
          <p:cNvPr id="4" name="PoljeZBesedilom 3">
            <a:extLst>
              <a:ext uri="{FF2B5EF4-FFF2-40B4-BE49-F238E27FC236}">
                <a16:creationId xmlns:a16="http://schemas.microsoft.com/office/drawing/2014/main" id="{0BD25C9E-7F04-0377-6096-481FA0993CDE}"/>
              </a:ext>
            </a:extLst>
          </p:cNvPr>
          <p:cNvSpPr txBox="1"/>
          <p:nvPr/>
        </p:nvSpPr>
        <p:spPr>
          <a:xfrm>
            <a:off x="6777138" y="1136137"/>
            <a:ext cx="166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noProof="0" dirty="0">
                <a:solidFill>
                  <a:srgbClr val="F23A54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SEEBECK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jeZBesedilom 4">
                <a:extLst>
                  <a:ext uri="{FF2B5EF4-FFF2-40B4-BE49-F238E27FC236}">
                    <a16:creationId xmlns:a16="http://schemas.microsoft.com/office/drawing/2014/main" id="{42435E8E-D619-511D-B7AE-006666B3F59B}"/>
                  </a:ext>
                </a:extLst>
              </p:cNvPr>
              <p:cNvSpPr txBox="1"/>
              <p:nvPr/>
            </p:nvSpPr>
            <p:spPr>
              <a:xfrm>
                <a:off x="7043461" y="1548454"/>
                <a:ext cx="1129989" cy="369332"/>
              </a:xfrm>
              <a:prstGeom prst="rect">
                <a:avLst/>
              </a:prstGeom>
              <a:solidFill>
                <a:srgbClr val="F23A54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→∆</m:t>
                      </m:r>
                      <m:r>
                        <a:rPr lang="en-US" b="0" i="1" noProof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noProof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PoljeZBesedilom 4">
                <a:extLst>
                  <a:ext uri="{FF2B5EF4-FFF2-40B4-BE49-F238E27FC236}">
                    <a16:creationId xmlns:a16="http://schemas.microsoft.com/office/drawing/2014/main" id="{42435E8E-D619-511D-B7AE-006666B3F5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461" y="1548454"/>
                <a:ext cx="112998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jeZBesedilom 7">
                <a:extLst>
                  <a:ext uri="{FF2B5EF4-FFF2-40B4-BE49-F238E27FC236}">
                    <a16:creationId xmlns:a16="http://schemas.microsoft.com/office/drawing/2014/main" id="{142D829C-DBA6-5E12-CF91-49E76DDE754C}"/>
                  </a:ext>
                </a:extLst>
              </p:cNvPr>
              <p:cNvSpPr txBox="1"/>
              <p:nvPr/>
            </p:nvSpPr>
            <p:spPr>
              <a:xfrm>
                <a:off x="4013659" y="1320803"/>
                <a:ext cx="115198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</a:rPr>
                        <m:t>𝑍𝑇</m:t>
                      </m:r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den>
                      </m:f>
                    </m:oMath>
                  </m:oMathPara>
                </a14:m>
                <a:endParaRPr lang="en-US" noProof="0" dirty="0">
                  <a:solidFill>
                    <a:srgbClr val="193C88"/>
                  </a:solidFill>
                </a:endParaRPr>
              </a:p>
            </p:txBody>
          </p:sp>
        </mc:Choice>
        <mc:Fallback xmlns="">
          <p:sp>
            <p:nvSpPr>
              <p:cNvPr id="8" name="PoljeZBesedilom 7">
                <a:extLst>
                  <a:ext uri="{FF2B5EF4-FFF2-40B4-BE49-F238E27FC236}">
                    <a16:creationId xmlns:a16="http://schemas.microsoft.com/office/drawing/2014/main" id="{142D829C-DBA6-5E12-CF91-49E76DDE75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3659" y="1320803"/>
                <a:ext cx="1151982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42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B60B7-B049-FEA0-5673-AF34E39BD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Skupina 31">
            <a:extLst>
              <a:ext uri="{FF2B5EF4-FFF2-40B4-BE49-F238E27FC236}">
                <a16:creationId xmlns:a16="http://schemas.microsoft.com/office/drawing/2014/main" id="{D3DEF2C2-D3FD-FB73-7A03-F3EB02E433AF}"/>
              </a:ext>
            </a:extLst>
          </p:cNvPr>
          <p:cNvGrpSpPr/>
          <p:nvPr/>
        </p:nvGrpSpPr>
        <p:grpSpPr>
          <a:xfrm>
            <a:off x="1464427" y="2466110"/>
            <a:ext cx="3699743" cy="3039978"/>
            <a:chOff x="1837796" y="3640832"/>
            <a:chExt cx="2821146" cy="2569093"/>
          </a:xfrm>
        </p:grpSpPr>
        <p:pic>
          <p:nvPicPr>
            <p:cNvPr id="30" name="Slika 29" descr="Slika, ki vsebuje besede besedilo, vrstica, diagram, pisava&#10;&#10;Vsebina, ustvarjena z umetno inteligenco, morda ni pravilna.">
              <a:extLst>
                <a:ext uri="{FF2B5EF4-FFF2-40B4-BE49-F238E27FC236}">
                  <a16:creationId xmlns:a16="http://schemas.microsoft.com/office/drawing/2014/main" id="{AA5FF226-BC94-6DEE-E99B-5F639706D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68881"/>
            <a:stretch/>
          </p:blipFill>
          <p:spPr>
            <a:xfrm>
              <a:off x="1942381" y="3689828"/>
              <a:ext cx="2716561" cy="2520097"/>
            </a:xfrm>
            <a:prstGeom prst="rect">
              <a:avLst/>
            </a:prstGeom>
          </p:spPr>
        </p:pic>
        <p:sp>
          <p:nvSpPr>
            <p:cNvPr id="31" name="Pravokotnik 30">
              <a:extLst>
                <a:ext uri="{FF2B5EF4-FFF2-40B4-BE49-F238E27FC236}">
                  <a16:creationId xmlns:a16="http://schemas.microsoft.com/office/drawing/2014/main" id="{B1FBC6CE-F7FC-FD0D-91A9-DA93DE911E89}"/>
                </a:ext>
              </a:extLst>
            </p:cNvPr>
            <p:cNvSpPr/>
            <p:nvPr/>
          </p:nvSpPr>
          <p:spPr>
            <a:xfrm>
              <a:off x="1837796" y="3640832"/>
              <a:ext cx="200526" cy="2406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8C579733-EBF0-95A1-AE45-7DCFDDCD44F9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1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Why 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E47148-637D-6C63-385B-21CCC20D187F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2C90E7E7-51B1-DEC6-6DFA-1EC710266438}"/>
              </a:ext>
            </a:extLst>
          </p:cNvPr>
          <p:cNvSpPr txBox="1"/>
          <p:nvPr/>
        </p:nvSpPr>
        <p:spPr>
          <a:xfrm>
            <a:off x="737936" y="1102713"/>
            <a:ext cx="10339138" cy="879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noProof="0" dirty="0">
                <a:latin typeface="Abadi" panose="020B0604020104020204" pitchFamily="34" charset="0"/>
              </a:rPr>
              <a:t>benefits:</a:t>
            </a:r>
            <a:r>
              <a:rPr lang="en-US" noProof="0" dirty="0">
                <a:latin typeface="Abadi" panose="020B0604020104020204" pitchFamily="34" charset="0"/>
              </a:rPr>
              <a:t> lightweight, small, inexpensive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noProof="0" dirty="0">
                <a:latin typeface="Abadi" panose="020B0604020104020204" pitchFamily="34" charset="0"/>
              </a:rPr>
              <a:t>challenges:</a:t>
            </a:r>
            <a:r>
              <a:rPr lang="en-US" noProof="0" dirty="0">
                <a:latin typeface="Abadi" panose="020B0604020104020204" pitchFamily="34" charset="0"/>
              </a:rPr>
              <a:t> TE material selection, optimal device performance</a:t>
            </a:r>
          </a:p>
        </p:txBody>
      </p:sp>
      <p:sp>
        <p:nvSpPr>
          <p:cNvPr id="7" name="Desni zaviti oklepaj 6">
            <a:extLst>
              <a:ext uri="{FF2B5EF4-FFF2-40B4-BE49-F238E27FC236}">
                <a16:creationId xmlns:a16="http://schemas.microsoft.com/office/drawing/2014/main" id="{B3AABDB3-09BF-9AE3-1064-DC8CBE3C2CC4}"/>
              </a:ext>
            </a:extLst>
          </p:cNvPr>
          <p:cNvSpPr/>
          <p:nvPr/>
        </p:nvSpPr>
        <p:spPr>
          <a:xfrm rot="5400000">
            <a:off x="3157787" y="1014273"/>
            <a:ext cx="285750" cy="2077452"/>
          </a:xfrm>
          <a:prstGeom prst="rightBrac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jeZBesedilom 7">
                <a:extLst>
                  <a:ext uri="{FF2B5EF4-FFF2-40B4-BE49-F238E27FC236}">
                    <a16:creationId xmlns:a16="http://schemas.microsoft.com/office/drawing/2014/main" id="{CDEC4E43-29A0-FB7F-2F04-8FC6E6C827DC}"/>
                  </a:ext>
                </a:extLst>
              </p:cNvPr>
              <p:cNvSpPr txBox="1"/>
              <p:nvPr/>
            </p:nvSpPr>
            <p:spPr>
              <a:xfrm>
                <a:off x="2102490" y="2261573"/>
                <a:ext cx="27237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noProof="0" dirty="0">
                    <a:solidFill>
                      <a:srgbClr val="C00000"/>
                    </a:solidFill>
                  </a:rPr>
                  <a:t>difficult to obtain high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𝑍𝑇</m:t>
                    </m:r>
                  </m:oMath>
                </a14:m>
                <a:r>
                  <a:rPr lang="en-US" noProof="0" dirty="0">
                    <a:solidFill>
                      <a:srgbClr val="C00000"/>
                    </a:solidFill>
                  </a:rPr>
                  <a:t>! </a:t>
                </a:r>
              </a:p>
            </p:txBody>
          </p:sp>
        </mc:Choice>
        <mc:Fallback xmlns="">
          <p:sp>
            <p:nvSpPr>
              <p:cNvPr id="8" name="PoljeZBesedilom 7">
                <a:extLst>
                  <a:ext uri="{FF2B5EF4-FFF2-40B4-BE49-F238E27FC236}">
                    <a16:creationId xmlns:a16="http://schemas.microsoft.com/office/drawing/2014/main" id="{CDEC4E43-29A0-FB7F-2F04-8FC6E6C827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2490" y="2261573"/>
                <a:ext cx="2723759" cy="369332"/>
              </a:xfrm>
              <a:prstGeom prst="rect">
                <a:avLst/>
              </a:prstGeom>
              <a:blipFill>
                <a:blip r:embed="rId3"/>
                <a:stretch>
                  <a:fillRect l="-2013" t="-9836" r="-671" b="-2459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jeZBesedilom 9">
                <a:extLst>
                  <a:ext uri="{FF2B5EF4-FFF2-40B4-BE49-F238E27FC236}">
                    <a16:creationId xmlns:a16="http://schemas.microsoft.com/office/drawing/2014/main" id="{8C616842-9D62-4DBD-EABB-1B987A5E8989}"/>
                  </a:ext>
                </a:extLst>
              </p:cNvPr>
              <p:cNvSpPr txBox="1"/>
              <p:nvPr/>
            </p:nvSpPr>
            <p:spPr>
              <a:xfrm>
                <a:off x="5287397" y="2169240"/>
                <a:ext cx="115198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</a:rPr>
                        <m:t>𝑍𝑇</m:t>
                      </m:r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b="0" i="1" noProof="0" smtClean="0">
                                  <a:solidFill>
                                    <a:srgbClr val="193C88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den>
                      </m:f>
                    </m:oMath>
                  </m:oMathPara>
                </a14:m>
                <a:endParaRPr lang="en-US" noProof="0" dirty="0">
                  <a:solidFill>
                    <a:srgbClr val="193C88"/>
                  </a:solidFill>
                </a:endParaRPr>
              </a:p>
            </p:txBody>
          </p:sp>
        </mc:Choice>
        <mc:Fallback xmlns="">
          <p:sp>
            <p:nvSpPr>
              <p:cNvPr id="10" name="PoljeZBesedilom 9">
                <a:extLst>
                  <a:ext uri="{FF2B5EF4-FFF2-40B4-BE49-F238E27FC236}">
                    <a16:creationId xmlns:a16="http://schemas.microsoft.com/office/drawing/2014/main" id="{8C616842-9D62-4DBD-EABB-1B987A5E8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7397" y="2169240"/>
                <a:ext cx="1151982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oljeZBesedilom 10">
                <a:extLst>
                  <a:ext uri="{FF2B5EF4-FFF2-40B4-BE49-F238E27FC236}">
                    <a16:creationId xmlns:a16="http://schemas.microsoft.com/office/drawing/2014/main" id="{5C630FA1-E06F-FAB7-F4A5-5C8DD55FD8A2}"/>
                  </a:ext>
                </a:extLst>
              </p:cNvPr>
              <p:cNvSpPr txBox="1"/>
              <p:nvPr/>
            </p:nvSpPr>
            <p:spPr>
              <a:xfrm>
                <a:off x="6400944" y="2300804"/>
                <a:ext cx="33949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 smtClean="0">
                          <a:latin typeface="Cambria Math" panose="02040503050406030204" pitchFamily="18" charset="0"/>
                        </a:rPr>
                        <m:t>− </m:t>
                      </m:r>
                      <m:r>
                        <a:rPr lang="en-US" i="1" noProof="0" smtClean="0">
                          <a:latin typeface="Cambria Math" panose="02040503050406030204" pitchFamily="18" charset="0"/>
                        </a:rPr>
                        <m:t>𝑝𝑎𝑟𝑎𝑚𝑒𝑡𝑒𝑟𝑠</m:t>
                      </m:r>
                      <m:r>
                        <a:rPr lang="en-US" i="1" noProof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noProof="0" smtClean="0">
                          <a:latin typeface="Cambria Math" panose="02040503050406030204" pitchFamily="18" charset="0"/>
                        </a:rPr>
                        <m:t>𝑎𝑟𝑒</m:t>
                      </m:r>
                      <m:r>
                        <a:rPr lang="en-US" i="1" noProof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𝑖𝑛𝑡𝑒𝑟</m:t>
                      </m:r>
                      <m:r>
                        <a:rPr lang="en-US" i="1" noProof="0" smtClean="0">
                          <a:latin typeface="Cambria Math" panose="02040503050406030204" pitchFamily="18" charset="0"/>
                        </a:rPr>
                        <m:t>𝑙𝑖𝑛𝑘𝑒𝑑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1" name="PoljeZBesedilom 10">
                <a:extLst>
                  <a:ext uri="{FF2B5EF4-FFF2-40B4-BE49-F238E27FC236}">
                    <a16:creationId xmlns:a16="http://schemas.microsoft.com/office/drawing/2014/main" id="{5C630FA1-E06F-FAB7-F4A5-5C8DD55FD8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944" y="2300804"/>
                <a:ext cx="3394968" cy="369332"/>
              </a:xfrm>
              <a:prstGeom prst="rect">
                <a:avLst/>
              </a:prstGeom>
              <a:blipFill>
                <a:blip r:embed="rId5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Povezovalnik: kolenski 12">
            <a:extLst>
              <a:ext uri="{FF2B5EF4-FFF2-40B4-BE49-F238E27FC236}">
                <a16:creationId xmlns:a16="http://schemas.microsoft.com/office/drawing/2014/main" id="{A2F1EADA-ADF0-1765-C198-E083F87EF01F}"/>
              </a:ext>
            </a:extLst>
          </p:cNvPr>
          <p:cNvCxnSpPr>
            <a:cxnSpLocks/>
            <a:stCxn id="25" idx="2"/>
          </p:cNvCxnSpPr>
          <p:nvPr/>
        </p:nvCxnSpPr>
        <p:spPr>
          <a:xfrm rot="16200000" flipH="1">
            <a:off x="6188243" y="2755231"/>
            <a:ext cx="312820" cy="385010"/>
          </a:xfrm>
          <a:prstGeom prst="bentConnector2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jeZBesedilom 14">
            <a:extLst>
              <a:ext uri="{FF2B5EF4-FFF2-40B4-BE49-F238E27FC236}">
                <a16:creationId xmlns:a16="http://schemas.microsoft.com/office/drawing/2014/main" id="{B708DBE7-773F-0270-C21F-B832B71C8CC2}"/>
              </a:ext>
            </a:extLst>
          </p:cNvPr>
          <p:cNvSpPr txBox="1"/>
          <p:nvPr/>
        </p:nvSpPr>
        <p:spPr>
          <a:xfrm>
            <a:off x="7748336" y="3391816"/>
            <a:ext cx="4323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rgbClr val="C00000"/>
                </a:solidFill>
              </a:rPr>
              <a:t>Minimize by enhancing phonon scattering?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PoljeZBesedilom 17">
                <a:extLst>
                  <a:ext uri="{FF2B5EF4-FFF2-40B4-BE49-F238E27FC236}">
                    <a16:creationId xmlns:a16="http://schemas.microsoft.com/office/drawing/2014/main" id="{802E5912-25E3-5EAB-C92E-C2A8FB17C620}"/>
                  </a:ext>
                </a:extLst>
              </p:cNvPr>
              <p:cNvSpPr txBox="1"/>
              <p:nvPr/>
            </p:nvSpPr>
            <p:spPr>
              <a:xfrm>
                <a:off x="6264440" y="2900752"/>
                <a:ext cx="24464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b="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noProof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b="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𝑙𝑎𝑡𝑡</m:t>
                          </m:r>
                          <m:r>
                            <a:rPr lang="en-US" b="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b="0" i="1" noProof="0" smtClean="0">
                          <a:solidFill>
                            <a:srgbClr val="193C8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noProof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noProof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b="0" i="1" noProof="0" smtClean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  <m:r>
                            <a:rPr lang="en-US" i="1" noProof="0">
                              <a:solidFill>
                                <a:srgbClr val="193C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8" name="PoljeZBesedilom 17">
                <a:extLst>
                  <a:ext uri="{FF2B5EF4-FFF2-40B4-BE49-F238E27FC236}">
                    <a16:creationId xmlns:a16="http://schemas.microsoft.com/office/drawing/2014/main" id="{802E5912-25E3-5EAB-C92E-C2A8FB17C6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440" y="2900752"/>
                <a:ext cx="244642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Povezovalnik: kolenski 18">
            <a:extLst>
              <a:ext uri="{FF2B5EF4-FFF2-40B4-BE49-F238E27FC236}">
                <a16:creationId xmlns:a16="http://schemas.microsoft.com/office/drawing/2014/main" id="{E46F0D68-B0B8-1305-33DD-FDFE7B4CD71F}"/>
              </a:ext>
            </a:extLst>
          </p:cNvPr>
          <p:cNvCxnSpPr/>
          <p:nvPr/>
        </p:nvCxnSpPr>
        <p:spPr>
          <a:xfrm>
            <a:off x="7379367" y="3351710"/>
            <a:ext cx="368969" cy="240631"/>
          </a:xfrm>
          <a:prstGeom prst="bentConnector3">
            <a:avLst>
              <a:gd name="adj1" fmla="val 4348"/>
            </a:avLst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oljeZBesedilom 19">
            <a:extLst>
              <a:ext uri="{FF2B5EF4-FFF2-40B4-BE49-F238E27FC236}">
                <a16:creationId xmlns:a16="http://schemas.microsoft.com/office/drawing/2014/main" id="{D714DC33-9017-462B-46EB-568F734100AB}"/>
              </a:ext>
            </a:extLst>
          </p:cNvPr>
          <p:cNvSpPr txBox="1"/>
          <p:nvPr/>
        </p:nvSpPr>
        <p:spPr>
          <a:xfrm>
            <a:off x="7688896" y="3689828"/>
            <a:ext cx="43829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noProof="0" dirty="0"/>
              <a:t>(point defects, dislocations, nanostructures, multiscale defect structures) </a:t>
            </a:r>
          </a:p>
        </p:txBody>
      </p:sp>
      <p:sp>
        <p:nvSpPr>
          <p:cNvPr id="21" name="Znak za množenje 20">
            <a:extLst>
              <a:ext uri="{FF2B5EF4-FFF2-40B4-BE49-F238E27FC236}">
                <a16:creationId xmlns:a16="http://schemas.microsoft.com/office/drawing/2014/main" id="{CAC10314-8C4F-4B08-A1C3-4B7A713EB170}"/>
              </a:ext>
            </a:extLst>
          </p:cNvPr>
          <p:cNvSpPr/>
          <p:nvPr/>
        </p:nvSpPr>
        <p:spPr>
          <a:xfrm>
            <a:off x="8010120" y="4028233"/>
            <a:ext cx="360000" cy="360000"/>
          </a:xfrm>
          <a:prstGeom prst="mathMultiply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PoljeZBesedilom 21">
            <a:extLst>
              <a:ext uri="{FF2B5EF4-FFF2-40B4-BE49-F238E27FC236}">
                <a16:creationId xmlns:a16="http://schemas.microsoft.com/office/drawing/2014/main" id="{B069DED8-285D-BE69-F045-335FD4223F0C}"/>
              </a:ext>
            </a:extLst>
          </p:cNvPr>
          <p:cNvSpPr txBox="1"/>
          <p:nvPr/>
        </p:nvSpPr>
        <p:spPr>
          <a:xfrm>
            <a:off x="8361718" y="4023567"/>
            <a:ext cx="349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noProof="0" dirty="0">
                <a:solidFill>
                  <a:srgbClr val="00B0F0"/>
                </a:solidFill>
              </a:rPr>
              <a:t>DOESN’T WORK FOR CRYOGENICS!</a:t>
            </a:r>
          </a:p>
        </p:txBody>
      </p:sp>
      <p:sp>
        <p:nvSpPr>
          <p:cNvPr id="24" name="Oblaček: puščica gor 23">
            <a:extLst>
              <a:ext uri="{FF2B5EF4-FFF2-40B4-BE49-F238E27FC236}">
                <a16:creationId xmlns:a16="http://schemas.microsoft.com/office/drawing/2014/main" id="{73256AF1-7C03-A2FB-11A1-72D1AF683D68}"/>
              </a:ext>
            </a:extLst>
          </p:cNvPr>
          <p:cNvSpPr/>
          <p:nvPr/>
        </p:nvSpPr>
        <p:spPr>
          <a:xfrm>
            <a:off x="3034441" y="4188524"/>
            <a:ext cx="3542821" cy="2455324"/>
          </a:xfrm>
          <a:prstGeom prst="upArrowCallout">
            <a:avLst>
              <a:gd name="adj1" fmla="val 4826"/>
              <a:gd name="adj2" fmla="val 10757"/>
              <a:gd name="adj3" fmla="val 25238"/>
              <a:gd name="adj4" fmla="val 34176"/>
            </a:avLst>
          </a:prstGeom>
          <a:solidFill>
            <a:srgbClr val="B4124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MAGNETIC-FIELD ENHANCEMENT!</a:t>
            </a:r>
          </a:p>
        </p:txBody>
      </p:sp>
      <p:sp>
        <p:nvSpPr>
          <p:cNvPr id="25" name="Pravokotnik 24">
            <a:extLst>
              <a:ext uri="{FF2B5EF4-FFF2-40B4-BE49-F238E27FC236}">
                <a16:creationId xmlns:a16="http://schemas.microsoft.com/office/drawing/2014/main" id="{A1858F44-89C1-2741-9145-B23A67B3D9EF}"/>
              </a:ext>
            </a:extLst>
          </p:cNvPr>
          <p:cNvSpPr/>
          <p:nvPr/>
        </p:nvSpPr>
        <p:spPr>
          <a:xfrm>
            <a:off x="5967663" y="2550695"/>
            <a:ext cx="368969" cy="2406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PoljeZBesedilom 32">
            <a:extLst>
              <a:ext uri="{FF2B5EF4-FFF2-40B4-BE49-F238E27FC236}">
                <a16:creationId xmlns:a16="http://schemas.microsoft.com/office/drawing/2014/main" id="{FCE241A3-86FF-B81E-8D62-7885215AB5FF}"/>
              </a:ext>
            </a:extLst>
          </p:cNvPr>
          <p:cNvSpPr txBox="1"/>
          <p:nvPr/>
        </p:nvSpPr>
        <p:spPr>
          <a:xfrm>
            <a:off x="2453515" y="5488328"/>
            <a:ext cx="20217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[Mao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al.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Nature materials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2021]</a:t>
            </a:r>
          </a:p>
        </p:txBody>
      </p:sp>
    </p:spTree>
    <p:extLst>
      <p:ext uri="{BB962C8B-B14F-4D97-AF65-F5344CB8AC3E}">
        <p14:creationId xmlns:p14="http://schemas.microsoft.com/office/powerpoint/2010/main" val="165659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/>
      <p:bldP spid="11" grpId="0"/>
      <p:bldP spid="15" grpId="0"/>
      <p:bldP spid="18" grpId="0"/>
      <p:bldP spid="20" grpId="0"/>
      <p:bldP spid="21" grpId="0" animBg="1"/>
      <p:bldP spid="22" grpId="0"/>
      <p:bldP spid="24" grpId="0" animBg="1"/>
      <p:bldP spid="25" grpId="0" animBg="1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938CD-3CA4-BE6C-D1F7-8DE5167131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BAFFB9F-3B18-251C-7D5D-B93721792823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1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Why </a:t>
            </a:r>
            <a:r>
              <a:rPr lang="en-US" sz="2800" b="1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magneto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5E82A9-E2BB-918D-08E9-F92A48724063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C7F36864-D6F2-A220-043A-4E262BE9E81A}"/>
              </a:ext>
            </a:extLst>
          </p:cNvPr>
          <p:cNvSpPr txBox="1"/>
          <p:nvPr/>
        </p:nvSpPr>
        <p:spPr>
          <a:xfrm>
            <a:off x="737936" y="1102713"/>
            <a:ext cx="7419475" cy="3372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enhancing thermoelectric effect by applying external magnetic fields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noProof="0" dirty="0">
                <a:latin typeface="Abadi" panose="020B0604020104020204" pitchFamily="34" charset="0"/>
              </a:rPr>
              <a:t>potential applications: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noProof="0" dirty="0">
                <a:latin typeface="Abadi" panose="020B0604020104020204" pitchFamily="34" charset="0"/>
              </a:rPr>
              <a:t>(</a:t>
            </a:r>
            <a:r>
              <a:rPr lang="en-US" b="1" u="sng" noProof="0" dirty="0">
                <a:latin typeface="Abadi" panose="020B0604020104020204" pitchFamily="34" charset="0"/>
              </a:rPr>
              <a:t>adaptive</a:t>
            </a:r>
            <a:r>
              <a:rPr lang="en-US" noProof="0" dirty="0">
                <a:latin typeface="Abadi" panose="020B0604020104020204" pitchFamily="34" charset="0"/>
              </a:rPr>
              <a:t>) cryogenic cooling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noProof="0" dirty="0">
                <a:latin typeface="Abadi" panose="020B0604020104020204" pitchFamily="34" charset="0"/>
              </a:rPr>
              <a:t>magnetic field </a:t>
            </a:r>
            <a:r>
              <a:rPr lang="en-US" noProof="0" dirty="0">
                <a:latin typeface="Abadi" panose="020B0604020104020204" pitchFamily="34" charset="0"/>
              </a:rPr>
              <a:t>sensing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noProof="0" dirty="0">
                <a:latin typeface="Abadi" panose="020B0604020104020204" pitchFamily="34" charset="0"/>
              </a:rPr>
              <a:t>challenges: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noProof="0" dirty="0">
                <a:latin typeface="Abadi" panose="020B0604020104020204" pitchFamily="34" charset="0"/>
              </a:rPr>
              <a:t>TE material selection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noProof="0" dirty="0">
                <a:latin typeface="Abadi" panose="020B0604020104020204" pitchFamily="34" charset="0"/>
              </a:rPr>
              <a:t>magnetic field </a:t>
            </a:r>
            <a:r>
              <a:rPr lang="en-US" noProof="0" dirty="0">
                <a:latin typeface="Abadi" panose="020B0604020104020204" pitchFamily="34" charset="0"/>
              </a:rPr>
              <a:t>generation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noProof="0" dirty="0">
                <a:latin typeface="Abadi" panose="020B0604020104020204" pitchFamily="34" charset="0"/>
              </a:rPr>
              <a:t>optimal device performance</a:t>
            </a:r>
          </a:p>
        </p:txBody>
      </p:sp>
      <p:sp>
        <p:nvSpPr>
          <p:cNvPr id="7" name="Desni zaviti oklepaj 6">
            <a:extLst>
              <a:ext uri="{FF2B5EF4-FFF2-40B4-BE49-F238E27FC236}">
                <a16:creationId xmlns:a16="http://schemas.microsoft.com/office/drawing/2014/main" id="{8F77D4D2-A0BB-A309-F258-8837E0313014}"/>
              </a:ext>
            </a:extLst>
          </p:cNvPr>
          <p:cNvSpPr/>
          <p:nvPr/>
        </p:nvSpPr>
        <p:spPr>
          <a:xfrm rot="5400000">
            <a:off x="2806420" y="2620990"/>
            <a:ext cx="226986" cy="3930818"/>
          </a:xfrm>
          <a:prstGeom prst="rightBrac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PoljeZBesedilom 9">
            <a:extLst>
              <a:ext uri="{FF2B5EF4-FFF2-40B4-BE49-F238E27FC236}">
                <a16:creationId xmlns:a16="http://schemas.microsoft.com/office/drawing/2014/main" id="{BBEC2602-4E5C-67A5-09F3-27FA11FC4903}"/>
              </a:ext>
            </a:extLst>
          </p:cNvPr>
          <p:cNvSpPr txBox="1"/>
          <p:nvPr/>
        </p:nvSpPr>
        <p:spPr>
          <a:xfrm>
            <a:off x="1180673" y="4699892"/>
            <a:ext cx="35287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noProof="0" dirty="0">
                <a:solidFill>
                  <a:srgbClr val="C00000"/>
                </a:solidFill>
                <a:latin typeface="Abadi" panose="020B0604020104020204" pitchFamily="34" charset="0"/>
              </a:rPr>
              <a:t>DEVICE-LEVEL OPTIMIZATION APPROACH</a:t>
            </a:r>
            <a:endParaRPr lang="en-US" b="1" noProof="0" dirty="0">
              <a:solidFill>
                <a:srgbClr val="C00000"/>
              </a:solidFill>
            </a:endParaRPr>
          </a:p>
        </p:txBody>
      </p:sp>
      <p:pic>
        <p:nvPicPr>
          <p:cNvPr id="3" name="Slika 2" descr="Slika, ki vsebuje besede prevoz, zrakoplov, na prostem, letalo&#10;&#10;Vsebina, ustvarjena z umetno inteligenco, morda ni pravilna.">
            <a:extLst>
              <a:ext uri="{FF2B5EF4-FFF2-40B4-BE49-F238E27FC236}">
                <a16:creationId xmlns:a16="http://schemas.microsoft.com/office/drawing/2014/main" id="{876AACEB-D44E-50D6-26DB-5CBCAEA61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7751" y="811750"/>
            <a:ext cx="2845512" cy="1897008"/>
          </a:xfrm>
          <a:prstGeom prst="rect">
            <a:avLst/>
          </a:prstGeom>
        </p:spPr>
      </p:pic>
      <p:pic>
        <p:nvPicPr>
          <p:cNvPr id="5" name="Slika 4" descr="Slika, ki vsebuje besede prevoz, zrakoplov, letalo, tla&#10;&#10;Vsebina, ustvarjena z umetno inteligenco, morda ni pravilna.">
            <a:extLst>
              <a:ext uri="{FF2B5EF4-FFF2-40B4-BE49-F238E27FC236}">
                <a16:creationId xmlns:a16="http://schemas.microsoft.com/office/drawing/2014/main" id="{BC31DCE9-2F1E-D7C6-6581-0543CBC73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7751" y="2764938"/>
            <a:ext cx="2848359" cy="1897007"/>
          </a:xfrm>
          <a:prstGeom prst="rect">
            <a:avLst/>
          </a:prstGeom>
        </p:spPr>
      </p:pic>
      <p:pic>
        <p:nvPicPr>
          <p:cNvPr id="11" name="Slika 10" descr="Slika, ki vsebuje besede zaprt prostor, kovinski&#10;&#10;Vsebina, ustvarjena z umetno inteligenco, morda ni pravilna.">
            <a:extLst>
              <a:ext uri="{FF2B5EF4-FFF2-40B4-BE49-F238E27FC236}">
                <a16:creationId xmlns:a16="http://schemas.microsoft.com/office/drawing/2014/main" id="{56A9BE1E-8545-BFDE-2D9D-5B41F45601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8403"/>
          <a:stretch/>
        </p:blipFill>
        <p:spPr>
          <a:xfrm>
            <a:off x="6163965" y="2201976"/>
            <a:ext cx="2285429" cy="3140852"/>
          </a:xfrm>
          <a:prstGeom prst="rect">
            <a:avLst/>
          </a:prstGeom>
        </p:spPr>
      </p:pic>
      <p:grpSp>
        <p:nvGrpSpPr>
          <p:cNvPr id="12" name="Skupina 11">
            <a:extLst>
              <a:ext uri="{FF2B5EF4-FFF2-40B4-BE49-F238E27FC236}">
                <a16:creationId xmlns:a16="http://schemas.microsoft.com/office/drawing/2014/main" id="{16EE0439-9525-AB9F-4098-C78A35BB95C6}"/>
              </a:ext>
            </a:extLst>
          </p:cNvPr>
          <p:cNvGrpSpPr/>
          <p:nvPr/>
        </p:nvGrpSpPr>
        <p:grpSpPr>
          <a:xfrm>
            <a:off x="5145976" y="5389838"/>
            <a:ext cx="3310360" cy="1297936"/>
            <a:chOff x="868101" y="4771569"/>
            <a:chExt cx="3310360" cy="1297936"/>
          </a:xfrm>
        </p:grpSpPr>
        <p:pic>
          <p:nvPicPr>
            <p:cNvPr id="13" name="Slika 12" descr="Slika, ki vsebuje besede na prostem, oblak, nebo, posnetek zaslona&#10;&#10;Opis je samodejno ustvarjen">
              <a:extLst>
                <a:ext uri="{FF2B5EF4-FFF2-40B4-BE49-F238E27FC236}">
                  <a16:creationId xmlns:a16="http://schemas.microsoft.com/office/drawing/2014/main" id="{0C71B92E-71D8-2E97-89A6-10A87D0A9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30" t="25134" r="10648" b="24591"/>
            <a:stretch/>
          </p:blipFill>
          <p:spPr>
            <a:xfrm>
              <a:off x="868101" y="4771569"/>
              <a:ext cx="3310360" cy="1292974"/>
            </a:xfrm>
            <a:prstGeom prst="rect">
              <a:avLst/>
            </a:prstGeom>
          </p:spPr>
        </p:pic>
        <p:pic>
          <p:nvPicPr>
            <p:cNvPr id="14" name="Slika 13" descr="Slika, ki vsebuje besede grafika, pisava, grafično oblikovanje, krog&#10;&#10;Opis je samodejno ustvarjen">
              <a:extLst>
                <a:ext uri="{FF2B5EF4-FFF2-40B4-BE49-F238E27FC236}">
                  <a16:creationId xmlns:a16="http://schemas.microsoft.com/office/drawing/2014/main" id="{A950D81D-2DF9-45FC-D228-0550CE9AD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9200" y="5639094"/>
              <a:ext cx="765175" cy="430411"/>
            </a:xfrm>
            <a:prstGeom prst="rect">
              <a:avLst/>
            </a:prstGeom>
          </p:spPr>
        </p:pic>
      </p:grpSp>
      <p:sp>
        <p:nvSpPr>
          <p:cNvPr id="15" name="PoljeZBesedilom 14">
            <a:extLst>
              <a:ext uri="{FF2B5EF4-FFF2-40B4-BE49-F238E27FC236}">
                <a16:creationId xmlns:a16="http://schemas.microsoft.com/office/drawing/2014/main" id="{5A42354E-28E5-FC67-DE8B-B4EFB7C22995}"/>
              </a:ext>
            </a:extLst>
          </p:cNvPr>
          <p:cNvSpPr txBox="1"/>
          <p:nvPr/>
        </p:nvSpPr>
        <p:spPr>
          <a:xfrm>
            <a:off x="6107031" y="5116527"/>
            <a:ext cx="22044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0" dirty="0">
                <a:solidFill>
                  <a:schemeClr val="bg1"/>
                </a:solidFill>
              </a:rPr>
              <a:t>[</a:t>
            </a:r>
            <a:r>
              <a:rPr lang="en-US" sz="800" noProof="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Our progress toward quantum error correction</a:t>
            </a:r>
            <a:r>
              <a:rPr lang="en-US" sz="800" noProof="0" dirty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17" name="PoljeZBesedilom 16">
            <a:extLst>
              <a:ext uri="{FF2B5EF4-FFF2-40B4-BE49-F238E27FC236}">
                <a16:creationId xmlns:a16="http://schemas.microsoft.com/office/drawing/2014/main" id="{0816CC0E-AE27-7BD4-876C-2030C11F8DFA}"/>
              </a:ext>
            </a:extLst>
          </p:cNvPr>
          <p:cNvSpPr txBox="1"/>
          <p:nvPr/>
        </p:nvSpPr>
        <p:spPr>
          <a:xfrm>
            <a:off x="8694822" y="2493314"/>
            <a:ext cx="275924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noProof="0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H2FLY - Realizes hydrogen-powered zero-emission aviation.</a:t>
            </a:r>
            <a:endParaRPr lang="en-US" sz="800" noProof="0" dirty="0">
              <a:solidFill>
                <a:schemeClr val="bg1"/>
              </a:solidFill>
            </a:endParaRPr>
          </a:p>
        </p:txBody>
      </p:sp>
      <p:pic>
        <p:nvPicPr>
          <p:cNvPr id="21" name="Slika 20" descr="Slika, ki vsebuje besede na prostem, drevo, tla, nebo&#10;&#10;Vsebina, ustvarjena z umetno inteligenco, morda ni pravilna.">
            <a:extLst>
              <a:ext uri="{FF2B5EF4-FFF2-40B4-BE49-F238E27FC236}">
                <a16:creationId xmlns:a16="http://schemas.microsoft.com/office/drawing/2014/main" id="{28243C24-1359-7EA9-BDC8-FD8593C334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28757" y="4803787"/>
            <a:ext cx="2845512" cy="1402555"/>
          </a:xfrm>
          <a:prstGeom prst="rect">
            <a:avLst/>
          </a:prstGeom>
        </p:spPr>
      </p:pic>
      <p:pic>
        <p:nvPicPr>
          <p:cNvPr id="22" name="Slika 21" descr="Slika, ki vsebuje besede zaprt prostor, računalnik, stroj, medicinska oprema&#10;&#10;Vsebina, ustvarjena z umetno inteligenco, morda ni pravilna.">
            <a:extLst>
              <a:ext uri="{FF2B5EF4-FFF2-40B4-BE49-F238E27FC236}">
                <a16:creationId xmlns:a16="http://schemas.microsoft.com/office/drawing/2014/main" id="{3780894E-038E-336C-3100-D5EF7D8B455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b="3508"/>
          <a:stretch/>
        </p:blipFill>
        <p:spPr>
          <a:xfrm>
            <a:off x="1491900" y="2501051"/>
            <a:ext cx="2799059" cy="2830920"/>
          </a:xfrm>
          <a:prstGeom prst="rect">
            <a:avLst/>
          </a:prstGeom>
        </p:spPr>
      </p:pic>
      <p:sp>
        <p:nvSpPr>
          <p:cNvPr id="24" name="PoljeZBesedilom 23">
            <a:extLst>
              <a:ext uri="{FF2B5EF4-FFF2-40B4-BE49-F238E27FC236}">
                <a16:creationId xmlns:a16="http://schemas.microsoft.com/office/drawing/2014/main" id="{2EB54C92-554F-2A07-F4A3-69AF1D117C88}"/>
              </a:ext>
            </a:extLst>
          </p:cNvPr>
          <p:cNvSpPr txBox="1"/>
          <p:nvPr/>
        </p:nvSpPr>
        <p:spPr>
          <a:xfrm>
            <a:off x="1491901" y="5389838"/>
            <a:ext cx="27990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[D. Gačnik, </a:t>
            </a:r>
            <a:r>
              <a:rPr lang="en-US" sz="1000" i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personal archive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Airbus </a:t>
            </a:r>
            <a:r>
              <a:rPr lang="en-US" sz="1000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UpNext’s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0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ASCEND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sz="10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dvanced </a:t>
            </a:r>
            <a:r>
              <a:rPr lang="en-US" sz="10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uperconducting and </a:t>
            </a:r>
            <a:r>
              <a:rPr lang="en-US" sz="10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ryogenic</a:t>
            </a:r>
            <a:r>
              <a:rPr lang="sl-SI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Experimental </a:t>
            </a:r>
            <a:r>
              <a:rPr lang="en-US" sz="1000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powertrai</a:t>
            </a:r>
            <a:r>
              <a:rPr lang="en-US" sz="1000" b="1" noProof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0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emonstrator]</a:t>
            </a:r>
          </a:p>
        </p:txBody>
      </p:sp>
      <p:cxnSp>
        <p:nvCxnSpPr>
          <p:cNvPr id="27" name="Raven puščični povezovalnik 26">
            <a:extLst>
              <a:ext uri="{FF2B5EF4-FFF2-40B4-BE49-F238E27FC236}">
                <a16:creationId xmlns:a16="http://schemas.microsoft.com/office/drawing/2014/main" id="{98F9CA43-C3E0-F296-F64D-82A6BDF0B453}"/>
              </a:ext>
            </a:extLst>
          </p:cNvPr>
          <p:cNvCxnSpPr/>
          <p:nvPr/>
        </p:nvCxnSpPr>
        <p:spPr>
          <a:xfrm>
            <a:off x="4554415" y="3543300"/>
            <a:ext cx="1325247" cy="0"/>
          </a:xfrm>
          <a:prstGeom prst="straightConnector1">
            <a:avLst/>
          </a:prstGeom>
          <a:ln w="28575">
            <a:solidFill>
              <a:srgbClr val="193C8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oljeZBesedilom 27">
            <a:extLst>
              <a:ext uri="{FF2B5EF4-FFF2-40B4-BE49-F238E27FC236}">
                <a16:creationId xmlns:a16="http://schemas.microsoft.com/office/drawing/2014/main" id="{0C2E81FA-0D5C-715C-5ED1-E08181400033}"/>
              </a:ext>
            </a:extLst>
          </p:cNvPr>
          <p:cNvSpPr txBox="1"/>
          <p:nvPr/>
        </p:nvSpPr>
        <p:spPr>
          <a:xfrm>
            <a:off x="4675178" y="3189039"/>
            <a:ext cx="984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MTE</a:t>
            </a:r>
          </a:p>
        </p:txBody>
      </p:sp>
      <p:pic>
        <p:nvPicPr>
          <p:cNvPr id="4" name="Slika 3" descr="Slika, ki vsebuje besede besedilo, pisava, posnetek zaslona, grafika&#10;&#10;Vsebina, ustvarjena z umetno inteligenco, morda ni pravilna.">
            <a:extLst>
              <a:ext uri="{FF2B5EF4-FFF2-40B4-BE49-F238E27FC236}">
                <a16:creationId xmlns:a16="http://schemas.microsoft.com/office/drawing/2014/main" id="{778D94D9-23CE-EE34-1B56-18882D7B1D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25474" y="5873641"/>
            <a:ext cx="1067797" cy="60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5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24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765B8-A3B1-2B57-5AA7-5675DEF41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CFAF21E3-7E5F-1F31-C62C-7E2098ABE987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jeZBesedilom 5">
                <a:extLst>
                  <a:ext uri="{FF2B5EF4-FFF2-40B4-BE49-F238E27FC236}">
                    <a16:creationId xmlns:a16="http://schemas.microsoft.com/office/drawing/2014/main" id="{AA13196F-CDE6-275B-7B37-3F5A20686CD7}"/>
                  </a:ext>
                </a:extLst>
              </p:cNvPr>
              <p:cNvSpPr txBox="1"/>
              <p:nvPr/>
            </p:nvSpPr>
            <p:spPr>
              <a:xfrm>
                <a:off x="737936" y="1102713"/>
                <a:ext cx="11206414" cy="50345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olidFill>
                      <a:srgbClr val="C00000"/>
                    </a:solidFill>
                    <a:latin typeface="Abadi" panose="020B0604020104020204" pitchFamily="34" charset="0"/>
                  </a:rPr>
                  <a:t>DEVICE-LEVEL OPTIMIZATION:</a:t>
                </a:r>
              </a:p>
              <a:p>
                <a:pPr marL="742950" lvl="1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noProof="0" dirty="0">
                    <a:solidFill>
                      <a:srgbClr val="EB97A3"/>
                    </a:solidFill>
                    <a:latin typeface="Abadi" panose="020B0604020104020204" pitchFamily="34" charset="0"/>
                  </a:rPr>
                  <a:t>operational temperature:</a:t>
                </a:r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00B0F0"/>
                    </a:solidFill>
                    <a:latin typeface="Abadi" panose="020B0604020104020204" pitchFamily="34" charset="0"/>
                  </a:rPr>
                  <a:t>cryogenic</a:t>
                </a:r>
                <a:r>
                  <a:rPr lang="en-US" noProof="0" dirty="0">
                    <a:latin typeface="Abadi" panose="020B0604020104020204" pitchFamily="34" charset="0"/>
                  </a:rPr>
                  <a:t>, </a:t>
                </a:r>
                <a:r>
                  <a:rPr lang="en-US" noProof="0" dirty="0">
                    <a:solidFill>
                      <a:srgbClr val="FFC000"/>
                    </a:solidFill>
                    <a:latin typeface="Abadi" panose="020B0604020104020204" pitchFamily="34" charset="0"/>
                  </a:rPr>
                  <a:t>room-</a:t>
                </a:r>
                <a:r>
                  <a:rPr lang="en-US" noProof="0" dirty="0">
                    <a:latin typeface="Abadi" panose="020B0604020104020204" pitchFamily="34" charset="0"/>
                  </a:rPr>
                  <a:t>, and </a:t>
                </a:r>
                <a:r>
                  <a:rPr lang="en-US" noProof="0" dirty="0">
                    <a:solidFill>
                      <a:srgbClr val="FF0000"/>
                    </a:solidFill>
                    <a:latin typeface="Abadi" panose="020B0604020104020204" pitchFamily="34" charset="0"/>
                  </a:rPr>
                  <a:t>high-</a:t>
                </a:r>
                <a:r>
                  <a:rPr lang="en-US" noProof="0" dirty="0">
                    <a:latin typeface="Abadi" panose="020B0604020104020204" pitchFamily="34" charset="0"/>
                  </a:rPr>
                  <a:t>temperature regimes</a:t>
                </a:r>
              </a:p>
              <a:p>
                <a:pPr marL="742950" lvl="1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MAGNET type</a:t>
                </a:r>
                <a:r>
                  <a:rPr lang="en-US" noProof="0" dirty="0">
                    <a:latin typeface="Abadi" panose="020B0604020104020204" pitchFamily="34" charset="0"/>
                  </a:rPr>
                  <a:t>:</a:t>
                </a:r>
              </a:p>
              <a:p>
                <a:pPr marL="12001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noProof="0" dirty="0">
                    <a:latin typeface="Abadi" panose="020B0604020104020204" pitchFamily="34" charset="0"/>
                  </a:rPr>
                  <a:t>low-T &amp; high-T superconductors</a:t>
                </a:r>
              </a:p>
              <a:p>
                <a:pPr marL="12001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noProof="0" dirty="0">
                    <a:latin typeface="Abadi" panose="020B0604020104020204" pitchFamily="34" charset="0"/>
                  </a:rPr>
                  <a:t>permanent ferromagnets</a:t>
                </a:r>
              </a:p>
              <a:p>
                <a:pPr marL="12001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noProof="0" dirty="0">
                    <a:latin typeface="Abadi" panose="020B0604020104020204" pitchFamily="34" charset="0"/>
                  </a:rPr>
                  <a:t>(electromagnets)</a:t>
                </a:r>
              </a:p>
              <a:p>
                <a:pPr marL="742950" lvl="1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MTE material</a:t>
                </a:r>
                <a:r>
                  <a:rPr lang="en-US" noProof="0" dirty="0">
                    <a:latin typeface="Abadi" panose="020B0604020104020204" pitchFamily="34" charset="0"/>
                  </a:rPr>
                  <a:t>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	</a:t>
                </a:r>
                <a:r>
                  <a:rPr lang="en-US" noProof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optimized </a:t>
                </a:r>
                <a:r>
                  <a:rPr lang="en-US" noProof="0" dirty="0" err="1">
                    <a:solidFill>
                      <a:srgbClr val="193C88"/>
                    </a:solidFill>
                    <a:latin typeface="Abadi" panose="020B0604020104020204" pitchFamily="34" charset="0"/>
                  </a:rPr>
                  <a:t>Seeback</a:t>
                </a:r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coefficient </a:t>
                </a:r>
                <a14:m>
                  <m:oMath xmlns:m="http://schemas.openxmlformats.org/officeDocument/2006/math">
                    <m:r>
                      <a:rPr lang="en-US" i="1" noProof="0">
                        <a:solidFill>
                          <a:srgbClr val="193C88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C00000"/>
                    </a:solidFill>
                    <a:latin typeface="Abadi" panose="020B0604020104020204" pitchFamily="34" charset="0"/>
                  </a:rPr>
                  <a:t>– max. voltage output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	</a:t>
                </a:r>
                <a:r>
                  <a:rPr lang="en-US" noProof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optimized </a:t>
                </a:r>
                <a14:m>
                  <m:oMath xmlns:m="http://schemas.openxmlformats.org/officeDocument/2006/math">
                    <m:r>
                      <a:rPr lang="en-US" i="1" noProof="0">
                        <a:solidFill>
                          <a:srgbClr val="193C88"/>
                        </a:solidFill>
                        <a:latin typeface="Cambria Math" panose="02040503050406030204" pitchFamily="18" charset="0"/>
                      </a:rPr>
                      <m:t>𝑍𝑇</m:t>
                    </m:r>
                  </m:oMath>
                </a14:m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C00000"/>
                    </a:solidFill>
                    <a:latin typeface="Abadi" panose="020B0604020104020204" pitchFamily="34" charset="0"/>
                  </a:rPr>
                  <a:t>–</a:t>
                </a:r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C00000"/>
                    </a:solidFill>
                    <a:latin typeface="Abadi" panose="020B0604020104020204" pitchFamily="34" charset="0"/>
                  </a:rPr>
                  <a:t>max. efficiency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noProof="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noProof="0" dirty="0"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optimized </a:t>
                </a:r>
                <a14:m>
                  <m:oMath xmlns:m="http://schemas.openxmlformats.org/officeDocument/2006/math">
                    <m:r>
                      <a:rPr lang="en-US" b="1" i="1" noProof="0">
                        <a:solidFill>
                          <a:srgbClr val="193C88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1" i="1" noProof="0">
                        <a:solidFill>
                          <a:srgbClr val="193C88"/>
                        </a:solidFill>
                        <a:latin typeface="Cambria Math" panose="02040503050406030204" pitchFamily="18" charset="0"/>
                      </a:rPr>
                      <m:t>𝒁𝑻</m:t>
                    </m:r>
                  </m:oMath>
                </a14:m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solidFill>
                      <a:srgbClr val="C00000"/>
                    </a:solidFill>
                    <a:latin typeface="Abadi" panose="020B0604020104020204" pitchFamily="34" charset="0"/>
                  </a:rPr>
                  <a:t>– best MTE performance!</a:t>
                </a:r>
                <a:endParaRPr lang="en-US" noProof="0" dirty="0">
                  <a:latin typeface="Abadi" panose="020B060402010402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b="1" noProof="0" dirty="0">
                    <a:solidFill>
                      <a:srgbClr val="C00000"/>
                    </a:solidFill>
                    <a:latin typeface="Abadi" panose="020B0604020104020204" pitchFamily="34" charset="0"/>
                  </a:rPr>
                  <a:t>thermal management:</a:t>
                </a:r>
                <a:r>
                  <a:rPr lang="en-US" noProof="0" dirty="0">
                    <a:solidFill>
                      <a:srgbClr val="C00000"/>
                    </a:solidFill>
                    <a:latin typeface="Abadi" panose="020B0604020104020204" pitchFamily="34" charset="0"/>
                  </a:rPr>
                  <a:t> </a:t>
                </a:r>
                <a:r>
                  <a:rPr lang="en-US" noProof="0" dirty="0">
                    <a:latin typeface="Abadi" panose="020B0604020104020204" pitchFamily="34" charset="0"/>
                  </a:rPr>
                  <a:t>magnet-induced, resistive (Joule), and parasitic heat losses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noProof="0" dirty="0">
                    <a:latin typeface="Abadi" panose="020B0604020104020204" pitchFamily="34" charset="0"/>
                  </a:rPr>
                  <a:t>manufacturability: balancing rare earth material costs</a:t>
                </a:r>
              </a:p>
            </p:txBody>
          </p:sp>
        </mc:Choice>
        <mc:Fallback xmlns="">
          <p:sp>
            <p:nvSpPr>
              <p:cNvPr id="6" name="PoljeZBesedilom 5">
                <a:extLst>
                  <a:ext uri="{FF2B5EF4-FFF2-40B4-BE49-F238E27FC236}">
                    <a16:creationId xmlns:a16="http://schemas.microsoft.com/office/drawing/2014/main" id="{AA13196F-CDE6-275B-7B37-3F5A20686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936" y="1102713"/>
                <a:ext cx="11206414" cy="5034583"/>
              </a:xfrm>
              <a:prstGeom prst="rect">
                <a:avLst/>
              </a:prstGeom>
              <a:blipFill>
                <a:blip r:embed="rId2"/>
                <a:stretch>
                  <a:fillRect l="-326" b="-96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esni zaviti oklepaj 4">
            <a:extLst>
              <a:ext uri="{FF2B5EF4-FFF2-40B4-BE49-F238E27FC236}">
                <a16:creationId xmlns:a16="http://schemas.microsoft.com/office/drawing/2014/main" id="{105036B9-C555-7D02-1B1D-8A1EF4BC0841}"/>
              </a:ext>
            </a:extLst>
          </p:cNvPr>
          <p:cNvSpPr/>
          <p:nvPr/>
        </p:nvSpPr>
        <p:spPr>
          <a:xfrm>
            <a:off x="5365363" y="2114550"/>
            <a:ext cx="285750" cy="1548000"/>
          </a:xfrm>
          <a:prstGeom prst="rightBrace">
            <a:avLst/>
          </a:prstGeom>
          <a:ln>
            <a:solidFill>
              <a:srgbClr val="000048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8E78C837-05BF-9C99-5409-3B15768CB992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2 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Magneto-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device</a:t>
            </a:r>
          </a:p>
        </p:txBody>
      </p:sp>
      <p:sp>
        <p:nvSpPr>
          <p:cNvPr id="2" name="PoljeZBesedilom 1">
            <a:extLst>
              <a:ext uri="{FF2B5EF4-FFF2-40B4-BE49-F238E27FC236}">
                <a16:creationId xmlns:a16="http://schemas.microsoft.com/office/drawing/2014/main" id="{50ED5DDD-FC86-DA1D-AF2C-EA4375A541D1}"/>
              </a:ext>
            </a:extLst>
          </p:cNvPr>
          <p:cNvSpPr txBox="1"/>
          <p:nvPr/>
        </p:nvSpPr>
        <p:spPr>
          <a:xfrm>
            <a:off x="9609992" y="5108956"/>
            <a:ext cx="1886437" cy="646331"/>
          </a:xfrm>
          <a:prstGeom prst="rect">
            <a:avLst/>
          </a:prstGeom>
          <a:solidFill>
            <a:srgbClr val="00004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noProof="0" dirty="0">
                <a:solidFill>
                  <a:schemeClr val="bg1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TEMPERATURE-DEPENDENT!</a:t>
            </a:r>
          </a:p>
        </p:txBody>
      </p:sp>
      <p:sp>
        <p:nvSpPr>
          <p:cNvPr id="3" name="PoljeZBesedilom 2">
            <a:extLst>
              <a:ext uri="{FF2B5EF4-FFF2-40B4-BE49-F238E27FC236}">
                <a16:creationId xmlns:a16="http://schemas.microsoft.com/office/drawing/2014/main" id="{BD21AAF3-4E38-1800-1448-2289A29D1633}"/>
              </a:ext>
            </a:extLst>
          </p:cNvPr>
          <p:cNvSpPr txBox="1"/>
          <p:nvPr/>
        </p:nvSpPr>
        <p:spPr>
          <a:xfrm>
            <a:off x="7655709" y="4130414"/>
            <a:ext cx="1886437" cy="646331"/>
          </a:xfrm>
          <a:prstGeom prst="rect">
            <a:avLst/>
          </a:prstGeom>
          <a:solidFill>
            <a:srgbClr val="00004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noProof="0" dirty="0">
                <a:solidFill>
                  <a:schemeClr val="bg1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TEMPERATURE-DEPENDENT!</a:t>
            </a:r>
          </a:p>
        </p:txBody>
      </p:sp>
      <p:sp>
        <p:nvSpPr>
          <p:cNvPr id="4" name="PoljeZBesedilom 3">
            <a:extLst>
              <a:ext uri="{FF2B5EF4-FFF2-40B4-BE49-F238E27FC236}">
                <a16:creationId xmlns:a16="http://schemas.microsoft.com/office/drawing/2014/main" id="{FD4F94B2-7F8D-761A-CAB2-AEBCE58055D1}"/>
              </a:ext>
            </a:extLst>
          </p:cNvPr>
          <p:cNvSpPr txBox="1"/>
          <p:nvPr/>
        </p:nvSpPr>
        <p:spPr>
          <a:xfrm>
            <a:off x="5837118" y="2565384"/>
            <a:ext cx="1886437" cy="646331"/>
          </a:xfrm>
          <a:prstGeom prst="rect">
            <a:avLst/>
          </a:prstGeom>
          <a:solidFill>
            <a:srgbClr val="00004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noProof="0" dirty="0">
                <a:solidFill>
                  <a:schemeClr val="bg1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TEMPERATURE-DEPENDENT!</a:t>
            </a:r>
          </a:p>
        </p:txBody>
      </p:sp>
      <p:sp>
        <p:nvSpPr>
          <p:cNvPr id="8" name="Desni zaviti oklepaj 7">
            <a:extLst>
              <a:ext uri="{FF2B5EF4-FFF2-40B4-BE49-F238E27FC236}">
                <a16:creationId xmlns:a16="http://schemas.microsoft.com/office/drawing/2014/main" id="{5111423D-5249-6454-8DE8-03B5C898DE64}"/>
              </a:ext>
            </a:extLst>
          </p:cNvPr>
          <p:cNvSpPr/>
          <p:nvPr/>
        </p:nvSpPr>
        <p:spPr>
          <a:xfrm>
            <a:off x="7302113" y="3679580"/>
            <a:ext cx="285750" cy="1548000"/>
          </a:xfrm>
          <a:prstGeom prst="rightBrace">
            <a:avLst/>
          </a:prstGeom>
          <a:ln>
            <a:solidFill>
              <a:srgbClr val="000048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8466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  <p:bldP spid="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26DA9-DB41-EDA7-C296-97F9E6FF4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405A3F01-6AE3-C8F0-0A47-9A1A9E960290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1AB32D91-706F-23F4-D45E-4BC49F53CA02}"/>
              </a:ext>
            </a:extLst>
          </p:cNvPr>
          <p:cNvSpPr txBox="1"/>
          <p:nvPr/>
        </p:nvSpPr>
        <p:spPr>
          <a:xfrm>
            <a:off x="737936" y="1102713"/>
            <a:ext cx="10806437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MAGNET type: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~ 2 T </a:t>
            </a: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up to 25 K: </a:t>
            </a:r>
            <a:r>
              <a:rPr lang="en-US" noProof="0" dirty="0">
                <a:latin typeface="Abadi" panose="020B0604020104020204" pitchFamily="34" charset="0"/>
              </a:rPr>
              <a:t>low-T superconducting magnets – 4 K: up to 25 T, 20 K: up to 6 T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~ 2 T </a:t>
            </a: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up to 90 K: </a:t>
            </a:r>
            <a:r>
              <a:rPr lang="en-US" noProof="0" dirty="0">
                <a:latin typeface="Abadi" panose="020B0604020104020204" pitchFamily="34" charset="0"/>
              </a:rPr>
              <a:t>high-T superconducting magnets – 4 K: up to 100 T, 20 K: up to 50 T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rgbClr val="193C88"/>
                </a:solidFill>
                <a:latin typeface="Abadi" panose="020B0604020104020204" pitchFamily="34" charset="0"/>
              </a:rPr>
              <a:t>~1.4 - 2 T </a:t>
            </a: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in all cryogenic regime: </a:t>
            </a:r>
            <a:r>
              <a:rPr lang="en-US" noProof="0" dirty="0">
                <a:latin typeface="Abadi" panose="020B0604020104020204" pitchFamily="34" charset="0"/>
              </a:rPr>
              <a:t>permanent magnets (</a:t>
            </a:r>
            <a:r>
              <a:rPr lang="en-US" noProof="0" dirty="0" err="1">
                <a:latin typeface="Abadi" panose="020B0604020104020204" pitchFamily="34" charset="0"/>
              </a:rPr>
              <a:t>Nd₂Fe</a:t>
            </a:r>
            <a:r>
              <a:rPr lang="en-US" noProof="0" dirty="0">
                <a:latin typeface="Abadi" panose="020B0604020104020204" pitchFamily="34" charset="0"/>
              </a:rPr>
              <a:t>₁₄B, </a:t>
            </a:r>
            <a:r>
              <a:rPr lang="en-US" noProof="0" dirty="0" err="1">
                <a:latin typeface="Abadi" panose="020B0604020104020204" pitchFamily="34" charset="0"/>
              </a:rPr>
              <a:t>SmCo</a:t>
            </a:r>
            <a:r>
              <a:rPr lang="en-US" noProof="0" dirty="0">
                <a:latin typeface="Abadi" panose="020B060402010402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noProof="0" dirty="0">
              <a:solidFill>
                <a:srgbClr val="193C88"/>
              </a:solidFill>
              <a:latin typeface="Abadi" panose="020B0604020104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MTE material: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10 – 100 K: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 Bi &amp; Bi-Sb Alloys</a:t>
            </a:r>
          </a:p>
          <a:p>
            <a:pPr lvl="1">
              <a:lnSpc>
                <a:spcPct val="150000"/>
              </a:lnSpc>
              <a:buClr>
                <a:schemeClr val="tx1"/>
              </a:buClr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			</a:t>
            </a:r>
            <a:r>
              <a:rPr lang="en-US" noProof="0" dirty="0">
                <a:latin typeface="Abadi" panose="020B0604020104020204" pitchFamily="34" charset="0"/>
              </a:rPr>
              <a:t>→ under 5-9 T (anisotropic Fermi surface)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90 – 110 K: 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high-Tc superconductors (</a:t>
            </a:r>
            <a:r>
              <a:rPr lang="en-US" noProof="0" dirty="0" err="1">
                <a:solidFill>
                  <a:srgbClr val="193C88"/>
                </a:solidFill>
                <a:latin typeface="Abadi" panose="020B0604020104020204" pitchFamily="34" charset="0"/>
              </a:rPr>
              <a:t>YBa₂Cu₃O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₇, Bi-2223)</a:t>
            </a:r>
          </a:p>
          <a:p>
            <a:pPr lvl="1">
              <a:buClr>
                <a:schemeClr val="tx1"/>
              </a:buClr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			</a:t>
            </a:r>
            <a:r>
              <a:rPr lang="en-US" noProof="0" dirty="0">
                <a:latin typeface="Abadi" panose="020B0604020104020204" pitchFamily="34" charset="0"/>
              </a:rPr>
              <a:t>→ under 3-8 T (vortex movement in the vortex-liquid phase)</a:t>
            </a:r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noProof="0" dirty="0">
                <a:solidFill>
                  <a:srgbClr val="00B0F0"/>
                </a:solidFill>
                <a:latin typeface="Abadi" panose="020B0604020104020204" pitchFamily="34" charset="0"/>
              </a:rPr>
              <a:t>150 – 300 K: 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topological insulators (</a:t>
            </a:r>
            <a:r>
              <a:rPr lang="en-US" noProof="0" dirty="0" err="1">
                <a:solidFill>
                  <a:srgbClr val="193C88"/>
                </a:solidFill>
                <a:latin typeface="Abadi" panose="020B0604020104020204" pitchFamily="34" charset="0"/>
              </a:rPr>
              <a:t>Bi₂Te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₃, </a:t>
            </a:r>
            <a:r>
              <a:rPr lang="en-US" noProof="0" dirty="0" err="1">
                <a:solidFill>
                  <a:srgbClr val="193C88"/>
                </a:solidFill>
                <a:latin typeface="Abadi" panose="020B0604020104020204" pitchFamily="34" charset="0"/>
              </a:rPr>
              <a:t>Sb₂Te</a:t>
            </a: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₃)</a:t>
            </a:r>
          </a:p>
          <a:p>
            <a:pPr lvl="1">
              <a:buClr>
                <a:schemeClr val="tx1"/>
              </a:buClr>
            </a:pPr>
            <a:r>
              <a:rPr lang="en-US" noProof="0" dirty="0">
                <a:solidFill>
                  <a:srgbClr val="193C88"/>
                </a:solidFill>
                <a:latin typeface="Abadi" panose="020B0604020104020204" pitchFamily="34" charset="0"/>
              </a:rPr>
              <a:t>			</a:t>
            </a:r>
            <a:r>
              <a:rPr lang="en-US" noProof="0" dirty="0">
                <a:latin typeface="Abadi" panose="020B0604020104020204" pitchFamily="34" charset="0"/>
              </a:rPr>
              <a:t>→ under 1-3 T  (spin-momentum-locked surface-state disruption)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3F074F-FFB6-2FA2-DAE0-FBE7E57F084E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3 </a:t>
            </a:r>
            <a:r>
              <a:rPr lang="en-US" sz="2800" i="1" noProof="0" dirty="0">
                <a:solidFill>
                  <a:srgbClr val="00B0F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Cryogenic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magneto-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endParaRPr lang="en-US" sz="2800" i="1" noProof="0" dirty="0">
              <a:solidFill>
                <a:srgbClr val="193C88"/>
              </a:solidFill>
              <a:latin typeface="Adobe Thai" panose="02040503050201020203" pitchFamily="18" charset="-34"/>
              <a:cs typeface="Adobe Thai" panose="02040503050201020203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97420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82765-B679-5B08-4E90-4C5F26A3F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2DCFF871-CA96-B0C1-F900-72EE3EB67AD8}"/>
              </a:ext>
            </a:extLst>
          </p:cNvPr>
          <p:cNvSpPr txBox="1"/>
          <p:nvPr/>
        </p:nvSpPr>
        <p:spPr>
          <a:xfrm>
            <a:off x="10818423" y="6197068"/>
            <a:ext cx="725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9269DC6B-0EB9-9B4C-8C9F-2F4D2B65278D}" type="slidenum">
              <a:rPr lang="en-US" sz="1400" b="0" i="1" noProof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US" sz="1400" b="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Slika 23" descr="Slika, ki vsebuje besede besedilo, diagram, vrstica, grafični prikaz&#10;&#10;Vsebina, ustvarjena z umetno inteligenco, morda ni pravilna.">
            <a:extLst>
              <a:ext uri="{FF2B5EF4-FFF2-40B4-BE49-F238E27FC236}">
                <a16:creationId xmlns:a16="http://schemas.microsoft.com/office/drawing/2014/main" id="{70D310AF-93BE-6348-60CB-BFD576157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977" y="1552695"/>
            <a:ext cx="5400000" cy="4132276"/>
          </a:xfrm>
          <a:prstGeom prst="rect">
            <a:avLst/>
          </a:prstGeom>
        </p:spPr>
      </p:pic>
      <p:pic>
        <p:nvPicPr>
          <p:cNvPr id="26" name="Slika 25" descr="Slika, ki vsebuje besede besedilo, diagram, vrstica, grafični prikaz&#10;&#10;Vsebina, ustvarjena z umetno inteligenco, morda ni pravilna.">
            <a:extLst>
              <a:ext uri="{FF2B5EF4-FFF2-40B4-BE49-F238E27FC236}">
                <a16:creationId xmlns:a16="http://schemas.microsoft.com/office/drawing/2014/main" id="{D1C1FC13-31BE-DBD7-0A42-B7363CBCC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977" y="1575980"/>
            <a:ext cx="5400000" cy="41322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PoljeZBesedilom 26">
                <a:extLst>
                  <a:ext uri="{FF2B5EF4-FFF2-40B4-BE49-F238E27FC236}">
                    <a16:creationId xmlns:a16="http://schemas.microsoft.com/office/drawing/2014/main" id="{2DA6CB36-FE86-5801-AA9A-01BB33DC8FEA}"/>
                  </a:ext>
                </a:extLst>
              </p:cNvPr>
              <p:cNvSpPr txBox="1"/>
              <p:nvPr/>
            </p:nvSpPr>
            <p:spPr>
              <a:xfrm>
                <a:off x="737936" y="1102713"/>
                <a:ext cx="9968164" cy="4641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MTE material – tailored to temperature range, </a:t>
                </a:r>
                <a14:m>
                  <m:oMath xmlns:m="http://schemas.openxmlformats.org/officeDocument/2006/math">
                    <m:r>
                      <a:rPr lang="en-US" b="1" i="1" noProof="0" smtClean="0">
                        <a:solidFill>
                          <a:srgbClr val="193C88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1" i="1" noProof="0">
                        <a:solidFill>
                          <a:srgbClr val="193C88"/>
                        </a:solidFill>
                        <a:latin typeface="Cambria Math" panose="02040503050406030204" pitchFamily="18" charset="0"/>
                      </a:rPr>
                      <m:t>𝒁𝑻</m:t>
                    </m:r>
                  </m:oMath>
                </a14:m>
                <a:r>
                  <a:rPr lang="en-US" b="1" noProof="0" dirty="0">
                    <a:solidFill>
                      <a:srgbClr val="193C88"/>
                    </a:solidFill>
                    <a:latin typeface="Abadi" panose="020B0604020104020204" pitchFamily="34" charset="0"/>
                  </a:rPr>
                  <a:t> optimization, and applied magnetic field</a:t>
                </a:r>
                <a:endParaRPr lang="en-US" noProof="0" dirty="0">
                  <a:solidFill>
                    <a:srgbClr val="193C88"/>
                  </a:solidFill>
                  <a:latin typeface="Abadi" panose="020B0604020104020204" pitchFamily="34" charset="0"/>
                </a:endParaRPr>
              </a:p>
            </p:txBody>
          </p:sp>
        </mc:Choice>
        <mc:Fallback xmlns="">
          <p:sp>
            <p:nvSpPr>
              <p:cNvPr id="27" name="PoljeZBesedilom 26">
                <a:extLst>
                  <a:ext uri="{FF2B5EF4-FFF2-40B4-BE49-F238E27FC236}">
                    <a16:creationId xmlns:a16="http://schemas.microsoft.com/office/drawing/2014/main" id="{2DA6CB36-FE86-5801-AA9A-01BB33DC8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936" y="1102713"/>
                <a:ext cx="9968164" cy="464101"/>
              </a:xfrm>
              <a:prstGeom prst="rect">
                <a:avLst/>
              </a:prstGeom>
              <a:blipFill>
                <a:blip r:embed="rId4"/>
                <a:stretch>
                  <a:fillRect l="-367" b="-2105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itle 1">
            <a:extLst>
              <a:ext uri="{FF2B5EF4-FFF2-40B4-BE49-F238E27FC236}">
                <a16:creationId xmlns:a16="http://schemas.microsoft.com/office/drawing/2014/main" id="{9E514850-357F-5C8B-E52E-EE3A4C0D066D}"/>
              </a:ext>
            </a:extLst>
          </p:cNvPr>
          <p:cNvSpPr txBox="1">
            <a:spLocks/>
          </p:cNvSpPr>
          <p:nvPr/>
        </p:nvSpPr>
        <p:spPr>
          <a:xfrm>
            <a:off x="516922" y="319865"/>
            <a:ext cx="10979507" cy="4027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noProof="0" dirty="0">
                <a:latin typeface="Adobe Thai" panose="02040503050201020203" pitchFamily="18" charset="-34"/>
                <a:cs typeface="Adobe Thai" panose="02040503050201020203" pitchFamily="18" charset="-34"/>
              </a:rPr>
              <a:t>3 </a:t>
            </a:r>
            <a:r>
              <a:rPr lang="en-US" sz="2800" i="1" noProof="0" dirty="0">
                <a:solidFill>
                  <a:srgbClr val="00B0F0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Cryogenic</a:t>
            </a:r>
            <a:r>
              <a:rPr lang="en-US" sz="2800" i="1" noProof="0" dirty="0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 magneto-</a:t>
            </a:r>
            <a:r>
              <a:rPr lang="en-US" sz="2800" i="1" noProof="0" dirty="0" err="1">
                <a:solidFill>
                  <a:srgbClr val="193C88"/>
                </a:solidFill>
                <a:latin typeface="Adobe Thai" panose="02040503050201020203" pitchFamily="18" charset="-34"/>
                <a:cs typeface="Adobe Thai" panose="02040503050201020203" pitchFamily="18" charset="-34"/>
              </a:rPr>
              <a:t>thermoelectrics</a:t>
            </a:r>
            <a:endParaRPr lang="en-US" sz="2800" i="1" noProof="0" dirty="0">
              <a:solidFill>
                <a:srgbClr val="193C88"/>
              </a:solidFill>
              <a:latin typeface="Adobe Thai" panose="02040503050201020203" pitchFamily="18" charset="-34"/>
              <a:cs typeface="Adobe Thai" panose="02040503050201020203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10270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FS_slo" id="{F105A181-DBD9-E448-95AF-1DE818D12817}" vid="{CBF29784-6D3A-6841-B6DC-DABBF23DB1BE}"/>
    </a:ext>
  </a:extLst>
</a:theme>
</file>

<file path=ppt/theme/theme10.xml><?xml version="1.0" encoding="utf-8"?>
<a:theme xmlns:a="http://schemas.openxmlformats.org/drawingml/2006/main" name="Aims and objectiv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Research metodolog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Conclus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vo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etode del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oretična izhodišč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Rezultati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Zaključe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Research proble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Research proble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1654</TotalTime>
  <Words>1690</Words>
  <Application>Microsoft Office PowerPoint</Application>
  <PresentationFormat>Širokozaslonsko</PresentationFormat>
  <Paragraphs>263</Paragraphs>
  <Slides>19</Slides>
  <Notes>0</Notes>
  <HiddenSlides>2</HiddenSlides>
  <MMClips>0</MMClips>
  <ScaleCrop>false</ScaleCrop>
  <HeadingPairs>
    <vt:vector size="6" baseType="variant">
      <vt:variant>
        <vt:lpstr>Uporabljene pisave</vt:lpstr>
      </vt:variant>
      <vt:variant>
        <vt:i4>14</vt:i4>
      </vt:variant>
      <vt:variant>
        <vt:lpstr>Tema</vt:lpstr>
      </vt:variant>
      <vt:variant>
        <vt:i4>12</vt:i4>
      </vt:variant>
      <vt:variant>
        <vt:lpstr>Naslovi diapozitivov</vt:lpstr>
      </vt:variant>
      <vt:variant>
        <vt:i4>19</vt:i4>
      </vt:variant>
    </vt:vector>
  </HeadingPairs>
  <TitlesOfParts>
    <vt:vector size="45" baseType="lpstr">
      <vt:lpstr>Abadi</vt:lpstr>
      <vt:lpstr>Abadi Extra Light</vt:lpstr>
      <vt:lpstr>Acumin Pro Thin</vt:lpstr>
      <vt:lpstr>Adobe Thai</vt:lpstr>
      <vt:lpstr>Aptos</vt:lpstr>
      <vt:lpstr>Arial</vt:lpstr>
      <vt:lpstr>Calibri</vt:lpstr>
      <vt:lpstr>Cambria Math</vt:lpstr>
      <vt:lpstr>ElsevierGulliver</vt:lpstr>
      <vt:lpstr>Harding</vt:lpstr>
      <vt:lpstr>Helvetica</vt:lpstr>
      <vt:lpstr>Helvetica Light</vt:lpstr>
      <vt:lpstr>Times New Roman</vt:lpstr>
      <vt:lpstr>Wingdings</vt:lpstr>
      <vt:lpstr>Office Theme</vt:lpstr>
      <vt:lpstr>Uvod</vt:lpstr>
      <vt:lpstr>Metode dela</vt:lpstr>
      <vt:lpstr>Teoretična izhodišča</vt:lpstr>
      <vt:lpstr>Rezultati</vt:lpstr>
      <vt:lpstr>Zaključek</vt:lpstr>
      <vt:lpstr>Custom Design</vt:lpstr>
      <vt:lpstr>Research problem</vt:lpstr>
      <vt:lpstr>1_Research problem</vt:lpstr>
      <vt:lpstr>Aims and objectives</vt:lpstr>
      <vt:lpstr>Research metodology</vt:lpstr>
      <vt:lpstr>Conclusion</vt:lpstr>
      <vt:lpstr>Magneto-Thermoelectrics in Cryogenic, Room, and High-Temperature Regimes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Thank you.</vt:lpstr>
      <vt:lpstr>PowerPointova predstavitev</vt:lpstr>
      <vt:lpstr>PowerPointova predstavitev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Akademski zbor FS 2020</dc:title>
  <dc:creator>Mateja Omerzel</dc:creator>
  <cp:lastModifiedBy>Gačnik, Darja</cp:lastModifiedBy>
  <cp:revision>212</cp:revision>
  <dcterms:created xsi:type="dcterms:W3CDTF">2022-04-12T06:46:48Z</dcterms:created>
  <dcterms:modified xsi:type="dcterms:W3CDTF">2025-02-11T13:22:46Z</dcterms:modified>
</cp:coreProperties>
</file>