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sldIdLst>
    <p:sldId id="265" r:id="rId5"/>
  </p:sldIdLst>
  <p:sldSz cx="21386800" cy="30243463"/>
  <p:notesSz cx="6858000" cy="9144000"/>
  <p:defaultTextStyle>
    <a:defPPr>
      <a:defRPr lang="en-US"/>
    </a:defPPr>
    <a:lvl1pPr marL="0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5128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0257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5385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0513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75642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0770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25899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1027" algn="l" defTabSz="295025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BA0E86-9074-468E-9453-7D0F8AF70636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526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8FA"/>
    <a:srgbClr val="FAFCFD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41" autoAdjust="0"/>
    <p:restoredTop sz="94975" autoAdjust="0"/>
  </p:normalViewPr>
  <p:slideViewPr>
    <p:cSldViewPr>
      <p:cViewPr>
        <p:scale>
          <a:sx n="33" d="100"/>
          <a:sy n="33" d="100"/>
        </p:scale>
        <p:origin x="3264" y="-498"/>
      </p:cViewPr>
      <p:guideLst>
        <p:guide orient="horz" pos="9526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5009E1A-C0F2-7C27-E2B0-6C02BEB792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9915" y="11485"/>
            <a:ext cx="16210669" cy="30220491"/>
          </a:xfrm>
          <a:prstGeom prst="rect">
            <a:avLst/>
          </a:prstGeom>
        </p:spPr>
      </p:pic>
      <p:pic>
        <p:nvPicPr>
          <p:cNvPr id="11" name="Picture 10" descr="A blue surface with white dots&#10;&#10;Description automatically generated">
            <a:extLst>
              <a:ext uri="{FF2B5EF4-FFF2-40B4-BE49-F238E27FC236}">
                <a16:creationId xmlns:a16="http://schemas.microsoft.com/office/drawing/2014/main" id="{912763C6-5B2C-CE6A-6870-C7D5163895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4"/>
          <a:stretch/>
        </p:blipFill>
        <p:spPr>
          <a:xfrm>
            <a:off x="0" y="0"/>
            <a:ext cx="21422592" cy="3024336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EE3F4132-9094-9E37-0C75-910984CA0E96}"/>
              </a:ext>
            </a:extLst>
          </p:cNvPr>
          <p:cNvSpPr txBox="1">
            <a:spLocks/>
          </p:cNvSpPr>
          <p:nvPr userDrawn="1"/>
        </p:nvSpPr>
        <p:spPr>
          <a:xfrm>
            <a:off x="5940872" y="29595339"/>
            <a:ext cx="9505056" cy="432048"/>
          </a:xfrm>
          <a:prstGeom prst="rect">
            <a:avLst/>
          </a:prstGeom>
        </p:spPr>
        <p:txBody>
          <a:bodyPr vert="horz" lIns="295026" tIns="147513" rIns="295026" bIns="147513" rtlCol="0" anchor="ctr">
            <a:noAutofit/>
          </a:bodyPr>
          <a:lstStyle>
            <a:lvl1pPr algn="ctr" defTabSz="2950257" rtl="0" eaLnBrk="1" latinLnBrk="0" hangingPunct="1">
              <a:spcBef>
                <a:spcPct val="0"/>
              </a:spcBef>
              <a:buNone/>
              <a:defRPr sz="1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Technology Conference 2024</a:t>
            </a:r>
          </a:p>
        </p:txBody>
      </p:sp>
    </p:spTree>
    <p:extLst>
      <p:ext uri="{BB962C8B-B14F-4D97-AF65-F5344CB8AC3E}">
        <p14:creationId xmlns:p14="http://schemas.microsoft.com/office/powerpoint/2010/main" val="310918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B36A0E-9218-4AF9-47DC-70DCFF43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025" y="1609725"/>
            <a:ext cx="18446750" cy="584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9F4E9-2ADE-A650-FC9C-107BCA625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0025" y="8050213"/>
            <a:ext cx="18446750" cy="1918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9C269-8117-90D2-013A-B0A80D296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025" y="28030488"/>
            <a:ext cx="4811713" cy="1611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D2283D-DAE4-46A9-98BD-30B57802C64A}" type="datetimeFigureOut">
              <a:rPr lang="nl-NL" smtClean="0"/>
              <a:t>22-10-2025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D23B1-198C-2FCF-099D-04DA85AC7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85013" y="28030488"/>
            <a:ext cx="7216775" cy="1611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750BF-0349-1221-7ED6-ED647E2FD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105063" y="28030488"/>
            <a:ext cx="4811712" cy="1611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F54C0A-BFC0-4429-A44B-83F8E1584E5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04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6.png"/><Relationship Id="rId26" Type="http://schemas.openxmlformats.org/officeDocument/2006/relationships/image" Target="../media/image21.png"/><Relationship Id="rId3" Type="http://schemas.openxmlformats.org/officeDocument/2006/relationships/image" Target="../media/image4.png"/><Relationship Id="rId21" Type="http://schemas.microsoft.com/office/2007/relationships/hdphoto" Target="../media/hdphoto4.wdp"/><Relationship Id="rId34" Type="http://schemas.openxmlformats.org/officeDocument/2006/relationships/image" Target="../media/image27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5.png"/><Relationship Id="rId25" Type="http://schemas.microsoft.com/office/2007/relationships/hdphoto" Target="../media/hdphoto6.wdp"/><Relationship Id="rId33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microsoft.com/office/2007/relationships/hdphoto" Target="../media/hdphoto3.wdp"/><Relationship Id="rId20" Type="http://schemas.openxmlformats.org/officeDocument/2006/relationships/image" Target="../media/image18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0.png"/><Relationship Id="rId32" Type="http://schemas.openxmlformats.org/officeDocument/2006/relationships/image" Target="../media/image25.png"/><Relationship Id="rId5" Type="http://schemas.microsoft.com/office/2007/relationships/hdphoto" Target="../media/hdphoto1.wdp"/><Relationship Id="rId15" Type="http://schemas.openxmlformats.org/officeDocument/2006/relationships/image" Target="../media/image14.png"/><Relationship Id="rId23" Type="http://schemas.microsoft.com/office/2007/relationships/hdphoto" Target="../media/hdphoto5.wdp"/><Relationship Id="rId36" Type="http://schemas.openxmlformats.org/officeDocument/2006/relationships/image" Target="../media/image29.png"/><Relationship Id="rId10" Type="http://schemas.openxmlformats.org/officeDocument/2006/relationships/image" Target="../media/image10.png"/><Relationship Id="rId19" Type="http://schemas.openxmlformats.org/officeDocument/2006/relationships/image" Target="../media/image17.png"/><Relationship Id="rId31" Type="http://schemas.openxmlformats.org/officeDocument/2006/relationships/image" Target="../media/image23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microsoft.com/office/2007/relationships/hdphoto" Target="../media/hdphoto2.wdp"/><Relationship Id="rId22" Type="http://schemas.openxmlformats.org/officeDocument/2006/relationships/image" Target="../media/image19.png"/><Relationship Id="rId30" Type="http://schemas.openxmlformats.org/officeDocument/2006/relationships/image" Target="../media/image22.png"/><Relationship Id="rId35" Type="http://schemas.openxmlformats.org/officeDocument/2006/relationships/image" Target="../media/image28.png"/><Relationship Id="rId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160">
            <a:extLst>
              <a:ext uri="{FF2B5EF4-FFF2-40B4-BE49-F238E27FC236}">
                <a16:creationId xmlns:a16="http://schemas.microsoft.com/office/drawing/2014/main" id="{71BFC204-4A3A-8573-7D51-204EEE3C4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63" y="26496870"/>
            <a:ext cx="5049149" cy="1943286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id="{CE0BB0AE-912D-18EE-F973-102C66BEFC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02"/>
          <a:stretch/>
        </p:blipFill>
        <p:spPr>
          <a:xfrm>
            <a:off x="842646" y="24080439"/>
            <a:ext cx="4064194" cy="762372"/>
          </a:xfrm>
          <a:prstGeom prst="rect">
            <a:avLst/>
          </a:prstGeom>
        </p:spPr>
      </p:pic>
      <p:pic>
        <p:nvPicPr>
          <p:cNvPr id="134" name="Grafik 31">
            <a:extLst>
              <a:ext uri="{FF2B5EF4-FFF2-40B4-BE49-F238E27FC236}">
                <a16:creationId xmlns:a16="http://schemas.microsoft.com/office/drawing/2014/main" id="{51F30A1D-BCE1-910E-A041-2ED472E233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2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01" t="23750" r="40899" b="16401"/>
          <a:stretch/>
        </p:blipFill>
        <p:spPr>
          <a:xfrm>
            <a:off x="3645948" y="18280395"/>
            <a:ext cx="1952868" cy="21002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226B6EC-3586-FBD3-12D3-BFC47206F130}"/>
              </a:ext>
            </a:extLst>
          </p:cNvPr>
          <p:cNvSpPr/>
          <p:nvPr/>
        </p:nvSpPr>
        <p:spPr>
          <a:xfrm>
            <a:off x="544880" y="3958394"/>
            <a:ext cx="20301648" cy="407181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676CFD-2DA4-59D4-611B-405FBC4027B1}"/>
              </a:ext>
            </a:extLst>
          </p:cNvPr>
          <p:cNvSpPr txBox="1"/>
          <p:nvPr/>
        </p:nvSpPr>
        <p:spPr>
          <a:xfrm>
            <a:off x="540272" y="29094623"/>
            <a:ext cx="203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authors would like to thank : VDL ETG and the Department of Accelerator Technology at PSI for their ongoing commitment and support.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8CF6A5-0C8F-F54F-0F08-694EF91FDDAA}"/>
              </a:ext>
            </a:extLst>
          </p:cNvPr>
          <p:cNvSpPr txBox="1"/>
          <p:nvPr/>
        </p:nvSpPr>
        <p:spPr>
          <a:xfrm>
            <a:off x="620760" y="4032499"/>
            <a:ext cx="94032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Cryocoolers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increasingly favored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cooling superconducting components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an efficient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heat transfer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between both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is crucial for ensuring the thermal stability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of the superconductor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VDL ETG and PSI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 an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efficient and passive thermal link for cryogenic systems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used in accelerators, gantries, space, and industrial applications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Aim of the study: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Design, model, build, test and apply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Pulsating Heat Pipes (PHPs)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cryocooler-based HTS coil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8AA1E4-D8A5-6B47-3738-FA52A3C831AC}"/>
              </a:ext>
            </a:extLst>
          </p:cNvPr>
          <p:cNvSpPr txBox="1"/>
          <p:nvPr/>
        </p:nvSpPr>
        <p:spPr>
          <a:xfrm>
            <a:off x="11526865" y="24720275"/>
            <a:ext cx="93150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Neon PHPs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designed and manufactured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Experimental setup dedicated to PHP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characterizations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built at PSI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Characterization campaigns were used to define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optimal parameters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correlations for predicting their performance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Two neon PHPs in parallel were operated simultaneously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the evaporators integrated into the coil supports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Thermal resistance reduction of nearly 80%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compared to a copper rod of the same adiabatic length and cross-section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First PHP application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to our knowledge,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to cool and operate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cryocooler-based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insulated and non-insulated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HTS coils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el 3">
            <a:extLst>
              <a:ext uri="{FF2B5EF4-FFF2-40B4-BE49-F238E27FC236}">
                <a16:creationId xmlns:a16="http://schemas.microsoft.com/office/drawing/2014/main" id="{370988EB-AFCA-C1A2-081F-09F6C1F1F9D2}"/>
              </a:ext>
            </a:extLst>
          </p:cNvPr>
          <p:cNvSpPr txBox="1">
            <a:spLocks/>
          </p:cNvSpPr>
          <p:nvPr/>
        </p:nvSpPr>
        <p:spPr>
          <a:xfrm>
            <a:off x="3112624" y="2188153"/>
            <a:ext cx="19010112" cy="648217"/>
          </a:xfrm>
          <a:prstGeom prst="rect">
            <a:avLst/>
          </a:prstGeom>
          <a:noFill/>
          <a:ln>
            <a:noFill/>
          </a:ln>
        </p:spPr>
        <p:txBody>
          <a:bodyPr vert="horz" lIns="216000" tIns="108000" rIns="216000" bIns="108000" rtlCol="0" anchor="ctr">
            <a:noAutofit/>
          </a:bodyPr>
          <a:lstStyle>
            <a:lvl1pPr algn="ctr" defTabSz="2950257" rtl="0" eaLnBrk="1" latinLnBrk="0" hangingPunct="1">
              <a:spcBef>
                <a:spcPct val="0"/>
              </a:spcBef>
              <a:buNone/>
              <a:defRPr sz="1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Q. Gorit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1,2)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A. Brem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M. Duda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H. Garcia Rodriges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J. Kosse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J. C. Maris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1,2)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R. Riccioli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S. Sanfillipo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Y. M. Studer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2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and C. Zoller</a:t>
            </a:r>
            <a:r>
              <a:rPr lang="en-US" sz="22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endParaRPr lang="en-US" sz="22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l"/>
            <a:r>
              <a:rPr lang="en-US" sz="20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1)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Department of Accelerator Technology, Paul Scherrer </a:t>
            </a:r>
            <a:r>
              <a:rPr lang="en-US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Institut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5232 </a:t>
            </a:r>
            <a:r>
              <a:rPr lang="en-US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Villigen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PSI, Switzerland</a:t>
            </a:r>
          </a:p>
          <a:p>
            <a:pPr algn="l"/>
            <a:r>
              <a:rPr lang="en-US" sz="20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2)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VDL ETG Technology &amp; Development B.V., De </a:t>
            </a:r>
            <a:r>
              <a:rPr lang="en-US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Schakel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22, 5651 GH, Eindhoven, The Netherlands</a:t>
            </a:r>
          </a:p>
        </p:txBody>
      </p:sp>
      <p:sp>
        <p:nvSpPr>
          <p:cNvPr id="18" name="Titel 3">
            <a:extLst>
              <a:ext uri="{FF2B5EF4-FFF2-40B4-BE49-F238E27FC236}">
                <a16:creationId xmlns:a16="http://schemas.microsoft.com/office/drawing/2014/main" id="{DC630812-A073-B5A2-EFD2-34547610ADBF}"/>
              </a:ext>
            </a:extLst>
          </p:cNvPr>
          <p:cNvSpPr txBox="1">
            <a:spLocks/>
          </p:cNvSpPr>
          <p:nvPr/>
        </p:nvSpPr>
        <p:spPr>
          <a:xfrm>
            <a:off x="2544131" y="647688"/>
            <a:ext cx="15380291" cy="1108023"/>
          </a:xfrm>
          <a:prstGeom prst="rect">
            <a:avLst/>
          </a:prstGeom>
          <a:noFill/>
          <a:ln w="57150">
            <a:noFill/>
          </a:ln>
        </p:spPr>
        <p:txBody>
          <a:bodyPr vert="horz" lIns="295026" tIns="147513" rIns="295026" bIns="147513" rtlCol="0" anchor="ctr">
            <a:noAutofit/>
          </a:bodyPr>
          <a:lstStyle>
            <a:lvl1pPr algn="ctr" defTabSz="2950257" rtl="0" eaLnBrk="1" latinLnBrk="0" hangingPunct="1">
              <a:spcBef>
                <a:spcPct val="0"/>
              </a:spcBef>
              <a:buNone/>
              <a:defRPr sz="1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PULSATING HEAT PIPES: APPLICATION TO HTS COILS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C23E7A-D39F-F853-10CF-3626CB3F9E4D}"/>
              </a:ext>
            </a:extLst>
          </p:cNvPr>
          <p:cNvSpPr/>
          <p:nvPr/>
        </p:nvSpPr>
        <p:spPr>
          <a:xfrm>
            <a:off x="552755" y="9068271"/>
            <a:ext cx="4812053" cy="731329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5C36BE-2F53-D537-0CD0-7D4E9D40FC91}"/>
              </a:ext>
            </a:extLst>
          </p:cNvPr>
          <p:cNvSpPr/>
          <p:nvPr/>
        </p:nvSpPr>
        <p:spPr>
          <a:xfrm>
            <a:off x="530914" y="17353979"/>
            <a:ext cx="10824196" cy="114973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65E644-5113-9985-1086-AF333BF04D88}"/>
              </a:ext>
            </a:extLst>
          </p:cNvPr>
          <p:cNvSpPr txBox="1"/>
          <p:nvPr/>
        </p:nvSpPr>
        <p:spPr>
          <a:xfrm>
            <a:off x="543912" y="11449323"/>
            <a:ext cx="1453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Design: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8A3F55-CF06-7AF2-66EF-E45A9A5257BD}"/>
              </a:ext>
            </a:extLst>
          </p:cNvPr>
          <p:cNvSpPr txBox="1"/>
          <p:nvPr/>
        </p:nvSpPr>
        <p:spPr>
          <a:xfrm>
            <a:off x="7741072" y="8929043"/>
            <a:ext cx="469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Testing facility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80FC6D-ED67-B4E7-64D7-596EA4B6A25E}"/>
              </a:ext>
            </a:extLst>
          </p:cNvPr>
          <p:cNvSpPr/>
          <p:nvPr/>
        </p:nvSpPr>
        <p:spPr>
          <a:xfrm>
            <a:off x="5508824" y="9032577"/>
            <a:ext cx="6940359" cy="731329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BAB1A8-E6B3-D22B-C49D-1A424EF075E8}"/>
              </a:ext>
            </a:extLst>
          </p:cNvPr>
          <p:cNvSpPr/>
          <p:nvPr/>
        </p:nvSpPr>
        <p:spPr>
          <a:xfrm>
            <a:off x="12586458" y="9054346"/>
            <a:ext cx="8224895" cy="72915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009C7C5-DDAD-6100-44FE-7CA7DE02C67B}"/>
              </a:ext>
            </a:extLst>
          </p:cNvPr>
          <p:cNvSpPr/>
          <p:nvPr/>
        </p:nvSpPr>
        <p:spPr>
          <a:xfrm>
            <a:off x="11495247" y="17396938"/>
            <a:ext cx="9380088" cy="62615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75A393-088A-954F-BE42-4CCCE57885A7}"/>
              </a:ext>
            </a:extLst>
          </p:cNvPr>
          <p:cNvSpPr txBox="1"/>
          <p:nvPr/>
        </p:nvSpPr>
        <p:spPr>
          <a:xfrm>
            <a:off x="12586458" y="9043442"/>
            <a:ext cx="706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Experiments: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Step-wise heating mode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E8491B-00F8-769A-8C56-9E85845ED3BF}"/>
              </a:ext>
            </a:extLst>
          </p:cNvPr>
          <p:cNvSpPr txBox="1"/>
          <p:nvPr/>
        </p:nvSpPr>
        <p:spPr>
          <a:xfrm>
            <a:off x="16670064" y="13421990"/>
            <a:ext cx="409758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b="1" dirty="0"/>
              <a:t>Parametric study: </a:t>
            </a:r>
            <a:r>
              <a:rPr lang="en-US" sz="2400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Effect of heat load, liquid volume fraction (filling ratio), condenser temperature and number of turns on thermal resistance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Optimal parameters identified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Dry-out conditions identified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Correlations determined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41CEEF-A9CD-711A-B9FC-A9BE4A2EBC09}"/>
              </a:ext>
            </a:extLst>
          </p:cNvPr>
          <p:cNvSpPr/>
          <p:nvPr/>
        </p:nvSpPr>
        <p:spPr>
          <a:xfrm>
            <a:off x="5652840" y="29587744"/>
            <a:ext cx="10729192" cy="481953"/>
          </a:xfrm>
          <a:prstGeom prst="rect">
            <a:avLst/>
          </a:prstGeom>
          <a:solidFill>
            <a:srgbClr val="FAFC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European Cryogenics Days 2025 and the Cryogenics Heat and Mass Transfer Workshop 2025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7" name="Picture 36" descr="A white circle with a black background&#10;&#10;AI-generated content may be incorrect.">
            <a:extLst>
              <a:ext uri="{FF2B5EF4-FFF2-40B4-BE49-F238E27FC236}">
                <a16:creationId xmlns:a16="http://schemas.microsoft.com/office/drawing/2014/main" id="{E31DAF39-B0A5-A391-F349-2F6E2268AB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064" y="51"/>
            <a:ext cx="4013318" cy="247747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D29E95F-2878-8EC9-E81E-CCFC1A5AE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72226" y="9540375"/>
            <a:ext cx="8095420" cy="367335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F9FA803-EF4C-52C4-4925-F7B4E4EBE11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680" b="5561"/>
          <a:stretch/>
        </p:blipFill>
        <p:spPr>
          <a:xfrm>
            <a:off x="929682" y="11973842"/>
            <a:ext cx="4003078" cy="437202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032C9D8-7B03-23DA-8F3D-8BA55B2AE2BF}"/>
              </a:ext>
            </a:extLst>
          </p:cNvPr>
          <p:cNvGrpSpPr/>
          <p:nvPr/>
        </p:nvGrpSpPr>
        <p:grpSpPr>
          <a:xfrm>
            <a:off x="12644551" y="13105507"/>
            <a:ext cx="4025513" cy="3181639"/>
            <a:chOff x="12644551" y="13105507"/>
            <a:chExt cx="4025513" cy="3181639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9F6AC15-6028-A029-1DBB-4BA59F66F0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8578"/>
            <a:stretch/>
          </p:blipFill>
          <p:spPr>
            <a:xfrm>
              <a:off x="12644551" y="13105507"/>
              <a:ext cx="4025513" cy="3181639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5B8C74D-D17F-3E40-511A-4AE441712928}"/>
                </a:ext>
              </a:extLst>
            </p:cNvPr>
            <p:cNvSpPr/>
            <p:nvPr/>
          </p:nvSpPr>
          <p:spPr>
            <a:xfrm>
              <a:off x="14869864" y="15706114"/>
              <a:ext cx="187654" cy="229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F709B0BE-3948-31A8-FA86-212072DB734B}"/>
              </a:ext>
            </a:extLst>
          </p:cNvPr>
          <p:cNvSpPr txBox="1"/>
          <p:nvPr/>
        </p:nvSpPr>
        <p:spPr>
          <a:xfrm>
            <a:off x="514183" y="9056149"/>
            <a:ext cx="49767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Principle: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Transfer heat from an evaporator to a condenser using thermally driven two-phase flow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Gain: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thermal resistance, weight and bulk, possibility to operate without gravity and to be used as thermal switch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0629F73-0C28-4D26-EE48-B075618BBDCC}"/>
              </a:ext>
            </a:extLst>
          </p:cNvPr>
          <p:cNvSpPr txBox="1"/>
          <p:nvPr/>
        </p:nvSpPr>
        <p:spPr>
          <a:xfrm>
            <a:off x="6166063" y="12582287"/>
            <a:ext cx="469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Hydraulic system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D80F74C8-711C-2DF6-C089-1396BE4412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6642" y="11377315"/>
            <a:ext cx="1793326" cy="576873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91E15D87-56FC-1155-AB91-2B1F1E841F7D}"/>
              </a:ext>
            </a:extLst>
          </p:cNvPr>
          <p:cNvSpPr txBox="1"/>
          <p:nvPr/>
        </p:nvSpPr>
        <p:spPr>
          <a:xfrm>
            <a:off x="10314248" y="12582287"/>
            <a:ext cx="469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CB2512D2-8079-B869-DAEF-938161D29C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7024367" y="9397228"/>
            <a:ext cx="3924057" cy="330171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5F1FB986-49FB-B0B9-9209-D2BCD63AFD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80832" y="13033499"/>
            <a:ext cx="6863216" cy="3247692"/>
          </a:xfrm>
          <a:prstGeom prst="rect">
            <a:avLst/>
          </a:prstGeom>
        </p:spPr>
      </p:pic>
      <p:pic>
        <p:nvPicPr>
          <p:cNvPr id="119" name="Grafik 8" descr="Ein Bild, das Im Haus, Elektrische Leitungen, Kabel, Stromversorgung enthält.&#10;&#10;KI-generierte Inhalte können fehlerhaft sein.">
            <a:extLst>
              <a:ext uri="{FF2B5EF4-FFF2-40B4-BE49-F238E27FC236}">
                <a16:creationId xmlns:a16="http://schemas.microsoft.com/office/drawing/2014/main" id="{7FD62858-6793-19D5-7D9C-CD80D8630C40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5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5928" r="49962"/>
          <a:stretch/>
        </p:blipFill>
        <p:spPr>
          <a:xfrm>
            <a:off x="612280" y="17876737"/>
            <a:ext cx="2914582" cy="4712036"/>
          </a:xfrm>
          <a:prstGeom prst="rect">
            <a:avLst/>
          </a:prstGeom>
          <a:ln>
            <a:noFill/>
          </a:ln>
        </p:spPr>
      </p:pic>
      <p:pic>
        <p:nvPicPr>
          <p:cNvPr id="121" name="Grafik 44">
            <a:extLst>
              <a:ext uri="{FF2B5EF4-FFF2-40B4-BE49-F238E27FC236}">
                <a16:creationId xmlns:a16="http://schemas.microsoft.com/office/drawing/2014/main" id="{B4B085C9-65F5-0449-66B5-056775EDA742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2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713" t="12201" r="35887" b="22279"/>
          <a:stretch/>
        </p:blipFill>
        <p:spPr>
          <a:xfrm rot="5400000">
            <a:off x="3806007" y="20839260"/>
            <a:ext cx="1520601" cy="1988651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EE683385-99DD-70FF-E8AA-9F2C1690DC96}"/>
              </a:ext>
            </a:extLst>
          </p:cNvPr>
          <p:cNvSpPr/>
          <p:nvPr/>
        </p:nvSpPr>
        <p:spPr>
          <a:xfrm>
            <a:off x="3564608" y="21065772"/>
            <a:ext cx="2016224" cy="1523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CE098BA4-F410-90E7-6F0B-1128C1EFF002}"/>
              </a:ext>
            </a:extLst>
          </p:cNvPr>
          <p:cNvCxnSpPr>
            <a:endCxn id="122" idx="1"/>
          </p:cNvCxnSpPr>
          <p:nvPr/>
        </p:nvCxnSpPr>
        <p:spPr>
          <a:xfrm>
            <a:off x="2844528" y="21376089"/>
            <a:ext cx="720080" cy="4511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1F227FF7-598E-5491-5996-667FE80803F0}"/>
              </a:ext>
            </a:extLst>
          </p:cNvPr>
          <p:cNvCxnSpPr>
            <a:cxnSpLocks/>
            <a:endCxn id="131" idx="1"/>
          </p:cNvCxnSpPr>
          <p:nvPr/>
        </p:nvCxnSpPr>
        <p:spPr>
          <a:xfrm flipV="1">
            <a:off x="2600206" y="19330523"/>
            <a:ext cx="1063635" cy="19870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CF1EDA6-1D2A-B15B-B2FA-8D7211D5B4F9}"/>
              </a:ext>
            </a:extLst>
          </p:cNvPr>
          <p:cNvSpPr/>
          <p:nvPr/>
        </p:nvSpPr>
        <p:spPr>
          <a:xfrm>
            <a:off x="3663841" y="18280395"/>
            <a:ext cx="1934975" cy="21002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6199468-58CD-3FC0-405E-05C299A0A1A5}"/>
              </a:ext>
            </a:extLst>
          </p:cNvPr>
          <p:cNvSpPr txBox="1"/>
          <p:nvPr/>
        </p:nvSpPr>
        <p:spPr>
          <a:xfrm>
            <a:off x="550139" y="17376970"/>
            <a:ext cx="500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PHPs and HTS coil assembly: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4E433854-D656-27E7-BAC5-D58938A237B7}"/>
              </a:ext>
            </a:extLst>
          </p:cNvPr>
          <p:cNvSpPr txBox="1"/>
          <p:nvPr/>
        </p:nvSpPr>
        <p:spPr>
          <a:xfrm>
            <a:off x="5851559" y="17386032"/>
            <a:ext cx="558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Alternative current (AC) operation: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634FD9B-A845-B6FB-80B2-72850D3893C4}"/>
              </a:ext>
            </a:extLst>
          </p:cNvPr>
          <p:cNvSpPr txBox="1"/>
          <p:nvPr/>
        </p:nvSpPr>
        <p:spPr>
          <a:xfrm>
            <a:off x="16301999" y="17434251"/>
            <a:ext cx="4570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Direct current (DC) operation:</a:t>
            </a: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803887B3-028B-7443-3D00-4AF67DEF7B42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3889"/>
          <a:stretch/>
        </p:blipFill>
        <p:spPr>
          <a:xfrm>
            <a:off x="5839893" y="21617859"/>
            <a:ext cx="5108531" cy="3152944"/>
          </a:xfrm>
          <a:prstGeom prst="rect">
            <a:avLst/>
          </a:prstGeom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088361B5-CC75-AFDA-E7F6-4053B31548EE}"/>
              </a:ext>
            </a:extLst>
          </p:cNvPr>
          <p:cNvSpPr txBox="1"/>
          <p:nvPr/>
        </p:nvSpPr>
        <p:spPr>
          <a:xfrm>
            <a:off x="5803347" y="21098395"/>
            <a:ext cx="558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Heat load from AC losses: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115ED6E-EAEA-B4FC-4C70-8D44AE0860C0}"/>
              </a:ext>
            </a:extLst>
          </p:cNvPr>
          <p:cNvSpPr txBox="1"/>
          <p:nvPr/>
        </p:nvSpPr>
        <p:spPr>
          <a:xfrm>
            <a:off x="5682754" y="24914819"/>
            <a:ext cx="558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Temperatures and pressures: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A708BD3-66F2-6D61-6313-A6783177F8EF}"/>
              </a:ext>
            </a:extLst>
          </p:cNvPr>
          <p:cNvSpPr txBox="1"/>
          <p:nvPr/>
        </p:nvSpPr>
        <p:spPr>
          <a:xfrm>
            <a:off x="554904" y="22901497"/>
            <a:ext cx="48783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Comparison to copper rod:</a:t>
            </a:r>
          </a:p>
          <a:p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 thermal resistance of the copper rod is calculated to be nearly 1.03 K/W using: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E053755-996F-8717-366B-58AC01642E6F}"/>
              </a:ext>
            </a:extLst>
          </p:cNvPr>
          <p:cNvSpPr/>
          <p:nvPr/>
        </p:nvSpPr>
        <p:spPr>
          <a:xfrm>
            <a:off x="11495247" y="24770803"/>
            <a:ext cx="9348983" cy="408055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7604206E-C3E6-16FC-D397-55CF5774EC3B}"/>
              </a:ext>
            </a:extLst>
          </p:cNvPr>
          <p:cNvSpPr/>
          <p:nvPr/>
        </p:nvSpPr>
        <p:spPr>
          <a:xfrm>
            <a:off x="540272" y="3240411"/>
            <a:ext cx="20301648" cy="701368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3600" b="1" dirty="0"/>
              <a:t>  </a:t>
            </a:r>
            <a:r>
              <a:rPr lang="nl-NL" sz="3600" b="1" dirty="0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</a:p>
        </p:txBody>
      </p:sp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02147DFC-E705-A7C2-4F0D-C909CEC3954D}"/>
              </a:ext>
            </a:extLst>
          </p:cNvPr>
          <p:cNvSpPr/>
          <p:nvPr/>
        </p:nvSpPr>
        <p:spPr>
          <a:xfrm>
            <a:off x="552755" y="8352979"/>
            <a:ext cx="4812053" cy="701367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Pulsating Heat Pipes </a:t>
            </a:r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84F7742D-CDD2-B66A-3B13-214B2B1EEF9D}"/>
              </a:ext>
            </a:extLst>
          </p:cNvPr>
          <p:cNvSpPr/>
          <p:nvPr/>
        </p:nvSpPr>
        <p:spPr>
          <a:xfrm>
            <a:off x="537968" y="16695569"/>
            <a:ext cx="10824196" cy="701368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3600" b="1" dirty="0">
                <a:latin typeface="Arial" panose="020B0604020202020204" pitchFamily="34" charset="0"/>
                <a:cs typeface="Arial" panose="020B0604020202020204" pitchFamily="34" charset="0"/>
              </a:rPr>
              <a:t>Application to an insulated HTS coil</a:t>
            </a: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071DC91F-0931-E090-A600-1620B3B07102}"/>
              </a:ext>
            </a:extLst>
          </p:cNvPr>
          <p:cNvSpPr/>
          <p:nvPr/>
        </p:nvSpPr>
        <p:spPr>
          <a:xfrm>
            <a:off x="11492125" y="16697966"/>
            <a:ext cx="9380089" cy="685774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3600" b="1" dirty="0">
                <a:latin typeface="Arial" panose="020B0604020202020204" pitchFamily="34" charset="0"/>
                <a:cs typeface="Arial" panose="020B0604020202020204" pitchFamily="34" charset="0"/>
              </a:rPr>
              <a:t>Application to a non-insulated HTS coil</a:t>
            </a: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5CAB4E67-C535-2532-3EF2-2CBF1852610B}"/>
              </a:ext>
            </a:extLst>
          </p:cNvPr>
          <p:cNvSpPr/>
          <p:nvPr/>
        </p:nvSpPr>
        <p:spPr>
          <a:xfrm>
            <a:off x="5508824" y="8347247"/>
            <a:ext cx="6940359" cy="689923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Experimental Setup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11254A56-E7BE-AD14-F78A-EFBB45247D23}"/>
              </a:ext>
            </a:extLst>
          </p:cNvPr>
          <p:cNvSpPr/>
          <p:nvPr/>
        </p:nvSpPr>
        <p:spPr>
          <a:xfrm>
            <a:off x="12586457" y="8352979"/>
            <a:ext cx="8224895" cy="689923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0A314891-25A4-7D27-3B50-FEDA0696D11C}"/>
              </a:ext>
            </a:extLst>
          </p:cNvPr>
          <p:cNvSpPr/>
          <p:nvPr/>
        </p:nvSpPr>
        <p:spPr>
          <a:xfrm>
            <a:off x="11495247" y="24006595"/>
            <a:ext cx="9346673" cy="764208"/>
          </a:xfrm>
          <a:prstGeom prst="round2SameRect">
            <a:avLst/>
          </a:prstGeom>
          <a:solidFill>
            <a:srgbClr val="17375E"/>
          </a:solidFill>
          <a:ln>
            <a:solidFill>
              <a:srgbClr val="1737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nl-N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3DC7BB0-6884-62E1-D7D8-6D9E6A6D6596}"/>
                  </a:ext>
                </a:extLst>
              </p:cNvPr>
              <p:cNvSpPr txBox="1"/>
              <p:nvPr/>
            </p:nvSpPr>
            <p:spPr>
              <a:xfrm>
                <a:off x="537653" y="25103548"/>
                <a:ext cx="514510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The use of two PHPs in parallel </a:t>
                </a:r>
                <a:r>
                  <a:rPr lang="en-US" sz="2000" b="1" i="0" u="none" strike="noStrike" baseline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reduces the thermal </a:t>
                </a:r>
                <a:r>
                  <a:rPr lang="en-US" sz="2000" b="1" i="0" u="none" strike="noStrike" baseline="0" dirty="0">
                    <a:solidFill>
                      <a:srgbClr val="FF0000"/>
                    </a:solidFill>
                    <a:latin typeface="+mj-lt"/>
                    <a:cs typeface="Arial" panose="020B0604020202020204" pitchFamily="34" charset="0"/>
                  </a:rPr>
                  <a:t>resistance by nearly </a:t>
                </a:r>
                <a14:m>
                  <m:oMath xmlns:m="http://schemas.openxmlformats.org/officeDocument/2006/math">
                    <m:r>
                      <a:rPr lang="en-US" sz="2000" b="1" i="1" u="none" strike="noStrike" baseline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en-US" sz="2000" b="1" i="1" u="none" strike="noStrike" baseline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≅ </m:t>
                    </m:r>
                  </m:oMath>
                </a14:m>
                <a:r>
                  <a:rPr lang="en-US" sz="2000" b="1" i="0" u="none" strike="noStrike" baseline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80% </a:t>
                </a:r>
                <a:r>
                  <a:rPr lang="en-US" sz="20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across the four experiments:</a:t>
                </a: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3DC7BB0-6884-62E1-D7D8-6D9E6A6D6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53" y="25103548"/>
                <a:ext cx="5145101" cy="1015663"/>
              </a:xfrm>
              <a:prstGeom prst="rect">
                <a:avLst/>
              </a:prstGeom>
              <a:blipFill>
                <a:blip r:embed="rId18"/>
                <a:stretch>
                  <a:fillRect l="-1185" t="-2395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9" name="Picture 158">
            <a:extLst>
              <a:ext uri="{FF2B5EF4-FFF2-40B4-BE49-F238E27FC236}">
                <a16:creationId xmlns:a16="http://schemas.microsoft.com/office/drawing/2014/main" id="{B653CC11-D034-1F23-5C50-914745858F6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609087" y="25418875"/>
            <a:ext cx="5732385" cy="3285098"/>
          </a:xfrm>
          <a:prstGeom prst="rect">
            <a:avLst/>
          </a:prstGeom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DA60AB9A-219A-1FDD-3B3F-16D9C4FAFBB2}"/>
              </a:ext>
            </a:extLst>
          </p:cNvPr>
          <p:cNvSpPr txBox="1"/>
          <p:nvPr/>
        </p:nvSpPr>
        <p:spPr>
          <a:xfrm>
            <a:off x="11514436" y="17434251"/>
            <a:ext cx="500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PHPs and HTS coil assembly:</a:t>
            </a:r>
          </a:p>
        </p:txBody>
      </p:sp>
      <p:pic>
        <p:nvPicPr>
          <p:cNvPr id="163" name="Grafik 42" descr="Ein Bild, das Elektrische Leitungen, Röhre, Im Haus, Schaltung enthält.&#10;&#10;KI-generierte Inhalte können fehlerhaft sein.">
            <a:extLst>
              <a:ext uri="{FF2B5EF4-FFF2-40B4-BE49-F238E27FC236}">
                <a16:creationId xmlns:a16="http://schemas.microsoft.com/office/drawing/2014/main" id="{BC2D18BB-43EB-EFDE-3C5A-08C101C0C8F0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3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04" t="5782" r="11662" b="9169"/>
          <a:stretch/>
        </p:blipFill>
        <p:spPr>
          <a:xfrm rot="5400000" flipV="1">
            <a:off x="10898454" y="18649576"/>
            <a:ext cx="4258895" cy="2963845"/>
          </a:xfrm>
          <a:prstGeom prst="rect">
            <a:avLst/>
          </a:prstGeom>
        </p:spPr>
      </p:pic>
      <p:pic>
        <p:nvPicPr>
          <p:cNvPr id="164" name="Picture 6">
            <a:extLst>
              <a:ext uri="{FF2B5EF4-FFF2-40B4-BE49-F238E27FC236}">
                <a16:creationId xmlns:a16="http://schemas.microsoft.com/office/drawing/2014/main" id="{DCEFA540-D26E-3737-B9BF-603B7D1B4528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3000"/>
                    </a14:imgEffect>
                    <a14:imgEffect>
                      <a14:brightnessContrast bright="9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1209" t="13508" r="25042" b="64161"/>
          <a:stretch/>
        </p:blipFill>
        <p:spPr>
          <a:xfrm rot="16200000">
            <a:off x="14471061" y="18354706"/>
            <a:ext cx="1919412" cy="1728192"/>
          </a:xfrm>
          <a:prstGeom prst="rect">
            <a:avLst/>
          </a:prstGeom>
        </p:spPr>
      </p:pic>
      <p:pic>
        <p:nvPicPr>
          <p:cNvPr id="165" name="Picture 164" descr="A group of metal objects on a table&#10;&#10;AI-generated content may be incorrect.">
            <a:extLst>
              <a:ext uri="{FF2B5EF4-FFF2-40B4-BE49-F238E27FC236}">
                <a16:creationId xmlns:a16="http://schemas.microsoft.com/office/drawing/2014/main" id="{2F76A59F-CD24-E295-0810-C5D28CDD7228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7000" contras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549" t="32548" r="1432" b="27600"/>
          <a:stretch/>
        </p:blipFill>
        <p:spPr>
          <a:xfrm rot="5400000">
            <a:off x="14650835" y="20546602"/>
            <a:ext cx="1630942" cy="1831451"/>
          </a:xfrm>
          <a:prstGeom prst="rect">
            <a:avLst/>
          </a:prstGeom>
        </p:spPr>
      </p:pic>
      <p:sp>
        <p:nvSpPr>
          <p:cNvPr id="166" name="Rectangle 165">
            <a:extLst>
              <a:ext uri="{FF2B5EF4-FFF2-40B4-BE49-F238E27FC236}">
                <a16:creationId xmlns:a16="http://schemas.microsoft.com/office/drawing/2014/main" id="{F52B2B05-8B89-6E76-7BAD-822116AF69B8}"/>
              </a:ext>
            </a:extLst>
          </p:cNvPr>
          <p:cNvSpPr/>
          <p:nvPr/>
        </p:nvSpPr>
        <p:spPr>
          <a:xfrm>
            <a:off x="14566671" y="18259098"/>
            <a:ext cx="1728192" cy="19194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2AF18104-2364-609D-1611-31CB45F72919}"/>
              </a:ext>
            </a:extLst>
          </p:cNvPr>
          <p:cNvSpPr/>
          <p:nvPr/>
        </p:nvSpPr>
        <p:spPr>
          <a:xfrm>
            <a:off x="14545561" y="20630002"/>
            <a:ext cx="1836471" cy="16309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8749DD6-4C05-9BC1-1E8B-1E13525F5DE7}"/>
              </a:ext>
            </a:extLst>
          </p:cNvPr>
          <p:cNvCxnSpPr>
            <a:cxnSpLocks/>
          </p:cNvCxnSpPr>
          <p:nvPr/>
        </p:nvCxnSpPr>
        <p:spPr>
          <a:xfrm flipV="1">
            <a:off x="13988549" y="20178508"/>
            <a:ext cx="578122" cy="9078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22464920-0553-0E67-A0D4-13A85DC45CD4}"/>
              </a:ext>
            </a:extLst>
          </p:cNvPr>
          <p:cNvCxnSpPr>
            <a:cxnSpLocks/>
            <a:endCxn id="167" idx="1"/>
          </p:cNvCxnSpPr>
          <p:nvPr/>
        </p:nvCxnSpPr>
        <p:spPr>
          <a:xfrm>
            <a:off x="13641853" y="21221729"/>
            <a:ext cx="903708" cy="22374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2" name="Grafik 36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F43C4F3E-5FFF-1F11-7D33-324DBE445CBD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390" y="17895916"/>
            <a:ext cx="4464496" cy="30059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3381F93-B1BE-FE8A-70F7-51D998959965}"/>
                  </a:ext>
                </a:extLst>
              </p:cNvPr>
              <p:cNvSpPr txBox="1"/>
              <p:nvPr/>
            </p:nvSpPr>
            <p:spPr>
              <a:xfrm>
                <a:off x="16529808" y="20947924"/>
                <a:ext cx="3452624" cy="1374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PHPs operated well:</a:t>
                </a:r>
              </a:p>
              <a:p>
                <a:pPr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𝑐𝑜𝑛𝑑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→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𝑒𝑣𝑎𝑝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=1.5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K</m:t>
                      </m:r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de-CH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=103 </m:t>
                    </m:r>
                    <m:r>
                      <m:rPr>
                        <m:sty m:val="p"/>
                      </m:rPr>
                      <a:rPr lang="de-CH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kW</m:t>
                    </m:r>
                    <m:r>
                      <a:rPr lang="de-CH" sz="2000" b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m:rPr>
                        <m:sty m:val="p"/>
                      </m:rPr>
                      <a:rPr lang="de-CH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de-CH" sz="2000" b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CH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de-CH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𝑡h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,//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=0.13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K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W</m:t>
                      </m:r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3381F93-B1BE-FE8A-70F7-51D998959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9808" y="20947924"/>
                <a:ext cx="3452624" cy="1374607"/>
              </a:xfrm>
              <a:prstGeom prst="rect">
                <a:avLst/>
              </a:prstGeom>
              <a:blipFill>
                <a:blip r:embed="rId29"/>
                <a:stretch>
                  <a:fillRect l="-1943" t="-1770" b="-3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2D85ED9F-9B73-7A98-9CAF-BA9B507545F8}"/>
                  </a:ext>
                </a:extLst>
              </p:cNvPr>
              <p:cNvSpPr txBox="1"/>
              <p:nvPr/>
            </p:nvSpPr>
            <p:spPr>
              <a:xfrm>
                <a:off x="11545979" y="22436109"/>
                <a:ext cx="9326235" cy="12545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20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1st test: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CH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de-CH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de-CH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CH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de-CH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due to high resistance of aluminum supports </a:t>
                </a:r>
              </a:p>
              <a:p>
                <a:pPr>
                  <a:spcBef>
                    <a:spcPts val="0"/>
                  </a:spcBef>
                </a:pP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2nd test: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high purity copper supports led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CH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de-CH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de-CH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20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20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PHPs cooled the coil, but not enough heat load to start the oscillating flow in the tested current range</a:t>
                </a:r>
              </a:p>
            </p:txBody>
          </p:sp>
        </mc:Choice>
        <mc:Fallback xmlns=""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2D85ED9F-9B73-7A98-9CAF-BA9B50754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5979" y="22436109"/>
                <a:ext cx="9326235" cy="1254574"/>
              </a:xfrm>
              <a:prstGeom prst="rect">
                <a:avLst/>
              </a:prstGeom>
              <a:blipFill>
                <a:blip r:embed="rId30"/>
                <a:stretch>
                  <a:fillRect l="-654" t="-1456" b="-7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2A17C76F-4191-95CC-A79F-407899E3FAC5}"/>
              </a:ext>
            </a:extLst>
          </p:cNvPr>
          <p:cNvGrpSpPr/>
          <p:nvPr/>
        </p:nvGrpSpPr>
        <p:grpSpPr>
          <a:xfrm>
            <a:off x="9663983" y="3988664"/>
            <a:ext cx="7798169" cy="4100266"/>
            <a:chOff x="9663983" y="3988664"/>
            <a:chExt cx="7798169" cy="4100266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D3CE202-FB95-EAA1-2964-99026B4FE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9663983" y="3988664"/>
              <a:ext cx="7798169" cy="410026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F559A2-F7A7-CF15-B3CE-38D595117DFC}"/>
                </a:ext>
              </a:extLst>
            </p:cNvPr>
            <p:cNvSpPr/>
            <p:nvPr/>
          </p:nvSpPr>
          <p:spPr>
            <a:xfrm>
              <a:off x="14566671" y="7776915"/>
              <a:ext cx="231185" cy="223965"/>
            </a:xfrm>
            <a:prstGeom prst="rect">
              <a:avLst/>
            </a:prstGeom>
            <a:solidFill>
              <a:srgbClr val="F5F8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4C7278-B517-26D5-088E-BEC219EA04E2}"/>
              </a:ext>
            </a:extLst>
          </p:cNvPr>
          <p:cNvGrpSpPr/>
          <p:nvPr/>
        </p:nvGrpSpPr>
        <p:grpSpPr>
          <a:xfrm>
            <a:off x="17082196" y="5275799"/>
            <a:ext cx="3729156" cy="2423982"/>
            <a:chOff x="17082196" y="5275799"/>
            <a:chExt cx="3729156" cy="2423982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D44D6E4-59BA-116F-960B-B10E29F1E9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/>
            <a:srcRect l="-1381" t="43526" r="809" b="26142"/>
            <a:stretch/>
          </p:blipFill>
          <p:spPr>
            <a:xfrm>
              <a:off x="17082196" y="5720085"/>
              <a:ext cx="3729156" cy="1413345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E33BF04B-71E9-D21C-1C7A-D72A88F87D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/>
            <a:srcRect l="57415" t="34002" r="810" b="56475"/>
            <a:stretch/>
          </p:blipFill>
          <p:spPr>
            <a:xfrm>
              <a:off x="19262352" y="5275799"/>
              <a:ext cx="1549000" cy="443746"/>
            </a:xfrm>
            <a:prstGeom prst="rect">
              <a:avLst/>
            </a:prstGeom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9725E9B7-2565-B88F-6007-1E4C74FD35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/>
            <a:srcRect l="52776" t="73728" r="809" b="14020"/>
            <a:stretch/>
          </p:blipFill>
          <p:spPr>
            <a:xfrm>
              <a:off x="19090308" y="7128843"/>
              <a:ext cx="1721044" cy="570938"/>
            </a:xfrm>
            <a:prstGeom prst="rect">
              <a:avLst/>
            </a:prstGeom>
          </p:spPr>
        </p:pic>
      </p:grpSp>
      <p:pic>
        <p:nvPicPr>
          <p:cNvPr id="113" name="Picture 112">
            <a:extLst>
              <a:ext uri="{FF2B5EF4-FFF2-40B4-BE49-F238E27FC236}">
                <a16:creationId xmlns:a16="http://schemas.microsoft.com/office/drawing/2014/main" id="{434888B2-CE0C-472D-7591-4ACD53C9C256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7743431" y="4024558"/>
            <a:ext cx="1705163" cy="3968381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A87324C4-01A6-6C88-07E3-35ADE1A7560C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72320" y="14728820"/>
            <a:ext cx="1778953" cy="1415343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30345163-86C8-F86A-CC7F-6FCFC8BB4494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l="4244" t="1" b="-21679"/>
          <a:stretch/>
        </p:blipFill>
        <p:spPr>
          <a:xfrm>
            <a:off x="6156896" y="20561080"/>
            <a:ext cx="206857" cy="177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21BEE3-C678-A309-FDBD-376A3428B7E2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724848" y="17853592"/>
            <a:ext cx="5626088" cy="318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8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Template_Design ALL" id="{FAE1A8D8-CB1B-44DD-A735-0725BEA92738}" vid="{B7840040-CB6F-48D5-8077-CF2916187D6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A7B1DA0307C049B795535201D7A018" ma:contentTypeVersion="14" ma:contentTypeDescription="Een nieuw document maken." ma:contentTypeScope="" ma:versionID="1b6dc2174d5e72568a47185b7e853854">
  <xsd:schema xmlns:xsd="http://www.w3.org/2001/XMLSchema" xmlns:xs="http://www.w3.org/2001/XMLSchema" xmlns:p="http://schemas.microsoft.com/office/2006/metadata/properties" xmlns:ns2="bed28dbc-cc45-48da-a047-93be780e5f23" xmlns:ns3="586c6a29-7856-487d-bd2c-8ee87782f271" targetNamespace="http://schemas.microsoft.com/office/2006/metadata/properties" ma:root="true" ma:fieldsID="682a94545a43e03bf84d47b16bdcf6aa" ns2:_="" ns3:_="">
    <xsd:import namespace="bed28dbc-cc45-48da-a047-93be780e5f23"/>
    <xsd:import namespace="586c6a29-7856-487d-bd2c-8ee87782f2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d28dbc-cc45-48da-a047-93be780e5f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9898c3fe-133c-4466-af46-0e29e9a794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6c6a29-7856-487d-bd2c-8ee87782f27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75d528a-a2b8-45fd-a3da-756592b4d7a2}" ma:internalName="TaxCatchAll" ma:showField="CatchAllData" ma:web="586c6a29-7856-487d-bd2c-8ee87782f2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d28dbc-cc45-48da-a047-93be780e5f23">
      <Terms xmlns="http://schemas.microsoft.com/office/infopath/2007/PartnerControls"/>
    </lcf76f155ced4ddcb4097134ff3c332f>
    <TaxCatchAll xmlns="586c6a29-7856-487d-bd2c-8ee87782f271" xsi:nil="true"/>
  </documentManagement>
</p:properties>
</file>

<file path=customXml/itemProps1.xml><?xml version="1.0" encoding="utf-8"?>
<ds:datastoreItem xmlns:ds="http://schemas.openxmlformats.org/officeDocument/2006/customXml" ds:itemID="{7907ADB5-33CD-452B-8BF6-8D898FFDDC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d28dbc-cc45-48da-a047-93be780e5f23"/>
    <ds:schemaRef ds:uri="586c6a29-7856-487d-bd2c-8ee87782f2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604089-48A8-4CE5-BCAB-2EF55F9A65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97236A-E922-443D-B662-E976326C482E}">
  <ds:schemaRefs>
    <ds:schemaRef ds:uri="http://www.w3.org/XML/1998/namespace"/>
    <ds:schemaRef ds:uri="http://purl.org/dc/dcmitype/"/>
    <ds:schemaRef ds:uri="http://schemas.microsoft.com/office/2006/metadata/properties"/>
    <ds:schemaRef ds:uri="bed28dbc-cc45-48da-a047-93be780e5f23"/>
    <ds:schemaRef ds:uri="http://schemas.microsoft.com/office/infopath/2007/PartnerControls"/>
    <ds:schemaRef ds:uri="586c6a29-7856-487d-bd2c-8ee87782f271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Cryogenic pulsating heat pipes for HTS magnet application_poster</Template>
  <TotalTime>0</TotalTime>
  <Words>548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Roboto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Gorit Quentin</dc:creator>
  <cp:lastModifiedBy>Quentin</cp:lastModifiedBy>
  <cp:revision>174</cp:revision>
  <dcterms:created xsi:type="dcterms:W3CDTF">2024-04-29T07:59:05Z</dcterms:created>
  <dcterms:modified xsi:type="dcterms:W3CDTF">2025-10-22T08:19:49Z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0x0101009FA7B1DA0307C049B795535201D7A018</vt:lpwstr>
  </property>
</Properties>
</file>