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B28C4-B089-408B-9BAF-82DB29E08B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4540EC-3288-46D2-BF4B-696230B7F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97064-6EFA-4667-87B1-66E785799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98C6B-9043-4233-9817-1F976BCB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6148B-3406-4BF2-8AEB-822524CAC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37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FDE6-8F9D-414E-B918-9BCA5F09F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E4573A-38ED-4817-843A-972CC5769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D1DE0-9B26-4048-8637-EEDC19393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66A1E-237F-40D3-93C6-D65BD5081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FFC58-2A6E-4602-A652-24EF330EA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64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4D7CA9-99E6-41E7-945C-A6660CB681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7EB7E9-05AB-4877-A787-050AAEB542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54CF5-2A97-4DDC-9E8F-84000938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56B2B-8A57-4837-93EA-67A23DF48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8756-B610-414F-9A9B-85BBAD00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52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EEF0-B4A5-461B-85DB-DFFFBFC0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DB354-3EE3-4C90-81EC-50674495D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34041-F4B3-4496-9D3A-352BA24C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A27B7-D57C-45D0-A939-92F42DEC1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0704F-2D38-48F7-BB20-029741C7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53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A5581-1D07-4ABB-8F59-6EF2997EF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92249-A14E-4C23-B6CF-06E2AE9ADC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D236B-8D85-4AA8-8FE7-27099A0B9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23AF6-C2AE-4DA0-A2A0-AD85E3FF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EF710-0374-4E5F-9E5A-AE14BB50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8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D255E-0AB7-4B67-A065-B0DA6F378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04035-8E19-46AD-B65F-117EB9285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2BBBB7-62AD-476F-A649-8938BBB352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7E88F-7EF8-4578-BEC9-DCBC3A202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A1FC0-18F8-4E6A-A1B9-52E42F2D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2A1DDE-0EFA-458D-B685-F56C1CABC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021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24884-5F61-4C05-9622-2AA531ED1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75093-122A-44FE-9DAF-5863B471BF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FC098-01DC-4F9F-92C7-2DFB6A023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AABED-9C70-4323-9CA1-3FE60CDF84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6F6D6E-9144-4817-B97C-248CE88C8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D69332-76AC-4549-9576-EAEF9CEC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944054-726E-4301-B30B-9A6611703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7666CB-39EB-4161-9022-4BF238F6E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6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CEED-72DC-484B-BF98-E985874FF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1360B-A1ED-4ACA-B94B-47C85CB6C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080A4-1521-41B2-B542-DD6E9CB1C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D0964-F8CF-41A0-88BB-657B0206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9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03EF70-6B4E-4F3F-B122-D4051979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B76078-EC3D-4283-B698-7A58E782C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3ED15-04C8-48B2-AACD-6B40C0DAC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2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E6FDB-6ACF-4373-A2F9-C22AD304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78D68-D86D-4C5C-BC1D-101FB1143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5AAF1-F160-4992-96DC-547EF62B1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614F1E-2776-4E1B-96C0-8A1C19B7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C779D-B405-432B-8B13-46C4C8BC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D818B-A8B0-43F6-9E83-03D5B6D0C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4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F9F51-221F-4326-854F-744F989FA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F0EE9-6DBA-42F6-A30D-3501718270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5C2B17-8603-44AB-BCE8-4C28D5749B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77885A-4798-435F-87EF-324DCEF7F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1D722-FC58-4CC2-B1CF-9919FED0B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2895A5-9E3B-4845-B840-C40516ED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6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EFDE6957-27AF-4742-9A59-981A9A34F4E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2" y="77281"/>
            <a:ext cx="2775687" cy="771525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9F9CA3-C703-435F-A043-921493411BA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70" y="5968137"/>
            <a:ext cx="11723680" cy="88986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EBF049-58CF-451D-88DA-F3C06FAEE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2D3F5-9705-4184-B4C5-33FA64471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EAFB3-7BC1-42D1-BEF3-057C8909CA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ACC4-1D61-46FB-8068-A83449ACB741}" type="datetimeFigureOut">
              <a:rPr lang="en-US" smtClean="0"/>
              <a:t>7/5/2022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1D8F7C-DC0B-4E21-87E0-5CFCCAAD2D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6D840-C54A-4B99-97FA-FC9AE6613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F7BB3-9D53-423B-AA87-97CFBD8AC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F7B8C-AD24-480B-A9DA-E3FDFFBAE6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10146384" cy="3948402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</a:pPr>
            <a:r>
              <a:rPr lang="en-GB" sz="4000" dirty="0"/>
              <a:t>10</a:t>
            </a:r>
            <a:r>
              <a:rPr lang="en-GB" sz="4000" baseline="30000" dirty="0"/>
              <a:t>th</a:t>
            </a:r>
            <a:r>
              <a:rPr lang="en-GB" sz="4000" dirty="0"/>
              <a:t> Beam Telescopes </a:t>
            </a:r>
            <a:br>
              <a:rPr lang="en-GB" sz="4000" dirty="0"/>
            </a:br>
            <a:r>
              <a:rPr lang="en-GB" sz="4000" dirty="0"/>
              <a:t>and Test Beams Workshop </a:t>
            </a:r>
            <a:br>
              <a:rPr lang="en-GB" sz="4000" dirty="0"/>
            </a:br>
            <a:r>
              <a:rPr lang="en-GB" sz="4000" dirty="0"/>
              <a:t>(BTTB) </a:t>
            </a:r>
            <a:br>
              <a:rPr lang="en-GB" sz="4000" dirty="0"/>
            </a:br>
            <a:r>
              <a:rPr lang="en-GB" sz="4000" dirty="0"/>
              <a:t>in Lecce, Italy</a:t>
            </a:r>
            <a:br>
              <a:rPr lang="en-GB" sz="4000" dirty="0"/>
            </a:br>
            <a:r>
              <a:rPr lang="en-GB" sz="4000" dirty="0"/>
              <a:t>20-24</a:t>
            </a:r>
            <a:r>
              <a:rPr lang="en-GB" sz="4000" baseline="30000" dirty="0"/>
              <a:t>th</a:t>
            </a:r>
            <a:r>
              <a:rPr lang="en-GB" sz="4000" dirty="0"/>
              <a:t> June 2022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AD714B-A992-4F88-8EAD-633C6DF6EF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2400" y="5617519"/>
            <a:ext cx="9144000" cy="1607127"/>
          </a:xfrm>
        </p:spPr>
        <p:txBody>
          <a:bodyPr>
            <a:normAutofit/>
          </a:bodyPr>
          <a:lstStyle/>
          <a:p>
            <a:pPr>
              <a:lnSpc>
                <a:spcPts val="1800"/>
              </a:lnSpc>
            </a:pPr>
            <a:r>
              <a:rPr lang="nl-NL" dirty="0">
                <a:ea typeface="Times New Roman" panose="02020603050405020304" pitchFamily="18" charset="0"/>
              </a:rPr>
              <a:t>Alexander Gerbershagen</a:t>
            </a:r>
            <a:endParaRPr lang="en-US" sz="1600" dirty="0"/>
          </a:p>
          <a:p>
            <a:pPr>
              <a:lnSpc>
                <a:spcPts val="1800"/>
              </a:lnSpc>
            </a:pPr>
            <a:r>
              <a:rPr lang="en-GB" sz="1600" dirty="0"/>
              <a:t>a.gerbershagen@umcg.nl</a:t>
            </a:r>
          </a:p>
          <a:p>
            <a:endParaRPr lang="en-US" b="1" dirty="0"/>
          </a:p>
        </p:txBody>
      </p:sp>
      <p:pic>
        <p:nvPicPr>
          <p:cNvPr id="5" name="Picture 4" descr="A picture containing outdoor, building, stone, place of worship&#10;&#10;Description automatically generated">
            <a:extLst>
              <a:ext uri="{FF2B5EF4-FFF2-40B4-BE49-F238E27FC236}">
                <a16:creationId xmlns:a16="http://schemas.microsoft.com/office/drawing/2014/main" id="{BC02A6BC-DF2B-37F7-7C7F-4FFCD72DB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" y="-35407"/>
            <a:ext cx="3866037" cy="687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51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AA423-FDE7-4B84-B99A-A227DFBDB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Conference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E9EA6-B604-49E5-91AD-1635C05BE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416684" cy="4351338"/>
          </a:xfrm>
        </p:spPr>
        <p:txBody>
          <a:bodyPr>
            <a:normAutofit/>
          </a:bodyPr>
          <a:lstStyle/>
          <a:p>
            <a:r>
              <a:rPr lang="en-GB" dirty="0"/>
              <a:t>BTTB 10</a:t>
            </a:r>
          </a:p>
          <a:p>
            <a:r>
              <a:rPr lang="en-GB" dirty="0"/>
              <a:t>In person after more than two years</a:t>
            </a:r>
          </a:p>
          <a:p>
            <a:r>
              <a:rPr lang="en-GB" dirty="0"/>
              <a:t>Usually in February, due to COVID this year in June</a:t>
            </a:r>
          </a:p>
          <a:p>
            <a:r>
              <a:rPr lang="en-GB" dirty="0"/>
              <a:t>Hybrid event</a:t>
            </a:r>
          </a:p>
          <a:p>
            <a:pPr lvl="1"/>
            <a:r>
              <a:rPr lang="en-GB" dirty="0"/>
              <a:t>121 participants</a:t>
            </a:r>
          </a:p>
          <a:p>
            <a:pPr lvl="1"/>
            <a:r>
              <a:rPr lang="en-GB" dirty="0"/>
              <a:t>60 in person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5B0A7D-01E0-7CF7-19AC-C1B4AC6F4A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08" t="23501" r="23085" b="13050"/>
          <a:stretch/>
        </p:blipFill>
        <p:spPr>
          <a:xfrm>
            <a:off x="6154368" y="1883993"/>
            <a:ext cx="5983988" cy="370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04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ECFCB-FCFC-8361-3AFF-71F42D4A1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Programme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46FFC-4E0A-7F84-8DBF-056F97E0F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310" y="2900280"/>
            <a:ext cx="10515600" cy="4351338"/>
          </a:xfrm>
        </p:spPr>
        <p:txBody>
          <a:bodyPr/>
          <a:lstStyle/>
          <a:p>
            <a:r>
              <a:rPr lang="en-GB" dirty="0"/>
              <a:t>52 Contributions</a:t>
            </a:r>
          </a:p>
          <a:p>
            <a:r>
              <a:rPr lang="en-GB" dirty="0"/>
              <a:t>4 Lectures</a:t>
            </a:r>
          </a:p>
          <a:p>
            <a:r>
              <a:rPr lang="en-GB" dirty="0"/>
              <a:t>4 Hands-On Tutorials</a:t>
            </a:r>
          </a:p>
          <a:p>
            <a:r>
              <a:rPr lang="en-GB" dirty="0"/>
              <a:t>New session: </a:t>
            </a:r>
            <a:br>
              <a:rPr lang="en-GB" dirty="0"/>
            </a:br>
            <a:r>
              <a:rPr lang="en-GB" dirty="0"/>
              <a:t>Career Paths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454DFB-1398-CF88-1F7B-7B5AA5EF5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0" t="18014" r="22128" b="5324"/>
          <a:stretch/>
        </p:blipFill>
        <p:spPr>
          <a:xfrm>
            <a:off x="4843188" y="800268"/>
            <a:ext cx="7208196" cy="5257463"/>
          </a:xfrm>
          <a:prstGeom prst="rect">
            <a:avLst/>
          </a:prstGeom>
        </p:spPr>
      </p:pic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491553C1-D651-CA2C-98D5-1C9E4BB231AB}"/>
              </a:ext>
            </a:extLst>
          </p:cNvPr>
          <p:cNvCxnSpPr>
            <a:cxnSpLocks/>
          </p:cNvCxnSpPr>
          <p:nvPr/>
        </p:nvCxnSpPr>
        <p:spPr>
          <a:xfrm>
            <a:off x="3386747" y="5075949"/>
            <a:ext cx="2912882" cy="593889"/>
          </a:xfrm>
          <a:prstGeom prst="bentConnector3">
            <a:avLst>
              <a:gd name="adj1" fmla="val 9466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732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62FEF-51E7-EF81-5B4A-F999F8ADF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61929B-5294-19E5-7A33-23BF612048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/>
              <a:t>Young, enthusiastic audience</a:t>
            </a:r>
          </a:p>
          <a:p>
            <a:r>
              <a:rPr lang="en-GB" dirty="0"/>
              <a:t>Majority from detector development community</a:t>
            </a:r>
          </a:p>
          <a:p>
            <a:r>
              <a:rPr lang="en-GB" dirty="0"/>
              <a:t>Facilities presenting the test beams: CERN</a:t>
            </a:r>
            <a:r>
              <a:rPr lang="en-GB"/>
              <a:t>, DESY, </a:t>
            </a:r>
            <a:r>
              <a:rPr lang="en-GB" dirty="0"/>
              <a:t>Fermilab</a:t>
            </a:r>
          </a:p>
          <a:p>
            <a:pPr lvl="1"/>
            <a:r>
              <a:rPr lang="en-GB" dirty="0"/>
              <a:t>Next year we will submit an abstract on PARTREC!</a:t>
            </a:r>
          </a:p>
          <a:p>
            <a:r>
              <a:rPr lang="en-GB" dirty="0"/>
              <a:t>Lecce</a:t>
            </a:r>
          </a:p>
          <a:p>
            <a:pPr lvl="1"/>
            <a:r>
              <a:rPr lang="en-GB" dirty="0"/>
              <a:t>Very hot in summer</a:t>
            </a:r>
          </a:p>
          <a:p>
            <a:pPr lvl="1"/>
            <a:r>
              <a:rPr lang="en-GB" dirty="0"/>
              <a:t>Good food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79D421-5EE6-ED40-2F18-8B04597B1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002" y="5666012"/>
            <a:ext cx="2173636" cy="1217137"/>
          </a:xfrm>
          <a:prstGeom prst="rect">
            <a:avLst/>
          </a:prstGeom>
        </p:spPr>
      </p:pic>
      <p:pic>
        <p:nvPicPr>
          <p:cNvPr id="9" name="Picture 8" descr="A picture containing person, people, group, crowd&#10;&#10;Description automatically generated">
            <a:extLst>
              <a:ext uri="{FF2B5EF4-FFF2-40B4-BE49-F238E27FC236}">
                <a16:creationId xmlns:a16="http://schemas.microsoft.com/office/drawing/2014/main" id="{6B543AF6-7506-8B6D-C495-FA1427FF8E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8613325" y="3481813"/>
            <a:ext cx="3578675" cy="2147206"/>
          </a:xfrm>
          <a:prstGeom prst="rect">
            <a:avLst/>
          </a:prstGeom>
        </p:spPr>
      </p:pic>
      <p:pic>
        <p:nvPicPr>
          <p:cNvPr id="11" name="Picture 10" descr="A group of people walking on a sidewalk&#10;&#10;Description automatically generated with low confidence">
            <a:extLst>
              <a:ext uri="{FF2B5EF4-FFF2-40B4-BE49-F238E27FC236}">
                <a16:creationId xmlns:a16="http://schemas.microsoft.com/office/drawing/2014/main" id="{D330A243-BC65-743D-2A4A-D430A41AB3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350" y="3479894"/>
            <a:ext cx="2862941" cy="2147206"/>
          </a:xfrm>
          <a:prstGeom prst="rect">
            <a:avLst/>
          </a:prstGeom>
        </p:spPr>
      </p:pic>
      <p:pic>
        <p:nvPicPr>
          <p:cNvPr id="7" name="Picture 6" descr="A group of people sitting in a room with laptops&#10;&#10;Description automatically generated with medium confidence">
            <a:extLst>
              <a:ext uri="{FF2B5EF4-FFF2-40B4-BE49-F238E27FC236}">
                <a16:creationId xmlns:a16="http://schemas.microsoft.com/office/drawing/2014/main" id="{50CE9A0C-EB15-9E43-7314-B252F646B15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62" b="19433"/>
          <a:stretch/>
        </p:blipFill>
        <p:spPr>
          <a:xfrm>
            <a:off x="5826350" y="652480"/>
            <a:ext cx="6365650" cy="273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3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1221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 for your attention! </a:t>
            </a:r>
            <a:br>
              <a:rPr lang="en-US" dirty="0"/>
            </a:br>
            <a:r>
              <a:rPr lang="en-US" dirty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935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120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10th Beam Telescopes  and Test Beams Workshop  (BTTB)  in Lecce, Italy 20-24th June 2022</vt:lpstr>
      <vt:lpstr>Conference details</vt:lpstr>
      <vt:lpstr>Programme</vt:lpstr>
      <vt:lpstr>Impressions</vt:lpstr>
      <vt:lpstr>Thank you for your attention! 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Gurram, M (eriba)</dc:creator>
  <cp:lastModifiedBy>Gerbershagen, A (rt)</cp:lastModifiedBy>
  <cp:revision>44</cp:revision>
  <dcterms:created xsi:type="dcterms:W3CDTF">2021-10-04T08:04:44Z</dcterms:created>
  <dcterms:modified xsi:type="dcterms:W3CDTF">2022-07-05T11:11:08Z</dcterms:modified>
</cp:coreProperties>
</file>